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Masters/slideMaster2.xml" ContentType="application/vnd.openxmlformats-officedocument.presentationml.slide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docProps/custom.xml" ContentType="application/vnd.openxmlformats-officedocument.custom-properties+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Masters/slideMaster3.xml" ContentType="application/vnd.openxmlformats-officedocument.presentationml.slideMaster+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theme/theme4.xml" ContentType="application/vnd.openxmlformats-officedocument.them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 r:id="rId2"/>
    <p:sldMasterId r:id="rId3"/>
  </p:sldMasterIdLst>
  <p:notesMasterIdLst>
    <p:notesMasterId r:id="rId42"/>
  </p:notesMasterIdLst>
  <p:sldIdLst>
    <p:sldId id="279" r:id="rId4"/>
    <p:sldId id="280" r:id="rId5"/>
    <p:sldId id="281" r:id="rId6"/>
    <p:sldId id="282" r:id="rId7"/>
    <p:sldId id="283" r:id="rId8"/>
    <p:sldId id="257" r:id="rId9"/>
    <p:sldId id="258" r:id="rId10"/>
    <p:sldId id="285" r:id="rId11"/>
    <p:sldId id="287" r:id="rId12"/>
    <p:sldId id="284" r:id="rId13"/>
    <p:sldId id="286" r:id="rId14"/>
    <p:sldId id="256" r:id="rId15"/>
    <p:sldId id="259" r:id="rId16"/>
    <p:sldId id="260" r:id="rId17"/>
    <p:sldId id="261" r:id="rId18"/>
    <p:sldId id="262" r:id="rId19"/>
    <p:sldId id="263" r:id="rId20"/>
    <p:sldId id="264" r:id="rId21"/>
    <p:sldId id="265" r:id="rId22"/>
    <p:sldId id="266" r:id="rId23"/>
    <p:sldId id="267" r:id="rId24"/>
    <p:sldId id="268" r:id="rId25"/>
    <p:sldId id="288" r:id="rId26"/>
    <p:sldId id="289" r:id="rId27"/>
    <p:sldId id="290" r:id="rId28"/>
    <p:sldId id="269" r:id="rId29"/>
    <p:sldId id="270" r:id="rId30"/>
    <p:sldId id="271" r:id="rId31"/>
    <p:sldId id="272" r:id="rId32"/>
    <p:sldId id="273" r:id="rId33"/>
    <p:sldId id="274" r:id="rId34"/>
    <p:sldId id="275" r:id="rId35"/>
    <p:sldId id="276" r:id="rId36"/>
    <p:sldId id="277" r:id="rId37"/>
    <p:sldId id="291" r:id="rId38"/>
    <p:sldId id="292" r:id="rId39"/>
    <p:sldId id="293" r:id="rId40"/>
    <p:sldId id="278" r:id="rId41"/>
  </p:sldIdLst>
  <p:sldSz cx="10045700" cy="7759700"/>
  <p:notesSz cx="10045700" cy="775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27" d="100"/>
          <a:sy n="127" d="100"/>
        </p:scale>
        <p:origin x="-1560" y="-10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2925" cy="387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89600" y="0"/>
            <a:ext cx="4354513" cy="387350"/>
          </a:xfrm>
          <a:prstGeom prst="rect">
            <a:avLst/>
          </a:prstGeom>
        </p:spPr>
        <p:txBody>
          <a:bodyPr vert="horz" lIns="91440" tIns="45720" rIns="91440" bIns="45720" rtlCol="0"/>
          <a:lstStyle>
            <a:lvl1pPr algn="r">
              <a:defRPr sz="1200"/>
            </a:lvl1pPr>
          </a:lstStyle>
          <a:p>
            <a:fld id="{B23458FF-023B-574C-B9DE-4290183465FB}" type="datetimeFigureOut">
              <a:rPr lang="en-US" smtClean="0"/>
              <a:pPr/>
              <a:t>10/10/18</a:t>
            </a:fld>
            <a:endParaRPr lang="en-US"/>
          </a:p>
        </p:txBody>
      </p:sp>
      <p:sp>
        <p:nvSpPr>
          <p:cNvPr id="4" name="Slide Image Placeholder 3"/>
          <p:cNvSpPr>
            <a:spLocks noGrp="1" noRot="1" noChangeAspect="1"/>
          </p:cNvSpPr>
          <p:nvPr>
            <p:ph type="sldImg" idx="2"/>
          </p:nvPr>
        </p:nvSpPr>
        <p:spPr>
          <a:xfrm>
            <a:off x="3138488" y="582613"/>
            <a:ext cx="3768725" cy="2909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4888" y="3686175"/>
            <a:ext cx="8035925" cy="34909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70763"/>
            <a:ext cx="4352925" cy="387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89600" y="7370763"/>
            <a:ext cx="4354513" cy="387350"/>
          </a:xfrm>
          <a:prstGeom prst="rect">
            <a:avLst/>
          </a:prstGeom>
        </p:spPr>
        <p:txBody>
          <a:bodyPr vert="horz" lIns="91440" tIns="45720" rIns="91440" bIns="45720" rtlCol="0" anchor="b"/>
          <a:lstStyle>
            <a:lvl1pPr algn="r">
              <a:defRPr sz="1200"/>
            </a:lvl1pPr>
          </a:lstStyle>
          <a:p>
            <a:fld id="{87B11694-156F-DB48-A897-8F876B3191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4294967295"/>
          </p:nvPr>
        </p:nvSpPr>
        <p:spPr bwMode="auto">
          <a:xfrm>
            <a:off x="5689947" y="7370946"/>
            <a:ext cx="4353573" cy="38747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6653" tIns="48326" rIns="96653" bIns="48326"/>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fld id="{832B9A35-F047-3142-BC1C-1AE917B62220}" type="slidenum">
              <a:rPr lang="en-US" altLang="en-US" sz="1900"/>
              <a:pPr/>
              <a:t>2</a:t>
            </a:fld>
            <a:endParaRPr lang="en-US" altLang="en-US" sz="1900"/>
          </a:p>
        </p:txBody>
      </p:sp>
      <p:sp>
        <p:nvSpPr>
          <p:cNvPr id="16386" name="Rectangle 2"/>
          <p:cNvSpPr>
            <a:spLocks noGrp="1" noRot="1" noChangeAspect="1" noChangeArrowheads="1" noTextEdit="1"/>
          </p:cNvSpPr>
          <p:nvPr>
            <p:ph type="sldImg"/>
          </p:nvPr>
        </p:nvSpPr>
        <p:spPr>
          <a:ln w="12700">
            <a:solidFill>
              <a:srgbClr val="000000"/>
            </a:solidFill>
            <a:miter lim="800000"/>
            <a:headEnd/>
            <a:tailEnd/>
          </a:ln>
        </p:spPr>
      </p:sp>
      <p:sp>
        <p:nvSpPr>
          <p:cNvPr id="16387" name="Rectangle 3"/>
          <p:cNvSpPr>
            <a:spLocks noGrp="1" noChangeArrowheads="1"/>
          </p:cNvSpPr>
          <p:nvPr>
            <p:ph type="body" idx="1"/>
          </p:nvPr>
        </p:nvSpPr>
        <p:spPr>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58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3427" y="2405507"/>
            <a:ext cx="8538845" cy="16295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6855" y="4345432"/>
            <a:ext cx="7031990" cy="1939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5" name="Holder 5"/>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6" name="Holder 6"/>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285" y="310748"/>
            <a:ext cx="9041130" cy="12932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285" y="1736952"/>
            <a:ext cx="4438595" cy="723879"/>
          </a:xfrm>
        </p:spPr>
        <p:txBody>
          <a:bodyPr anchor="b"/>
          <a:lstStyle>
            <a:lvl1pPr marL="0" indent="0">
              <a:buNone/>
              <a:defRPr sz="2700" b="1"/>
            </a:lvl1pPr>
            <a:lvl2pPr marL="508681" indent="0">
              <a:buNone/>
              <a:defRPr sz="2200" b="1"/>
            </a:lvl2pPr>
            <a:lvl3pPr marL="1017361" indent="0">
              <a:buNone/>
              <a:defRPr sz="2000" b="1"/>
            </a:lvl3pPr>
            <a:lvl4pPr marL="1526042" indent="0">
              <a:buNone/>
              <a:defRPr sz="1800" b="1"/>
            </a:lvl4pPr>
            <a:lvl5pPr marL="2034723" indent="0">
              <a:buNone/>
              <a:defRPr sz="1800" b="1"/>
            </a:lvl5pPr>
            <a:lvl6pPr marL="2543404" indent="0">
              <a:buNone/>
              <a:defRPr sz="1800" b="1"/>
            </a:lvl6pPr>
            <a:lvl7pPr marL="3052084" indent="0">
              <a:buNone/>
              <a:defRPr sz="1800" b="1"/>
            </a:lvl7pPr>
            <a:lvl8pPr marL="3560765" indent="0">
              <a:buNone/>
              <a:defRPr sz="1800" b="1"/>
            </a:lvl8pPr>
            <a:lvl9pPr marL="4069446"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285" y="2460831"/>
            <a:ext cx="4438595" cy="4470809"/>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077" y="1736952"/>
            <a:ext cx="4440339" cy="723879"/>
          </a:xfrm>
        </p:spPr>
        <p:txBody>
          <a:bodyPr anchor="b"/>
          <a:lstStyle>
            <a:lvl1pPr marL="0" indent="0">
              <a:buNone/>
              <a:defRPr sz="2700" b="1"/>
            </a:lvl1pPr>
            <a:lvl2pPr marL="508681" indent="0">
              <a:buNone/>
              <a:defRPr sz="2200" b="1"/>
            </a:lvl2pPr>
            <a:lvl3pPr marL="1017361" indent="0">
              <a:buNone/>
              <a:defRPr sz="2000" b="1"/>
            </a:lvl3pPr>
            <a:lvl4pPr marL="1526042" indent="0">
              <a:buNone/>
              <a:defRPr sz="1800" b="1"/>
            </a:lvl4pPr>
            <a:lvl5pPr marL="2034723" indent="0">
              <a:buNone/>
              <a:defRPr sz="1800" b="1"/>
            </a:lvl5pPr>
            <a:lvl6pPr marL="2543404" indent="0">
              <a:buNone/>
              <a:defRPr sz="1800" b="1"/>
            </a:lvl6pPr>
            <a:lvl7pPr marL="3052084" indent="0">
              <a:buNone/>
              <a:defRPr sz="1800" b="1"/>
            </a:lvl7pPr>
            <a:lvl8pPr marL="3560765" indent="0">
              <a:buNone/>
              <a:defRPr sz="1800" b="1"/>
            </a:lvl8pPr>
            <a:lvl9pPr marL="4069446"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3077" y="2460831"/>
            <a:ext cx="4440339" cy="4470809"/>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9" name="Rectangle 6"/>
          <p:cNvSpPr>
            <a:spLocks noGrp="1" noChangeArrowheads="1"/>
          </p:cNvSpPr>
          <p:nvPr>
            <p:ph type="sldNum" sz="quarter" idx="12"/>
          </p:nvPr>
        </p:nvSpPr>
        <p:spPr>
          <a:ln/>
        </p:spPr>
        <p:txBody>
          <a:bodyPr/>
          <a:lstStyle>
            <a:lvl1pPr>
              <a:defRPr/>
            </a:lvl1pPr>
          </a:lstStyle>
          <a:p>
            <a:fld id="{476A14FC-E2A7-4E44-B63E-7EC17F7020CD}"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031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5" name="Rectangle 6"/>
          <p:cNvSpPr>
            <a:spLocks noGrp="1" noChangeArrowheads="1"/>
          </p:cNvSpPr>
          <p:nvPr>
            <p:ph type="sldNum" sz="quarter" idx="12"/>
          </p:nvPr>
        </p:nvSpPr>
        <p:spPr>
          <a:ln/>
        </p:spPr>
        <p:txBody>
          <a:bodyPr/>
          <a:lstStyle>
            <a:lvl1pPr>
              <a:defRPr/>
            </a:lvl1pPr>
          </a:lstStyle>
          <a:p>
            <a:fld id="{C88E4F8E-AA79-864A-8EA3-7AA18F97A514}"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856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UTCS CS352, S07</a:t>
            </a:r>
          </a:p>
        </p:txBody>
      </p:sp>
      <p:sp>
        <p:nvSpPr>
          <p:cNvPr id="3" name="Footer Placeholder 2"/>
          <p:cNvSpPr>
            <a:spLocks noGrp="1"/>
          </p:cNvSpPr>
          <p:nvPr>
            <p:ph type="ftr" sz="quarter" idx="11"/>
          </p:nvPr>
        </p:nvSpPr>
        <p:spPr/>
        <p:txBody>
          <a:bodyPr/>
          <a:lstStyle>
            <a:lvl1pPr>
              <a:defRPr/>
            </a:lvl1pPr>
          </a:lstStyle>
          <a:p>
            <a:pPr>
              <a:defRPr/>
            </a:pPr>
            <a:r>
              <a:rPr lang="en-US"/>
              <a:t>Lecture 9</a:t>
            </a:r>
          </a:p>
        </p:txBody>
      </p:sp>
      <p:sp>
        <p:nvSpPr>
          <p:cNvPr id="4" name="Slide Number Placeholder 3"/>
          <p:cNvSpPr>
            <a:spLocks noGrp="1"/>
          </p:cNvSpPr>
          <p:nvPr>
            <p:ph type="sldNum" sz="quarter" idx="12"/>
          </p:nvPr>
        </p:nvSpPr>
        <p:spPr/>
        <p:txBody>
          <a:bodyPr/>
          <a:lstStyle>
            <a:lvl1pPr>
              <a:defRPr/>
            </a:lvl1pPr>
          </a:lstStyle>
          <a:p>
            <a:fld id="{87312E3D-7B40-6847-9C13-04F16F8AA07A}"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376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286" y="308951"/>
            <a:ext cx="3304966" cy="1314838"/>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27590" y="308952"/>
            <a:ext cx="5615825" cy="662268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286" y="1623790"/>
            <a:ext cx="3304966" cy="5307851"/>
          </a:xfrm>
        </p:spPr>
        <p:txBody>
          <a:bodyPr/>
          <a:lstStyle>
            <a:lvl1pPr marL="0" indent="0">
              <a:buNone/>
              <a:defRPr sz="1600"/>
            </a:lvl1pPr>
            <a:lvl2pPr marL="508681" indent="0">
              <a:buNone/>
              <a:defRPr sz="1300"/>
            </a:lvl2pPr>
            <a:lvl3pPr marL="1017361" indent="0">
              <a:buNone/>
              <a:defRPr sz="1100"/>
            </a:lvl3pPr>
            <a:lvl4pPr marL="1526042" indent="0">
              <a:buNone/>
              <a:defRPr sz="1000"/>
            </a:lvl4pPr>
            <a:lvl5pPr marL="2034723" indent="0">
              <a:buNone/>
              <a:defRPr sz="1000"/>
            </a:lvl5pPr>
            <a:lvl6pPr marL="2543404" indent="0">
              <a:buNone/>
              <a:defRPr sz="1000"/>
            </a:lvl6pPr>
            <a:lvl7pPr marL="3052084" indent="0">
              <a:buNone/>
              <a:defRPr sz="1000"/>
            </a:lvl7pPr>
            <a:lvl8pPr marL="3560765" indent="0">
              <a:buNone/>
              <a:defRPr sz="1000"/>
            </a:lvl8pPr>
            <a:lvl9pPr marL="4069446"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7" name="Rectangle 6"/>
          <p:cNvSpPr>
            <a:spLocks noGrp="1" noChangeArrowheads="1"/>
          </p:cNvSpPr>
          <p:nvPr>
            <p:ph type="sldNum" sz="quarter" idx="12"/>
          </p:nvPr>
        </p:nvSpPr>
        <p:spPr>
          <a:ln/>
        </p:spPr>
        <p:txBody>
          <a:bodyPr/>
          <a:lstStyle>
            <a:lvl1pPr>
              <a:defRPr/>
            </a:lvl1pPr>
          </a:lstStyle>
          <a:p>
            <a:fld id="{0480B29E-3917-F444-AA8B-BF267B82DE7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542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9028" y="5431790"/>
            <a:ext cx="6027420" cy="64125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69028" y="693344"/>
            <a:ext cx="6027420" cy="4655820"/>
          </a:xfrm>
        </p:spPr>
        <p:txBody>
          <a:bodyPr/>
          <a:lstStyle>
            <a:lvl1pPr marL="0" indent="0">
              <a:buNone/>
              <a:defRPr sz="3600"/>
            </a:lvl1pPr>
            <a:lvl2pPr marL="508681" indent="0">
              <a:buNone/>
              <a:defRPr sz="3100"/>
            </a:lvl2pPr>
            <a:lvl3pPr marL="1017361" indent="0">
              <a:buNone/>
              <a:defRPr sz="2700"/>
            </a:lvl3pPr>
            <a:lvl4pPr marL="1526042" indent="0">
              <a:buNone/>
              <a:defRPr sz="2200"/>
            </a:lvl4pPr>
            <a:lvl5pPr marL="2034723" indent="0">
              <a:buNone/>
              <a:defRPr sz="2200"/>
            </a:lvl5pPr>
            <a:lvl6pPr marL="2543404" indent="0">
              <a:buNone/>
              <a:defRPr sz="2200"/>
            </a:lvl6pPr>
            <a:lvl7pPr marL="3052084" indent="0">
              <a:buNone/>
              <a:defRPr sz="2200"/>
            </a:lvl7pPr>
            <a:lvl8pPr marL="3560765" indent="0">
              <a:buNone/>
              <a:defRPr sz="2200"/>
            </a:lvl8pPr>
            <a:lvl9pPr marL="4069446" indent="0">
              <a:buNone/>
              <a:defRPr sz="22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69028" y="6073044"/>
            <a:ext cx="6027420" cy="910686"/>
          </a:xfrm>
        </p:spPr>
        <p:txBody>
          <a:bodyPr/>
          <a:lstStyle>
            <a:lvl1pPr marL="0" indent="0">
              <a:buNone/>
              <a:defRPr sz="1600"/>
            </a:lvl1pPr>
            <a:lvl2pPr marL="508681" indent="0">
              <a:buNone/>
              <a:defRPr sz="1300"/>
            </a:lvl2pPr>
            <a:lvl3pPr marL="1017361" indent="0">
              <a:buNone/>
              <a:defRPr sz="1100"/>
            </a:lvl3pPr>
            <a:lvl4pPr marL="1526042" indent="0">
              <a:buNone/>
              <a:defRPr sz="1000"/>
            </a:lvl4pPr>
            <a:lvl5pPr marL="2034723" indent="0">
              <a:buNone/>
              <a:defRPr sz="1000"/>
            </a:lvl5pPr>
            <a:lvl6pPr marL="2543404" indent="0">
              <a:buNone/>
              <a:defRPr sz="1000"/>
            </a:lvl6pPr>
            <a:lvl7pPr marL="3052084" indent="0">
              <a:buNone/>
              <a:defRPr sz="1000"/>
            </a:lvl7pPr>
            <a:lvl8pPr marL="3560765" indent="0">
              <a:buNone/>
              <a:defRPr sz="1000"/>
            </a:lvl8pPr>
            <a:lvl9pPr marL="4069446"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7" name="Rectangle 6"/>
          <p:cNvSpPr>
            <a:spLocks noGrp="1" noChangeArrowheads="1"/>
          </p:cNvSpPr>
          <p:nvPr>
            <p:ph type="sldNum" sz="quarter" idx="12"/>
          </p:nvPr>
        </p:nvSpPr>
        <p:spPr>
          <a:ln/>
        </p:spPr>
        <p:txBody>
          <a:bodyPr/>
          <a:lstStyle>
            <a:lvl1pPr>
              <a:defRPr/>
            </a:lvl1pPr>
          </a:lstStyle>
          <a:p>
            <a:fld id="{D2FEF6A9-4C0F-EC41-9873-7890A5657825}"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34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6" name="Rectangle 6"/>
          <p:cNvSpPr>
            <a:spLocks noGrp="1" noChangeArrowheads="1"/>
          </p:cNvSpPr>
          <p:nvPr>
            <p:ph type="sldNum" sz="quarter" idx="12"/>
          </p:nvPr>
        </p:nvSpPr>
        <p:spPr>
          <a:ln/>
        </p:spPr>
        <p:txBody>
          <a:bodyPr/>
          <a:lstStyle>
            <a:lvl1pPr>
              <a:defRPr/>
            </a:lvl1pPr>
          </a:lstStyle>
          <a:p>
            <a:fld id="{58604256-128B-0D4B-8BE0-3F4AF0FBDFB2}"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92944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5918" y="258657"/>
            <a:ext cx="2364925" cy="68975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1143" y="258657"/>
            <a:ext cx="6927347" cy="68975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6" name="Rectangle 6"/>
          <p:cNvSpPr>
            <a:spLocks noGrp="1" noChangeArrowheads="1"/>
          </p:cNvSpPr>
          <p:nvPr>
            <p:ph type="sldNum" sz="quarter" idx="12"/>
          </p:nvPr>
        </p:nvSpPr>
        <p:spPr>
          <a:ln/>
        </p:spPr>
        <p:txBody>
          <a:bodyPr/>
          <a:lstStyle>
            <a:lvl1pPr>
              <a:defRPr/>
            </a:lvl1pPr>
          </a:lstStyle>
          <a:p>
            <a:fld id="{3FFA694C-A4BC-F44F-8D7A-6CF442024F72}"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95109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3427" y="2405507"/>
            <a:ext cx="8538845" cy="16295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6855" y="4345432"/>
            <a:ext cx="7031990" cy="1939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5" name="Holder 5"/>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6" name="Holder 6"/>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ucida Grande"/>
                <a:cs typeface="Lucida Grande"/>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5" name="Holder 5"/>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6" name="Holder 6"/>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502285" y="1784731"/>
            <a:ext cx="4369879" cy="51214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73535" y="1784731"/>
            <a:ext cx="4369879" cy="51214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6" name="Holder 6"/>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7" name="Holder 7"/>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5" name="Holder 5"/>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6" name="Holder 6"/>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4" name="Holder 4"/>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5" name="Holder 5"/>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3" name="Holder 3"/>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4" name="Holder 4"/>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502285" y="1784731"/>
            <a:ext cx="4369879" cy="51214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73535" y="1784731"/>
            <a:ext cx="4369879" cy="51214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6" name="Holder 6"/>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7" name="Holder 7"/>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4" name="Holder 4"/>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5" name="Holder 5"/>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3" name="Holder 3"/>
          <p:cNvSpPr>
            <a:spLocks noGrp="1"/>
          </p:cNvSpPr>
          <p:nvPr>
            <p:ph type="dt" sz="half" idx="6"/>
          </p:nvPr>
        </p:nvSpPr>
        <p:spPr/>
        <p:txBody>
          <a:bodyPr lIns="0" tIns="0" rIns="0" bIns="0"/>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4" name="Holder 4"/>
          <p:cNvSpPr>
            <a:spLocks noGrp="1"/>
          </p:cNvSpPr>
          <p:nvPr>
            <p:ph type="sldNum" sz="quarter" idx="7"/>
          </p:nvPr>
        </p:nvSpPr>
        <p:spPr/>
        <p:txBody>
          <a:bodyPr lIns="0" tIns="0" rIns="0" bIns="0"/>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67429" y="3362537"/>
            <a:ext cx="9710843" cy="25865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7183" name="Rectangle 15"/>
          <p:cNvSpPr>
            <a:spLocks noGrp="1" noChangeArrowheads="1"/>
          </p:cNvSpPr>
          <p:nvPr>
            <p:ph type="ctrTitle"/>
          </p:nvPr>
        </p:nvSpPr>
        <p:spPr>
          <a:xfrm>
            <a:off x="753428" y="2155472"/>
            <a:ext cx="8538845" cy="1120846"/>
          </a:xfrm>
        </p:spPr>
        <p:txBody>
          <a:bodyPr/>
          <a:lstStyle>
            <a:lvl1pPr>
              <a:defRPr sz="40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506855" y="4397164"/>
            <a:ext cx="7031990" cy="1983034"/>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502285" y="7066356"/>
            <a:ext cx="2343997" cy="538868"/>
          </a:xfrm>
        </p:spPr>
        <p:txBody>
          <a:bodyPr/>
          <a:lstStyle>
            <a:lvl1pPr>
              <a:defRPr sz="1000">
                <a:latin typeface="+mn-lt"/>
              </a:defRPr>
            </a:lvl1pPr>
          </a:lstStyle>
          <a:p>
            <a:pPr>
              <a:defRPr/>
            </a:pPr>
            <a:r>
              <a:rPr lang="en-US"/>
              <a:t>UTCS CS352, S07</a:t>
            </a:r>
          </a:p>
        </p:txBody>
      </p:sp>
      <p:sp>
        <p:nvSpPr>
          <p:cNvPr id="6" name="Rectangle 3"/>
          <p:cNvSpPr>
            <a:spLocks noGrp="1" noChangeArrowheads="1"/>
          </p:cNvSpPr>
          <p:nvPr>
            <p:ph type="ftr" sz="quarter" idx="11"/>
          </p:nvPr>
        </p:nvSpPr>
        <p:spPr>
          <a:xfrm>
            <a:off x="3432281" y="7066356"/>
            <a:ext cx="3181138" cy="538868"/>
          </a:xfrm>
        </p:spPr>
        <p:txBody>
          <a:bodyPr/>
          <a:lstStyle>
            <a:lvl1pPr>
              <a:defRPr/>
            </a:lvl1pPr>
          </a:lstStyle>
          <a:p>
            <a:pPr>
              <a:defRPr/>
            </a:pPr>
            <a:r>
              <a:rPr lang="en-US"/>
              <a:t>Lecture 9</a:t>
            </a:r>
          </a:p>
        </p:txBody>
      </p:sp>
      <p:sp>
        <p:nvSpPr>
          <p:cNvPr id="7" name="Rectangle 4"/>
          <p:cNvSpPr>
            <a:spLocks noGrp="1" noChangeArrowheads="1"/>
          </p:cNvSpPr>
          <p:nvPr>
            <p:ph type="sldNum" sz="quarter" idx="12"/>
          </p:nvPr>
        </p:nvSpPr>
        <p:spPr>
          <a:xfrm>
            <a:off x="7199418" y="7066356"/>
            <a:ext cx="2343997" cy="538868"/>
          </a:xfrm>
        </p:spPr>
        <p:txBody>
          <a:bodyPr/>
          <a:lstStyle>
            <a:lvl1pPr>
              <a:defRPr/>
            </a:lvl1pPr>
          </a:lstStyle>
          <a:p>
            <a:fld id="{8905977B-05F1-DF4D-9089-4F13668D1476}"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0665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6" name="Rectangle 6"/>
          <p:cNvSpPr>
            <a:spLocks noGrp="1" noChangeArrowheads="1"/>
          </p:cNvSpPr>
          <p:nvPr>
            <p:ph type="sldNum" sz="quarter" idx="12"/>
          </p:nvPr>
        </p:nvSpPr>
        <p:spPr>
          <a:ln/>
        </p:spPr>
        <p:txBody>
          <a:bodyPr/>
          <a:lstStyle>
            <a:lvl1pPr>
              <a:defRPr/>
            </a:lvl1pPr>
          </a:lstStyle>
          <a:p>
            <a:fld id="{F82454DC-F3F9-6247-824D-B950E8B4B971}"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974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3541" y="4986326"/>
            <a:ext cx="8538845" cy="1541163"/>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3541" y="3288892"/>
            <a:ext cx="8538845" cy="1697434"/>
          </a:xfrm>
        </p:spPr>
        <p:txBody>
          <a:bodyPr anchor="b"/>
          <a:lstStyle>
            <a:lvl1pPr marL="0" indent="0">
              <a:buNone/>
              <a:defRPr sz="2200"/>
            </a:lvl1pPr>
            <a:lvl2pPr marL="508681" indent="0">
              <a:buNone/>
              <a:defRPr sz="2000"/>
            </a:lvl2pPr>
            <a:lvl3pPr marL="1017361" indent="0">
              <a:buNone/>
              <a:defRPr sz="1800"/>
            </a:lvl3pPr>
            <a:lvl4pPr marL="1526042" indent="0">
              <a:buNone/>
              <a:defRPr sz="1600"/>
            </a:lvl4pPr>
            <a:lvl5pPr marL="2034723" indent="0">
              <a:buNone/>
              <a:defRPr sz="1600"/>
            </a:lvl5pPr>
            <a:lvl6pPr marL="2543404" indent="0">
              <a:buNone/>
              <a:defRPr sz="1600"/>
            </a:lvl6pPr>
            <a:lvl7pPr marL="3052084" indent="0">
              <a:buNone/>
              <a:defRPr sz="1600"/>
            </a:lvl7pPr>
            <a:lvl8pPr marL="3560765" indent="0">
              <a:buNone/>
              <a:defRPr sz="1600"/>
            </a:lvl8pPr>
            <a:lvl9pPr marL="4069446"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6" name="Rectangle 6"/>
          <p:cNvSpPr>
            <a:spLocks noGrp="1" noChangeArrowheads="1"/>
          </p:cNvSpPr>
          <p:nvPr>
            <p:ph type="sldNum" sz="quarter" idx="12"/>
          </p:nvPr>
        </p:nvSpPr>
        <p:spPr>
          <a:ln/>
        </p:spPr>
        <p:txBody>
          <a:bodyPr/>
          <a:lstStyle>
            <a:lvl1pPr>
              <a:defRPr/>
            </a:lvl1pPr>
          </a:lstStyle>
          <a:p>
            <a:fld id="{BEFC7EF0-D699-2841-ACA0-6ACE7EB852F2}"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4003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285" y="1379502"/>
            <a:ext cx="4436851" cy="577666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564" y="1379502"/>
            <a:ext cx="4436851" cy="577666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9</a:t>
            </a:r>
          </a:p>
        </p:txBody>
      </p:sp>
      <p:sp>
        <p:nvSpPr>
          <p:cNvPr id="7" name="Rectangle 6"/>
          <p:cNvSpPr>
            <a:spLocks noGrp="1" noChangeArrowheads="1"/>
          </p:cNvSpPr>
          <p:nvPr>
            <p:ph type="sldNum" sz="quarter" idx="12"/>
          </p:nvPr>
        </p:nvSpPr>
        <p:spPr>
          <a:ln/>
        </p:spPr>
        <p:txBody>
          <a:bodyPr/>
          <a:lstStyle>
            <a:lvl1pPr>
              <a:defRPr/>
            </a:lvl1pPr>
          </a:lstStyle>
          <a:p>
            <a:fld id="{2E241324-4B82-FD40-96D9-D919AB3977B5}"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438980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7" Type="http://schemas.openxmlformats.org/officeDocument/2006/relationships/image" Target="../media/image1.png"/><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20700" y="977900"/>
            <a:ext cx="9088374" cy="108966"/>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520700" y="977900"/>
            <a:ext cx="9037320" cy="71755"/>
          </a:xfrm>
          <a:custGeom>
            <a:avLst/>
            <a:gdLst/>
            <a:ahLst/>
            <a:cxnLst/>
            <a:rect l="l" t="t" r="r" b="b"/>
            <a:pathLst>
              <a:path w="9037320" h="71755">
                <a:moveTo>
                  <a:pt x="0" y="0"/>
                </a:moveTo>
                <a:lnTo>
                  <a:pt x="0" y="71628"/>
                </a:lnTo>
                <a:lnTo>
                  <a:pt x="9037320" y="71627"/>
                </a:lnTo>
                <a:lnTo>
                  <a:pt x="9037320" y="0"/>
                </a:lnTo>
                <a:lnTo>
                  <a:pt x="0" y="0"/>
                </a:lnTo>
                <a:close/>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4247134" y="487171"/>
            <a:ext cx="1551431" cy="431800"/>
          </a:xfrm>
          <a:prstGeom prst="rect">
            <a:avLst/>
          </a:prstGeom>
        </p:spPr>
        <p:txBody>
          <a:bodyPr wrap="square" lIns="0" tIns="0" rIns="0" bIns="0">
            <a:spAutoFit/>
          </a:bodyPr>
          <a:lstStyle>
            <a:lvl1pPr>
              <a:defRPr sz="27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345" y="1173479"/>
            <a:ext cx="8827008" cy="47682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09345" y="7196298"/>
            <a:ext cx="1188720"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12700">
              <a:lnSpc>
                <a:spcPct val="100000"/>
              </a:lnSpc>
              <a:spcBef>
                <a:spcPts val="5"/>
              </a:spcBef>
            </a:pPr>
            <a:r>
              <a:rPr dirty="0"/>
              <a:t>April 2,</a:t>
            </a:r>
            <a:r>
              <a:rPr spc="-95" dirty="0"/>
              <a:t> </a:t>
            </a:r>
            <a:r>
              <a:rPr dirty="0"/>
              <a:t>2003</a:t>
            </a:r>
          </a:p>
        </p:txBody>
      </p:sp>
      <p:sp>
        <p:nvSpPr>
          <p:cNvPr id="5" name="Holder 5"/>
          <p:cNvSpPr>
            <a:spLocks noGrp="1"/>
          </p:cNvSpPr>
          <p:nvPr>
            <p:ph type="dt" sz="half" idx="6"/>
          </p:nvPr>
        </p:nvSpPr>
        <p:spPr>
          <a:xfrm>
            <a:off x="4207185" y="7196298"/>
            <a:ext cx="1603375"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12700">
              <a:lnSpc>
                <a:spcPct val="100000"/>
              </a:lnSpc>
              <a:spcBef>
                <a:spcPts val="5"/>
              </a:spcBef>
            </a:pPr>
            <a:r>
              <a:rPr dirty="0"/>
              <a:t>Stalls and</a:t>
            </a:r>
            <a:r>
              <a:rPr spc="-90" dirty="0"/>
              <a:t> </a:t>
            </a:r>
            <a:r>
              <a:rPr dirty="0"/>
              <a:t>flushes</a:t>
            </a:r>
          </a:p>
        </p:txBody>
      </p:sp>
      <p:sp>
        <p:nvSpPr>
          <p:cNvPr id="6" name="Holder 6"/>
          <p:cNvSpPr>
            <a:spLocks noGrp="1"/>
          </p:cNvSpPr>
          <p:nvPr>
            <p:ph type="sldNum" sz="quarter" idx="7"/>
          </p:nvPr>
        </p:nvSpPr>
        <p:spPr>
          <a:xfrm>
            <a:off x="9209993" y="7196298"/>
            <a:ext cx="264159"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2155472"/>
            <a:ext cx="418571" cy="5604228"/>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lIns="101736" tIns="50868" rIns="101736" bIns="50868" anchor="ctr"/>
          <a:lstStyle/>
          <a:p>
            <a:pPr algn="ctr" eaLnBrk="0" hangingPunct="0">
              <a:defRPr/>
            </a:pPr>
            <a:endParaRPr lang="en-US" sz="2000">
              <a:latin typeface="Times" charset="0"/>
              <a:ea typeface="+mn-ea"/>
            </a:endParaRPr>
          </a:p>
        </p:txBody>
      </p:sp>
      <p:sp>
        <p:nvSpPr>
          <p:cNvPr id="6147" name="AutoShape 3"/>
          <p:cNvSpPr>
            <a:spLocks noChangeArrowheads="1"/>
          </p:cNvSpPr>
          <p:nvPr/>
        </p:nvSpPr>
        <p:spPr bwMode="auto">
          <a:xfrm flipH="1">
            <a:off x="9543416" y="2155472"/>
            <a:ext cx="498797" cy="5604228"/>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lIns="101736" tIns="50868" rIns="101736" bIns="50868" anchor="ctr"/>
          <a:lstStyle/>
          <a:p>
            <a:pPr algn="ctr" eaLnBrk="0" hangingPunct="0">
              <a:defRPr/>
            </a:pPr>
            <a:endParaRPr lang="en-US" sz="2000">
              <a:latin typeface="Times" charset="0"/>
              <a:ea typeface="+mn-ea"/>
            </a:endParaRPr>
          </a:p>
        </p:txBody>
      </p:sp>
      <p:sp>
        <p:nvSpPr>
          <p:cNvPr id="6148" name="Rectangle 4"/>
          <p:cNvSpPr>
            <a:spLocks noGrp="1" noChangeArrowheads="1"/>
          </p:cNvSpPr>
          <p:nvPr>
            <p:ph type="dt" sz="half" idx="2"/>
          </p:nvPr>
        </p:nvSpPr>
        <p:spPr bwMode="auto">
          <a:xfrm>
            <a:off x="0" y="7414824"/>
            <a:ext cx="1339427" cy="344876"/>
          </a:xfrm>
          <a:prstGeom prst="rect">
            <a:avLst/>
          </a:prstGeom>
          <a:noFill/>
          <a:ln w="9525">
            <a:noFill/>
            <a:miter lim="800000"/>
            <a:headEnd/>
            <a:tailEnd/>
          </a:ln>
          <a:effectLst/>
        </p:spPr>
        <p:txBody>
          <a:bodyPr vert="horz" wrap="square" lIns="101736" tIns="50868" rIns="101736" bIns="50868" numCol="1" anchor="t" anchorCtr="0" compatLnSpc="1">
            <a:prstTxWarp prst="textNoShape">
              <a:avLst/>
            </a:prstTxWarp>
          </a:bodyPr>
          <a:lstStyle>
            <a:lvl1pPr eaLnBrk="0" hangingPunct="0">
              <a:defRPr sz="1600">
                <a:ea typeface="+mn-ea"/>
                <a:cs typeface="+mn-cs"/>
              </a:defRPr>
            </a:lvl1pPr>
          </a:lstStyle>
          <a:p>
            <a:pPr>
              <a:defRPr/>
            </a:pPr>
            <a:r>
              <a:rPr lang="en-US"/>
              <a:t>UTCS CS352, S07</a:t>
            </a:r>
          </a:p>
        </p:txBody>
      </p:sp>
      <p:sp>
        <p:nvSpPr>
          <p:cNvPr id="6149" name="Rectangle 5"/>
          <p:cNvSpPr>
            <a:spLocks noGrp="1" noChangeArrowheads="1"/>
          </p:cNvSpPr>
          <p:nvPr>
            <p:ph type="ftr" sz="quarter" idx="3"/>
          </p:nvPr>
        </p:nvSpPr>
        <p:spPr bwMode="auto">
          <a:xfrm>
            <a:off x="1506855" y="7414824"/>
            <a:ext cx="7869132" cy="344876"/>
          </a:xfrm>
          <a:prstGeom prst="rect">
            <a:avLst/>
          </a:prstGeom>
          <a:noFill/>
          <a:ln w="9525">
            <a:noFill/>
            <a:miter lim="800000"/>
            <a:headEnd/>
            <a:tailEnd/>
          </a:ln>
          <a:effectLst/>
        </p:spPr>
        <p:txBody>
          <a:bodyPr vert="horz" wrap="square" lIns="101736" tIns="50868" rIns="101736" bIns="50868" numCol="1" anchor="t" anchorCtr="0" compatLnSpc="1">
            <a:prstTxWarp prst="textNoShape">
              <a:avLst/>
            </a:prstTxWarp>
          </a:bodyPr>
          <a:lstStyle>
            <a:lvl1pPr algn="ctr" eaLnBrk="0" hangingPunct="0">
              <a:defRPr sz="1600">
                <a:ea typeface="+mn-ea"/>
                <a:cs typeface="+mn-cs"/>
              </a:defRPr>
            </a:lvl1pPr>
          </a:lstStyle>
          <a:p>
            <a:pPr>
              <a:defRPr/>
            </a:pPr>
            <a:r>
              <a:rPr lang="en-US"/>
              <a:t>Lecture 9</a:t>
            </a:r>
          </a:p>
        </p:txBody>
      </p:sp>
      <p:sp>
        <p:nvSpPr>
          <p:cNvPr id="6150" name="Rectangle 6"/>
          <p:cNvSpPr>
            <a:spLocks noGrp="1" noChangeArrowheads="1"/>
          </p:cNvSpPr>
          <p:nvPr>
            <p:ph type="sldNum" sz="quarter" idx="4"/>
          </p:nvPr>
        </p:nvSpPr>
        <p:spPr bwMode="auto">
          <a:xfrm>
            <a:off x="9543415" y="7156168"/>
            <a:ext cx="502285" cy="603532"/>
          </a:xfrm>
          <a:prstGeom prst="rect">
            <a:avLst/>
          </a:prstGeom>
          <a:noFill/>
          <a:ln w="9525">
            <a:noFill/>
            <a:miter lim="800000"/>
            <a:headEnd/>
            <a:tailEnd/>
          </a:ln>
          <a:effectLst/>
        </p:spPr>
        <p:txBody>
          <a:bodyPr vert="horz" wrap="square" lIns="101736" tIns="50868" rIns="101736" bIns="50868" numCol="1" anchor="t" anchorCtr="0" compatLnSpc="1">
            <a:prstTxWarp prst="textNoShape">
              <a:avLst/>
            </a:prstTxWarp>
          </a:bodyPr>
          <a:lstStyle>
            <a:lvl1pPr algn="r" eaLnBrk="0" hangingPunct="0">
              <a:defRPr sz="1600">
                <a:solidFill>
                  <a:schemeClr val="tx2"/>
                </a:solidFill>
              </a:defRPr>
            </a:lvl1pPr>
          </a:lstStyle>
          <a:p>
            <a:fld id="{F5C6306D-632C-2445-88DD-6B58E7C8A354}" type="slidenum">
              <a:rPr lang="en-US" altLang="en-US"/>
              <a:pPr/>
              <a:t>‹#›</a:t>
            </a:fld>
            <a:endParaRPr lang="en-US" altLang="en-US"/>
          </a:p>
        </p:txBody>
      </p:sp>
      <p:sp>
        <p:nvSpPr>
          <p:cNvPr id="1031" name="Rectangle 17"/>
          <p:cNvSpPr>
            <a:spLocks noGrp="1" noChangeArrowheads="1"/>
          </p:cNvSpPr>
          <p:nvPr>
            <p:ph type="title"/>
          </p:nvPr>
        </p:nvSpPr>
        <p:spPr bwMode="auto">
          <a:xfrm>
            <a:off x="251142" y="258657"/>
            <a:ext cx="9459701" cy="8621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101736" tIns="50868" rIns="101736" bIns="50868"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502285" y="1379502"/>
            <a:ext cx="9041130" cy="577666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101736" tIns="50868" rIns="101736" bIns="508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67429" y="1120846"/>
            <a:ext cx="9710843" cy="1365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lvl1pPr algn="ctr" rtl="0" eaLnBrk="0" fontAlgn="base" hangingPunct="0">
        <a:spcBef>
          <a:spcPct val="0"/>
        </a:spcBef>
        <a:spcAft>
          <a:spcPct val="0"/>
        </a:spcAft>
        <a:defRPr sz="36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6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6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6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600" b="1">
          <a:solidFill>
            <a:schemeClr val="accent1"/>
          </a:solidFill>
          <a:latin typeface="Optima" charset="0"/>
          <a:ea typeface="ＭＳ Ｐゴシック" charset="-128"/>
          <a:cs typeface="Optima" charset="0"/>
        </a:defRPr>
      </a:lvl5pPr>
      <a:lvl6pPr marL="508681" algn="ctr" rtl="0" eaLnBrk="1" fontAlgn="base" hangingPunct="1">
        <a:spcBef>
          <a:spcPct val="0"/>
        </a:spcBef>
        <a:spcAft>
          <a:spcPct val="0"/>
        </a:spcAft>
        <a:defRPr sz="3600" b="1">
          <a:solidFill>
            <a:schemeClr val="accent1"/>
          </a:solidFill>
          <a:latin typeface="Lucida Grande" charset="0"/>
        </a:defRPr>
      </a:lvl6pPr>
      <a:lvl7pPr marL="1017361" algn="ctr" rtl="0" eaLnBrk="1" fontAlgn="base" hangingPunct="1">
        <a:spcBef>
          <a:spcPct val="0"/>
        </a:spcBef>
        <a:spcAft>
          <a:spcPct val="0"/>
        </a:spcAft>
        <a:defRPr sz="3600" b="1">
          <a:solidFill>
            <a:schemeClr val="accent1"/>
          </a:solidFill>
          <a:latin typeface="Lucida Grande" charset="0"/>
        </a:defRPr>
      </a:lvl7pPr>
      <a:lvl8pPr marL="1526042" algn="ctr" rtl="0" eaLnBrk="1" fontAlgn="base" hangingPunct="1">
        <a:spcBef>
          <a:spcPct val="0"/>
        </a:spcBef>
        <a:spcAft>
          <a:spcPct val="0"/>
        </a:spcAft>
        <a:defRPr sz="3600" b="1">
          <a:solidFill>
            <a:schemeClr val="accent1"/>
          </a:solidFill>
          <a:latin typeface="Lucida Grande" charset="0"/>
        </a:defRPr>
      </a:lvl8pPr>
      <a:lvl9pPr marL="2034723" algn="ctr" rtl="0" eaLnBrk="1" fontAlgn="base" hangingPunct="1">
        <a:spcBef>
          <a:spcPct val="0"/>
        </a:spcBef>
        <a:spcAft>
          <a:spcPct val="0"/>
        </a:spcAft>
        <a:defRPr sz="3600" b="1">
          <a:solidFill>
            <a:schemeClr val="accent1"/>
          </a:solidFill>
          <a:latin typeface="Lucida Grande" charset="0"/>
        </a:defRPr>
      </a:lvl9pPr>
    </p:titleStyle>
    <p:bodyStyle>
      <a:lvl1pPr marL="381511" indent="-381511" algn="l" rtl="0" eaLnBrk="0" fontAlgn="base" hangingPunct="0">
        <a:spcBef>
          <a:spcPct val="20000"/>
        </a:spcBef>
        <a:spcAft>
          <a:spcPct val="0"/>
        </a:spcAft>
        <a:buClr>
          <a:schemeClr val="accent1"/>
        </a:buClr>
        <a:buFont typeface="Times" charset="0"/>
        <a:buChar char="•"/>
        <a:defRPr sz="3100">
          <a:solidFill>
            <a:schemeClr val="tx1"/>
          </a:solidFill>
          <a:latin typeface="Optima"/>
          <a:ea typeface="ＭＳ Ｐゴシック" charset="-128"/>
          <a:cs typeface="Optima"/>
        </a:defRPr>
      </a:lvl1pPr>
      <a:lvl2pPr marL="826606" indent="-317925" algn="l" rtl="0" eaLnBrk="0" fontAlgn="base" hangingPunct="0">
        <a:spcBef>
          <a:spcPct val="20000"/>
        </a:spcBef>
        <a:spcAft>
          <a:spcPct val="0"/>
        </a:spcAft>
        <a:buClr>
          <a:schemeClr val="accent1"/>
        </a:buClr>
        <a:buFont typeface="Times" charset="0"/>
        <a:buChar char="•"/>
        <a:defRPr sz="2700">
          <a:solidFill>
            <a:schemeClr val="tx1"/>
          </a:solidFill>
          <a:latin typeface="Optima"/>
          <a:ea typeface="ＭＳ Ｐゴシック" charset="-128"/>
          <a:cs typeface="Optima"/>
        </a:defRPr>
      </a:lvl2pPr>
      <a:lvl3pPr marL="1208117" indent="-254340" algn="l" rtl="0" eaLnBrk="0" fontAlgn="base" hangingPunct="0">
        <a:spcBef>
          <a:spcPct val="20000"/>
        </a:spcBef>
        <a:spcAft>
          <a:spcPct val="0"/>
        </a:spcAft>
        <a:buClr>
          <a:schemeClr val="accent1"/>
        </a:buClr>
        <a:buFont typeface="Times" charset="0"/>
        <a:buChar char="•"/>
        <a:defRPr sz="2200">
          <a:solidFill>
            <a:schemeClr val="tx1"/>
          </a:solidFill>
          <a:latin typeface="Optima"/>
          <a:ea typeface="ＭＳ Ｐゴシック" charset="-128"/>
          <a:cs typeface="Optima"/>
        </a:defRPr>
      </a:lvl3pPr>
      <a:lvl4pPr marL="1589627" indent="-25434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971138" indent="-254340" algn="l" rtl="0" eaLnBrk="0" fontAlgn="base" hangingPunct="0">
        <a:spcBef>
          <a:spcPct val="20000"/>
        </a:spcBef>
        <a:spcAft>
          <a:spcPct val="0"/>
        </a:spcAft>
        <a:buClr>
          <a:schemeClr val="accent1"/>
        </a:buClr>
        <a:buFont typeface="Times" charset="0"/>
        <a:buChar char="•"/>
        <a:defRPr sz="1800">
          <a:solidFill>
            <a:schemeClr val="tx1"/>
          </a:solidFill>
          <a:latin typeface="Optima"/>
          <a:ea typeface="ＭＳ Ｐゴシック" charset="-128"/>
          <a:cs typeface="Optima"/>
        </a:defRPr>
      </a:lvl5pPr>
      <a:lvl6pPr marL="2479819" indent="-254340" algn="l" rtl="0" eaLnBrk="1" fontAlgn="base" hangingPunct="1">
        <a:spcBef>
          <a:spcPct val="20000"/>
        </a:spcBef>
        <a:spcAft>
          <a:spcPct val="0"/>
        </a:spcAft>
        <a:buClr>
          <a:schemeClr val="accent1"/>
        </a:buClr>
        <a:buFont typeface="Times" charset="0"/>
        <a:buChar char="•"/>
        <a:defRPr sz="1800">
          <a:solidFill>
            <a:schemeClr val="tx1"/>
          </a:solidFill>
          <a:latin typeface="+mn-lt"/>
          <a:ea typeface="ＭＳ Ｐゴシック" charset="-128"/>
        </a:defRPr>
      </a:lvl6pPr>
      <a:lvl7pPr marL="2988499" indent="-254340" algn="l" rtl="0" eaLnBrk="1" fontAlgn="base" hangingPunct="1">
        <a:spcBef>
          <a:spcPct val="20000"/>
        </a:spcBef>
        <a:spcAft>
          <a:spcPct val="0"/>
        </a:spcAft>
        <a:buClr>
          <a:schemeClr val="accent1"/>
        </a:buClr>
        <a:buFont typeface="Times" charset="0"/>
        <a:buChar char="•"/>
        <a:defRPr sz="1800">
          <a:solidFill>
            <a:schemeClr val="tx1"/>
          </a:solidFill>
          <a:latin typeface="+mn-lt"/>
          <a:ea typeface="ＭＳ Ｐゴシック" charset="-128"/>
        </a:defRPr>
      </a:lvl7pPr>
      <a:lvl8pPr marL="3497180" indent="-254340" algn="l" rtl="0" eaLnBrk="1" fontAlgn="base" hangingPunct="1">
        <a:spcBef>
          <a:spcPct val="20000"/>
        </a:spcBef>
        <a:spcAft>
          <a:spcPct val="0"/>
        </a:spcAft>
        <a:buClr>
          <a:schemeClr val="accent1"/>
        </a:buClr>
        <a:buFont typeface="Times" charset="0"/>
        <a:buChar char="•"/>
        <a:defRPr sz="1800">
          <a:solidFill>
            <a:schemeClr val="tx1"/>
          </a:solidFill>
          <a:latin typeface="+mn-lt"/>
          <a:ea typeface="ＭＳ Ｐゴシック" charset="-128"/>
        </a:defRPr>
      </a:lvl8pPr>
      <a:lvl9pPr marL="4005861" indent="-254340" algn="l" rtl="0" eaLnBrk="1" fontAlgn="base" hangingPunct="1">
        <a:spcBef>
          <a:spcPct val="20000"/>
        </a:spcBef>
        <a:spcAft>
          <a:spcPct val="0"/>
        </a:spcAft>
        <a:buClr>
          <a:schemeClr val="accent1"/>
        </a:buClr>
        <a:buFont typeface="Times" charset="0"/>
        <a:buChar char="•"/>
        <a:defRPr sz="1800">
          <a:solidFill>
            <a:schemeClr val="tx1"/>
          </a:solidFill>
          <a:latin typeface="+mn-lt"/>
          <a:ea typeface="ＭＳ Ｐゴシック" charset="-128"/>
        </a:defRPr>
      </a:lvl9pPr>
    </p:bodyStyle>
    <p:otherStyle>
      <a:defPPr>
        <a:defRPr lang="en-US"/>
      </a:defPPr>
      <a:lvl1pPr marL="0" algn="l" defTabSz="508681" rtl="0" eaLnBrk="1" latinLnBrk="0" hangingPunct="1">
        <a:defRPr sz="2000" kern="1200">
          <a:solidFill>
            <a:schemeClr val="tx1"/>
          </a:solidFill>
          <a:latin typeface="+mn-lt"/>
          <a:ea typeface="+mn-ea"/>
          <a:cs typeface="+mn-cs"/>
        </a:defRPr>
      </a:lvl1pPr>
      <a:lvl2pPr marL="508681" algn="l" defTabSz="508681" rtl="0" eaLnBrk="1" latinLnBrk="0" hangingPunct="1">
        <a:defRPr sz="2000" kern="1200">
          <a:solidFill>
            <a:schemeClr val="tx1"/>
          </a:solidFill>
          <a:latin typeface="+mn-lt"/>
          <a:ea typeface="+mn-ea"/>
          <a:cs typeface="+mn-cs"/>
        </a:defRPr>
      </a:lvl2pPr>
      <a:lvl3pPr marL="1017361" algn="l" defTabSz="508681" rtl="0" eaLnBrk="1" latinLnBrk="0" hangingPunct="1">
        <a:defRPr sz="2000" kern="1200">
          <a:solidFill>
            <a:schemeClr val="tx1"/>
          </a:solidFill>
          <a:latin typeface="+mn-lt"/>
          <a:ea typeface="+mn-ea"/>
          <a:cs typeface="+mn-cs"/>
        </a:defRPr>
      </a:lvl3pPr>
      <a:lvl4pPr marL="1526042" algn="l" defTabSz="508681" rtl="0" eaLnBrk="1" latinLnBrk="0" hangingPunct="1">
        <a:defRPr sz="2000" kern="1200">
          <a:solidFill>
            <a:schemeClr val="tx1"/>
          </a:solidFill>
          <a:latin typeface="+mn-lt"/>
          <a:ea typeface="+mn-ea"/>
          <a:cs typeface="+mn-cs"/>
        </a:defRPr>
      </a:lvl4pPr>
      <a:lvl5pPr marL="2034723" algn="l" defTabSz="508681" rtl="0" eaLnBrk="1" latinLnBrk="0" hangingPunct="1">
        <a:defRPr sz="2000" kern="1200">
          <a:solidFill>
            <a:schemeClr val="tx1"/>
          </a:solidFill>
          <a:latin typeface="+mn-lt"/>
          <a:ea typeface="+mn-ea"/>
          <a:cs typeface="+mn-cs"/>
        </a:defRPr>
      </a:lvl5pPr>
      <a:lvl6pPr marL="2543404" algn="l" defTabSz="508681" rtl="0" eaLnBrk="1" latinLnBrk="0" hangingPunct="1">
        <a:defRPr sz="2000" kern="1200">
          <a:solidFill>
            <a:schemeClr val="tx1"/>
          </a:solidFill>
          <a:latin typeface="+mn-lt"/>
          <a:ea typeface="+mn-ea"/>
          <a:cs typeface="+mn-cs"/>
        </a:defRPr>
      </a:lvl6pPr>
      <a:lvl7pPr marL="3052084" algn="l" defTabSz="508681" rtl="0" eaLnBrk="1" latinLnBrk="0" hangingPunct="1">
        <a:defRPr sz="2000" kern="1200">
          <a:solidFill>
            <a:schemeClr val="tx1"/>
          </a:solidFill>
          <a:latin typeface="+mn-lt"/>
          <a:ea typeface="+mn-ea"/>
          <a:cs typeface="+mn-cs"/>
        </a:defRPr>
      </a:lvl7pPr>
      <a:lvl8pPr marL="3560765" algn="l" defTabSz="508681" rtl="0" eaLnBrk="1" latinLnBrk="0" hangingPunct="1">
        <a:defRPr sz="2000" kern="1200">
          <a:solidFill>
            <a:schemeClr val="tx1"/>
          </a:solidFill>
          <a:latin typeface="+mn-lt"/>
          <a:ea typeface="+mn-ea"/>
          <a:cs typeface="+mn-cs"/>
        </a:defRPr>
      </a:lvl8pPr>
      <a:lvl9pPr marL="4069446" algn="l" defTabSz="508681"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20700" y="977900"/>
            <a:ext cx="9088374" cy="108966"/>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520700" y="977900"/>
            <a:ext cx="9037320" cy="71755"/>
          </a:xfrm>
          <a:custGeom>
            <a:avLst/>
            <a:gdLst/>
            <a:ahLst/>
            <a:cxnLst/>
            <a:rect l="l" t="t" r="r" b="b"/>
            <a:pathLst>
              <a:path w="9037320" h="71755">
                <a:moveTo>
                  <a:pt x="0" y="0"/>
                </a:moveTo>
                <a:lnTo>
                  <a:pt x="0" y="71628"/>
                </a:lnTo>
                <a:lnTo>
                  <a:pt x="9037320" y="71627"/>
                </a:lnTo>
                <a:lnTo>
                  <a:pt x="9037320" y="0"/>
                </a:lnTo>
                <a:lnTo>
                  <a:pt x="0" y="0"/>
                </a:lnTo>
                <a:close/>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4082923" y="487171"/>
            <a:ext cx="1879853" cy="431800"/>
          </a:xfrm>
          <a:prstGeom prst="rect">
            <a:avLst/>
          </a:prstGeom>
        </p:spPr>
        <p:txBody>
          <a:bodyPr wrap="square" lIns="0" tIns="0" rIns="0" bIns="0">
            <a:spAutoFit/>
          </a:bodyPr>
          <a:lstStyle>
            <a:lvl1pPr>
              <a:defRPr sz="27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345" y="2344907"/>
            <a:ext cx="8200390" cy="2625090"/>
          </a:xfrm>
          <a:prstGeom prst="rect">
            <a:avLst/>
          </a:prstGeom>
        </p:spPr>
        <p:txBody>
          <a:bodyPr wrap="square" lIns="0" tIns="0" rIns="0" bIns="0">
            <a:spAutoFit/>
          </a:bodyPr>
          <a:lstStyle>
            <a:lvl1pPr>
              <a:defRPr sz="1800" b="0" i="0">
                <a:solidFill>
                  <a:schemeClr val="tx1"/>
                </a:solidFill>
                <a:latin typeface="Lucida Grande"/>
                <a:cs typeface="Lucida Grande"/>
              </a:defRPr>
            </a:lvl1pPr>
          </a:lstStyle>
          <a:p>
            <a:endParaRPr/>
          </a:p>
        </p:txBody>
      </p:sp>
      <p:sp>
        <p:nvSpPr>
          <p:cNvPr id="4" name="Holder 4"/>
          <p:cNvSpPr>
            <a:spLocks noGrp="1"/>
          </p:cNvSpPr>
          <p:nvPr>
            <p:ph type="ftr" sz="quarter" idx="5"/>
          </p:nvPr>
        </p:nvSpPr>
        <p:spPr>
          <a:xfrm>
            <a:off x="4487016" y="7196298"/>
            <a:ext cx="1042670"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12700">
              <a:lnSpc>
                <a:spcPct val="100000"/>
              </a:lnSpc>
              <a:spcBef>
                <a:spcPts val="5"/>
              </a:spcBef>
            </a:pPr>
            <a:r>
              <a:rPr spc="-5" dirty="0"/>
              <a:t>Forwarding</a:t>
            </a:r>
          </a:p>
        </p:txBody>
      </p:sp>
      <p:sp>
        <p:nvSpPr>
          <p:cNvPr id="5" name="Holder 5"/>
          <p:cNvSpPr>
            <a:spLocks noGrp="1"/>
          </p:cNvSpPr>
          <p:nvPr>
            <p:ph type="dt" sz="half" idx="6"/>
          </p:nvPr>
        </p:nvSpPr>
        <p:spPr>
          <a:xfrm>
            <a:off x="609345" y="7196298"/>
            <a:ext cx="1403350"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12700">
              <a:lnSpc>
                <a:spcPct val="100000"/>
              </a:lnSpc>
              <a:spcBef>
                <a:spcPts val="5"/>
              </a:spcBef>
            </a:pPr>
            <a:r>
              <a:rPr spc="-5" dirty="0"/>
              <a:t>March 31,</a:t>
            </a:r>
            <a:r>
              <a:rPr spc="-80" dirty="0"/>
              <a:t> </a:t>
            </a:r>
            <a:r>
              <a:rPr spc="-5" dirty="0"/>
              <a:t>2003</a:t>
            </a:r>
          </a:p>
        </p:txBody>
      </p:sp>
      <p:sp>
        <p:nvSpPr>
          <p:cNvPr id="6" name="Holder 6"/>
          <p:cNvSpPr>
            <a:spLocks noGrp="1"/>
          </p:cNvSpPr>
          <p:nvPr>
            <p:ph type="sldNum" sz="quarter" idx="7"/>
          </p:nvPr>
        </p:nvSpPr>
        <p:spPr>
          <a:xfrm>
            <a:off x="9209301" y="7196298"/>
            <a:ext cx="264159" cy="262254"/>
          </a:xfrm>
          <a:prstGeom prst="rect">
            <a:avLst/>
          </a:prstGeom>
        </p:spPr>
        <p:txBody>
          <a:bodyPr wrap="square" lIns="0" tIns="0" rIns="0" bIns="0">
            <a:spAutoFit/>
          </a:bodyPr>
          <a:lstStyle>
            <a:lvl1pPr>
              <a:defRPr sz="1600" b="0" i="0">
                <a:solidFill>
                  <a:schemeClr val="tx1"/>
                </a:solidFill>
                <a:latin typeface="Trebuchet MS"/>
                <a:cs typeface="Trebuchet MS"/>
              </a:defRPr>
            </a:lvl1pPr>
          </a:lstStyle>
          <a:p>
            <a:pPr marL="25400">
              <a:lnSpc>
                <a:spcPct val="100000"/>
              </a:lnSpc>
              <a:spcBef>
                <a:spcPts val="5"/>
              </a:spcBef>
            </a:pPr>
            <a:fld id="{81D60167-4931-47E6-BA6A-407CBD079E47}" type="slidenum">
              <a:rPr dirty="0"/>
              <a:pPr marL="25400">
                <a:lnSpc>
                  <a:spcPct val="100000"/>
                </a:lnSpc>
                <a:spcBef>
                  <a:spcPts val="5"/>
                </a:spcBef>
              </a:pPr>
              <a:t>‹#›</a:t>
            </a:fld>
            <a:endParaRPr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30" Type="http://schemas.openxmlformats.org/officeDocument/2006/relationships/image" Target="../media/image42.png"/><Relationship Id="rId31" Type="http://schemas.openxmlformats.org/officeDocument/2006/relationships/image" Target="../media/image43.png"/><Relationship Id="rId32" Type="http://schemas.openxmlformats.org/officeDocument/2006/relationships/image" Target="../media/image44.png"/><Relationship Id="rId33" Type="http://schemas.openxmlformats.org/officeDocument/2006/relationships/image" Target="../media/image45.png"/><Relationship Id="rId34" Type="http://schemas.openxmlformats.org/officeDocument/2006/relationships/image" Target="../media/image46.png"/><Relationship Id="rId35" Type="http://schemas.openxmlformats.org/officeDocument/2006/relationships/image" Target="../media/image47.png"/><Relationship Id="rId36" Type="http://schemas.openxmlformats.org/officeDocument/2006/relationships/image" Target="../media/image48.png"/><Relationship Id="rId37" Type="http://schemas.openxmlformats.org/officeDocument/2006/relationships/image" Target="../media/image49.png"/><Relationship Id="rId38" Type="http://schemas.openxmlformats.org/officeDocument/2006/relationships/image" Target="../media/image50.png"/><Relationship Id="rId39" Type="http://schemas.openxmlformats.org/officeDocument/2006/relationships/image" Target="../media/image51.png"/><Relationship Id="rId50" Type="http://schemas.openxmlformats.org/officeDocument/2006/relationships/image" Target="../media/image62.png"/><Relationship Id="rId51" Type="http://schemas.openxmlformats.org/officeDocument/2006/relationships/image" Target="../media/image63.png"/><Relationship Id="rId52" Type="http://schemas.openxmlformats.org/officeDocument/2006/relationships/image" Target="../media/image64.png"/><Relationship Id="rId53" Type="http://schemas.openxmlformats.org/officeDocument/2006/relationships/image" Target="../media/image65.png"/><Relationship Id="rId54" Type="http://schemas.openxmlformats.org/officeDocument/2006/relationships/image" Target="../media/image66.png"/><Relationship Id="rId55" Type="http://schemas.openxmlformats.org/officeDocument/2006/relationships/image" Target="../media/image67.png"/><Relationship Id="rId56" Type="http://schemas.openxmlformats.org/officeDocument/2006/relationships/image" Target="../media/image68.png"/><Relationship Id="rId57" Type="http://schemas.openxmlformats.org/officeDocument/2006/relationships/image" Target="../media/image69.png"/><Relationship Id="rId58" Type="http://schemas.openxmlformats.org/officeDocument/2006/relationships/image" Target="../media/image70.png"/><Relationship Id="rId59" Type="http://schemas.openxmlformats.org/officeDocument/2006/relationships/image" Target="../media/image71.png"/><Relationship Id="rId70" Type="http://schemas.openxmlformats.org/officeDocument/2006/relationships/image" Target="../media/image82.png"/><Relationship Id="rId71" Type="http://schemas.openxmlformats.org/officeDocument/2006/relationships/image" Target="../media/image83.png"/><Relationship Id="rId72" Type="http://schemas.openxmlformats.org/officeDocument/2006/relationships/image" Target="../media/image84.png"/><Relationship Id="rId73" Type="http://schemas.openxmlformats.org/officeDocument/2006/relationships/image" Target="../media/image85.png"/><Relationship Id="rId74" Type="http://schemas.openxmlformats.org/officeDocument/2006/relationships/image" Target="../media/image86.png"/><Relationship Id="rId75" Type="http://schemas.openxmlformats.org/officeDocument/2006/relationships/image" Target="../media/image87.png"/><Relationship Id="rId76" Type="http://schemas.openxmlformats.org/officeDocument/2006/relationships/image" Target="../media/image88.png"/><Relationship Id="rId77" Type="http://schemas.openxmlformats.org/officeDocument/2006/relationships/image" Target="../media/image89.png"/><Relationship Id="rId78" Type="http://schemas.openxmlformats.org/officeDocument/2006/relationships/image" Target="../media/image90.png"/><Relationship Id="rId79" Type="http://schemas.openxmlformats.org/officeDocument/2006/relationships/image" Target="../media/image91.png"/><Relationship Id="rId90" Type="http://schemas.openxmlformats.org/officeDocument/2006/relationships/image" Target="../media/image102.png"/><Relationship Id="rId91" Type="http://schemas.openxmlformats.org/officeDocument/2006/relationships/image" Target="../media/image103.png"/><Relationship Id="rId92" Type="http://schemas.openxmlformats.org/officeDocument/2006/relationships/image" Target="../media/image104.png"/><Relationship Id="rId93" Type="http://schemas.openxmlformats.org/officeDocument/2006/relationships/image" Target="../media/image105.png"/><Relationship Id="rId94" Type="http://schemas.openxmlformats.org/officeDocument/2006/relationships/image" Target="../media/image106.png"/><Relationship Id="rId95" Type="http://schemas.openxmlformats.org/officeDocument/2006/relationships/image" Target="../media/image107.png"/><Relationship Id="rId96" Type="http://schemas.openxmlformats.org/officeDocument/2006/relationships/image" Target="../media/image108.png"/><Relationship Id="rId97" Type="http://schemas.openxmlformats.org/officeDocument/2006/relationships/image" Target="../media/image109.png"/><Relationship Id="rId98" Type="http://schemas.openxmlformats.org/officeDocument/2006/relationships/image" Target="../media/image110.png"/><Relationship Id="rId99" Type="http://schemas.openxmlformats.org/officeDocument/2006/relationships/image" Target="../media/image111.png"/><Relationship Id="rId20" Type="http://schemas.openxmlformats.org/officeDocument/2006/relationships/image" Target="../media/image32.png"/><Relationship Id="rId21" Type="http://schemas.openxmlformats.org/officeDocument/2006/relationships/image" Target="../media/image33.png"/><Relationship Id="rId22" Type="http://schemas.openxmlformats.org/officeDocument/2006/relationships/image" Target="../media/image34.png"/><Relationship Id="rId23" Type="http://schemas.openxmlformats.org/officeDocument/2006/relationships/image" Target="../media/image35.png"/><Relationship Id="rId24" Type="http://schemas.openxmlformats.org/officeDocument/2006/relationships/image" Target="../media/image36.png"/><Relationship Id="rId25" Type="http://schemas.openxmlformats.org/officeDocument/2006/relationships/image" Target="../media/image37.png"/><Relationship Id="rId26" Type="http://schemas.openxmlformats.org/officeDocument/2006/relationships/image" Target="../media/image38.png"/><Relationship Id="rId27" Type="http://schemas.openxmlformats.org/officeDocument/2006/relationships/image" Target="../media/image39.png"/><Relationship Id="rId28" Type="http://schemas.openxmlformats.org/officeDocument/2006/relationships/image" Target="../media/image40.png"/><Relationship Id="rId29" Type="http://schemas.openxmlformats.org/officeDocument/2006/relationships/image" Target="../media/image41.png"/><Relationship Id="rId40" Type="http://schemas.openxmlformats.org/officeDocument/2006/relationships/image" Target="../media/image52.png"/><Relationship Id="rId41" Type="http://schemas.openxmlformats.org/officeDocument/2006/relationships/image" Target="../media/image53.png"/><Relationship Id="rId42" Type="http://schemas.openxmlformats.org/officeDocument/2006/relationships/image" Target="../media/image54.png"/><Relationship Id="rId43" Type="http://schemas.openxmlformats.org/officeDocument/2006/relationships/image" Target="../media/image55.png"/><Relationship Id="rId44" Type="http://schemas.openxmlformats.org/officeDocument/2006/relationships/image" Target="../media/image56.png"/><Relationship Id="rId45" Type="http://schemas.openxmlformats.org/officeDocument/2006/relationships/image" Target="../media/image57.png"/><Relationship Id="rId46" Type="http://schemas.openxmlformats.org/officeDocument/2006/relationships/image" Target="../media/image58.png"/><Relationship Id="rId47" Type="http://schemas.openxmlformats.org/officeDocument/2006/relationships/image" Target="../media/image59.png"/><Relationship Id="rId48" Type="http://schemas.openxmlformats.org/officeDocument/2006/relationships/image" Target="../media/image60.png"/><Relationship Id="rId49" Type="http://schemas.openxmlformats.org/officeDocument/2006/relationships/image" Target="../media/image61.png"/><Relationship Id="rId60" Type="http://schemas.openxmlformats.org/officeDocument/2006/relationships/image" Target="../media/image72.png"/><Relationship Id="rId61" Type="http://schemas.openxmlformats.org/officeDocument/2006/relationships/image" Target="../media/image73.png"/><Relationship Id="rId62" Type="http://schemas.openxmlformats.org/officeDocument/2006/relationships/image" Target="../media/image74.png"/><Relationship Id="rId63" Type="http://schemas.openxmlformats.org/officeDocument/2006/relationships/image" Target="../media/image75.png"/><Relationship Id="rId64" Type="http://schemas.openxmlformats.org/officeDocument/2006/relationships/image" Target="../media/image76.png"/><Relationship Id="rId65" Type="http://schemas.openxmlformats.org/officeDocument/2006/relationships/image" Target="../media/image77.png"/><Relationship Id="rId66" Type="http://schemas.openxmlformats.org/officeDocument/2006/relationships/image" Target="../media/image78.png"/><Relationship Id="rId67" Type="http://schemas.openxmlformats.org/officeDocument/2006/relationships/image" Target="../media/image79.png"/><Relationship Id="rId68" Type="http://schemas.openxmlformats.org/officeDocument/2006/relationships/image" Target="../media/image80.png"/><Relationship Id="rId69" Type="http://schemas.openxmlformats.org/officeDocument/2006/relationships/image" Target="../media/image81.png"/><Relationship Id="rId80" Type="http://schemas.openxmlformats.org/officeDocument/2006/relationships/image" Target="../media/image92.png"/><Relationship Id="rId81" Type="http://schemas.openxmlformats.org/officeDocument/2006/relationships/image" Target="../media/image93.png"/><Relationship Id="rId82" Type="http://schemas.openxmlformats.org/officeDocument/2006/relationships/image" Target="../media/image94.png"/><Relationship Id="rId83" Type="http://schemas.openxmlformats.org/officeDocument/2006/relationships/image" Target="../media/image95.png"/><Relationship Id="rId84" Type="http://schemas.openxmlformats.org/officeDocument/2006/relationships/image" Target="../media/image96.png"/><Relationship Id="rId85" Type="http://schemas.openxmlformats.org/officeDocument/2006/relationships/image" Target="../media/image97.png"/><Relationship Id="rId86" Type="http://schemas.openxmlformats.org/officeDocument/2006/relationships/image" Target="../media/image98.png"/><Relationship Id="rId87" Type="http://schemas.openxmlformats.org/officeDocument/2006/relationships/image" Target="../media/image99.png"/><Relationship Id="rId88" Type="http://schemas.openxmlformats.org/officeDocument/2006/relationships/image" Target="../media/image100.png"/><Relationship Id="rId89" Type="http://schemas.openxmlformats.org/officeDocument/2006/relationships/image" Target="../media/image1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6" Type="http://schemas.openxmlformats.org/officeDocument/2006/relationships/image" Target="../media/image156.png"/><Relationship Id="rId47" Type="http://schemas.openxmlformats.org/officeDocument/2006/relationships/image" Target="../media/image157.png"/><Relationship Id="rId48" Type="http://schemas.openxmlformats.org/officeDocument/2006/relationships/image" Target="../media/image158.png"/><Relationship Id="rId49" Type="http://schemas.openxmlformats.org/officeDocument/2006/relationships/image" Target="../media/image159.png"/><Relationship Id="rId20" Type="http://schemas.openxmlformats.org/officeDocument/2006/relationships/image" Target="../media/image130.png"/><Relationship Id="rId21" Type="http://schemas.openxmlformats.org/officeDocument/2006/relationships/image" Target="../media/image131.png"/><Relationship Id="rId22" Type="http://schemas.openxmlformats.org/officeDocument/2006/relationships/image" Target="../media/image132.png"/><Relationship Id="rId23" Type="http://schemas.openxmlformats.org/officeDocument/2006/relationships/image" Target="../media/image133.png"/><Relationship Id="rId24" Type="http://schemas.openxmlformats.org/officeDocument/2006/relationships/image" Target="../media/image134.png"/><Relationship Id="rId25" Type="http://schemas.openxmlformats.org/officeDocument/2006/relationships/image" Target="../media/image135.png"/><Relationship Id="rId26" Type="http://schemas.openxmlformats.org/officeDocument/2006/relationships/image" Target="../media/image136.png"/><Relationship Id="rId27" Type="http://schemas.openxmlformats.org/officeDocument/2006/relationships/image" Target="../media/image137.png"/><Relationship Id="rId28" Type="http://schemas.openxmlformats.org/officeDocument/2006/relationships/image" Target="../media/image138.png"/><Relationship Id="rId29" Type="http://schemas.openxmlformats.org/officeDocument/2006/relationships/image" Target="../media/image139.png"/><Relationship Id="rId50" Type="http://schemas.openxmlformats.org/officeDocument/2006/relationships/image" Target="../media/image160.png"/><Relationship Id="rId1" Type="http://schemas.openxmlformats.org/officeDocument/2006/relationships/slideLayout" Target="../slideLayouts/slideLayout2.xml"/><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30" Type="http://schemas.openxmlformats.org/officeDocument/2006/relationships/image" Target="../media/image140.png"/><Relationship Id="rId31" Type="http://schemas.openxmlformats.org/officeDocument/2006/relationships/image" Target="../media/image141.png"/><Relationship Id="rId32" Type="http://schemas.openxmlformats.org/officeDocument/2006/relationships/image" Target="../media/image142.png"/><Relationship Id="rId9" Type="http://schemas.openxmlformats.org/officeDocument/2006/relationships/image" Target="../media/image119.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33" Type="http://schemas.openxmlformats.org/officeDocument/2006/relationships/image" Target="../media/image143.png"/><Relationship Id="rId34" Type="http://schemas.openxmlformats.org/officeDocument/2006/relationships/image" Target="../media/image144.png"/><Relationship Id="rId35" Type="http://schemas.openxmlformats.org/officeDocument/2006/relationships/image" Target="../media/image145.png"/><Relationship Id="rId36" Type="http://schemas.openxmlformats.org/officeDocument/2006/relationships/image" Target="../media/image146.png"/><Relationship Id="rId10" Type="http://schemas.openxmlformats.org/officeDocument/2006/relationships/image" Target="../media/image120.png"/><Relationship Id="rId11" Type="http://schemas.openxmlformats.org/officeDocument/2006/relationships/image" Target="../media/image121.png"/><Relationship Id="rId12" Type="http://schemas.openxmlformats.org/officeDocument/2006/relationships/image" Target="../media/image122.png"/><Relationship Id="rId13" Type="http://schemas.openxmlformats.org/officeDocument/2006/relationships/image" Target="../media/image123.png"/><Relationship Id="rId14" Type="http://schemas.openxmlformats.org/officeDocument/2006/relationships/image" Target="../media/image124.png"/><Relationship Id="rId15" Type="http://schemas.openxmlformats.org/officeDocument/2006/relationships/image" Target="../media/image125.png"/><Relationship Id="rId16" Type="http://schemas.openxmlformats.org/officeDocument/2006/relationships/image" Target="../media/image126.png"/><Relationship Id="rId17" Type="http://schemas.openxmlformats.org/officeDocument/2006/relationships/image" Target="../media/image127.png"/><Relationship Id="rId18" Type="http://schemas.openxmlformats.org/officeDocument/2006/relationships/image" Target="../media/image128.png"/><Relationship Id="rId19" Type="http://schemas.openxmlformats.org/officeDocument/2006/relationships/image" Target="../media/image129.png"/><Relationship Id="rId37" Type="http://schemas.openxmlformats.org/officeDocument/2006/relationships/image" Target="../media/image147.png"/><Relationship Id="rId38" Type="http://schemas.openxmlformats.org/officeDocument/2006/relationships/image" Target="../media/image148.png"/><Relationship Id="rId39" Type="http://schemas.openxmlformats.org/officeDocument/2006/relationships/image" Target="../media/image149.png"/><Relationship Id="rId40" Type="http://schemas.openxmlformats.org/officeDocument/2006/relationships/image" Target="../media/image150.png"/><Relationship Id="rId41" Type="http://schemas.openxmlformats.org/officeDocument/2006/relationships/image" Target="../media/image151.png"/><Relationship Id="rId42" Type="http://schemas.openxmlformats.org/officeDocument/2006/relationships/image" Target="../media/image152.png"/><Relationship Id="rId43" Type="http://schemas.openxmlformats.org/officeDocument/2006/relationships/image" Target="../media/image153.png"/><Relationship Id="rId44" Type="http://schemas.openxmlformats.org/officeDocument/2006/relationships/image" Target="../media/image154.png"/><Relationship Id="rId45" Type="http://schemas.openxmlformats.org/officeDocument/2006/relationships/image" Target="../media/image1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170520</a:t>
            </a:r>
            <a:endParaRPr lang="en-US" sz="48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3450" y="374650"/>
            <a:ext cx="7315200" cy="415498"/>
          </a:xfrm>
          <a:prstGeom prst="rect">
            <a:avLst/>
          </a:prstGeom>
        </p:spPr>
        <p:txBody>
          <a:bodyPr vert="horz" wrap="square" lIns="0" tIns="0" rIns="0" bIns="0" rtlCol="0">
            <a:spAutoFit/>
          </a:bodyPr>
          <a:lstStyle/>
          <a:p>
            <a:pPr marL="12700">
              <a:lnSpc>
                <a:spcPct val="100000"/>
              </a:lnSpc>
            </a:pPr>
            <a:r>
              <a:rPr lang="en-US" dirty="0" smtClean="0"/>
              <a:t>Example of Arithmetic Data Hazard</a:t>
            </a:r>
            <a:endParaRPr dirty="0"/>
          </a:p>
        </p:txBody>
      </p:sp>
      <p:pic>
        <p:nvPicPr>
          <p:cNvPr id="7" name="Picture 6" descr="DataHazard2.png"/>
          <p:cNvPicPr>
            <a:picLocks noChangeAspect="1"/>
          </p:cNvPicPr>
          <p:nvPr/>
        </p:nvPicPr>
        <p:blipFill>
          <a:blip r:embed="rId2"/>
          <a:stretch>
            <a:fillRect/>
          </a:stretch>
        </p:blipFill>
        <p:spPr>
          <a:xfrm>
            <a:off x="2044700" y="2527300"/>
            <a:ext cx="5956300" cy="2705100"/>
          </a:xfrm>
          <a:prstGeom prst="rect">
            <a:avLst/>
          </a:prstGeom>
        </p:spPr>
      </p:pic>
      <p:sp>
        <p:nvSpPr>
          <p:cNvPr id="8" name="TextBox 7"/>
          <p:cNvSpPr txBox="1"/>
          <p:nvPr/>
        </p:nvSpPr>
        <p:spPr>
          <a:xfrm>
            <a:off x="450850" y="7156450"/>
            <a:ext cx="1066800" cy="381000"/>
          </a:xfrm>
          <a:prstGeom prst="rect">
            <a:avLst/>
          </a:prstGeom>
          <a:noFill/>
        </p:spPr>
        <p:txBody>
          <a:bodyPr wrap="square" rtlCol="0">
            <a:spAutoFit/>
          </a:bodyPr>
          <a:lstStyle/>
          <a:p>
            <a:r>
              <a:rPr lang="en-US" dirty="0" smtClean="0"/>
              <a:t>GL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4450" y="450850"/>
            <a:ext cx="7315200" cy="415498"/>
          </a:xfrm>
          <a:prstGeom prst="rect">
            <a:avLst/>
          </a:prstGeom>
        </p:spPr>
        <p:txBody>
          <a:bodyPr vert="horz" wrap="square" lIns="0" tIns="0" rIns="0" bIns="0" rtlCol="0">
            <a:spAutoFit/>
          </a:bodyPr>
          <a:lstStyle/>
          <a:p>
            <a:pPr marL="12700">
              <a:lnSpc>
                <a:spcPct val="100000"/>
              </a:lnSpc>
            </a:pPr>
            <a:r>
              <a:rPr lang="en-US" dirty="0" smtClean="0"/>
              <a:t>NON ARITHMETIC HAZARDS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object 2"/>
          <p:cNvSpPr txBox="1"/>
          <p:nvPr/>
        </p:nvSpPr>
        <p:spPr>
          <a:xfrm>
            <a:off x="609345" y="7196834"/>
            <a:ext cx="1188085" cy="261620"/>
          </a:xfrm>
          <a:prstGeom prst="rect">
            <a:avLst/>
          </a:prstGeom>
        </p:spPr>
        <p:txBody>
          <a:bodyPr vert="horz" wrap="square" lIns="0" tIns="0" rIns="0" bIns="0" rtlCol="0">
            <a:spAutoFit/>
          </a:bodyPr>
          <a:lstStyle/>
          <a:p>
            <a:pPr marL="12700">
              <a:lnSpc>
                <a:spcPct val="100000"/>
              </a:lnSpc>
            </a:pPr>
            <a:r>
              <a:rPr sz="1600" dirty="0">
                <a:latin typeface="Trebuchet MS"/>
                <a:cs typeface="Trebuchet MS"/>
              </a:rPr>
              <a:t>April </a:t>
            </a:r>
            <a:r>
              <a:rPr sz="1600" spc="-5" dirty="0">
                <a:latin typeface="Trebuchet MS"/>
                <a:cs typeface="Trebuchet MS"/>
              </a:rPr>
              <a:t>2,</a:t>
            </a:r>
            <a:r>
              <a:rPr sz="1600" spc="-90" dirty="0">
                <a:latin typeface="Trebuchet MS"/>
                <a:cs typeface="Trebuchet MS"/>
              </a:rPr>
              <a:t> </a:t>
            </a:r>
            <a:r>
              <a:rPr sz="1600" dirty="0">
                <a:latin typeface="Trebuchet MS"/>
                <a:cs typeface="Trebuchet MS"/>
              </a:rPr>
              <a:t>2003</a:t>
            </a:r>
            <a:endParaRPr sz="1600">
              <a:latin typeface="Trebuchet MS"/>
              <a:cs typeface="Trebuchet MS"/>
            </a:endParaRPr>
          </a:p>
        </p:txBody>
      </p:sp>
      <p:sp>
        <p:nvSpPr>
          <p:cNvPr id="3" name="object 3"/>
          <p:cNvSpPr txBox="1"/>
          <p:nvPr/>
        </p:nvSpPr>
        <p:spPr>
          <a:xfrm>
            <a:off x="3770003" y="7196834"/>
            <a:ext cx="2475230" cy="261620"/>
          </a:xfrm>
          <a:prstGeom prst="rect">
            <a:avLst/>
          </a:prstGeom>
        </p:spPr>
        <p:txBody>
          <a:bodyPr vert="horz" wrap="square" lIns="0" tIns="0" rIns="0" bIns="0" rtlCol="0">
            <a:spAutoFit/>
          </a:bodyPr>
          <a:lstStyle/>
          <a:p>
            <a:pPr marL="12700">
              <a:lnSpc>
                <a:spcPct val="100000"/>
              </a:lnSpc>
            </a:pPr>
            <a:r>
              <a:rPr sz="1600" spc="-5" dirty="0">
                <a:latin typeface="Trebuchet MS"/>
                <a:cs typeface="Trebuchet MS"/>
              </a:rPr>
              <a:t>©2001-2003 Howard</a:t>
            </a:r>
            <a:r>
              <a:rPr sz="1600" spc="-55" dirty="0">
                <a:latin typeface="Trebuchet MS"/>
                <a:cs typeface="Trebuchet MS"/>
              </a:rPr>
              <a:t> </a:t>
            </a:r>
            <a:r>
              <a:rPr sz="1600" spc="-5" dirty="0">
                <a:latin typeface="Trebuchet MS"/>
                <a:cs typeface="Trebuchet MS"/>
              </a:rPr>
              <a:t>Huang</a:t>
            </a:r>
            <a:endParaRPr sz="1600">
              <a:latin typeface="Trebuchet MS"/>
              <a:cs typeface="Trebuchet MS"/>
            </a:endParaRPr>
          </a:p>
        </p:txBody>
      </p:sp>
      <p:sp>
        <p:nvSpPr>
          <p:cNvPr id="4" name="object 4"/>
          <p:cNvSpPr txBox="1"/>
          <p:nvPr/>
        </p:nvSpPr>
        <p:spPr>
          <a:xfrm>
            <a:off x="9327899" y="7196834"/>
            <a:ext cx="132715" cy="261620"/>
          </a:xfrm>
          <a:prstGeom prst="rect">
            <a:avLst/>
          </a:prstGeom>
        </p:spPr>
        <p:txBody>
          <a:bodyPr vert="horz" wrap="square" lIns="0" tIns="0" rIns="0" bIns="0" rtlCol="0">
            <a:spAutoFit/>
          </a:bodyPr>
          <a:lstStyle/>
          <a:p>
            <a:pPr marL="12700">
              <a:lnSpc>
                <a:spcPct val="100000"/>
              </a:lnSpc>
            </a:pPr>
            <a:r>
              <a:rPr sz="1600" dirty="0">
                <a:latin typeface="Trebuchet MS"/>
                <a:cs typeface="Trebuchet MS"/>
              </a:rPr>
              <a:t>1</a:t>
            </a:r>
            <a:endParaRPr sz="1600">
              <a:latin typeface="Trebuchet MS"/>
              <a:cs typeface="Trebuchet MS"/>
            </a:endParaRPr>
          </a:p>
        </p:txBody>
      </p:sp>
      <p:sp>
        <p:nvSpPr>
          <p:cNvPr id="5" name="object 5"/>
          <p:cNvSpPr/>
          <p:nvPr/>
        </p:nvSpPr>
        <p:spPr>
          <a:xfrm>
            <a:off x="520700" y="977900"/>
            <a:ext cx="9088374" cy="10896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20700" y="977900"/>
            <a:ext cx="9037320" cy="71755"/>
          </a:xfrm>
          <a:custGeom>
            <a:avLst/>
            <a:gdLst/>
            <a:ahLst/>
            <a:cxnLst/>
            <a:rect l="l" t="t" r="r" b="b"/>
            <a:pathLst>
              <a:path w="9037320" h="71755">
                <a:moveTo>
                  <a:pt x="0" y="0"/>
                </a:moveTo>
                <a:lnTo>
                  <a:pt x="0" y="71628"/>
                </a:lnTo>
                <a:lnTo>
                  <a:pt x="9037320" y="71627"/>
                </a:lnTo>
                <a:lnTo>
                  <a:pt x="9037320" y="0"/>
                </a:lnTo>
                <a:lnTo>
                  <a:pt x="0" y="0"/>
                </a:lnTo>
                <a:close/>
              </a:path>
            </a:pathLst>
          </a:custGeom>
          <a:ln w="12700">
            <a:solidFill>
              <a:srgbClr val="000000"/>
            </a:solidFill>
          </a:ln>
        </p:spPr>
        <p:txBody>
          <a:bodyPr wrap="square" lIns="0" tIns="0" rIns="0" bIns="0" rtlCol="0"/>
          <a:lstStyle/>
          <a:p>
            <a:endParaRPr/>
          </a:p>
        </p:txBody>
      </p:sp>
      <p:sp>
        <p:nvSpPr>
          <p:cNvPr id="7" name="object 7"/>
          <p:cNvSpPr txBox="1">
            <a:spLocks noGrp="1"/>
          </p:cNvSpPr>
          <p:nvPr>
            <p:ph type="title"/>
          </p:nvPr>
        </p:nvSpPr>
        <p:spPr>
          <a:xfrm>
            <a:off x="3652011" y="487171"/>
            <a:ext cx="2790190" cy="431800"/>
          </a:xfrm>
          <a:prstGeom prst="rect">
            <a:avLst/>
          </a:prstGeom>
        </p:spPr>
        <p:txBody>
          <a:bodyPr vert="horz" wrap="square" lIns="0" tIns="0" rIns="0" bIns="0" rtlCol="0">
            <a:spAutoFit/>
          </a:bodyPr>
          <a:lstStyle/>
          <a:p>
            <a:pPr marL="12700">
              <a:lnSpc>
                <a:spcPct val="100000"/>
              </a:lnSpc>
            </a:pPr>
            <a:r>
              <a:rPr spc="-5" dirty="0"/>
              <a:t>Stalls </a:t>
            </a:r>
            <a:r>
              <a:rPr dirty="0"/>
              <a:t>and</a:t>
            </a:r>
            <a:r>
              <a:rPr spc="-85" dirty="0"/>
              <a:t> </a:t>
            </a:r>
            <a:r>
              <a:rPr dirty="0"/>
              <a:t>flushes</a:t>
            </a:r>
          </a:p>
        </p:txBody>
      </p:sp>
      <p:sp>
        <p:nvSpPr>
          <p:cNvPr id="8" name="object 8"/>
          <p:cNvSpPr txBox="1"/>
          <p:nvPr/>
        </p:nvSpPr>
        <p:spPr>
          <a:xfrm>
            <a:off x="609345" y="1173479"/>
            <a:ext cx="8619490" cy="3462486"/>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lang="en-US" sz="2000" spc="-5" dirty="0" smtClean="0">
                <a:latin typeface="Trebuchet MS"/>
                <a:cs typeface="Trebuchet MS"/>
              </a:rPr>
              <a:t>We </a:t>
            </a:r>
            <a:r>
              <a:rPr sz="2000" spc="-10" dirty="0" smtClean="0">
                <a:latin typeface="Trebuchet MS"/>
                <a:cs typeface="Trebuchet MS"/>
              </a:rPr>
              <a:t>discussed </a:t>
            </a:r>
            <a:r>
              <a:rPr sz="2000" spc="-5" dirty="0">
                <a:solidFill>
                  <a:srgbClr val="FF0000"/>
                </a:solidFill>
                <a:latin typeface="Trebuchet MS"/>
                <a:cs typeface="Trebuchet MS"/>
              </a:rPr>
              <a:t>data </a:t>
            </a:r>
            <a:r>
              <a:rPr sz="2000" spc="-10" dirty="0">
                <a:solidFill>
                  <a:srgbClr val="FF0000"/>
                </a:solidFill>
                <a:latin typeface="Trebuchet MS"/>
                <a:cs typeface="Trebuchet MS"/>
              </a:rPr>
              <a:t>hazards </a:t>
            </a:r>
            <a:r>
              <a:rPr sz="2000" spc="-5" dirty="0">
                <a:latin typeface="Trebuchet MS"/>
                <a:cs typeface="Trebuchet MS"/>
              </a:rPr>
              <a:t>that can occur in </a:t>
            </a:r>
            <a:r>
              <a:rPr sz="2000" spc="-10" dirty="0">
                <a:latin typeface="Trebuchet MS"/>
                <a:cs typeface="Trebuchet MS"/>
              </a:rPr>
              <a:t>pipelined CPUs  </a:t>
            </a:r>
            <a:r>
              <a:rPr sz="2000" spc="-5" dirty="0">
                <a:latin typeface="Trebuchet MS"/>
                <a:cs typeface="Trebuchet MS"/>
              </a:rPr>
              <a:t>if some </a:t>
            </a:r>
            <a:r>
              <a:rPr sz="2000" spc="-10" dirty="0">
                <a:latin typeface="Trebuchet MS"/>
                <a:cs typeface="Trebuchet MS"/>
              </a:rPr>
              <a:t>instructions depend </a:t>
            </a:r>
            <a:r>
              <a:rPr sz="2000" spc="-5" dirty="0">
                <a:latin typeface="Trebuchet MS"/>
                <a:cs typeface="Trebuchet MS"/>
              </a:rPr>
              <a:t>upon others that are still</a:t>
            </a:r>
            <a:r>
              <a:rPr sz="2000" spc="75" dirty="0">
                <a:latin typeface="Trebuchet MS"/>
                <a:cs typeface="Trebuchet MS"/>
              </a:rPr>
              <a:t> </a:t>
            </a:r>
            <a:r>
              <a:rPr sz="2000" spc="-10" dirty="0">
                <a:latin typeface="Trebuchet MS"/>
                <a:cs typeface="Trebuchet MS"/>
              </a:rPr>
              <a:t>executing.</a:t>
            </a:r>
            <a:endParaRPr sz="2000" dirty="0">
              <a:latin typeface="Trebuchet MS"/>
              <a:cs typeface="Trebuchet MS"/>
            </a:endParaRPr>
          </a:p>
          <a:p>
            <a:pPr marL="755650" marR="180340" lvl="1" indent="-285750">
              <a:lnSpc>
                <a:spcPct val="100000"/>
              </a:lnSpc>
              <a:spcBef>
                <a:spcPts val="470"/>
              </a:spcBef>
              <a:buChar char="—"/>
              <a:tabLst>
                <a:tab pos="755650" algn="l"/>
              </a:tabLst>
            </a:pPr>
            <a:r>
              <a:rPr sz="2000" spc="-5" dirty="0">
                <a:latin typeface="Trebuchet MS"/>
                <a:cs typeface="Trebuchet MS"/>
              </a:rPr>
              <a:t>Many </a:t>
            </a:r>
            <a:r>
              <a:rPr sz="2000" spc="-10" dirty="0">
                <a:latin typeface="Trebuchet MS"/>
                <a:cs typeface="Trebuchet MS"/>
              </a:rPr>
              <a:t>hazards </a:t>
            </a:r>
            <a:r>
              <a:rPr sz="2000" spc="-5" dirty="0">
                <a:latin typeface="Trebuchet MS"/>
                <a:cs typeface="Trebuchet MS"/>
              </a:rPr>
              <a:t>can be resolved by </a:t>
            </a:r>
            <a:r>
              <a:rPr sz="2000" spc="-5" dirty="0">
                <a:solidFill>
                  <a:srgbClr val="FF0000"/>
                </a:solidFill>
                <a:latin typeface="Trebuchet MS"/>
                <a:cs typeface="Trebuchet MS"/>
              </a:rPr>
              <a:t>forwarding </a:t>
            </a:r>
            <a:r>
              <a:rPr sz="2000" spc="-5" dirty="0">
                <a:latin typeface="Trebuchet MS"/>
                <a:cs typeface="Trebuchet MS"/>
              </a:rPr>
              <a:t>data from the </a:t>
            </a:r>
            <a:r>
              <a:rPr sz="2000" spc="-10" dirty="0">
                <a:latin typeface="Trebuchet MS"/>
                <a:cs typeface="Trebuchet MS"/>
              </a:rPr>
              <a:t>pipeline  </a:t>
            </a:r>
            <a:r>
              <a:rPr sz="2000" spc="-5" dirty="0">
                <a:latin typeface="Trebuchet MS"/>
                <a:cs typeface="Trebuchet MS"/>
              </a:rPr>
              <a:t>registers, </a:t>
            </a:r>
            <a:r>
              <a:rPr sz="2000" spc="-10" dirty="0">
                <a:latin typeface="Trebuchet MS"/>
                <a:cs typeface="Trebuchet MS"/>
              </a:rPr>
              <a:t>instead </a:t>
            </a:r>
            <a:r>
              <a:rPr sz="2000" spc="-5" dirty="0">
                <a:latin typeface="Trebuchet MS"/>
                <a:cs typeface="Trebuchet MS"/>
              </a:rPr>
              <a:t>of </a:t>
            </a:r>
            <a:r>
              <a:rPr sz="2000" spc="-10" dirty="0">
                <a:latin typeface="Trebuchet MS"/>
                <a:cs typeface="Trebuchet MS"/>
              </a:rPr>
              <a:t>waiting </a:t>
            </a:r>
            <a:r>
              <a:rPr sz="2000" spc="-5" dirty="0">
                <a:latin typeface="Trebuchet MS"/>
                <a:cs typeface="Trebuchet MS"/>
              </a:rPr>
              <a:t>for the </a:t>
            </a:r>
            <a:r>
              <a:rPr sz="2000" spc="-10" dirty="0">
                <a:latin typeface="Trebuchet MS"/>
                <a:cs typeface="Trebuchet MS"/>
              </a:rPr>
              <a:t>writeback</a:t>
            </a:r>
            <a:r>
              <a:rPr sz="2000" spc="55" dirty="0">
                <a:latin typeface="Trebuchet MS"/>
                <a:cs typeface="Trebuchet MS"/>
              </a:rPr>
              <a:t> </a:t>
            </a:r>
            <a:r>
              <a:rPr sz="2000" spc="-5" dirty="0">
                <a:latin typeface="Trebuchet MS"/>
                <a:cs typeface="Trebuchet MS"/>
              </a:rPr>
              <a:t>stage.</a:t>
            </a:r>
            <a:endParaRPr sz="2000" dirty="0">
              <a:latin typeface="Trebuchet MS"/>
              <a:cs typeface="Trebuchet MS"/>
            </a:endParaRPr>
          </a:p>
          <a:p>
            <a:pPr marL="755650" marR="382270" lvl="1" indent="-285750">
              <a:lnSpc>
                <a:spcPct val="100000"/>
              </a:lnSpc>
              <a:spcBef>
                <a:spcPts val="470"/>
              </a:spcBef>
              <a:buChar char="—"/>
              <a:tabLst>
                <a:tab pos="755650" algn="l"/>
              </a:tabLst>
            </a:pPr>
            <a:r>
              <a:rPr sz="2000" spc="-5" dirty="0">
                <a:latin typeface="Trebuchet MS"/>
                <a:cs typeface="Trebuchet MS"/>
              </a:rPr>
              <a:t>The </a:t>
            </a:r>
            <a:r>
              <a:rPr sz="2000" spc="-10" dirty="0">
                <a:latin typeface="Trebuchet MS"/>
                <a:cs typeface="Trebuchet MS"/>
              </a:rPr>
              <a:t>pipeline continues </a:t>
            </a:r>
            <a:r>
              <a:rPr sz="2000" spc="-5" dirty="0">
                <a:latin typeface="Trebuchet MS"/>
                <a:cs typeface="Trebuchet MS"/>
              </a:rPr>
              <a:t>running at full speed, with one </a:t>
            </a:r>
            <a:r>
              <a:rPr sz="2000" spc="-10" dirty="0">
                <a:latin typeface="Trebuchet MS"/>
                <a:cs typeface="Trebuchet MS"/>
              </a:rPr>
              <a:t>instruction  beginning </a:t>
            </a:r>
            <a:r>
              <a:rPr sz="2000" spc="-5" dirty="0">
                <a:latin typeface="Trebuchet MS"/>
                <a:cs typeface="Trebuchet MS"/>
              </a:rPr>
              <a:t>on every clock</a:t>
            </a:r>
            <a:r>
              <a:rPr sz="2000" spc="-30"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355600" indent="-342900">
              <a:lnSpc>
                <a:spcPct val="100000"/>
              </a:lnSpc>
              <a:spcBef>
                <a:spcPts val="470"/>
              </a:spcBef>
              <a:buFont typeface="Wingdings"/>
              <a:buChar char="•"/>
              <a:tabLst>
                <a:tab pos="354965" algn="l"/>
                <a:tab pos="356235" algn="l"/>
              </a:tabLst>
            </a:pPr>
            <a:r>
              <a:rPr sz="2000" spc="-5" dirty="0">
                <a:latin typeface="Trebuchet MS"/>
                <a:cs typeface="Trebuchet MS"/>
              </a:rPr>
              <a:t>Today we’ll see some real limitations of</a:t>
            </a:r>
            <a:r>
              <a:rPr sz="2000" spc="40" dirty="0">
                <a:latin typeface="Trebuchet MS"/>
                <a:cs typeface="Trebuchet MS"/>
              </a:rPr>
              <a:t> </a:t>
            </a:r>
            <a:r>
              <a:rPr sz="2000" spc="-5" dirty="0">
                <a:latin typeface="Trebuchet MS"/>
                <a:cs typeface="Trebuchet MS"/>
              </a:rPr>
              <a:t>pipelining.</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Forwarding may not work for data </a:t>
            </a:r>
            <a:r>
              <a:rPr sz="2000" spc="-10" dirty="0">
                <a:latin typeface="Trebuchet MS"/>
                <a:cs typeface="Trebuchet MS"/>
              </a:rPr>
              <a:t>hazards </a:t>
            </a:r>
            <a:r>
              <a:rPr sz="2000" spc="-5" dirty="0">
                <a:latin typeface="Trebuchet MS"/>
                <a:cs typeface="Trebuchet MS"/>
              </a:rPr>
              <a:t>from load</a:t>
            </a:r>
            <a:r>
              <a:rPr sz="2000" spc="55" dirty="0">
                <a:latin typeface="Trebuchet MS"/>
                <a:cs typeface="Trebuchet MS"/>
              </a:rPr>
              <a:t> </a:t>
            </a:r>
            <a:r>
              <a:rPr sz="2000" spc="-10" dirty="0">
                <a:latin typeface="Trebuchet MS"/>
                <a:cs typeface="Trebuchet MS"/>
              </a:rPr>
              <a:t>instructions.</a:t>
            </a:r>
            <a:endParaRPr sz="2000" dirty="0">
              <a:latin typeface="Trebuchet MS"/>
              <a:cs typeface="Trebuchet MS"/>
            </a:endParaRPr>
          </a:p>
          <a:p>
            <a:pPr marL="755015" lvl="1" indent="-285115">
              <a:lnSpc>
                <a:spcPct val="100000"/>
              </a:lnSpc>
              <a:spcBef>
                <a:spcPts val="480"/>
              </a:spcBef>
              <a:buChar char="—"/>
              <a:tabLst>
                <a:tab pos="755650" algn="l"/>
              </a:tabLst>
            </a:pPr>
            <a:r>
              <a:rPr sz="2000" spc="-5" dirty="0">
                <a:latin typeface="Trebuchet MS"/>
                <a:cs typeface="Trebuchet MS"/>
              </a:rPr>
              <a:t>Branches affect the </a:t>
            </a:r>
            <a:r>
              <a:rPr sz="2000" spc="-10" dirty="0">
                <a:latin typeface="Trebuchet MS"/>
                <a:cs typeface="Trebuchet MS"/>
              </a:rPr>
              <a:t>instruction </a:t>
            </a:r>
            <a:r>
              <a:rPr sz="2000" spc="-5" dirty="0">
                <a:latin typeface="Trebuchet MS"/>
                <a:cs typeface="Trebuchet MS"/>
              </a:rPr>
              <a:t>fetch for the next clock</a:t>
            </a:r>
            <a:r>
              <a:rPr sz="2000" spc="20"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355600" indent="-342900">
              <a:lnSpc>
                <a:spcPct val="100000"/>
              </a:lnSpc>
              <a:spcBef>
                <a:spcPts val="470"/>
              </a:spcBef>
              <a:buFont typeface="Wingdings"/>
              <a:buChar char="•"/>
              <a:tabLst>
                <a:tab pos="355600" algn="l"/>
                <a:tab pos="356235" algn="l"/>
              </a:tabLst>
            </a:pPr>
            <a:r>
              <a:rPr sz="2000" spc="-5" dirty="0">
                <a:latin typeface="Trebuchet MS"/>
                <a:cs typeface="Trebuchet MS"/>
              </a:rPr>
              <a:t>In both of these cases we may need to slow </a:t>
            </a:r>
            <a:r>
              <a:rPr sz="2000" spc="-10" dirty="0">
                <a:latin typeface="Trebuchet MS"/>
                <a:cs typeface="Trebuchet MS"/>
              </a:rPr>
              <a:t>down, </a:t>
            </a:r>
            <a:r>
              <a:rPr sz="2000" spc="-5" dirty="0">
                <a:latin typeface="Trebuchet MS"/>
                <a:cs typeface="Trebuchet MS"/>
              </a:rPr>
              <a:t>or </a:t>
            </a:r>
            <a:r>
              <a:rPr sz="2000" spc="-5" dirty="0">
                <a:solidFill>
                  <a:srgbClr val="FF0000"/>
                </a:solidFill>
                <a:latin typeface="Trebuchet MS"/>
                <a:cs typeface="Trebuchet MS"/>
              </a:rPr>
              <a:t>stall</a:t>
            </a:r>
            <a:r>
              <a:rPr sz="2000" spc="-5" dirty="0">
                <a:latin typeface="Trebuchet MS"/>
                <a:cs typeface="Trebuchet MS"/>
              </a:rPr>
              <a:t>, the</a:t>
            </a:r>
            <a:r>
              <a:rPr sz="2000" spc="50" dirty="0">
                <a:latin typeface="Trebuchet MS"/>
                <a:cs typeface="Trebuchet MS"/>
              </a:rPr>
              <a:t> </a:t>
            </a:r>
            <a:r>
              <a:rPr sz="2000" spc="-5" dirty="0">
                <a:latin typeface="Trebuchet MS"/>
                <a:cs typeface="Trebuchet MS"/>
              </a:rPr>
              <a:t>pipeline.</a:t>
            </a:r>
            <a:endParaRPr sz="2000" dirty="0">
              <a:latin typeface="Trebuchet MS"/>
              <a:cs typeface="Trebuchet MS"/>
            </a:endParaRPr>
          </a:p>
        </p:txBody>
      </p:sp>
      <p:sp>
        <p:nvSpPr>
          <p:cNvPr id="9" name="object 9"/>
          <p:cNvSpPr/>
          <p:nvPr/>
        </p:nvSpPr>
        <p:spPr>
          <a:xfrm>
            <a:off x="3772915" y="5010403"/>
            <a:ext cx="2521585" cy="1640839"/>
          </a:xfrm>
          <a:custGeom>
            <a:avLst/>
            <a:gdLst/>
            <a:ahLst/>
            <a:cxnLst/>
            <a:rect l="l" t="t" r="r" b="b"/>
            <a:pathLst>
              <a:path w="2521585" h="1640840">
                <a:moveTo>
                  <a:pt x="272034" y="1177524"/>
                </a:moveTo>
                <a:lnTo>
                  <a:pt x="272034" y="293370"/>
                </a:lnTo>
                <a:lnTo>
                  <a:pt x="211836" y="360425"/>
                </a:lnTo>
                <a:lnTo>
                  <a:pt x="120396" y="398525"/>
                </a:lnTo>
                <a:lnTo>
                  <a:pt x="75437" y="551688"/>
                </a:lnTo>
                <a:lnTo>
                  <a:pt x="0" y="511301"/>
                </a:lnTo>
                <a:lnTo>
                  <a:pt x="46482" y="614934"/>
                </a:lnTo>
                <a:lnTo>
                  <a:pt x="126492" y="678942"/>
                </a:lnTo>
                <a:lnTo>
                  <a:pt x="126492" y="762993"/>
                </a:lnTo>
                <a:lnTo>
                  <a:pt x="160782" y="777240"/>
                </a:lnTo>
                <a:lnTo>
                  <a:pt x="160782" y="1113340"/>
                </a:lnTo>
                <a:lnTo>
                  <a:pt x="272034" y="1177524"/>
                </a:lnTo>
                <a:close/>
              </a:path>
              <a:path w="2521585" h="1640840">
                <a:moveTo>
                  <a:pt x="126492" y="762993"/>
                </a:moveTo>
                <a:lnTo>
                  <a:pt x="126492" y="678942"/>
                </a:lnTo>
                <a:lnTo>
                  <a:pt x="3048" y="711708"/>
                </a:lnTo>
                <a:lnTo>
                  <a:pt x="126492" y="762993"/>
                </a:lnTo>
                <a:close/>
              </a:path>
              <a:path w="2521585" h="1640840">
                <a:moveTo>
                  <a:pt x="160782" y="1113340"/>
                </a:moveTo>
                <a:lnTo>
                  <a:pt x="160782" y="777240"/>
                </a:lnTo>
                <a:lnTo>
                  <a:pt x="59436" y="872490"/>
                </a:lnTo>
                <a:lnTo>
                  <a:pt x="145542" y="947928"/>
                </a:lnTo>
                <a:lnTo>
                  <a:pt x="145542" y="1104548"/>
                </a:lnTo>
                <a:lnTo>
                  <a:pt x="160782" y="1113340"/>
                </a:lnTo>
                <a:close/>
              </a:path>
              <a:path w="2521585" h="1640840">
                <a:moveTo>
                  <a:pt x="145542" y="1104548"/>
                </a:moveTo>
                <a:lnTo>
                  <a:pt x="145542" y="947928"/>
                </a:lnTo>
                <a:lnTo>
                  <a:pt x="110490" y="1084326"/>
                </a:lnTo>
                <a:lnTo>
                  <a:pt x="145542" y="1104548"/>
                </a:lnTo>
                <a:close/>
              </a:path>
              <a:path w="2521585" h="1640840">
                <a:moveTo>
                  <a:pt x="391668" y="1290787"/>
                </a:moveTo>
                <a:lnTo>
                  <a:pt x="391668" y="268224"/>
                </a:lnTo>
                <a:lnTo>
                  <a:pt x="314706" y="260604"/>
                </a:lnTo>
                <a:lnTo>
                  <a:pt x="284225" y="182880"/>
                </a:lnTo>
                <a:lnTo>
                  <a:pt x="259080" y="189737"/>
                </a:lnTo>
                <a:lnTo>
                  <a:pt x="272034" y="293370"/>
                </a:lnTo>
                <a:lnTo>
                  <a:pt x="272034" y="1177524"/>
                </a:lnTo>
                <a:lnTo>
                  <a:pt x="328422" y="1210056"/>
                </a:lnTo>
                <a:lnTo>
                  <a:pt x="391668" y="1290787"/>
                </a:lnTo>
                <a:close/>
              </a:path>
              <a:path w="2521585" h="1640840">
                <a:moveTo>
                  <a:pt x="827532" y="1579025"/>
                </a:moveTo>
                <a:lnTo>
                  <a:pt x="827532" y="185928"/>
                </a:lnTo>
                <a:lnTo>
                  <a:pt x="723138" y="201930"/>
                </a:lnTo>
                <a:lnTo>
                  <a:pt x="537210" y="192786"/>
                </a:lnTo>
                <a:lnTo>
                  <a:pt x="505206" y="227837"/>
                </a:lnTo>
                <a:lnTo>
                  <a:pt x="411480" y="171450"/>
                </a:lnTo>
                <a:lnTo>
                  <a:pt x="377951" y="224028"/>
                </a:lnTo>
                <a:lnTo>
                  <a:pt x="391668" y="268224"/>
                </a:lnTo>
                <a:lnTo>
                  <a:pt x="391668" y="1290787"/>
                </a:lnTo>
                <a:lnTo>
                  <a:pt x="457962" y="1375410"/>
                </a:lnTo>
                <a:lnTo>
                  <a:pt x="660654" y="1485900"/>
                </a:lnTo>
                <a:lnTo>
                  <a:pt x="691896" y="1584198"/>
                </a:lnTo>
                <a:lnTo>
                  <a:pt x="827532" y="1579025"/>
                </a:lnTo>
                <a:close/>
              </a:path>
              <a:path w="2521585" h="1640840">
                <a:moveTo>
                  <a:pt x="1604010" y="31242"/>
                </a:moveTo>
                <a:lnTo>
                  <a:pt x="1547622" y="0"/>
                </a:lnTo>
                <a:lnTo>
                  <a:pt x="1442466" y="89916"/>
                </a:lnTo>
                <a:lnTo>
                  <a:pt x="1415034" y="53340"/>
                </a:lnTo>
                <a:lnTo>
                  <a:pt x="1200150" y="164592"/>
                </a:lnTo>
                <a:lnTo>
                  <a:pt x="1029462" y="214122"/>
                </a:lnTo>
                <a:lnTo>
                  <a:pt x="906780" y="141732"/>
                </a:lnTo>
                <a:lnTo>
                  <a:pt x="761238" y="75437"/>
                </a:lnTo>
                <a:lnTo>
                  <a:pt x="710946" y="59436"/>
                </a:lnTo>
                <a:lnTo>
                  <a:pt x="675894" y="74675"/>
                </a:lnTo>
                <a:lnTo>
                  <a:pt x="732282" y="122682"/>
                </a:lnTo>
                <a:lnTo>
                  <a:pt x="827532" y="185928"/>
                </a:lnTo>
                <a:lnTo>
                  <a:pt x="827532" y="1579025"/>
                </a:lnTo>
                <a:lnTo>
                  <a:pt x="871728" y="1577340"/>
                </a:lnTo>
                <a:lnTo>
                  <a:pt x="918972" y="1640586"/>
                </a:lnTo>
                <a:lnTo>
                  <a:pt x="1152906" y="1488948"/>
                </a:lnTo>
                <a:lnTo>
                  <a:pt x="1294638" y="1568196"/>
                </a:lnTo>
                <a:lnTo>
                  <a:pt x="1521714" y="1430894"/>
                </a:lnTo>
                <a:lnTo>
                  <a:pt x="1521714" y="131825"/>
                </a:lnTo>
                <a:lnTo>
                  <a:pt x="1604010" y="31242"/>
                </a:lnTo>
                <a:close/>
              </a:path>
              <a:path w="2521585" h="1640840">
                <a:moveTo>
                  <a:pt x="2039874" y="141732"/>
                </a:moveTo>
                <a:lnTo>
                  <a:pt x="1961388" y="103632"/>
                </a:lnTo>
                <a:lnTo>
                  <a:pt x="1840992" y="129540"/>
                </a:lnTo>
                <a:lnTo>
                  <a:pt x="1771650" y="73151"/>
                </a:lnTo>
                <a:lnTo>
                  <a:pt x="1739646" y="131825"/>
                </a:lnTo>
                <a:lnTo>
                  <a:pt x="1521714" y="131825"/>
                </a:lnTo>
                <a:lnTo>
                  <a:pt x="1521714" y="1430894"/>
                </a:lnTo>
                <a:lnTo>
                  <a:pt x="1556766" y="1409700"/>
                </a:lnTo>
                <a:lnTo>
                  <a:pt x="1840992" y="1459992"/>
                </a:lnTo>
                <a:lnTo>
                  <a:pt x="1901190" y="1597587"/>
                </a:lnTo>
                <a:lnTo>
                  <a:pt x="1901189" y="262128"/>
                </a:lnTo>
                <a:lnTo>
                  <a:pt x="1919478" y="227837"/>
                </a:lnTo>
                <a:lnTo>
                  <a:pt x="2039874" y="141732"/>
                </a:lnTo>
                <a:close/>
              </a:path>
              <a:path w="2521585" h="1640840">
                <a:moveTo>
                  <a:pt x="2081022" y="316230"/>
                </a:moveTo>
                <a:lnTo>
                  <a:pt x="1985772" y="252984"/>
                </a:lnTo>
                <a:lnTo>
                  <a:pt x="1901189" y="262128"/>
                </a:lnTo>
                <a:lnTo>
                  <a:pt x="1901190" y="1597587"/>
                </a:lnTo>
                <a:lnTo>
                  <a:pt x="1910334" y="1618488"/>
                </a:lnTo>
                <a:lnTo>
                  <a:pt x="1913382" y="1618334"/>
                </a:lnTo>
                <a:lnTo>
                  <a:pt x="1913382" y="1296162"/>
                </a:lnTo>
                <a:lnTo>
                  <a:pt x="2011680" y="1286028"/>
                </a:lnTo>
                <a:lnTo>
                  <a:pt x="2011680" y="379475"/>
                </a:lnTo>
                <a:lnTo>
                  <a:pt x="2081022" y="316230"/>
                </a:lnTo>
                <a:close/>
              </a:path>
              <a:path w="2521585" h="1640840">
                <a:moveTo>
                  <a:pt x="2001012" y="1613916"/>
                </a:moveTo>
                <a:lnTo>
                  <a:pt x="1913382" y="1296162"/>
                </a:lnTo>
                <a:lnTo>
                  <a:pt x="1913382" y="1618334"/>
                </a:lnTo>
                <a:lnTo>
                  <a:pt x="2001012" y="1613916"/>
                </a:lnTo>
                <a:close/>
              </a:path>
              <a:path w="2521585" h="1640840">
                <a:moveTo>
                  <a:pt x="2510028" y="603503"/>
                </a:moveTo>
                <a:lnTo>
                  <a:pt x="2367534" y="600455"/>
                </a:lnTo>
                <a:lnTo>
                  <a:pt x="2214372" y="625601"/>
                </a:lnTo>
                <a:lnTo>
                  <a:pt x="2203704" y="524255"/>
                </a:lnTo>
                <a:lnTo>
                  <a:pt x="2087880" y="511301"/>
                </a:lnTo>
                <a:lnTo>
                  <a:pt x="2011680" y="379475"/>
                </a:lnTo>
                <a:lnTo>
                  <a:pt x="2011680" y="1286028"/>
                </a:lnTo>
                <a:lnTo>
                  <a:pt x="2135124" y="1273301"/>
                </a:lnTo>
                <a:lnTo>
                  <a:pt x="2226564" y="1144377"/>
                </a:lnTo>
                <a:lnTo>
                  <a:pt x="2226564" y="998981"/>
                </a:lnTo>
                <a:lnTo>
                  <a:pt x="2247900" y="982802"/>
                </a:lnTo>
                <a:lnTo>
                  <a:pt x="2247900" y="866393"/>
                </a:lnTo>
                <a:lnTo>
                  <a:pt x="2295906" y="826188"/>
                </a:lnTo>
                <a:lnTo>
                  <a:pt x="2295906" y="736853"/>
                </a:lnTo>
                <a:lnTo>
                  <a:pt x="2425446" y="726722"/>
                </a:lnTo>
                <a:lnTo>
                  <a:pt x="2425446" y="648461"/>
                </a:lnTo>
                <a:lnTo>
                  <a:pt x="2510028" y="603503"/>
                </a:lnTo>
                <a:close/>
              </a:path>
              <a:path w="2521585" h="1640840">
                <a:moveTo>
                  <a:pt x="2257806" y="1100327"/>
                </a:moveTo>
                <a:lnTo>
                  <a:pt x="2226564" y="998981"/>
                </a:lnTo>
                <a:lnTo>
                  <a:pt x="2226564" y="1144377"/>
                </a:lnTo>
                <a:lnTo>
                  <a:pt x="2257806" y="1100327"/>
                </a:lnTo>
                <a:close/>
              </a:path>
              <a:path w="2521585" h="1640840">
                <a:moveTo>
                  <a:pt x="2318004" y="929639"/>
                </a:moveTo>
                <a:lnTo>
                  <a:pt x="2247900" y="866393"/>
                </a:lnTo>
                <a:lnTo>
                  <a:pt x="2247900" y="982802"/>
                </a:lnTo>
                <a:lnTo>
                  <a:pt x="2318004" y="929639"/>
                </a:lnTo>
                <a:close/>
              </a:path>
              <a:path w="2521585" h="1640840">
                <a:moveTo>
                  <a:pt x="2308860" y="815339"/>
                </a:moveTo>
                <a:lnTo>
                  <a:pt x="2295906" y="736853"/>
                </a:lnTo>
                <a:lnTo>
                  <a:pt x="2295906" y="826188"/>
                </a:lnTo>
                <a:lnTo>
                  <a:pt x="2308860" y="815339"/>
                </a:lnTo>
                <a:close/>
              </a:path>
              <a:path w="2521585" h="1640840">
                <a:moveTo>
                  <a:pt x="2521458" y="704849"/>
                </a:moveTo>
                <a:lnTo>
                  <a:pt x="2425446" y="648461"/>
                </a:lnTo>
                <a:lnTo>
                  <a:pt x="2425446" y="726722"/>
                </a:lnTo>
                <a:lnTo>
                  <a:pt x="2432304" y="726185"/>
                </a:lnTo>
                <a:lnTo>
                  <a:pt x="2488692" y="765047"/>
                </a:lnTo>
                <a:lnTo>
                  <a:pt x="2521458" y="704849"/>
                </a:lnTo>
                <a:close/>
              </a:path>
            </a:pathLst>
          </a:custGeom>
          <a:solidFill>
            <a:srgbClr val="FFCE7B"/>
          </a:solidFill>
        </p:spPr>
        <p:txBody>
          <a:bodyPr wrap="square" lIns="0" tIns="0" rIns="0" bIns="0" rtlCol="0"/>
          <a:lstStyle/>
          <a:p>
            <a:endParaRPr/>
          </a:p>
        </p:txBody>
      </p:sp>
      <p:sp>
        <p:nvSpPr>
          <p:cNvPr id="10" name="object 10"/>
          <p:cNvSpPr/>
          <p:nvPr/>
        </p:nvSpPr>
        <p:spPr>
          <a:xfrm>
            <a:off x="3644900" y="4798567"/>
            <a:ext cx="2649473" cy="213893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2764" y="487171"/>
            <a:ext cx="2947670" cy="431800"/>
          </a:xfrm>
          <a:prstGeom prst="rect">
            <a:avLst/>
          </a:prstGeom>
        </p:spPr>
        <p:txBody>
          <a:bodyPr vert="horz" wrap="square" lIns="0" tIns="0" rIns="0" bIns="0" rtlCol="0">
            <a:spAutoFit/>
          </a:bodyPr>
          <a:lstStyle/>
          <a:p>
            <a:pPr marL="12700">
              <a:lnSpc>
                <a:spcPct val="100000"/>
              </a:lnSpc>
            </a:pPr>
            <a:r>
              <a:rPr dirty="0"/>
              <a:t>What about</a:t>
            </a:r>
            <a:r>
              <a:rPr spc="-110" dirty="0"/>
              <a:t> </a:t>
            </a:r>
            <a:r>
              <a:rPr dirty="0"/>
              <a:t>loads?</a:t>
            </a:r>
          </a:p>
        </p:txBody>
      </p:sp>
      <p:sp>
        <p:nvSpPr>
          <p:cNvPr id="3" name="object 3"/>
          <p:cNvSpPr txBox="1"/>
          <p:nvPr/>
        </p:nvSpPr>
        <p:spPr>
          <a:xfrm>
            <a:off x="609342" y="1173479"/>
            <a:ext cx="8542655" cy="141859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6235" algn="l"/>
              </a:tabLst>
            </a:pPr>
            <a:r>
              <a:rPr sz="2000" spc="-10" dirty="0">
                <a:latin typeface="Trebuchet MS"/>
                <a:cs typeface="Trebuchet MS"/>
              </a:rPr>
              <a:t>Imagine </a:t>
            </a:r>
            <a:r>
              <a:rPr sz="2000" spc="-5" dirty="0">
                <a:latin typeface="Trebuchet MS"/>
                <a:cs typeface="Trebuchet MS"/>
              </a:rPr>
              <a:t>if the first </a:t>
            </a:r>
            <a:r>
              <a:rPr sz="2000" spc="-10" dirty="0">
                <a:latin typeface="Trebuchet MS"/>
                <a:cs typeface="Trebuchet MS"/>
              </a:rPr>
              <a:t>instruction </a:t>
            </a:r>
            <a:r>
              <a:rPr sz="2000" spc="-5" dirty="0">
                <a:latin typeface="Trebuchet MS"/>
                <a:cs typeface="Trebuchet MS"/>
              </a:rPr>
              <a:t>in the </a:t>
            </a:r>
            <a:r>
              <a:rPr sz="2000" spc="-10" dirty="0">
                <a:latin typeface="Trebuchet MS"/>
                <a:cs typeface="Trebuchet MS"/>
              </a:rPr>
              <a:t>example </a:t>
            </a:r>
            <a:r>
              <a:rPr sz="2000" spc="-5" dirty="0">
                <a:latin typeface="Trebuchet MS"/>
                <a:cs typeface="Trebuchet MS"/>
              </a:rPr>
              <a:t>was</a:t>
            </a:r>
            <a:r>
              <a:rPr sz="2000" spc="-5" dirty="0" smtClean="0">
                <a:latin typeface="Trebuchet MS"/>
                <a:cs typeface="Trebuchet MS"/>
              </a:rPr>
              <a:t> LDUR </a:t>
            </a:r>
            <a:r>
              <a:rPr sz="2000" spc="-10" dirty="0">
                <a:latin typeface="Trebuchet MS"/>
                <a:cs typeface="Trebuchet MS"/>
              </a:rPr>
              <a:t>instead </a:t>
            </a:r>
            <a:r>
              <a:rPr sz="2000" spc="-5" dirty="0">
                <a:latin typeface="Trebuchet MS"/>
                <a:cs typeface="Trebuchet MS"/>
              </a:rPr>
              <a:t>of</a:t>
            </a:r>
            <a:r>
              <a:rPr sz="2000" spc="130" dirty="0" smtClean="0">
                <a:latin typeface="Trebuchet MS"/>
                <a:cs typeface="Trebuchet MS"/>
              </a:rPr>
              <a:t> </a:t>
            </a:r>
            <a:r>
              <a:rPr sz="2000" spc="-5" dirty="0" smtClean="0">
                <a:latin typeface="Trebuchet MS"/>
                <a:cs typeface="Trebuchet MS"/>
              </a:rPr>
              <a:t>SUB.</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The load data </a:t>
            </a:r>
            <a:r>
              <a:rPr sz="2000" spc="-10" dirty="0">
                <a:latin typeface="Trebuchet MS"/>
                <a:cs typeface="Trebuchet MS"/>
              </a:rPr>
              <a:t>doesn’t </a:t>
            </a:r>
            <a:r>
              <a:rPr sz="2000" spc="-5" dirty="0">
                <a:latin typeface="Trebuchet MS"/>
                <a:cs typeface="Trebuchet MS"/>
              </a:rPr>
              <a:t>come </a:t>
            </a:r>
            <a:r>
              <a:rPr sz="2000" dirty="0">
                <a:latin typeface="Trebuchet MS"/>
                <a:cs typeface="Trebuchet MS"/>
              </a:rPr>
              <a:t>from </a:t>
            </a:r>
            <a:r>
              <a:rPr sz="2000" spc="-10" dirty="0">
                <a:latin typeface="Trebuchet MS"/>
                <a:cs typeface="Trebuchet MS"/>
              </a:rPr>
              <a:t>memory </a:t>
            </a:r>
            <a:r>
              <a:rPr sz="2000" spc="-5" dirty="0">
                <a:latin typeface="Trebuchet MS"/>
                <a:cs typeface="Trebuchet MS"/>
              </a:rPr>
              <a:t>until the </a:t>
            </a:r>
            <a:r>
              <a:rPr sz="2000" i="1" spc="-10" dirty="0">
                <a:latin typeface="Trebuchet MS"/>
                <a:cs typeface="Trebuchet MS"/>
              </a:rPr>
              <a:t>end </a:t>
            </a:r>
            <a:r>
              <a:rPr sz="2000" spc="-5" dirty="0">
                <a:latin typeface="Trebuchet MS"/>
                <a:cs typeface="Trebuchet MS"/>
              </a:rPr>
              <a:t>of cycle</a:t>
            </a:r>
            <a:r>
              <a:rPr sz="2000" spc="30" dirty="0">
                <a:latin typeface="Trebuchet MS"/>
                <a:cs typeface="Trebuchet MS"/>
              </a:rPr>
              <a:t> </a:t>
            </a:r>
            <a:r>
              <a:rPr sz="2000" spc="-10" dirty="0">
                <a:latin typeface="Trebuchet MS"/>
                <a:cs typeface="Trebuchet MS"/>
              </a:rPr>
              <a:t>4.</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But the AND needs that value at the </a:t>
            </a:r>
            <a:r>
              <a:rPr sz="2000" i="1" spc="-10" dirty="0">
                <a:latin typeface="Trebuchet MS"/>
                <a:cs typeface="Trebuchet MS"/>
              </a:rPr>
              <a:t>beginning </a:t>
            </a:r>
            <a:r>
              <a:rPr sz="2000" spc="-5" dirty="0">
                <a:latin typeface="Trebuchet MS"/>
                <a:cs typeface="Trebuchet MS"/>
              </a:rPr>
              <a:t>of the same</a:t>
            </a:r>
            <a:r>
              <a:rPr sz="2000" spc="-25"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355600" indent="-342900">
              <a:lnSpc>
                <a:spcPct val="100000"/>
              </a:lnSpc>
              <a:spcBef>
                <a:spcPts val="470"/>
              </a:spcBef>
              <a:buFont typeface="Wingdings"/>
              <a:buChar char="•"/>
              <a:tabLst>
                <a:tab pos="354965" algn="l"/>
                <a:tab pos="355600" algn="l"/>
              </a:tabLst>
            </a:pPr>
            <a:r>
              <a:rPr sz="2000" spc="-5" dirty="0">
                <a:latin typeface="Trebuchet MS"/>
                <a:cs typeface="Trebuchet MS"/>
              </a:rPr>
              <a:t>This is a </a:t>
            </a:r>
            <a:r>
              <a:rPr sz="2000" spc="-10" dirty="0">
                <a:latin typeface="Trebuchet MS"/>
                <a:cs typeface="Trebuchet MS"/>
              </a:rPr>
              <a:t>“true” </a:t>
            </a:r>
            <a:r>
              <a:rPr sz="2000" spc="-5" dirty="0">
                <a:latin typeface="Trebuchet MS"/>
                <a:cs typeface="Trebuchet MS"/>
              </a:rPr>
              <a:t>data </a:t>
            </a:r>
            <a:r>
              <a:rPr sz="2000" spc="-10" dirty="0">
                <a:latin typeface="Trebuchet MS"/>
                <a:cs typeface="Trebuchet MS"/>
              </a:rPr>
              <a:t>hazard—the </a:t>
            </a:r>
            <a:r>
              <a:rPr sz="2000" spc="-5" dirty="0">
                <a:latin typeface="Trebuchet MS"/>
                <a:cs typeface="Trebuchet MS"/>
              </a:rPr>
              <a:t>data is not </a:t>
            </a:r>
            <a:r>
              <a:rPr sz="2000" spc="-10" dirty="0">
                <a:latin typeface="Trebuchet MS"/>
                <a:cs typeface="Trebuchet MS"/>
              </a:rPr>
              <a:t>available </a:t>
            </a:r>
            <a:r>
              <a:rPr sz="2000" spc="-5" dirty="0">
                <a:latin typeface="Trebuchet MS"/>
                <a:cs typeface="Trebuchet MS"/>
              </a:rPr>
              <a:t>when we need</a:t>
            </a:r>
            <a:r>
              <a:rPr sz="2000" spc="85" dirty="0">
                <a:latin typeface="Trebuchet MS"/>
                <a:cs typeface="Trebuchet MS"/>
              </a:rPr>
              <a:t> </a:t>
            </a:r>
            <a:r>
              <a:rPr sz="2000" spc="-10" dirty="0">
                <a:latin typeface="Trebuchet MS"/>
                <a:cs typeface="Trebuchet MS"/>
              </a:rPr>
              <a:t>it.</a:t>
            </a:r>
            <a:endParaRPr sz="2000" dirty="0">
              <a:latin typeface="Trebuchet MS"/>
              <a:cs typeface="Trebuchet MS"/>
            </a:endParaRPr>
          </a:p>
        </p:txBody>
      </p:sp>
      <p:sp>
        <p:nvSpPr>
          <p:cNvPr id="4" name="object 4"/>
          <p:cNvSpPr/>
          <p:nvPr/>
        </p:nvSpPr>
        <p:spPr>
          <a:xfrm>
            <a:off x="4932679" y="3958844"/>
            <a:ext cx="167640" cy="864235"/>
          </a:xfrm>
          <a:custGeom>
            <a:avLst/>
            <a:gdLst/>
            <a:ahLst/>
            <a:cxnLst/>
            <a:rect l="l" t="t" r="r" b="b"/>
            <a:pathLst>
              <a:path w="167639" h="864235">
                <a:moveTo>
                  <a:pt x="0" y="0"/>
                </a:moveTo>
                <a:lnTo>
                  <a:pt x="0" y="864108"/>
                </a:lnTo>
                <a:lnTo>
                  <a:pt x="167639" y="864108"/>
                </a:lnTo>
                <a:lnTo>
                  <a:pt x="167639"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5267197" y="4044950"/>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6" name="object 6"/>
          <p:cNvSpPr/>
          <p:nvPr/>
        </p:nvSpPr>
        <p:spPr>
          <a:xfrm>
            <a:off x="5267197" y="4478528"/>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7" name="object 7"/>
          <p:cNvSpPr/>
          <p:nvPr/>
        </p:nvSpPr>
        <p:spPr>
          <a:xfrm>
            <a:off x="5267197" y="4390897"/>
            <a:ext cx="168910" cy="87630"/>
          </a:xfrm>
          <a:custGeom>
            <a:avLst/>
            <a:gdLst/>
            <a:ahLst/>
            <a:cxnLst/>
            <a:rect l="l" t="t" r="r" b="b"/>
            <a:pathLst>
              <a:path w="168910" h="87629">
                <a:moveTo>
                  <a:pt x="0" y="87629"/>
                </a:moveTo>
                <a:lnTo>
                  <a:pt x="168401" y="0"/>
                </a:lnTo>
              </a:path>
            </a:pathLst>
          </a:custGeom>
          <a:ln w="12700">
            <a:solidFill>
              <a:srgbClr val="000000"/>
            </a:solidFill>
          </a:ln>
        </p:spPr>
        <p:txBody>
          <a:bodyPr wrap="square" lIns="0" tIns="0" rIns="0" bIns="0" rtlCol="0"/>
          <a:lstStyle/>
          <a:p>
            <a:endParaRPr/>
          </a:p>
        </p:txBody>
      </p:sp>
      <p:sp>
        <p:nvSpPr>
          <p:cNvPr id="8" name="object 8"/>
          <p:cNvSpPr/>
          <p:nvPr/>
        </p:nvSpPr>
        <p:spPr>
          <a:xfrm>
            <a:off x="5267197" y="4305553"/>
            <a:ext cx="168910" cy="85725"/>
          </a:xfrm>
          <a:custGeom>
            <a:avLst/>
            <a:gdLst/>
            <a:ahLst/>
            <a:cxnLst/>
            <a:rect l="l" t="t" r="r" b="b"/>
            <a:pathLst>
              <a:path w="168910" h="85725">
                <a:moveTo>
                  <a:pt x="168401" y="85344"/>
                </a:moveTo>
                <a:lnTo>
                  <a:pt x="0" y="0"/>
                </a:lnTo>
              </a:path>
            </a:pathLst>
          </a:custGeom>
          <a:ln w="12700">
            <a:solidFill>
              <a:srgbClr val="000000"/>
            </a:solidFill>
          </a:ln>
        </p:spPr>
        <p:txBody>
          <a:bodyPr wrap="square" lIns="0" tIns="0" rIns="0" bIns="0" rtlCol="0"/>
          <a:lstStyle/>
          <a:p>
            <a:endParaRPr/>
          </a:p>
        </p:txBody>
      </p:sp>
      <p:sp>
        <p:nvSpPr>
          <p:cNvPr id="9" name="object 9"/>
          <p:cNvSpPr/>
          <p:nvPr/>
        </p:nvSpPr>
        <p:spPr>
          <a:xfrm>
            <a:off x="5267197" y="4563871"/>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10" name="object 10"/>
          <p:cNvSpPr/>
          <p:nvPr/>
        </p:nvSpPr>
        <p:spPr>
          <a:xfrm>
            <a:off x="5267197" y="4044950"/>
            <a:ext cx="335280" cy="173355"/>
          </a:xfrm>
          <a:custGeom>
            <a:avLst/>
            <a:gdLst/>
            <a:ahLst/>
            <a:cxnLst/>
            <a:rect l="l" t="t" r="r" b="b"/>
            <a:pathLst>
              <a:path w="335279" h="173354">
                <a:moveTo>
                  <a:pt x="0" y="0"/>
                </a:moveTo>
                <a:lnTo>
                  <a:pt x="335279" y="172974"/>
                </a:lnTo>
              </a:path>
            </a:pathLst>
          </a:custGeom>
          <a:ln w="12700">
            <a:solidFill>
              <a:srgbClr val="000000"/>
            </a:solidFill>
          </a:ln>
        </p:spPr>
        <p:txBody>
          <a:bodyPr wrap="square" lIns="0" tIns="0" rIns="0" bIns="0" rtlCol="0"/>
          <a:lstStyle/>
          <a:p>
            <a:endParaRPr/>
          </a:p>
        </p:txBody>
      </p:sp>
      <p:sp>
        <p:nvSpPr>
          <p:cNvPr id="11" name="object 11"/>
          <p:cNvSpPr/>
          <p:nvPr/>
        </p:nvSpPr>
        <p:spPr>
          <a:xfrm>
            <a:off x="5602478" y="4217923"/>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12" name="object 12"/>
          <p:cNvSpPr txBox="1"/>
          <p:nvPr/>
        </p:nvSpPr>
        <p:spPr>
          <a:xfrm>
            <a:off x="6168135" y="4268723"/>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3" name="object 13"/>
          <p:cNvSpPr/>
          <p:nvPr/>
        </p:nvSpPr>
        <p:spPr>
          <a:xfrm>
            <a:off x="4428997" y="4132579"/>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4472685" y="4268723"/>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5" name="object 15"/>
          <p:cNvSpPr txBox="1"/>
          <p:nvPr/>
        </p:nvSpPr>
        <p:spPr>
          <a:xfrm>
            <a:off x="6987357" y="4268723"/>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6" name="object 16"/>
          <p:cNvSpPr/>
          <p:nvPr/>
        </p:nvSpPr>
        <p:spPr>
          <a:xfrm>
            <a:off x="3590797" y="4132579"/>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3680205" y="4268723"/>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8" name="object 18"/>
          <p:cNvSpPr/>
          <p:nvPr/>
        </p:nvSpPr>
        <p:spPr>
          <a:xfrm>
            <a:off x="5770879" y="3958844"/>
            <a:ext cx="167640" cy="864235"/>
          </a:xfrm>
          <a:custGeom>
            <a:avLst/>
            <a:gdLst/>
            <a:ahLst/>
            <a:cxnLst/>
            <a:rect l="l" t="t" r="r" b="b"/>
            <a:pathLst>
              <a:path w="167639" h="864235">
                <a:moveTo>
                  <a:pt x="0" y="0"/>
                </a:moveTo>
                <a:lnTo>
                  <a:pt x="0" y="864108"/>
                </a:lnTo>
                <a:lnTo>
                  <a:pt x="167639" y="864108"/>
                </a:lnTo>
                <a:lnTo>
                  <a:pt x="167639" y="0"/>
                </a:lnTo>
                <a:lnTo>
                  <a:pt x="0"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4094479" y="3958844"/>
            <a:ext cx="166370" cy="864235"/>
          </a:xfrm>
          <a:custGeom>
            <a:avLst/>
            <a:gdLst/>
            <a:ahLst/>
            <a:cxnLst/>
            <a:rect l="l" t="t" r="r" b="b"/>
            <a:pathLst>
              <a:path w="166370" h="864235">
                <a:moveTo>
                  <a:pt x="0" y="0"/>
                </a:moveTo>
                <a:lnTo>
                  <a:pt x="0" y="864108"/>
                </a:lnTo>
                <a:lnTo>
                  <a:pt x="166115" y="864108"/>
                </a:lnTo>
                <a:lnTo>
                  <a:pt x="166115"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926078" y="43908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1" name="object 21"/>
          <p:cNvSpPr/>
          <p:nvPr/>
        </p:nvSpPr>
        <p:spPr>
          <a:xfrm>
            <a:off x="4260596" y="43908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2" name="object 22"/>
          <p:cNvSpPr/>
          <p:nvPr/>
        </p:nvSpPr>
        <p:spPr>
          <a:xfrm>
            <a:off x="4764278" y="421792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3" name="object 23"/>
          <p:cNvSpPr/>
          <p:nvPr/>
        </p:nvSpPr>
        <p:spPr>
          <a:xfrm>
            <a:off x="4764278" y="4563871"/>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4" name="object 24"/>
          <p:cNvSpPr/>
          <p:nvPr/>
        </p:nvSpPr>
        <p:spPr>
          <a:xfrm>
            <a:off x="5100320" y="421792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5" name="object 25"/>
          <p:cNvSpPr/>
          <p:nvPr/>
        </p:nvSpPr>
        <p:spPr>
          <a:xfrm>
            <a:off x="5100320" y="45638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6" name="object 26"/>
          <p:cNvSpPr/>
          <p:nvPr/>
        </p:nvSpPr>
        <p:spPr>
          <a:xfrm>
            <a:off x="5602478" y="43908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7" name="object 27"/>
          <p:cNvSpPr/>
          <p:nvPr/>
        </p:nvSpPr>
        <p:spPr>
          <a:xfrm>
            <a:off x="5938520" y="4390897"/>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8" name="object 28"/>
          <p:cNvSpPr/>
          <p:nvPr/>
        </p:nvSpPr>
        <p:spPr>
          <a:xfrm>
            <a:off x="6105397" y="4132579"/>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6442202" y="4390897"/>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0" name="object 30"/>
          <p:cNvSpPr/>
          <p:nvPr/>
        </p:nvSpPr>
        <p:spPr>
          <a:xfrm>
            <a:off x="6609080" y="3958844"/>
            <a:ext cx="167640" cy="864235"/>
          </a:xfrm>
          <a:custGeom>
            <a:avLst/>
            <a:gdLst/>
            <a:ahLst/>
            <a:cxnLst/>
            <a:rect l="l" t="t" r="r" b="b"/>
            <a:pathLst>
              <a:path w="167640" h="864235">
                <a:moveTo>
                  <a:pt x="0" y="0"/>
                </a:moveTo>
                <a:lnTo>
                  <a:pt x="0" y="864108"/>
                </a:lnTo>
                <a:lnTo>
                  <a:pt x="167640" y="864108"/>
                </a:lnTo>
                <a:lnTo>
                  <a:pt x="167640" y="0"/>
                </a:lnTo>
                <a:lnTo>
                  <a:pt x="0" y="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6776719" y="4390897"/>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2" name="object 32"/>
          <p:cNvSpPr/>
          <p:nvPr/>
        </p:nvSpPr>
        <p:spPr>
          <a:xfrm>
            <a:off x="6943597" y="4132579"/>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33" name="object 33"/>
          <p:cNvSpPr/>
          <p:nvPr/>
        </p:nvSpPr>
        <p:spPr>
          <a:xfrm>
            <a:off x="6021578" y="4390897"/>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4" name="object 34"/>
          <p:cNvSpPr/>
          <p:nvPr/>
        </p:nvSpPr>
        <p:spPr>
          <a:xfrm>
            <a:off x="6021578" y="4736846"/>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35" name="object 35"/>
          <p:cNvSpPr/>
          <p:nvPr/>
        </p:nvSpPr>
        <p:spPr>
          <a:xfrm>
            <a:off x="6524497" y="4563871"/>
            <a:ext cx="85090" cy="0"/>
          </a:xfrm>
          <a:custGeom>
            <a:avLst/>
            <a:gdLst/>
            <a:ahLst/>
            <a:cxnLst/>
            <a:rect l="l" t="t" r="r" b="b"/>
            <a:pathLst>
              <a:path w="85090">
                <a:moveTo>
                  <a:pt x="0" y="0"/>
                </a:moveTo>
                <a:lnTo>
                  <a:pt x="84581" y="0"/>
                </a:lnTo>
              </a:path>
            </a:pathLst>
          </a:custGeom>
          <a:ln w="12700">
            <a:solidFill>
              <a:srgbClr val="000000"/>
            </a:solidFill>
          </a:ln>
        </p:spPr>
        <p:txBody>
          <a:bodyPr wrap="square" lIns="0" tIns="0" rIns="0" bIns="0" rtlCol="0"/>
          <a:lstStyle/>
          <a:p>
            <a:endParaRPr/>
          </a:p>
        </p:txBody>
      </p:sp>
      <p:sp>
        <p:nvSpPr>
          <p:cNvPr id="36" name="object 36"/>
          <p:cNvSpPr/>
          <p:nvPr/>
        </p:nvSpPr>
        <p:spPr>
          <a:xfrm>
            <a:off x="6524497" y="4563871"/>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7" name="object 37"/>
          <p:cNvSpPr/>
          <p:nvPr/>
        </p:nvSpPr>
        <p:spPr>
          <a:xfrm>
            <a:off x="5770879" y="4995926"/>
            <a:ext cx="167640" cy="863600"/>
          </a:xfrm>
          <a:custGeom>
            <a:avLst/>
            <a:gdLst/>
            <a:ahLst/>
            <a:cxnLst/>
            <a:rect l="l" t="t" r="r" b="b"/>
            <a:pathLst>
              <a:path w="167639" h="863600">
                <a:moveTo>
                  <a:pt x="0" y="0"/>
                </a:moveTo>
                <a:lnTo>
                  <a:pt x="0" y="863346"/>
                </a:lnTo>
                <a:lnTo>
                  <a:pt x="167639" y="863346"/>
                </a:lnTo>
                <a:lnTo>
                  <a:pt x="167639" y="0"/>
                </a:lnTo>
                <a:lnTo>
                  <a:pt x="0" y="0"/>
                </a:lnTo>
                <a:close/>
              </a:path>
            </a:pathLst>
          </a:custGeom>
          <a:ln w="12700">
            <a:solidFill>
              <a:srgbClr val="000000"/>
            </a:solidFill>
          </a:ln>
        </p:spPr>
        <p:txBody>
          <a:bodyPr wrap="square" lIns="0" tIns="0" rIns="0" bIns="0" rtlCol="0"/>
          <a:lstStyle/>
          <a:p>
            <a:endParaRPr/>
          </a:p>
        </p:txBody>
      </p:sp>
      <p:sp>
        <p:nvSpPr>
          <p:cNvPr id="38" name="object 38"/>
          <p:cNvSpPr/>
          <p:nvPr/>
        </p:nvSpPr>
        <p:spPr>
          <a:xfrm>
            <a:off x="6105397" y="5081270"/>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39" name="object 39"/>
          <p:cNvSpPr/>
          <p:nvPr/>
        </p:nvSpPr>
        <p:spPr>
          <a:xfrm>
            <a:off x="6105397" y="551484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40" name="object 40"/>
          <p:cNvSpPr/>
          <p:nvPr/>
        </p:nvSpPr>
        <p:spPr>
          <a:xfrm>
            <a:off x="6105397" y="5427979"/>
            <a:ext cx="168910" cy="86995"/>
          </a:xfrm>
          <a:custGeom>
            <a:avLst/>
            <a:gdLst/>
            <a:ahLst/>
            <a:cxnLst/>
            <a:rect l="l" t="t" r="r" b="b"/>
            <a:pathLst>
              <a:path w="168910" h="86995">
                <a:moveTo>
                  <a:pt x="0" y="86868"/>
                </a:moveTo>
                <a:lnTo>
                  <a:pt x="168401" y="0"/>
                </a:lnTo>
              </a:path>
            </a:pathLst>
          </a:custGeom>
          <a:ln w="12700">
            <a:solidFill>
              <a:srgbClr val="000000"/>
            </a:solidFill>
          </a:ln>
        </p:spPr>
        <p:txBody>
          <a:bodyPr wrap="square" lIns="0" tIns="0" rIns="0" bIns="0" rtlCol="0"/>
          <a:lstStyle/>
          <a:p>
            <a:endParaRPr/>
          </a:p>
        </p:txBody>
      </p:sp>
      <p:sp>
        <p:nvSpPr>
          <p:cNvPr id="41" name="object 41"/>
          <p:cNvSpPr/>
          <p:nvPr/>
        </p:nvSpPr>
        <p:spPr>
          <a:xfrm>
            <a:off x="6105397" y="5341873"/>
            <a:ext cx="168910" cy="86360"/>
          </a:xfrm>
          <a:custGeom>
            <a:avLst/>
            <a:gdLst/>
            <a:ahLst/>
            <a:cxnLst/>
            <a:rect l="l" t="t" r="r" b="b"/>
            <a:pathLst>
              <a:path w="168910" h="86360">
                <a:moveTo>
                  <a:pt x="168401" y="86105"/>
                </a:moveTo>
                <a:lnTo>
                  <a:pt x="0" y="0"/>
                </a:lnTo>
              </a:path>
            </a:pathLst>
          </a:custGeom>
          <a:ln w="12700">
            <a:solidFill>
              <a:srgbClr val="000000"/>
            </a:solidFill>
          </a:ln>
        </p:spPr>
        <p:txBody>
          <a:bodyPr wrap="square" lIns="0" tIns="0" rIns="0" bIns="0" rtlCol="0"/>
          <a:lstStyle/>
          <a:p>
            <a:endParaRPr/>
          </a:p>
        </p:txBody>
      </p:sp>
      <p:sp>
        <p:nvSpPr>
          <p:cNvPr id="42" name="object 42"/>
          <p:cNvSpPr/>
          <p:nvPr/>
        </p:nvSpPr>
        <p:spPr>
          <a:xfrm>
            <a:off x="6105397" y="5600953"/>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43" name="object 43"/>
          <p:cNvSpPr/>
          <p:nvPr/>
        </p:nvSpPr>
        <p:spPr>
          <a:xfrm>
            <a:off x="6105397" y="5081270"/>
            <a:ext cx="335280" cy="173355"/>
          </a:xfrm>
          <a:custGeom>
            <a:avLst/>
            <a:gdLst/>
            <a:ahLst/>
            <a:cxnLst/>
            <a:rect l="l" t="t" r="r" b="b"/>
            <a:pathLst>
              <a:path w="335279" h="173354">
                <a:moveTo>
                  <a:pt x="0" y="0"/>
                </a:moveTo>
                <a:lnTo>
                  <a:pt x="335279" y="172974"/>
                </a:lnTo>
              </a:path>
            </a:pathLst>
          </a:custGeom>
          <a:ln w="12700">
            <a:solidFill>
              <a:srgbClr val="000000"/>
            </a:solidFill>
          </a:ln>
        </p:spPr>
        <p:txBody>
          <a:bodyPr wrap="square" lIns="0" tIns="0" rIns="0" bIns="0" rtlCol="0"/>
          <a:lstStyle/>
          <a:p>
            <a:endParaRPr/>
          </a:p>
        </p:txBody>
      </p:sp>
      <p:sp>
        <p:nvSpPr>
          <p:cNvPr id="44" name="object 44"/>
          <p:cNvSpPr/>
          <p:nvPr/>
        </p:nvSpPr>
        <p:spPr>
          <a:xfrm>
            <a:off x="6440678" y="5254244"/>
            <a:ext cx="0" cy="346710"/>
          </a:xfrm>
          <a:custGeom>
            <a:avLst/>
            <a:gdLst/>
            <a:ahLst/>
            <a:cxnLst/>
            <a:rect l="l" t="t" r="r" b="b"/>
            <a:pathLst>
              <a:path h="346710">
                <a:moveTo>
                  <a:pt x="0" y="0"/>
                </a:moveTo>
                <a:lnTo>
                  <a:pt x="0" y="346709"/>
                </a:lnTo>
              </a:path>
            </a:pathLst>
          </a:custGeom>
          <a:ln w="12700">
            <a:solidFill>
              <a:srgbClr val="000000"/>
            </a:solidFill>
          </a:ln>
        </p:spPr>
        <p:txBody>
          <a:bodyPr wrap="square" lIns="0" tIns="0" rIns="0" bIns="0" rtlCol="0"/>
          <a:lstStyle/>
          <a:p>
            <a:endParaRPr/>
          </a:p>
        </p:txBody>
      </p:sp>
      <p:sp>
        <p:nvSpPr>
          <p:cNvPr id="45" name="object 45"/>
          <p:cNvSpPr txBox="1"/>
          <p:nvPr/>
        </p:nvSpPr>
        <p:spPr>
          <a:xfrm>
            <a:off x="7006335" y="530504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46" name="object 46"/>
          <p:cNvSpPr/>
          <p:nvPr/>
        </p:nvSpPr>
        <p:spPr>
          <a:xfrm>
            <a:off x="5267197" y="5168900"/>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47" name="object 47"/>
          <p:cNvSpPr txBox="1"/>
          <p:nvPr/>
        </p:nvSpPr>
        <p:spPr>
          <a:xfrm>
            <a:off x="5310885" y="5305044"/>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48" name="object 48"/>
          <p:cNvSpPr txBox="1"/>
          <p:nvPr/>
        </p:nvSpPr>
        <p:spPr>
          <a:xfrm>
            <a:off x="7825557" y="530504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49" name="object 49"/>
          <p:cNvSpPr/>
          <p:nvPr/>
        </p:nvSpPr>
        <p:spPr>
          <a:xfrm>
            <a:off x="4428997" y="5168900"/>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50" name="object 50"/>
          <p:cNvSpPr txBox="1"/>
          <p:nvPr/>
        </p:nvSpPr>
        <p:spPr>
          <a:xfrm>
            <a:off x="4518405" y="530504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51" name="object 51"/>
          <p:cNvSpPr/>
          <p:nvPr/>
        </p:nvSpPr>
        <p:spPr>
          <a:xfrm>
            <a:off x="6609080" y="4995926"/>
            <a:ext cx="167640" cy="863600"/>
          </a:xfrm>
          <a:custGeom>
            <a:avLst/>
            <a:gdLst/>
            <a:ahLst/>
            <a:cxnLst/>
            <a:rect l="l" t="t" r="r" b="b"/>
            <a:pathLst>
              <a:path w="167640" h="863600">
                <a:moveTo>
                  <a:pt x="0" y="0"/>
                </a:moveTo>
                <a:lnTo>
                  <a:pt x="0" y="863346"/>
                </a:lnTo>
                <a:lnTo>
                  <a:pt x="167640" y="863346"/>
                </a:lnTo>
                <a:lnTo>
                  <a:pt x="167640" y="0"/>
                </a:lnTo>
                <a:lnTo>
                  <a:pt x="0" y="0"/>
                </a:lnTo>
                <a:close/>
              </a:path>
            </a:pathLst>
          </a:custGeom>
          <a:ln w="12699">
            <a:solidFill>
              <a:srgbClr val="000000"/>
            </a:solidFill>
          </a:ln>
        </p:spPr>
        <p:txBody>
          <a:bodyPr wrap="square" lIns="0" tIns="0" rIns="0" bIns="0" rtlCol="0"/>
          <a:lstStyle/>
          <a:p>
            <a:endParaRPr/>
          </a:p>
        </p:txBody>
      </p:sp>
      <p:sp>
        <p:nvSpPr>
          <p:cNvPr id="52" name="object 52"/>
          <p:cNvSpPr/>
          <p:nvPr/>
        </p:nvSpPr>
        <p:spPr>
          <a:xfrm>
            <a:off x="4932679" y="4995926"/>
            <a:ext cx="166370" cy="863600"/>
          </a:xfrm>
          <a:custGeom>
            <a:avLst/>
            <a:gdLst/>
            <a:ahLst/>
            <a:cxnLst/>
            <a:rect l="l" t="t" r="r" b="b"/>
            <a:pathLst>
              <a:path w="166370" h="863600">
                <a:moveTo>
                  <a:pt x="0" y="0"/>
                </a:moveTo>
                <a:lnTo>
                  <a:pt x="0" y="863346"/>
                </a:lnTo>
                <a:lnTo>
                  <a:pt x="166115" y="863346"/>
                </a:lnTo>
                <a:lnTo>
                  <a:pt x="166115" y="0"/>
                </a:lnTo>
                <a:lnTo>
                  <a:pt x="0" y="0"/>
                </a:lnTo>
                <a:close/>
              </a:path>
            </a:pathLst>
          </a:custGeom>
          <a:ln w="12700">
            <a:solidFill>
              <a:srgbClr val="000000"/>
            </a:solidFill>
          </a:ln>
        </p:spPr>
        <p:txBody>
          <a:bodyPr wrap="square" lIns="0" tIns="0" rIns="0" bIns="0" rtlCol="0"/>
          <a:lstStyle/>
          <a:p>
            <a:endParaRPr/>
          </a:p>
        </p:txBody>
      </p:sp>
      <p:sp>
        <p:nvSpPr>
          <p:cNvPr id="53" name="object 53"/>
          <p:cNvSpPr/>
          <p:nvPr/>
        </p:nvSpPr>
        <p:spPr>
          <a:xfrm>
            <a:off x="4764278" y="54279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4" name="object 54"/>
          <p:cNvSpPr/>
          <p:nvPr/>
        </p:nvSpPr>
        <p:spPr>
          <a:xfrm>
            <a:off x="5098796" y="54279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5" name="object 55"/>
          <p:cNvSpPr/>
          <p:nvPr/>
        </p:nvSpPr>
        <p:spPr>
          <a:xfrm>
            <a:off x="5602478" y="52542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6" name="object 56"/>
          <p:cNvSpPr/>
          <p:nvPr/>
        </p:nvSpPr>
        <p:spPr>
          <a:xfrm>
            <a:off x="5602478" y="560095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7" name="object 57"/>
          <p:cNvSpPr/>
          <p:nvPr/>
        </p:nvSpPr>
        <p:spPr>
          <a:xfrm>
            <a:off x="5938520" y="52542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8" name="object 58"/>
          <p:cNvSpPr/>
          <p:nvPr/>
        </p:nvSpPr>
        <p:spPr>
          <a:xfrm>
            <a:off x="5938520" y="56009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9" name="object 59"/>
          <p:cNvSpPr/>
          <p:nvPr/>
        </p:nvSpPr>
        <p:spPr>
          <a:xfrm>
            <a:off x="6440678" y="542797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0" name="object 60"/>
          <p:cNvSpPr/>
          <p:nvPr/>
        </p:nvSpPr>
        <p:spPr>
          <a:xfrm>
            <a:off x="6776719" y="54279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1" name="object 61"/>
          <p:cNvSpPr/>
          <p:nvPr/>
        </p:nvSpPr>
        <p:spPr>
          <a:xfrm>
            <a:off x="6943597" y="5168900"/>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62" name="object 62"/>
          <p:cNvSpPr/>
          <p:nvPr/>
        </p:nvSpPr>
        <p:spPr>
          <a:xfrm>
            <a:off x="7280402" y="54279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3" name="object 63"/>
          <p:cNvSpPr/>
          <p:nvPr/>
        </p:nvSpPr>
        <p:spPr>
          <a:xfrm>
            <a:off x="7447280" y="4995926"/>
            <a:ext cx="167640" cy="863600"/>
          </a:xfrm>
          <a:custGeom>
            <a:avLst/>
            <a:gdLst/>
            <a:ahLst/>
            <a:cxnLst/>
            <a:rect l="l" t="t" r="r" b="b"/>
            <a:pathLst>
              <a:path w="167640" h="863600">
                <a:moveTo>
                  <a:pt x="0" y="0"/>
                </a:moveTo>
                <a:lnTo>
                  <a:pt x="0" y="863346"/>
                </a:lnTo>
                <a:lnTo>
                  <a:pt x="167640" y="863346"/>
                </a:lnTo>
                <a:lnTo>
                  <a:pt x="167640" y="0"/>
                </a:lnTo>
                <a:lnTo>
                  <a:pt x="0" y="0"/>
                </a:lnTo>
                <a:close/>
              </a:path>
            </a:pathLst>
          </a:custGeom>
          <a:ln w="12699">
            <a:solidFill>
              <a:srgbClr val="000000"/>
            </a:solidFill>
          </a:ln>
        </p:spPr>
        <p:txBody>
          <a:bodyPr wrap="square" lIns="0" tIns="0" rIns="0" bIns="0" rtlCol="0"/>
          <a:lstStyle/>
          <a:p>
            <a:endParaRPr/>
          </a:p>
        </p:txBody>
      </p:sp>
      <p:sp>
        <p:nvSpPr>
          <p:cNvPr id="64" name="object 64"/>
          <p:cNvSpPr/>
          <p:nvPr/>
        </p:nvSpPr>
        <p:spPr>
          <a:xfrm>
            <a:off x="7614919" y="54279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5" name="object 65"/>
          <p:cNvSpPr/>
          <p:nvPr/>
        </p:nvSpPr>
        <p:spPr>
          <a:xfrm>
            <a:off x="7781797" y="5168900"/>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66" name="object 66"/>
          <p:cNvSpPr/>
          <p:nvPr/>
        </p:nvSpPr>
        <p:spPr>
          <a:xfrm>
            <a:off x="6859778" y="5427979"/>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67" name="object 67"/>
          <p:cNvSpPr/>
          <p:nvPr/>
        </p:nvSpPr>
        <p:spPr>
          <a:xfrm>
            <a:off x="6859778" y="5773928"/>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68" name="object 68"/>
          <p:cNvSpPr/>
          <p:nvPr/>
        </p:nvSpPr>
        <p:spPr>
          <a:xfrm>
            <a:off x="7362697" y="5600953"/>
            <a:ext cx="85090" cy="0"/>
          </a:xfrm>
          <a:custGeom>
            <a:avLst/>
            <a:gdLst/>
            <a:ahLst/>
            <a:cxnLst/>
            <a:rect l="l" t="t" r="r" b="b"/>
            <a:pathLst>
              <a:path w="85090">
                <a:moveTo>
                  <a:pt x="0" y="0"/>
                </a:moveTo>
                <a:lnTo>
                  <a:pt x="84581" y="0"/>
                </a:lnTo>
              </a:path>
            </a:pathLst>
          </a:custGeom>
          <a:ln w="12700">
            <a:solidFill>
              <a:srgbClr val="000000"/>
            </a:solidFill>
          </a:ln>
        </p:spPr>
        <p:txBody>
          <a:bodyPr wrap="square" lIns="0" tIns="0" rIns="0" bIns="0" rtlCol="0"/>
          <a:lstStyle/>
          <a:p>
            <a:endParaRPr/>
          </a:p>
        </p:txBody>
      </p:sp>
      <p:sp>
        <p:nvSpPr>
          <p:cNvPr id="69" name="object 69"/>
          <p:cNvSpPr/>
          <p:nvPr/>
        </p:nvSpPr>
        <p:spPr>
          <a:xfrm>
            <a:off x="7362697" y="560095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70" name="object 70"/>
          <p:cNvSpPr/>
          <p:nvPr/>
        </p:nvSpPr>
        <p:spPr>
          <a:xfrm>
            <a:off x="4178300" y="3787394"/>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71" name="object 71"/>
          <p:cNvSpPr/>
          <p:nvPr/>
        </p:nvSpPr>
        <p:spPr>
          <a:xfrm>
            <a:off x="5016500" y="3787394"/>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72" name="object 72"/>
          <p:cNvSpPr/>
          <p:nvPr/>
        </p:nvSpPr>
        <p:spPr>
          <a:xfrm>
            <a:off x="5854700" y="3787394"/>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73" name="object 73"/>
          <p:cNvSpPr/>
          <p:nvPr/>
        </p:nvSpPr>
        <p:spPr>
          <a:xfrm>
            <a:off x="6692900" y="3787394"/>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74" name="object 74"/>
          <p:cNvSpPr/>
          <p:nvPr/>
        </p:nvSpPr>
        <p:spPr>
          <a:xfrm>
            <a:off x="7531100" y="3787394"/>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75" name="object 75"/>
          <p:cNvSpPr/>
          <p:nvPr/>
        </p:nvSpPr>
        <p:spPr>
          <a:xfrm>
            <a:off x="6023102" y="4353369"/>
            <a:ext cx="707390" cy="901065"/>
          </a:xfrm>
          <a:custGeom>
            <a:avLst/>
            <a:gdLst/>
            <a:ahLst/>
            <a:cxnLst/>
            <a:rect l="l" t="t" r="r" b="b"/>
            <a:pathLst>
              <a:path w="707390" h="901064">
                <a:moveTo>
                  <a:pt x="36589" y="833125"/>
                </a:moveTo>
                <a:lnTo>
                  <a:pt x="16763" y="817816"/>
                </a:lnTo>
                <a:lnTo>
                  <a:pt x="0" y="900874"/>
                </a:lnTo>
                <a:lnTo>
                  <a:pt x="28956" y="887113"/>
                </a:lnTo>
                <a:lnTo>
                  <a:pt x="28956" y="842962"/>
                </a:lnTo>
                <a:lnTo>
                  <a:pt x="36589" y="833125"/>
                </a:lnTo>
                <a:close/>
              </a:path>
              <a:path w="707390" h="901064">
                <a:moveTo>
                  <a:pt x="56738" y="848683"/>
                </a:moveTo>
                <a:lnTo>
                  <a:pt x="36589" y="833125"/>
                </a:lnTo>
                <a:lnTo>
                  <a:pt x="28956" y="842962"/>
                </a:lnTo>
                <a:lnTo>
                  <a:pt x="48768" y="858964"/>
                </a:lnTo>
                <a:lnTo>
                  <a:pt x="56738" y="848683"/>
                </a:lnTo>
                <a:close/>
              </a:path>
              <a:path w="707390" h="901064">
                <a:moveTo>
                  <a:pt x="76962" y="864298"/>
                </a:moveTo>
                <a:lnTo>
                  <a:pt x="56738" y="848683"/>
                </a:lnTo>
                <a:lnTo>
                  <a:pt x="48768" y="858964"/>
                </a:lnTo>
                <a:lnTo>
                  <a:pt x="28956" y="842962"/>
                </a:lnTo>
                <a:lnTo>
                  <a:pt x="28956" y="887113"/>
                </a:lnTo>
                <a:lnTo>
                  <a:pt x="76962" y="864298"/>
                </a:lnTo>
                <a:close/>
              </a:path>
              <a:path w="707390" h="901064">
                <a:moveTo>
                  <a:pt x="657610" y="73646"/>
                </a:moveTo>
                <a:lnTo>
                  <a:pt x="646176" y="68008"/>
                </a:lnTo>
                <a:lnTo>
                  <a:pt x="638008" y="58108"/>
                </a:lnTo>
                <a:lnTo>
                  <a:pt x="36589" y="833125"/>
                </a:lnTo>
                <a:lnTo>
                  <a:pt x="56738" y="848683"/>
                </a:lnTo>
                <a:lnTo>
                  <a:pt x="657610" y="73646"/>
                </a:lnTo>
                <a:close/>
              </a:path>
              <a:path w="707390" h="901064">
                <a:moveTo>
                  <a:pt x="707326" y="33051"/>
                </a:moveTo>
                <a:lnTo>
                  <a:pt x="702945" y="19252"/>
                </a:lnTo>
                <a:lnTo>
                  <a:pt x="693420" y="7810"/>
                </a:lnTo>
                <a:lnTo>
                  <a:pt x="679703" y="1046"/>
                </a:lnTo>
                <a:lnTo>
                  <a:pt x="664940" y="0"/>
                </a:lnTo>
                <a:lnTo>
                  <a:pt x="650878" y="4381"/>
                </a:lnTo>
                <a:lnTo>
                  <a:pt x="639318" y="13906"/>
                </a:lnTo>
                <a:lnTo>
                  <a:pt x="632995" y="27610"/>
                </a:lnTo>
                <a:lnTo>
                  <a:pt x="632174" y="42386"/>
                </a:lnTo>
                <a:lnTo>
                  <a:pt x="636639" y="56447"/>
                </a:lnTo>
                <a:lnTo>
                  <a:pt x="638008" y="58108"/>
                </a:lnTo>
                <a:lnTo>
                  <a:pt x="659892" y="29908"/>
                </a:lnTo>
                <a:lnTo>
                  <a:pt x="679703" y="45148"/>
                </a:lnTo>
                <a:lnTo>
                  <a:pt x="679703" y="74010"/>
                </a:lnTo>
                <a:lnTo>
                  <a:pt x="688395" y="71116"/>
                </a:lnTo>
                <a:lnTo>
                  <a:pt x="699516" y="61150"/>
                </a:lnTo>
                <a:lnTo>
                  <a:pt x="706278" y="47565"/>
                </a:lnTo>
                <a:lnTo>
                  <a:pt x="707326" y="33051"/>
                </a:lnTo>
                <a:close/>
              </a:path>
              <a:path w="707390" h="901064">
                <a:moveTo>
                  <a:pt x="679703" y="45148"/>
                </a:moveTo>
                <a:lnTo>
                  <a:pt x="659892" y="29908"/>
                </a:lnTo>
                <a:lnTo>
                  <a:pt x="638008" y="58108"/>
                </a:lnTo>
                <a:lnTo>
                  <a:pt x="646176" y="68008"/>
                </a:lnTo>
                <a:lnTo>
                  <a:pt x="657610" y="73646"/>
                </a:lnTo>
                <a:lnTo>
                  <a:pt x="679703" y="45148"/>
                </a:lnTo>
                <a:close/>
              </a:path>
              <a:path w="707390" h="901064">
                <a:moveTo>
                  <a:pt x="679703" y="74010"/>
                </a:moveTo>
                <a:lnTo>
                  <a:pt x="679703" y="45148"/>
                </a:lnTo>
                <a:lnTo>
                  <a:pt x="657610" y="73646"/>
                </a:lnTo>
                <a:lnTo>
                  <a:pt x="659892" y="74760"/>
                </a:lnTo>
                <a:lnTo>
                  <a:pt x="674560" y="75723"/>
                </a:lnTo>
                <a:lnTo>
                  <a:pt x="679703" y="74010"/>
                </a:lnTo>
                <a:close/>
              </a:path>
            </a:pathLst>
          </a:custGeom>
          <a:solidFill>
            <a:srgbClr val="FF0000"/>
          </a:solidFill>
        </p:spPr>
        <p:txBody>
          <a:bodyPr wrap="square" lIns="0" tIns="0" rIns="0" bIns="0" rtlCol="0"/>
          <a:lstStyle/>
          <a:p>
            <a:endParaRPr/>
          </a:p>
        </p:txBody>
      </p:sp>
      <p:sp>
        <p:nvSpPr>
          <p:cNvPr id="76" name="object 76"/>
          <p:cNvSpPr txBox="1"/>
          <p:nvPr/>
        </p:nvSpPr>
        <p:spPr>
          <a:xfrm>
            <a:off x="3730496" y="3538728"/>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83" name="object 8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84" name="object 84"/>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85" name="object 85"/>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13</a:t>
            </a:fld>
            <a:endParaRPr sz="1600">
              <a:latin typeface="Trebuchet MS"/>
              <a:cs typeface="Trebuchet MS"/>
            </a:endParaRPr>
          </a:p>
        </p:txBody>
      </p:sp>
      <p:sp>
        <p:nvSpPr>
          <p:cNvPr id="77" name="object 77"/>
          <p:cNvSpPr txBox="1"/>
          <p:nvPr/>
        </p:nvSpPr>
        <p:spPr>
          <a:xfrm>
            <a:off x="4560982" y="3538728"/>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78" name="object 78"/>
          <p:cNvSpPr txBox="1"/>
          <p:nvPr/>
        </p:nvSpPr>
        <p:spPr>
          <a:xfrm>
            <a:off x="4973320" y="3233928"/>
            <a:ext cx="1405255" cy="6280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Clock</a:t>
            </a:r>
            <a:r>
              <a:rPr sz="2000" spc="-80" dirty="0">
                <a:latin typeface="Trebuchet MS"/>
                <a:cs typeface="Trebuchet MS"/>
              </a:rPr>
              <a:t> </a:t>
            </a:r>
            <a:r>
              <a:rPr sz="2000" spc="-10" dirty="0">
                <a:latin typeface="Trebuchet MS"/>
                <a:cs typeface="Trebuchet MS"/>
              </a:rPr>
              <a:t>cycle</a:t>
            </a:r>
            <a:endParaRPr sz="2000">
              <a:latin typeface="Trebuchet MS"/>
              <a:cs typeface="Trebuchet MS"/>
            </a:endParaRPr>
          </a:p>
          <a:p>
            <a:pPr marL="427990">
              <a:lnSpc>
                <a:spcPct val="100000"/>
              </a:lnSpc>
              <a:tabLst>
                <a:tab pos="1258570" algn="l"/>
              </a:tabLst>
            </a:pPr>
            <a:r>
              <a:rPr sz="2000" spc="-5" dirty="0">
                <a:latin typeface="Trebuchet MS"/>
                <a:cs typeface="Trebuchet MS"/>
              </a:rPr>
              <a:t>3	4</a:t>
            </a:r>
            <a:endParaRPr sz="2000">
              <a:latin typeface="Trebuchet MS"/>
              <a:cs typeface="Trebuchet MS"/>
            </a:endParaRPr>
          </a:p>
        </p:txBody>
      </p:sp>
      <p:sp>
        <p:nvSpPr>
          <p:cNvPr id="79" name="object 79"/>
          <p:cNvSpPr txBox="1"/>
          <p:nvPr/>
        </p:nvSpPr>
        <p:spPr>
          <a:xfrm>
            <a:off x="7108035" y="3538728"/>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80" name="object 80"/>
          <p:cNvSpPr txBox="1"/>
          <p:nvPr/>
        </p:nvSpPr>
        <p:spPr>
          <a:xfrm>
            <a:off x="7938520" y="3538728"/>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81" name="object 81"/>
          <p:cNvSpPr txBox="1"/>
          <p:nvPr/>
        </p:nvSpPr>
        <p:spPr>
          <a:xfrm>
            <a:off x="831850" y="4278629"/>
            <a:ext cx="2341117"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LDUR</a:t>
            </a:r>
            <a:r>
              <a:rPr sz="2000" spc="-5" dirty="0" smtClean="0">
                <a:latin typeface="Trebuchet MS"/>
                <a:cs typeface="Trebuchet MS"/>
              </a:rPr>
              <a:t>	</a:t>
            </a:r>
            <a:r>
              <a:rPr sz="2000" spc="-5" dirty="0" smtClean="0">
                <a:solidFill>
                  <a:srgbClr val="2F2FFF"/>
                </a:solidFill>
                <a:latin typeface="Trebuchet MS"/>
                <a:cs typeface="Trebuchet MS"/>
              </a:rPr>
              <a:t>R2</a:t>
            </a:r>
            <a:r>
              <a:rPr sz="2000" spc="-5" dirty="0">
                <a:latin typeface="Trebuchet MS"/>
                <a:cs typeface="Trebuchet MS"/>
              </a:rPr>
              <a:t>,</a:t>
            </a:r>
            <a:r>
              <a:rPr sz="2000" spc="-70" dirty="0" smtClean="0">
                <a:latin typeface="Trebuchet MS"/>
                <a:cs typeface="Trebuchet MS"/>
              </a:rPr>
              <a:t> </a:t>
            </a:r>
            <a:r>
              <a:rPr lang="en-US" sz="2000" spc="-5" dirty="0" smtClean="0">
                <a:latin typeface="Trebuchet MS"/>
                <a:cs typeface="Trebuchet MS"/>
              </a:rPr>
              <a:t>[R3, #20]</a:t>
            </a:r>
            <a:endParaRPr sz="2000" dirty="0">
              <a:latin typeface="Trebuchet MS"/>
              <a:cs typeface="Trebuchet MS"/>
            </a:endParaRPr>
          </a:p>
        </p:txBody>
      </p:sp>
      <p:sp>
        <p:nvSpPr>
          <p:cNvPr id="82" name="object 82"/>
          <p:cNvSpPr txBox="1"/>
          <p:nvPr/>
        </p:nvSpPr>
        <p:spPr>
          <a:xfrm>
            <a:off x="1417854" y="5248649"/>
            <a:ext cx="1870710"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AND</a:t>
            </a:r>
            <a:r>
              <a:rPr sz="2000" spc="-5" dirty="0" smtClean="0">
                <a:latin typeface="Trebuchet MS"/>
                <a:cs typeface="Trebuchet MS"/>
              </a:rPr>
              <a:t>	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6778" y="487171"/>
            <a:ext cx="1199515" cy="431800"/>
          </a:xfrm>
          <a:prstGeom prst="rect">
            <a:avLst/>
          </a:prstGeom>
        </p:spPr>
        <p:txBody>
          <a:bodyPr vert="horz" wrap="square" lIns="0" tIns="0" rIns="0" bIns="0" rtlCol="0">
            <a:spAutoFit/>
          </a:bodyPr>
          <a:lstStyle/>
          <a:p>
            <a:pPr marL="12700">
              <a:lnSpc>
                <a:spcPct val="100000"/>
              </a:lnSpc>
            </a:pPr>
            <a:r>
              <a:rPr dirty="0"/>
              <a:t>Stalling</a:t>
            </a:r>
          </a:p>
        </p:txBody>
      </p:sp>
      <p:sp>
        <p:nvSpPr>
          <p:cNvPr id="3" name="object 3"/>
          <p:cNvSpPr txBox="1"/>
          <p:nvPr/>
        </p:nvSpPr>
        <p:spPr>
          <a:xfrm>
            <a:off x="609345" y="1173479"/>
            <a:ext cx="8697595" cy="99314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The </a:t>
            </a:r>
            <a:r>
              <a:rPr sz="2000" spc="-10" dirty="0">
                <a:latin typeface="Trebuchet MS"/>
                <a:cs typeface="Trebuchet MS"/>
              </a:rPr>
              <a:t>easiest </a:t>
            </a:r>
            <a:r>
              <a:rPr sz="2000" spc="-5" dirty="0">
                <a:latin typeface="Trebuchet MS"/>
                <a:cs typeface="Trebuchet MS"/>
              </a:rPr>
              <a:t>solution is to </a:t>
            </a:r>
            <a:r>
              <a:rPr sz="2000" spc="-5" dirty="0">
                <a:solidFill>
                  <a:srgbClr val="FF0000"/>
                </a:solidFill>
                <a:latin typeface="Trebuchet MS"/>
                <a:cs typeface="Trebuchet MS"/>
              </a:rPr>
              <a:t>stall </a:t>
            </a:r>
            <a:r>
              <a:rPr sz="2000" spc="-5" dirty="0">
                <a:latin typeface="Trebuchet MS"/>
                <a:cs typeface="Trebuchet MS"/>
              </a:rPr>
              <a:t>the</a:t>
            </a:r>
            <a:r>
              <a:rPr sz="2000" spc="45" dirty="0">
                <a:latin typeface="Trebuchet MS"/>
                <a:cs typeface="Trebuchet MS"/>
              </a:rPr>
              <a:t> </a:t>
            </a:r>
            <a:r>
              <a:rPr sz="2000" spc="-5" dirty="0">
                <a:latin typeface="Trebuchet MS"/>
                <a:cs typeface="Trebuchet MS"/>
              </a:rPr>
              <a:t>pipeline.</a:t>
            </a:r>
            <a:endParaRPr sz="2000">
              <a:latin typeface="Trebuchet MS"/>
              <a:cs typeface="Trebuchet MS"/>
            </a:endParaRPr>
          </a:p>
          <a:p>
            <a:pPr marL="355600" marR="5080" indent="-342900">
              <a:lnSpc>
                <a:spcPct val="100000"/>
              </a:lnSpc>
              <a:spcBef>
                <a:spcPts val="470"/>
              </a:spcBef>
              <a:buFont typeface="Wingdings"/>
              <a:buChar char="•"/>
              <a:tabLst>
                <a:tab pos="354965" algn="l"/>
                <a:tab pos="356235" algn="l"/>
              </a:tabLst>
            </a:pPr>
            <a:r>
              <a:rPr sz="2000" spc="-5" dirty="0">
                <a:latin typeface="Trebuchet MS"/>
                <a:cs typeface="Trebuchet MS"/>
              </a:rPr>
              <a:t>We could delay the AND </a:t>
            </a:r>
            <a:r>
              <a:rPr sz="2000" spc="-10" dirty="0">
                <a:latin typeface="Trebuchet MS"/>
                <a:cs typeface="Trebuchet MS"/>
              </a:rPr>
              <a:t>instruction </a:t>
            </a:r>
            <a:r>
              <a:rPr sz="2000" spc="-5" dirty="0">
                <a:latin typeface="Trebuchet MS"/>
                <a:cs typeface="Trebuchet MS"/>
              </a:rPr>
              <a:t>by </a:t>
            </a:r>
            <a:r>
              <a:rPr sz="2000" spc="-10" dirty="0">
                <a:latin typeface="Trebuchet MS"/>
                <a:cs typeface="Trebuchet MS"/>
              </a:rPr>
              <a:t>introducing </a:t>
            </a:r>
            <a:r>
              <a:rPr sz="2000" spc="-5" dirty="0">
                <a:latin typeface="Trebuchet MS"/>
                <a:cs typeface="Trebuchet MS"/>
              </a:rPr>
              <a:t>a one-cycle delay </a:t>
            </a:r>
            <a:r>
              <a:rPr sz="2000" spc="-10" dirty="0">
                <a:latin typeface="Trebuchet MS"/>
                <a:cs typeface="Trebuchet MS"/>
              </a:rPr>
              <a:t>into  </a:t>
            </a:r>
            <a:r>
              <a:rPr sz="2000" spc="-5" dirty="0">
                <a:latin typeface="Trebuchet MS"/>
                <a:cs typeface="Trebuchet MS"/>
              </a:rPr>
              <a:t>the </a:t>
            </a:r>
            <a:r>
              <a:rPr sz="2000" spc="-10" dirty="0">
                <a:latin typeface="Trebuchet MS"/>
                <a:cs typeface="Trebuchet MS"/>
              </a:rPr>
              <a:t>pipeline, </a:t>
            </a:r>
            <a:r>
              <a:rPr sz="2000" spc="-5" dirty="0">
                <a:latin typeface="Trebuchet MS"/>
                <a:cs typeface="Trebuchet MS"/>
              </a:rPr>
              <a:t>sometimes called a</a:t>
            </a:r>
            <a:r>
              <a:rPr sz="2000" dirty="0">
                <a:latin typeface="Trebuchet MS"/>
                <a:cs typeface="Trebuchet MS"/>
              </a:rPr>
              <a:t> </a:t>
            </a:r>
            <a:r>
              <a:rPr sz="2000" spc="-5" dirty="0">
                <a:solidFill>
                  <a:srgbClr val="FF0000"/>
                </a:solidFill>
                <a:latin typeface="Trebuchet MS"/>
                <a:cs typeface="Trebuchet MS"/>
              </a:rPr>
              <a:t>bubble</a:t>
            </a:r>
            <a:r>
              <a:rPr sz="2000" spc="-5" dirty="0">
                <a:latin typeface="Trebuchet MS"/>
                <a:cs typeface="Trebuchet MS"/>
              </a:rPr>
              <a:t>.</a:t>
            </a:r>
            <a:endParaRPr sz="2000">
              <a:latin typeface="Trebuchet MS"/>
              <a:cs typeface="Trebuchet MS"/>
            </a:endParaRPr>
          </a:p>
        </p:txBody>
      </p:sp>
      <p:sp>
        <p:nvSpPr>
          <p:cNvPr id="4" name="object 4"/>
          <p:cNvSpPr txBox="1"/>
          <p:nvPr/>
        </p:nvSpPr>
        <p:spPr>
          <a:xfrm>
            <a:off x="609396" y="5859760"/>
            <a:ext cx="8506460" cy="628015"/>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10" dirty="0">
                <a:solidFill>
                  <a:srgbClr val="FF0000"/>
                </a:solidFill>
                <a:latin typeface="Trebuchet MS"/>
                <a:cs typeface="Trebuchet MS"/>
              </a:rPr>
              <a:t>Notice </a:t>
            </a:r>
            <a:r>
              <a:rPr sz="2000" spc="-5" dirty="0">
                <a:solidFill>
                  <a:srgbClr val="FF0000"/>
                </a:solidFill>
                <a:latin typeface="Trebuchet MS"/>
                <a:cs typeface="Trebuchet MS"/>
              </a:rPr>
              <a:t>that we’re still using forwarding in cycle 5</a:t>
            </a:r>
            <a:r>
              <a:rPr sz="2000" spc="-5" dirty="0">
                <a:latin typeface="Trebuchet MS"/>
                <a:cs typeface="Trebuchet MS"/>
              </a:rPr>
              <a:t>, to get data from </a:t>
            </a:r>
            <a:r>
              <a:rPr sz="2000" spc="-10" dirty="0">
                <a:latin typeface="Trebuchet MS"/>
                <a:cs typeface="Trebuchet MS"/>
              </a:rPr>
              <a:t>the  MEM/WB </a:t>
            </a:r>
            <a:r>
              <a:rPr sz="2000" spc="-5" dirty="0">
                <a:latin typeface="Trebuchet MS"/>
                <a:cs typeface="Trebuchet MS"/>
              </a:rPr>
              <a:t>pipeline register to </a:t>
            </a:r>
            <a:r>
              <a:rPr sz="2000" spc="-10" dirty="0">
                <a:latin typeface="Trebuchet MS"/>
                <a:cs typeface="Trebuchet MS"/>
              </a:rPr>
              <a:t>the</a:t>
            </a:r>
            <a:r>
              <a:rPr sz="2000" spc="10" dirty="0">
                <a:latin typeface="Trebuchet MS"/>
                <a:cs typeface="Trebuchet MS"/>
              </a:rPr>
              <a:t> </a:t>
            </a:r>
            <a:r>
              <a:rPr sz="2000" spc="-5" dirty="0">
                <a:latin typeface="Trebuchet MS"/>
                <a:cs typeface="Trebuchet MS"/>
              </a:rPr>
              <a:t>ALU.</a:t>
            </a:r>
            <a:endParaRPr sz="2000" dirty="0">
              <a:latin typeface="Trebuchet MS"/>
              <a:cs typeface="Trebuchet MS"/>
            </a:endParaRPr>
          </a:p>
        </p:txBody>
      </p:sp>
      <p:sp>
        <p:nvSpPr>
          <p:cNvPr id="5" name="object 5"/>
          <p:cNvSpPr/>
          <p:nvPr/>
        </p:nvSpPr>
        <p:spPr>
          <a:xfrm>
            <a:off x="4598923" y="326999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6" name="object 6"/>
          <p:cNvSpPr/>
          <p:nvPr/>
        </p:nvSpPr>
        <p:spPr>
          <a:xfrm>
            <a:off x="4934203" y="3356102"/>
            <a:ext cx="0" cy="260350"/>
          </a:xfrm>
          <a:custGeom>
            <a:avLst/>
            <a:gdLst/>
            <a:ahLst/>
            <a:cxnLst/>
            <a:rect l="l" t="t" r="r" b="b"/>
            <a:pathLst>
              <a:path h="260350">
                <a:moveTo>
                  <a:pt x="0" y="0"/>
                </a:moveTo>
                <a:lnTo>
                  <a:pt x="0" y="259842"/>
                </a:lnTo>
              </a:path>
            </a:pathLst>
          </a:custGeom>
          <a:ln w="12700">
            <a:solidFill>
              <a:srgbClr val="000000"/>
            </a:solidFill>
          </a:ln>
        </p:spPr>
        <p:txBody>
          <a:bodyPr wrap="square" lIns="0" tIns="0" rIns="0" bIns="0" rtlCol="0"/>
          <a:lstStyle/>
          <a:p>
            <a:endParaRPr/>
          </a:p>
        </p:txBody>
      </p:sp>
      <p:sp>
        <p:nvSpPr>
          <p:cNvPr id="7" name="object 7"/>
          <p:cNvSpPr/>
          <p:nvPr/>
        </p:nvSpPr>
        <p:spPr>
          <a:xfrm>
            <a:off x="4934203" y="378967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8" name="object 8"/>
          <p:cNvSpPr/>
          <p:nvPr/>
        </p:nvSpPr>
        <p:spPr>
          <a:xfrm>
            <a:off x="4934203" y="3702050"/>
            <a:ext cx="167640" cy="87630"/>
          </a:xfrm>
          <a:custGeom>
            <a:avLst/>
            <a:gdLst/>
            <a:ahLst/>
            <a:cxnLst/>
            <a:rect l="l" t="t" r="r" b="b"/>
            <a:pathLst>
              <a:path w="167639" h="87629">
                <a:moveTo>
                  <a:pt x="0" y="87629"/>
                </a:moveTo>
                <a:lnTo>
                  <a:pt x="167640" y="0"/>
                </a:lnTo>
              </a:path>
            </a:pathLst>
          </a:custGeom>
          <a:ln w="12700">
            <a:solidFill>
              <a:srgbClr val="000000"/>
            </a:solidFill>
          </a:ln>
        </p:spPr>
        <p:txBody>
          <a:bodyPr wrap="square" lIns="0" tIns="0" rIns="0" bIns="0" rtlCol="0"/>
          <a:lstStyle/>
          <a:p>
            <a:endParaRPr/>
          </a:p>
        </p:txBody>
      </p:sp>
      <p:sp>
        <p:nvSpPr>
          <p:cNvPr id="9" name="object 9"/>
          <p:cNvSpPr/>
          <p:nvPr/>
        </p:nvSpPr>
        <p:spPr>
          <a:xfrm>
            <a:off x="4934203" y="3615944"/>
            <a:ext cx="167640" cy="86360"/>
          </a:xfrm>
          <a:custGeom>
            <a:avLst/>
            <a:gdLst/>
            <a:ahLst/>
            <a:cxnLst/>
            <a:rect l="l" t="t" r="r" b="b"/>
            <a:pathLst>
              <a:path w="167639" h="86360">
                <a:moveTo>
                  <a:pt x="167640" y="86105"/>
                </a:moveTo>
                <a:lnTo>
                  <a:pt x="0" y="0"/>
                </a:lnTo>
              </a:path>
            </a:pathLst>
          </a:custGeom>
          <a:ln w="12700">
            <a:solidFill>
              <a:srgbClr val="000000"/>
            </a:solidFill>
          </a:ln>
        </p:spPr>
        <p:txBody>
          <a:bodyPr wrap="square" lIns="0" tIns="0" rIns="0" bIns="0" rtlCol="0"/>
          <a:lstStyle/>
          <a:p>
            <a:endParaRPr/>
          </a:p>
        </p:txBody>
      </p:sp>
      <p:sp>
        <p:nvSpPr>
          <p:cNvPr id="10" name="object 10"/>
          <p:cNvSpPr/>
          <p:nvPr/>
        </p:nvSpPr>
        <p:spPr>
          <a:xfrm>
            <a:off x="4934203" y="3875023"/>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11" name="object 11"/>
          <p:cNvSpPr/>
          <p:nvPr/>
        </p:nvSpPr>
        <p:spPr>
          <a:xfrm>
            <a:off x="4934203" y="3356102"/>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2" name="object 12"/>
          <p:cNvSpPr/>
          <p:nvPr/>
        </p:nvSpPr>
        <p:spPr>
          <a:xfrm>
            <a:off x="5268721" y="352907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13" name="object 13"/>
          <p:cNvSpPr txBox="1"/>
          <p:nvPr/>
        </p:nvSpPr>
        <p:spPr>
          <a:xfrm>
            <a:off x="5835141" y="357987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4" name="object 14"/>
          <p:cNvSpPr/>
          <p:nvPr/>
        </p:nvSpPr>
        <p:spPr>
          <a:xfrm>
            <a:off x="4096003" y="344297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15" name="object 15"/>
          <p:cNvSpPr txBox="1"/>
          <p:nvPr/>
        </p:nvSpPr>
        <p:spPr>
          <a:xfrm>
            <a:off x="4139691" y="357987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6" name="object 16"/>
          <p:cNvSpPr txBox="1"/>
          <p:nvPr/>
        </p:nvSpPr>
        <p:spPr>
          <a:xfrm>
            <a:off x="6654362" y="357987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7" name="object 17"/>
          <p:cNvSpPr/>
          <p:nvPr/>
        </p:nvSpPr>
        <p:spPr>
          <a:xfrm>
            <a:off x="3257803" y="344297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18" name="object 18"/>
          <p:cNvSpPr txBox="1"/>
          <p:nvPr/>
        </p:nvSpPr>
        <p:spPr>
          <a:xfrm>
            <a:off x="3346450" y="357987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9" name="object 19"/>
          <p:cNvSpPr/>
          <p:nvPr/>
        </p:nvSpPr>
        <p:spPr>
          <a:xfrm>
            <a:off x="5437123" y="326999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760723" y="3269996"/>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592321" y="370205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2" name="object 22"/>
          <p:cNvSpPr/>
          <p:nvPr/>
        </p:nvSpPr>
        <p:spPr>
          <a:xfrm>
            <a:off x="3927602" y="370205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3" name="object 23"/>
          <p:cNvSpPr/>
          <p:nvPr/>
        </p:nvSpPr>
        <p:spPr>
          <a:xfrm>
            <a:off x="4430521" y="352907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4" name="object 24"/>
          <p:cNvSpPr/>
          <p:nvPr/>
        </p:nvSpPr>
        <p:spPr>
          <a:xfrm>
            <a:off x="4430521" y="387502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5" name="object 25"/>
          <p:cNvSpPr/>
          <p:nvPr/>
        </p:nvSpPr>
        <p:spPr>
          <a:xfrm>
            <a:off x="4767326" y="352907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6" name="object 26"/>
          <p:cNvSpPr/>
          <p:nvPr/>
        </p:nvSpPr>
        <p:spPr>
          <a:xfrm>
            <a:off x="4767326" y="387502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7" name="object 27"/>
          <p:cNvSpPr/>
          <p:nvPr/>
        </p:nvSpPr>
        <p:spPr>
          <a:xfrm>
            <a:off x="5268721" y="370205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8" name="object 28"/>
          <p:cNvSpPr/>
          <p:nvPr/>
        </p:nvSpPr>
        <p:spPr>
          <a:xfrm>
            <a:off x="5605526" y="370205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9" name="object 29"/>
          <p:cNvSpPr/>
          <p:nvPr/>
        </p:nvSpPr>
        <p:spPr>
          <a:xfrm>
            <a:off x="5772403" y="344297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6106921" y="370205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1" name="object 31"/>
          <p:cNvSpPr/>
          <p:nvPr/>
        </p:nvSpPr>
        <p:spPr>
          <a:xfrm>
            <a:off x="6275323" y="326999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6443726" y="370205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3" name="object 33"/>
          <p:cNvSpPr/>
          <p:nvPr/>
        </p:nvSpPr>
        <p:spPr>
          <a:xfrm>
            <a:off x="6610604" y="3442970"/>
            <a:ext cx="334645" cy="518159"/>
          </a:xfrm>
          <a:custGeom>
            <a:avLst/>
            <a:gdLst/>
            <a:ahLst/>
            <a:cxnLst/>
            <a:rect l="l" t="t" r="r" b="b"/>
            <a:pathLst>
              <a:path w="334645" h="518160">
                <a:moveTo>
                  <a:pt x="0" y="0"/>
                </a:moveTo>
                <a:lnTo>
                  <a:pt x="0" y="518160"/>
                </a:lnTo>
                <a:lnTo>
                  <a:pt x="334518" y="518160"/>
                </a:lnTo>
                <a:lnTo>
                  <a:pt x="334518" y="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5687821" y="3702050"/>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5" name="object 35"/>
          <p:cNvSpPr/>
          <p:nvPr/>
        </p:nvSpPr>
        <p:spPr>
          <a:xfrm>
            <a:off x="5687821" y="4047997"/>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36" name="object 36"/>
          <p:cNvSpPr/>
          <p:nvPr/>
        </p:nvSpPr>
        <p:spPr>
          <a:xfrm>
            <a:off x="6191503" y="387502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37" name="object 37"/>
          <p:cNvSpPr/>
          <p:nvPr/>
        </p:nvSpPr>
        <p:spPr>
          <a:xfrm>
            <a:off x="6191503" y="387502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8" name="object 38"/>
          <p:cNvSpPr/>
          <p:nvPr/>
        </p:nvSpPr>
        <p:spPr>
          <a:xfrm>
            <a:off x="5437123" y="430707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39" name="object 39"/>
          <p:cNvSpPr txBox="1"/>
          <p:nvPr/>
        </p:nvSpPr>
        <p:spPr>
          <a:xfrm>
            <a:off x="7511542" y="4616195"/>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40" name="object 40"/>
          <p:cNvSpPr/>
          <p:nvPr/>
        </p:nvSpPr>
        <p:spPr>
          <a:xfrm>
            <a:off x="4934203" y="4480052"/>
            <a:ext cx="336550" cy="517525"/>
          </a:xfrm>
          <a:custGeom>
            <a:avLst/>
            <a:gdLst/>
            <a:ahLst/>
            <a:cxnLst/>
            <a:rect l="l" t="t" r="r" b="b"/>
            <a:pathLst>
              <a:path w="336550" h="517525">
                <a:moveTo>
                  <a:pt x="0" y="0"/>
                </a:moveTo>
                <a:lnTo>
                  <a:pt x="0" y="517398"/>
                </a:lnTo>
                <a:lnTo>
                  <a:pt x="336041" y="517398"/>
                </a:lnTo>
                <a:lnTo>
                  <a:pt x="336041" y="0"/>
                </a:lnTo>
                <a:lnTo>
                  <a:pt x="0" y="0"/>
                </a:lnTo>
                <a:close/>
              </a:path>
            </a:pathLst>
          </a:custGeom>
          <a:ln w="12700">
            <a:solidFill>
              <a:srgbClr val="000000"/>
            </a:solidFill>
          </a:ln>
        </p:spPr>
        <p:txBody>
          <a:bodyPr wrap="square" lIns="0" tIns="0" rIns="0" bIns="0" rtlCol="0"/>
          <a:lstStyle/>
          <a:p>
            <a:endParaRPr/>
          </a:p>
        </p:txBody>
      </p:sp>
      <p:sp>
        <p:nvSpPr>
          <p:cNvPr id="41" name="object 41"/>
          <p:cNvSpPr txBox="1"/>
          <p:nvPr/>
        </p:nvSpPr>
        <p:spPr>
          <a:xfrm>
            <a:off x="4977891" y="4616195"/>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42" name="object 42"/>
          <p:cNvSpPr txBox="1"/>
          <p:nvPr/>
        </p:nvSpPr>
        <p:spPr>
          <a:xfrm>
            <a:off x="8330772" y="4616195"/>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43" name="object 43"/>
          <p:cNvSpPr/>
          <p:nvPr/>
        </p:nvSpPr>
        <p:spPr>
          <a:xfrm>
            <a:off x="4096003" y="4480052"/>
            <a:ext cx="336550" cy="517525"/>
          </a:xfrm>
          <a:custGeom>
            <a:avLst/>
            <a:gdLst/>
            <a:ahLst/>
            <a:cxnLst/>
            <a:rect l="l" t="t" r="r" b="b"/>
            <a:pathLst>
              <a:path w="336550" h="517525">
                <a:moveTo>
                  <a:pt x="0" y="0"/>
                </a:moveTo>
                <a:lnTo>
                  <a:pt x="0" y="517398"/>
                </a:lnTo>
                <a:lnTo>
                  <a:pt x="336041" y="517398"/>
                </a:lnTo>
                <a:lnTo>
                  <a:pt x="336041" y="0"/>
                </a:lnTo>
                <a:lnTo>
                  <a:pt x="0" y="0"/>
                </a:lnTo>
                <a:close/>
              </a:path>
            </a:pathLst>
          </a:custGeom>
          <a:ln w="12700">
            <a:solidFill>
              <a:srgbClr val="000000"/>
            </a:solidFill>
          </a:ln>
        </p:spPr>
        <p:txBody>
          <a:bodyPr wrap="square" lIns="0" tIns="0" rIns="0" bIns="0" rtlCol="0"/>
          <a:lstStyle/>
          <a:p>
            <a:endParaRPr/>
          </a:p>
        </p:txBody>
      </p:sp>
      <p:sp>
        <p:nvSpPr>
          <p:cNvPr id="44" name="object 44"/>
          <p:cNvSpPr txBox="1"/>
          <p:nvPr/>
        </p:nvSpPr>
        <p:spPr>
          <a:xfrm>
            <a:off x="4184650" y="4616195"/>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45" name="object 45"/>
          <p:cNvSpPr/>
          <p:nvPr/>
        </p:nvSpPr>
        <p:spPr>
          <a:xfrm>
            <a:off x="7113523" y="430707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6" name="object 46"/>
          <p:cNvSpPr/>
          <p:nvPr/>
        </p:nvSpPr>
        <p:spPr>
          <a:xfrm>
            <a:off x="4598923" y="430707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7" name="object 47"/>
          <p:cNvSpPr/>
          <p:nvPr/>
        </p:nvSpPr>
        <p:spPr>
          <a:xfrm>
            <a:off x="4432046"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8" name="object 48"/>
          <p:cNvSpPr/>
          <p:nvPr/>
        </p:nvSpPr>
        <p:spPr>
          <a:xfrm>
            <a:off x="4767326"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9" name="object 49"/>
          <p:cNvSpPr/>
          <p:nvPr/>
        </p:nvSpPr>
        <p:spPr>
          <a:xfrm>
            <a:off x="5270246"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0" name="object 50"/>
          <p:cNvSpPr/>
          <p:nvPr/>
        </p:nvSpPr>
        <p:spPr>
          <a:xfrm>
            <a:off x="5270246" y="49113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1" name="object 51"/>
          <p:cNvSpPr/>
          <p:nvPr/>
        </p:nvSpPr>
        <p:spPr>
          <a:xfrm>
            <a:off x="7281926"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2" name="object 52"/>
          <p:cNvSpPr/>
          <p:nvPr/>
        </p:nvSpPr>
        <p:spPr>
          <a:xfrm>
            <a:off x="7448804" y="448005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53" name="object 53"/>
          <p:cNvSpPr/>
          <p:nvPr/>
        </p:nvSpPr>
        <p:spPr>
          <a:xfrm>
            <a:off x="7784845"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4" name="object 54"/>
          <p:cNvSpPr/>
          <p:nvPr/>
        </p:nvSpPr>
        <p:spPr>
          <a:xfrm>
            <a:off x="7951723" y="430707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5" name="object 55"/>
          <p:cNvSpPr/>
          <p:nvPr/>
        </p:nvSpPr>
        <p:spPr>
          <a:xfrm>
            <a:off x="8120126"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6" name="object 56"/>
          <p:cNvSpPr/>
          <p:nvPr/>
        </p:nvSpPr>
        <p:spPr>
          <a:xfrm>
            <a:off x="8287004" y="448005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57" name="object 57"/>
          <p:cNvSpPr/>
          <p:nvPr/>
        </p:nvSpPr>
        <p:spPr>
          <a:xfrm>
            <a:off x="7365745" y="4738370"/>
            <a:ext cx="0" cy="346710"/>
          </a:xfrm>
          <a:custGeom>
            <a:avLst/>
            <a:gdLst/>
            <a:ahLst/>
            <a:cxnLst/>
            <a:rect l="l" t="t" r="r" b="b"/>
            <a:pathLst>
              <a:path h="346710">
                <a:moveTo>
                  <a:pt x="0" y="0"/>
                </a:moveTo>
                <a:lnTo>
                  <a:pt x="0" y="346709"/>
                </a:lnTo>
              </a:path>
            </a:pathLst>
          </a:custGeom>
          <a:ln w="12700">
            <a:solidFill>
              <a:srgbClr val="000000"/>
            </a:solidFill>
          </a:ln>
        </p:spPr>
        <p:txBody>
          <a:bodyPr wrap="square" lIns="0" tIns="0" rIns="0" bIns="0" rtlCol="0"/>
          <a:lstStyle/>
          <a:p>
            <a:endParaRPr/>
          </a:p>
        </p:txBody>
      </p:sp>
      <p:sp>
        <p:nvSpPr>
          <p:cNvPr id="58" name="object 58"/>
          <p:cNvSpPr/>
          <p:nvPr/>
        </p:nvSpPr>
        <p:spPr>
          <a:xfrm>
            <a:off x="7365745" y="5085079"/>
            <a:ext cx="502284" cy="0"/>
          </a:xfrm>
          <a:custGeom>
            <a:avLst/>
            <a:gdLst/>
            <a:ahLst/>
            <a:cxnLst/>
            <a:rect l="l" t="t" r="r" b="b"/>
            <a:pathLst>
              <a:path w="502284">
                <a:moveTo>
                  <a:pt x="0" y="0"/>
                </a:moveTo>
                <a:lnTo>
                  <a:pt x="502157" y="0"/>
                </a:lnTo>
              </a:path>
            </a:pathLst>
          </a:custGeom>
          <a:ln w="12700">
            <a:solidFill>
              <a:srgbClr val="000000"/>
            </a:solidFill>
          </a:ln>
        </p:spPr>
        <p:txBody>
          <a:bodyPr wrap="square" lIns="0" tIns="0" rIns="0" bIns="0" rtlCol="0"/>
          <a:lstStyle/>
          <a:p>
            <a:endParaRPr/>
          </a:p>
        </p:txBody>
      </p:sp>
      <p:sp>
        <p:nvSpPr>
          <p:cNvPr id="59" name="object 59"/>
          <p:cNvSpPr/>
          <p:nvPr/>
        </p:nvSpPr>
        <p:spPr>
          <a:xfrm>
            <a:off x="7867904" y="4911344"/>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60" name="object 60"/>
          <p:cNvSpPr/>
          <p:nvPr/>
        </p:nvSpPr>
        <p:spPr>
          <a:xfrm>
            <a:off x="7867904" y="4911344"/>
            <a:ext cx="0" cy="173990"/>
          </a:xfrm>
          <a:custGeom>
            <a:avLst/>
            <a:gdLst/>
            <a:ahLst/>
            <a:cxnLst/>
            <a:rect l="l" t="t" r="r" b="b"/>
            <a:pathLst>
              <a:path h="173989">
                <a:moveTo>
                  <a:pt x="0" y="0"/>
                </a:moveTo>
                <a:lnTo>
                  <a:pt x="0" y="173735"/>
                </a:lnTo>
              </a:path>
            </a:pathLst>
          </a:custGeom>
          <a:ln w="12700">
            <a:solidFill>
              <a:srgbClr val="000000"/>
            </a:solidFill>
          </a:ln>
        </p:spPr>
        <p:txBody>
          <a:bodyPr wrap="square" lIns="0" tIns="0" rIns="0" bIns="0" rtlCol="0"/>
          <a:lstStyle/>
          <a:p>
            <a:endParaRPr/>
          </a:p>
        </p:txBody>
      </p:sp>
      <p:sp>
        <p:nvSpPr>
          <p:cNvPr id="61" name="object 61"/>
          <p:cNvSpPr/>
          <p:nvPr/>
        </p:nvSpPr>
        <p:spPr>
          <a:xfrm>
            <a:off x="3844544"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2" name="object 62"/>
          <p:cNvSpPr/>
          <p:nvPr/>
        </p:nvSpPr>
        <p:spPr>
          <a:xfrm>
            <a:off x="4682744"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3" name="object 63"/>
          <p:cNvSpPr/>
          <p:nvPr/>
        </p:nvSpPr>
        <p:spPr>
          <a:xfrm>
            <a:off x="5520944"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4" name="object 64"/>
          <p:cNvSpPr/>
          <p:nvPr/>
        </p:nvSpPr>
        <p:spPr>
          <a:xfrm>
            <a:off x="6359144"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5" name="object 65"/>
          <p:cNvSpPr/>
          <p:nvPr/>
        </p:nvSpPr>
        <p:spPr>
          <a:xfrm>
            <a:off x="7197343"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6" name="object 66"/>
          <p:cNvSpPr/>
          <p:nvPr/>
        </p:nvSpPr>
        <p:spPr>
          <a:xfrm>
            <a:off x="8035543" y="3098545"/>
            <a:ext cx="0" cy="2245360"/>
          </a:xfrm>
          <a:custGeom>
            <a:avLst/>
            <a:gdLst/>
            <a:ahLst/>
            <a:cxnLst/>
            <a:rect l="l" t="t" r="r" b="b"/>
            <a:pathLst>
              <a:path h="2245360">
                <a:moveTo>
                  <a:pt x="0" y="0"/>
                </a:moveTo>
                <a:lnTo>
                  <a:pt x="0" y="2244852"/>
                </a:lnTo>
              </a:path>
            </a:pathLst>
          </a:custGeom>
          <a:ln w="12700">
            <a:solidFill>
              <a:srgbClr val="828282"/>
            </a:solidFill>
            <a:prstDash val="dot"/>
          </a:ln>
        </p:spPr>
        <p:txBody>
          <a:bodyPr wrap="square" lIns="0" tIns="0" rIns="0" bIns="0" rtlCol="0"/>
          <a:lstStyle/>
          <a:p>
            <a:endParaRPr/>
          </a:p>
        </p:txBody>
      </p:sp>
      <p:sp>
        <p:nvSpPr>
          <p:cNvPr id="67" name="object 67"/>
          <p:cNvSpPr/>
          <p:nvPr/>
        </p:nvSpPr>
        <p:spPr>
          <a:xfrm>
            <a:off x="6321805" y="3664711"/>
            <a:ext cx="228600" cy="901065"/>
          </a:xfrm>
          <a:custGeom>
            <a:avLst/>
            <a:gdLst/>
            <a:ahLst/>
            <a:cxnLst/>
            <a:rect l="l" t="t" r="r" b="b"/>
            <a:pathLst>
              <a:path w="228600" h="901064">
                <a:moveTo>
                  <a:pt x="75438" y="29717"/>
                </a:moveTo>
                <a:lnTo>
                  <a:pt x="69377" y="15859"/>
                </a:lnTo>
                <a:lnTo>
                  <a:pt x="58935" y="5705"/>
                </a:lnTo>
                <a:lnTo>
                  <a:pt x="45541" y="142"/>
                </a:lnTo>
                <a:lnTo>
                  <a:pt x="30480" y="0"/>
                </a:lnTo>
                <a:lnTo>
                  <a:pt x="16502" y="5631"/>
                </a:lnTo>
                <a:lnTo>
                  <a:pt x="6096" y="15906"/>
                </a:lnTo>
                <a:lnTo>
                  <a:pt x="261" y="29467"/>
                </a:lnTo>
                <a:lnTo>
                  <a:pt x="0" y="44958"/>
                </a:lnTo>
                <a:lnTo>
                  <a:pt x="6060" y="58816"/>
                </a:lnTo>
                <a:lnTo>
                  <a:pt x="16502" y="68970"/>
                </a:lnTo>
                <a:lnTo>
                  <a:pt x="25146" y="72560"/>
                </a:lnTo>
                <a:lnTo>
                  <a:pt x="25146" y="39624"/>
                </a:lnTo>
                <a:lnTo>
                  <a:pt x="50292" y="35051"/>
                </a:lnTo>
                <a:lnTo>
                  <a:pt x="57069" y="69796"/>
                </a:lnTo>
                <a:lnTo>
                  <a:pt x="58935" y="69044"/>
                </a:lnTo>
                <a:lnTo>
                  <a:pt x="69342" y="58769"/>
                </a:lnTo>
                <a:lnTo>
                  <a:pt x="75176" y="45208"/>
                </a:lnTo>
                <a:lnTo>
                  <a:pt x="75438" y="29717"/>
                </a:lnTo>
                <a:close/>
              </a:path>
              <a:path w="228600" h="901064">
                <a:moveTo>
                  <a:pt x="57069" y="69796"/>
                </a:moveTo>
                <a:lnTo>
                  <a:pt x="50292" y="35051"/>
                </a:lnTo>
                <a:lnTo>
                  <a:pt x="25146" y="39624"/>
                </a:lnTo>
                <a:lnTo>
                  <a:pt x="31952" y="74552"/>
                </a:lnTo>
                <a:lnTo>
                  <a:pt x="44958" y="74675"/>
                </a:lnTo>
                <a:lnTo>
                  <a:pt x="57069" y="69796"/>
                </a:lnTo>
                <a:close/>
              </a:path>
              <a:path w="228600" h="901064">
                <a:moveTo>
                  <a:pt x="31952" y="74552"/>
                </a:moveTo>
                <a:lnTo>
                  <a:pt x="25146" y="39624"/>
                </a:lnTo>
                <a:lnTo>
                  <a:pt x="25146" y="72560"/>
                </a:lnTo>
                <a:lnTo>
                  <a:pt x="29896" y="74533"/>
                </a:lnTo>
                <a:lnTo>
                  <a:pt x="31952" y="74552"/>
                </a:lnTo>
                <a:close/>
              </a:path>
              <a:path w="228600" h="901064">
                <a:moveTo>
                  <a:pt x="204156" y="823889"/>
                </a:moveTo>
                <a:lnTo>
                  <a:pt x="57069" y="69796"/>
                </a:lnTo>
                <a:lnTo>
                  <a:pt x="45541" y="74440"/>
                </a:lnTo>
                <a:lnTo>
                  <a:pt x="31952" y="74552"/>
                </a:lnTo>
                <a:lnTo>
                  <a:pt x="178926" y="828780"/>
                </a:lnTo>
                <a:lnTo>
                  <a:pt x="204156" y="823889"/>
                </a:lnTo>
                <a:close/>
              </a:path>
              <a:path w="228600" h="901064">
                <a:moveTo>
                  <a:pt x="206501" y="897966"/>
                </a:moveTo>
                <a:lnTo>
                  <a:pt x="206501" y="835913"/>
                </a:lnTo>
                <a:lnTo>
                  <a:pt x="181355" y="841248"/>
                </a:lnTo>
                <a:lnTo>
                  <a:pt x="178926" y="828780"/>
                </a:lnTo>
                <a:lnTo>
                  <a:pt x="153924" y="833627"/>
                </a:lnTo>
                <a:lnTo>
                  <a:pt x="205740" y="900684"/>
                </a:lnTo>
                <a:lnTo>
                  <a:pt x="206501" y="897966"/>
                </a:lnTo>
                <a:close/>
              </a:path>
              <a:path w="228600" h="901064">
                <a:moveTo>
                  <a:pt x="206501" y="835913"/>
                </a:moveTo>
                <a:lnTo>
                  <a:pt x="204156" y="823889"/>
                </a:lnTo>
                <a:lnTo>
                  <a:pt x="178926" y="828780"/>
                </a:lnTo>
                <a:lnTo>
                  <a:pt x="181355" y="841248"/>
                </a:lnTo>
                <a:lnTo>
                  <a:pt x="206501" y="835913"/>
                </a:lnTo>
                <a:close/>
              </a:path>
              <a:path w="228600" h="901064">
                <a:moveTo>
                  <a:pt x="228600" y="819150"/>
                </a:moveTo>
                <a:lnTo>
                  <a:pt x="204156" y="823889"/>
                </a:lnTo>
                <a:lnTo>
                  <a:pt x="206501" y="835913"/>
                </a:lnTo>
                <a:lnTo>
                  <a:pt x="206501" y="897966"/>
                </a:lnTo>
                <a:lnTo>
                  <a:pt x="228600" y="819150"/>
                </a:lnTo>
                <a:close/>
              </a:path>
            </a:pathLst>
          </a:custGeom>
          <a:solidFill>
            <a:srgbClr val="000000"/>
          </a:solidFill>
        </p:spPr>
        <p:txBody>
          <a:bodyPr wrap="square" lIns="0" tIns="0" rIns="0" bIns="0" rtlCol="0"/>
          <a:lstStyle/>
          <a:p>
            <a:endParaRPr/>
          </a:p>
        </p:txBody>
      </p:sp>
      <p:sp>
        <p:nvSpPr>
          <p:cNvPr id="68" name="object 68"/>
          <p:cNvSpPr txBox="1"/>
          <p:nvPr/>
        </p:nvSpPr>
        <p:spPr>
          <a:xfrm>
            <a:off x="3392172" y="28498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69" name="object 69"/>
          <p:cNvSpPr txBox="1"/>
          <p:nvPr/>
        </p:nvSpPr>
        <p:spPr>
          <a:xfrm>
            <a:off x="4222657" y="28498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70" name="object 70"/>
          <p:cNvSpPr txBox="1"/>
          <p:nvPr/>
        </p:nvSpPr>
        <p:spPr>
          <a:xfrm>
            <a:off x="5044947" y="2545079"/>
            <a:ext cx="1308735" cy="628015"/>
          </a:xfrm>
          <a:prstGeom prst="rect">
            <a:avLst/>
          </a:prstGeom>
        </p:spPr>
        <p:txBody>
          <a:bodyPr vert="horz" wrap="square" lIns="0" tIns="0" rIns="0" bIns="0" rtlCol="0">
            <a:spAutoFit/>
          </a:bodyPr>
          <a:lstStyle/>
          <a:p>
            <a:pPr marL="18415" marR="5080" indent="-6350">
              <a:lnSpc>
                <a:spcPct val="100000"/>
              </a:lnSpc>
              <a:tabLst>
                <a:tab pos="848994" algn="l"/>
              </a:tabLst>
            </a:pPr>
            <a:r>
              <a:rPr sz="2000" spc="-5" dirty="0">
                <a:latin typeface="Trebuchet MS"/>
                <a:cs typeface="Trebuchet MS"/>
              </a:rPr>
              <a:t>Clock</a:t>
            </a:r>
            <a:r>
              <a:rPr sz="2000" spc="-75" dirty="0">
                <a:latin typeface="Trebuchet MS"/>
                <a:cs typeface="Trebuchet MS"/>
              </a:rPr>
              <a:t> </a:t>
            </a:r>
            <a:r>
              <a:rPr sz="2000" spc="-10" dirty="0">
                <a:latin typeface="Trebuchet MS"/>
                <a:cs typeface="Trebuchet MS"/>
              </a:rPr>
              <a:t>cycle  </a:t>
            </a:r>
            <a:r>
              <a:rPr sz="2000" spc="-5" dirty="0">
                <a:latin typeface="Trebuchet MS"/>
                <a:cs typeface="Trebuchet MS"/>
              </a:rPr>
              <a:t>3	4</a:t>
            </a:r>
            <a:endParaRPr sz="2000">
              <a:latin typeface="Trebuchet MS"/>
              <a:cs typeface="Trebuchet MS"/>
            </a:endParaRPr>
          </a:p>
        </p:txBody>
      </p:sp>
      <p:sp>
        <p:nvSpPr>
          <p:cNvPr id="71" name="object 71"/>
          <p:cNvSpPr txBox="1"/>
          <p:nvPr/>
        </p:nvSpPr>
        <p:spPr>
          <a:xfrm>
            <a:off x="6769736" y="28498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72" name="object 72"/>
          <p:cNvSpPr txBox="1"/>
          <p:nvPr/>
        </p:nvSpPr>
        <p:spPr>
          <a:xfrm>
            <a:off x="7600221" y="28498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73" name="object 73"/>
          <p:cNvSpPr txBox="1"/>
          <p:nvPr/>
        </p:nvSpPr>
        <p:spPr>
          <a:xfrm>
            <a:off x="8419262" y="28498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74" name="object 74"/>
          <p:cNvSpPr/>
          <p:nvPr/>
        </p:nvSpPr>
        <p:spPr>
          <a:xfrm>
            <a:off x="6275323" y="430707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5" name="object 75"/>
          <p:cNvSpPr/>
          <p:nvPr/>
        </p:nvSpPr>
        <p:spPr>
          <a:xfrm>
            <a:off x="6610604" y="4393946"/>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76" name="object 76"/>
          <p:cNvSpPr/>
          <p:nvPr/>
        </p:nvSpPr>
        <p:spPr>
          <a:xfrm>
            <a:off x="6610604" y="4826000"/>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77" name="object 77"/>
          <p:cNvSpPr/>
          <p:nvPr/>
        </p:nvSpPr>
        <p:spPr>
          <a:xfrm>
            <a:off x="6610604" y="4739894"/>
            <a:ext cx="167640" cy="86360"/>
          </a:xfrm>
          <a:custGeom>
            <a:avLst/>
            <a:gdLst/>
            <a:ahLst/>
            <a:cxnLst/>
            <a:rect l="l" t="t" r="r" b="b"/>
            <a:pathLst>
              <a:path w="167640" h="86360">
                <a:moveTo>
                  <a:pt x="0" y="86105"/>
                </a:moveTo>
                <a:lnTo>
                  <a:pt x="167640" y="0"/>
                </a:lnTo>
              </a:path>
            </a:pathLst>
          </a:custGeom>
          <a:ln w="12700">
            <a:solidFill>
              <a:srgbClr val="000000"/>
            </a:solidFill>
          </a:ln>
        </p:spPr>
        <p:txBody>
          <a:bodyPr wrap="square" lIns="0" tIns="0" rIns="0" bIns="0" rtlCol="0"/>
          <a:lstStyle/>
          <a:p>
            <a:endParaRPr/>
          </a:p>
        </p:txBody>
      </p:sp>
      <p:sp>
        <p:nvSpPr>
          <p:cNvPr id="78" name="object 78"/>
          <p:cNvSpPr/>
          <p:nvPr/>
        </p:nvSpPr>
        <p:spPr>
          <a:xfrm>
            <a:off x="6610604" y="4653026"/>
            <a:ext cx="167640" cy="86995"/>
          </a:xfrm>
          <a:custGeom>
            <a:avLst/>
            <a:gdLst/>
            <a:ahLst/>
            <a:cxnLst/>
            <a:rect l="l" t="t" r="r" b="b"/>
            <a:pathLst>
              <a:path w="167640" h="86995">
                <a:moveTo>
                  <a:pt x="167640" y="86868"/>
                </a:moveTo>
                <a:lnTo>
                  <a:pt x="0" y="0"/>
                </a:lnTo>
              </a:path>
            </a:pathLst>
          </a:custGeom>
          <a:ln w="12699">
            <a:solidFill>
              <a:srgbClr val="000000"/>
            </a:solidFill>
          </a:ln>
        </p:spPr>
        <p:txBody>
          <a:bodyPr wrap="square" lIns="0" tIns="0" rIns="0" bIns="0" rtlCol="0"/>
          <a:lstStyle/>
          <a:p>
            <a:endParaRPr/>
          </a:p>
        </p:txBody>
      </p:sp>
      <p:sp>
        <p:nvSpPr>
          <p:cNvPr id="79" name="object 79"/>
          <p:cNvSpPr/>
          <p:nvPr/>
        </p:nvSpPr>
        <p:spPr>
          <a:xfrm>
            <a:off x="6610604" y="4911344"/>
            <a:ext cx="336550" cy="173990"/>
          </a:xfrm>
          <a:custGeom>
            <a:avLst/>
            <a:gdLst/>
            <a:ahLst/>
            <a:cxnLst/>
            <a:rect l="l" t="t" r="r" b="b"/>
            <a:pathLst>
              <a:path w="336550" h="173989">
                <a:moveTo>
                  <a:pt x="0" y="173735"/>
                </a:moveTo>
                <a:lnTo>
                  <a:pt x="336042" y="0"/>
                </a:lnTo>
              </a:path>
            </a:pathLst>
          </a:custGeom>
          <a:ln w="12700">
            <a:solidFill>
              <a:srgbClr val="000000"/>
            </a:solidFill>
          </a:ln>
        </p:spPr>
        <p:txBody>
          <a:bodyPr wrap="square" lIns="0" tIns="0" rIns="0" bIns="0" rtlCol="0"/>
          <a:lstStyle/>
          <a:p>
            <a:endParaRPr/>
          </a:p>
        </p:txBody>
      </p:sp>
      <p:sp>
        <p:nvSpPr>
          <p:cNvPr id="80" name="object 80"/>
          <p:cNvSpPr/>
          <p:nvPr/>
        </p:nvSpPr>
        <p:spPr>
          <a:xfrm>
            <a:off x="6610604" y="4393946"/>
            <a:ext cx="336550" cy="173355"/>
          </a:xfrm>
          <a:custGeom>
            <a:avLst/>
            <a:gdLst/>
            <a:ahLst/>
            <a:cxnLst/>
            <a:rect l="l" t="t" r="r" b="b"/>
            <a:pathLst>
              <a:path w="336550" h="173354">
                <a:moveTo>
                  <a:pt x="0" y="0"/>
                </a:moveTo>
                <a:lnTo>
                  <a:pt x="336042" y="172974"/>
                </a:lnTo>
              </a:path>
            </a:pathLst>
          </a:custGeom>
          <a:ln w="12700">
            <a:solidFill>
              <a:srgbClr val="000000"/>
            </a:solidFill>
          </a:ln>
        </p:spPr>
        <p:txBody>
          <a:bodyPr wrap="square" lIns="0" tIns="0" rIns="0" bIns="0" rtlCol="0"/>
          <a:lstStyle/>
          <a:p>
            <a:endParaRPr/>
          </a:p>
        </p:txBody>
      </p:sp>
      <p:sp>
        <p:nvSpPr>
          <p:cNvPr id="81" name="object 81"/>
          <p:cNvSpPr/>
          <p:nvPr/>
        </p:nvSpPr>
        <p:spPr>
          <a:xfrm>
            <a:off x="6946645" y="4566920"/>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82" name="object 82"/>
          <p:cNvSpPr/>
          <p:nvPr/>
        </p:nvSpPr>
        <p:spPr>
          <a:xfrm>
            <a:off x="6443726"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3" name="object 83"/>
          <p:cNvSpPr/>
          <p:nvPr/>
        </p:nvSpPr>
        <p:spPr>
          <a:xfrm>
            <a:off x="6443726" y="49113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4" name="object 84"/>
          <p:cNvSpPr/>
          <p:nvPr/>
        </p:nvSpPr>
        <p:spPr>
          <a:xfrm>
            <a:off x="6946645" y="47383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5" name="object 85"/>
          <p:cNvSpPr/>
          <p:nvPr/>
        </p:nvSpPr>
        <p:spPr>
          <a:xfrm>
            <a:off x="5689346" y="4393946"/>
            <a:ext cx="492251" cy="593598"/>
          </a:xfrm>
          <a:prstGeom prst="rect">
            <a:avLst/>
          </a:prstGeom>
          <a:blipFill>
            <a:blip r:embed="rId2" cstate="print"/>
            <a:stretch>
              <a:fillRect/>
            </a:stretch>
          </a:blipFill>
        </p:spPr>
        <p:txBody>
          <a:bodyPr wrap="square" lIns="0" tIns="0" rIns="0" bIns="0" rtlCol="0"/>
          <a:lstStyle/>
          <a:p>
            <a:endParaRPr/>
          </a:p>
        </p:txBody>
      </p:sp>
      <p:sp>
        <p:nvSpPr>
          <p:cNvPr id="86" name="object 86"/>
          <p:cNvSpPr txBox="1"/>
          <p:nvPr/>
        </p:nvSpPr>
        <p:spPr>
          <a:xfrm>
            <a:off x="603250" y="3589782"/>
            <a:ext cx="2235961"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LDUR</a:t>
            </a:r>
            <a:r>
              <a:rPr sz="2000" spc="-5" dirty="0" smtClean="0">
                <a:latin typeface="Trebuchet MS"/>
                <a:cs typeface="Trebuchet MS"/>
              </a:rPr>
              <a:t>	</a:t>
            </a:r>
            <a:r>
              <a:rPr sz="2000" spc="-5" dirty="0" smtClean="0">
                <a:solidFill>
                  <a:srgbClr val="2F2FFF"/>
                </a:solidFill>
                <a:latin typeface="Trebuchet MS"/>
                <a:cs typeface="Trebuchet MS"/>
              </a:rPr>
              <a:t>R2</a:t>
            </a:r>
            <a:r>
              <a:rPr sz="2000" spc="-5" dirty="0" smtClean="0">
                <a:latin typeface="Trebuchet MS"/>
                <a:cs typeface="Trebuchet MS"/>
              </a:rPr>
              <a:t>,</a:t>
            </a:r>
            <a:r>
              <a:rPr sz="2000" spc="-70" dirty="0" smtClean="0">
                <a:latin typeface="Trebuchet MS"/>
                <a:cs typeface="Trebuchet MS"/>
              </a:rPr>
              <a:t> </a:t>
            </a:r>
            <a:r>
              <a:rPr lang="en-US" sz="2000" spc="-5" dirty="0" smtClean="0">
                <a:latin typeface="Trebuchet MS"/>
                <a:cs typeface="Trebuchet MS"/>
              </a:rPr>
              <a:t>[R3, #20]</a:t>
            </a:r>
            <a:endParaRPr sz="2000" dirty="0">
              <a:latin typeface="Trebuchet MS"/>
              <a:cs typeface="Trebuchet MS"/>
            </a:endParaRPr>
          </a:p>
        </p:txBody>
      </p:sp>
      <p:sp>
        <p:nvSpPr>
          <p:cNvPr id="88" name="object 8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89" name="object 8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90" name="object 90"/>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14</a:t>
            </a:fld>
            <a:endParaRPr sz="1600">
              <a:latin typeface="Trebuchet MS"/>
              <a:cs typeface="Trebuchet MS"/>
            </a:endParaRPr>
          </a:p>
        </p:txBody>
      </p:sp>
      <p:sp>
        <p:nvSpPr>
          <p:cNvPr id="87" name="object 87"/>
          <p:cNvSpPr txBox="1"/>
          <p:nvPr/>
        </p:nvSpPr>
        <p:spPr>
          <a:xfrm>
            <a:off x="1084098" y="4559801"/>
            <a:ext cx="1870710"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AND</a:t>
            </a:r>
            <a:r>
              <a:rPr sz="2000" spc="-5" dirty="0" smtClean="0">
                <a:latin typeface="Trebuchet MS"/>
                <a:cs typeface="Trebuchet MS"/>
              </a:rPr>
              <a:t>	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2620" y="487171"/>
            <a:ext cx="3728720" cy="431800"/>
          </a:xfrm>
          <a:prstGeom prst="rect">
            <a:avLst/>
          </a:prstGeom>
        </p:spPr>
        <p:txBody>
          <a:bodyPr vert="horz" wrap="square" lIns="0" tIns="0" rIns="0" bIns="0" rtlCol="0">
            <a:spAutoFit/>
          </a:bodyPr>
          <a:lstStyle/>
          <a:p>
            <a:pPr marL="12700">
              <a:lnSpc>
                <a:spcPct val="100000"/>
              </a:lnSpc>
            </a:pPr>
            <a:r>
              <a:rPr spc="-5" dirty="0"/>
              <a:t>Stalling </a:t>
            </a:r>
            <a:r>
              <a:rPr dirty="0"/>
              <a:t>and</a:t>
            </a:r>
            <a:r>
              <a:rPr spc="-90" dirty="0"/>
              <a:t> </a:t>
            </a:r>
            <a:r>
              <a:rPr spc="-5" dirty="0"/>
              <a:t>forwarding</a:t>
            </a:r>
          </a:p>
        </p:txBody>
      </p:sp>
      <p:sp>
        <p:nvSpPr>
          <p:cNvPr id="3" name="object 3"/>
          <p:cNvSpPr txBox="1"/>
          <p:nvPr/>
        </p:nvSpPr>
        <p:spPr>
          <a:xfrm>
            <a:off x="609345" y="5129025"/>
            <a:ext cx="8678545" cy="932815"/>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5" dirty="0">
                <a:latin typeface="Trebuchet MS"/>
                <a:cs typeface="Trebuchet MS"/>
              </a:rPr>
              <a:t>In </a:t>
            </a:r>
            <a:r>
              <a:rPr sz="2000" spc="-10" dirty="0">
                <a:latin typeface="Trebuchet MS"/>
                <a:cs typeface="Trebuchet MS"/>
              </a:rPr>
              <a:t>general, </a:t>
            </a:r>
            <a:r>
              <a:rPr sz="2000" spc="-5" dirty="0">
                <a:latin typeface="Trebuchet MS"/>
                <a:cs typeface="Trebuchet MS"/>
              </a:rPr>
              <a:t>you can </a:t>
            </a:r>
            <a:r>
              <a:rPr sz="2000" spc="-10" dirty="0">
                <a:latin typeface="Trebuchet MS"/>
                <a:cs typeface="Trebuchet MS"/>
              </a:rPr>
              <a:t>always </a:t>
            </a:r>
            <a:r>
              <a:rPr sz="2000" spc="-5" dirty="0">
                <a:latin typeface="Trebuchet MS"/>
                <a:cs typeface="Trebuchet MS"/>
              </a:rPr>
              <a:t>stall to avoid </a:t>
            </a:r>
            <a:r>
              <a:rPr sz="2000" spc="-10" dirty="0">
                <a:latin typeface="Trebuchet MS"/>
                <a:cs typeface="Trebuchet MS"/>
              </a:rPr>
              <a:t>hazards—but dependencies are  </a:t>
            </a:r>
            <a:r>
              <a:rPr sz="2000" spc="-5" dirty="0">
                <a:latin typeface="Trebuchet MS"/>
                <a:cs typeface="Trebuchet MS"/>
              </a:rPr>
              <a:t>very </a:t>
            </a:r>
            <a:r>
              <a:rPr sz="2000" spc="-10" dirty="0">
                <a:latin typeface="Trebuchet MS"/>
                <a:cs typeface="Trebuchet MS"/>
              </a:rPr>
              <a:t>common </a:t>
            </a:r>
            <a:r>
              <a:rPr sz="2000" spc="-5" dirty="0">
                <a:latin typeface="Trebuchet MS"/>
                <a:cs typeface="Trebuchet MS"/>
              </a:rPr>
              <a:t>in real code, and stalling often can reduce </a:t>
            </a:r>
            <a:r>
              <a:rPr sz="2000" spc="-10" dirty="0">
                <a:latin typeface="Trebuchet MS"/>
                <a:cs typeface="Trebuchet MS"/>
              </a:rPr>
              <a:t>performance by  </a:t>
            </a:r>
            <a:r>
              <a:rPr sz="2000" spc="-5" dirty="0">
                <a:latin typeface="Trebuchet MS"/>
                <a:cs typeface="Trebuchet MS"/>
              </a:rPr>
              <a:t>a significant</a:t>
            </a:r>
            <a:r>
              <a:rPr sz="2000" spc="-50" dirty="0">
                <a:latin typeface="Trebuchet MS"/>
                <a:cs typeface="Trebuchet MS"/>
              </a:rPr>
              <a:t> </a:t>
            </a:r>
            <a:r>
              <a:rPr sz="2000" spc="-10" dirty="0">
                <a:latin typeface="Trebuchet MS"/>
                <a:cs typeface="Trebuchet MS"/>
              </a:rPr>
              <a:t>amount.</a:t>
            </a:r>
            <a:endParaRPr sz="2000">
              <a:latin typeface="Trebuchet MS"/>
              <a:cs typeface="Trebuchet MS"/>
            </a:endParaRPr>
          </a:p>
        </p:txBody>
      </p:sp>
      <p:sp>
        <p:nvSpPr>
          <p:cNvPr id="4" name="object 4"/>
          <p:cNvSpPr/>
          <p:nvPr/>
        </p:nvSpPr>
        <p:spPr>
          <a:xfrm>
            <a:off x="4361179" y="2781554"/>
            <a:ext cx="167640" cy="863600"/>
          </a:xfrm>
          <a:custGeom>
            <a:avLst/>
            <a:gdLst/>
            <a:ahLst/>
            <a:cxnLst/>
            <a:rect l="l" t="t" r="r" b="b"/>
            <a:pathLst>
              <a:path w="167639" h="863600">
                <a:moveTo>
                  <a:pt x="0" y="0"/>
                </a:moveTo>
                <a:lnTo>
                  <a:pt x="0" y="863346"/>
                </a:lnTo>
                <a:lnTo>
                  <a:pt x="167639" y="863346"/>
                </a:lnTo>
                <a:lnTo>
                  <a:pt x="167639"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4695697" y="2866898"/>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6" name="object 6"/>
          <p:cNvSpPr/>
          <p:nvPr/>
        </p:nvSpPr>
        <p:spPr>
          <a:xfrm>
            <a:off x="4695697" y="3300476"/>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7" name="object 7"/>
          <p:cNvSpPr/>
          <p:nvPr/>
        </p:nvSpPr>
        <p:spPr>
          <a:xfrm>
            <a:off x="4695697" y="3212845"/>
            <a:ext cx="168910" cy="87630"/>
          </a:xfrm>
          <a:custGeom>
            <a:avLst/>
            <a:gdLst/>
            <a:ahLst/>
            <a:cxnLst/>
            <a:rect l="l" t="t" r="r" b="b"/>
            <a:pathLst>
              <a:path w="168910" h="87629">
                <a:moveTo>
                  <a:pt x="0" y="87630"/>
                </a:moveTo>
                <a:lnTo>
                  <a:pt x="168401" y="0"/>
                </a:lnTo>
              </a:path>
            </a:pathLst>
          </a:custGeom>
          <a:ln w="12700">
            <a:solidFill>
              <a:srgbClr val="000000"/>
            </a:solidFill>
          </a:ln>
        </p:spPr>
        <p:txBody>
          <a:bodyPr wrap="square" lIns="0" tIns="0" rIns="0" bIns="0" rtlCol="0"/>
          <a:lstStyle/>
          <a:p>
            <a:endParaRPr/>
          </a:p>
        </p:txBody>
      </p:sp>
      <p:sp>
        <p:nvSpPr>
          <p:cNvPr id="8" name="object 8"/>
          <p:cNvSpPr/>
          <p:nvPr/>
        </p:nvSpPr>
        <p:spPr>
          <a:xfrm>
            <a:off x="4695697" y="3127501"/>
            <a:ext cx="168910" cy="85725"/>
          </a:xfrm>
          <a:custGeom>
            <a:avLst/>
            <a:gdLst/>
            <a:ahLst/>
            <a:cxnLst/>
            <a:rect l="l" t="t" r="r" b="b"/>
            <a:pathLst>
              <a:path w="168910" h="85725">
                <a:moveTo>
                  <a:pt x="168401" y="85343"/>
                </a:moveTo>
                <a:lnTo>
                  <a:pt x="0" y="0"/>
                </a:lnTo>
              </a:path>
            </a:pathLst>
          </a:custGeom>
          <a:ln w="12699">
            <a:solidFill>
              <a:srgbClr val="000000"/>
            </a:solidFill>
          </a:ln>
        </p:spPr>
        <p:txBody>
          <a:bodyPr wrap="square" lIns="0" tIns="0" rIns="0" bIns="0" rtlCol="0"/>
          <a:lstStyle/>
          <a:p>
            <a:endParaRPr/>
          </a:p>
        </p:txBody>
      </p:sp>
      <p:sp>
        <p:nvSpPr>
          <p:cNvPr id="9" name="object 9"/>
          <p:cNvSpPr/>
          <p:nvPr/>
        </p:nvSpPr>
        <p:spPr>
          <a:xfrm>
            <a:off x="4695697" y="3385820"/>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10" name="object 10"/>
          <p:cNvSpPr/>
          <p:nvPr/>
        </p:nvSpPr>
        <p:spPr>
          <a:xfrm>
            <a:off x="4695697" y="2866898"/>
            <a:ext cx="335280" cy="173355"/>
          </a:xfrm>
          <a:custGeom>
            <a:avLst/>
            <a:gdLst/>
            <a:ahLst/>
            <a:cxnLst/>
            <a:rect l="l" t="t" r="r" b="b"/>
            <a:pathLst>
              <a:path w="335279" h="173355">
                <a:moveTo>
                  <a:pt x="0" y="0"/>
                </a:moveTo>
                <a:lnTo>
                  <a:pt x="335279" y="172973"/>
                </a:lnTo>
              </a:path>
            </a:pathLst>
          </a:custGeom>
          <a:ln w="12700">
            <a:solidFill>
              <a:srgbClr val="000000"/>
            </a:solidFill>
          </a:ln>
        </p:spPr>
        <p:txBody>
          <a:bodyPr wrap="square" lIns="0" tIns="0" rIns="0" bIns="0" rtlCol="0"/>
          <a:lstStyle/>
          <a:p>
            <a:endParaRPr/>
          </a:p>
        </p:txBody>
      </p:sp>
      <p:sp>
        <p:nvSpPr>
          <p:cNvPr id="11" name="object 11"/>
          <p:cNvSpPr/>
          <p:nvPr/>
        </p:nvSpPr>
        <p:spPr>
          <a:xfrm>
            <a:off x="5030978" y="3039872"/>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12" name="object 12"/>
          <p:cNvSpPr txBox="1"/>
          <p:nvPr/>
        </p:nvSpPr>
        <p:spPr>
          <a:xfrm>
            <a:off x="5596635" y="309067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3" name="object 13"/>
          <p:cNvSpPr/>
          <p:nvPr/>
        </p:nvSpPr>
        <p:spPr>
          <a:xfrm>
            <a:off x="3857497" y="2954527"/>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3901185" y="3090671"/>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5" name="object 15"/>
          <p:cNvSpPr txBox="1"/>
          <p:nvPr/>
        </p:nvSpPr>
        <p:spPr>
          <a:xfrm>
            <a:off x="6415857" y="309067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6" name="object 16"/>
          <p:cNvSpPr/>
          <p:nvPr/>
        </p:nvSpPr>
        <p:spPr>
          <a:xfrm>
            <a:off x="3019298" y="2954527"/>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699">
            <a:solidFill>
              <a:srgbClr val="000000"/>
            </a:solidFill>
          </a:ln>
        </p:spPr>
        <p:txBody>
          <a:bodyPr wrap="square" lIns="0" tIns="0" rIns="0" bIns="0" rtlCol="0"/>
          <a:lstStyle/>
          <a:p>
            <a:endParaRPr/>
          </a:p>
        </p:txBody>
      </p:sp>
      <p:sp>
        <p:nvSpPr>
          <p:cNvPr id="17" name="object 17"/>
          <p:cNvSpPr txBox="1"/>
          <p:nvPr/>
        </p:nvSpPr>
        <p:spPr>
          <a:xfrm>
            <a:off x="3108705" y="3090671"/>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8" name="object 18"/>
          <p:cNvSpPr/>
          <p:nvPr/>
        </p:nvSpPr>
        <p:spPr>
          <a:xfrm>
            <a:off x="5199379" y="2781554"/>
            <a:ext cx="167640" cy="863600"/>
          </a:xfrm>
          <a:custGeom>
            <a:avLst/>
            <a:gdLst/>
            <a:ahLst/>
            <a:cxnLst/>
            <a:rect l="l" t="t" r="r" b="b"/>
            <a:pathLst>
              <a:path w="167639" h="863600">
                <a:moveTo>
                  <a:pt x="0" y="0"/>
                </a:moveTo>
                <a:lnTo>
                  <a:pt x="0" y="863346"/>
                </a:lnTo>
                <a:lnTo>
                  <a:pt x="167639" y="863346"/>
                </a:lnTo>
                <a:lnTo>
                  <a:pt x="167639" y="0"/>
                </a:lnTo>
                <a:lnTo>
                  <a:pt x="0"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3522979" y="2781554"/>
            <a:ext cx="166370" cy="863600"/>
          </a:xfrm>
          <a:custGeom>
            <a:avLst/>
            <a:gdLst/>
            <a:ahLst/>
            <a:cxnLst/>
            <a:rect l="l" t="t" r="r" b="b"/>
            <a:pathLst>
              <a:path w="166370" h="863600">
                <a:moveTo>
                  <a:pt x="0" y="0"/>
                </a:moveTo>
                <a:lnTo>
                  <a:pt x="0" y="863346"/>
                </a:lnTo>
                <a:lnTo>
                  <a:pt x="166115" y="863346"/>
                </a:lnTo>
                <a:lnTo>
                  <a:pt x="166115"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354578" y="3212845"/>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1" name="object 21"/>
          <p:cNvSpPr/>
          <p:nvPr/>
        </p:nvSpPr>
        <p:spPr>
          <a:xfrm>
            <a:off x="3689096" y="3212845"/>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2" name="object 22"/>
          <p:cNvSpPr/>
          <p:nvPr/>
        </p:nvSpPr>
        <p:spPr>
          <a:xfrm>
            <a:off x="4192778" y="303987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3" name="object 23"/>
          <p:cNvSpPr/>
          <p:nvPr/>
        </p:nvSpPr>
        <p:spPr>
          <a:xfrm>
            <a:off x="4192778" y="33858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4" name="object 24"/>
          <p:cNvSpPr/>
          <p:nvPr/>
        </p:nvSpPr>
        <p:spPr>
          <a:xfrm>
            <a:off x="4528820" y="303987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5" name="object 25"/>
          <p:cNvSpPr/>
          <p:nvPr/>
        </p:nvSpPr>
        <p:spPr>
          <a:xfrm>
            <a:off x="4528820" y="33858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6" name="object 26"/>
          <p:cNvSpPr/>
          <p:nvPr/>
        </p:nvSpPr>
        <p:spPr>
          <a:xfrm>
            <a:off x="5030978" y="3212845"/>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7" name="object 27"/>
          <p:cNvSpPr/>
          <p:nvPr/>
        </p:nvSpPr>
        <p:spPr>
          <a:xfrm>
            <a:off x="5367020" y="3212845"/>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8" name="object 28"/>
          <p:cNvSpPr/>
          <p:nvPr/>
        </p:nvSpPr>
        <p:spPr>
          <a:xfrm>
            <a:off x="5533897" y="2954527"/>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5869178" y="3212845"/>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0" name="object 30"/>
          <p:cNvSpPr/>
          <p:nvPr/>
        </p:nvSpPr>
        <p:spPr>
          <a:xfrm>
            <a:off x="6037579" y="2781554"/>
            <a:ext cx="167640" cy="863600"/>
          </a:xfrm>
          <a:custGeom>
            <a:avLst/>
            <a:gdLst/>
            <a:ahLst/>
            <a:cxnLst/>
            <a:rect l="l" t="t" r="r" b="b"/>
            <a:pathLst>
              <a:path w="167639" h="863600">
                <a:moveTo>
                  <a:pt x="0" y="0"/>
                </a:moveTo>
                <a:lnTo>
                  <a:pt x="0" y="863345"/>
                </a:lnTo>
                <a:lnTo>
                  <a:pt x="167639" y="863345"/>
                </a:lnTo>
                <a:lnTo>
                  <a:pt x="167639" y="0"/>
                </a:lnTo>
                <a:lnTo>
                  <a:pt x="0" y="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6205220" y="3212845"/>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2" name="object 32"/>
          <p:cNvSpPr/>
          <p:nvPr/>
        </p:nvSpPr>
        <p:spPr>
          <a:xfrm>
            <a:off x="6372097" y="2954527"/>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33" name="object 33"/>
          <p:cNvSpPr/>
          <p:nvPr/>
        </p:nvSpPr>
        <p:spPr>
          <a:xfrm>
            <a:off x="5450078" y="3212845"/>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4" name="object 34"/>
          <p:cNvSpPr/>
          <p:nvPr/>
        </p:nvSpPr>
        <p:spPr>
          <a:xfrm>
            <a:off x="5450078" y="3558794"/>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35" name="object 35"/>
          <p:cNvSpPr/>
          <p:nvPr/>
        </p:nvSpPr>
        <p:spPr>
          <a:xfrm>
            <a:off x="5952997" y="3385820"/>
            <a:ext cx="85090" cy="0"/>
          </a:xfrm>
          <a:custGeom>
            <a:avLst/>
            <a:gdLst/>
            <a:ahLst/>
            <a:cxnLst/>
            <a:rect l="l" t="t" r="r" b="b"/>
            <a:pathLst>
              <a:path w="85089">
                <a:moveTo>
                  <a:pt x="0" y="0"/>
                </a:moveTo>
                <a:lnTo>
                  <a:pt x="84581" y="0"/>
                </a:lnTo>
              </a:path>
            </a:pathLst>
          </a:custGeom>
          <a:ln w="12700">
            <a:solidFill>
              <a:srgbClr val="000000"/>
            </a:solidFill>
          </a:ln>
        </p:spPr>
        <p:txBody>
          <a:bodyPr wrap="square" lIns="0" tIns="0" rIns="0" bIns="0" rtlCol="0"/>
          <a:lstStyle/>
          <a:p>
            <a:endParaRPr/>
          </a:p>
        </p:txBody>
      </p:sp>
      <p:sp>
        <p:nvSpPr>
          <p:cNvPr id="36" name="object 36"/>
          <p:cNvSpPr/>
          <p:nvPr/>
        </p:nvSpPr>
        <p:spPr>
          <a:xfrm>
            <a:off x="5952997" y="3385820"/>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7" name="object 37"/>
          <p:cNvSpPr/>
          <p:nvPr/>
        </p:nvSpPr>
        <p:spPr>
          <a:xfrm>
            <a:off x="6875780" y="3817873"/>
            <a:ext cx="167640" cy="863600"/>
          </a:xfrm>
          <a:custGeom>
            <a:avLst/>
            <a:gdLst/>
            <a:ahLst/>
            <a:cxnLst/>
            <a:rect l="l" t="t" r="r" b="b"/>
            <a:pathLst>
              <a:path w="167640" h="863600">
                <a:moveTo>
                  <a:pt x="0" y="0"/>
                </a:moveTo>
                <a:lnTo>
                  <a:pt x="0" y="863346"/>
                </a:lnTo>
                <a:lnTo>
                  <a:pt x="167640" y="863346"/>
                </a:lnTo>
                <a:lnTo>
                  <a:pt x="167640" y="0"/>
                </a:lnTo>
                <a:lnTo>
                  <a:pt x="0" y="0"/>
                </a:lnTo>
                <a:close/>
              </a:path>
            </a:pathLst>
          </a:custGeom>
          <a:ln w="12699">
            <a:solidFill>
              <a:srgbClr val="000000"/>
            </a:solidFill>
          </a:ln>
        </p:spPr>
        <p:txBody>
          <a:bodyPr wrap="square" lIns="0" tIns="0" rIns="0" bIns="0" rtlCol="0"/>
          <a:lstStyle/>
          <a:p>
            <a:endParaRPr/>
          </a:p>
        </p:txBody>
      </p:sp>
      <p:sp>
        <p:nvSpPr>
          <p:cNvPr id="38" name="object 38"/>
          <p:cNvSpPr txBox="1"/>
          <p:nvPr/>
        </p:nvSpPr>
        <p:spPr>
          <a:xfrm>
            <a:off x="8111235" y="412699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39" name="object 39"/>
          <p:cNvSpPr/>
          <p:nvPr/>
        </p:nvSpPr>
        <p:spPr>
          <a:xfrm>
            <a:off x="6372097" y="3990847"/>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40" name="object 40"/>
          <p:cNvSpPr txBox="1"/>
          <p:nvPr/>
        </p:nvSpPr>
        <p:spPr>
          <a:xfrm>
            <a:off x="6415785" y="4126991"/>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41" name="object 41"/>
          <p:cNvSpPr txBox="1"/>
          <p:nvPr/>
        </p:nvSpPr>
        <p:spPr>
          <a:xfrm>
            <a:off x="8930457" y="412699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42" name="object 42"/>
          <p:cNvSpPr/>
          <p:nvPr/>
        </p:nvSpPr>
        <p:spPr>
          <a:xfrm>
            <a:off x="3857497" y="3990847"/>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43" name="object 43"/>
          <p:cNvSpPr txBox="1"/>
          <p:nvPr/>
        </p:nvSpPr>
        <p:spPr>
          <a:xfrm>
            <a:off x="3946905" y="4126991"/>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44" name="object 44"/>
          <p:cNvSpPr/>
          <p:nvPr/>
        </p:nvSpPr>
        <p:spPr>
          <a:xfrm>
            <a:off x="7713980" y="3817873"/>
            <a:ext cx="167640" cy="863600"/>
          </a:xfrm>
          <a:custGeom>
            <a:avLst/>
            <a:gdLst/>
            <a:ahLst/>
            <a:cxnLst/>
            <a:rect l="l" t="t" r="r" b="b"/>
            <a:pathLst>
              <a:path w="167640" h="863600">
                <a:moveTo>
                  <a:pt x="0" y="0"/>
                </a:moveTo>
                <a:lnTo>
                  <a:pt x="0" y="863346"/>
                </a:lnTo>
                <a:lnTo>
                  <a:pt x="167640" y="863346"/>
                </a:lnTo>
                <a:lnTo>
                  <a:pt x="167640" y="0"/>
                </a:lnTo>
                <a:lnTo>
                  <a:pt x="0" y="0"/>
                </a:lnTo>
                <a:close/>
              </a:path>
            </a:pathLst>
          </a:custGeom>
          <a:ln w="12699">
            <a:solidFill>
              <a:srgbClr val="000000"/>
            </a:solidFill>
          </a:ln>
        </p:spPr>
        <p:txBody>
          <a:bodyPr wrap="square" lIns="0" tIns="0" rIns="0" bIns="0" rtlCol="0"/>
          <a:lstStyle/>
          <a:p>
            <a:endParaRPr/>
          </a:p>
        </p:txBody>
      </p:sp>
      <p:sp>
        <p:nvSpPr>
          <p:cNvPr id="45" name="object 45"/>
          <p:cNvSpPr/>
          <p:nvPr/>
        </p:nvSpPr>
        <p:spPr>
          <a:xfrm>
            <a:off x="4361179" y="3817873"/>
            <a:ext cx="167640" cy="863600"/>
          </a:xfrm>
          <a:custGeom>
            <a:avLst/>
            <a:gdLst/>
            <a:ahLst/>
            <a:cxnLst/>
            <a:rect l="l" t="t" r="r" b="b"/>
            <a:pathLst>
              <a:path w="167639" h="863600">
                <a:moveTo>
                  <a:pt x="0" y="0"/>
                </a:moveTo>
                <a:lnTo>
                  <a:pt x="0" y="863346"/>
                </a:lnTo>
                <a:lnTo>
                  <a:pt x="167639" y="863346"/>
                </a:lnTo>
                <a:lnTo>
                  <a:pt x="167639" y="0"/>
                </a:lnTo>
                <a:lnTo>
                  <a:pt x="0" y="0"/>
                </a:lnTo>
                <a:close/>
              </a:path>
            </a:pathLst>
          </a:custGeom>
          <a:ln w="12700">
            <a:solidFill>
              <a:srgbClr val="000000"/>
            </a:solidFill>
          </a:ln>
        </p:spPr>
        <p:txBody>
          <a:bodyPr wrap="square" lIns="0" tIns="0" rIns="0" bIns="0" rtlCol="0"/>
          <a:lstStyle/>
          <a:p>
            <a:endParaRPr/>
          </a:p>
        </p:txBody>
      </p:sp>
      <p:sp>
        <p:nvSpPr>
          <p:cNvPr id="46" name="object 46"/>
          <p:cNvSpPr/>
          <p:nvPr/>
        </p:nvSpPr>
        <p:spPr>
          <a:xfrm>
            <a:off x="4194302"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7" name="object 47"/>
          <p:cNvSpPr/>
          <p:nvPr/>
        </p:nvSpPr>
        <p:spPr>
          <a:xfrm>
            <a:off x="6205220"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8" name="object 48"/>
          <p:cNvSpPr/>
          <p:nvPr/>
        </p:nvSpPr>
        <p:spPr>
          <a:xfrm>
            <a:off x="6708902" y="40769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9" name="object 49"/>
          <p:cNvSpPr/>
          <p:nvPr/>
        </p:nvSpPr>
        <p:spPr>
          <a:xfrm>
            <a:off x="6708902" y="442290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0" name="object 50"/>
          <p:cNvSpPr/>
          <p:nvPr/>
        </p:nvSpPr>
        <p:spPr>
          <a:xfrm>
            <a:off x="7881619"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1" name="object 51"/>
          <p:cNvSpPr/>
          <p:nvPr/>
        </p:nvSpPr>
        <p:spPr>
          <a:xfrm>
            <a:off x="8048497" y="3990847"/>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52" name="object 52"/>
          <p:cNvSpPr/>
          <p:nvPr/>
        </p:nvSpPr>
        <p:spPr>
          <a:xfrm>
            <a:off x="8385302"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3" name="object 53"/>
          <p:cNvSpPr/>
          <p:nvPr/>
        </p:nvSpPr>
        <p:spPr>
          <a:xfrm>
            <a:off x="8552180" y="3817873"/>
            <a:ext cx="167640" cy="863600"/>
          </a:xfrm>
          <a:custGeom>
            <a:avLst/>
            <a:gdLst/>
            <a:ahLst/>
            <a:cxnLst/>
            <a:rect l="l" t="t" r="r" b="b"/>
            <a:pathLst>
              <a:path w="167640" h="863600">
                <a:moveTo>
                  <a:pt x="0" y="0"/>
                </a:moveTo>
                <a:lnTo>
                  <a:pt x="0" y="863346"/>
                </a:lnTo>
                <a:lnTo>
                  <a:pt x="167640" y="863346"/>
                </a:lnTo>
                <a:lnTo>
                  <a:pt x="167640" y="0"/>
                </a:lnTo>
                <a:lnTo>
                  <a:pt x="0" y="0"/>
                </a:lnTo>
                <a:close/>
              </a:path>
            </a:pathLst>
          </a:custGeom>
          <a:ln w="12699">
            <a:solidFill>
              <a:srgbClr val="000000"/>
            </a:solidFill>
          </a:ln>
        </p:spPr>
        <p:txBody>
          <a:bodyPr wrap="square" lIns="0" tIns="0" rIns="0" bIns="0" rtlCol="0"/>
          <a:lstStyle/>
          <a:p>
            <a:endParaRPr/>
          </a:p>
        </p:txBody>
      </p:sp>
      <p:sp>
        <p:nvSpPr>
          <p:cNvPr id="54" name="object 54"/>
          <p:cNvSpPr/>
          <p:nvPr/>
        </p:nvSpPr>
        <p:spPr>
          <a:xfrm>
            <a:off x="8719819"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5" name="object 55"/>
          <p:cNvSpPr/>
          <p:nvPr/>
        </p:nvSpPr>
        <p:spPr>
          <a:xfrm>
            <a:off x="8886697" y="3990847"/>
            <a:ext cx="337185" cy="517525"/>
          </a:xfrm>
          <a:custGeom>
            <a:avLst/>
            <a:gdLst/>
            <a:ahLst/>
            <a:cxnLst/>
            <a:rect l="l" t="t" r="r" b="b"/>
            <a:pathLst>
              <a:path w="337184"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56" name="object 56"/>
          <p:cNvSpPr/>
          <p:nvPr/>
        </p:nvSpPr>
        <p:spPr>
          <a:xfrm>
            <a:off x="7966202" y="4249928"/>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57" name="object 57"/>
          <p:cNvSpPr/>
          <p:nvPr/>
        </p:nvSpPr>
        <p:spPr>
          <a:xfrm>
            <a:off x="7966202" y="4594352"/>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58" name="object 58"/>
          <p:cNvSpPr/>
          <p:nvPr/>
        </p:nvSpPr>
        <p:spPr>
          <a:xfrm>
            <a:off x="8467597" y="4422902"/>
            <a:ext cx="85090" cy="0"/>
          </a:xfrm>
          <a:custGeom>
            <a:avLst/>
            <a:gdLst/>
            <a:ahLst/>
            <a:cxnLst/>
            <a:rect l="l" t="t" r="r" b="b"/>
            <a:pathLst>
              <a:path w="85090">
                <a:moveTo>
                  <a:pt x="0" y="0"/>
                </a:moveTo>
                <a:lnTo>
                  <a:pt x="84581" y="0"/>
                </a:lnTo>
              </a:path>
            </a:pathLst>
          </a:custGeom>
          <a:ln w="12700">
            <a:solidFill>
              <a:srgbClr val="000000"/>
            </a:solidFill>
          </a:ln>
        </p:spPr>
        <p:txBody>
          <a:bodyPr wrap="square" lIns="0" tIns="0" rIns="0" bIns="0" rtlCol="0"/>
          <a:lstStyle/>
          <a:p>
            <a:endParaRPr/>
          </a:p>
        </p:txBody>
      </p:sp>
      <p:sp>
        <p:nvSpPr>
          <p:cNvPr id="59" name="object 59"/>
          <p:cNvSpPr/>
          <p:nvPr/>
        </p:nvSpPr>
        <p:spPr>
          <a:xfrm>
            <a:off x="8467597" y="4422902"/>
            <a:ext cx="0" cy="171450"/>
          </a:xfrm>
          <a:custGeom>
            <a:avLst/>
            <a:gdLst/>
            <a:ahLst/>
            <a:cxnLst/>
            <a:rect l="l" t="t" r="r" b="b"/>
            <a:pathLst>
              <a:path h="171450">
                <a:moveTo>
                  <a:pt x="0" y="0"/>
                </a:moveTo>
                <a:lnTo>
                  <a:pt x="0" y="171450"/>
                </a:lnTo>
              </a:path>
            </a:pathLst>
          </a:custGeom>
          <a:ln w="12700">
            <a:solidFill>
              <a:srgbClr val="000000"/>
            </a:solidFill>
          </a:ln>
        </p:spPr>
        <p:txBody>
          <a:bodyPr wrap="square" lIns="0" tIns="0" rIns="0" bIns="0" rtlCol="0"/>
          <a:lstStyle/>
          <a:p>
            <a:endParaRPr/>
          </a:p>
        </p:txBody>
      </p:sp>
      <p:sp>
        <p:nvSpPr>
          <p:cNvPr id="60" name="object 60"/>
          <p:cNvSpPr txBox="1"/>
          <p:nvPr/>
        </p:nvSpPr>
        <p:spPr>
          <a:xfrm>
            <a:off x="527051" y="3099053"/>
            <a:ext cx="2286000" cy="307777"/>
          </a:xfrm>
          <a:prstGeom prst="rect">
            <a:avLst/>
          </a:prstGeom>
        </p:spPr>
        <p:txBody>
          <a:bodyPr vert="horz" wrap="square" lIns="0" tIns="0" rIns="0" bIns="0" rtlCol="0">
            <a:spAutoFit/>
          </a:bodyPr>
          <a:lstStyle/>
          <a:p>
            <a:pPr marL="12700">
              <a:lnSpc>
                <a:spcPct val="100000"/>
              </a:lnSpc>
              <a:tabLst>
                <a:tab pos="585470" algn="l"/>
              </a:tabLst>
            </a:pPr>
            <a:r>
              <a:rPr sz="2000" spc="-5" dirty="0" smtClean="0">
                <a:latin typeface="Trebuchet MS"/>
                <a:cs typeface="Trebuchet MS"/>
              </a:rPr>
              <a:t>LDUR	</a:t>
            </a:r>
            <a:r>
              <a:rPr sz="2000" spc="-5" dirty="0" smtClean="0">
                <a:solidFill>
                  <a:srgbClr val="2F2FFF"/>
                </a:solidFill>
                <a:latin typeface="Trebuchet MS"/>
                <a:cs typeface="Trebuchet MS"/>
              </a:rPr>
              <a:t>R2</a:t>
            </a:r>
            <a:r>
              <a:rPr sz="2000" spc="-5" dirty="0">
                <a:latin typeface="Trebuchet MS"/>
                <a:cs typeface="Trebuchet MS"/>
              </a:rPr>
              <a:t>,</a:t>
            </a:r>
            <a:r>
              <a:rPr sz="2000" spc="-70" dirty="0" smtClean="0">
                <a:latin typeface="Trebuchet MS"/>
                <a:cs typeface="Trebuchet MS"/>
              </a:rPr>
              <a:t> </a:t>
            </a:r>
            <a:r>
              <a:rPr lang="en-US" sz="2000" spc="-70" dirty="0" smtClean="0">
                <a:latin typeface="Trebuchet MS"/>
                <a:cs typeface="Trebuchet MS"/>
              </a:rPr>
              <a:t>[R3,</a:t>
            </a:r>
            <a:r>
              <a:rPr lang="en-US" sz="2000" spc="-5" dirty="0" smtClean="0">
                <a:latin typeface="Trebuchet MS"/>
                <a:cs typeface="Trebuchet MS"/>
              </a:rPr>
              <a:t>#20]</a:t>
            </a:r>
            <a:endParaRPr sz="2000" dirty="0">
              <a:latin typeface="Trebuchet MS"/>
              <a:cs typeface="Trebuchet MS"/>
            </a:endParaRPr>
          </a:p>
        </p:txBody>
      </p:sp>
      <p:sp>
        <p:nvSpPr>
          <p:cNvPr id="61" name="object 61"/>
          <p:cNvSpPr txBox="1"/>
          <p:nvPr/>
        </p:nvSpPr>
        <p:spPr>
          <a:xfrm>
            <a:off x="846354" y="4069073"/>
            <a:ext cx="1870710"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AND</a:t>
            </a:r>
            <a:r>
              <a:rPr sz="2000" spc="-5" dirty="0" smtClean="0">
                <a:latin typeface="Trebuchet MS"/>
                <a:cs typeface="Trebuchet MS"/>
              </a:rPr>
              <a:t>	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p:txBody>
      </p:sp>
      <p:sp>
        <p:nvSpPr>
          <p:cNvPr id="62" name="object 62"/>
          <p:cNvSpPr/>
          <p:nvPr/>
        </p:nvSpPr>
        <p:spPr>
          <a:xfrm>
            <a:off x="3606800" y="2608579"/>
            <a:ext cx="0" cy="2245995"/>
          </a:xfrm>
          <a:custGeom>
            <a:avLst/>
            <a:gdLst/>
            <a:ahLst/>
            <a:cxnLst/>
            <a:rect l="l" t="t" r="r" b="b"/>
            <a:pathLst>
              <a:path h="2245995">
                <a:moveTo>
                  <a:pt x="0" y="0"/>
                </a:moveTo>
                <a:lnTo>
                  <a:pt x="0" y="2245614"/>
                </a:lnTo>
              </a:path>
            </a:pathLst>
          </a:custGeom>
          <a:ln w="12700">
            <a:solidFill>
              <a:srgbClr val="828282"/>
            </a:solidFill>
            <a:prstDash val="dot"/>
          </a:ln>
        </p:spPr>
        <p:txBody>
          <a:bodyPr wrap="square" lIns="0" tIns="0" rIns="0" bIns="0" rtlCol="0"/>
          <a:lstStyle/>
          <a:p>
            <a:endParaRPr/>
          </a:p>
        </p:txBody>
      </p:sp>
      <p:sp>
        <p:nvSpPr>
          <p:cNvPr id="63" name="object 63"/>
          <p:cNvSpPr/>
          <p:nvPr/>
        </p:nvSpPr>
        <p:spPr>
          <a:xfrm>
            <a:off x="4445000" y="2608579"/>
            <a:ext cx="0" cy="2245995"/>
          </a:xfrm>
          <a:custGeom>
            <a:avLst/>
            <a:gdLst/>
            <a:ahLst/>
            <a:cxnLst/>
            <a:rect l="l" t="t" r="r" b="b"/>
            <a:pathLst>
              <a:path h="2245995">
                <a:moveTo>
                  <a:pt x="0" y="0"/>
                </a:moveTo>
                <a:lnTo>
                  <a:pt x="0" y="2245614"/>
                </a:lnTo>
              </a:path>
            </a:pathLst>
          </a:custGeom>
          <a:ln w="12700">
            <a:solidFill>
              <a:srgbClr val="828282"/>
            </a:solidFill>
            <a:prstDash val="dot"/>
          </a:ln>
        </p:spPr>
        <p:txBody>
          <a:bodyPr wrap="square" lIns="0" tIns="0" rIns="0" bIns="0" rtlCol="0"/>
          <a:lstStyle/>
          <a:p>
            <a:endParaRPr/>
          </a:p>
        </p:txBody>
      </p:sp>
      <p:sp>
        <p:nvSpPr>
          <p:cNvPr id="64" name="object 64"/>
          <p:cNvSpPr/>
          <p:nvPr/>
        </p:nvSpPr>
        <p:spPr>
          <a:xfrm>
            <a:off x="5283200" y="2608579"/>
            <a:ext cx="0" cy="1383030"/>
          </a:xfrm>
          <a:custGeom>
            <a:avLst/>
            <a:gdLst/>
            <a:ahLst/>
            <a:cxnLst/>
            <a:rect l="l" t="t" r="r" b="b"/>
            <a:pathLst>
              <a:path h="1383029">
                <a:moveTo>
                  <a:pt x="0" y="0"/>
                </a:moveTo>
                <a:lnTo>
                  <a:pt x="0" y="1382648"/>
                </a:lnTo>
              </a:path>
            </a:pathLst>
          </a:custGeom>
          <a:ln w="12700">
            <a:solidFill>
              <a:srgbClr val="828282"/>
            </a:solidFill>
            <a:prstDash val="dot"/>
          </a:ln>
        </p:spPr>
        <p:txBody>
          <a:bodyPr wrap="square" lIns="0" tIns="0" rIns="0" bIns="0" rtlCol="0"/>
          <a:lstStyle/>
          <a:p>
            <a:endParaRPr/>
          </a:p>
        </p:txBody>
      </p:sp>
      <p:sp>
        <p:nvSpPr>
          <p:cNvPr id="65" name="object 65"/>
          <p:cNvSpPr/>
          <p:nvPr/>
        </p:nvSpPr>
        <p:spPr>
          <a:xfrm>
            <a:off x="5283200" y="4573396"/>
            <a:ext cx="0" cy="281305"/>
          </a:xfrm>
          <a:custGeom>
            <a:avLst/>
            <a:gdLst/>
            <a:ahLst/>
            <a:cxnLst/>
            <a:rect l="l" t="t" r="r" b="b"/>
            <a:pathLst>
              <a:path h="281304">
                <a:moveTo>
                  <a:pt x="0" y="0"/>
                </a:moveTo>
                <a:lnTo>
                  <a:pt x="0" y="280797"/>
                </a:lnTo>
              </a:path>
            </a:pathLst>
          </a:custGeom>
          <a:ln w="12700">
            <a:solidFill>
              <a:srgbClr val="828282"/>
            </a:solidFill>
            <a:prstDash val="dot"/>
          </a:ln>
        </p:spPr>
        <p:txBody>
          <a:bodyPr wrap="square" lIns="0" tIns="0" rIns="0" bIns="0" rtlCol="0"/>
          <a:lstStyle/>
          <a:p>
            <a:endParaRPr/>
          </a:p>
        </p:txBody>
      </p:sp>
      <p:sp>
        <p:nvSpPr>
          <p:cNvPr id="66" name="object 66"/>
          <p:cNvSpPr/>
          <p:nvPr/>
        </p:nvSpPr>
        <p:spPr>
          <a:xfrm>
            <a:off x="6121400" y="2608579"/>
            <a:ext cx="0" cy="2245995"/>
          </a:xfrm>
          <a:custGeom>
            <a:avLst/>
            <a:gdLst/>
            <a:ahLst/>
            <a:cxnLst/>
            <a:rect l="l" t="t" r="r" b="b"/>
            <a:pathLst>
              <a:path h="2245995">
                <a:moveTo>
                  <a:pt x="0" y="0"/>
                </a:moveTo>
                <a:lnTo>
                  <a:pt x="0" y="2245614"/>
                </a:lnTo>
              </a:path>
            </a:pathLst>
          </a:custGeom>
          <a:ln w="12700">
            <a:solidFill>
              <a:srgbClr val="828282"/>
            </a:solidFill>
            <a:prstDash val="dot"/>
          </a:ln>
        </p:spPr>
        <p:txBody>
          <a:bodyPr wrap="square" lIns="0" tIns="0" rIns="0" bIns="0" rtlCol="0"/>
          <a:lstStyle/>
          <a:p>
            <a:endParaRPr/>
          </a:p>
        </p:txBody>
      </p:sp>
      <p:sp>
        <p:nvSpPr>
          <p:cNvPr id="67" name="object 67"/>
          <p:cNvSpPr/>
          <p:nvPr/>
        </p:nvSpPr>
        <p:spPr>
          <a:xfrm>
            <a:off x="6959600" y="2608579"/>
            <a:ext cx="0" cy="2245995"/>
          </a:xfrm>
          <a:custGeom>
            <a:avLst/>
            <a:gdLst/>
            <a:ahLst/>
            <a:cxnLst/>
            <a:rect l="l" t="t" r="r" b="b"/>
            <a:pathLst>
              <a:path h="2245995">
                <a:moveTo>
                  <a:pt x="0" y="0"/>
                </a:moveTo>
                <a:lnTo>
                  <a:pt x="0" y="2245614"/>
                </a:lnTo>
              </a:path>
            </a:pathLst>
          </a:custGeom>
          <a:ln w="12700">
            <a:solidFill>
              <a:srgbClr val="828282"/>
            </a:solidFill>
            <a:prstDash val="dot"/>
          </a:ln>
        </p:spPr>
        <p:txBody>
          <a:bodyPr wrap="square" lIns="0" tIns="0" rIns="0" bIns="0" rtlCol="0"/>
          <a:lstStyle/>
          <a:p>
            <a:endParaRPr/>
          </a:p>
        </p:txBody>
      </p:sp>
      <p:sp>
        <p:nvSpPr>
          <p:cNvPr id="68" name="object 68"/>
          <p:cNvSpPr/>
          <p:nvPr/>
        </p:nvSpPr>
        <p:spPr>
          <a:xfrm>
            <a:off x="7797800" y="2608579"/>
            <a:ext cx="0" cy="2245995"/>
          </a:xfrm>
          <a:custGeom>
            <a:avLst/>
            <a:gdLst/>
            <a:ahLst/>
            <a:cxnLst/>
            <a:rect l="l" t="t" r="r" b="b"/>
            <a:pathLst>
              <a:path h="2245995">
                <a:moveTo>
                  <a:pt x="0" y="0"/>
                </a:moveTo>
                <a:lnTo>
                  <a:pt x="0" y="2245614"/>
                </a:lnTo>
              </a:path>
            </a:pathLst>
          </a:custGeom>
          <a:ln w="12700">
            <a:solidFill>
              <a:srgbClr val="828282"/>
            </a:solidFill>
            <a:prstDash val="dot"/>
          </a:ln>
        </p:spPr>
        <p:txBody>
          <a:bodyPr wrap="square" lIns="0" tIns="0" rIns="0" bIns="0" rtlCol="0"/>
          <a:lstStyle/>
          <a:p>
            <a:endParaRPr/>
          </a:p>
        </p:txBody>
      </p:sp>
      <p:sp>
        <p:nvSpPr>
          <p:cNvPr id="69" name="object 69"/>
          <p:cNvSpPr/>
          <p:nvPr/>
        </p:nvSpPr>
        <p:spPr>
          <a:xfrm>
            <a:off x="6502400" y="3260852"/>
            <a:ext cx="76200" cy="901700"/>
          </a:xfrm>
          <a:custGeom>
            <a:avLst/>
            <a:gdLst/>
            <a:ahLst/>
            <a:cxnLst/>
            <a:rect l="l" t="t" r="r" b="b"/>
            <a:pathLst>
              <a:path w="76200" h="901700">
                <a:moveTo>
                  <a:pt x="76200" y="38100"/>
                </a:moveTo>
                <a:lnTo>
                  <a:pt x="73247" y="23145"/>
                </a:lnTo>
                <a:lnTo>
                  <a:pt x="65150" y="11049"/>
                </a:lnTo>
                <a:lnTo>
                  <a:pt x="53054" y="2952"/>
                </a:lnTo>
                <a:lnTo>
                  <a:pt x="38100" y="0"/>
                </a:lnTo>
                <a:lnTo>
                  <a:pt x="23145" y="2952"/>
                </a:lnTo>
                <a:lnTo>
                  <a:pt x="11049" y="11049"/>
                </a:lnTo>
                <a:lnTo>
                  <a:pt x="2952" y="23145"/>
                </a:lnTo>
                <a:lnTo>
                  <a:pt x="0" y="38100"/>
                </a:lnTo>
                <a:lnTo>
                  <a:pt x="2952" y="52732"/>
                </a:lnTo>
                <a:lnTo>
                  <a:pt x="11049" y="64865"/>
                </a:lnTo>
                <a:lnTo>
                  <a:pt x="23145" y="73140"/>
                </a:lnTo>
                <a:lnTo>
                  <a:pt x="25146" y="73549"/>
                </a:lnTo>
                <a:lnTo>
                  <a:pt x="25146" y="38100"/>
                </a:lnTo>
                <a:lnTo>
                  <a:pt x="51053" y="38100"/>
                </a:lnTo>
                <a:lnTo>
                  <a:pt x="51053" y="73549"/>
                </a:lnTo>
                <a:lnTo>
                  <a:pt x="53054" y="73140"/>
                </a:lnTo>
                <a:lnTo>
                  <a:pt x="65150" y="64865"/>
                </a:lnTo>
                <a:lnTo>
                  <a:pt x="73247" y="52732"/>
                </a:lnTo>
                <a:lnTo>
                  <a:pt x="76200" y="38100"/>
                </a:lnTo>
                <a:close/>
              </a:path>
              <a:path w="76200" h="901700">
                <a:moveTo>
                  <a:pt x="76200" y="825246"/>
                </a:moveTo>
                <a:lnTo>
                  <a:pt x="0" y="825246"/>
                </a:lnTo>
                <a:lnTo>
                  <a:pt x="25146" y="875538"/>
                </a:lnTo>
                <a:lnTo>
                  <a:pt x="25146" y="838200"/>
                </a:lnTo>
                <a:lnTo>
                  <a:pt x="51053" y="838200"/>
                </a:lnTo>
                <a:lnTo>
                  <a:pt x="51053" y="875538"/>
                </a:lnTo>
                <a:lnTo>
                  <a:pt x="76200" y="825246"/>
                </a:lnTo>
                <a:close/>
              </a:path>
              <a:path w="76200" h="901700">
                <a:moveTo>
                  <a:pt x="51053" y="73549"/>
                </a:moveTo>
                <a:lnTo>
                  <a:pt x="51053" y="38100"/>
                </a:lnTo>
                <a:lnTo>
                  <a:pt x="25146" y="38100"/>
                </a:lnTo>
                <a:lnTo>
                  <a:pt x="25146" y="73549"/>
                </a:lnTo>
                <a:lnTo>
                  <a:pt x="38100" y="76200"/>
                </a:lnTo>
                <a:lnTo>
                  <a:pt x="51053" y="73549"/>
                </a:lnTo>
                <a:close/>
              </a:path>
              <a:path w="76200" h="901700">
                <a:moveTo>
                  <a:pt x="51053" y="825246"/>
                </a:moveTo>
                <a:lnTo>
                  <a:pt x="51053" y="73549"/>
                </a:lnTo>
                <a:lnTo>
                  <a:pt x="38100" y="76200"/>
                </a:lnTo>
                <a:lnTo>
                  <a:pt x="25146" y="73549"/>
                </a:lnTo>
                <a:lnTo>
                  <a:pt x="25146" y="825246"/>
                </a:lnTo>
                <a:lnTo>
                  <a:pt x="51053" y="825246"/>
                </a:lnTo>
                <a:close/>
              </a:path>
              <a:path w="76200" h="901700">
                <a:moveTo>
                  <a:pt x="51053" y="875538"/>
                </a:moveTo>
                <a:lnTo>
                  <a:pt x="51053" y="838200"/>
                </a:lnTo>
                <a:lnTo>
                  <a:pt x="25146" y="838200"/>
                </a:lnTo>
                <a:lnTo>
                  <a:pt x="25146" y="875538"/>
                </a:lnTo>
                <a:lnTo>
                  <a:pt x="38100" y="901446"/>
                </a:lnTo>
                <a:lnTo>
                  <a:pt x="51053" y="875538"/>
                </a:lnTo>
                <a:close/>
              </a:path>
            </a:pathLst>
          </a:custGeom>
          <a:solidFill>
            <a:srgbClr val="000000"/>
          </a:solidFill>
        </p:spPr>
        <p:txBody>
          <a:bodyPr wrap="square" lIns="0" tIns="0" rIns="0" bIns="0" rtlCol="0"/>
          <a:lstStyle/>
          <a:p>
            <a:endParaRPr/>
          </a:p>
        </p:txBody>
      </p:sp>
      <p:sp>
        <p:nvSpPr>
          <p:cNvPr id="70" name="object 70"/>
          <p:cNvSpPr txBox="1"/>
          <p:nvPr/>
        </p:nvSpPr>
        <p:spPr>
          <a:xfrm>
            <a:off x="609345" y="1173479"/>
            <a:ext cx="8633460" cy="1237615"/>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10" dirty="0">
                <a:latin typeface="Trebuchet MS"/>
                <a:cs typeface="Trebuchet MS"/>
              </a:rPr>
              <a:t>Without </a:t>
            </a:r>
            <a:r>
              <a:rPr sz="2000" spc="-5" dirty="0">
                <a:latin typeface="Trebuchet MS"/>
                <a:cs typeface="Trebuchet MS"/>
              </a:rPr>
              <a:t>forwarding, we’d have to stall for </a:t>
            </a:r>
            <a:r>
              <a:rPr sz="2000" i="1" spc="-5" dirty="0">
                <a:latin typeface="Trebuchet MS"/>
                <a:cs typeface="Trebuchet MS"/>
              </a:rPr>
              <a:t>two </a:t>
            </a:r>
            <a:r>
              <a:rPr sz="2000" spc="-5" dirty="0">
                <a:latin typeface="Trebuchet MS"/>
                <a:cs typeface="Trebuchet MS"/>
              </a:rPr>
              <a:t>cycles to wait for the</a:t>
            </a:r>
            <a:r>
              <a:rPr sz="2000" spc="-5" dirty="0" smtClean="0">
                <a:latin typeface="Trebuchet MS"/>
                <a:cs typeface="Trebuchet MS"/>
              </a:rPr>
              <a:t> </a:t>
            </a:r>
            <a:r>
              <a:rPr lang="en-US" sz="2000" spc="-10" dirty="0" smtClean="0">
                <a:latin typeface="Trebuchet MS"/>
                <a:cs typeface="Trebuchet MS"/>
              </a:rPr>
              <a:t>LDUR</a:t>
            </a:r>
            <a:r>
              <a:rPr sz="2000" spc="-10" dirty="0" smtClean="0">
                <a:latin typeface="Trebuchet MS"/>
                <a:cs typeface="Trebuchet MS"/>
              </a:rPr>
              <a:t>  </a:t>
            </a:r>
            <a:r>
              <a:rPr sz="2000" spc="-10" dirty="0">
                <a:latin typeface="Trebuchet MS"/>
                <a:cs typeface="Trebuchet MS"/>
              </a:rPr>
              <a:t>instruction’s writeback</a:t>
            </a:r>
            <a:r>
              <a:rPr sz="2000" spc="5" dirty="0">
                <a:latin typeface="Trebuchet MS"/>
                <a:cs typeface="Trebuchet MS"/>
              </a:rPr>
              <a:t> </a:t>
            </a:r>
            <a:r>
              <a:rPr sz="2000" spc="-5" dirty="0">
                <a:latin typeface="Trebuchet MS"/>
                <a:cs typeface="Trebuchet MS"/>
              </a:rPr>
              <a:t>stage.</a:t>
            </a:r>
            <a:endParaRPr sz="2000" dirty="0">
              <a:latin typeface="Trebuchet MS"/>
              <a:cs typeface="Trebuchet MS"/>
            </a:endParaRPr>
          </a:p>
          <a:p>
            <a:pPr>
              <a:lnSpc>
                <a:spcPct val="100000"/>
              </a:lnSpc>
              <a:spcBef>
                <a:spcPts val="40"/>
              </a:spcBef>
            </a:pPr>
            <a:endParaRPr sz="2050" dirty="0">
              <a:latin typeface="Times New Roman"/>
              <a:cs typeface="Times New Roman"/>
            </a:endParaRPr>
          </a:p>
          <a:p>
            <a:pPr marL="4632325">
              <a:lnSpc>
                <a:spcPct val="100000"/>
              </a:lnSpc>
            </a:pPr>
            <a:r>
              <a:rPr sz="2000" spc="-5" dirty="0">
                <a:latin typeface="Trebuchet MS"/>
                <a:cs typeface="Trebuchet MS"/>
              </a:rPr>
              <a:t>Clock</a:t>
            </a:r>
            <a:r>
              <a:rPr sz="2000" spc="-80" dirty="0">
                <a:latin typeface="Trebuchet MS"/>
                <a:cs typeface="Trebuchet MS"/>
              </a:rPr>
              <a:t> </a:t>
            </a:r>
            <a:r>
              <a:rPr sz="2000" spc="-10" dirty="0">
                <a:latin typeface="Trebuchet MS"/>
                <a:cs typeface="Trebuchet MS"/>
              </a:rPr>
              <a:t>cycle</a:t>
            </a:r>
            <a:endParaRPr sz="2000" dirty="0">
              <a:latin typeface="Trebuchet MS"/>
              <a:cs typeface="Trebuchet MS"/>
            </a:endParaRPr>
          </a:p>
        </p:txBody>
      </p:sp>
      <p:sp>
        <p:nvSpPr>
          <p:cNvPr id="71" name="object 71"/>
          <p:cNvSpPr txBox="1"/>
          <p:nvPr/>
        </p:nvSpPr>
        <p:spPr>
          <a:xfrm>
            <a:off x="3163581"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72" name="object 72"/>
          <p:cNvSpPr txBox="1"/>
          <p:nvPr/>
        </p:nvSpPr>
        <p:spPr>
          <a:xfrm>
            <a:off x="3994066"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73" name="object 73"/>
          <p:cNvSpPr txBox="1"/>
          <p:nvPr/>
        </p:nvSpPr>
        <p:spPr>
          <a:xfrm>
            <a:off x="4822243"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3</a:t>
            </a:r>
            <a:endParaRPr sz="2000">
              <a:latin typeface="Trebuchet MS"/>
              <a:cs typeface="Trebuchet MS"/>
            </a:endParaRPr>
          </a:p>
        </p:txBody>
      </p:sp>
      <p:sp>
        <p:nvSpPr>
          <p:cNvPr id="74" name="object 74"/>
          <p:cNvSpPr txBox="1"/>
          <p:nvPr/>
        </p:nvSpPr>
        <p:spPr>
          <a:xfrm>
            <a:off x="5652728"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4</a:t>
            </a:r>
            <a:endParaRPr sz="2000">
              <a:latin typeface="Trebuchet MS"/>
              <a:cs typeface="Trebuchet MS"/>
            </a:endParaRPr>
          </a:p>
        </p:txBody>
      </p:sp>
      <p:sp>
        <p:nvSpPr>
          <p:cNvPr id="75" name="object 75"/>
          <p:cNvSpPr txBox="1"/>
          <p:nvPr/>
        </p:nvSpPr>
        <p:spPr>
          <a:xfrm>
            <a:off x="6541118"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76" name="object 76"/>
          <p:cNvSpPr txBox="1"/>
          <p:nvPr/>
        </p:nvSpPr>
        <p:spPr>
          <a:xfrm>
            <a:off x="7371603"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77" name="object 77"/>
          <p:cNvSpPr txBox="1"/>
          <p:nvPr/>
        </p:nvSpPr>
        <p:spPr>
          <a:xfrm>
            <a:off x="8190645"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78" name="object 78"/>
          <p:cNvSpPr txBox="1"/>
          <p:nvPr/>
        </p:nvSpPr>
        <p:spPr>
          <a:xfrm>
            <a:off x="9017299" y="23926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8</a:t>
            </a:r>
            <a:endParaRPr sz="2000">
              <a:latin typeface="Trebuchet MS"/>
              <a:cs typeface="Trebuchet MS"/>
            </a:endParaRPr>
          </a:p>
        </p:txBody>
      </p:sp>
      <p:sp>
        <p:nvSpPr>
          <p:cNvPr id="79" name="object 79"/>
          <p:cNvSpPr/>
          <p:nvPr/>
        </p:nvSpPr>
        <p:spPr>
          <a:xfrm>
            <a:off x="6037579" y="3817873"/>
            <a:ext cx="167640" cy="863600"/>
          </a:xfrm>
          <a:custGeom>
            <a:avLst/>
            <a:gdLst/>
            <a:ahLst/>
            <a:cxnLst/>
            <a:rect l="l" t="t" r="r" b="b"/>
            <a:pathLst>
              <a:path w="167639" h="863600">
                <a:moveTo>
                  <a:pt x="0" y="0"/>
                </a:moveTo>
                <a:lnTo>
                  <a:pt x="0" y="863346"/>
                </a:lnTo>
                <a:lnTo>
                  <a:pt x="167639" y="863346"/>
                </a:lnTo>
                <a:lnTo>
                  <a:pt x="167639" y="0"/>
                </a:lnTo>
                <a:lnTo>
                  <a:pt x="0" y="0"/>
                </a:lnTo>
                <a:close/>
              </a:path>
            </a:pathLst>
          </a:custGeom>
          <a:ln w="12700">
            <a:solidFill>
              <a:srgbClr val="000000"/>
            </a:solidFill>
          </a:ln>
        </p:spPr>
        <p:txBody>
          <a:bodyPr wrap="square" lIns="0" tIns="0" rIns="0" bIns="0" rtlCol="0"/>
          <a:lstStyle/>
          <a:p>
            <a:endParaRPr/>
          </a:p>
        </p:txBody>
      </p:sp>
      <p:sp>
        <p:nvSpPr>
          <p:cNvPr id="80" name="object 80"/>
          <p:cNvSpPr/>
          <p:nvPr/>
        </p:nvSpPr>
        <p:spPr>
          <a:xfrm>
            <a:off x="7210297" y="390397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81" name="object 81"/>
          <p:cNvSpPr/>
          <p:nvPr/>
        </p:nvSpPr>
        <p:spPr>
          <a:xfrm>
            <a:off x="7210297" y="4335271"/>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82" name="object 82"/>
          <p:cNvSpPr/>
          <p:nvPr/>
        </p:nvSpPr>
        <p:spPr>
          <a:xfrm>
            <a:off x="7210297" y="4249928"/>
            <a:ext cx="168910" cy="85725"/>
          </a:xfrm>
          <a:custGeom>
            <a:avLst/>
            <a:gdLst/>
            <a:ahLst/>
            <a:cxnLst/>
            <a:rect l="l" t="t" r="r" b="b"/>
            <a:pathLst>
              <a:path w="168909" h="85725">
                <a:moveTo>
                  <a:pt x="0" y="85344"/>
                </a:moveTo>
                <a:lnTo>
                  <a:pt x="168401" y="0"/>
                </a:lnTo>
              </a:path>
            </a:pathLst>
          </a:custGeom>
          <a:ln w="12700">
            <a:solidFill>
              <a:srgbClr val="000000"/>
            </a:solidFill>
          </a:ln>
        </p:spPr>
        <p:txBody>
          <a:bodyPr wrap="square" lIns="0" tIns="0" rIns="0" bIns="0" rtlCol="0"/>
          <a:lstStyle/>
          <a:p>
            <a:endParaRPr/>
          </a:p>
        </p:txBody>
      </p:sp>
      <p:sp>
        <p:nvSpPr>
          <p:cNvPr id="83" name="object 83"/>
          <p:cNvSpPr/>
          <p:nvPr/>
        </p:nvSpPr>
        <p:spPr>
          <a:xfrm>
            <a:off x="7210297" y="4162297"/>
            <a:ext cx="168910" cy="87630"/>
          </a:xfrm>
          <a:custGeom>
            <a:avLst/>
            <a:gdLst/>
            <a:ahLst/>
            <a:cxnLst/>
            <a:rect l="l" t="t" r="r" b="b"/>
            <a:pathLst>
              <a:path w="168909" h="87629">
                <a:moveTo>
                  <a:pt x="168401" y="87629"/>
                </a:moveTo>
                <a:lnTo>
                  <a:pt x="0" y="0"/>
                </a:lnTo>
              </a:path>
            </a:pathLst>
          </a:custGeom>
          <a:ln w="12700">
            <a:solidFill>
              <a:srgbClr val="000000"/>
            </a:solidFill>
          </a:ln>
        </p:spPr>
        <p:txBody>
          <a:bodyPr wrap="square" lIns="0" tIns="0" rIns="0" bIns="0" rtlCol="0"/>
          <a:lstStyle/>
          <a:p>
            <a:endParaRPr/>
          </a:p>
        </p:txBody>
      </p:sp>
      <p:sp>
        <p:nvSpPr>
          <p:cNvPr id="84" name="object 84"/>
          <p:cNvSpPr/>
          <p:nvPr/>
        </p:nvSpPr>
        <p:spPr>
          <a:xfrm>
            <a:off x="7210297" y="4421378"/>
            <a:ext cx="337185" cy="173355"/>
          </a:xfrm>
          <a:custGeom>
            <a:avLst/>
            <a:gdLst/>
            <a:ahLst/>
            <a:cxnLst/>
            <a:rect l="l" t="t" r="r" b="b"/>
            <a:pathLst>
              <a:path w="337184" h="173354">
                <a:moveTo>
                  <a:pt x="0" y="172974"/>
                </a:moveTo>
                <a:lnTo>
                  <a:pt x="336803" y="0"/>
                </a:lnTo>
              </a:path>
            </a:pathLst>
          </a:custGeom>
          <a:ln w="12700">
            <a:solidFill>
              <a:srgbClr val="000000"/>
            </a:solidFill>
          </a:ln>
        </p:spPr>
        <p:txBody>
          <a:bodyPr wrap="square" lIns="0" tIns="0" rIns="0" bIns="0" rtlCol="0"/>
          <a:lstStyle/>
          <a:p>
            <a:endParaRPr/>
          </a:p>
        </p:txBody>
      </p:sp>
      <p:sp>
        <p:nvSpPr>
          <p:cNvPr id="85" name="object 85"/>
          <p:cNvSpPr/>
          <p:nvPr/>
        </p:nvSpPr>
        <p:spPr>
          <a:xfrm>
            <a:off x="7210297" y="3903979"/>
            <a:ext cx="337185" cy="173355"/>
          </a:xfrm>
          <a:custGeom>
            <a:avLst/>
            <a:gdLst/>
            <a:ahLst/>
            <a:cxnLst/>
            <a:rect l="l" t="t" r="r" b="b"/>
            <a:pathLst>
              <a:path w="337184" h="173354">
                <a:moveTo>
                  <a:pt x="0" y="0"/>
                </a:moveTo>
                <a:lnTo>
                  <a:pt x="336803" y="172974"/>
                </a:lnTo>
              </a:path>
            </a:pathLst>
          </a:custGeom>
          <a:ln w="12700">
            <a:solidFill>
              <a:srgbClr val="000000"/>
            </a:solidFill>
          </a:ln>
        </p:spPr>
        <p:txBody>
          <a:bodyPr wrap="square" lIns="0" tIns="0" rIns="0" bIns="0" rtlCol="0"/>
          <a:lstStyle/>
          <a:p>
            <a:endParaRPr/>
          </a:p>
        </p:txBody>
      </p:sp>
      <p:sp>
        <p:nvSpPr>
          <p:cNvPr id="86" name="object 86"/>
          <p:cNvSpPr/>
          <p:nvPr/>
        </p:nvSpPr>
        <p:spPr>
          <a:xfrm>
            <a:off x="7547102" y="4076953"/>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87" name="object 87"/>
          <p:cNvSpPr/>
          <p:nvPr/>
        </p:nvSpPr>
        <p:spPr>
          <a:xfrm>
            <a:off x="7043419" y="40769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8" name="object 88"/>
          <p:cNvSpPr/>
          <p:nvPr/>
        </p:nvSpPr>
        <p:spPr>
          <a:xfrm>
            <a:off x="7043419" y="442290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9" name="object 89"/>
          <p:cNvSpPr/>
          <p:nvPr/>
        </p:nvSpPr>
        <p:spPr>
          <a:xfrm>
            <a:off x="7547102" y="42499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0" name="object 90"/>
          <p:cNvSpPr/>
          <p:nvPr/>
        </p:nvSpPr>
        <p:spPr>
          <a:xfrm>
            <a:off x="4695697" y="3990847"/>
            <a:ext cx="1226819" cy="582930"/>
          </a:xfrm>
          <a:prstGeom prst="rect">
            <a:avLst/>
          </a:prstGeom>
          <a:blipFill>
            <a:blip r:embed="rId2" cstate="print"/>
            <a:stretch>
              <a:fillRect/>
            </a:stretch>
          </a:blipFill>
        </p:spPr>
        <p:txBody>
          <a:bodyPr wrap="square" lIns="0" tIns="0" rIns="0" bIns="0" rtlCol="0"/>
          <a:lstStyle/>
          <a:p>
            <a:endParaRPr/>
          </a:p>
        </p:txBody>
      </p:sp>
      <p:sp>
        <p:nvSpPr>
          <p:cNvPr id="91" name="object 91"/>
          <p:cNvSpPr/>
          <p:nvPr/>
        </p:nvSpPr>
        <p:spPr>
          <a:xfrm>
            <a:off x="8640571" y="2598673"/>
            <a:ext cx="0" cy="2246630"/>
          </a:xfrm>
          <a:custGeom>
            <a:avLst/>
            <a:gdLst/>
            <a:ahLst/>
            <a:cxnLst/>
            <a:rect l="l" t="t" r="r" b="b"/>
            <a:pathLst>
              <a:path h="2246629">
                <a:moveTo>
                  <a:pt x="0" y="0"/>
                </a:moveTo>
                <a:lnTo>
                  <a:pt x="0" y="2246375"/>
                </a:lnTo>
              </a:path>
            </a:pathLst>
          </a:custGeom>
          <a:ln w="12700">
            <a:solidFill>
              <a:srgbClr val="828282"/>
            </a:solidFill>
            <a:prstDash val="dot"/>
          </a:ln>
        </p:spPr>
        <p:txBody>
          <a:bodyPr wrap="square" lIns="0" tIns="0" rIns="0" bIns="0" rtlCol="0"/>
          <a:lstStyle/>
          <a:p>
            <a:endParaRPr/>
          </a:p>
        </p:txBody>
      </p:sp>
      <p:sp>
        <p:nvSpPr>
          <p:cNvPr id="92" name="object 9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93" name="object 93"/>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94" name="object 94"/>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15</a:t>
            </a:fld>
            <a:endParaRPr sz="160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5370" y="487171"/>
            <a:ext cx="5442585" cy="431800"/>
          </a:xfrm>
          <a:prstGeom prst="rect">
            <a:avLst/>
          </a:prstGeom>
        </p:spPr>
        <p:txBody>
          <a:bodyPr vert="horz" wrap="square" lIns="0" tIns="0" rIns="0" bIns="0" rtlCol="0">
            <a:spAutoFit/>
          </a:bodyPr>
          <a:lstStyle/>
          <a:p>
            <a:pPr marL="12700">
              <a:lnSpc>
                <a:spcPct val="100000"/>
              </a:lnSpc>
            </a:pPr>
            <a:r>
              <a:rPr spc="-5" dirty="0"/>
              <a:t>Stalling </a:t>
            </a:r>
            <a:r>
              <a:rPr dirty="0"/>
              <a:t>delays </a:t>
            </a:r>
            <a:r>
              <a:rPr spc="-5" dirty="0"/>
              <a:t>the </a:t>
            </a:r>
            <a:r>
              <a:rPr dirty="0"/>
              <a:t>entire</a:t>
            </a:r>
            <a:r>
              <a:rPr spc="-100" dirty="0"/>
              <a:t> </a:t>
            </a:r>
            <a:r>
              <a:rPr dirty="0"/>
              <a:t>pipeline</a:t>
            </a:r>
          </a:p>
        </p:txBody>
      </p:sp>
      <p:sp>
        <p:nvSpPr>
          <p:cNvPr id="3" name="object 3"/>
          <p:cNvSpPr txBox="1"/>
          <p:nvPr/>
        </p:nvSpPr>
        <p:spPr>
          <a:xfrm>
            <a:off x="609345" y="1173479"/>
            <a:ext cx="8696960" cy="1667123"/>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If we delay the second </a:t>
            </a:r>
            <a:r>
              <a:rPr sz="2000" spc="-10" dirty="0">
                <a:latin typeface="Trebuchet MS"/>
                <a:cs typeface="Trebuchet MS"/>
              </a:rPr>
              <a:t>instruction, </a:t>
            </a:r>
            <a:r>
              <a:rPr sz="2000" spc="-5" dirty="0">
                <a:latin typeface="Trebuchet MS"/>
                <a:cs typeface="Trebuchet MS"/>
              </a:rPr>
              <a:t>we’ll have to delay the third one</a:t>
            </a:r>
            <a:r>
              <a:rPr sz="2000" spc="25" dirty="0">
                <a:latin typeface="Trebuchet MS"/>
                <a:cs typeface="Trebuchet MS"/>
              </a:rPr>
              <a:t> </a:t>
            </a:r>
            <a:r>
              <a:rPr sz="2000" spc="-10" dirty="0" smtClean="0">
                <a:latin typeface="Trebuchet MS"/>
                <a:cs typeface="Trebuchet MS"/>
              </a:rPr>
              <a:t>too</a:t>
            </a:r>
            <a:r>
              <a:rPr lang="en-US" sz="2000" spc="-10" dirty="0" smtClean="0">
                <a:latin typeface="Trebuchet MS"/>
                <a:cs typeface="Trebuchet MS"/>
              </a:rPr>
              <a:t>, and a fourth one too</a:t>
            </a:r>
            <a:r>
              <a:rPr sz="2000" spc="-10" dirty="0" smtClean="0">
                <a:latin typeface="Trebuchet MS"/>
                <a:cs typeface="Trebuchet MS"/>
              </a:rPr>
              <a:t>.</a:t>
            </a:r>
            <a:endParaRPr sz="2000" dirty="0">
              <a:latin typeface="Trebuchet MS"/>
              <a:cs typeface="Trebuchet MS"/>
            </a:endParaRPr>
          </a:p>
          <a:p>
            <a:pPr marL="755650" lvl="1" indent="-285750">
              <a:lnSpc>
                <a:spcPct val="100000"/>
              </a:lnSpc>
              <a:spcBef>
                <a:spcPts val="470"/>
              </a:spcBef>
              <a:buChar char="—"/>
              <a:tabLst>
                <a:tab pos="755650" algn="l"/>
              </a:tabLst>
            </a:pPr>
            <a:r>
              <a:rPr sz="2000" spc="-5" dirty="0">
                <a:latin typeface="Trebuchet MS"/>
                <a:cs typeface="Trebuchet MS"/>
              </a:rPr>
              <a:t>This is </a:t>
            </a:r>
            <a:r>
              <a:rPr sz="2000" spc="-10" dirty="0">
                <a:latin typeface="Trebuchet MS"/>
                <a:cs typeface="Trebuchet MS"/>
              </a:rPr>
              <a:t>necessary </a:t>
            </a:r>
            <a:r>
              <a:rPr sz="2000" spc="-5" dirty="0">
                <a:latin typeface="Trebuchet MS"/>
                <a:cs typeface="Trebuchet MS"/>
              </a:rPr>
              <a:t>to make forwarding work </a:t>
            </a:r>
            <a:r>
              <a:rPr sz="2000" spc="-10" dirty="0">
                <a:latin typeface="Trebuchet MS"/>
                <a:cs typeface="Trebuchet MS"/>
              </a:rPr>
              <a:t>between </a:t>
            </a:r>
            <a:r>
              <a:rPr sz="2000" spc="-5" dirty="0">
                <a:latin typeface="Trebuchet MS"/>
                <a:cs typeface="Trebuchet MS"/>
              </a:rPr>
              <a:t>AND and</a:t>
            </a:r>
            <a:r>
              <a:rPr sz="2000" spc="70" dirty="0">
                <a:latin typeface="Trebuchet MS"/>
                <a:cs typeface="Trebuchet MS"/>
              </a:rPr>
              <a:t> </a:t>
            </a:r>
            <a:r>
              <a:rPr sz="2000" spc="-5" dirty="0" smtClean="0">
                <a:latin typeface="Trebuchet MS"/>
                <a:cs typeface="Trebuchet MS"/>
              </a:rPr>
              <a:t>OR</a:t>
            </a:r>
            <a:r>
              <a:rPr lang="en-US" sz="2000" spc="-5" dirty="0" smtClean="0">
                <a:latin typeface="Trebuchet MS"/>
                <a:cs typeface="Trebuchet MS"/>
              </a:rPr>
              <a:t>R</a:t>
            </a:r>
            <a:r>
              <a:rPr sz="2000" spc="-5" dirty="0" smtClean="0">
                <a:latin typeface="Trebuchet MS"/>
                <a:cs typeface="Trebuchet MS"/>
              </a:rPr>
              <a:t>.</a:t>
            </a:r>
            <a:endParaRPr sz="2000" dirty="0">
              <a:latin typeface="Trebuchet MS"/>
              <a:cs typeface="Trebuchet MS"/>
            </a:endParaRPr>
          </a:p>
          <a:p>
            <a:pPr marL="755650" marR="224154" lvl="1" indent="-285750">
              <a:lnSpc>
                <a:spcPct val="100000"/>
              </a:lnSpc>
              <a:spcBef>
                <a:spcPts val="470"/>
              </a:spcBef>
              <a:buChar char="—"/>
              <a:tabLst>
                <a:tab pos="755650" algn="l"/>
              </a:tabLst>
            </a:pPr>
            <a:r>
              <a:rPr sz="2000" spc="-5" dirty="0">
                <a:latin typeface="Trebuchet MS"/>
                <a:cs typeface="Trebuchet MS"/>
              </a:rPr>
              <a:t>It also </a:t>
            </a:r>
            <a:r>
              <a:rPr sz="2000" spc="-10" dirty="0">
                <a:latin typeface="Trebuchet MS"/>
                <a:cs typeface="Trebuchet MS"/>
              </a:rPr>
              <a:t>prevents problems </a:t>
            </a:r>
            <a:r>
              <a:rPr sz="2000" spc="-5" dirty="0">
                <a:latin typeface="Trebuchet MS"/>
                <a:cs typeface="Trebuchet MS"/>
              </a:rPr>
              <a:t>such as two </a:t>
            </a:r>
            <a:r>
              <a:rPr sz="2000" spc="-10" dirty="0">
                <a:latin typeface="Trebuchet MS"/>
                <a:cs typeface="Trebuchet MS"/>
              </a:rPr>
              <a:t>instructions </a:t>
            </a:r>
            <a:r>
              <a:rPr sz="2000" spc="-5" dirty="0">
                <a:latin typeface="Trebuchet MS"/>
                <a:cs typeface="Trebuchet MS"/>
              </a:rPr>
              <a:t>trying to write </a:t>
            </a:r>
            <a:r>
              <a:rPr sz="2000" spc="-10" dirty="0">
                <a:latin typeface="Trebuchet MS"/>
                <a:cs typeface="Trebuchet MS"/>
              </a:rPr>
              <a:t>to  </a:t>
            </a:r>
            <a:r>
              <a:rPr sz="2000" spc="-5" dirty="0">
                <a:latin typeface="Trebuchet MS"/>
                <a:cs typeface="Trebuchet MS"/>
              </a:rPr>
              <a:t>the same register in the same</a:t>
            </a:r>
            <a:r>
              <a:rPr sz="2000" spc="-30" dirty="0">
                <a:latin typeface="Trebuchet MS"/>
                <a:cs typeface="Trebuchet MS"/>
              </a:rPr>
              <a:t> </a:t>
            </a:r>
            <a:r>
              <a:rPr sz="2000" spc="-10" dirty="0">
                <a:latin typeface="Trebuchet MS"/>
                <a:cs typeface="Trebuchet MS"/>
              </a:rPr>
              <a:t>cycle.</a:t>
            </a:r>
            <a:endParaRPr sz="2000" dirty="0">
              <a:latin typeface="Trebuchet MS"/>
              <a:cs typeface="Trebuchet MS"/>
            </a:endParaRPr>
          </a:p>
        </p:txBody>
      </p:sp>
      <p:sp>
        <p:nvSpPr>
          <p:cNvPr id="4" name="object 4"/>
          <p:cNvSpPr txBox="1"/>
          <p:nvPr/>
        </p:nvSpPr>
        <p:spPr>
          <a:xfrm>
            <a:off x="3163581"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5" name="object 5"/>
          <p:cNvSpPr txBox="1"/>
          <p:nvPr/>
        </p:nvSpPr>
        <p:spPr>
          <a:xfrm>
            <a:off x="3994066"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6" name="object 6"/>
          <p:cNvSpPr txBox="1"/>
          <p:nvPr/>
        </p:nvSpPr>
        <p:spPr>
          <a:xfrm>
            <a:off x="4822243"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3</a:t>
            </a:r>
            <a:endParaRPr sz="2000">
              <a:latin typeface="Trebuchet MS"/>
              <a:cs typeface="Trebuchet MS"/>
            </a:endParaRPr>
          </a:p>
        </p:txBody>
      </p:sp>
      <p:sp>
        <p:nvSpPr>
          <p:cNvPr id="7" name="object 7"/>
          <p:cNvSpPr txBox="1"/>
          <p:nvPr/>
        </p:nvSpPr>
        <p:spPr>
          <a:xfrm>
            <a:off x="5229352" y="2773679"/>
            <a:ext cx="1308735" cy="6280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Clock</a:t>
            </a:r>
            <a:r>
              <a:rPr sz="2000" spc="-80" dirty="0">
                <a:latin typeface="Trebuchet MS"/>
                <a:cs typeface="Trebuchet MS"/>
              </a:rPr>
              <a:t> </a:t>
            </a:r>
            <a:r>
              <a:rPr sz="2000" spc="-10" dirty="0">
                <a:latin typeface="Trebuchet MS"/>
                <a:cs typeface="Trebuchet MS"/>
              </a:rPr>
              <a:t>cycle</a:t>
            </a:r>
            <a:endParaRPr sz="2000">
              <a:latin typeface="Trebuchet MS"/>
              <a:cs typeface="Trebuchet MS"/>
            </a:endParaRPr>
          </a:p>
          <a:p>
            <a:pPr marR="295275" algn="ctr">
              <a:lnSpc>
                <a:spcPct val="100000"/>
              </a:lnSpc>
            </a:pPr>
            <a:r>
              <a:rPr sz="2000" spc="-5" dirty="0">
                <a:latin typeface="Trebuchet MS"/>
                <a:cs typeface="Trebuchet MS"/>
              </a:rPr>
              <a:t>4</a:t>
            </a:r>
            <a:endParaRPr sz="2000">
              <a:latin typeface="Trebuchet MS"/>
              <a:cs typeface="Trebuchet MS"/>
            </a:endParaRPr>
          </a:p>
        </p:txBody>
      </p:sp>
      <p:sp>
        <p:nvSpPr>
          <p:cNvPr id="8" name="object 8"/>
          <p:cNvSpPr txBox="1"/>
          <p:nvPr/>
        </p:nvSpPr>
        <p:spPr>
          <a:xfrm>
            <a:off x="6541118"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9" name="object 9"/>
          <p:cNvSpPr txBox="1"/>
          <p:nvPr/>
        </p:nvSpPr>
        <p:spPr>
          <a:xfrm>
            <a:off x="7371603"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10" name="object 10"/>
          <p:cNvSpPr txBox="1"/>
          <p:nvPr/>
        </p:nvSpPr>
        <p:spPr>
          <a:xfrm>
            <a:off x="8190645"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11" name="object 11"/>
          <p:cNvSpPr txBox="1"/>
          <p:nvPr/>
        </p:nvSpPr>
        <p:spPr>
          <a:xfrm>
            <a:off x="9017299" y="3078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8</a:t>
            </a:r>
            <a:endParaRPr sz="2000">
              <a:latin typeface="Trebuchet MS"/>
              <a:cs typeface="Trebuchet MS"/>
            </a:endParaRPr>
          </a:p>
        </p:txBody>
      </p:sp>
      <p:sp>
        <p:nvSpPr>
          <p:cNvPr id="12" name="object 12"/>
          <p:cNvSpPr/>
          <p:nvPr/>
        </p:nvSpPr>
        <p:spPr>
          <a:xfrm>
            <a:off x="4330700" y="3593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4665979" y="3679952"/>
            <a:ext cx="0" cy="260350"/>
          </a:xfrm>
          <a:custGeom>
            <a:avLst/>
            <a:gdLst/>
            <a:ahLst/>
            <a:cxnLst/>
            <a:rect l="l" t="t" r="r" b="b"/>
            <a:pathLst>
              <a:path h="260350">
                <a:moveTo>
                  <a:pt x="0" y="0"/>
                </a:moveTo>
                <a:lnTo>
                  <a:pt x="0" y="259842"/>
                </a:lnTo>
              </a:path>
            </a:pathLst>
          </a:custGeom>
          <a:ln w="12700">
            <a:solidFill>
              <a:srgbClr val="000000"/>
            </a:solidFill>
          </a:ln>
        </p:spPr>
        <p:txBody>
          <a:bodyPr wrap="square" lIns="0" tIns="0" rIns="0" bIns="0" rtlCol="0"/>
          <a:lstStyle/>
          <a:p>
            <a:endParaRPr/>
          </a:p>
        </p:txBody>
      </p:sp>
      <p:sp>
        <p:nvSpPr>
          <p:cNvPr id="14" name="object 14"/>
          <p:cNvSpPr/>
          <p:nvPr/>
        </p:nvSpPr>
        <p:spPr>
          <a:xfrm>
            <a:off x="4665979" y="411352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15" name="object 15"/>
          <p:cNvSpPr/>
          <p:nvPr/>
        </p:nvSpPr>
        <p:spPr>
          <a:xfrm>
            <a:off x="4665979" y="4025900"/>
            <a:ext cx="167640" cy="87630"/>
          </a:xfrm>
          <a:custGeom>
            <a:avLst/>
            <a:gdLst/>
            <a:ahLst/>
            <a:cxnLst/>
            <a:rect l="l" t="t" r="r" b="b"/>
            <a:pathLst>
              <a:path w="167639" h="87629">
                <a:moveTo>
                  <a:pt x="0" y="87629"/>
                </a:moveTo>
                <a:lnTo>
                  <a:pt x="167640" y="0"/>
                </a:lnTo>
              </a:path>
            </a:pathLst>
          </a:custGeom>
          <a:ln w="12700">
            <a:solidFill>
              <a:srgbClr val="000000"/>
            </a:solidFill>
          </a:ln>
        </p:spPr>
        <p:txBody>
          <a:bodyPr wrap="square" lIns="0" tIns="0" rIns="0" bIns="0" rtlCol="0"/>
          <a:lstStyle/>
          <a:p>
            <a:endParaRPr/>
          </a:p>
        </p:txBody>
      </p:sp>
      <p:sp>
        <p:nvSpPr>
          <p:cNvPr id="16" name="object 16"/>
          <p:cNvSpPr/>
          <p:nvPr/>
        </p:nvSpPr>
        <p:spPr>
          <a:xfrm>
            <a:off x="4665979" y="3939794"/>
            <a:ext cx="167640" cy="86360"/>
          </a:xfrm>
          <a:custGeom>
            <a:avLst/>
            <a:gdLst/>
            <a:ahLst/>
            <a:cxnLst/>
            <a:rect l="l" t="t" r="r" b="b"/>
            <a:pathLst>
              <a:path w="167639" h="86360">
                <a:moveTo>
                  <a:pt x="167640" y="86105"/>
                </a:moveTo>
                <a:lnTo>
                  <a:pt x="0" y="0"/>
                </a:lnTo>
              </a:path>
            </a:pathLst>
          </a:custGeom>
          <a:ln w="12700">
            <a:solidFill>
              <a:srgbClr val="000000"/>
            </a:solidFill>
          </a:ln>
        </p:spPr>
        <p:txBody>
          <a:bodyPr wrap="square" lIns="0" tIns="0" rIns="0" bIns="0" rtlCol="0"/>
          <a:lstStyle/>
          <a:p>
            <a:endParaRPr/>
          </a:p>
        </p:txBody>
      </p:sp>
      <p:sp>
        <p:nvSpPr>
          <p:cNvPr id="17" name="object 17"/>
          <p:cNvSpPr/>
          <p:nvPr/>
        </p:nvSpPr>
        <p:spPr>
          <a:xfrm>
            <a:off x="4665979" y="4198873"/>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18" name="object 18"/>
          <p:cNvSpPr/>
          <p:nvPr/>
        </p:nvSpPr>
        <p:spPr>
          <a:xfrm>
            <a:off x="4665979" y="3679952"/>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9" name="object 19"/>
          <p:cNvSpPr/>
          <p:nvPr/>
        </p:nvSpPr>
        <p:spPr>
          <a:xfrm>
            <a:off x="5000497" y="385292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20" name="object 20"/>
          <p:cNvSpPr txBox="1"/>
          <p:nvPr/>
        </p:nvSpPr>
        <p:spPr>
          <a:xfrm>
            <a:off x="5566917" y="390372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21" name="object 21"/>
          <p:cNvSpPr/>
          <p:nvPr/>
        </p:nvSpPr>
        <p:spPr>
          <a:xfrm>
            <a:off x="3827779" y="3766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22" name="object 22"/>
          <p:cNvSpPr txBox="1"/>
          <p:nvPr/>
        </p:nvSpPr>
        <p:spPr>
          <a:xfrm>
            <a:off x="3871467" y="390372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23" name="object 23"/>
          <p:cNvSpPr txBox="1"/>
          <p:nvPr/>
        </p:nvSpPr>
        <p:spPr>
          <a:xfrm>
            <a:off x="6386139" y="390372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24" name="object 24"/>
          <p:cNvSpPr/>
          <p:nvPr/>
        </p:nvSpPr>
        <p:spPr>
          <a:xfrm>
            <a:off x="2989579" y="3766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25" name="object 25"/>
          <p:cNvSpPr txBox="1"/>
          <p:nvPr/>
        </p:nvSpPr>
        <p:spPr>
          <a:xfrm>
            <a:off x="3078226" y="390372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26" name="object 26"/>
          <p:cNvSpPr/>
          <p:nvPr/>
        </p:nvSpPr>
        <p:spPr>
          <a:xfrm>
            <a:off x="5168900" y="3593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3492500" y="3593846"/>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3324097" y="4025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9" name="object 29"/>
          <p:cNvSpPr/>
          <p:nvPr/>
        </p:nvSpPr>
        <p:spPr>
          <a:xfrm>
            <a:off x="3659378" y="4025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0" name="object 30"/>
          <p:cNvSpPr/>
          <p:nvPr/>
        </p:nvSpPr>
        <p:spPr>
          <a:xfrm>
            <a:off x="4162297" y="38529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1" name="object 31"/>
          <p:cNvSpPr/>
          <p:nvPr/>
        </p:nvSpPr>
        <p:spPr>
          <a:xfrm>
            <a:off x="4162297" y="419887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2" name="object 32"/>
          <p:cNvSpPr/>
          <p:nvPr/>
        </p:nvSpPr>
        <p:spPr>
          <a:xfrm>
            <a:off x="4499102" y="38529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3" name="object 33"/>
          <p:cNvSpPr/>
          <p:nvPr/>
        </p:nvSpPr>
        <p:spPr>
          <a:xfrm>
            <a:off x="4499102" y="419887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4" name="object 34"/>
          <p:cNvSpPr/>
          <p:nvPr/>
        </p:nvSpPr>
        <p:spPr>
          <a:xfrm>
            <a:off x="5000497" y="4025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5" name="object 35"/>
          <p:cNvSpPr/>
          <p:nvPr/>
        </p:nvSpPr>
        <p:spPr>
          <a:xfrm>
            <a:off x="5337302" y="4025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6" name="object 36"/>
          <p:cNvSpPr/>
          <p:nvPr/>
        </p:nvSpPr>
        <p:spPr>
          <a:xfrm>
            <a:off x="5504179" y="3766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37" name="object 37"/>
          <p:cNvSpPr/>
          <p:nvPr/>
        </p:nvSpPr>
        <p:spPr>
          <a:xfrm>
            <a:off x="5838697" y="4025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8" name="object 38"/>
          <p:cNvSpPr/>
          <p:nvPr/>
        </p:nvSpPr>
        <p:spPr>
          <a:xfrm>
            <a:off x="6007100" y="3593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39" name="object 39"/>
          <p:cNvSpPr/>
          <p:nvPr/>
        </p:nvSpPr>
        <p:spPr>
          <a:xfrm>
            <a:off x="6175502" y="4025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0" name="object 40"/>
          <p:cNvSpPr/>
          <p:nvPr/>
        </p:nvSpPr>
        <p:spPr>
          <a:xfrm>
            <a:off x="6342379" y="3766820"/>
            <a:ext cx="334645" cy="518159"/>
          </a:xfrm>
          <a:custGeom>
            <a:avLst/>
            <a:gdLst/>
            <a:ahLst/>
            <a:cxnLst/>
            <a:rect l="l" t="t" r="r" b="b"/>
            <a:pathLst>
              <a:path w="334645" h="518160">
                <a:moveTo>
                  <a:pt x="0" y="0"/>
                </a:moveTo>
                <a:lnTo>
                  <a:pt x="0" y="518160"/>
                </a:lnTo>
                <a:lnTo>
                  <a:pt x="334518" y="518160"/>
                </a:lnTo>
                <a:lnTo>
                  <a:pt x="334518" y="0"/>
                </a:lnTo>
                <a:lnTo>
                  <a:pt x="0" y="0"/>
                </a:lnTo>
                <a:close/>
              </a:path>
            </a:pathLst>
          </a:custGeom>
          <a:ln w="12700">
            <a:solidFill>
              <a:srgbClr val="000000"/>
            </a:solidFill>
          </a:ln>
        </p:spPr>
        <p:txBody>
          <a:bodyPr wrap="square" lIns="0" tIns="0" rIns="0" bIns="0" rtlCol="0"/>
          <a:lstStyle/>
          <a:p>
            <a:endParaRPr/>
          </a:p>
        </p:txBody>
      </p:sp>
      <p:sp>
        <p:nvSpPr>
          <p:cNvPr id="41" name="object 41"/>
          <p:cNvSpPr/>
          <p:nvPr/>
        </p:nvSpPr>
        <p:spPr>
          <a:xfrm>
            <a:off x="5419597" y="4025900"/>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42" name="object 42"/>
          <p:cNvSpPr/>
          <p:nvPr/>
        </p:nvSpPr>
        <p:spPr>
          <a:xfrm>
            <a:off x="5419597" y="4371847"/>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43" name="object 43"/>
          <p:cNvSpPr/>
          <p:nvPr/>
        </p:nvSpPr>
        <p:spPr>
          <a:xfrm>
            <a:off x="5923279" y="419887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44" name="object 44"/>
          <p:cNvSpPr/>
          <p:nvPr/>
        </p:nvSpPr>
        <p:spPr>
          <a:xfrm>
            <a:off x="5923279" y="419887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45" name="object 45"/>
          <p:cNvSpPr/>
          <p:nvPr/>
        </p:nvSpPr>
        <p:spPr>
          <a:xfrm>
            <a:off x="5168900" y="463092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6" name="object 46"/>
          <p:cNvSpPr/>
          <p:nvPr/>
        </p:nvSpPr>
        <p:spPr>
          <a:xfrm>
            <a:off x="4665979" y="4803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47" name="object 47"/>
          <p:cNvSpPr txBox="1"/>
          <p:nvPr/>
        </p:nvSpPr>
        <p:spPr>
          <a:xfrm>
            <a:off x="4709667" y="4940045"/>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48" name="object 48"/>
          <p:cNvSpPr/>
          <p:nvPr/>
        </p:nvSpPr>
        <p:spPr>
          <a:xfrm>
            <a:off x="3827779" y="4803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49" name="object 49"/>
          <p:cNvSpPr txBox="1"/>
          <p:nvPr/>
        </p:nvSpPr>
        <p:spPr>
          <a:xfrm>
            <a:off x="3916426" y="4940045"/>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50" name="object 50"/>
          <p:cNvSpPr/>
          <p:nvPr/>
        </p:nvSpPr>
        <p:spPr>
          <a:xfrm>
            <a:off x="6845300" y="4630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1" name="object 51"/>
          <p:cNvSpPr/>
          <p:nvPr/>
        </p:nvSpPr>
        <p:spPr>
          <a:xfrm>
            <a:off x="4330700" y="463092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2" name="object 52"/>
          <p:cNvSpPr/>
          <p:nvPr/>
        </p:nvSpPr>
        <p:spPr>
          <a:xfrm>
            <a:off x="4162297" y="50622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3" name="object 53"/>
          <p:cNvSpPr/>
          <p:nvPr/>
        </p:nvSpPr>
        <p:spPr>
          <a:xfrm>
            <a:off x="4499102" y="5062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4" name="object 54"/>
          <p:cNvSpPr/>
          <p:nvPr/>
        </p:nvSpPr>
        <p:spPr>
          <a:xfrm>
            <a:off x="5000497" y="488924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5" name="object 55"/>
          <p:cNvSpPr/>
          <p:nvPr/>
        </p:nvSpPr>
        <p:spPr>
          <a:xfrm>
            <a:off x="5000497" y="52351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56" name="object 56"/>
          <p:cNvSpPr/>
          <p:nvPr/>
        </p:nvSpPr>
        <p:spPr>
          <a:xfrm>
            <a:off x="7013702" y="5062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7" name="object 57"/>
          <p:cNvSpPr/>
          <p:nvPr/>
        </p:nvSpPr>
        <p:spPr>
          <a:xfrm>
            <a:off x="6342379" y="5838697"/>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58" name="object 58"/>
          <p:cNvSpPr txBox="1"/>
          <p:nvPr/>
        </p:nvSpPr>
        <p:spPr>
          <a:xfrm>
            <a:off x="6385305" y="5976366"/>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59" name="object 59"/>
          <p:cNvSpPr/>
          <p:nvPr/>
        </p:nvSpPr>
        <p:spPr>
          <a:xfrm>
            <a:off x="4665979" y="5838697"/>
            <a:ext cx="334645" cy="519430"/>
          </a:xfrm>
          <a:custGeom>
            <a:avLst/>
            <a:gdLst/>
            <a:ahLst/>
            <a:cxnLst/>
            <a:rect l="l" t="t" r="r" b="b"/>
            <a:pathLst>
              <a:path w="334645" h="519429">
                <a:moveTo>
                  <a:pt x="0" y="0"/>
                </a:moveTo>
                <a:lnTo>
                  <a:pt x="0" y="518922"/>
                </a:lnTo>
                <a:lnTo>
                  <a:pt x="334518" y="518922"/>
                </a:lnTo>
                <a:lnTo>
                  <a:pt x="334517" y="0"/>
                </a:lnTo>
                <a:lnTo>
                  <a:pt x="0" y="0"/>
                </a:lnTo>
                <a:close/>
              </a:path>
            </a:pathLst>
          </a:custGeom>
          <a:ln w="12700">
            <a:solidFill>
              <a:srgbClr val="000000"/>
            </a:solidFill>
          </a:ln>
        </p:spPr>
        <p:txBody>
          <a:bodyPr wrap="square" lIns="0" tIns="0" rIns="0" bIns="0" rtlCol="0"/>
          <a:lstStyle/>
          <a:p>
            <a:endParaRPr/>
          </a:p>
        </p:txBody>
      </p:sp>
      <p:sp>
        <p:nvSpPr>
          <p:cNvPr id="60" name="object 60"/>
          <p:cNvSpPr txBox="1"/>
          <p:nvPr/>
        </p:nvSpPr>
        <p:spPr>
          <a:xfrm>
            <a:off x="4754626" y="597636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61" name="object 61"/>
          <p:cNvSpPr/>
          <p:nvPr/>
        </p:nvSpPr>
        <p:spPr>
          <a:xfrm>
            <a:off x="7683500" y="5667247"/>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62" name="object 62"/>
          <p:cNvSpPr/>
          <p:nvPr/>
        </p:nvSpPr>
        <p:spPr>
          <a:xfrm>
            <a:off x="5168900" y="5667247"/>
            <a:ext cx="168910" cy="863600"/>
          </a:xfrm>
          <a:custGeom>
            <a:avLst/>
            <a:gdLst/>
            <a:ahLst/>
            <a:cxnLst/>
            <a:rect l="l" t="t" r="r" b="b"/>
            <a:pathLst>
              <a:path w="168910" h="863600">
                <a:moveTo>
                  <a:pt x="0" y="0"/>
                </a:moveTo>
                <a:lnTo>
                  <a:pt x="0" y="863346"/>
                </a:lnTo>
                <a:lnTo>
                  <a:pt x="168402" y="863346"/>
                </a:lnTo>
                <a:lnTo>
                  <a:pt x="168401" y="0"/>
                </a:lnTo>
                <a:lnTo>
                  <a:pt x="0" y="0"/>
                </a:lnTo>
                <a:close/>
              </a:path>
            </a:pathLst>
          </a:custGeom>
          <a:ln w="12700">
            <a:solidFill>
              <a:srgbClr val="000000"/>
            </a:solidFill>
          </a:ln>
        </p:spPr>
        <p:txBody>
          <a:bodyPr wrap="square" lIns="0" tIns="0" rIns="0" bIns="0" rtlCol="0"/>
          <a:lstStyle/>
          <a:p>
            <a:endParaRPr/>
          </a:p>
        </p:txBody>
      </p:sp>
      <p:sp>
        <p:nvSpPr>
          <p:cNvPr id="63" name="object 63"/>
          <p:cNvSpPr/>
          <p:nvPr/>
        </p:nvSpPr>
        <p:spPr>
          <a:xfrm>
            <a:off x="5000497" y="609930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4" name="object 64"/>
          <p:cNvSpPr/>
          <p:nvPr/>
        </p:nvSpPr>
        <p:spPr>
          <a:xfrm>
            <a:off x="6676897" y="5926328"/>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5" name="object 65"/>
          <p:cNvSpPr/>
          <p:nvPr/>
        </p:nvSpPr>
        <p:spPr>
          <a:xfrm>
            <a:off x="6676897" y="6270752"/>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6" name="object 66"/>
          <p:cNvSpPr/>
          <p:nvPr/>
        </p:nvSpPr>
        <p:spPr>
          <a:xfrm>
            <a:off x="7013702" y="59263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7" name="object 67"/>
          <p:cNvSpPr/>
          <p:nvPr/>
        </p:nvSpPr>
        <p:spPr>
          <a:xfrm>
            <a:off x="7013702" y="627075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8" name="object 68"/>
          <p:cNvSpPr/>
          <p:nvPr/>
        </p:nvSpPr>
        <p:spPr>
          <a:xfrm>
            <a:off x="7515097" y="6099302"/>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9" name="object 69"/>
          <p:cNvSpPr/>
          <p:nvPr/>
        </p:nvSpPr>
        <p:spPr>
          <a:xfrm>
            <a:off x="7851902" y="609930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0" name="object 70"/>
          <p:cNvSpPr/>
          <p:nvPr/>
        </p:nvSpPr>
        <p:spPr>
          <a:xfrm>
            <a:off x="3576320"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1" name="object 71"/>
          <p:cNvSpPr/>
          <p:nvPr/>
        </p:nvSpPr>
        <p:spPr>
          <a:xfrm>
            <a:off x="4414520"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2" name="object 72"/>
          <p:cNvSpPr/>
          <p:nvPr/>
        </p:nvSpPr>
        <p:spPr>
          <a:xfrm>
            <a:off x="5252720"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3" name="object 73"/>
          <p:cNvSpPr/>
          <p:nvPr/>
        </p:nvSpPr>
        <p:spPr>
          <a:xfrm>
            <a:off x="6090920"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4" name="object 74"/>
          <p:cNvSpPr/>
          <p:nvPr/>
        </p:nvSpPr>
        <p:spPr>
          <a:xfrm>
            <a:off x="6929119"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5" name="object 75"/>
          <p:cNvSpPr/>
          <p:nvPr/>
        </p:nvSpPr>
        <p:spPr>
          <a:xfrm>
            <a:off x="7767319" y="3420871"/>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76" name="object 76"/>
          <p:cNvSpPr/>
          <p:nvPr/>
        </p:nvSpPr>
        <p:spPr>
          <a:xfrm>
            <a:off x="6053582" y="3988561"/>
            <a:ext cx="227329" cy="901065"/>
          </a:xfrm>
          <a:custGeom>
            <a:avLst/>
            <a:gdLst/>
            <a:ahLst/>
            <a:cxnLst/>
            <a:rect l="l" t="t" r="r" b="b"/>
            <a:pathLst>
              <a:path w="227329" h="901064">
                <a:moveTo>
                  <a:pt x="74854" y="45208"/>
                </a:moveTo>
                <a:lnTo>
                  <a:pt x="58864" y="5714"/>
                </a:lnTo>
                <a:lnTo>
                  <a:pt x="30479" y="0"/>
                </a:lnTo>
                <a:lnTo>
                  <a:pt x="16502" y="5619"/>
                </a:lnTo>
                <a:lnTo>
                  <a:pt x="6095" y="15811"/>
                </a:lnTo>
                <a:lnTo>
                  <a:pt x="261" y="29146"/>
                </a:lnTo>
                <a:lnTo>
                  <a:pt x="0" y="44196"/>
                </a:lnTo>
                <a:lnTo>
                  <a:pt x="6060" y="58495"/>
                </a:lnTo>
                <a:lnTo>
                  <a:pt x="16502" y="68875"/>
                </a:lnTo>
                <a:lnTo>
                  <a:pt x="25145" y="72518"/>
                </a:lnTo>
                <a:lnTo>
                  <a:pt x="25145" y="39624"/>
                </a:lnTo>
                <a:lnTo>
                  <a:pt x="50291" y="35051"/>
                </a:lnTo>
                <a:lnTo>
                  <a:pt x="57006" y="69817"/>
                </a:lnTo>
                <a:lnTo>
                  <a:pt x="58924" y="69044"/>
                </a:lnTo>
                <a:lnTo>
                  <a:pt x="69246" y="58769"/>
                </a:lnTo>
                <a:lnTo>
                  <a:pt x="74854" y="45208"/>
                </a:lnTo>
                <a:close/>
              </a:path>
              <a:path w="227329" h="901064">
                <a:moveTo>
                  <a:pt x="57006" y="69817"/>
                </a:moveTo>
                <a:lnTo>
                  <a:pt x="50291" y="35051"/>
                </a:lnTo>
                <a:lnTo>
                  <a:pt x="25145" y="39624"/>
                </a:lnTo>
                <a:lnTo>
                  <a:pt x="31883" y="74541"/>
                </a:lnTo>
                <a:lnTo>
                  <a:pt x="44957" y="74675"/>
                </a:lnTo>
                <a:lnTo>
                  <a:pt x="57006" y="69817"/>
                </a:lnTo>
                <a:close/>
              </a:path>
              <a:path w="227329" h="901064">
                <a:moveTo>
                  <a:pt x="31883" y="74541"/>
                </a:moveTo>
                <a:lnTo>
                  <a:pt x="25145" y="39624"/>
                </a:lnTo>
                <a:lnTo>
                  <a:pt x="25145" y="72518"/>
                </a:lnTo>
                <a:lnTo>
                  <a:pt x="29896" y="74521"/>
                </a:lnTo>
                <a:lnTo>
                  <a:pt x="31883" y="74541"/>
                </a:lnTo>
                <a:close/>
              </a:path>
              <a:path w="227329" h="901064">
                <a:moveTo>
                  <a:pt x="202654" y="823884"/>
                </a:moveTo>
                <a:lnTo>
                  <a:pt x="57006" y="69817"/>
                </a:lnTo>
                <a:lnTo>
                  <a:pt x="44957" y="74675"/>
                </a:lnTo>
                <a:lnTo>
                  <a:pt x="31883" y="74541"/>
                </a:lnTo>
                <a:lnTo>
                  <a:pt x="177425" y="828776"/>
                </a:lnTo>
                <a:lnTo>
                  <a:pt x="202654" y="823884"/>
                </a:lnTo>
                <a:close/>
              </a:path>
              <a:path w="227329" h="901064">
                <a:moveTo>
                  <a:pt x="204977" y="897966"/>
                </a:moveTo>
                <a:lnTo>
                  <a:pt x="204977" y="835913"/>
                </a:lnTo>
                <a:lnTo>
                  <a:pt x="179831" y="841248"/>
                </a:lnTo>
                <a:lnTo>
                  <a:pt x="177425" y="828776"/>
                </a:lnTo>
                <a:lnTo>
                  <a:pt x="152400" y="833627"/>
                </a:lnTo>
                <a:lnTo>
                  <a:pt x="204215" y="900684"/>
                </a:lnTo>
                <a:lnTo>
                  <a:pt x="204977" y="897966"/>
                </a:lnTo>
                <a:close/>
              </a:path>
              <a:path w="227329" h="901064">
                <a:moveTo>
                  <a:pt x="204977" y="835913"/>
                </a:moveTo>
                <a:lnTo>
                  <a:pt x="202654" y="823884"/>
                </a:lnTo>
                <a:lnTo>
                  <a:pt x="177425" y="828776"/>
                </a:lnTo>
                <a:lnTo>
                  <a:pt x="179831" y="841248"/>
                </a:lnTo>
                <a:lnTo>
                  <a:pt x="204977" y="835913"/>
                </a:lnTo>
                <a:close/>
              </a:path>
              <a:path w="227329" h="901064">
                <a:moveTo>
                  <a:pt x="227075" y="819150"/>
                </a:moveTo>
                <a:lnTo>
                  <a:pt x="202654" y="823884"/>
                </a:lnTo>
                <a:lnTo>
                  <a:pt x="204977" y="835913"/>
                </a:lnTo>
                <a:lnTo>
                  <a:pt x="204977" y="897966"/>
                </a:lnTo>
                <a:lnTo>
                  <a:pt x="227075" y="819150"/>
                </a:lnTo>
                <a:close/>
              </a:path>
            </a:pathLst>
          </a:custGeom>
          <a:solidFill>
            <a:srgbClr val="000000"/>
          </a:solidFill>
        </p:spPr>
        <p:txBody>
          <a:bodyPr wrap="square" lIns="0" tIns="0" rIns="0" bIns="0" rtlCol="0"/>
          <a:lstStyle/>
          <a:p>
            <a:endParaRPr/>
          </a:p>
        </p:txBody>
      </p:sp>
      <p:sp>
        <p:nvSpPr>
          <p:cNvPr id="77" name="object 77"/>
          <p:cNvSpPr/>
          <p:nvPr/>
        </p:nvSpPr>
        <p:spPr>
          <a:xfrm>
            <a:off x="6007100" y="463092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8" name="object 78"/>
          <p:cNvSpPr/>
          <p:nvPr/>
        </p:nvSpPr>
        <p:spPr>
          <a:xfrm>
            <a:off x="6342379" y="4716271"/>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79" name="object 79"/>
          <p:cNvSpPr/>
          <p:nvPr/>
        </p:nvSpPr>
        <p:spPr>
          <a:xfrm>
            <a:off x="6342379" y="5148326"/>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80" name="object 80"/>
          <p:cNvSpPr/>
          <p:nvPr/>
        </p:nvSpPr>
        <p:spPr>
          <a:xfrm>
            <a:off x="6342379" y="5062220"/>
            <a:ext cx="167640" cy="86360"/>
          </a:xfrm>
          <a:custGeom>
            <a:avLst/>
            <a:gdLst/>
            <a:ahLst/>
            <a:cxnLst/>
            <a:rect l="l" t="t" r="r" b="b"/>
            <a:pathLst>
              <a:path w="167640" h="86360">
                <a:moveTo>
                  <a:pt x="0" y="86105"/>
                </a:moveTo>
                <a:lnTo>
                  <a:pt x="167640" y="0"/>
                </a:lnTo>
              </a:path>
            </a:pathLst>
          </a:custGeom>
          <a:ln w="12700">
            <a:solidFill>
              <a:srgbClr val="000000"/>
            </a:solidFill>
          </a:ln>
        </p:spPr>
        <p:txBody>
          <a:bodyPr wrap="square" lIns="0" tIns="0" rIns="0" bIns="0" rtlCol="0"/>
          <a:lstStyle/>
          <a:p>
            <a:endParaRPr/>
          </a:p>
        </p:txBody>
      </p:sp>
      <p:sp>
        <p:nvSpPr>
          <p:cNvPr id="81" name="object 81"/>
          <p:cNvSpPr/>
          <p:nvPr/>
        </p:nvSpPr>
        <p:spPr>
          <a:xfrm>
            <a:off x="6342379" y="4975352"/>
            <a:ext cx="167640" cy="86995"/>
          </a:xfrm>
          <a:custGeom>
            <a:avLst/>
            <a:gdLst/>
            <a:ahLst/>
            <a:cxnLst/>
            <a:rect l="l" t="t" r="r" b="b"/>
            <a:pathLst>
              <a:path w="167640" h="86995">
                <a:moveTo>
                  <a:pt x="167640" y="86868"/>
                </a:moveTo>
                <a:lnTo>
                  <a:pt x="0" y="0"/>
                </a:lnTo>
              </a:path>
            </a:pathLst>
          </a:custGeom>
          <a:ln w="12699">
            <a:solidFill>
              <a:srgbClr val="000000"/>
            </a:solidFill>
          </a:ln>
        </p:spPr>
        <p:txBody>
          <a:bodyPr wrap="square" lIns="0" tIns="0" rIns="0" bIns="0" rtlCol="0"/>
          <a:lstStyle/>
          <a:p>
            <a:endParaRPr/>
          </a:p>
        </p:txBody>
      </p:sp>
      <p:sp>
        <p:nvSpPr>
          <p:cNvPr id="82" name="object 82"/>
          <p:cNvSpPr/>
          <p:nvPr/>
        </p:nvSpPr>
        <p:spPr>
          <a:xfrm>
            <a:off x="6342379" y="5233670"/>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83" name="object 83"/>
          <p:cNvSpPr/>
          <p:nvPr/>
        </p:nvSpPr>
        <p:spPr>
          <a:xfrm>
            <a:off x="6342379" y="4716271"/>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84" name="object 84"/>
          <p:cNvSpPr/>
          <p:nvPr/>
        </p:nvSpPr>
        <p:spPr>
          <a:xfrm>
            <a:off x="6676897" y="488924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85" name="object 85"/>
          <p:cNvSpPr/>
          <p:nvPr/>
        </p:nvSpPr>
        <p:spPr>
          <a:xfrm>
            <a:off x="6175502" y="48892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6" name="object 86"/>
          <p:cNvSpPr/>
          <p:nvPr/>
        </p:nvSpPr>
        <p:spPr>
          <a:xfrm>
            <a:off x="6175502" y="523519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7" name="object 87"/>
          <p:cNvSpPr/>
          <p:nvPr/>
        </p:nvSpPr>
        <p:spPr>
          <a:xfrm>
            <a:off x="6676897" y="506222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88" name="object 88"/>
          <p:cNvSpPr/>
          <p:nvPr/>
        </p:nvSpPr>
        <p:spPr>
          <a:xfrm>
            <a:off x="6007100" y="5667247"/>
            <a:ext cx="168910" cy="863600"/>
          </a:xfrm>
          <a:custGeom>
            <a:avLst/>
            <a:gdLst/>
            <a:ahLst/>
            <a:cxnLst/>
            <a:rect l="l" t="t" r="r" b="b"/>
            <a:pathLst>
              <a:path w="168910" h="863600">
                <a:moveTo>
                  <a:pt x="0" y="0"/>
                </a:moveTo>
                <a:lnTo>
                  <a:pt x="0" y="863346"/>
                </a:lnTo>
                <a:lnTo>
                  <a:pt x="168402" y="863346"/>
                </a:lnTo>
                <a:lnTo>
                  <a:pt x="168401" y="0"/>
                </a:lnTo>
                <a:lnTo>
                  <a:pt x="0" y="0"/>
                </a:lnTo>
                <a:close/>
              </a:path>
            </a:pathLst>
          </a:custGeom>
          <a:ln w="12700">
            <a:solidFill>
              <a:srgbClr val="000000"/>
            </a:solidFill>
          </a:ln>
        </p:spPr>
        <p:txBody>
          <a:bodyPr wrap="square" lIns="0" tIns="0" rIns="0" bIns="0" rtlCol="0"/>
          <a:lstStyle/>
          <a:p>
            <a:endParaRPr/>
          </a:p>
        </p:txBody>
      </p:sp>
      <p:sp>
        <p:nvSpPr>
          <p:cNvPr id="89" name="object 89"/>
          <p:cNvSpPr/>
          <p:nvPr/>
        </p:nvSpPr>
        <p:spPr>
          <a:xfrm>
            <a:off x="6175502" y="609930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0" name="object 90"/>
          <p:cNvSpPr/>
          <p:nvPr/>
        </p:nvSpPr>
        <p:spPr>
          <a:xfrm>
            <a:off x="5419597" y="4716271"/>
            <a:ext cx="493776" cy="593598"/>
          </a:xfrm>
          <a:prstGeom prst="rect">
            <a:avLst/>
          </a:prstGeom>
          <a:blipFill>
            <a:blip r:embed="rId2" cstate="print"/>
            <a:stretch>
              <a:fillRect/>
            </a:stretch>
          </a:blipFill>
        </p:spPr>
        <p:txBody>
          <a:bodyPr wrap="square" lIns="0" tIns="0" rIns="0" bIns="0" rtlCol="0"/>
          <a:lstStyle/>
          <a:p>
            <a:endParaRPr/>
          </a:p>
        </p:txBody>
      </p:sp>
      <p:sp>
        <p:nvSpPr>
          <p:cNvPr id="91" name="object 91"/>
          <p:cNvSpPr/>
          <p:nvPr/>
        </p:nvSpPr>
        <p:spPr>
          <a:xfrm>
            <a:off x="5419597" y="5753353"/>
            <a:ext cx="493776" cy="593598"/>
          </a:xfrm>
          <a:prstGeom prst="rect">
            <a:avLst/>
          </a:prstGeom>
          <a:blipFill>
            <a:blip r:embed="rId3" cstate="print"/>
            <a:stretch>
              <a:fillRect/>
            </a:stretch>
          </a:blipFill>
        </p:spPr>
        <p:txBody>
          <a:bodyPr wrap="square" lIns="0" tIns="0" rIns="0" bIns="0" rtlCol="0"/>
          <a:lstStyle/>
          <a:p>
            <a:endParaRPr/>
          </a:p>
        </p:txBody>
      </p:sp>
      <p:sp>
        <p:nvSpPr>
          <p:cNvPr id="92" name="object 92"/>
          <p:cNvSpPr/>
          <p:nvPr/>
        </p:nvSpPr>
        <p:spPr>
          <a:xfrm>
            <a:off x="6471920" y="4073144"/>
            <a:ext cx="76200" cy="1938655"/>
          </a:xfrm>
          <a:custGeom>
            <a:avLst/>
            <a:gdLst/>
            <a:ahLst/>
            <a:cxnLst/>
            <a:rect l="l" t="t" r="r" b="b"/>
            <a:pathLst>
              <a:path w="76200" h="1938654">
                <a:moveTo>
                  <a:pt x="76200" y="38100"/>
                </a:moveTo>
                <a:lnTo>
                  <a:pt x="73247" y="23467"/>
                </a:lnTo>
                <a:lnTo>
                  <a:pt x="65150" y="11334"/>
                </a:lnTo>
                <a:lnTo>
                  <a:pt x="53054" y="3059"/>
                </a:lnTo>
                <a:lnTo>
                  <a:pt x="38100" y="0"/>
                </a:lnTo>
                <a:lnTo>
                  <a:pt x="23467" y="3059"/>
                </a:lnTo>
                <a:lnTo>
                  <a:pt x="11334" y="11334"/>
                </a:lnTo>
                <a:lnTo>
                  <a:pt x="3059" y="23467"/>
                </a:lnTo>
                <a:lnTo>
                  <a:pt x="0" y="38100"/>
                </a:lnTo>
                <a:lnTo>
                  <a:pt x="3059" y="53054"/>
                </a:lnTo>
                <a:lnTo>
                  <a:pt x="11334" y="65150"/>
                </a:lnTo>
                <a:lnTo>
                  <a:pt x="23467" y="73247"/>
                </a:lnTo>
                <a:lnTo>
                  <a:pt x="25907" y="73739"/>
                </a:lnTo>
                <a:lnTo>
                  <a:pt x="25907" y="38100"/>
                </a:lnTo>
                <a:lnTo>
                  <a:pt x="51053" y="38100"/>
                </a:lnTo>
                <a:lnTo>
                  <a:pt x="51053" y="73642"/>
                </a:lnTo>
                <a:lnTo>
                  <a:pt x="53054" y="73247"/>
                </a:lnTo>
                <a:lnTo>
                  <a:pt x="65150" y="65150"/>
                </a:lnTo>
                <a:lnTo>
                  <a:pt x="73247" y="53054"/>
                </a:lnTo>
                <a:lnTo>
                  <a:pt x="76200" y="38100"/>
                </a:lnTo>
                <a:close/>
              </a:path>
              <a:path w="76200" h="1938654">
                <a:moveTo>
                  <a:pt x="76200" y="1862327"/>
                </a:moveTo>
                <a:lnTo>
                  <a:pt x="0" y="1862327"/>
                </a:lnTo>
                <a:lnTo>
                  <a:pt x="25907" y="1914143"/>
                </a:lnTo>
                <a:lnTo>
                  <a:pt x="25907" y="1875281"/>
                </a:lnTo>
                <a:lnTo>
                  <a:pt x="51053" y="1875281"/>
                </a:lnTo>
                <a:lnTo>
                  <a:pt x="51053" y="1912620"/>
                </a:lnTo>
                <a:lnTo>
                  <a:pt x="76200" y="1862327"/>
                </a:lnTo>
                <a:close/>
              </a:path>
              <a:path w="76200" h="1938654">
                <a:moveTo>
                  <a:pt x="51053" y="73642"/>
                </a:moveTo>
                <a:lnTo>
                  <a:pt x="51053" y="38100"/>
                </a:lnTo>
                <a:lnTo>
                  <a:pt x="25907" y="38100"/>
                </a:lnTo>
                <a:lnTo>
                  <a:pt x="25907" y="73739"/>
                </a:lnTo>
                <a:lnTo>
                  <a:pt x="38100" y="76200"/>
                </a:lnTo>
                <a:lnTo>
                  <a:pt x="51053" y="73642"/>
                </a:lnTo>
                <a:close/>
              </a:path>
              <a:path w="76200" h="1938654">
                <a:moveTo>
                  <a:pt x="51053" y="1862327"/>
                </a:moveTo>
                <a:lnTo>
                  <a:pt x="51053" y="73642"/>
                </a:lnTo>
                <a:lnTo>
                  <a:pt x="38100" y="76200"/>
                </a:lnTo>
                <a:lnTo>
                  <a:pt x="25907" y="73739"/>
                </a:lnTo>
                <a:lnTo>
                  <a:pt x="25907" y="1862327"/>
                </a:lnTo>
                <a:lnTo>
                  <a:pt x="51053" y="1862327"/>
                </a:lnTo>
                <a:close/>
              </a:path>
              <a:path w="76200" h="1938654">
                <a:moveTo>
                  <a:pt x="51053" y="1912620"/>
                </a:moveTo>
                <a:lnTo>
                  <a:pt x="51053" y="1875281"/>
                </a:lnTo>
                <a:lnTo>
                  <a:pt x="25907" y="1875281"/>
                </a:lnTo>
                <a:lnTo>
                  <a:pt x="25907" y="1914143"/>
                </a:lnTo>
                <a:lnTo>
                  <a:pt x="38100" y="1938527"/>
                </a:lnTo>
                <a:lnTo>
                  <a:pt x="51053" y="1912620"/>
                </a:lnTo>
                <a:close/>
              </a:path>
            </a:pathLst>
          </a:custGeom>
          <a:solidFill>
            <a:srgbClr val="000000"/>
          </a:solidFill>
        </p:spPr>
        <p:txBody>
          <a:bodyPr wrap="square" lIns="0" tIns="0" rIns="0" bIns="0" rtlCol="0"/>
          <a:lstStyle/>
          <a:p>
            <a:endParaRPr/>
          </a:p>
        </p:txBody>
      </p:sp>
      <p:sp>
        <p:nvSpPr>
          <p:cNvPr id="93" name="object 93"/>
          <p:cNvSpPr txBox="1"/>
          <p:nvPr/>
        </p:nvSpPr>
        <p:spPr>
          <a:xfrm>
            <a:off x="7243318" y="4940045"/>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94" name="object 94"/>
          <p:cNvSpPr/>
          <p:nvPr/>
        </p:nvSpPr>
        <p:spPr>
          <a:xfrm>
            <a:off x="7180580" y="4803902"/>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95" name="object 95"/>
          <p:cNvSpPr/>
          <p:nvPr/>
        </p:nvSpPr>
        <p:spPr>
          <a:xfrm>
            <a:off x="7095997" y="5062220"/>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96" name="object 96"/>
          <p:cNvSpPr/>
          <p:nvPr/>
        </p:nvSpPr>
        <p:spPr>
          <a:xfrm>
            <a:off x="7095997" y="5406644"/>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97" name="object 97"/>
          <p:cNvSpPr/>
          <p:nvPr/>
        </p:nvSpPr>
        <p:spPr>
          <a:xfrm>
            <a:off x="7599680" y="5235194"/>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98" name="object 98"/>
          <p:cNvSpPr/>
          <p:nvPr/>
        </p:nvSpPr>
        <p:spPr>
          <a:xfrm>
            <a:off x="7599680" y="5235194"/>
            <a:ext cx="0" cy="171450"/>
          </a:xfrm>
          <a:custGeom>
            <a:avLst/>
            <a:gdLst/>
            <a:ahLst/>
            <a:cxnLst/>
            <a:rect l="l" t="t" r="r" b="b"/>
            <a:pathLst>
              <a:path h="171450">
                <a:moveTo>
                  <a:pt x="0" y="0"/>
                </a:moveTo>
                <a:lnTo>
                  <a:pt x="0" y="171450"/>
                </a:lnTo>
              </a:path>
            </a:pathLst>
          </a:custGeom>
          <a:ln w="12700">
            <a:solidFill>
              <a:srgbClr val="000000"/>
            </a:solidFill>
          </a:ln>
        </p:spPr>
        <p:txBody>
          <a:bodyPr wrap="square" lIns="0" tIns="0" rIns="0" bIns="0" rtlCol="0"/>
          <a:lstStyle/>
          <a:p>
            <a:endParaRPr/>
          </a:p>
        </p:txBody>
      </p:sp>
      <p:sp>
        <p:nvSpPr>
          <p:cNvPr id="99" name="object 99"/>
          <p:cNvSpPr/>
          <p:nvPr/>
        </p:nvSpPr>
        <p:spPr>
          <a:xfrm>
            <a:off x="6845300" y="5667247"/>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00" name="object 100"/>
          <p:cNvSpPr/>
          <p:nvPr/>
        </p:nvSpPr>
        <p:spPr>
          <a:xfrm>
            <a:off x="7180580" y="5753353"/>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101" name="object 101"/>
          <p:cNvSpPr/>
          <p:nvPr/>
        </p:nvSpPr>
        <p:spPr>
          <a:xfrm>
            <a:off x="7180580" y="6184646"/>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102" name="object 102"/>
          <p:cNvSpPr/>
          <p:nvPr/>
        </p:nvSpPr>
        <p:spPr>
          <a:xfrm>
            <a:off x="7180580" y="6099302"/>
            <a:ext cx="167640" cy="85725"/>
          </a:xfrm>
          <a:custGeom>
            <a:avLst/>
            <a:gdLst/>
            <a:ahLst/>
            <a:cxnLst/>
            <a:rect l="l" t="t" r="r" b="b"/>
            <a:pathLst>
              <a:path w="167640" h="85725">
                <a:moveTo>
                  <a:pt x="0" y="85344"/>
                </a:moveTo>
                <a:lnTo>
                  <a:pt x="167640" y="0"/>
                </a:lnTo>
              </a:path>
            </a:pathLst>
          </a:custGeom>
          <a:ln w="12700">
            <a:solidFill>
              <a:srgbClr val="000000"/>
            </a:solidFill>
          </a:ln>
        </p:spPr>
        <p:txBody>
          <a:bodyPr wrap="square" lIns="0" tIns="0" rIns="0" bIns="0" rtlCol="0"/>
          <a:lstStyle/>
          <a:p>
            <a:endParaRPr/>
          </a:p>
        </p:txBody>
      </p:sp>
      <p:sp>
        <p:nvSpPr>
          <p:cNvPr id="103" name="object 103"/>
          <p:cNvSpPr/>
          <p:nvPr/>
        </p:nvSpPr>
        <p:spPr>
          <a:xfrm>
            <a:off x="7180580" y="6011671"/>
            <a:ext cx="167640" cy="87630"/>
          </a:xfrm>
          <a:custGeom>
            <a:avLst/>
            <a:gdLst/>
            <a:ahLst/>
            <a:cxnLst/>
            <a:rect l="l" t="t" r="r" b="b"/>
            <a:pathLst>
              <a:path w="167640" h="87629">
                <a:moveTo>
                  <a:pt x="167640" y="87629"/>
                </a:moveTo>
                <a:lnTo>
                  <a:pt x="0" y="0"/>
                </a:lnTo>
              </a:path>
            </a:pathLst>
          </a:custGeom>
          <a:ln w="12700">
            <a:solidFill>
              <a:srgbClr val="000000"/>
            </a:solidFill>
          </a:ln>
        </p:spPr>
        <p:txBody>
          <a:bodyPr wrap="square" lIns="0" tIns="0" rIns="0" bIns="0" rtlCol="0"/>
          <a:lstStyle/>
          <a:p>
            <a:endParaRPr/>
          </a:p>
        </p:txBody>
      </p:sp>
      <p:sp>
        <p:nvSpPr>
          <p:cNvPr id="104" name="object 104"/>
          <p:cNvSpPr/>
          <p:nvPr/>
        </p:nvSpPr>
        <p:spPr>
          <a:xfrm>
            <a:off x="7180580" y="6270752"/>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105" name="object 105"/>
          <p:cNvSpPr/>
          <p:nvPr/>
        </p:nvSpPr>
        <p:spPr>
          <a:xfrm>
            <a:off x="7180580" y="5753353"/>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06" name="object 106"/>
          <p:cNvSpPr/>
          <p:nvPr/>
        </p:nvSpPr>
        <p:spPr>
          <a:xfrm>
            <a:off x="7515097" y="5926328"/>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107" name="object 107"/>
          <p:cNvSpPr/>
          <p:nvPr/>
        </p:nvSpPr>
        <p:spPr>
          <a:xfrm>
            <a:off x="6891781" y="5024882"/>
            <a:ext cx="227329" cy="901700"/>
          </a:xfrm>
          <a:custGeom>
            <a:avLst/>
            <a:gdLst/>
            <a:ahLst/>
            <a:cxnLst/>
            <a:rect l="l" t="t" r="r" b="b"/>
            <a:pathLst>
              <a:path w="227329" h="901700">
                <a:moveTo>
                  <a:pt x="74854" y="45529"/>
                </a:moveTo>
                <a:lnTo>
                  <a:pt x="58864" y="6095"/>
                </a:lnTo>
                <a:lnTo>
                  <a:pt x="30479" y="0"/>
                </a:lnTo>
                <a:lnTo>
                  <a:pt x="16478" y="6084"/>
                </a:lnTo>
                <a:lnTo>
                  <a:pt x="6096" y="16478"/>
                </a:lnTo>
                <a:lnTo>
                  <a:pt x="261" y="29896"/>
                </a:lnTo>
                <a:lnTo>
                  <a:pt x="0" y="44957"/>
                </a:lnTo>
                <a:lnTo>
                  <a:pt x="6060" y="58924"/>
                </a:lnTo>
                <a:lnTo>
                  <a:pt x="16502" y="69256"/>
                </a:lnTo>
                <a:lnTo>
                  <a:pt x="25146" y="72869"/>
                </a:lnTo>
                <a:lnTo>
                  <a:pt x="25146" y="40385"/>
                </a:lnTo>
                <a:lnTo>
                  <a:pt x="50292" y="35051"/>
                </a:lnTo>
                <a:lnTo>
                  <a:pt x="57002" y="69829"/>
                </a:lnTo>
                <a:lnTo>
                  <a:pt x="58924" y="69056"/>
                </a:lnTo>
                <a:lnTo>
                  <a:pt x="69246" y="58864"/>
                </a:lnTo>
                <a:lnTo>
                  <a:pt x="74854" y="45529"/>
                </a:lnTo>
                <a:close/>
              </a:path>
              <a:path w="227329" h="901700">
                <a:moveTo>
                  <a:pt x="57002" y="69829"/>
                </a:moveTo>
                <a:lnTo>
                  <a:pt x="50292" y="35051"/>
                </a:lnTo>
                <a:lnTo>
                  <a:pt x="25146" y="40385"/>
                </a:lnTo>
                <a:lnTo>
                  <a:pt x="31799" y="74832"/>
                </a:lnTo>
                <a:lnTo>
                  <a:pt x="44958" y="74675"/>
                </a:lnTo>
                <a:lnTo>
                  <a:pt x="57002" y="69829"/>
                </a:lnTo>
                <a:close/>
              </a:path>
              <a:path w="227329" h="901700">
                <a:moveTo>
                  <a:pt x="31799" y="74832"/>
                </a:moveTo>
                <a:lnTo>
                  <a:pt x="25146" y="40385"/>
                </a:lnTo>
                <a:lnTo>
                  <a:pt x="25146" y="72869"/>
                </a:lnTo>
                <a:lnTo>
                  <a:pt x="29896" y="74854"/>
                </a:lnTo>
                <a:lnTo>
                  <a:pt x="31799" y="74832"/>
                </a:lnTo>
                <a:close/>
              </a:path>
              <a:path w="227329" h="901700">
                <a:moveTo>
                  <a:pt x="202514" y="823911"/>
                </a:moveTo>
                <a:lnTo>
                  <a:pt x="57002" y="69829"/>
                </a:lnTo>
                <a:lnTo>
                  <a:pt x="44958" y="74675"/>
                </a:lnTo>
                <a:lnTo>
                  <a:pt x="31799" y="74832"/>
                </a:lnTo>
                <a:lnTo>
                  <a:pt x="177423" y="828776"/>
                </a:lnTo>
                <a:lnTo>
                  <a:pt x="202514" y="823911"/>
                </a:lnTo>
                <a:close/>
              </a:path>
              <a:path w="227329" h="901700">
                <a:moveTo>
                  <a:pt x="204977" y="898702"/>
                </a:moveTo>
                <a:lnTo>
                  <a:pt x="204977" y="836676"/>
                </a:lnTo>
                <a:lnTo>
                  <a:pt x="179832" y="841247"/>
                </a:lnTo>
                <a:lnTo>
                  <a:pt x="177423" y="828776"/>
                </a:lnTo>
                <a:lnTo>
                  <a:pt x="152400" y="833627"/>
                </a:lnTo>
                <a:lnTo>
                  <a:pt x="204216" y="901445"/>
                </a:lnTo>
                <a:lnTo>
                  <a:pt x="204977" y="898702"/>
                </a:lnTo>
                <a:close/>
              </a:path>
              <a:path w="227329" h="901700">
                <a:moveTo>
                  <a:pt x="204977" y="836676"/>
                </a:moveTo>
                <a:lnTo>
                  <a:pt x="202514" y="823911"/>
                </a:lnTo>
                <a:lnTo>
                  <a:pt x="177423" y="828776"/>
                </a:lnTo>
                <a:lnTo>
                  <a:pt x="179832" y="841247"/>
                </a:lnTo>
                <a:lnTo>
                  <a:pt x="204977" y="836676"/>
                </a:lnTo>
                <a:close/>
              </a:path>
              <a:path w="227329" h="901700">
                <a:moveTo>
                  <a:pt x="227075" y="819150"/>
                </a:moveTo>
                <a:lnTo>
                  <a:pt x="202514" y="823911"/>
                </a:lnTo>
                <a:lnTo>
                  <a:pt x="204977" y="836676"/>
                </a:lnTo>
                <a:lnTo>
                  <a:pt x="204977" y="898702"/>
                </a:lnTo>
                <a:lnTo>
                  <a:pt x="227075" y="819150"/>
                </a:lnTo>
                <a:close/>
              </a:path>
            </a:pathLst>
          </a:custGeom>
          <a:solidFill>
            <a:srgbClr val="FF0000"/>
          </a:solidFill>
        </p:spPr>
        <p:txBody>
          <a:bodyPr wrap="square" lIns="0" tIns="0" rIns="0" bIns="0" rtlCol="0"/>
          <a:lstStyle/>
          <a:p>
            <a:endParaRPr/>
          </a:p>
        </p:txBody>
      </p:sp>
      <p:sp>
        <p:nvSpPr>
          <p:cNvPr id="108" name="object 108"/>
          <p:cNvSpPr txBox="1"/>
          <p:nvPr/>
        </p:nvSpPr>
        <p:spPr>
          <a:xfrm>
            <a:off x="8062548" y="4940045"/>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09" name="object 109"/>
          <p:cNvSpPr/>
          <p:nvPr/>
        </p:nvSpPr>
        <p:spPr>
          <a:xfrm>
            <a:off x="7683500" y="4630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10" name="object 110"/>
          <p:cNvSpPr/>
          <p:nvPr/>
        </p:nvSpPr>
        <p:spPr>
          <a:xfrm>
            <a:off x="7851902" y="5062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11" name="object 111"/>
          <p:cNvSpPr/>
          <p:nvPr/>
        </p:nvSpPr>
        <p:spPr>
          <a:xfrm>
            <a:off x="8018780" y="4803902"/>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7515097" y="506222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13" name="object 113"/>
          <p:cNvSpPr txBox="1"/>
          <p:nvPr/>
        </p:nvSpPr>
        <p:spPr>
          <a:xfrm>
            <a:off x="8081518" y="597636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14" name="object 114"/>
          <p:cNvSpPr/>
          <p:nvPr/>
        </p:nvSpPr>
        <p:spPr>
          <a:xfrm>
            <a:off x="8018780" y="5838697"/>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115" name="object 115"/>
          <p:cNvSpPr/>
          <p:nvPr/>
        </p:nvSpPr>
        <p:spPr>
          <a:xfrm>
            <a:off x="7934197" y="6099302"/>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116" name="object 116"/>
          <p:cNvSpPr/>
          <p:nvPr/>
        </p:nvSpPr>
        <p:spPr>
          <a:xfrm>
            <a:off x="7934197" y="6443726"/>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117" name="object 117"/>
          <p:cNvSpPr/>
          <p:nvPr/>
        </p:nvSpPr>
        <p:spPr>
          <a:xfrm>
            <a:off x="8437880" y="6270752"/>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18" name="object 118"/>
          <p:cNvSpPr/>
          <p:nvPr/>
        </p:nvSpPr>
        <p:spPr>
          <a:xfrm>
            <a:off x="8437880" y="6270752"/>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119" name="object 119"/>
          <p:cNvSpPr txBox="1"/>
          <p:nvPr/>
        </p:nvSpPr>
        <p:spPr>
          <a:xfrm>
            <a:off x="8900742" y="597636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20" name="object 120"/>
          <p:cNvSpPr/>
          <p:nvPr/>
        </p:nvSpPr>
        <p:spPr>
          <a:xfrm>
            <a:off x="8521700" y="5667247"/>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21" name="object 121"/>
          <p:cNvSpPr/>
          <p:nvPr/>
        </p:nvSpPr>
        <p:spPr>
          <a:xfrm>
            <a:off x="8690102" y="6099302"/>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22" name="object 122"/>
          <p:cNvSpPr/>
          <p:nvPr/>
        </p:nvSpPr>
        <p:spPr>
          <a:xfrm>
            <a:off x="8856980" y="5838697"/>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123" name="object 123"/>
          <p:cNvSpPr/>
          <p:nvPr/>
        </p:nvSpPr>
        <p:spPr>
          <a:xfrm>
            <a:off x="8597900" y="3408679"/>
            <a:ext cx="0" cy="3368040"/>
          </a:xfrm>
          <a:custGeom>
            <a:avLst/>
            <a:gdLst/>
            <a:ahLst/>
            <a:cxnLst/>
            <a:rect l="l" t="t" r="r" b="b"/>
            <a:pathLst>
              <a:path h="3368040">
                <a:moveTo>
                  <a:pt x="0" y="0"/>
                </a:moveTo>
                <a:lnTo>
                  <a:pt x="0" y="3368040"/>
                </a:lnTo>
              </a:path>
            </a:pathLst>
          </a:custGeom>
          <a:ln w="12700">
            <a:solidFill>
              <a:srgbClr val="828282"/>
            </a:solidFill>
            <a:prstDash val="dot"/>
          </a:ln>
        </p:spPr>
        <p:txBody>
          <a:bodyPr wrap="square" lIns="0" tIns="0" rIns="0" bIns="0" rtlCol="0"/>
          <a:lstStyle/>
          <a:p>
            <a:endParaRPr/>
          </a:p>
        </p:txBody>
      </p:sp>
      <p:graphicFrame>
        <p:nvGraphicFramePr>
          <p:cNvPr id="124" name="object 124"/>
          <p:cNvGraphicFramePr>
            <a:graphicFrameLocks noGrp="1"/>
          </p:cNvGraphicFramePr>
          <p:nvPr/>
        </p:nvGraphicFramePr>
        <p:xfrm>
          <a:off x="374650" y="3968997"/>
          <a:ext cx="2464409" cy="2316201"/>
        </p:xfrm>
        <a:graphic>
          <a:graphicData uri="http://schemas.openxmlformats.org/drawingml/2006/table">
            <a:tbl>
              <a:tblPr firstRow="1" bandRow="1">
                <a:tableStyleId>{2D5ABB26-0587-4C30-8999-92F81FD0307C}</a:tableStyleId>
              </a:tblPr>
              <a:tblGrid>
                <a:gridCol w="762000"/>
                <a:gridCol w="1702409"/>
              </a:tblGrid>
              <a:tr h="632326">
                <a:tc>
                  <a:txBody>
                    <a:bodyPr/>
                    <a:lstStyle/>
                    <a:p>
                      <a:pPr marL="31750">
                        <a:lnSpc>
                          <a:spcPts val="2275"/>
                        </a:lnSpc>
                      </a:pPr>
                      <a:r>
                        <a:rPr lang="en-US" sz="2000" spc="-10" dirty="0" smtClean="0">
                          <a:latin typeface="Trebuchet MS"/>
                          <a:cs typeface="Trebuchet MS"/>
                        </a:rPr>
                        <a:t>LDUR</a:t>
                      </a:r>
                      <a:endParaRPr sz="2000" dirty="0">
                        <a:latin typeface="Trebuchet MS"/>
                        <a:cs typeface="Trebuchet MS"/>
                      </a:endParaRPr>
                    </a:p>
                  </a:txBody>
                  <a:tcPr marL="0" marR="0" marT="0" marB="0"/>
                </a:tc>
                <a:tc>
                  <a:txBody>
                    <a:bodyPr/>
                    <a:lstStyle/>
                    <a:p>
                      <a:pPr marL="12700">
                        <a:lnSpc>
                          <a:spcPct val="100000"/>
                        </a:lnSpc>
                        <a:tabLst>
                          <a:tab pos="585470" algn="l"/>
                        </a:tabLst>
                      </a:pPr>
                      <a:r>
                        <a:rPr sz="2000" spc="-5" dirty="0" smtClean="0">
                          <a:solidFill>
                            <a:srgbClr val="2F2FFF"/>
                          </a:solidFill>
                          <a:latin typeface="Trebuchet MS"/>
                          <a:cs typeface="Trebuchet MS"/>
                        </a:rPr>
                        <a:t>R2</a:t>
                      </a:r>
                      <a:r>
                        <a:rPr sz="2000" spc="-5" dirty="0" smtClean="0">
                          <a:latin typeface="Trebuchet MS"/>
                          <a:cs typeface="Trebuchet MS"/>
                        </a:rPr>
                        <a:t>,</a:t>
                      </a:r>
                      <a:r>
                        <a:rPr sz="2000" spc="-70" dirty="0" smtClean="0">
                          <a:latin typeface="Trebuchet MS"/>
                          <a:cs typeface="Trebuchet MS"/>
                        </a:rPr>
                        <a:t> </a:t>
                      </a:r>
                      <a:r>
                        <a:rPr lang="en-US" sz="2000" spc="-5" dirty="0" smtClean="0">
                          <a:latin typeface="Trebuchet MS"/>
                          <a:cs typeface="Trebuchet MS"/>
                        </a:rPr>
                        <a:t>[R3, #20]</a:t>
                      </a:r>
                      <a:endParaRPr sz="2000" dirty="0">
                        <a:latin typeface="Trebuchet MS"/>
                        <a:cs typeface="Trebuchet MS"/>
                      </a:endParaRPr>
                    </a:p>
                  </a:txBody>
                  <a:tcPr marL="0" marR="0" marT="0" marB="0"/>
                </a:tc>
              </a:tr>
              <a:tr h="1010784">
                <a:tc>
                  <a:txBody>
                    <a:bodyPr/>
                    <a:lstStyle/>
                    <a:p>
                      <a:pPr>
                        <a:lnSpc>
                          <a:spcPct val="100000"/>
                        </a:lnSpc>
                        <a:spcBef>
                          <a:spcPts val="5"/>
                        </a:spcBef>
                      </a:pPr>
                      <a:endParaRPr sz="2200" dirty="0" smtClean="0">
                        <a:latin typeface="Times New Roman"/>
                        <a:cs typeface="Times New Roman"/>
                      </a:endParaRPr>
                    </a:p>
                    <a:p>
                      <a:pPr marL="31750">
                        <a:lnSpc>
                          <a:spcPct val="100000"/>
                        </a:lnSpc>
                      </a:pPr>
                      <a:r>
                        <a:rPr lang="en-US" sz="2000" spc="-10" dirty="0" smtClean="0">
                          <a:latin typeface="Trebuchet MS"/>
                          <a:cs typeface="Trebuchet MS"/>
                        </a:rPr>
                        <a:t>AND</a:t>
                      </a:r>
                      <a:endParaRPr sz="2000" dirty="0">
                        <a:latin typeface="Trebuchet MS"/>
                        <a:cs typeface="Trebuchet MS"/>
                      </a:endParaRPr>
                    </a:p>
                  </a:txBody>
                  <a:tcPr marL="0" marR="0" marT="635" marB="0"/>
                </a:tc>
                <a:tc>
                  <a:txBody>
                    <a:bodyPr/>
                    <a:lstStyle/>
                    <a:p>
                      <a:pPr>
                        <a:lnSpc>
                          <a:spcPct val="100000"/>
                        </a:lnSpc>
                        <a:spcBef>
                          <a:spcPts val="5"/>
                        </a:spcBef>
                      </a:pPr>
                      <a:endParaRPr sz="2200" dirty="0" smtClean="0">
                        <a:latin typeface="Times New Roman"/>
                        <a:cs typeface="Times New Roman"/>
                      </a:endParaRPr>
                    </a:p>
                    <a:p>
                      <a:pPr marL="79375">
                        <a:lnSpc>
                          <a:spcPct val="100000"/>
                        </a:lnSpc>
                      </a:pPr>
                      <a:r>
                        <a:rPr sz="2000" spc="-5" dirty="0" smtClean="0">
                          <a:solidFill>
                            <a:srgbClr val="FF0000"/>
                          </a:solidFill>
                          <a:latin typeface="Trebuchet MS"/>
                          <a:cs typeface="Trebuchet MS"/>
                        </a:rPr>
                        <a:t>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8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a:txBody>
                  <a:tcPr marL="0" marR="0" marT="635" marB="0"/>
                </a:tc>
              </a:tr>
              <a:tr h="673091">
                <a:tc>
                  <a:txBody>
                    <a:bodyPr/>
                    <a:lstStyle/>
                    <a:p>
                      <a:pPr>
                        <a:lnSpc>
                          <a:spcPct val="100000"/>
                        </a:lnSpc>
                        <a:spcBef>
                          <a:spcPts val="35"/>
                        </a:spcBef>
                      </a:pPr>
                      <a:endParaRPr sz="2450" dirty="0" smtClean="0">
                        <a:latin typeface="Times New Roman"/>
                        <a:cs typeface="Times New Roman"/>
                      </a:endParaRPr>
                    </a:p>
                    <a:p>
                      <a:pPr marL="31750">
                        <a:lnSpc>
                          <a:spcPct val="100000"/>
                        </a:lnSpc>
                      </a:pPr>
                      <a:r>
                        <a:rPr lang="en-US" sz="2000" spc="-5" dirty="0" smtClean="0">
                          <a:latin typeface="Trebuchet MS"/>
                          <a:cs typeface="Trebuchet MS"/>
                        </a:rPr>
                        <a:t>ORR</a:t>
                      </a:r>
                      <a:endParaRPr sz="2000" dirty="0">
                        <a:latin typeface="Trebuchet MS"/>
                        <a:cs typeface="Trebuchet MS"/>
                      </a:endParaRPr>
                    </a:p>
                  </a:txBody>
                  <a:tcPr marL="0" marR="0" marT="4445" marB="0"/>
                </a:tc>
                <a:tc>
                  <a:txBody>
                    <a:bodyPr/>
                    <a:lstStyle/>
                    <a:p>
                      <a:pPr>
                        <a:lnSpc>
                          <a:spcPct val="100000"/>
                        </a:lnSpc>
                        <a:spcBef>
                          <a:spcPts val="35"/>
                        </a:spcBef>
                      </a:pPr>
                      <a:endParaRPr sz="2450" dirty="0" smtClean="0">
                        <a:latin typeface="Times New Roman"/>
                        <a:cs typeface="Times New Roman"/>
                      </a:endParaRPr>
                    </a:p>
                    <a:p>
                      <a:pPr marL="80010">
                        <a:lnSpc>
                          <a:spcPct val="100000"/>
                        </a:lnSpc>
                      </a:pPr>
                      <a:r>
                        <a:rPr sz="2000" spc="-5" dirty="0" smtClean="0">
                          <a:latin typeface="Trebuchet MS"/>
                          <a:cs typeface="Trebuchet MS"/>
                        </a:rPr>
                        <a:t>R13</a:t>
                      </a:r>
                      <a:r>
                        <a:rPr sz="2000" spc="-5" dirty="0">
                          <a:latin typeface="Trebuchet MS"/>
                          <a:cs typeface="Trebuchet MS"/>
                        </a:rPr>
                        <a:t>,</a:t>
                      </a:r>
                      <a:r>
                        <a:rPr sz="2000" spc="-5" dirty="0" smtClean="0">
                          <a:latin typeface="Trebuchet MS"/>
                          <a:cs typeface="Trebuchet MS"/>
                        </a:rPr>
                        <a:t> </a:t>
                      </a:r>
                      <a:r>
                        <a:rPr sz="2000" spc="-5" dirty="0" smtClean="0">
                          <a:solidFill>
                            <a:srgbClr val="FF0000"/>
                          </a:solidFill>
                          <a:latin typeface="Trebuchet MS"/>
                          <a:cs typeface="Trebuchet MS"/>
                        </a:rPr>
                        <a:t>R12</a:t>
                      </a:r>
                      <a:r>
                        <a:rPr sz="2000" spc="-5" dirty="0">
                          <a:latin typeface="Trebuchet MS"/>
                          <a:cs typeface="Trebuchet MS"/>
                        </a:rPr>
                        <a:t>,</a:t>
                      </a:r>
                      <a:r>
                        <a:rPr sz="2000" spc="-75" dirty="0" smtClean="0">
                          <a:latin typeface="Trebuchet MS"/>
                          <a:cs typeface="Trebuchet MS"/>
                        </a:rPr>
                        <a:t> </a:t>
                      </a:r>
                      <a:r>
                        <a:rPr sz="2000" spc="-5" dirty="0" smtClean="0">
                          <a:solidFill>
                            <a:srgbClr val="2F2FFF"/>
                          </a:solidFill>
                          <a:latin typeface="Trebuchet MS"/>
                          <a:cs typeface="Trebuchet MS"/>
                        </a:rPr>
                        <a:t>R2</a:t>
                      </a:r>
                      <a:endParaRPr sz="2000" dirty="0">
                        <a:latin typeface="Trebuchet MS"/>
                        <a:cs typeface="Trebuchet MS"/>
                      </a:endParaRPr>
                    </a:p>
                  </a:txBody>
                  <a:tcPr marL="0" marR="0" marT="4445" marB="0"/>
                </a:tc>
              </a:tr>
            </a:tbl>
          </a:graphicData>
        </a:graphic>
      </p:graphicFrame>
      <p:sp>
        <p:nvSpPr>
          <p:cNvPr id="125" name="object 125"/>
          <p:cNvSpPr/>
          <p:nvPr/>
        </p:nvSpPr>
        <p:spPr>
          <a:xfrm>
            <a:off x="8353297" y="6099302"/>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26" name="object 12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27" name="object 127"/>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28" name="object 128"/>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16</a:t>
            </a:fld>
            <a:endParaRPr sz="16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3650" y="487171"/>
            <a:ext cx="2485390" cy="431800"/>
          </a:xfrm>
          <a:prstGeom prst="rect">
            <a:avLst/>
          </a:prstGeom>
        </p:spPr>
        <p:txBody>
          <a:bodyPr vert="horz" wrap="square" lIns="0" tIns="0" rIns="0" bIns="0" rtlCol="0">
            <a:spAutoFit/>
          </a:bodyPr>
          <a:lstStyle/>
          <a:p>
            <a:pPr marL="12700">
              <a:lnSpc>
                <a:spcPct val="100000"/>
              </a:lnSpc>
            </a:pPr>
            <a:r>
              <a:rPr dirty="0"/>
              <a:t>Detecting</a:t>
            </a:r>
            <a:r>
              <a:rPr spc="-120" dirty="0"/>
              <a:t> </a:t>
            </a:r>
            <a:r>
              <a:rPr dirty="0"/>
              <a:t>stalls</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5" name="object 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6" name="object 6"/>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17</a:t>
            </a:fld>
            <a:endParaRPr sz="1600">
              <a:latin typeface="Trebuchet MS"/>
              <a:cs typeface="Trebuchet MS"/>
            </a:endParaRPr>
          </a:p>
        </p:txBody>
      </p:sp>
      <p:sp>
        <p:nvSpPr>
          <p:cNvPr id="3" name="object 3"/>
          <p:cNvSpPr txBox="1"/>
          <p:nvPr/>
        </p:nvSpPr>
        <p:spPr>
          <a:xfrm>
            <a:off x="609345" y="1173479"/>
            <a:ext cx="8715375" cy="5565140"/>
          </a:xfrm>
          <a:prstGeom prst="rect">
            <a:avLst/>
          </a:prstGeom>
        </p:spPr>
        <p:txBody>
          <a:bodyPr vert="horz" wrap="square" lIns="0" tIns="0" rIns="0" bIns="0" rtlCol="0">
            <a:spAutoFit/>
          </a:bodyPr>
          <a:lstStyle/>
          <a:p>
            <a:pPr marL="355600" marR="204470" indent="-342900">
              <a:lnSpc>
                <a:spcPct val="100000"/>
              </a:lnSpc>
              <a:buFont typeface="Wingdings"/>
              <a:buChar char="•"/>
              <a:tabLst>
                <a:tab pos="354965" algn="l"/>
                <a:tab pos="355600" algn="l"/>
              </a:tabLst>
            </a:pPr>
            <a:r>
              <a:rPr sz="2000" spc="-5" dirty="0">
                <a:latin typeface="Trebuchet MS"/>
                <a:cs typeface="Trebuchet MS"/>
              </a:rPr>
              <a:t>We can </a:t>
            </a:r>
            <a:r>
              <a:rPr sz="2000" spc="-10" dirty="0">
                <a:latin typeface="Trebuchet MS"/>
                <a:cs typeface="Trebuchet MS"/>
              </a:rPr>
              <a:t>detect </a:t>
            </a:r>
            <a:r>
              <a:rPr sz="2000" spc="-5" dirty="0">
                <a:latin typeface="Trebuchet MS"/>
                <a:cs typeface="Trebuchet MS"/>
              </a:rPr>
              <a:t>a load </a:t>
            </a:r>
            <a:r>
              <a:rPr sz="2000" spc="-10" dirty="0">
                <a:latin typeface="Trebuchet MS"/>
                <a:cs typeface="Trebuchet MS"/>
              </a:rPr>
              <a:t>hazard </a:t>
            </a:r>
            <a:r>
              <a:rPr sz="2000" spc="-5" dirty="0">
                <a:latin typeface="Trebuchet MS"/>
                <a:cs typeface="Trebuchet MS"/>
              </a:rPr>
              <a:t>between the </a:t>
            </a:r>
            <a:r>
              <a:rPr sz="2000" spc="-10" dirty="0">
                <a:latin typeface="Trebuchet MS"/>
                <a:cs typeface="Trebuchet MS"/>
              </a:rPr>
              <a:t>current instruction </a:t>
            </a:r>
            <a:r>
              <a:rPr sz="2000" spc="-5" dirty="0">
                <a:latin typeface="Trebuchet MS"/>
                <a:cs typeface="Trebuchet MS"/>
              </a:rPr>
              <a:t>in its </a:t>
            </a:r>
            <a:r>
              <a:rPr sz="2000" spc="-10" dirty="0">
                <a:latin typeface="Trebuchet MS"/>
                <a:cs typeface="Trebuchet MS"/>
              </a:rPr>
              <a:t>ID  </a:t>
            </a:r>
            <a:r>
              <a:rPr sz="2000" spc="-5" dirty="0">
                <a:latin typeface="Trebuchet MS"/>
                <a:cs typeface="Trebuchet MS"/>
              </a:rPr>
              <a:t>stage and the </a:t>
            </a:r>
            <a:r>
              <a:rPr sz="2000" spc="-10" dirty="0">
                <a:latin typeface="Trebuchet MS"/>
                <a:cs typeface="Trebuchet MS"/>
              </a:rPr>
              <a:t>previous instruction </a:t>
            </a:r>
            <a:r>
              <a:rPr sz="2000" spc="-5" dirty="0">
                <a:latin typeface="Trebuchet MS"/>
                <a:cs typeface="Trebuchet MS"/>
              </a:rPr>
              <a:t>in the EX stage just like we </a:t>
            </a:r>
            <a:r>
              <a:rPr sz="2000" spc="-10" dirty="0">
                <a:latin typeface="Trebuchet MS"/>
                <a:cs typeface="Trebuchet MS"/>
              </a:rPr>
              <a:t>detected  </a:t>
            </a:r>
            <a:r>
              <a:rPr sz="2000" spc="-5" dirty="0">
                <a:latin typeface="Trebuchet MS"/>
                <a:cs typeface="Trebuchet MS"/>
              </a:rPr>
              <a:t>data</a:t>
            </a:r>
            <a:r>
              <a:rPr sz="2000" spc="-85" dirty="0">
                <a:latin typeface="Trebuchet MS"/>
                <a:cs typeface="Trebuchet MS"/>
              </a:rPr>
              <a:t> </a:t>
            </a:r>
            <a:r>
              <a:rPr sz="2000" spc="-10" dirty="0">
                <a:latin typeface="Trebuchet MS"/>
                <a:cs typeface="Trebuchet MS"/>
              </a:rPr>
              <a:t>hazards.</a:t>
            </a:r>
            <a:endParaRPr sz="2000">
              <a:latin typeface="Trebuchet MS"/>
              <a:cs typeface="Trebuchet MS"/>
            </a:endParaRPr>
          </a:p>
          <a:p>
            <a:pPr marL="355600" indent="-342900">
              <a:lnSpc>
                <a:spcPct val="100000"/>
              </a:lnSpc>
              <a:spcBef>
                <a:spcPts val="470"/>
              </a:spcBef>
              <a:buFont typeface="Wingdings"/>
              <a:buChar char="•"/>
              <a:tabLst>
                <a:tab pos="354965" algn="l"/>
                <a:tab pos="355600" algn="l"/>
              </a:tabLst>
            </a:pPr>
            <a:r>
              <a:rPr sz="2000" spc="-5" dirty="0">
                <a:latin typeface="Trebuchet MS"/>
                <a:cs typeface="Trebuchet MS"/>
              </a:rPr>
              <a:t>A </a:t>
            </a:r>
            <a:r>
              <a:rPr sz="2000" spc="-10" dirty="0">
                <a:latin typeface="Trebuchet MS"/>
                <a:cs typeface="Trebuchet MS"/>
              </a:rPr>
              <a:t>hazard </a:t>
            </a:r>
            <a:r>
              <a:rPr sz="2000" spc="-5" dirty="0">
                <a:latin typeface="Trebuchet MS"/>
                <a:cs typeface="Trebuchet MS"/>
              </a:rPr>
              <a:t>occurs if the </a:t>
            </a:r>
            <a:r>
              <a:rPr sz="2000" spc="-10" dirty="0">
                <a:latin typeface="Trebuchet MS"/>
                <a:cs typeface="Trebuchet MS"/>
              </a:rPr>
              <a:t>previous instruction </a:t>
            </a:r>
            <a:r>
              <a:rPr sz="2000" spc="-5" dirty="0">
                <a:latin typeface="Trebuchet MS"/>
                <a:cs typeface="Trebuchet MS"/>
              </a:rPr>
              <a:t>was</a:t>
            </a:r>
            <a:r>
              <a:rPr sz="2000" spc="75" dirty="0">
                <a:latin typeface="Trebuchet MS"/>
                <a:cs typeface="Trebuchet MS"/>
              </a:rPr>
              <a:t> </a:t>
            </a:r>
            <a:r>
              <a:rPr sz="2000" spc="-10" dirty="0">
                <a:latin typeface="Trebuchet MS"/>
                <a:cs typeface="Trebuchet MS"/>
              </a:rPr>
              <a:t>LW...</a:t>
            </a:r>
            <a:endParaRPr sz="2000">
              <a:latin typeface="Trebuchet MS"/>
              <a:cs typeface="Trebuchet MS"/>
            </a:endParaRPr>
          </a:p>
          <a:p>
            <a:pPr marL="125730" algn="ctr">
              <a:lnSpc>
                <a:spcPct val="100000"/>
              </a:lnSpc>
              <a:spcBef>
                <a:spcPts val="1914"/>
              </a:spcBef>
            </a:pPr>
            <a:r>
              <a:rPr sz="2000" spc="-5" dirty="0">
                <a:solidFill>
                  <a:srgbClr val="2F2FFF"/>
                </a:solidFill>
                <a:latin typeface="Trebuchet MS"/>
                <a:cs typeface="Trebuchet MS"/>
              </a:rPr>
              <a:t>ID/EX.MemRead =</a:t>
            </a:r>
            <a:r>
              <a:rPr sz="2000" spc="-50" dirty="0">
                <a:solidFill>
                  <a:srgbClr val="2F2FFF"/>
                </a:solidFill>
                <a:latin typeface="Trebuchet MS"/>
                <a:cs typeface="Trebuchet MS"/>
              </a:rPr>
              <a:t> </a:t>
            </a:r>
            <a:r>
              <a:rPr sz="2000" spc="-5" dirty="0">
                <a:solidFill>
                  <a:srgbClr val="2F2FFF"/>
                </a:solidFill>
                <a:latin typeface="Trebuchet MS"/>
                <a:cs typeface="Trebuchet MS"/>
              </a:rPr>
              <a:t>1</a:t>
            </a:r>
            <a:endParaRPr sz="2000">
              <a:latin typeface="Trebuchet MS"/>
              <a:cs typeface="Trebuchet MS"/>
            </a:endParaRPr>
          </a:p>
          <a:p>
            <a:pPr marL="355600">
              <a:lnSpc>
                <a:spcPct val="100000"/>
              </a:lnSpc>
              <a:spcBef>
                <a:spcPts val="1910"/>
              </a:spcBef>
            </a:pPr>
            <a:r>
              <a:rPr sz="2000" spc="-5" dirty="0">
                <a:latin typeface="Trebuchet MS"/>
                <a:cs typeface="Trebuchet MS"/>
              </a:rPr>
              <a:t>...and the LW </a:t>
            </a:r>
            <a:r>
              <a:rPr sz="2000" spc="-10" dirty="0">
                <a:latin typeface="Trebuchet MS"/>
                <a:cs typeface="Trebuchet MS"/>
              </a:rPr>
              <a:t>destination </a:t>
            </a:r>
            <a:r>
              <a:rPr sz="2000" spc="-5" dirty="0">
                <a:latin typeface="Trebuchet MS"/>
                <a:cs typeface="Trebuchet MS"/>
              </a:rPr>
              <a:t>is one of the </a:t>
            </a:r>
            <a:r>
              <a:rPr sz="2000" spc="-10" dirty="0">
                <a:latin typeface="Trebuchet MS"/>
                <a:cs typeface="Trebuchet MS"/>
              </a:rPr>
              <a:t>current </a:t>
            </a:r>
            <a:r>
              <a:rPr sz="2000" spc="-5" dirty="0">
                <a:latin typeface="Trebuchet MS"/>
                <a:cs typeface="Trebuchet MS"/>
              </a:rPr>
              <a:t>source</a:t>
            </a:r>
            <a:r>
              <a:rPr sz="2000" spc="75" dirty="0">
                <a:latin typeface="Trebuchet MS"/>
                <a:cs typeface="Trebuchet MS"/>
              </a:rPr>
              <a:t> </a:t>
            </a:r>
            <a:r>
              <a:rPr sz="2000" spc="-10" dirty="0">
                <a:latin typeface="Trebuchet MS"/>
                <a:cs typeface="Trebuchet MS"/>
              </a:rPr>
              <a:t>registers.</a:t>
            </a:r>
            <a:endParaRPr sz="2000">
              <a:latin typeface="Trebuchet MS"/>
              <a:cs typeface="Trebuchet MS"/>
            </a:endParaRPr>
          </a:p>
          <a:p>
            <a:pPr marL="2358390" marR="2325370" algn="ctr">
              <a:lnSpc>
                <a:spcPct val="100000"/>
              </a:lnSpc>
              <a:spcBef>
                <a:spcPts val="1920"/>
              </a:spcBef>
            </a:pPr>
            <a:r>
              <a:rPr sz="2000" spc="-5" dirty="0">
                <a:solidFill>
                  <a:srgbClr val="2F2FFF"/>
                </a:solidFill>
                <a:latin typeface="Trebuchet MS"/>
                <a:cs typeface="Trebuchet MS"/>
              </a:rPr>
              <a:t>ID/EX.RegisterRt = IF/ID.RegisterRs  </a:t>
            </a:r>
            <a:r>
              <a:rPr sz="2000" spc="-5" dirty="0">
                <a:latin typeface="Trebuchet MS"/>
                <a:cs typeface="Trebuchet MS"/>
              </a:rPr>
              <a:t>or</a:t>
            </a:r>
            <a:endParaRPr sz="2000">
              <a:latin typeface="Trebuchet MS"/>
              <a:cs typeface="Trebuchet MS"/>
            </a:endParaRPr>
          </a:p>
          <a:p>
            <a:pPr marL="21590" algn="ctr">
              <a:lnSpc>
                <a:spcPct val="100000"/>
              </a:lnSpc>
            </a:pPr>
            <a:r>
              <a:rPr sz="2000" spc="-10" dirty="0">
                <a:solidFill>
                  <a:srgbClr val="2F2FFF"/>
                </a:solidFill>
                <a:latin typeface="Trebuchet MS"/>
                <a:cs typeface="Trebuchet MS"/>
              </a:rPr>
              <a:t>ID/EX.RegisterRt </a:t>
            </a:r>
            <a:r>
              <a:rPr sz="2000" spc="-5" dirty="0">
                <a:solidFill>
                  <a:srgbClr val="2F2FFF"/>
                </a:solidFill>
                <a:latin typeface="Trebuchet MS"/>
                <a:cs typeface="Trebuchet MS"/>
              </a:rPr>
              <a:t>=</a:t>
            </a:r>
            <a:r>
              <a:rPr sz="2000" spc="40" dirty="0">
                <a:solidFill>
                  <a:srgbClr val="2F2FFF"/>
                </a:solidFill>
                <a:latin typeface="Trebuchet MS"/>
                <a:cs typeface="Trebuchet MS"/>
              </a:rPr>
              <a:t> </a:t>
            </a:r>
            <a:r>
              <a:rPr sz="2000" spc="-10" dirty="0">
                <a:solidFill>
                  <a:srgbClr val="2F2FFF"/>
                </a:solidFill>
                <a:latin typeface="Trebuchet MS"/>
                <a:cs typeface="Trebuchet MS"/>
              </a:rPr>
              <a:t>IF/ID.RegisterRt</a:t>
            </a:r>
            <a:endParaRPr sz="2000">
              <a:latin typeface="Trebuchet MS"/>
              <a:cs typeface="Trebuchet MS"/>
            </a:endParaRPr>
          </a:p>
          <a:p>
            <a:pPr marL="2358390" marR="5080" indent="-2345690">
              <a:lnSpc>
                <a:spcPts val="4330"/>
              </a:lnSpc>
              <a:spcBef>
                <a:spcPts val="450"/>
              </a:spcBef>
              <a:buFont typeface="Wingdings"/>
              <a:buChar char="•"/>
              <a:tabLst>
                <a:tab pos="354965" algn="l"/>
                <a:tab pos="356235" algn="l"/>
              </a:tabLst>
            </a:pPr>
            <a:r>
              <a:rPr sz="2000" spc="-5" dirty="0">
                <a:latin typeface="Trebuchet MS"/>
                <a:cs typeface="Trebuchet MS"/>
              </a:rPr>
              <a:t>The </a:t>
            </a:r>
            <a:r>
              <a:rPr sz="2000" spc="-10" dirty="0">
                <a:latin typeface="Trebuchet MS"/>
                <a:cs typeface="Trebuchet MS"/>
              </a:rPr>
              <a:t>complete </a:t>
            </a:r>
            <a:r>
              <a:rPr sz="2000" spc="-5" dirty="0">
                <a:latin typeface="Trebuchet MS"/>
                <a:cs typeface="Trebuchet MS"/>
              </a:rPr>
              <a:t>test for stalling is </a:t>
            </a:r>
            <a:r>
              <a:rPr sz="2000" dirty="0">
                <a:latin typeface="Trebuchet MS"/>
                <a:cs typeface="Trebuchet MS"/>
              </a:rPr>
              <a:t>the </a:t>
            </a:r>
            <a:r>
              <a:rPr sz="2000" spc="-10" dirty="0">
                <a:latin typeface="Trebuchet MS"/>
                <a:cs typeface="Trebuchet MS"/>
              </a:rPr>
              <a:t>conjunction </a:t>
            </a:r>
            <a:r>
              <a:rPr sz="2000" spc="-5" dirty="0">
                <a:latin typeface="Trebuchet MS"/>
                <a:cs typeface="Trebuchet MS"/>
              </a:rPr>
              <a:t>of these two </a:t>
            </a:r>
            <a:r>
              <a:rPr sz="2000" spc="-10" dirty="0">
                <a:latin typeface="Trebuchet MS"/>
                <a:cs typeface="Trebuchet MS"/>
              </a:rPr>
              <a:t>conditions.  </a:t>
            </a:r>
            <a:r>
              <a:rPr sz="2000" spc="-5" dirty="0">
                <a:latin typeface="Trebuchet MS"/>
                <a:cs typeface="Trebuchet MS"/>
              </a:rPr>
              <a:t>if (</a:t>
            </a:r>
            <a:r>
              <a:rPr sz="2000" spc="-5" dirty="0">
                <a:solidFill>
                  <a:srgbClr val="2F2FFF"/>
                </a:solidFill>
                <a:latin typeface="Trebuchet MS"/>
                <a:cs typeface="Trebuchet MS"/>
              </a:rPr>
              <a:t>ID/EX.MemRead = 1</a:t>
            </a:r>
            <a:r>
              <a:rPr sz="2000" dirty="0">
                <a:solidFill>
                  <a:srgbClr val="2F2FFF"/>
                </a:solidFill>
                <a:latin typeface="Trebuchet MS"/>
                <a:cs typeface="Trebuchet MS"/>
              </a:rPr>
              <a:t> </a:t>
            </a:r>
            <a:r>
              <a:rPr sz="2000" spc="-10" dirty="0">
                <a:latin typeface="Trebuchet MS"/>
                <a:cs typeface="Trebuchet MS"/>
              </a:rPr>
              <a:t>and</a:t>
            </a:r>
            <a:endParaRPr sz="2000">
              <a:latin typeface="Trebuchet MS"/>
              <a:cs typeface="Trebuchet MS"/>
            </a:endParaRPr>
          </a:p>
          <a:p>
            <a:pPr marL="2815590" indent="-120650">
              <a:lnSpc>
                <a:spcPts val="1935"/>
              </a:lnSpc>
            </a:pPr>
            <a:r>
              <a:rPr sz="2000" spc="-5" dirty="0">
                <a:latin typeface="Trebuchet MS"/>
                <a:cs typeface="Trebuchet MS"/>
              </a:rPr>
              <a:t>( </a:t>
            </a:r>
            <a:r>
              <a:rPr sz="2000" spc="-5" dirty="0">
                <a:solidFill>
                  <a:srgbClr val="2F2FFF"/>
                </a:solidFill>
                <a:latin typeface="Trebuchet MS"/>
                <a:cs typeface="Trebuchet MS"/>
              </a:rPr>
              <a:t>ID/EX.RegisterRt = IF/ID.RegisterRs</a:t>
            </a:r>
            <a:r>
              <a:rPr sz="2000" spc="-325" dirty="0">
                <a:solidFill>
                  <a:srgbClr val="2F2FFF"/>
                </a:solidFill>
                <a:latin typeface="Trebuchet MS"/>
                <a:cs typeface="Trebuchet MS"/>
              </a:rPr>
              <a:t> </a:t>
            </a:r>
            <a:r>
              <a:rPr sz="2000" spc="-5" dirty="0">
                <a:latin typeface="Trebuchet MS"/>
                <a:cs typeface="Trebuchet MS"/>
              </a:rPr>
              <a:t>or</a:t>
            </a:r>
            <a:endParaRPr sz="2000">
              <a:latin typeface="Trebuchet MS"/>
              <a:cs typeface="Trebuchet MS"/>
            </a:endParaRPr>
          </a:p>
          <a:p>
            <a:pPr marL="2358390" marR="1682750" indent="457200">
              <a:lnSpc>
                <a:spcPct val="100000"/>
              </a:lnSpc>
            </a:pPr>
            <a:r>
              <a:rPr sz="2000" spc="-10" dirty="0">
                <a:solidFill>
                  <a:srgbClr val="2F2FFF"/>
                </a:solidFill>
                <a:latin typeface="Trebuchet MS"/>
                <a:cs typeface="Trebuchet MS"/>
              </a:rPr>
              <a:t>ID/EX.RegisterRt </a:t>
            </a:r>
            <a:r>
              <a:rPr sz="2000" spc="-5" dirty="0">
                <a:solidFill>
                  <a:srgbClr val="2F2FFF"/>
                </a:solidFill>
                <a:latin typeface="Trebuchet MS"/>
                <a:cs typeface="Trebuchet MS"/>
              </a:rPr>
              <a:t>= IF/ID.RegisterRt</a:t>
            </a:r>
            <a:r>
              <a:rPr sz="2000" spc="-5" dirty="0">
                <a:latin typeface="Trebuchet MS"/>
                <a:cs typeface="Trebuchet MS"/>
              </a:rPr>
              <a:t>))  then</a:t>
            </a:r>
            <a:r>
              <a:rPr sz="2000" spc="-85" dirty="0">
                <a:latin typeface="Trebuchet MS"/>
                <a:cs typeface="Trebuchet MS"/>
              </a:rPr>
              <a:t> </a:t>
            </a:r>
            <a:r>
              <a:rPr sz="2000" spc="-10" dirty="0">
                <a:latin typeface="Trebuchet MS"/>
                <a:cs typeface="Trebuchet MS"/>
              </a:rPr>
              <a:t>stall</a:t>
            </a:r>
            <a:endParaRPr sz="20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5228" y="487171"/>
            <a:ext cx="3143250" cy="431800"/>
          </a:xfrm>
          <a:prstGeom prst="rect">
            <a:avLst/>
          </a:prstGeom>
        </p:spPr>
        <p:txBody>
          <a:bodyPr vert="horz" wrap="square" lIns="0" tIns="0" rIns="0" bIns="0" rtlCol="0">
            <a:spAutoFit/>
          </a:bodyPr>
          <a:lstStyle/>
          <a:p>
            <a:pPr marL="12700">
              <a:lnSpc>
                <a:spcPct val="100000"/>
              </a:lnSpc>
            </a:pPr>
            <a:r>
              <a:rPr spc="-5" dirty="0"/>
              <a:t>Implementing</a:t>
            </a:r>
            <a:r>
              <a:rPr spc="-80" dirty="0"/>
              <a:t> </a:t>
            </a:r>
            <a:r>
              <a:rPr dirty="0"/>
              <a:t>stalls</a:t>
            </a:r>
          </a:p>
        </p:txBody>
      </p:sp>
      <p:sp>
        <p:nvSpPr>
          <p:cNvPr id="3" name="object 3"/>
          <p:cNvSpPr txBox="1"/>
          <p:nvPr/>
        </p:nvSpPr>
        <p:spPr>
          <a:xfrm>
            <a:off x="609345" y="5859788"/>
            <a:ext cx="8121650" cy="105346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This is easily</a:t>
            </a:r>
            <a:r>
              <a:rPr sz="2000" spc="-15" dirty="0">
                <a:latin typeface="Trebuchet MS"/>
                <a:cs typeface="Trebuchet MS"/>
              </a:rPr>
              <a:t> </a:t>
            </a:r>
            <a:r>
              <a:rPr sz="2000" spc="-5" dirty="0">
                <a:latin typeface="Trebuchet MS"/>
                <a:cs typeface="Trebuchet MS"/>
              </a:rPr>
              <a:t>accomplished.</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Don’t </a:t>
            </a:r>
            <a:r>
              <a:rPr sz="2000" spc="-10" dirty="0">
                <a:latin typeface="Trebuchet MS"/>
                <a:cs typeface="Trebuchet MS"/>
              </a:rPr>
              <a:t>update </a:t>
            </a:r>
            <a:r>
              <a:rPr sz="2000" spc="-5" dirty="0">
                <a:latin typeface="Trebuchet MS"/>
                <a:cs typeface="Trebuchet MS"/>
              </a:rPr>
              <a:t>the PC, so the </a:t>
            </a:r>
            <a:r>
              <a:rPr sz="2000" spc="-10" dirty="0">
                <a:latin typeface="Trebuchet MS"/>
                <a:cs typeface="Trebuchet MS"/>
              </a:rPr>
              <a:t>current </a:t>
            </a:r>
            <a:r>
              <a:rPr sz="2000" spc="-5" dirty="0">
                <a:latin typeface="Trebuchet MS"/>
                <a:cs typeface="Trebuchet MS"/>
              </a:rPr>
              <a:t>IF stage is</a:t>
            </a:r>
            <a:r>
              <a:rPr sz="2000" spc="65" dirty="0">
                <a:latin typeface="Trebuchet MS"/>
                <a:cs typeface="Trebuchet MS"/>
              </a:rPr>
              <a:t> </a:t>
            </a:r>
            <a:r>
              <a:rPr sz="2000" spc="-10" dirty="0">
                <a:latin typeface="Trebuchet MS"/>
                <a:cs typeface="Trebuchet MS"/>
              </a:rPr>
              <a:t>repeated.</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Don’t </a:t>
            </a:r>
            <a:r>
              <a:rPr sz="2000" spc="-10" dirty="0">
                <a:latin typeface="Trebuchet MS"/>
                <a:cs typeface="Trebuchet MS"/>
              </a:rPr>
              <a:t>update </a:t>
            </a:r>
            <a:r>
              <a:rPr sz="2000" spc="-5" dirty="0">
                <a:latin typeface="Trebuchet MS"/>
                <a:cs typeface="Trebuchet MS"/>
              </a:rPr>
              <a:t>the IF/ID register, so the ID stage is also</a:t>
            </a:r>
            <a:r>
              <a:rPr sz="2000" spc="40" dirty="0">
                <a:latin typeface="Trebuchet MS"/>
                <a:cs typeface="Trebuchet MS"/>
              </a:rPr>
              <a:t> </a:t>
            </a:r>
            <a:r>
              <a:rPr sz="2000" spc="-5" dirty="0">
                <a:latin typeface="Trebuchet MS"/>
                <a:cs typeface="Trebuchet MS"/>
              </a:rPr>
              <a:t>repeated.</a:t>
            </a:r>
            <a:endParaRPr sz="2000" dirty="0">
              <a:latin typeface="Trebuchet MS"/>
              <a:cs typeface="Trebuchet MS"/>
            </a:endParaRPr>
          </a:p>
        </p:txBody>
      </p:sp>
      <p:sp>
        <p:nvSpPr>
          <p:cNvPr id="4" name="object 4"/>
          <p:cNvSpPr txBox="1"/>
          <p:nvPr/>
        </p:nvSpPr>
        <p:spPr>
          <a:xfrm>
            <a:off x="5745226" y="3998976"/>
            <a:ext cx="282575" cy="182245"/>
          </a:xfrm>
          <a:prstGeom prst="rect">
            <a:avLst/>
          </a:prstGeom>
        </p:spPr>
        <p:txBody>
          <a:bodyPr vert="horz" wrap="square" lIns="0" tIns="0" rIns="0" bIns="0" rtlCol="0">
            <a:spAutoFit/>
          </a:bodyPr>
          <a:lstStyle/>
          <a:p>
            <a:pPr marL="12700">
              <a:lnSpc>
                <a:spcPct val="100000"/>
              </a:lnSpc>
            </a:pPr>
            <a:r>
              <a:rPr sz="1100" spc="-10" dirty="0">
                <a:solidFill>
                  <a:srgbClr val="009B00"/>
                </a:solidFill>
                <a:latin typeface="Arial"/>
                <a:cs typeface="Arial"/>
              </a:rPr>
              <a:t>R</a:t>
            </a:r>
            <a:r>
              <a:rPr sz="1100" dirty="0">
                <a:solidFill>
                  <a:srgbClr val="009B00"/>
                </a:solidFill>
                <a:latin typeface="Arial"/>
                <a:cs typeface="Arial"/>
              </a:rPr>
              <a:t>e</a:t>
            </a:r>
            <a:r>
              <a:rPr sz="1100" spc="-5" dirty="0">
                <a:solidFill>
                  <a:srgbClr val="009B00"/>
                </a:solidFill>
                <a:latin typeface="Arial"/>
                <a:cs typeface="Arial"/>
              </a:rPr>
              <a:t>g</a:t>
            </a:r>
            <a:endParaRPr sz="1100">
              <a:latin typeface="Arial"/>
              <a:cs typeface="Arial"/>
            </a:endParaRPr>
          </a:p>
        </p:txBody>
      </p:sp>
      <p:sp>
        <p:nvSpPr>
          <p:cNvPr id="5" name="object 5"/>
          <p:cNvSpPr/>
          <p:nvPr/>
        </p:nvSpPr>
        <p:spPr>
          <a:xfrm>
            <a:off x="5702300" y="3860546"/>
            <a:ext cx="335280" cy="520065"/>
          </a:xfrm>
          <a:custGeom>
            <a:avLst/>
            <a:gdLst/>
            <a:ahLst/>
            <a:cxnLst/>
            <a:rect l="l" t="t" r="r" b="b"/>
            <a:pathLst>
              <a:path w="335279" h="520064">
                <a:moveTo>
                  <a:pt x="0" y="0"/>
                </a:moveTo>
                <a:lnTo>
                  <a:pt x="0" y="519684"/>
                </a:lnTo>
                <a:lnTo>
                  <a:pt x="335279" y="519684"/>
                </a:lnTo>
                <a:lnTo>
                  <a:pt x="335279" y="0"/>
                </a:lnTo>
                <a:lnTo>
                  <a:pt x="0" y="0"/>
                </a:lnTo>
                <a:close/>
              </a:path>
            </a:pathLst>
          </a:custGeom>
          <a:ln w="12700">
            <a:solidFill>
              <a:srgbClr val="009B00"/>
            </a:solidFill>
          </a:ln>
        </p:spPr>
        <p:txBody>
          <a:bodyPr wrap="square" lIns="0" tIns="0" rIns="0" bIns="0" rtlCol="0"/>
          <a:lstStyle/>
          <a:p>
            <a:endParaRPr/>
          </a:p>
        </p:txBody>
      </p:sp>
      <p:sp>
        <p:nvSpPr>
          <p:cNvPr id="6" name="object 6"/>
          <p:cNvSpPr/>
          <p:nvPr/>
        </p:nvSpPr>
        <p:spPr>
          <a:xfrm>
            <a:off x="4528820" y="265277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4864100" y="2738120"/>
            <a:ext cx="0" cy="260985"/>
          </a:xfrm>
          <a:custGeom>
            <a:avLst/>
            <a:gdLst/>
            <a:ahLst/>
            <a:cxnLst/>
            <a:rect l="l" t="t" r="r" b="b"/>
            <a:pathLst>
              <a:path h="260985">
                <a:moveTo>
                  <a:pt x="0" y="0"/>
                </a:moveTo>
                <a:lnTo>
                  <a:pt x="0" y="260604"/>
                </a:lnTo>
              </a:path>
            </a:pathLst>
          </a:custGeom>
          <a:ln w="12700">
            <a:solidFill>
              <a:srgbClr val="000000"/>
            </a:solidFill>
          </a:ln>
        </p:spPr>
        <p:txBody>
          <a:bodyPr wrap="square" lIns="0" tIns="0" rIns="0" bIns="0" rtlCol="0"/>
          <a:lstStyle/>
          <a:p>
            <a:endParaRPr/>
          </a:p>
        </p:txBody>
      </p:sp>
      <p:sp>
        <p:nvSpPr>
          <p:cNvPr id="8" name="object 8"/>
          <p:cNvSpPr/>
          <p:nvPr/>
        </p:nvSpPr>
        <p:spPr>
          <a:xfrm>
            <a:off x="4864100" y="3171698"/>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 name="object 9"/>
          <p:cNvSpPr/>
          <p:nvPr/>
        </p:nvSpPr>
        <p:spPr>
          <a:xfrm>
            <a:off x="4864100" y="3084829"/>
            <a:ext cx="168910" cy="86995"/>
          </a:xfrm>
          <a:custGeom>
            <a:avLst/>
            <a:gdLst/>
            <a:ahLst/>
            <a:cxnLst/>
            <a:rect l="l" t="t" r="r" b="b"/>
            <a:pathLst>
              <a:path w="168910" h="86994">
                <a:moveTo>
                  <a:pt x="0" y="86868"/>
                </a:moveTo>
                <a:lnTo>
                  <a:pt x="168401" y="0"/>
                </a:lnTo>
              </a:path>
            </a:pathLst>
          </a:custGeom>
          <a:ln w="12700">
            <a:solidFill>
              <a:srgbClr val="000000"/>
            </a:solidFill>
          </a:ln>
        </p:spPr>
        <p:txBody>
          <a:bodyPr wrap="square" lIns="0" tIns="0" rIns="0" bIns="0" rtlCol="0"/>
          <a:lstStyle/>
          <a:p>
            <a:endParaRPr/>
          </a:p>
        </p:txBody>
      </p:sp>
      <p:sp>
        <p:nvSpPr>
          <p:cNvPr id="10" name="object 10"/>
          <p:cNvSpPr/>
          <p:nvPr/>
        </p:nvSpPr>
        <p:spPr>
          <a:xfrm>
            <a:off x="4864100" y="2998723"/>
            <a:ext cx="168910" cy="86360"/>
          </a:xfrm>
          <a:custGeom>
            <a:avLst/>
            <a:gdLst/>
            <a:ahLst/>
            <a:cxnLst/>
            <a:rect l="l" t="t" r="r" b="b"/>
            <a:pathLst>
              <a:path w="168910" h="86360">
                <a:moveTo>
                  <a:pt x="168401" y="86105"/>
                </a:moveTo>
                <a:lnTo>
                  <a:pt x="0" y="0"/>
                </a:lnTo>
              </a:path>
            </a:pathLst>
          </a:custGeom>
          <a:ln w="12700">
            <a:solidFill>
              <a:srgbClr val="000000"/>
            </a:solidFill>
          </a:ln>
        </p:spPr>
        <p:txBody>
          <a:bodyPr wrap="square" lIns="0" tIns="0" rIns="0" bIns="0" rtlCol="0"/>
          <a:lstStyle/>
          <a:p>
            <a:endParaRPr/>
          </a:p>
        </p:txBody>
      </p:sp>
      <p:sp>
        <p:nvSpPr>
          <p:cNvPr id="11" name="object 11"/>
          <p:cNvSpPr/>
          <p:nvPr/>
        </p:nvSpPr>
        <p:spPr>
          <a:xfrm>
            <a:off x="4864100" y="3257803"/>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12" name="object 12"/>
          <p:cNvSpPr/>
          <p:nvPr/>
        </p:nvSpPr>
        <p:spPr>
          <a:xfrm>
            <a:off x="4864100" y="2738120"/>
            <a:ext cx="335280" cy="173355"/>
          </a:xfrm>
          <a:custGeom>
            <a:avLst/>
            <a:gdLst/>
            <a:ahLst/>
            <a:cxnLst/>
            <a:rect l="l" t="t" r="r" b="b"/>
            <a:pathLst>
              <a:path w="335279" h="173355">
                <a:moveTo>
                  <a:pt x="0" y="0"/>
                </a:moveTo>
                <a:lnTo>
                  <a:pt x="335279" y="172974"/>
                </a:lnTo>
              </a:path>
            </a:pathLst>
          </a:custGeom>
          <a:ln w="12700">
            <a:solidFill>
              <a:srgbClr val="000000"/>
            </a:solidFill>
          </a:ln>
        </p:spPr>
        <p:txBody>
          <a:bodyPr wrap="square" lIns="0" tIns="0" rIns="0" bIns="0" rtlCol="0"/>
          <a:lstStyle/>
          <a:p>
            <a:endParaRPr/>
          </a:p>
        </p:txBody>
      </p:sp>
      <p:sp>
        <p:nvSpPr>
          <p:cNvPr id="13" name="object 13"/>
          <p:cNvSpPr/>
          <p:nvPr/>
        </p:nvSpPr>
        <p:spPr>
          <a:xfrm>
            <a:off x="5199379" y="2911094"/>
            <a:ext cx="0" cy="346710"/>
          </a:xfrm>
          <a:custGeom>
            <a:avLst/>
            <a:gdLst/>
            <a:ahLst/>
            <a:cxnLst/>
            <a:rect l="l" t="t" r="r" b="b"/>
            <a:pathLst>
              <a:path h="346710">
                <a:moveTo>
                  <a:pt x="0" y="0"/>
                </a:moveTo>
                <a:lnTo>
                  <a:pt x="0" y="346710"/>
                </a:lnTo>
              </a:path>
            </a:pathLst>
          </a:custGeom>
          <a:ln w="12700">
            <a:solidFill>
              <a:srgbClr val="000000"/>
            </a:solidFill>
          </a:ln>
        </p:spPr>
        <p:txBody>
          <a:bodyPr wrap="square" lIns="0" tIns="0" rIns="0" bIns="0" rtlCol="0"/>
          <a:lstStyle/>
          <a:p>
            <a:endParaRPr/>
          </a:p>
        </p:txBody>
      </p:sp>
      <p:sp>
        <p:nvSpPr>
          <p:cNvPr id="14" name="object 14"/>
          <p:cNvSpPr txBox="1"/>
          <p:nvPr/>
        </p:nvSpPr>
        <p:spPr>
          <a:xfrm>
            <a:off x="5765038" y="296189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5" name="object 15"/>
          <p:cNvSpPr/>
          <p:nvPr/>
        </p:nvSpPr>
        <p:spPr>
          <a:xfrm>
            <a:off x="4025900" y="2825750"/>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4069588" y="2961894"/>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7" name="object 17"/>
          <p:cNvSpPr txBox="1"/>
          <p:nvPr/>
        </p:nvSpPr>
        <p:spPr>
          <a:xfrm>
            <a:off x="6584259" y="296189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8" name="object 18"/>
          <p:cNvSpPr/>
          <p:nvPr/>
        </p:nvSpPr>
        <p:spPr>
          <a:xfrm>
            <a:off x="3187700" y="2825750"/>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3276346" y="296189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20" name="object 20"/>
          <p:cNvSpPr/>
          <p:nvPr/>
        </p:nvSpPr>
        <p:spPr>
          <a:xfrm>
            <a:off x="5367020" y="265277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690620" y="265277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22" name="object 22"/>
          <p:cNvSpPr/>
          <p:nvPr/>
        </p:nvSpPr>
        <p:spPr>
          <a:xfrm>
            <a:off x="3522979" y="3084829"/>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3" name="object 23"/>
          <p:cNvSpPr/>
          <p:nvPr/>
        </p:nvSpPr>
        <p:spPr>
          <a:xfrm>
            <a:off x="3857497" y="308482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4" name="object 24"/>
          <p:cNvSpPr/>
          <p:nvPr/>
        </p:nvSpPr>
        <p:spPr>
          <a:xfrm>
            <a:off x="4361179" y="291109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5" name="object 25"/>
          <p:cNvSpPr/>
          <p:nvPr/>
        </p:nvSpPr>
        <p:spPr>
          <a:xfrm>
            <a:off x="4361179" y="3257803"/>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6" name="object 26"/>
          <p:cNvSpPr/>
          <p:nvPr/>
        </p:nvSpPr>
        <p:spPr>
          <a:xfrm>
            <a:off x="4697221" y="291109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7" name="object 27"/>
          <p:cNvSpPr/>
          <p:nvPr/>
        </p:nvSpPr>
        <p:spPr>
          <a:xfrm>
            <a:off x="4697221" y="325780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8" name="object 28"/>
          <p:cNvSpPr/>
          <p:nvPr/>
        </p:nvSpPr>
        <p:spPr>
          <a:xfrm>
            <a:off x="5199379" y="3084829"/>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9" name="object 29"/>
          <p:cNvSpPr/>
          <p:nvPr/>
        </p:nvSpPr>
        <p:spPr>
          <a:xfrm>
            <a:off x="5535421" y="308482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0" name="object 30"/>
          <p:cNvSpPr/>
          <p:nvPr/>
        </p:nvSpPr>
        <p:spPr>
          <a:xfrm>
            <a:off x="5702300" y="2825750"/>
            <a:ext cx="335280" cy="517525"/>
          </a:xfrm>
          <a:custGeom>
            <a:avLst/>
            <a:gdLst/>
            <a:ahLst/>
            <a:cxnLst/>
            <a:rect l="l" t="t" r="r" b="b"/>
            <a:pathLst>
              <a:path w="335279" h="517525">
                <a:moveTo>
                  <a:pt x="0" y="0"/>
                </a:moveTo>
                <a:lnTo>
                  <a:pt x="0" y="517398"/>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6037579" y="3084829"/>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32" name="object 32"/>
          <p:cNvSpPr/>
          <p:nvPr/>
        </p:nvSpPr>
        <p:spPr>
          <a:xfrm>
            <a:off x="6205220" y="2652776"/>
            <a:ext cx="168910" cy="863600"/>
          </a:xfrm>
          <a:custGeom>
            <a:avLst/>
            <a:gdLst/>
            <a:ahLst/>
            <a:cxnLst/>
            <a:rect l="l" t="t" r="r" b="b"/>
            <a:pathLst>
              <a:path w="168910" h="863600">
                <a:moveTo>
                  <a:pt x="0" y="0"/>
                </a:moveTo>
                <a:lnTo>
                  <a:pt x="0" y="863345"/>
                </a:lnTo>
                <a:lnTo>
                  <a:pt x="168401" y="863345"/>
                </a:lnTo>
                <a:lnTo>
                  <a:pt x="168401" y="0"/>
                </a:lnTo>
                <a:lnTo>
                  <a:pt x="0" y="0"/>
                </a:lnTo>
                <a:close/>
              </a:path>
            </a:pathLst>
          </a:custGeom>
          <a:ln w="12700">
            <a:solidFill>
              <a:srgbClr val="000000"/>
            </a:solidFill>
          </a:ln>
        </p:spPr>
        <p:txBody>
          <a:bodyPr wrap="square" lIns="0" tIns="0" rIns="0" bIns="0" rtlCol="0"/>
          <a:lstStyle/>
          <a:p>
            <a:endParaRPr/>
          </a:p>
        </p:txBody>
      </p:sp>
      <p:sp>
        <p:nvSpPr>
          <p:cNvPr id="33" name="object 33"/>
          <p:cNvSpPr/>
          <p:nvPr/>
        </p:nvSpPr>
        <p:spPr>
          <a:xfrm>
            <a:off x="6373621" y="308482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4" name="object 34"/>
          <p:cNvSpPr/>
          <p:nvPr/>
        </p:nvSpPr>
        <p:spPr>
          <a:xfrm>
            <a:off x="6540500" y="2825750"/>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35" name="object 35"/>
          <p:cNvSpPr/>
          <p:nvPr/>
        </p:nvSpPr>
        <p:spPr>
          <a:xfrm>
            <a:off x="5618479" y="3084829"/>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6" name="object 36"/>
          <p:cNvSpPr/>
          <p:nvPr/>
        </p:nvSpPr>
        <p:spPr>
          <a:xfrm>
            <a:off x="5618479" y="3430778"/>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37" name="object 37"/>
          <p:cNvSpPr/>
          <p:nvPr/>
        </p:nvSpPr>
        <p:spPr>
          <a:xfrm>
            <a:off x="6121400" y="325780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38" name="object 38"/>
          <p:cNvSpPr/>
          <p:nvPr/>
        </p:nvSpPr>
        <p:spPr>
          <a:xfrm>
            <a:off x="6121400" y="325780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9" name="object 39"/>
          <p:cNvSpPr/>
          <p:nvPr/>
        </p:nvSpPr>
        <p:spPr>
          <a:xfrm>
            <a:off x="5367020" y="3687571"/>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9B00"/>
            </a:solidFill>
          </a:ln>
        </p:spPr>
        <p:txBody>
          <a:bodyPr wrap="square" lIns="0" tIns="0" rIns="0" bIns="0" rtlCol="0"/>
          <a:lstStyle/>
          <a:p>
            <a:endParaRPr/>
          </a:p>
        </p:txBody>
      </p:sp>
      <p:sp>
        <p:nvSpPr>
          <p:cNvPr id="40" name="object 40"/>
          <p:cNvSpPr/>
          <p:nvPr/>
        </p:nvSpPr>
        <p:spPr>
          <a:xfrm>
            <a:off x="4864100" y="3860546"/>
            <a:ext cx="335280" cy="520065"/>
          </a:xfrm>
          <a:custGeom>
            <a:avLst/>
            <a:gdLst/>
            <a:ahLst/>
            <a:cxnLst/>
            <a:rect l="l" t="t" r="r" b="b"/>
            <a:pathLst>
              <a:path w="335279" h="520064">
                <a:moveTo>
                  <a:pt x="0" y="0"/>
                </a:moveTo>
                <a:lnTo>
                  <a:pt x="0" y="519684"/>
                </a:lnTo>
                <a:lnTo>
                  <a:pt x="335279" y="519684"/>
                </a:lnTo>
                <a:lnTo>
                  <a:pt x="335279" y="0"/>
                </a:lnTo>
                <a:lnTo>
                  <a:pt x="0" y="0"/>
                </a:lnTo>
                <a:close/>
              </a:path>
            </a:pathLst>
          </a:custGeom>
          <a:ln w="12700">
            <a:solidFill>
              <a:srgbClr val="009B00"/>
            </a:solidFill>
          </a:ln>
        </p:spPr>
        <p:txBody>
          <a:bodyPr wrap="square" lIns="0" tIns="0" rIns="0" bIns="0" rtlCol="0"/>
          <a:lstStyle/>
          <a:p>
            <a:endParaRPr/>
          </a:p>
        </p:txBody>
      </p:sp>
      <p:sp>
        <p:nvSpPr>
          <p:cNvPr id="41" name="object 41"/>
          <p:cNvSpPr txBox="1"/>
          <p:nvPr/>
        </p:nvSpPr>
        <p:spPr>
          <a:xfrm>
            <a:off x="4907788" y="3998976"/>
            <a:ext cx="281305" cy="182245"/>
          </a:xfrm>
          <a:prstGeom prst="rect">
            <a:avLst/>
          </a:prstGeom>
        </p:spPr>
        <p:txBody>
          <a:bodyPr vert="horz" wrap="square" lIns="0" tIns="0" rIns="0" bIns="0" rtlCol="0">
            <a:spAutoFit/>
          </a:bodyPr>
          <a:lstStyle/>
          <a:p>
            <a:pPr marL="12700">
              <a:lnSpc>
                <a:spcPct val="100000"/>
              </a:lnSpc>
            </a:pPr>
            <a:r>
              <a:rPr sz="1100" spc="-5" dirty="0">
                <a:solidFill>
                  <a:srgbClr val="009B00"/>
                </a:solidFill>
                <a:latin typeface="Arial"/>
                <a:cs typeface="Arial"/>
              </a:rPr>
              <a:t>Reg</a:t>
            </a:r>
            <a:endParaRPr sz="1100">
              <a:latin typeface="Arial"/>
              <a:cs typeface="Arial"/>
            </a:endParaRPr>
          </a:p>
        </p:txBody>
      </p:sp>
      <p:sp>
        <p:nvSpPr>
          <p:cNvPr id="42" name="object 42"/>
          <p:cNvSpPr/>
          <p:nvPr/>
        </p:nvSpPr>
        <p:spPr>
          <a:xfrm>
            <a:off x="4025900" y="3860546"/>
            <a:ext cx="335280" cy="520065"/>
          </a:xfrm>
          <a:custGeom>
            <a:avLst/>
            <a:gdLst/>
            <a:ahLst/>
            <a:cxnLst/>
            <a:rect l="l" t="t" r="r" b="b"/>
            <a:pathLst>
              <a:path w="335279" h="520064">
                <a:moveTo>
                  <a:pt x="0" y="0"/>
                </a:moveTo>
                <a:lnTo>
                  <a:pt x="0" y="519684"/>
                </a:lnTo>
                <a:lnTo>
                  <a:pt x="335279" y="519684"/>
                </a:lnTo>
                <a:lnTo>
                  <a:pt x="335279" y="0"/>
                </a:lnTo>
                <a:lnTo>
                  <a:pt x="0" y="0"/>
                </a:lnTo>
                <a:close/>
              </a:path>
            </a:pathLst>
          </a:custGeom>
          <a:ln w="12700">
            <a:solidFill>
              <a:srgbClr val="000000"/>
            </a:solidFill>
          </a:ln>
        </p:spPr>
        <p:txBody>
          <a:bodyPr wrap="square" lIns="0" tIns="0" rIns="0" bIns="0" rtlCol="0"/>
          <a:lstStyle/>
          <a:p>
            <a:endParaRPr/>
          </a:p>
        </p:txBody>
      </p:sp>
      <p:sp>
        <p:nvSpPr>
          <p:cNvPr id="43" name="object 43"/>
          <p:cNvSpPr txBox="1"/>
          <p:nvPr/>
        </p:nvSpPr>
        <p:spPr>
          <a:xfrm>
            <a:off x="4114546" y="399897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44" name="object 44"/>
          <p:cNvSpPr/>
          <p:nvPr/>
        </p:nvSpPr>
        <p:spPr>
          <a:xfrm>
            <a:off x="4528820" y="3687571"/>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9B00"/>
            </a:solidFill>
          </a:ln>
        </p:spPr>
        <p:txBody>
          <a:bodyPr wrap="square" lIns="0" tIns="0" rIns="0" bIns="0" rtlCol="0"/>
          <a:lstStyle/>
          <a:p>
            <a:endParaRPr/>
          </a:p>
        </p:txBody>
      </p:sp>
      <p:sp>
        <p:nvSpPr>
          <p:cNvPr id="45" name="object 45"/>
          <p:cNvSpPr/>
          <p:nvPr/>
        </p:nvSpPr>
        <p:spPr>
          <a:xfrm>
            <a:off x="4361179" y="4119626"/>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46" name="object 46"/>
          <p:cNvSpPr/>
          <p:nvPr/>
        </p:nvSpPr>
        <p:spPr>
          <a:xfrm>
            <a:off x="4697221" y="4119626"/>
            <a:ext cx="167005" cy="0"/>
          </a:xfrm>
          <a:custGeom>
            <a:avLst/>
            <a:gdLst/>
            <a:ahLst/>
            <a:cxnLst/>
            <a:rect l="l" t="t" r="r" b="b"/>
            <a:pathLst>
              <a:path w="167004">
                <a:moveTo>
                  <a:pt x="0" y="0"/>
                </a:moveTo>
                <a:lnTo>
                  <a:pt x="166877" y="0"/>
                </a:lnTo>
              </a:path>
            </a:pathLst>
          </a:custGeom>
          <a:ln w="12700">
            <a:solidFill>
              <a:srgbClr val="009B00"/>
            </a:solidFill>
          </a:ln>
        </p:spPr>
        <p:txBody>
          <a:bodyPr wrap="square" lIns="0" tIns="0" rIns="0" bIns="0" rtlCol="0"/>
          <a:lstStyle/>
          <a:p>
            <a:endParaRPr/>
          </a:p>
        </p:txBody>
      </p:sp>
      <p:sp>
        <p:nvSpPr>
          <p:cNvPr id="47" name="object 47"/>
          <p:cNvSpPr/>
          <p:nvPr/>
        </p:nvSpPr>
        <p:spPr>
          <a:xfrm>
            <a:off x="4864100" y="4897628"/>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FF00FF"/>
            </a:solidFill>
          </a:ln>
        </p:spPr>
        <p:txBody>
          <a:bodyPr wrap="square" lIns="0" tIns="0" rIns="0" bIns="0" rtlCol="0"/>
          <a:lstStyle/>
          <a:p>
            <a:endParaRPr/>
          </a:p>
        </p:txBody>
      </p:sp>
      <p:sp>
        <p:nvSpPr>
          <p:cNvPr id="48" name="object 48"/>
          <p:cNvSpPr txBox="1"/>
          <p:nvPr/>
        </p:nvSpPr>
        <p:spPr>
          <a:xfrm>
            <a:off x="4952746" y="5033771"/>
            <a:ext cx="180975" cy="182245"/>
          </a:xfrm>
          <a:prstGeom prst="rect">
            <a:avLst/>
          </a:prstGeom>
        </p:spPr>
        <p:txBody>
          <a:bodyPr vert="horz" wrap="square" lIns="0" tIns="0" rIns="0" bIns="0" rtlCol="0">
            <a:spAutoFit/>
          </a:bodyPr>
          <a:lstStyle/>
          <a:p>
            <a:pPr marL="12700">
              <a:lnSpc>
                <a:spcPct val="100000"/>
              </a:lnSpc>
            </a:pPr>
            <a:r>
              <a:rPr sz="1100" spc="-5" dirty="0">
                <a:solidFill>
                  <a:srgbClr val="FF00FF"/>
                </a:solidFill>
                <a:latin typeface="Arial"/>
                <a:cs typeface="Arial"/>
              </a:rPr>
              <a:t>IM</a:t>
            </a:r>
            <a:endParaRPr sz="1100">
              <a:latin typeface="Arial"/>
              <a:cs typeface="Arial"/>
            </a:endParaRPr>
          </a:p>
        </p:txBody>
      </p:sp>
      <p:sp>
        <p:nvSpPr>
          <p:cNvPr id="49" name="object 49"/>
          <p:cNvSpPr/>
          <p:nvPr/>
        </p:nvSpPr>
        <p:spPr>
          <a:xfrm>
            <a:off x="5367020" y="4724653"/>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828282"/>
            </a:solidFill>
          </a:ln>
        </p:spPr>
        <p:txBody>
          <a:bodyPr wrap="square" lIns="0" tIns="0" rIns="0" bIns="0" rtlCol="0"/>
          <a:lstStyle/>
          <a:p>
            <a:endParaRPr/>
          </a:p>
        </p:txBody>
      </p:sp>
      <p:graphicFrame>
        <p:nvGraphicFramePr>
          <p:cNvPr id="50" name="object 50"/>
          <p:cNvGraphicFramePr>
            <a:graphicFrameLocks noGrp="1"/>
          </p:cNvGraphicFramePr>
          <p:nvPr/>
        </p:nvGraphicFramePr>
        <p:xfrm>
          <a:off x="222250" y="2997447"/>
          <a:ext cx="2731055" cy="2373369"/>
        </p:xfrm>
        <a:graphic>
          <a:graphicData uri="http://schemas.openxmlformats.org/drawingml/2006/table">
            <a:tbl>
              <a:tblPr firstRow="1" bandRow="1">
                <a:tableStyleId>{2D5ABB26-0587-4C30-8999-92F81FD0307C}</a:tableStyleId>
              </a:tblPr>
              <a:tblGrid>
                <a:gridCol w="702053"/>
                <a:gridCol w="2029002"/>
              </a:tblGrid>
              <a:tr h="643758">
                <a:tc>
                  <a:txBody>
                    <a:bodyPr/>
                    <a:lstStyle/>
                    <a:p>
                      <a:pPr marL="31750">
                        <a:lnSpc>
                          <a:spcPts val="2275"/>
                        </a:lnSpc>
                      </a:pPr>
                      <a:r>
                        <a:rPr lang="en-US" sz="2000" spc="-10" dirty="0" smtClean="0">
                          <a:latin typeface="Trebuchet MS"/>
                          <a:cs typeface="Trebuchet MS"/>
                        </a:rPr>
                        <a:t>LDUR</a:t>
                      </a:r>
                      <a:endParaRPr sz="2000" dirty="0">
                        <a:latin typeface="Trebuchet MS"/>
                        <a:cs typeface="Trebuchet MS"/>
                      </a:endParaRPr>
                    </a:p>
                  </a:txBody>
                  <a:tcPr marL="0" marR="0" marT="0" marB="0"/>
                </a:tc>
                <a:tc>
                  <a:txBody>
                    <a:bodyPr/>
                    <a:lstStyle/>
                    <a:p>
                      <a:pPr marL="12700">
                        <a:lnSpc>
                          <a:spcPct val="100000"/>
                        </a:lnSpc>
                        <a:tabLst>
                          <a:tab pos="585470" algn="l"/>
                        </a:tabLst>
                      </a:pPr>
                      <a:r>
                        <a:rPr sz="2000" spc="-5" dirty="0" smtClean="0">
                          <a:solidFill>
                            <a:srgbClr val="2F2FFF"/>
                          </a:solidFill>
                          <a:latin typeface="Trebuchet MS"/>
                          <a:cs typeface="Trebuchet MS"/>
                        </a:rPr>
                        <a:t>R2</a:t>
                      </a:r>
                      <a:r>
                        <a:rPr sz="2000" spc="-5" dirty="0" smtClean="0">
                          <a:latin typeface="Trebuchet MS"/>
                          <a:cs typeface="Trebuchet MS"/>
                        </a:rPr>
                        <a:t>,</a:t>
                      </a:r>
                      <a:r>
                        <a:rPr sz="2000" spc="-70" dirty="0" smtClean="0">
                          <a:latin typeface="Trebuchet MS"/>
                          <a:cs typeface="Trebuchet MS"/>
                        </a:rPr>
                        <a:t> </a:t>
                      </a:r>
                      <a:r>
                        <a:rPr lang="en-US" sz="2000" spc="-5" dirty="0" smtClean="0">
                          <a:latin typeface="Trebuchet MS"/>
                          <a:cs typeface="Trebuchet MS"/>
                        </a:rPr>
                        <a:t>[R3, #20]</a:t>
                      </a:r>
                      <a:endParaRPr sz="2000" dirty="0">
                        <a:latin typeface="Trebuchet MS"/>
                        <a:cs typeface="Trebuchet MS"/>
                      </a:endParaRPr>
                    </a:p>
                  </a:txBody>
                  <a:tcPr marL="0" marR="0" marT="0" marB="0"/>
                </a:tc>
              </a:tr>
              <a:tr h="1039368">
                <a:tc>
                  <a:txBody>
                    <a:bodyPr/>
                    <a:lstStyle/>
                    <a:p>
                      <a:pPr>
                        <a:lnSpc>
                          <a:spcPct val="100000"/>
                        </a:lnSpc>
                        <a:spcBef>
                          <a:spcPts val="35"/>
                        </a:spcBef>
                      </a:pPr>
                      <a:endParaRPr sz="2250" dirty="0" smtClean="0">
                        <a:latin typeface="Times New Roman"/>
                        <a:cs typeface="Times New Roman"/>
                      </a:endParaRPr>
                    </a:p>
                    <a:p>
                      <a:pPr marL="31750">
                        <a:lnSpc>
                          <a:spcPct val="100000"/>
                        </a:lnSpc>
                      </a:pPr>
                      <a:r>
                        <a:rPr lang="en-US" sz="2000" spc="-5" dirty="0" smtClean="0">
                          <a:latin typeface="Trebuchet MS"/>
                          <a:cs typeface="Trebuchet MS"/>
                        </a:rPr>
                        <a:t>AND</a:t>
                      </a:r>
                      <a:endParaRPr sz="2000" dirty="0">
                        <a:latin typeface="Trebuchet MS"/>
                        <a:cs typeface="Trebuchet MS"/>
                      </a:endParaRPr>
                    </a:p>
                  </a:txBody>
                  <a:tcPr marL="0" marR="0" marT="4445" marB="0"/>
                </a:tc>
                <a:tc>
                  <a:txBody>
                    <a:bodyPr/>
                    <a:lstStyle/>
                    <a:p>
                      <a:pPr>
                        <a:lnSpc>
                          <a:spcPct val="100000"/>
                        </a:lnSpc>
                        <a:spcBef>
                          <a:spcPts val="35"/>
                        </a:spcBef>
                      </a:pPr>
                      <a:endParaRPr sz="2250" dirty="0" smtClean="0">
                        <a:latin typeface="Times New Roman"/>
                        <a:cs typeface="Times New Roman"/>
                      </a:endParaRPr>
                    </a:p>
                    <a:p>
                      <a:pPr marL="79375">
                        <a:lnSpc>
                          <a:spcPct val="100000"/>
                        </a:lnSpc>
                      </a:pPr>
                      <a:r>
                        <a:rPr sz="2000" spc="-5" dirty="0" smtClean="0">
                          <a:latin typeface="Trebuchet MS"/>
                          <a:cs typeface="Trebuchet MS"/>
                        </a:rPr>
                        <a:t>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a:txBody>
                  <a:tcPr marL="0" marR="0" marT="4445" marB="0"/>
                </a:tc>
              </a:tr>
              <a:tr h="690243">
                <a:tc>
                  <a:txBody>
                    <a:bodyPr/>
                    <a:lstStyle/>
                    <a:p>
                      <a:pPr>
                        <a:lnSpc>
                          <a:spcPct val="100000"/>
                        </a:lnSpc>
                      </a:pPr>
                      <a:endParaRPr sz="2600" dirty="0" smtClean="0">
                        <a:latin typeface="Times New Roman"/>
                        <a:cs typeface="Times New Roman"/>
                      </a:endParaRPr>
                    </a:p>
                    <a:p>
                      <a:pPr marL="31750">
                        <a:lnSpc>
                          <a:spcPct val="100000"/>
                        </a:lnSpc>
                      </a:pPr>
                      <a:r>
                        <a:rPr lang="en-US" sz="2000" spc="-5" dirty="0" smtClean="0">
                          <a:latin typeface="Trebuchet MS"/>
                          <a:cs typeface="Trebuchet MS"/>
                        </a:rPr>
                        <a:t>ORR</a:t>
                      </a:r>
                      <a:endParaRPr sz="2000" dirty="0">
                        <a:latin typeface="Trebuchet MS"/>
                        <a:cs typeface="Trebuchet MS"/>
                      </a:endParaRPr>
                    </a:p>
                  </a:txBody>
                  <a:tcPr marL="0" marR="0" marT="0" marB="0"/>
                </a:tc>
                <a:tc>
                  <a:txBody>
                    <a:bodyPr/>
                    <a:lstStyle/>
                    <a:p>
                      <a:pPr>
                        <a:lnSpc>
                          <a:spcPct val="100000"/>
                        </a:lnSpc>
                      </a:pPr>
                      <a:endParaRPr sz="2600" dirty="0" smtClean="0">
                        <a:latin typeface="Times New Roman"/>
                        <a:cs typeface="Times New Roman"/>
                      </a:endParaRPr>
                    </a:p>
                    <a:p>
                      <a:pPr marL="79375">
                        <a:lnSpc>
                          <a:spcPct val="100000"/>
                        </a:lnSpc>
                      </a:pPr>
                      <a:r>
                        <a:rPr sz="2000" spc="-5" dirty="0" smtClean="0">
                          <a:latin typeface="Trebuchet MS"/>
                          <a:cs typeface="Trebuchet MS"/>
                        </a:rPr>
                        <a:t>R13</a:t>
                      </a:r>
                      <a:r>
                        <a:rPr sz="2000" spc="-5" dirty="0">
                          <a:latin typeface="Trebuchet MS"/>
                          <a:cs typeface="Trebuchet MS"/>
                        </a:rPr>
                        <a:t>,</a:t>
                      </a:r>
                      <a:r>
                        <a:rPr sz="2000" spc="-5" dirty="0" smtClean="0">
                          <a:latin typeface="Trebuchet MS"/>
                          <a:cs typeface="Trebuchet MS"/>
                        </a:rPr>
                        <a:t> R12</a:t>
                      </a:r>
                      <a:r>
                        <a:rPr sz="2000" spc="-5" dirty="0">
                          <a:latin typeface="Trebuchet MS"/>
                          <a:cs typeface="Trebuchet MS"/>
                        </a:rPr>
                        <a:t>,</a:t>
                      </a:r>
                      <a:r>
                        <a:rPr sz="2000" spc="-50" dirty="0" smtClean="0">
                          <a:latin typeface="Trebuchet MS"/>
                          <a:cs typeface="Trebuchet MS"/>
                        </a:rPr>
                        <a:t> </a:t>
                      </a:r>
                      <a:r>
                        <a:rPr sz="2000" spc="-5" dirty="0" smtClean="0">
                          <a:solidFill>
                            <a:srgbClr val="2F2FFF"/>
                          </a:solidFill>
                          <a:latin typeface="Trebuchet MS"/>
                          <a:cs typeface="Trebuchet MS"/>
                        </a:rPr>
                        <a:t>R2</a:t>
                      </a:r>
                      <a:endParaRPr sz="2000" dirty="0">
                        <a:latin typeface="Trebuchet MS"/>
                        <a:cs typeface="Trebuchet MS"/>
                      </a:endParaRPr>
                    </a:p>
                  </a:txBody>
                  <a:tcPr marL="0" marR="0" marT="0" marB="0"/>
                </a:tc>
              </a:tr>
            </a:tbl>
          </a:graphicData>
        </a:graphic>
      </p:graphicFrame>
      <p:sp>
        <p:nvSpPr>
          <p:cNvPr id="51" name="object 51"/>
          <p:cNvSpPr/>
          <p:nvPr/>
        </p:nvSpPr>
        <p:spPr>
          <a:xfrm>
            <a:off x="3775202" y="2565145"/>
            <a:ext cx="0" cy="3110865"/>
          </a:xfrm>
          <a:custGeom>
            <a:avLst/>
            <a:gdLst/>
            <a:ahLst/>
            <a:cxnLst/>
            <a:rect l="l" t="t" r="r" b="b"/>
            <a:pathLst>
              <a:path h="3110865">
                <a:moveTo>
                  <a:pt x="0" y="0"/>
                </a:moveTo>
                <a:lnTo>
                  <a:pt x="0" y="3110484"/>
                </a:lnTo>
              </a:path>
            </a:pathLst>
          </a:custGeom>
          <a:ln w="12700">
            <a:solidFill>
              <a:srgbClr val="828282"/>
            </a:solidFill>
            <a:prstDash val="dot"/>
          </a:ln>
        </p:spPr>
        <p:txBody>
          <a:bodyPr wrap="square" lIns="0" tIns="0" rIns="0" bIns="0" rtlCol="0"/>
          <a:lstStyle/>
          <a:p>
            <a:endParaRPr/>
          </a:p>
        </p:txBody>
      </p:sp>
      <p:sp>
        <p:nvSpPr>
          <p:cNvPr id="52" name="object 52"/>
          <p:cNvSpPr/>
          <p:nvPr/>
        </p:nvSpPr>
        <p:spPr>
          <a:xfrm>
            <a:off x="4613402" y="2565145"/>
            <a:ext cx="0" cy="3110865"/>
          </a:xfrm>
          <a:custGeom>
            <a:avLst/>
            <a:gdLst/>
            <a:ahLst/>
            <a:cxnLst/>
            <a:rect l="l" t="t" r="r" b="b"/>
            <a:pathLst>
              <a:path h="3110865">
                <a:moveTo>
                  <a:pt x="0" y="0"/>
                </a:moveTo>
                <a:lnTo>
                  <a:pt x="0" y="3110484"/>
                </a:lnTo>
              </a:path>
            </a:pathLst>
          </a:custGeom>
          <a:ln w="12700">
            <a:solidFill>
              <a:srgbClr val="828282"/>
            </a:solidFill>
            <a:prstDash val="dot"/>
          </a:ln>
        </p:spPr>
        <p:txBody>
          <a:bodyPr wrap="square" lIns="0" tIns="0" rIns="0" bIns="0" rtlCol="0"/>
          <a:lstStyle/>
          <a:p>
            <a:endParaRPr/>
          </a:p>
        </p:txBody>
      </p:sp>
      <p:sp>
        <p:nvSpPr>
          <p:cNvPr id="53" name="object 53"/>
          <p:cNvSpPr/>
          <p:nvPr/>
        </p:nvSpPr>
        <p:spPr>
          <a:xfrm>
            <a:off x="5451602" y="2565145"/>
            <a:ext cx="0" cy="3110865"/>
          </a:xfrm>
          <a:custGeom>
            <a:avLst/>
            <a:gdLst/>
            <a:ahLst/>
            <a:cxnLst/>
            <a:rect l="l" t="t" r="r" b="b"/>
            <a:pathLst>
              <a:path h="3110865">
                <a:moveTo>
                  <a:pt x="0" y="0"/>
                </a:moveTo>
                <a:lnTo>
                  <a:pt x="0" y="3110484"/>
                </a:lnTo>
              </a:path>
            </a:pathLst>
          </a:custGeom>
          <a:ln w="12700">
            <a:solidFill>
              <a:srgbClr val="828282"/>
            </a:solidFill>
            <a:prstDash val="dot"/>
          </a:ln>
        </p:spPr>
        <p:txBody>
          <a:bodyPr wrap="square" lIns="0" tIns="0" rIns="0" bIns="0" rtlCol="0"/>
          <a:lstStyle/>
          <a:p>
            <a:endParaRPr/>
          </a:p>
        </p:txBody>
      </p:sp>
      <p:sp>
        <p:nvSpPr>
          <p:cNvPr id="54" name="object 54"/>
          <p:cNvSpPr/>
          <p:nvPr/>
        </p:nvSpPr>
        <p:spPr>
          <a:xfrm>
            <a:off x="6289802" y="2565145"/>
            <a:ext cx="0" cy="3110865"/>
          </a:xfrm>
          <a:custGeom>
            <a:avLst/>
            <a:gdLst/>
            <a:ahLst/>
            <a:cxnLst/>
            <a:rect l="l" t="t" r="r" b="b"/>
            <a:pathLst>
              <a:path h="3110865">
                <a:moveTo>
                  <a:pt x="0" y="0"/>
                </a:moveTo>
                <a:lnTo>
                  <a:pt x="0" y="3110483"/>
                </a:lnTo>
              </a:path>
            </a:pathLst>
          </a:custGeom>
          <a:ln w="12700">
            <a:solidFill>
              <a:srgbClr val="828282"/>
            </a:solidFill>
            <a:prstDash val="dot"/>
          </a:ln>
        </p:spPr>
        <p:txBody>
          <a:bodyPr wrap="square" lIns="0" tIns="0" rIns="0" bIns="0" rtlCol="0"/>
          <a:lstStyle/>
          <a:p>
            <a:endParaRPr/>
          </a:p>
        </p:txBody>
      </p:sp>
      <p:sp>
        <p:nvSpPr>
          <p:cNvPr id="55" name="object 55"/>
          <p:cNvSpPr/>
          <p:nvPr/>
        </p:nvSpPr>
        <p:spPr>
          <a:xfrm>
            <a:off x="7128002" y="2565145"/>
            <a:ext cx="0" cy="3110865"/>
          </a:xfrm>
          <a:custGeom>
            <a:avLst/>
            <a:gdLst/>
            <a:ahLst/>
            <a:cxnLst/>
            <a:rect l="l" t="t" r="r" b="b"/>
            <a:pathLst>
              <a:path h="3110865">
                <a:moveTo>
                  <a:pt x="0" y="0"/>
                </a:moveTo>
                <a:lnTo>
                  <a:pt x="0" y="3110483"/>
                </a:lnTo>
              </a:path>
            </a:pathLst>
          </a:custGeom>
          <a:ln w="12700">
            <a:solidFill>
              <a:srgbClr val="828282"/>
            </a:solidFill>
            <a:prstDash val="dot"/>
          </a:ln>
        </p:spPr>
        <p:txBody>
          <a:bodyPr wrap="square" lIns="0" tIns="0" rIns="0" bIns="0" rtlCol="0"/>
          <a:lstStyle/>
          <a:p>
            <a:endParaRPr/>
          </a:p>
        </p:txBody>
      </p:sp>
      <p:sp>
        <p:nvSpPr>
          <p:cNvPr id="56" name="object 56"/>
          <p:cNvSpPr/>
          <p:nvPr/>
        </p:nvSpPr>
        <p:spPr>
          <a:xfrm>
            <a:off x="7966202" y="2565145"/>
            <a:ext cx="0" cy="3110865"/>
          </a:xfrm>
          <a:custGeom>
            <a:avLst/>
            <a:gdLst/>
            <a:ahLst/>
            <a:cxnLst/>
            <a:rect l="l" t="t" r="r" b="b"/>
            <a:pathLst>
              <a:path h="3110865">
                <a:moveTo>
                  <a:pt x="0" y="0"/>
                </a:moveTo>
                <a:lnTo>
                  <a:pt x="0" y="3110483"/>
                </a:lnTo>
              </a:path>
            </a:pathLst>
          </a:custGeom>
          <a:ln w="12700">
            <a:solidFill>
              <a:srgbClr val="828282"/>
            </a:solidFill>
            <a:prstDash val="dot"/>
          </a:ln>
        </p:spPr>
        <p:txBody>
          <a:bodyPr wrap="square" lIns="0" tIns="0" rIns="0" bIns="0" rtlCol="0"/>
          <a:lstStyle/>
          <a:p>
            <a:endParaRPr/>
          </a:p>
        </p:txBody>
      </p:sp>
      <p:sp>
        <p:nvSpPr>
          <p:cNvPr id="57" name="object 57"/>
          <p:cNvSpPr/>
          <p:nvPr/>
        </p:nvSpPr>
        <p:spPr>
          <a:xfrm>
            <a:off x="6252285" y="3046729"/>
            <a:ext cx="227329" cy="901700"/>
          </a:xfrm>
          <a:custGeom>
            <a:avLst/>
            <a:gdLst/>
            <a:ahLst/>
            <a:cxnLst/>
            <a:rect l="l" t="t" r="r" b="b"/>
            <a:pathLst>
              <a:path w="227329" h="901700">
                <a:moveTo>
                  <a:pt x="74854" y="30480"/>
                </a:moveTo>
                <a:lnTo>
                  <a:pt x="69115" y="16502"/>
                </a:lnTo>
                <a:lnTo>
                  <a:pt x="58662" y="6095"/>
                </a:lnTo>
                <a:lnTo>
                  <a:pt x="45065" y="261"/>
                </a:lnTo>
                <a:lnTo>
                  <a:pt x="29896" y="0"/>
                </a:lnTo>
                <a:lnTo>
                  <a:pt x="15930" y="6060"/>
                </a:lnTo>
                <a:lnTo>
                  <a:pt x="5607" y="16478"/>
                </a:lnTo>
                <a:lnTo>
                  <a:pt x="0" y="29896"/>
                </a:lnTo>
                <a:lnTo>
                  <a:pt x="178" y="44957"/>
                </a:lnTo>
                <a:lnTo>
                  <a:pt x="5798" y="58935"/>
                </a:lnTo>
                <a:lnTo>
                  <a:pt x="15990" y="69342"/>
                </a:lnTo>
                <a:lnTo>
                  <a:pt x="24562" y="73092"/>
                </a:lnTo>
                <a:lnTo>
                  <a:pt x="24562" y="40386"/>
                </a:lnTo>
                <a:lnTo>
                  <a:pt x="49708" y="35051"/>
                </a:lnTo>
                <a:lnTo>
                  <a:pt x="56488" y="70185"/>
                </a:lnTo>
                <a:lnTo>
                  <a:pt x="58352" y="69377"/>
                </a:lnTo>
                <a:lnTo>
                  <a:pt x="68758" y="58959"/>
                </a:lnTo>
                <a:lnTo>
                  <a:pt x="74592" y="45541"/>
                </a:lnTo>
                <a:lnTo>
                  <a:pt x="74854" y="30480"/>
                </a:lnTo>
                <a:close/>
              </a:path>
              <a:path w="227329" h="901700">
                <a:moveTo>
                  <a:pt x="56488" y="70185"/>
                </a:moveTo>
                <a:lnTo>
                  <a:pt x="49708" y="35051"/>
                </a:lnTo>
                <a:lnTo>
                  <a:pt x="24562" y="40386"/>
                </a:lnTo>
                <a:lnTo>
                  <a:pt x="31288" y="75210"/>
                </a:lnTo>
                <a:lnTo>
                  <a:pt x="44374" y="75437"/>
                </a:lnTo>
                <a:lnTo>
                  <a:pt x="56488" y="70185"/>
                </a:lnTo>
                <a:close/>
              </a:path>
              <a:path w="227329" h="901700">
                <a:moveTo>
                  <a:pt x="31288" y="75210"/>
                </a:moveTo>
                <a:lnTo>
                  <a:pt x="24562" y="40386"/>
                </a:lnTo>
                <a:lnTo>
                  <a:pt x="24562" y="73092"/>
                </a:lnTo>
                <a:lnTo>
                  <a:pt x="29325" y="75176"/>
                </a:lnTo>
                <a:lnTo>
                  <a:pt x="31288" y="75210"/>
                </a:lnTo>
                <a:close/>
              </a:path>
              <a:path w="227329" h="901700">
                <a:moveTo>
                  <a:pt x="201959" y="824054"/>
                </a:moveTo>
                <a:lnTo>
                  <a:pt x="56488" y="70185"/>
                </a:lnTo>
                <a:lnTo>
                  <a:pt x="44374" y="75437"/>
                </a:lnTo>
                <a:lnTo>
                  <a:pt x="31288" y="75210"/>
                </a:lnTo>
                <a:lnTo>
                  <a:pt x="176867" y="828918"/>
                </a:lnTo>
                <a:lnTo>
                  <a:pt x="201959" y="824054"/>
                </a:lnTo>
                <a:close/>
              </a:path>
              <a:path w="227329" h="901700">
                <a:moveTo>
                  <a:pt x="204394" y="901445"/>
                </a:moveTo>
                <a:lnTo>
                  <a:pt x="204394" y="836675"/>
                </a:lnTo>
                <a:lnTo>
                  <a:pt x="179248" y="841247"/>
                </a:lnTo>
                <a:lnTo>
                  <a:pt x="176867" y="828918"/>
                </a:lnTo>
                <a:lnTo>
                  <a:pt x="152578" y="833627"/>
                </a:lnTo>
                <a:lnTo>
                  <a:pt x="204394" y="901445"/>
                </a:lnTo>
                <a:close/>
              </a:path>
              <a:path w="227329" h="901700">
                <a:moveTo>
                  <a:pt x="204394" y="836675"/>
                </a:moveTo>
                <a:lnTo>
                  <a:pt x="201959" y="824054"/>
                </a:lnTo>
                <a:lnTo>
                  <a:pt x="176867" y="828918"/>
                </a:lnTo>
                <a:lnTo>
                  <a:pt x="179248" y="841247"/>
                </a:lnTo>
                <a:lnTo>
                  <a:pt x="204394" y="836675"/>
                </a:lnTo>
                <a:close/>
              </a:path>
              <a:path w="227329" h="901700">
                <a:moveTo>
                  <a:pt x="227254" y="819149"/>
                </a:moveTo>
                <a:lnTo>
                  <a:pt x="201959" y="824054"/>
                </a:lnTo>
                <a:lnTo>
                  <a:pt x="204394" y="836675"/>
                </a:lnTo>
                <a:lnTo>
                  <a:pt x="204394" y="901445"/>
                </a:lnTo>
                <a:lnTo>
                  <a:pt x="227254" y="819149"/>
                </a:lnTo>
                <a:close/>
              </a:path>
            </a:pathLst>
          </a:custGeom>
          <a:solidFill>
            <a:srgbClr val="000000"/>
          </a:solidFill>
        </p:spPr>
        <p:txBody>
          <a:bodyPr wrap="square" lIns="0" tIns="0" rIns="0" bIns="0" rtlCol="0"/>
          <a:lstStyle/>
          <a:p>
            <a:endParaRPr/>
          </a:p>
        </p:txBody>
      </p:sp>
      <p:sp>
        <p:nvSpPr>
          <p:cNvPr id="58" name="object 58"/>
          <p:cNvSpPr/>
          <p:nvPr/>
        </p:nvSpPr>
        <p:spPr>
          <a:xfrm>
            <a:off x="7043419" y="4724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9" name="object 59"/>
          <p:cNvSpPr/>
          <p:nvPr/>
        </p:nvSpPr>
        <p:spPr>
          <a:xfrm>
            <a:off x="7378700" y="4811521"/>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60" name="object 60"/>
          <p:cNvSpPr/>
          <p:nvPr/>
        </p:nvSpPr>
        <p:spPr>
          <a:xfrm>
            <a:off x="7378700" y="5243576"/>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61" name="object 61"/>
          <p:cNvSpPr/>
          <p:nvPr/>
        </p:nvSpPr>
        <p:spPr>
          <a:xfrm>
            <a:off x="7378700" y="5157470"/>
            <a:ext cx="168910" cy="86360"/>
          </a:xfrm>
          <a:custGeom>
            <a:avLst/>
            <a:gdLst/>
            <a:ahLst/>
            <a:cxnLst/>
            <a:rect l="l" t="t" r="r" b="b"/>
            <a:pathLst>
              <a:path w="168909" h="86360">
                <a:moveTo>
                  <a:pt x="0" y="86105"/>
                </a:moveTo>
                <a:lnTo>
                  <a:pt x="168401" y="0"/>
                </a:lnTo>
              </a:path>
            </a:pathLst>
          </a:custGeom>
          <a:ln w="12700">
            <a:solidFill>
              <a:srgbClr val="000000"/>
            </a:solidFill>
          </a:ln>
        </p:spPr>
        <p:txBody>
          <a:bodyPr wrap="square" lIns="0" tIns="0" rIns="0" bIns="0" rtlCol="0"/>
          <a:lstStyle/>
          <a:p>
            <a:endParaRPr/>
          </a:p>
        </p:txBody>
      </p:sp>
      <p:sp>
        <p:nvSpPr>
          <p:cNvPr id="62" name="object 62"/>
          <p:cNvSpPr/>
          <p:nvPr/>
        </p:nvSpPr>
        <p:spPr>
          <a:xfrm>
            <a:off x="7378700" y="5070602"/>
            <a:ext cx="168910" cy="86995"/>
          </a:xfrm>
          <a:custGeom>
            <a:avLst/>
            <a:gdLst/>
            <a:ahLst/>
            <a:cxnLst/>
            <a:rect l="l" t="t" r="r" b="b"/>
            <a:pathLst>
              <a:path w="168909" h="86995">
                <a:moveTo>
                  <a:pt x="168401" y="86868"/>
                </a:moveTo>
                <a:lnTo>
                  <a:pt x="0" y="0"/>
                </a:lnTo>
              </a:path>
            </a:pathLst>
          </a:custGeom>
          <a:ln w="12700">
            <a:solidFill>
              <a:srgbClr val="000000"/>
            </a:solidFill>
          </a:ln>
        </p:spPr>
        <p:txBody>
          <a:bodyPr wrap="square" lIns="0" tIns="0" rIns="0" bIns="0" rtlCol="0"/>
          <a:lstStyle/>
          <a:p>
            <a:endParaRPr/>
          </a:p>
        </p:txBody>
      </p:sp>
      <p:sp>
        <p:nvSpPr>
          <p:cNvPr id="63" name="object 63"/>
          <p:cNvSpPr/>
          <p:nvPr/>
        </p:nvSpPr>
        <p:spPr>
          <a:xfrm>
            <a:off x="7378700" y="5328920"/>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64" name="object 64"/>
          <p:cNvSpPr/>
          <p:nvPr/>
        </p:nvSpPr>
        <p:spPr>
          <a:xfrm>
            <a:off x="7378700" y="4811521"/>
            <a:ext cx="335280" cy="173355"/>
          </a:xfrm>
          <a:custGeom>
            <a:avLst/>
            <a:gdLst/>
            <a:ahLst/>
            <a:cxnLst/>
            <a:rect l="l" t="t" r="r" b="b"/>
            <a:pathLst>
              <a:path w="335279" h="173354">
                <a:moveTo>
                  <a:pt x="0" y="0"/>
                </a:moveTo>
                <a:lnTo>
                  <a:pt x="335279" y="172974"/>
                </a:lnTo>
              </a:path>
            </a:pathLst>
          </a:custGeom>
          <a:ln w="12700">
            <a:solidFill>
              <a:srgbClr val="000000"/>
            </a:solidFill>
          </a:ln>
        </p:spPr>
        <p:txBody>
          <a:bodyPr wrap="square" lIns="0" tIns="0" rIns="0" bIns="0" rtlCol="0"/>
          <a:lstStyle/>
          <a:p>
            <a:endParaRPr/>
          </a:p>
        </p:txBody>
      </p:sp>
      <p:sp>
        <p:nvSpPr>
          <p:cNvPr id="65" name="object 65"/>
          <p:cNvSpPr/>
          <p:nvPr/>
        </p:nvSpPr>
        <p:spPr>
          <a:xfrm>
            <a:off x="7713980" y="498449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66" name="object 66"/>
          <p:cNvSpPr txBox="1"/>
          <p:nvPr/>
        </p:nvSpPr>
        <p:spPr>
          <a:xfrm>
            <a:off x="8279636" y="503377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67" name="object 67"/>
          <p:cNvSpPr/>
          <p:nvPr/>
        </p:nvSpPr>
        <p:spPr>
          <a:xfrm>
            <a:off x="6540500" y="4897628"/>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68" name="object 68"/>
          <p:cNvSpPr txBox="1"/>
          <p:nvPr/>
        </p:nvSpPr>
        <p:spPr>
          <a:xfrm>
            <a:off x="6583426" y="5033771"/>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69" name="object 69"/>
          <p:cNvSpPr txBox="1"/>
          <p:nvPr/>
        </p:nvSpPr>
        <p:spPr>
          <a:xfrm>
            <a:off x="9098863" y="503377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70" name="object 70"/>
          <p:cNvSpPr/>
          <p:nvPr/>
        </p:nvSpPr>
        <p:spPr>
          <a:xfrm>
            <a:off x="5702300" y="4897628"/>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FF00FF"/>
            </a:solidFill>
          </a:ln>
        </p:spPr>
        <p:txBody>
          <a:bodyPr wrap="square" lIns="0" tIns="0" rIns="0" bIns="0" rtlCol="0"/>
          <a:lstStyle/>
          <a:p>
            <a:endParaRPr/>
          </a:p>
        </p:txBody>
      </p:sp>
      <p:sp>
        <p:nvSpPr>
          <p:cNvPr id="71" name="object 71"/>
          <p:cNvSpPr txBox="1"/>
          <p:nvPr/>
        </p:nvSpPr>
        <p:spPr>
          <a:xfrm>
            <a:off x="5790946" y="5033771"/>
            <a:ext cx="180975" cy="182245"/>
          </a:xfrm>
          <a:prstGeom prst="rect">
            <a:avLst/>
          </a:prstGeom>
        </p:spPr>
        <p:txBody>
          <a:bodyPr vert="horz" wrap="square" lIns="0" tIns="0" rIns="0" bIns="0" rtlCol="0">
            <a:spAutoFit/>
          </a:bodyPr>
          <a:lstStyle/>
          <a:p>
            <a:pPr marL="12700">
              <a:lnSpc>
                <a:spcPct val="100000"/>
              </a:lnSpc>
            </a:pPr>
            <a:r>
              <a:rPr sz="1100" spc="-5" dirty="0">
                <a:solidFill>
                  <a:srgbClr val="FF00FF"/>
                </a:solidFill>
                <a:latin typeface="Arial"/>
                <a:cs typeface="Arial"/>
              </a:rPr>
              <a:t>IM</a:t>
            </a:r>
            <a:endParaRPr sz="1100">
              <a:latin typeface="Arial"/>
              <a:cs typeface="Arial"/>
            </a:endParaRPr>
          </a:p>
        </p:txBody>
      </p:sp>
      <p:sp>
        <p:nvSpPr>
          <p:cNvPr id="72" name="object 72"/>
          <p:cNvSpPr/>
          <p:nvPr/>
        </p:nvSpPr>
        <p:spPr>
          <a:xfrm>
            <a:off x="7881619" y="4724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3" name="object 73"/>
          <p:cNvSpPr/>
          <p:nvPr/>
        </p:nvSpPr>
        <p:spPr>
          <a:xfrm>
            <a:off x="6205220" y="4724653"/>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828282"/>
            </a:solidFill>
          </a:ln>
        </p:spPr>
        <p:txBody>
          <a:bodyPr wrap="square" lIns="0" tIns="0" rIns="0" bIns="0" rtlCol="0"/>
          <a:lstStyle/>
          <a:p>
            <a:endParaRPr/>
          </a:p>
        </p:txBody>
      </p:sp>
      <p:sp>
        <p:nvSpPr>
          <p:cNvPr id="74" name="object 74"/>
          <p:cNvSpPr/>
          <p:nvPr/>
        </p:nvSpPr>
        <p:spPr>
          <a:xfrm>
            <a:off x="6037579" y="5155946"/>
            <a:ext cx="167640" cy="0"/>
          </a:xfrm>
          <a:custGeom>
            <a:avLst/>
            <a:gdLst/>
            <a:ahLst/>
            <a:cxnLst/>
            <a:rect l="l" t="t" r="r" b="b"/>
            <a:pathLst>
              <a:path w="167639">
                <a:moveTo>
                  <a:pt x="0" y="0"/>
                </a:moveTo>
                <a:lnTo>
                  <a:pt x="167640" y="0"/>
                </a:lnTo>
              </a:path>
            </a:pathLst>
          </a:custGeom>
          <a:ln w="12700">
            <a:solidFill>
              <a:srgbClr val="FF00FF"/>
            </a:solidFill>
          </a:ln>
        </p:spPr>
        <p:txBody>
          <a:bodyPr wrap="square" lIns="0" tIns="0" rIns="0" bIns="0" rtlCol="0"/>
          <a:lstStyle/>
          <a:p>
            <a:endParaRPr/>
          </a:p>
        </p:txBody>
      </p:sp>
      <p:sp>
        <p:nvSpPr>
          <p:cNvPr id="75" name="object 75"/>
          <p:cNvSpPr/>
          <p:nvPr/>
        </p:nvSpPr>
        <p:spPr>
          <a:xfrm>
            <a:off x="6875780" y="4982971"/>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76" name="object 76"/>
          <p:cNvSpPr/>
          <p:nvPr/>
        </p:nvSpPr>
        <p:spPr>
          <a:xfrm>
            <a:off x="6875780" y="5328920"/>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77" name="object 77"/>
          <p:cNvSpPr/>
          <p:nvPr/>
        </p:nvSpPr>
        <p:spPr>
          <a:xfrm>
            <a:off x="7211821" y="49829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8" name="object 78"/>
          <p:cNvSpPr/>
          <p:nvPr/>
        </p:nvSpPr>
        <p:spPr>
          <a:xfrm>
            <a:off x="7211821" y="53289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9" name="object 79"/>
          <p:cNvSpPr/>
          <p:nvPr/>
        </p:nvSpPr>
        <p:spPr>
          <a:xfrm>
            <a:off x="7713980" y="5155946"/>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80" name="object 80"/>
          <p:cNvSpPr/>
          <p:nvPr/>
        </p:nvSpPr>
        <p:spPr>
          <a:xfrm>
            <a:off x="8050021" y="5155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1" name="object 81"/>
          <p:cNvSpPr/>
          <p:nvPr/>
        </p:nvSpPr>
        <p:spPr>
          <a:xfrm>
            <a:off x="8216900" y="4897628"/>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82" name="object 82"/>
          <p:cNvSpPr/>
          <p:nvPr/>
        </p:nvSpPr>
        <p:spPr>
          <a:xfrm>
            <a:off x="8552180" y="5155946"/>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83" name="object 83"/>
          <p:cNvSpPr/>
          <p:nvPr/>
        </p:nvSpPr>
        <p:spPr>
          <a:xfrm>
            <a:off x="8719819" y="4724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84" name="object 84"/>
          <p:cNvSpPr/>
          <p:nvPr/>
        </p:nvSpPr>
        <p:spPr>
          <a:xfrm>
            <a:off x="8888221" y="5155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5" name="object 85"/>
          <p:cNvSpPr/>
          <p:nvPr/>
        </p:nvSpPr>
        <p:spPr>
          <a:xfrm>
            <a:off x="9055100" y="4897628"/>
            <a:ext cx="335280" cy="517525"/>
          </a:xfrm>
          <a:custGeom>
            <a:avLst/>
            <a:gdLst/>
            <a:ahLst/>
            <a:cxnLst/>
            <a:rect l="l" t="t" r="r" b="b"/>
            <a:pathLst>
              <a:path w="335279" h="517525">
                <a:moveTo>
                  <a:pt x="0" y="0"/>
                </a:moveTo>
                <a:lnTo>
                  <a:pt x="0" y="517398"/>
                </a:lnTo>
                <a:lnTo>
                  <a:pt x="335279" y="517398"/>
                </a:lnTo>
                <a:lnTo>
                  <a:pt x="335279" y="0"/>
                </a:lnTo>
                <a:lnTo>
                  <a:pt x="0" y="0"/>
                </a:lnTo>
                <a:close/>
              </a:path>
            </a:pathLst>
          </a:custGeom>
          <a:ln w="12700">
            <a:solidFill>
              <a:srgbClr val="000000"/>
            </a:solidFill>
          </a:ln>
        </p:spPr>
        <p:txBody>
          <a:bodyPr wrap="square" lIns="0" tIns="0" rIns="0" bIns="0" rtlCol="0"/>
          <a:lstStyle/>
          <a:p>
            <a:endParaRPr/>
          </a:p>
        </p:txBody>
      </p:sp>
      <p:sp>
        <p:nvSpPr>
          <p:cNvPr id="86" name="object 86"/>
          <p:cNvSpPr/>
          <p:nvPr/>
        </p:nvSpPr>
        <p:spPr>
          <a:xfrm>
            <a:off x="8133080" y="515594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87" name="object 87"/>
          <p:cNvSpPr/>
          <p:nvPr/>
        </p:nvSpPr>
        <p:spPr>
          <a:xfrm>
            <a:off x="8133080" y="5501894"/>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88" name="object 88"/>
          <p:cNvSpPr/>
          <p:nvPr/>
        </p:nvSpPr>
        <p:spPr>
          <a:xfrm>
            <a:off x="8636000" y="5328920"/>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89" name="object 89"/>
          <p:cNvSpPr/>
          <p:nvPr/>
        </p:nvSpPr>
        <p:spPr>
          <a:xfrm>
            <a:off x="8636000" y="5328920"/>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90" name="object 90"/>
          <p:cNvSpPr/>
          <p:nvPr/>
        </p:nvSpPr>
        <p:spPr>
          <a:xfrm>
            <a:off x="6373621" y="5155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1" name="object 91"/>
          <p:cNvSpPr/>
          <p:nvPr/>
        </p:nvSpPr>
        <p:spPr>
          <a:xfrm>
            <a:off x="6205220" y="3687571"/>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92" name="object 92"/>
          <p:cNvSpPr/>
          <p:nvPr/>
        </p:nvSpPr>
        <p:spPr>
          <a:xfrm>
            <a:off x="6540500" y="3775202"/>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93" name="object 93"/>
          <p:cNvSpPr/>
          <p:nvPr/>
        </p:nvSpPr>
        <p:spPr>
          <a:xfrm>
            <a:off x="6540500" y="4206494"/>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4" name="object 94"/>
          <p:cNvSpPr/>
          <p:nvPr/>
        </p:nvSpPr>
        <p:spPr>
          <a:xfrm>
            <a:off x="6540500" y="4121150"/>
            <a:ext cx="168910" cy="85725"/>
          </a:xfrm>
          <a:custGeom>
            <a:avLst/>
            <a:gdLst/>
            <a:ahLst/>
            <a:cxnLst/>
            <a:rect l="l" t="t" r="r" b="b"/>
            <a:pathLst>
              <a:path w="168909" h="85725">
                <a:moveTo>
                  <a:pt x="0" y="85344"/>
                </a:moveTo>
                <a:lnTo>
                  <a:pt x="168401" y="0"/>
                </a:lnTo>
              </a:path>
            </a:pathLst>
          </a:custGeom>
          <a:ln w="12700">
            <a:solidFill>
              <a:srgbClr val="000000"/>
            </a:solidFill>
          </a:ln>
        </p:spPr>
        <p:txBody>
          <a:bodyPr wrap="square" lIns="0" tIns="0" rIns="0" bIns="0" rtlCol="0"/>
          <a:lstStyle/>
          <a:p>
            <a:endParaRPr/>
          </a:p>
        </p:txBody>
      </p:sp>
      <p:sp>
        <p:nvSpPr>
          <p:cNvPr id="95" name="object 95"/>
          <p:cNvSpPr/>
          <p:nvPr/>
        </p:nvSpPr>
        <p:spPr>
          <a:xfrm>
            <a:off x="6540500" y="4033520"/>
            <a:ext cx="168910" cy="87630"/>
          </a:xfrm>
          <a:custGeom>
            <a:avLst/>
            <a:gdLst/>
            <a:ahLst/>
            <a:cxnLst/>
            <a:rect l="l" t="t" r="r" b="b"/>
            <a:pathLst>
              <a:path w="168909" h="87629">
                <a:moveTo>
                  <a:pt x="168401" y="87629"/>
                </a:moveTo>
                <a:lnTo>
                  <a:pt x="0" y="0"/>
                </a:lnTo>
              </a:path>
            </a:pathLst>
          </a:custGeom>
          <a:ln w="12700">
            <a:solidFill>
              <a:srgbClr val="000000"/>
            </a:solidFill>
          </a:ln>
        </p:spPr>
        <p:txBody>
          <a:bodyPr wrap="square" lIns="0" tIns="0" rIns="0" bIns="0" rtlCol="0"/>
          <a:lstStyle/>
          <a:p>
            <a:endParaRPr/>
          </a:p>
        </p:txBody>
      </p:sp>
      <p:sp>
        <p:nvSpPr>
          <p:cNvPr id="96" name="object 96"/>
          <p:cNvSpPr/>
          <p:nvPr/>
        </p:nvSpPr>
        <p:spPr>
          <a:xfrm>
            <a:off x="6540500" y="4292600"/>
            <a:ext cx="335280" cy="173355"/>
          </a:xfrm>
          <a:custGeom>
            <a:avLst/>
            <a:gdLst/>
            <a:ahLst/>
            <a:cxnLst/>
            <a:rect l="l" t="t" r="r" b="b"/>
            <a:pathLst>
              <a:path w="335279" h="173354">
                <a:moveTo>
                  <a:pt x="0" y="172974"/>
                </a:moveTo>
                <a:lnTo>
                  <a:pt x="335279" y="0"/>
                </a:lnTo>
              </a:path>
            </a:pathLst>
          </a:custGeom>
          <a:ln w="12700">
            <a:solidFill>
              <a:srgbClr val="000000"/>
            </a:solidFill>
          </a:ln>
        </p:spPr>
        <p:txBody>
          <a:bodyPr wrap="square" lIns="0" tIns="0" rIns="0" bIns="0" rtlCol="0"/>
          <a:lstStyle/>
          <a:p>
            <a:endParaRPr/>
          </a:p>
        </p:txBody>
      </p:sp>
      <p:sp>
        <p:nvSpPr>
          <p:cNvPr id="97" name="object 97"/>
          <p:cNvSpPr/>
          <p:nvPr/>
        </p:nvSpPr>
        <p:spPr>
          <a:xfrm>
            <a:off x="6540500" y="3775202"/>
            <a:ext cx="335280" cy="173355"/>
          </a:xfrm>
          <a:custGeom>
            <a:avLst/>
            <a:gdLst/>
            <a:ahLst/>
            <a:cxnLst/>
            <a:rect l="l" t="t" r="r" b="b"/>
            <a:pathLst>
              <a:path w="335279" h="173354">
                <a:moveTo>
                  <a:pt x="0" y="0"/>
                </a:moveTo>
                <a:lnTo>
                  <a:pt x="335279" y="172974"/>
                </a:lnTo>
              </a:path>
            </a:pathLst>
          </a:custGeom>
          <a:ln w="12700">
            <a:solidFill>
              <a:srgbClr val="000000"/>
            </a:solidFill>
          </a:ln>
        </p:spPr>
        <p:txBody>
          <a:bodyPr wrap="square" lIns="0" tIns="0" rIns="0" bIns="0" rtlCol="0"/>
          <a:lstStyle/>
          <a:p>
            <a:endParaRPr/>
          </a:p>
        </p:txBody>
      </p:sp>
      <p:sp>
        <p:nvSpPr>
          <p:cNvPr id="98" name="object 98"/>
          <p:cNvSpPr/>
          <p:nvPr/>
        </p:nvSpPr>
        <p:spPr>
          <a:xfrm>
            <a:off x="6875780" y="394817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99" name="object 99"/>
          <p:cNvSpPr txBox="1"/>
          <p:nvPr/>
        </p:nvSpPr>
        <p:spPr>
          <a:xfrm>
            <a:off x="7441436" y="399897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00" name="object 100"/>
          <p:cNvSpPr txBox="1"/>
          <p:nvPr/>
        </p:nvSpPr>
        <p:spPr>
          <a:xfrm>
            <a:off x="8260627" y="399897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Reg</a:t>
            </a:r>
            <a:endParaRPr sz="1100">
              <a:latin typeface="Arial"/>
              <a:cs typeface="Arial"/>
            </a:endParaRPr>
          </a:p>
        </p:txBody>
      </p:sp>
      <p:sp>
        <p:nvSpPr>
          <p:cNvPr id="101" name="object 101"/>
          <p:cNvSpPr/>
          <p:nvPr/>
        </p:nvSpPr>
        <p:spPr>
          <a:xfrm>
            <a:off x="7043419" y="3687571"/>
            <a:ext cx="168910" cy="864235"/>
          </a:xfrm>
          <a:custGeom>
            <a:avLst/>
            <a:gdLst/>
            <a:ahLst/>
            <a:cxnLst/>
            <a:rect l="l" t="t" r="r" b="b"/>
            <a:pathLst>
              <a:path w="168909"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102" name="object 102"/>
          <p:cNvSpPr/>
          <p:nvPr/>
        </p:nvSpPr>
        <p:spPr>
          <a:xfrm>
            <a:off x="6037579" y="3948176"/>
            <a:ext cx="167640" cy="0"/>
          </a:xfrm>
          <a:custGeom>
            <a:avLst/>
            <a:gdLst/>
            <a:ahLst/>
            <a:cxnLst/>
            <a:rect l="l" t="t" r="r" b="b"/>
            <a:pathLst>
              <a:path w="167639">
                <a:moveTo>
                  <a:pt x="0" y="0"/>
                </a:moveTo>
                <a:lnTo>
                  <a:pt x="167640" y="0"/>
                </a:lnTo>
              </a:path>
            </a:pathLst>
          </a:custGeom>
          <a:ln w="12700">
            <a:solidFill>
              <a:srgbClr val="009B00"/>
            </a:solidFill>
          </a:ln>
        </p:spPr>
        <p:txBody>
          <a:bodyPr wrap="square" lIns="0" tIns="0" rIns="0" bIns="0" rtlCol="0"/>
          <a:lstStyle/>
          <a:p>
            <a:endParaRPr/>
          </a:p>
        </p:txBody>
      </p:sp>
      <p:sp>
        <p:nvSpPr>
          <p:cNvPr id="103" name="object 103"/>
          <p:cNvSpPr/>
          <p:nvPr/>
        </p:nvSpPr>
        <p:spPr>
          <a:xfrm>
            <a:off x="6037579" y="4292600"/>
            <a:ext cx="167640" cy="0"/>
          </a:xfrm>
          <a:custGeom>
            <a:avLst/>
            <a:gdLst/>
            <a:ahLst/>
            <a:cxnLst/>
            <a:rect l="l" t="t" r="r" b="b"/>
            <a:pathLst>
              <a:path w="167639">
                <a:moveTo>
                  <a:pt x="0" y="0"/>
                </a:moveTo>
                <a:lnTo>
                  <a:pt x="167640" y="0"/>
                </a:lnTo>
              </a:path>
            </a:pathLst>
          </a:custGeom>
          <a:ln w="12700">
            <a:solidFill>
              <a:srgbClr val="009B00"/>
            </a:solidFill>
          </a:ln>
        </p:spPr>
        <p:txBody>
          <a:bodyPr wrap="square" lIns="0" tIns="0" rIns="0" bIns="0" rtlCol="0"/>
          <a:lstStyle/>
          <a:p>
            <a:endParaRPr/>
          </a:p>
        </p:txBody>
      </p:sp>
      <p:sp>
        <p:nvSpPr>
          <p:cNvPr id="104" name="object 104"/>
          <p:cNvSpPr/>
          <p:nvPr/>
        </p:nvSpPr>
        <p:spPr>
          <a:xfrm>
            <a:off x="6373621" y="394817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5" name="object 105"/>
          <p:cNvSpPr/>
          <p:nvPr/>
        </p:nvSpPr>
        <p:spPr>
          <a:xfrm>
            <a:off x="6373621" y="42926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6" name="object 106"/>
          <p:cNvSpPr/>
          <p:nvPr/>
        </p:nvSpPr>
        <p:spPr>
          <a:xfrm>
            <a:off x="6875780" y="4119626"/>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107" name="object 107"/>
          <p:cNvSpPr/>
          <p:nvPr/>
        </p:nvSpPr>
        <p:spPr>
          <a:xfrm>
            <a:off x="7211821" y="41196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8" name="object 108"/>
          <p:cNvSpPr/>
          <p:nvPr/>
        </p:nvSpPr>
        <p:spPr>
          <a:xfrm>
            <a:off x="7378700" y="3860546"/>
            <a:ext cx="335280" cy="520065"/>
          </a:xfrm>
          <a:custGeom>
            <a:avLst/>
            <a:gdLst/>
            <a:ahLst/>
            <a:cxnLst/>
            <a:rect l="l" t="t" r="r" b="b"/>
            <a:pathLst>
              <a:path w="335279" h="520064">
                <a:moveTo>
                  <a:pt x="0" y="0"/>
                </a:moveTo>
                <a:lnTo>
                  <a:pt x="0" y="519684"/>
                </a:lnTo>
                <a:lnTo>
                  <a:pt x="335279" y="519684"/>
                </a:lnTo>
                <a:lnTo>
                  <a:pt x="335279" y="0"/>
                </a:lnTo>
                <a:lnTo>
                  <a:pt x="0" y="0"/>
                </a:lnTo>
                <a:close/>
              </a:path>
            </a:pathLst>
          </a:custGeom>
          <a:ln w="12700">
            <a:solidFill>
              <a:srgbClr val="000000"/>
            </a:solidFill>
          </a:ln>
        </p:spPr>
        <p:txBody>
          <a:bodyPr wrap="square" lIns="0" tIns="0" rIns="0" bIns="0" rtlCol="0"/>
          <a:lstStyle/>
          <a:p>
            <a:endParaRPr/>
          </a:p>
        </p:txBody>
      </p:sp>
      <p:sp>
        <p:nvSpPr>
          <p:cNvPr id="109" name="object 109"/>
          <p:cNvSpPr/>
          <p:nvPr/>
        </p:nvSpPr>
        <p:spPr>
          <a:xfrm>
            <a:off x="7713980" y="4119626"/>
            <a:ext cx="167640" cy="0"/>
          </a:xfrm>
          <a:custGeom>
            <a:avLst/>
            <a:gdLst/>
            <a:ahLst/>
            <a:cxnLst/>
            <a:rect l="l" t="t" r="r" b="b"/>
            <a:pathLst>
              <a:path w="167640">
                <a:moveTo>
                  <a:pt x="0" y="0"/>
                </a:moveTo>
                <a:lnTo>
                  <a:pt x="167640" y="0"/>
                </a:lnTo>
              </a:path>
            </a:pathLst>
          </a:custGeom>
          <a:ln w="12700">
            <a:solidFill>
              <a:srgbClr val="000000"/>
            </a:solidFill>
          </a:ln>
        </p:spPr>
        <p:txBody>
          <a:bodyPr wrap="square" lIns="0" tIns="0" rIns="0" bIns="0" rtlCol="0"/>
          <a:lstStyle/>
          <a:p>
            <a:endParaRPr/>
          </a:p>
        </p:txBody>
      </p:sp>
      <p:sp>
        <p:nvSpPr>
          <p:cNvPr id="110" name="object 110"/>
          <p:cNvSpPr/>
          <p:nvPr/>
        </p:nvSpPr>
        <p:spPr>
          <a:xfrm>
            <a:off x="7881619" y="3687571"/>
            <a:ext cx="168910" cy="864235"/>
          </a:xfrm>
          <a:custGeom>
            <a:avLst/>
            <a:gdLst/>
            <a:ahLst/>
            <a:cxnLst/>
            <a:rect l="l" t="t" r="r" b="b"/>
            <a:pathLst>
              <a:path w="168909"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111" name="object 111"/>
          <p:cNvSpPr/>
          <p:nvPr/>
        </p:nvSpPr>
        <p:spPr>
          <a:xfrm>
            <a:off x="8050021" y="41196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12" name="object 112"/>
          <p:cNvSpPr/>
          <p:nvPr/>
        </p:nvSpPr>
        <p:spPr>
          <a:xfrm>
            <a:off x="8216900" y="3860546"/>
            <a:ext cx="335280" cy="520065"/>
          </a:xfrm>
          <a:custGeom>
            <a:avLst/>
            <a:gdLst/>
            <a:ahLst/>
            <a:cxnLst/>
            <a:rect l="l" t="t" r="r" b="b"/>
            <a:pathLst>
              <a:path w="335279" h="520064">
                <a:moveTo>
                  <a:pt x="0" y="0"/>
                </a:moveTo>
                <a:lnTo>
                  <a:pt x="0" y="519684"/>
                </a:lnTo>
                <a:lnTo>
                  <a:pt x="335279" y="519684"/>
                </a:lnTo>
                <a:lnTo>
                  <a:pt x="335279" y="0"/>
                </a:lnTo>
                <a:lnTo>
                  <a:pt x="0" y="0"/>
                </a:lnTo>
                <a:close/>
              </a:path>
            </a:pathLst>
          </a:custGeom>
          <a:ln w="12700">
            <a:solidFill>
              <a:srgbClr val="000000"/>
            </a:solidFill>
          </a:ln>
        </p:spPr>
        <p:txBody>
          <a:bodyPr wrap="square" lIns="0" tIns="0" rIns="0" bIns="0" rtlCol="0"/>
          <a:lstStyle/>
          <a:p>
            <a:endParaRPr/>
          </a:p>
        </p:txBody>
      </p:sp>
      <p:sp>
        <p:nvSpPr>
          <p:cNvPr id="113" name="object 113"/>
          <p:cNvSpPr/>
          <p:nvPr/>
        </p:nvSpPr>
        <p:spPr>
          <a:xfrm>
            <a:off x="7294880" y="411962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114" name="object 114"/>
          <p:cNvSpPr/>
          <p:nvPr/>
        </p:nvSpPr>
        <p:spPr>
          <a:xfrm>
            <a:off x="7294880" y="4465573"/>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115" name="object 115"/>
          <p:cNvSpPr/>
          <p:nvPr/>
        </p:nvSpPr>
        <p:spPr>
          <a:xfrm>
            <a:off x="7797800" y="4292600"/>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16" name="object 116"/>
          <p:cNvSpPr/>
          <p:nvPr/>
        </p:nvSpPr>
        <p:spPr>
          <a:xfrm>
            <a:off x="7797800" y="4292600"/>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117" name="object 117"/>
          <p:cNvSpPr/>
          <p:nvPr/>
        </p:nvSpPr>
        <p:spPr>
          <a:xfrm>
            <a:off x="8804402" y="2565145"/>
            <a:ext cx="0" cy="3110865"/>
          </a:xfrm>
          <a:custGeom>
            <a:avLst/>
            <a:gdLst/>
            <a:ahLst/>
            <a:cxnLst/>
            <a:rect l="l" t="t" r="r" b="b"/>
            <a:pathLst>
              <a:path h="3110865">
                <a:moveTo>
                  <a:pt x="0" y="0"/>
                </a:moveTo>
                <a:lnTo>
                  <a:pt x="0" y="3110483"/>
                </a:lnTo>
              </a:path>
            </a:pathLst>
          </a:custGeom>
          <a:ln w="12700">
            <a:solidFill>
              <a:srgbClr val="828282"/>
            </a:solidFill>
            <a:prstDash val="dot"/>
          </a:ln>
        </p:spPr>
        <p:txBody>
          <a:bodyPr wrap="square" lIns="0" tIns="0" rIns="0" bIns="0" rtlCol="0"/>
          <a:lstStyle/>
          <a:p>
            <a:endParaRPr/>
          </a:p>
        </p:txBody>
      </p:sp>
      <p:sp>
        <p:nvSpPr>
          <p:cNvPr id="118" name="object 118"/>
          <p:cNvSpPr/>
          <p:nvPr/>
        </p:nvSpPr>
        <p:spPr>
          <a:xfrm>
            <a:off x="5535421" y="4119626"/>
            <a:ext cx="167005" cy="0"/>
          </a:xfrm>
          <a:custGeom>
            <a:avLst/>
            <a:gdLst/>
            <a:ahLst/>
            <a:cxnLst/>
            <a:rect l="l" t="t" r="r" b="b"/>
            <a:pathLst>
              <a:path w="167004">
                <a:moveTo>
                  <a:pt x="0" y="0"/>
                </a:moveTo>
                <a:lnTo>
                  <a:pt x="166877" y="0"/>
                </a:lnTo>
              </a:path>
            </a:pathLst>
          </a:custGeom>
          <a:ln w="12700">
            <a:solidFill>
              <a:srgbClr val="009B00"/>
            </a:solidFill>
          </a:ln>
        </p:spPr>
        <p:txBody>
          <a:bodyPr wrap="square" lIns="0" tIns="0" rIns="0" bIns="0" rtlCol="0"/>
          <a:lstStyle/>
          <a:p>
            <a:endParaRPr/>
          </a:p>
        </p:txBody>
      </p:sp>
      <p:sp>
        <p:nvSpPr>
          <p:cNvPr id="119" name="object 119"/>
          <p:cNvSpPr/>
          <p:nvPr/>
        </p:nvSpPr>
        <p:spPr>
          <a:xfrm>
            <a:off x="5199379" y="5155946"/>
            <a:ext cx="167640" cy="0"/>
          </a:xfrm>
          <a:custGeom>
            <a:avLst/>
            <a:gdLst/>
            <a:ahLst/>
            <a:cxnLst/>
            <a:rect l="l" t="t" r="r" b="b"/>
            <a:pathLst>
              <a:path w="167639">
                <a:moveTo>
                  <a:pt x="0" y="0"/>
                </a:moveTo>
                <a:lnTo>
                  <a:pt x="167640" y="0"/>
                </a:lnTo>
              </a:path>
            </a:pathLst>
          </a:custGeom>
          <a:ln w="12700">
            <a:solidFill>
              <a:srgbClr val="FF00FF"/>
            </a:solidFill>
          </a:ln>
        </p:spPr>
        <p:txBody>
          <a:bodyPr wrap="square" lIns="0" tIns="0" rIns="0" bIns="0" rtlCol="0"/>
          <a:lstStyle/>
          <a:p>
            <a:endParaRPr/>
          </a:p>
        </p:txBody>
      </p:sp>
      <p:sp>
        <p:nvSpPr>
          <p:cNvPr id="120" name="object 120"/>
          <p:cNvSpPr txBox="1"/>
          <p:nvPr/>
        </p:nvSpPr>
        <p:spPr>
          <a:xfrm>
            <a:off x="609345" y="1173479"/>
            <a:ext cx="8719185" cy="1466215"/>
          </a:xfrm>
          <a:prstGeom prst="rect">
            <a:avLst/>
          </a:prstGeom>
        </p:spPr>
        <p:txBody>
          <a:bodyPr vert="horz" wrap="square" lIns="0" tIns="0" rIns="0" bIns="0" rtlCol="0">
            <a:spAutoFit/>
          </a:bodyPr>
          <a:lstStyle/>
          <a:p>
            <a:pPr marL="355600" marR="37465" indent="-342900">
              <a:lnSpc>
                <a:spcPct val="100000"/>
              </a:lnSpc>
              <a:buFont typeface="Wingdings"/>
              <a:buChar char="•"/>
              <a:tabLst>
                <a:tab pos="354965" algn="l"/>
                <a:tab pos="355600" algn="l"/>
              </a:tabLst>
            </a:pPr>
            <a:r>
              <a:rPr sz="2000" spc="-5" dirty="0">
                <a:latin typeface="Trebuchet MS"/>
                <a:cs typeface="Trebuchet MS"/>
              </a:rPr>
              <a:t>One way to </a:t>
            </a:r>
            <a:r>
              <a:rPr sz="2000" spc="-10" dirty="0">
                <a:latin typeface="Trebuchet MS"/>
                <a:cs typeface="Trebuchet MS"/>
              </a:rPr>
              <a:t>implement </a:t>
            </a:r>
            <a:r>
              <a:rPr sz="2000" spc="-5" dirty="0">
                <a:latin typeface="Trebuchet MS"/>
                <a:cs typeface="Trebuchet MS"/>
              </a:rPr>
              <a:t>a stall is to force the two </a:t>
            </a:r>
            <a:r>
              <a:rPr sz="2000" spc="-10" dirty="0">
                <a:latin typeface="Trebuchet MS"/>
                <a:cs typeface="Trebuchet MS"/>
              </a:rPr>
              <a:t>instructions </a:t>
            </a:r>
            <a:r>
              <a:rPr sz="2000" spc="-5" dirty="0">
                <a:latin typeface="Trebuchet MS"/>
                <a:cs typeface="Trebuchet MS"/>
              </a:rPr>
              <a:t>after</a:t>
            </a:r>
            <a:r>
              <a:rPr sz="2000" spc="-5" dirty="0" smtClean="0">
                <a:latin typeface="Trebuchet MS"/>
                <a:cs typeface="Trebuchet MS"/>
              </a:rPr>
              <a:t> </a:t>
            </a:r>
            <a:r>
              <a:rPr lang="en-US" sz="2000" spc="-5" dirty="0" smtClean="0">
                <a:latin typeface="Trebuchet MS"/>
                <a:cs typeface="Trebuchet MS"/>
              </a:rPr>
              <a:t>LDUR</a:t>
            </a:r>
            <a:r>
              <a:rPr sz="2000" spc="-5" dirty="0" smtClean="0">
                <a:latin typeface="Trebuchet MS"/>
                <a:cs typeface="Trebuchet MS"/>
              </a:rPr>
              <a:t> </a:t>
            </a:r>
            <a:r>
              <a:rPr sz="2000" spc="-10" dirty="0">
                <a:latin typeface="Trebuchet MS"/>
                <a:cs typeface="Trebuchet MS"/>
              </a:rPr>
              <a:t>to  </a:t>
            </a:r>
            <a:r>
              <a:rPr sz="2000" spc="-5" dirty="0">
                <a:latin typeface="Trebuchet MS"/>
                <a:cs typeface="Trebuchet MS"/>
              </a:rPr>
              <a:t>pause and remain in their ID and IF stages for one extra</a:t>
            </a:r>
            <a:r>
              <a:rPr sz="2000" spc="-15"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4784725">
              <a:lnSpc>
                <a:spcPct val="100000"/>
              </a:lnSpc>
              <a:spcBef>
                <a:spcPts val="1800"/>
              </a:spcBef>
            </a:pPr>
            <a:r>
              <a:rPr sz="2000" spc="-5" dirty="0">
                <a:latin typeface="Trebuchet MS"/>
                <a:cs typeface="Trebuchet MS"/>
              </a:rPr>
              <a:t>Clock</a:t>
            </a:r>
            <a:r>
              <a:rPr sz="2000" spc="-80"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2719070">
              <a:lnSpc>
                <a:spcPct val="100000"/>
              </a:lnSpc>
              <a:tabLst>
                <a:tab pos="3549650" algn="l"/>
                <a:tab pos="4377690" algn="l"/>
                <a:tab pos="5208270" algn="l"/>
                <a:tab pos="6096635" algn="l"/>
                <a:tab pos="6927215" algn="l"/>
                <a:tab pos="7746365" algn="l"/>
                <a:tab pos="8572500" algn="l"/>
              </a:tabLst>
            </a:pPr>
            <a:r>
              <a:rPr sz="2000" spc="-5" dirty="0">
                <a:latin typeface="Trebuchet MS"/>
                <a:cs typeface="Trebuchet MS"/>
              </a:rPr>
              <a:t>1	2	3	4	5	6	7	8</a:t>
            </a:r>
            <a:endParaRPr sz="2000" dirty="0">
              <a:latin typeface="Trebuchet MS"/>
              <a:cs typeface="Trebuchet MS"/>
            </a:endParaRPr>
          </a:p>
        </p:txBody>
      </p:sp>
      <p:sp>
        <p:nvSpPr>
          <p:cNvPr id="121" name="object 12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22" name="object 122"/>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23" name="object 123"/>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18</a:t>
            </a:fld>
            <a:endParaRPr sz="16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8925" y="487171"/>
            <a:ext cx="7974965" cy="431800"/>
          </a:xfrm>
          <a:prstGeom prst="rect">
            <a:avLst/>
          </a:prstGeom>
        </p:spPr>
        <p:txBody>
          <a:bodyPr vert="horz" wrap="square" lIns="0" tIns="0" rIns="0" bIns="0" rtlCol="0">
            <a:spAutoFit/>
          </a:bodyPr>
          <a:lstStyle/>
          <a:p>
            <a:pPr marL="12700">
              <a:lnSpc>
                <a:spcPct val="100000"/>
              </a:lnSpc>
            </a:pPr>
            <a:r>
              <a:rPr spc="-5" dirty="0"/>
              <a:t>The missing ALU, </a:t>
            </a:r>
            <a:r>
              <a:rPr dirty="0"/>
              <a:t>data </a:t>
            </a:r>
            <a:r>
              <a:rPr spc="-5" dirty="0"/>
              <a:t>memory </a:t>
            </a:r>
            <a:r>
              <a:rPr dirty="0"/>
              <a:t>and </a:t>
            </a:r>
            <a:r>
              <a:rPr spc="-5" dirty="0"/>
              <a:t>register</a:t>
            </a:r>
            <a:r>
              <a:rPr spc="-60" dirty="0"/>
              <a:t> </a:t>
            </a:r>
            <a:r>
              <a:rPr spc="-5" dirty="0"/>
              <a:t>write</a:t>
            </a:r>
          </a:p>
        </p:txBody>
      </p:sp>
      <p:sp>
        <p:nvSpPr>
          <p:cNvPr id="3" name="object 3"/>
          <p:cNvSpPr txBox="1"/>
          <p:nvPr/>
        </p:nvSpPr>
        <p:spPr>
          <a:xfrm>
            <a:off x="609345" y="5189982"/>
            <a:ext cx="8798560" cy="1297940"/>
          </a:xfrm>
          <a:prstGeom prst="rect">
            <a:avLst/>
          </a:prstGeom>
        </p:spPr>
        <p:txBody>
          <a:bodyPr vert="horz" wrap="square" lIns="0" tIns="0" rIns="0" bIns="0" rtlCol="0">
            <a:spAutoFit/>
          </a:bodyPr>
          <a:lstStyle/>
          <a:p>
            <a:pPr marL="355600" marR="179705" indent="-342900">
              <a:lnSpc>
                <a:spcPct val="100000"/>
              </a:lnSpc>
              <a:buFont typeface="Wingdings"/>
              <a:buChar char="•"/>
              <a:tabLst>
                <a:tab pos="354965" algn="l"/>
                <a:tab pos="355600" algn="l"/>
              </a:tabLst>
            </a:pPr>
            <a:r>
              <a:rPr sz="2000" spc="-5" dirty="0">
                <a:latin typeface="Trebuchet MS"/>
                <a:cs typeface="Trebuchet MS"/>
              </a:rPr>
              <a:t>But what about the ALU </a:t>
            </a:r>
            <a:r>
              <a:rPr sz="2000" spc="-10" dirty="0">
                <a:latin typeface="Trebuchet MS"/>
                <a:cs typeface="Trebuchet MS"/>
              </a:rPr>
              <a:t>during </a:t>
            </a:r>
            <a:r>
              <a:rPr sz="2000" spc="-5" dirty="0">
                <a:latin typeface="Trebuchet MS"/>
                <a:cs typeface="Trebuchet MS"/>
              </a:rPr>
              <a:t>cycle 4, the data memory in cycle 5, </a:t>
            </a:r>
            <a:r>
              <a:rPr sz="2000" spc="-10" dirty="0">
                <a:latin typeface="Trebuchet MS"/>
                <a:cs typeface="Trebuchet MS"/>
              </a:rPr>
              <a:t>and  </a:t>
            </a:r>
            <a:r>
              <a:rPr sz="2000" spc="-5" dirty="0">
                <a:latin typeface="Trebuchet MS"/>
                <a:cs typeface="Trebuchet MS"/>
              </a:rPr>
              <a:t>the register file write in cycle</a:t>
            </a:r>
            <a:r>
              <a:rPr sz="2000" spc="-75" dirty="0">
                <a:latin typeface="Trebuchet MS"/>
                <a:cs typeface="Trebuchet MS"/>
              </a:rPr>
              <a:t> </a:t>
            </a:r>
            <a:r>
              <a:rPr sz="2000" spc="-10" dirty="0">
                <a:latin typeface="Trebuchet MS"/>
                <a:cs typeface="Trebuchet MS"/>
              </a:rPr>
              <a:t>6?</a:t>
            </a:r>
            <a:endParaRPr sz="2000">
              <a:latin typeface="Trebuchet MS"/>
              <a:cs typeface="Trebuchet MS"/>
            </a:endParaRPr>
          </a:p>
          <a:p>
            <a:pPr marL="355600" marR="5080" indent="-342900">
              <a:lnSpc>
                <a:spcPct val="100000"/>
              </a:lnSpc>
              <a:spcBef>
                <a:spcPts val="470"/>
              </a:spcBef>
              <a:buFont typeface="Wingdings"/>
              <a:buChar char="•"/>
              <a:tabLst>
                <a:tab pos="354965" algn="l"/>
                <a:tab pos="355600" algn="l"/>
              </a:tabLst>
            </a:pPr>
            <a:r>
              <a:rPr sz="2000" spc="-5" dirty="0">
                <a:latin typeface="Trebuchet MS"/>
                <a:cs typeface="Trebuchet MS"/>
              </a:rPr>
              <a:t>Those units aren’t used in those cycles </a:t>
            </a:r>
            <a:r>
              <a:rPr sz="2000" spc="-10" dirty="0">
                <a:latin typeface="Trebuchet MS"/>
                <a:cs typeface="Trebuchet MS"/>
              </a:rPr>
              <a:t>because </a:t>
            </a:r>
            <a:r>
              <a:rPr sz="2000" spc="-5" dirty="0">
                <a:latin typeface="Trebuchet MS"/>
                <a:cs typeface="Trebuchet MS"/>
              </a:rPr>
              <a:t>of the stall, so we can set  the EX, MEM and WB </a:t>
            </a:r>
            <a:r>
              <a:rPr sz="2000" spc="-10" dirty="0">
                <a:latin typeface="Trebuchet MS"/>
                <a:cs typeface="Trebuchet MS"/>
              </a:rPr>
              <a:t>control </a:t>
            </a:r>
            <a:r>
              <a:rPr sz="2000" spc="-5" dirty="0">
                <a:latin typeface="Trebuchet MS"/>
                <a:cs typeface="Trebuchet MS"/>
              </a:rPr>
              <a:t>signals to all</a:t>
            </a:r>
            <a:r>
              <a:rPr sz="2000" spc="15" dirty="0">
                <a:latin typeface="Trebuchet MS"/>
                <a:cs typeface="Trebuchet MS"/>
              </a:rPr>
              <a:t> </a:t>
            </a:r>
            <a:r>
              <a:rPr sz="2000" spc="-10" dirty="0">
                <a:latin typeface="Trebuchet MS"/>
                <a:cs typeface="Trebuchet MS"/>
              </a:rPr>
              <a:t>0s.</a:t>
            </a:r>
            <a:endParaRPr sz="2000">
              <a:latin typeface="Trebuchet MS"/>
              <a:cs typeface="Trebuchet MS"/>
            </a:endParaRPr>
          </a:p>
        </p:txBody>
      </p:sp>
      <p:sp>
        <p:nvSpPr>
          <p:cNvPr id="4" name="object 4"/>
          <p:cNvSpPr/>
          <p:nvPr/>
        </p:nvSpPr>
        <p:spPr>
          <a:xfrm>
            <a:off x="4376420" y="1889251"/>
            <a:ext cx="168910" cy="863600"/>
          </a:xfrm>
          <a:custGeom>
            <a:avLst/>
            <a:gdLst/>
            <a:ahLst/>
            <a:cxnLst/>
            <a:rect l="l" t="t" r="r" b="b"/>
            <a:pathLst>
              <a:path w="168910" h="863600">
                <a:moveTo>
                  <a:pt x="0" y="0"/>
                </a:moveTo>
                <a:lnTo>
                  <a:pt x="0" y="863345"/>
                </a:lnTo>
                <a:lnTo>
                  <a:pt x="168401" y="863345"/>
                </a:lnTo>
                <a:lnTo>
                  <a:pt x="168401"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4711700" y="1974595"/>
            <a:ext cx="0" cy="260985"/>
          </a:xfrm>
          <a:custGeom>
            <a:avLst/>
            <a:gdLst/>
            <a:ahLst/>
            <a:cxnLst/>
            <a:rect l="l" t="t" r="r" b="b"/>
            <a:pathLst>
              <a:path h="260985">
                <a:moveTo>
                  <a:pt x="0" y="0"/>
                </a:moveTo>
                <a:lnTo>
                  <a:pt x="0" y="260604"/>
                </a:lnTo>
              </a:path>
            </a:pathLst>
          </a:custGeom>
          <a:ln w="12700">
            <a:solidFill>
              <a:srgbClr val="000000"/>
            </a:solidFill>
          </a:ln>
        </p:spPr>
        <p:txBody>
          <a:bodyPr wrap="square" lIns="0" tIns="0" rIns="0" bIns="0" rtlCol="0"/>
          <a:lstStyle/>
          <a:p>
            <a:endParaRPr/>
          </a:p>
        </p:txBody>
      </p:sp>
      <p:sp>
        <p:nvSpPr>
          <p:cNvPr id="6" name="object 6"/>
          <p:cNvSpPr/>
          <p:nvPr/>
        </p:nvSpPr>
        <p:spPr>
          <a:xfrm>
            <a:off x="4711700" y="2408173"/>
            <a:ext cx="0" cy="259079"/>
          </a:xfrm>
          <a:custGeom>
            <a:avLst/>
            <a:gdLst/>
            <a:ahLst/>
            <a:cxnLst/>
            <a:rect l="l" t="t" r="r" b="b"/>
            <a:pathLst>
              <a:path h="259080">
                <a:moveTo>
                  <a:pt x="0" y="0"/>
                </a:moveTo>
                <a:lnTo>
                  <a:pt x="0" y="259079"/>
                </a:lnTo>
              </a:path>
            </a:pathLst>
          </a:custGeom>
          <a:ln w="12700">
            <a:solidFill>
              <a:srgbClr val="000000"/>
            </a:solidFill>
          </a:ln>
        </p:spPr>
        <p:txBody>
          <a:bodyPr wrap="square" lIns="0" tIns="0" rIns="0" bIns="0" rtlCol="0"/>
          <a:lstStyle/>
          <a:p>
            <a:endParaRPr/>
          </a:p>
        </p:txBody>
      </p:sp>
      <p:sp>
        <p:nvSpPr>
          <p:cNvPr id="7" name="object 7"/>
          <p:cNvSpPr/>
          <p:nvPr/>
        </p:nvSpPr>
        <p:spPr>
          <a:xfrm>
            <a:off x="4711700" y="2320544"/>
            <a:ext cx="168910" cy="87630"/>
          </a:xfrm>
          <a:custGeom>
            <a:avLst/>
            <a:gdLst/>
            <a:ahLst/>
            <a:cxnLst/>
            <a:rect l="l" t="t" r="r" b="b"/>
            <a:pathLst>
              <a:path w="168910" h="87630">
                <a:moveTo>
                  <a:pt x="0" y="87630"/>
                </a:moveTo>
                <a:lnTo>
                  <a:pt x="168401" y="0"/>
                </a:lnTo>
              </a:path>
            </a:pathLst>
          </a:custGeom>
          <a:ln w="12700">
            <a:solidFill>
              <a:srgbClr val="000000"/>
            </a:solidFill>
          </a:ln>
        </p:spPr>
        <p:txBody>
          <a:bodyPr wrap="square" lIns="0" tIns="0" rIns="0" bIns="0" rtlCol="0"/>
          <a:lstStyle/>
          <a:p>
            <a:endParaRPr/>
          </a:p>
        </p:txBody>
      </p:sp>
      <p:sp>
        <p:nvSpPr>
          <p:cNvPr id="8" name="object 8"/>
          <p:cNvSpPr/>
          <p:nvPr/>
        </p:nvSpPr>
        <p:spPr>
          <a:xfrm>
            <a:off x="4711700" y="2235200"/>
            <a:ext cx="168910" cy="85725"/>
          </a:xfrm>
          <a:custGeom>
            <a:avLst/>
            <a:gdLst/>
            <a:ahLst/>
            <a:cxnLst/>
            <a:rect l="l" t="t" r="r" b="b"/>
            <a:pathLst>
              <a:path w="168910" h="85725">
                <a:moveTo>
                  <a:pt x="168401" y="85343"/>
                </a:moveTo>
                <a:lnTo>
                  <a:pt x="0" y="0"/>
                </a:lnTo>
              </a:path>
            </a:pathLst>
          </a:custGeom>
          <a:ln w="12699">
            <a:solidFill>
              <a:srgbClr val="000000"/>
            </a:solidFill>
          </a:ln>
        </p:spPr>
        <p:txBody>
          <a:bodyPr wrap="square" lIns="0" tIns="0" rIns="0" bIns="0" rtlCol="0"/>
          <a:lstStyle/>
          <a:p>
            <a:endParaRPr/>
          </a:p>
        </p:txBody>
      </p:sp>
      <p:sp>
        <p:nvSpPr>
          <p:cNvPr id="9" name="object 9"/>
          <p:cNvSpPr/>
          <p:nvPr/>
        </p:nvSpPr>
        <p:spPr>
          <a:xfrm>
            <a:off x="4711700" y="2494279"/>
            <a:ext cx="335280" cy="173355"/>
          </a:xfrm>
          <a:custGeom>
            <a:avLst/>
            <a:gdLst/>
            <a:ahLst/>
            <a:cxnLst/>
            <a:rect l="l" t="t" r="r" b="b"/>
            <a:pathLst>
              <a:path w="335279" h="173355">
                <a:moveTo>
                  <a:pt x="0" y="172974"/>
                </a:moveTo>
                <a:lnTo>
                  <a:pt x="335279" y="0"/>
                </a:lnTo>
              </a:path>
            </a:pathLst>
          </a:custGeom>
          <a:ln w="12700">
            <a:solidFill>
              <a:srgbClr val="000000"/>
            </a:solidFill>
          </a:ln>
        </p:spPr>
        <p:txBody>
          <a:bodyPr wrap="square" lIns="0" tIns="0" rIns="0" bIns="0" rtlCol="0"/>
          <a:lstStyle/>
          <a:p>
            <a:endParaRPr/>
          </a:p>
        </p:txBody>
      </p:sp>
      <p:sp>
        <p:nvSpPr>
          <p:cNvPr id="10" name="object 10"/>
          <p:cNvSpPr/>
          <p:nvPr/>
        </p:nvSpPr>
        <p:spPr>
          <a:xfrm>
            <a:off x="4711700" y="1974595"/>
            <a:ext cx="335280" cy="173355"/>
          </a:xfrm>
          <a:custGeom>
            <a:avLst/>
            <a:gdLst/>
            <a:ahLst/>
            <a:cxnLst/>
            <a:rect l="l" t="t" r="r" b="b"/>
            <a:pathLst>
              <a:path w="335279" h="173355">
                <a:moveTo>
                  <a:pt x="0" y="0"/>
                </a:moveTo>
                <a:lnTo>
                  <a:pt x="335279" y="172974"/>
                </a:lnTo>
              </a:path>
            </a:pathLst>
          </a:custGeom>
          <a:ln w="12700">
            <a:solidFill>
              <a:srgbClr val="000000"/>
            </a:solidFill>
          </a:ln>
        </p:spPr>
        <p:txBody>
          <a:bodyPr wrap="square" lIns="0" tIns="0" rIns="0" bIns="0" rtlCol="0"/>
          <a:lstStyle/>
          <a:p>
            <a:endParaRPr/>
          </a:p>
        </p:txBody>
      </p:sp>
      <p:sp>
        <p:nvSpPr>
          <p:cNvPr id="11" name="object 11"/>
          <p:cNvSpPr/>
          <p:nvPr/>
        </p:nvSpPr>
        <p:spPr>
          <a:xfrm>
            <a:off x="5046979" y="2147570"/>
            <a:ext cx="0" cy="346710"/>
          </a:xfrm>
          <a:custGeom>
            <a:avLst/>
            <a:gdLst/>
            <a:ahLst/>
            <a:cxnLst/>
            <a:rect l="l" t="t" r="r" b="b"/>
            <a:pathLst>
              <a:path h="346710">
                <a:moveTo>
                  <a:pt x="0" y="0"/>
                </a:moveTo>
                <a:lnTo>
                  <a:pt x="0" y="346710"/>
                </a:lnTo>
              </a:path>
            </a:pathLst>
          </a:custGeom>
          <a:ln w="12700">
            <a:solidFill>
              <a:srgbClr val="000000"/>
            </a:solidFill>
          </a:ln>
        </p:spPr>
        <p:txBody>
          <a:bodyPr wrap="square" lIns="0" tIns="0" rIns="0" bIns="0" rtlCol="0"/>
          <a:lstStyle/>
          <a:p>
            <a:endParaRPr/>
          </a:p>
        </p:txBody>
      </p:sp>
      <p:sp>
        <p:nvSpPr>
          <p:cNvPr id="12" name="object 12"/>
          <p:cNvSpPr txBox="1"/>
          <p:nvPr/>
        </p:nvSpPr>
        <p:spPr>
          <a:xfrm>
            <a:off x="5612638" y="2198370"/>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3" name="object 13"/>
          <p:cNvSpPr/>
          <p:nvPr/>
        </p:nvSpPr>
        <p:spPr>
          <a:xfrm>
            <a:off x="3873500" y="2062226"/>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3917188" y="2198370"/>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5" name="object 15"/>
          <p:cNvSpPr txBox="1"/>
          <p:nvPr/>
        </p:nvSpPr>
        <p:spPr>
          <a:xfrm>
            <a:off x="6431858" y="2198370"/>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6" name="object 16"/>
          <p:cNvSpPr/>
          <p:nvPr/>
        </p:nvSpPr>
        <p:spPr>
          <a:xfrm>
            <a:off x="3035300" y="2062226"/>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3123945" y="2198370"/>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8" name="object 18"/>
          <p:cNvSpPr/>
          <p:nvPr/>
        </p:nvSpPr>
        <p:spPr>
          <a:xfrm>
            <a:off x="5214620" y="1889251"/>
            <a:ext cx="168910" cy="863600"/>
          </a:xfrm>
          <a:custGeom>
            <a:avLst/>
            <a:gdLst/>
            <a:ahLst/>
            <a:cxnLst/>
            <a:rect l="l" t="t" r="r" b="b"/>
            <a:pathLst>
              <a:path w="168910" h="863600">
                <a:moveTo>
                  <a:pt x="0" y="0"/>
                </a:moveTo>
                <a:lnTo>
                  <a:pt x="0" y="863345"/>
                </a:lnTo>
                <a:lnTo>
                  <a:pt x="168401" y="863345"/>
                </a:lnTo>
                <a:lnTo>
                  <a:pt x="168401" y="0"/>
                </a:lnTo>
                <a:lnTo>
                  <a:pt x="0"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3538220" y="1889251"/>
            <a:ext cx="167005" cy="863600"/>
          </a:xfrm>
          <a:custGeom>
            <a:avLst/>
            <a:gdLst/>
            <a:ahLst/>
            <a:cxnLst/>
            <a:rect l="l" t="t" r="r" b="b"/>
            <a:pathLst>
              <a:path w="167004" h="863600">
                <a:moveTo>
                  <a:pt x="0" y="0"/>
                </a:moveTo>
                <a:lnTo>
                  <a:pt x="0" y="863345"/>
                </a:lnTo>
                <a:lnTo>
                  <a:pt x="166877" y="863345"/>
                </a:lnTo>
                <a:lnTo>
                  <a:pt x="166877"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370579" y="232054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1" name="object 21"/>
          <p:cNvSpPr/>
          <p:nvPr/>
        </p:nvSpPr>
        <p:spPr>
          <a:xfrm>
            <a:off x="3705097" y="23205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2" name="object 22"/>
          <p:cNvSpPr/>
          <p:nvPr/>
        </p:nvSpPr>
        <p:spPr>
          <a:xfrm>
            <a:off x="4208779" y="2147570"/>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3" name="object 23"/>
          <p:cNvSpPr/>
          <p:nvPr/>
        </p:nvSpPr>
        <p:spPr>
          <a:xfrm>
            <a:off x="4208779" y="2494279"/>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4" name="object 24"/>
          <p:cNvSpPr/>
          <p:nvPr/>
        </p:nvSpPr>
        <p:spPr>
          <a:xfrm>
            <a:off x="4544821" y="21475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5" name="object 25"/>
          <p:cNvSpPr/>
          <p:nvPr/>
        </p:nvSpPr>
        <p:spPr>
          <a:xfrm>
            <a:off x="4544821" y="24942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6" name="object 26"/>
          <p:cNvSpPr/>
          <p:nvPr/>
        </p:nvSpPr>
        <p:spPr>
          <a:xfrm>
            <a:off x="5046979" y="232054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7" name="object 27"/>
          <p:cNvSpPr/>
          <p:nvPr/>
        </p:nvSpPr>
        <p:spPr>
          <a:xfrm>
            <a:off x="5383021" y="23205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8" name="object 28"/>
          <p:cNvSpPr/>
          <p:nvPr/>
        </p:nvSpPr>
        <p:spPr>
          <a:xfrm>
            <a:off x="5549900" y="2062226"/>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5885179" y="232054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30" name="object 30"/>
          <p:cNvSpPr/>
          <p:nvPr/>
        </p:nvSpPr>
        <p:spPr>
          <a:xfrm>
            <a:off x="6052820" y="1889251"/>
            <a:ext cx="168910" cy="863600"/>
          </a:xfrm>
          <a:custGeom>
            <a:avLst/>
            <a:gdLst/>
            <a:ahLst/>
            <a:cxnLst/>
            <a:rect l="l" t="t" r="r" b="b"/>
            <a:pathLst>
              <a:path w="168910" h="863600">
                <a:moveTo>
                  <a:pt x="0" y="0"/>
                </a:moveTo>
                <a:lnTo>
                  <a:pt x="0" y="863345"/>
                </a:lnTo>
                <a:lnTo>
                  <a:pt x="168401" y="863345"/>
                </a:lnTo>
                <a:lnTo>
                  <a:pt x="168401" y="0"/>
                </a:lnTo>
                <a:lnTo>
                  <a:pt x="0" y="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6221221" y="23205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2" name="object 32"/>
          <p:cNvSpPr/>
          <p:nvPr/>
        </p:nvSpPr>
        <p:spPr>
          <a:xfrm>
            <a:off x="6388100" y="2062226"/>
            <a:ext cx="335280" cy="517525"/>
          </a:xfrm>
          <a:custGeom>
            <a:avLst/>
            <a:gdLst/>
            <a:ahLst/>
            <a:cxnLst/>
            <a:rect l="l" t="t" r="r" b="b"/>
            <a:pathLst>
              <a:path w="335279" h="517525">
                <a:moveTo>
                  <a:pt x="0" y="0"/>
                </a:moveTo>
                <a:lnTo>
                  <a:pt x="0" y="517397"/>
                </a:lnTo>
                <a:lnTo>
                  <a:pt x="335279" y="517397"/>
                </a:lnTo>
                <a:lnTo>
                  <a:pt x="335279" y="0"/>
                </a:lnTo>
                <a:lnTo>
                  <a:pt x="0" y="0"/>
                </a:lnTo>
                <a:close/>
              </a:path>
            </a:pathLst>
          </a:custGeom>
          <a:ln w="12700">
            <a:solidFill>
              <a:srgbClr val="000000"/>
            </a:solidFill>
          </a:ln>
        </p:spPr>
        <p:txBody>
          <a:bodyPr wrap="square" lIns="0" tIns="0" rIns="0" bIns="0" rtlCol="0"/>
          <a:lstStyle/>
          <a:p>
            <a:endParaRPr/>
          </a:p>
        </p:txBody>
      </p:sp>
      <p:sp>
        <p:nvSpPr>
          <p:cNvPr id="33" name="object 33"/>
          <p:cNvSpPr/>
          <p:nvPr/>
        </p:nvSpPr>
        <p:spPr>
          <a:xfrm>
            <a:off x="5466079" y="2320544"/>
            <a:ext cx="0" cy="346710"/>
          </a:xfrm>
          <a:custGeom>
            <a:avLst/>
            <a:gdLst/>
            <a:ahLst/>
            <a:cxnLst/>
            <a:rect l="l" t="t" r="r" b="b"/>
            <a:pathLst>
              <a:path h="346710">
                <a:moveTo>
                  <a:pt x="0" y="0"/>
                </a:moveTo>
                <a:lnTo>
                  <a:pt x="0" y="346710"/>
                </a:lnTo>
              </a:path>
            </a:pathLst>
          </a:custGeom>
          <a:ln w="12700">
            <a:solidFill>
              <a:srgbClr val="000000"/>
            </a:solidFill>
          </a:ln>
        </p:spPr>
        <p:txBody>
          <a:bodyPr wrap="square" lIns="0" tIns="0" rIns="0" bIns="0" rtlCol="0"/>
          <a:lstStyle/>
          <a:p>
            <a:endParaRPr/>
          </a:p>
        </p:txBody>
      </p:sp>
      <p:sp>
        <p:nvSpPr>
          <p:cNvPr id="34" name="object 34"/>
          <p:cNvSpPr/>
          <p:nvPr/>
        </p:nvSpPr>
        <p:spPr>
          <a:xfrm>
            <a:off x="5466079" y="2667254"/>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35" name="object 35"/>
          <p:cNvSpPr/>
          <p:nvPr/>
        </p:nvSpPr>
        <p:spPr>
          <a:xfrm>
            <a:off x="5969000" y="2494279"/>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36" name="object 36"/>
          <p:cNvSpPr/>
          <p:nvPr/>
        </p:nvSpPr>
        <p:spPr>
          <a:xfrm>
            <a:off x="5969000" y="2494279"/>
            <a:ext cx="0" cy="173355"/>
          </a:xfrm>
          <a:custGeom>
            <a:avLst/>
            <a:gdLst/>
            <a:ahLst/>
            <a:cxnLst/>
            <a:rect l="l" t="t" r="r" b="b"/>
            <a:pathLst>
              <a:path h="173355">
                <a:moveTo>
                  <a:pt x="0" y="0"/>
                </a:moveTo>
                <a:lnTo>
                  <a:pt x="0" y="172974"/>
                </a:lnTo>
              </a:path>
            </a:pathLst>
          </a:custGeom>
          <a:ln w="12700">
            <a:solidFill>
              <a:srgbClr val="000000"/>
            </a:solidFill>
          </a:ln>
        </p:spPr>
        <p:txBody>
          <a:bodyPr wrap="square" lIns="0" tIns="0" rIns="0" bIns="0" rtlCol="0"/>
          <a:lstStyle/>
          <a:p>
            <a:endParaRPr/>
          </a:p>
        </p:txBody>
      </p:sp>
      <p:sp>
        <p:nvSpPr>
          <p:cNvPr id="37" name="object 37"/>
          <p:cNvSpPr/>
          <p:nvPr/>
        </p:nvSpPr>
        <p:spPr>
          <a:xfrm>
            <a:off x="5214620" y="2925572"/>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9B00"/>
            </a:solidFill>
          </a:ln>
        </p:spPr>
        <p:txBody>
          <a:bodyPr wrap="square" lIns="0" tIns="0" rIns="0" bIns="0" rtlCol="0"/>
          <a:lstStyle/>
          <a:p>
            <a:endParaRPr/>
          </a:p>
        </p:txBody>
      </p:sp>
      <p:sp>
        <p:nvSpPr>
          <p:cNvPr id="38" name="object 38"/>
          <p:cNvSpPr/>
          <p:nvPr/>
        </p:nvSpPr>
        <p:spPr>
          <a:xfrm>
            <a:off x="4711700" y="3098545"/>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9B00"/>
            </a:solidFill>
          </a:ln>
        </p:spPr>
        <p:txBody>
          <a:bodyPr wrap="square" lIns="0" tIns="0" rIns="0" bIns="0" rtlCol="0"/>
          <a:lstStyle/>
          <a:p>
            <a:endParaRPr/>
          </a:p>
        </p:txBody>
      </p:sp>
      <p:sp>
        <p:nvSpPr>
          <p:cNvPr id="39" name="object 39"/>
          <p:cNvSpPr txBox="1"/>
          <p:nvPr/>
        </p:nvSpPr>
        <p:spPr>
          <a:xfrm>
            <a:off x="4755388" y="3235452"/>
            <a:ext cx="281305" cy="182245"/>
          </a:xfrm>
          <a:prstGeom prst="rect">
            <a:avLst/>
          </a:prstGeom>
        </p:spPr>
        <p:txBody>
          <a:bodyPr vert="horz" wrap="square" lIns="0" tIns="0" rIns="0" bIns="0" rtlCol="0">
            <a:spAutoFit/>
          </a:bodyPr>
          <a:lstStyle/>
          <a:p>
            <a:pPr marL="12700">
              <a:lnSpc>
                <a:spcPct val="100000"/>
              </a:lnSpc>
            </a:pPr>
            <a:r>
              <a:rPr sz="1100" spc="-5" dirty="0">
                <a:solidFill>
                  <a:srgbClr val="009B00"/>
                </a:solidFill>
                <a:latin typeface="Arial"/>
                <a:cs typeface="Arial"/>
              </a:rPr>
              <a:t>Reg</a:t>
            </a:r>
            <a:endParaRPr sz="1100">
              <a:latin typeface="Arial"/>
              <a:cs typeface="Arial"/>
            </a:endParaRPr>
          </a:p>
        </p:txBody>
      </p:sp>
      <p:sp>
        <p:nvSpPr>
          <p:cNvPr id="40" name="object 40"/>
          <p:cNvSpPr/>
          <p:nvPr/>
        </p:nvSpPr>
        <p:spPr>
          <a:xfrm>
            <a:off x="3873500" y="3098545"/>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41" name="object 41"/>
          <p:cNvSpPr txBox="1"/>
          <p:nvPr/>
        </p:nvSpPr>
        <p:spPr>
          <a:xfrm>
            <a:off x="3962146" y="3235452"/>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42" name="object 42"/>
          <p:cNvSpPr/>
          <p:nvPr/>
        </p:nvSpPr>
        <p:spPr>
          <a:xfrm>
            <a:off x="4376420" y="2925572"/>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9B00"/>
            </a:solidFill>
          </a:ln>
        </p:spPr>
        <p:txBody>
          <a:bodyPr wrap="square" lIns="0" tIns="0" rIns="0" bIns="0" rtlCol="0"/>
          <a:lstStyle/>
          <a:p>
            <a:endParaRPr/>
          </a:p>
        </p:txBody>
      </p:sp>
      <p:sp>
        <p:nvSpPr>
          <p:cNvPr id="43" name="object 43"/>
          <p:cNvSpPr/>
          <p:nvPr/>
        </p:nvSpPr>
        <p:spPr>
          <a:xfrm>
            <a:off x="4210303" y="335762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44" name="object 44"/>
          <p:cNvSpPr/>
          <p:nvPr/>
        </p:nvSpPr>
        <p:spPr>
          <a:xfrm>
            <a:off x="4544821" y="3357626"/>
            <a:ext cx="167005" cy="0"/>
          </a:xfrm>
          <a:custGeom>
            <a:avLst/>
            <a:gdLst/>
            <a:ahLst/>
            <a:cxnLst/>
            <a:rect l="l" t="t" r="r" b="b"/>
            <a:pathLst>
              <a:path w="167004">
                <a:moveTo>
                  <a:pt x="0" y="0"/>
                </a:moveTo>
                <a:lnTo>
                  <a:pt x="166877" y="0"/>
                </a:lnTo>
              </a:path>
            </a:pathLst>
          </a:custGeom>
          <a:ln w="12700">
            <a:solidFill>
              <a:srgbClr val="009B00"/>
            </a:solidFill>
          </a:ln>
        </p:spPr>
        <p:txBody>
          <a:bodyPr wrap="square" lIns="0" tIns="0" rIns="0" bIns="0" rtlCol="0"/>
          <a:lstStyle/>
          <a:p>
            <a:endParaRPr/>
          </a:p>
        </p:txBody>
      </p:sp>
      <p:sp>
        <p:nvSpPr>
          <p:cNvPr id="45" name="object 45"/>
          <p:cNvSpPr/>
          <p:nvPr/>
        </p:nvSpPr>
        <p:spPr>
          <a:xfrm>
            <a:off x="4711700" y="4134103"/>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699">
            <a:solidFill>
              <a:srgbClr val="FF00FF"/>
            </a:solidFill>
          </a:ln>
        </p:spPr>
        <p:txBody>
          <a:bodyPr wrap="square" lIns="0" tIns="0" rIns="0" bIns="0" rtlCol="0"/>
          <a:lstStyle/>
          <a:p>
            <a:endParaRPr/>
          </a:p>
        </p:txBody>
      </p:sp>
      <p:sp>
        <p:nvSpPr>
          <p:cNvPr id="46" name="object 46"/>
          <p:cNvSpPr txBox="1"/>
          <p:nvPr/>
        </p:nvSpPr>
        <p:spPr>
          <a:xfrm>
            <a:off x="4800346" y="4271771"/>
            <a:ext cx="180975" cy="182245"/>
          </a:xfrm>
          <a:prstGeom prst="rect">
            <a:avLst/>
          </a:prstGeom>
        </p:spPr>
        <p:txBody>
          <a:bodyPr vert="horz" wrap="square" lIns="0" tIns="0" rIns="0" bIns="0" rtlCol="0">
            <a:spAutoFit/>
          </a:bodyPr>
          <a:lstStyle/>
          <a:p>
            <a:pPr marL="12700">
              <a:lnSpc>
                <a:spcPct val="100000"/>
              </a:lnSpc>
            </a:pPr>
            <a:r>
              <a:rPr sz="1100" spc="-5" dirty="0">
                <a:solidFill>
                  <a:srgbClr val="FF00FF"/>
                </a:solidFill>
                <a:latin typeface="Arial"/>
                <a:cs typeface="Arial"/>
              </a:rPr>
              <a:t>IM</a:t>
            </a:r>
            <a:endParaRPr sz="1100">
              <a:latin typeface="Arial"/>
              <a:cs typeface="Arial"/>
            </a:endParaRPr>
          </a:p>
        </p:txBody>
      </p:sp>
      <p:sp>
        <p:nvSpPr>
          <p:cNvPr id="47" name="object 47"/>
          <p:cNvSpPr/>
          <p:nvPr/>
        </p:nvSpPr>
        <p:spPr>
          <a:xfrm>
            <a:off x="5214620" y="3962653"/>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828282"/>
            </a:solidFill>
          </a:ln>
        </p:spPr>
        <p:txBody>
          <a:bodyPr wrap="square" lIns="0" tIns="0" rIns="0" bIns="0" rtlCol="0"/>
          <a:lstStyle/>
          <a:p>
            <a:endParaRPr/>
          </a:p>
        </p:txBody>
      </p:sp>
      <p:sp>
        <p:nvSpPr>
          <p:cNvPr id="49" name="object 49"/>
          <p:cNvSpPr/>
          <p:nvPr/>
        </p:nvSpPr>
        <p:spPr>
          <a:xfrm>
            <a:off x="36228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0" name="object 50"/>
          <p:cNvSpPr/>
          <p:nvPr/>
        </p:nvSpPr>
        <p:spPr>
          <a:xfrm>
            <a:off x="44610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1" name="object 51"/>
          <p:cNvSpPr/>
          <p:nvPr/>
        </p:nvSpPr>
        <p:spPr>
          <a:xfrm>
            <a:off x="52992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2" name="object 52"/>
          <p:cNvSpPr/>
          <p:nvPr/>
        </p:nvSpPr>
        <p:spPr>
          <a:xfrm>
            <a:off x="61374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3" name="object 53"/>
          <p:cNvSpPr/>
          <p:nvPr/>
        </p:nvSpPr>
        <p:spPr>
          <a:xfrm>
            <a:off x="69756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4" name="object 54"/>
          <p:cNvSpPr/>
          <p:nvPr/>
        </p:nvSpPr>
        <p:spPr>
          <a:xfrm>
            <a:off x="78138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55" name="object 55"/>
          <p:cNvSpPr/>
          <p:nvPr/>
        </p:nvSpPr>
        <p:spPr>
          <a:xfrm>
            <a:off x="6099885" y="2283205"/>
            <a:ext cx="229235" cy="901700"/>
          </a:xfrm>
          <a:custGeom>
            <a:avLst/>
            <a:gdLst/>
            <a:ahLst/>
            <a:cxnLst/>
            <a:rect l="l" t="t" r="r" b="b"/>
            <a:pathLst>
              <a:path w="229235" h="901700">
                <a:moveTo>
                  <a:pt x="74854" y="30480"/>
                </a:moveTo>
                <a:lnTo>
                  <a:pt x="69115" y="16502"/>
                </a:lnTo>
                <a:lnTo>
                  <a:pt x="58662" y="6095"/>
                </a:lnTo>
                <a:lnTo>
                  <a:pt x="45065" y="261"/>
                </a:lnTo>
                <a:lnTo>
                  <a:pt x="29896" y="0"/>
                </a:lnTo>
                <a:lnTo>
                  <a:pt x="15930" y="6060"/>
                </a:lnTo>
                <a:lnTo>
                  <a:pt x="5607" y="16478"/>
                </a:lnTo>
                <a:lnTo>
                  <a:pt x="0" y="29896"/>
                </a:lnTo>
                <a:lnTo>
                  <a:pt x="178" y="44957"/>
                </a:lnTo>
                <a:lnTo>
                  <a:pt x="5798" y="58935"/>
                </a:lnTo>
                <a:lnTo>
                  <a:pt x="15990" y="69342"/>
                </a:lnTo>
                <a:lnTo>
                  <a:pt x="24562" y="73092"/>
                </a:lnTo>
                <a:lnTo>
                  <a:pt x="24562" y="40386"/>
                </a:lnTo>
                <a:lnTo>
                  <a:pt x="49708" y="35051"/>
                </a:lnTo>
                <a:lnTo>
                  <a:pt x="56549" y="70159"/>
                </a:lnTo>
                <a:lnTo>
                  <a:pt x="58352" y="69377"/>
                </a:lnTo>
                <a:lnTo>
                  <a:pt x="68758" y="58959"/>
                </a:lnTo>
                <a:lnTo>
                  <a:pt x="74592" y="45541"/>
                </a:lnTo>
                <a:lnTo>
                  <a:pt x="74854" y="30480"/>
                </a:lnTo>
                <a:close/>
              </a:path>
              <a:path w="229235" h="901700">
                <a:moveTo>
                  <a:pt x="56549" y="70159"/>
                </a:moveTo>
                <a:lnTo>
                  <a:pt x="49708" y="35051"/>
                </a:lnTo>
                <a:lnTo>
                  <a:pt x="24562" y="40386"/>
                </a:lnTo>
                <a:lnTo>
                  <a:pt x="31355" y="75211"/>
                </a:lnTo>
                <a:lnTo>
                  <a:pt x="44374" y="75437"/>
                </a:lnTo>
                <a:lnTo>
                  <a:pt x="56549" y="70159"/>
                </a:lnTo>
                <a:close/>
              </a:path>
              <a:path w="229235" h="901700">
                <a:moveTo>
                  <a:pt x="31355" y="75211"/>
                </a:moveTo>
                <a:lnTo>
                  <a:pt x="24562" y="40386"/>
                </a:lnTo>
                <a:lnTo>
                  <a:pt x="24562" y="73092"/>
                </a:lnTo>
                <a:lnTo>
                  <a:pt x="29325" y="75176"/>
                </a:lnTo>
                <a:lnTo>
                  <a:pt x="31355" y="75211"/>
                </a:lnTo>
                <a:close/>
              </a:path>
              <a:path w="229235" h="901700">
                <a:moveTo>
                  <a:pt x="203450" y="824010"/>
                </a:moveTo>
                <a:lnTo>
                  <a:pt x="56549" y="70159"/>
                </a:lnTo>
                <a:lnTo>
                  <a:pt x="44374" y="75437"/>
                </a:lnTo>
                <a:lnTo>
                  <a:pt x="31355" y="75211"/>
                </a:lnTo>
                <a:lnTo>
                  <a:pt x="178350" y="828828"/>
                </a:lnTo>
                <a:lnTo>
                  <a:pt x="203450" y="824010"/>
                </a:lnTo>
                <a:close/>
              </a:path>
              <a:path w="229235" h="901700">
                <a:moveTo>
                  <a:pt x="205918" y="901445"/>
                </a:moveTo>
                <a:lnTo>
                  <a:pt x="205918" y="836676"/>
                </a:lnTo>
                <a:lnTo>
                  <a:pt x="180772" y="841248"/>
                </a:lnTo>
                <a:lnTo>
                  <a:pt x="178350" y="828828"/>
                </a:lnTo>
                <a:lnTo>
                  <a:pt x="153340" y="833627"/>
                </a:lnTo>
                <a:lnTo>
                  <a:pt x="205918" y="901445"/>
                </a:lnTo>
                <a:close/>
              </a:path>
              <a:path w="229235" h="901700">
                <a:moveTo>
                  <a:pt x="205918" y="836676"/>
                </a:moveTo>
                <a:lnTo>
                  <a:pt x="203450" y="824010"/>
                </a:lnTo>
                <a:lnTo>
                  <a:pt x="178350" y="828828"/>
                </a:lnTo>
                <a:lnTo>
                  <a:pt x="180772" y="841248"/>
                </a:lnTo>
                <a:lnTo>
                  <a:pt x="205918" y="836676"/>
                </a:lnTo>
                <a:close/>
              </a:path>
              <a:path w="229235" h="901700">
                <a:moveTo>
                  <a:pt x="228778" y="819150"/>
                </a:moveTo>
                <a:lnTo>
                  <a:pt x="203450" y="824010"/>
                </a:lnTo>
                <a:lnTo>
                  <a:pt x="205918" y="836676"/>
                </a:lnTo>
                <a:lnTo>
                  <a:pt x="205918" y="901445"/>
                </a:lnTo>
                <a:lnTo>
                  <a:pt x="228778" y="819150"/>
                </a:lnTo>
                <a:close/>
              </a:path>
            </a:pathLst>
          </a:custGeom>
          <a:solidFill>
            <a:srgbClr val="000000"/>
          </a:solidFill>
        </p:spPr>
        <p:txBody>
          <a:bodyPr wrap="square" lIns="0" tIns="0" rIns="0" bIns="0" rtlCol="0"/>
          <a:lstStyle/>
          <a:p>
            <a:endParaRPr/>
          </a:p>
        </p:txBody>
      </p:sp>
      <p:sp>
        <p:nvSpPr>
          <p:cNvPr id="56" name="object 56"/>
          <p:cNvSpPr/>
          <p:nvPr/>
        </p:nvSpPr>
        <p:spPr>
          <a:xfrm>
            <a:off x="6891019" y="3962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7" name="object 57"/>
          <p:cNvSpPr/>
          <p:nvPr/>
        </p:nvSpPr>
        <p:spPr>
          <a:xfrm>
            <a:off x="7226300" y="404799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58" name="object 58"/>
          <p:cNvSpPr/>
          <p:nvPr/>
        </p:nvSpPr>
        <p:spPr>
          <a:xfrm>
            <a:off x="7226300" y="4480052"/>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59" name="object 59"/>
          <p:cNvSpPr/>
          <p:nvPr/>
        </p:nvSpPr>
        <p:spPr>
          <a:xfrm>
            <a:off x="7226300" y="4393946"/>
            <a:ext cx="168910" cy="86360"/>
          </a:xfrm>
          <a:custGeom>
            <a:avLst/>
            <a:gdLst/>
            <a:ahLst/>
            <a:cxnLst/>
            <a:rect l="l" t="t" r="r" b="b"/>
            <a:pathLst>
              <a:path w="168909" h="86360">
                <a:moveTo>
                  <a:pt x="0" y="86105"/>
                </a:moveTo>
                <a:lnTo>
                  <a:pt x="168401" y="0"/>
                </a:lnTo>
              </a:path>
            </a:pathLst>
          </a:custGeom>
          <a:ln w="12700">
            <a:solidFill>
              <a:srgbClr val="000000"/>
            </a:solidFill>
          </a:ln>
        </p:spPr>
        <p:txBody>
          <a:bodyPr wrap="square" lIns="0" tIns="0" rIns="0" bIns="0" rtlCol="0"/>
          <a:lstStyle/>
          <a:p>
            <a:endParaRPr/>
          </a:p>
        </p:txBody>
      </p:sp>
      <p:sp>
        <p:nvSpPr>
          <p:cNvPr id="60" name="object 60"/>
          <p:cNvSpPr/>
          <p:nvPr/>
        </p:nvSpPr>
        <p:spPr>
          <a:xfrm>
            <a:off x="7226300" y="4307078"/>
            <a:ext cx="168910" cy="86995"/>
          </a:xfrm>
          <a:custGeom>
            <a:avLst/>
            <a:gdLst/>
            <a:ahLst/>
            <a:cxnLst/>
            <a:rect l="l" t="t" r="r" b="b"/>
            <a:pathLst>
              <a:path w="168909" h="86995">
                <a:moveTo>
                  <a:pt x="168401" y="86868"/>
                </a:moveTo>
                <a:lnTo>
                  <a:pt x="0" y="0"/>
                </a:lnTo>
              </a:path>
            </a:pathLst>
          </a:custGeom>
          <a:ln w="12700">
            <a:solidFill>
              <a:srgbClr val="000000"/>
            </a:solidFill>
          </a:ln>
        </p:spPr>
        <p:txBody>
          <a:bodyPr wrap="square" lIns="0" tIns="0" rIns="0" bIns="0" rtlCol="0"/>
          <a:lstStyle/>
          <a:p>
            <a:endParaRPr/>
          </a:p>
        </p:txBody>
      </p:sp>
      <p:sp>
        <p:nvSpPr>
          <p:cNvPr id="61" name="object 61"/>
          <p:cNvSpPr/>
          <p:nvPr/>
        </p:nvSpPr>
        <p:spPr>
          <a:xfrm>
            <a:off x="7226300" y="4565396"/>
            <a:ext cx="337185" cy="173355"/>
          </a:xfrm>
          <a:custGeom>
            <a:avLst/>
            <a:gdLst/>
            <a:ahLst/>
            <a:cxnLst/>
            <a:rect l="l" t="t" r="r" b="b"/>
            <a:pathLst>
              <a:path w="337184" h="173354">
                <a:moveTo>
                  <a:pt x="0" y="172974"/>
                </a:moveTo>
                <a:lnTo>
                  <a:pt x="336803" y="0"/>
                </a:lnTo>
              </a:path>
            </a:pathLst>
          </a:custGeom>
          <a:ln w="12700">
            <a:solidFill>
              <a:srgbClr val="000000"/>
            </a:solidFill>
          </a:ln>
        </p:spPr>
        <p:txBody>
          <a:bodyPr wrap="square" lIns="0" tIns="0" rIns="0" bIns="0" rtlCol="0"/>
          <a:lstStyle/>
          <a:p>
            <a:endParaRPr/>
          </a:p>
        </p:txBody>
      </p:sp>
      <p:sp>
        <p:nvSpPr>
          <p:cNvPr id="62" name="object 62"/>
          <p:cNvSpPr/>
          <p:nvPr/>
        </p:nvSpPr>
        <p:spPr>
          <a:xfrm>
            <a:off x="7226300" y="4047997"/>
            <a:ext cx="337185" cy="173355"/>
          </a:xfrm>
          <a:custGeom>
            <a:avLst/>
            <a:gdLst/>
            <a:ahLst/>
            <a:cxnLst/>
            <a:rect l="l" t="t" r="r" b="b"/>
            <a:pathLst>
              <a:path w="337184" h="173354">
                <a:moveTo>
                  <a:pt x="0" y="0"/>
                </a:moveTo>
                <a:lnTo>
                  <a:pt x="336803" y="172974"/>
                </a:lnTo>
              </a:path>
            </a:pathLst>
          </a:custGeom>
          <a:ln w="12700">
            <a:solidFill>
              <a:srgbClr val="000000"/>
            </a:solidFill>
          </a:ln>
        </p:spPr>
        <p:txBody>
          <a:bodyPr wrap="square" lIns="0" tIns="0" rIns="0" bIns="0" rtlCol="0"/>
          <a:lstStyle/>
          <a:p>
            <a:endParaRPr/>
          </a:p>
        </p:txBody>
      </p:sp>
      <p:sp>
        <p:nvSpPr>
          <p:cNvPr id="63" name="object 63"/>
          <p:cNvSpPr/>
          <p:nvPr/>
        </p:nvSpPr>
        <p:spPr>
          <a:xfrm>
            <a:off x="7563104" y="4220971"/>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64" name="object 64"/>
          <p:cNvSpPr txBox="1"/>
          <p:nvPr/>
        </p:nvSpPr>
        <p:spPr>
          <a:xfrm>
            <a:off x="8127238" y="427177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65" name="object 65"/>
          <p:cNvSpPr/>
          <p:nvPr/>
        </p:nvSpPr>
        <p:spPr>
          <a:xfrm>
            <a:off x="6388100" y="4134103"/>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66" name="object 66"/>
          <p:cNvSpPr txBox="1"/>
          <p:nvPr/>
        </p:nvSpPr>
        <p:spPr>
          <a:xfrm>
            <a:off x="6431026" y="4271771"/>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67" name="object 67"/>
          <p:cNvSpPr txBox="1"/>
          <p:nvPr/>
        </p:nvSpPr>
        <p:spPr>
          <a:xfrm>
            <a:off x="8946463" y="427177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68" name="object 68"/>
          <p:cNvSpPr/>
          <p:nvPr/>
        </p:nvSpPr>
        <p:spPr>
          <a:xfrm>
            <a:off x="5549900" y="4134103"/>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700">
            <a:solidFill>
              <a:srgbClr val="FF00FF"/>
            </a:solidFill>
          </a:ln>
        </p:spPr>
        <p:txBody>
          <a:bodyPr wrap="square" lIns="0" tIns="0" rIns="0" bIns="0" rtlCol="0"/>
          <a:lstStyle/>
          <a:p>
            <a:endParaRPr/>
          </a:p>
        </p:txBody>
      </p:sp>
      <p:sp>
        <p:nvSpPr>
          <p:cNvPr id="69" name="object 69"/>
          <p:cNvSpPr txBox="1"/>
          <p:nvPr/>
        </p:nvSpPr>
        <p:spPr>
          <a:xfrm>
            <a:off x="5638546" y="4271771"/>
            <a:ext cx="180975" cy="182245"/>
          </a:xfrm>
          <a:prstGeom prst="rect">
            <a:avLst/>
          </a:prstGeom>
        </p:spPr>
        <p:txBody>
          <a:bodyPr vert="horz" wrap="square" lIns="0" tIns="0" rIns="0" bIns="0" rtlCol="0">
            <a:spAutoFit/>
          </a:bodyPr>
          <a:lstStyle/>
          <a:p>
            <a:pPr marL="12700">
              <a:lnSpc>
                <a:spcPct val="100000"/>
              </a:lnSpc>
            </a:pPr>
            <a:r>
              <a:rPr sz="1100" spc="-5" dirty="0">
                <a:solidFill>
                  <a:srgbClr val="FF00FF"/>
                </a:solidFill>
                <a:latin typeface="Arial"/>
                <a:cs typeface="Arial"/>
              </a:rPr>
              <a:t>IM</a:t>
            </a:r>
            <a:endParaRPr sz="1100">
              <a:latin typeface="Arial"/>
              <a:cs typeface="Arial"/>
            </a:endParaRPr>
          </a:p>
        </p:txBody>
      </p:sp>
      <p:sp>
        <p:nvSpPr>
          <p:cNvPr id="70" name="object 70"/>
          <p:cNvSpPr/>
          <p:nvPr/>
        </p:nvSpPr>
        <p:spPr>
          <a:xfrm>
            <a:off x="7729219" y="3962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1" name="object 71"/>
          <p:cNvSpPr/>
          <p:nvPr/>
        </p:nvSpPr>
        <p:spPr>
          <a:xfrm>
            <a:off x="6052820" y="3962653"/>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828282"/>
            </a:solidFill>
          </a:ln>
        </p:spPr>
        <p:txBody>
          <a:bodyPr wrap="square" lIns="0" tIns="0" rIns="0" bIns="0" rtlCol="0"/>
          <a:lstStyle/>
          <a:p>
            <a:endParaRPr/>
          </a:p>
        </p:txBody>
      </p:sp>
      <p:sp>
        <p:nvSpPr>
          <p:cNvPr id="72" name="object 72"/>
          <p:cNvSpPr/>
          <p:nvPr/>
        </p:nvSpPr>
        <p:spPr>
          <a:xfrm>
            <a:off x="5886703" y="4393946"/>
            <a:ext cx="166370" cy="0"/>
          </a:xfrm>
          <a:custGeom>
            <a:avLst/>
            <a:gdLst/>
            <a:ahLst/>
            <a:cxnLst/>
            <a:rect l="l" t="t" r="r" b="b"/>
            <a:pathLst>
              <a:path w="166370">
                <a:moveTo>
                  <a:pt x="0" y="0"/>
                </a:moveTo>
                <a:lnTo>
                  <a:pt x="166116" y="0"/>
                </a:lnTo>
              </a:path>
            </a:pathLst>
          </a:custGeom>
          <a:ln w="12700">
            <a:solidFill>
              <a:srgbClr val="FF00FF"/>
            </a:solidFill>
          </a:ln>
        </p:spPr>
        <p:txBody>
          <a:bodyPr wrap="square" lIns="0" tIns="0" rIns="0" bIns="0" rtlCol="0"/>
          <a:lstStyle/>
          <a:p>
            <a:endParaRPr/>
          </a:p>
        </p:txBody>
      </p:sp>
      <p:sp>
        <p:nvSpPr>
          <p:cNvPr id="73" name="object 73"/>
          <p:cNvSpPr/>
          <p:nvPr/>
        </p:nvSpPr>
        <p:spPr>
          <a:xfrm>
            <a:off x="6724904" y="4220971"/>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74" name="object 74"/>
          <p:cNvSpPr/>
          <p:nvPr/>
        </p:nvSpPr>
        <p:spPr>
          <a:xfrm>
            <a:off x="6724904" y="456539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75" name="object 75"/>
          <p:cNvSpPr/>
          <p:nvPr/>
        </p:nvSpPr>
        <p:spPr>
          <a:xfrm>
            <a:off x="7059421" y="42209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6" name="object 76"/>
          <p:cNvSpPr/>
          <p:nvPr/>
        </p:nvSpPr>
        <p:spPr>
          <a:xfrm>
            <a:off x="7059421"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7" name="object 77"/>
          <p:cNvSpPr/>
          <p:nvPr/>
        </p:nvSpPr>
        <p:spPr>
          <a:xfrm>
            <a:off x="7563104" y="439394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78" name="object 78"/>
          <p:cNvSpPr/>
          <p:nvPr/>
        </p:nvSpPr>
        <p:spPr>
          <a:xfrm>
            <a:off x="7897621" y="4393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9" name="object 79"/>
          <p:cNvSpPr/>
          <p:nvPr/>
        </p:nvSpPr>
        <p:spPr>
          <a:xfrm>
            <a:off x="8064500" y="4134103"/>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80" name="object 80"/>
          <p:cNvSpPr/>
          <p:nvPr/>
        </p:nvSpPr>
        <p:spPr>
          <a:xfrm>
            <a:off x="8401304" y="439394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81" name="object 81"/>
          <p:cNvSpPr/>
          <p:nvPr/>
        </p:nvSpPr>
        <p:spPr>
          <a:xfrm>
            <a:off x="8567419" y="39626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82" name="object 82"/>
          <p:cNvSpPr/>
          <p:nvPr/>
        </p:nvSpPr>
        <p:spPr>
          <a:xfrm>
            <a:off x="8735821" y="4393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3" name="object 83"/>
          <p:cNvSpPr/>
          <p:nvPr/>
        </p:nvSpPr>
        <p:spPr>
          <a:xfrm>
            <a:off x="8902700" y="4134103"/>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84" name="object 84"/>
          <p:cNvSpPr/>
          <p:nvPr/>
        </p:nvSpPr>
        <p:spPr>
          <a:xfrm>
            <a:off x="7982204" y="439394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85" name="object 85"/>
          <p:cNvSpPr/>
          <p:nvPr/>
        </p:nvSpPr>
        <p:spPr>
          <a:xfrm>
            <a:off x="7982204" y="4738370"/>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86" name="object 86"/>
          <p:cNvSpPr/>
          <p:nvPr/>
        </p:nvSpPr>
        <p:spPr>
          <a:xfrm>
            <a:off x="8483600" y="4565396"/>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87" name="object 87"/>
          <p:cNvSpPr/>
          <p:nvPr/>
        </p:nvSpPr>
        <p:spPr>
          <a:xfrm>
            <a:off x="8483600" y="4565396"/>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88" name="object 88"/>
          <p:cNvSpPr/>
          <p:nvPr/>
        </p:nvSpPr>
        <p:spPr>
          <a:xfrm>
            <a:off x="6221221" y="43939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9" name="object 89"/>
          <p:cNvSpPr/>
          <p:nvPr/>
        </p:nvSpPr>
        <p:spPr>
          <a:xfrm>
            <a:off x="6052820" y="2925572"/>
            <a:ext cx="168910" cy="864235"/>
          </a:xfrm>
          <a:custGeom>
            <a:avLst/>
            <a:gdLst/>
            <a:ahLst/>
            <a:cxnLst/>
            <a:rect l="l" t="t" r="r" b="b"/>
            <a:pathLst>
              <a:path w="168910" h="864235">
                <a:moveTo>
                  <a:pt x="0" y="0"/>
                </a:moveTo>
                <a:lnTo>
                  <a:pt x="0" y="864107"/>
                </a:lnTo>
                <a:lnTo>
                  <a:pt x="168401" y="864107"/>
                </a:lnTo>
                <a:lnTo>
                  <a:pt x="168401" y="0"/>
                </a:lnTo>
                <a:lnTo>
                  <a:pt x="0" y="0"/>
                </a:lnTo>
                <a:close/>
              </a:path>
            </a:pathLst>
          </a:custGeom>
          <a:ln w="12700">
            <a:solidFill>
              <a:srgbClr val="000000"/>
            </a:solidFill>
          </a:ln>
        </p:spPr>
        <p:txBody>
          <a:bodyPr wrap="square" lIns="0" tIns="0" rIns="0" bIns="0" rtlCol="0"/>
          <a:lstStyle/>
          <a:p>
            <a:endParaRPr/>
          </a:p>
        </p:txBody>
      </p:sp>
      <p:sp>
        <p:nvSpPr>
          <p:cNvPr id="90" name="object 90"/>
          <p:cNvSpPr/>
          <p:nvPr/>
        </p:nvSpPr>
        <p:spPr>
          <a:xfrm>
            <a:off x="6388100" y="3011677"/>
            <a:ext cx="0" cy="258445"/>
          </a:xfrm>
          <a:custGeom>
            <a:avLst/>
            <a:gdLst/>
            <a:ahLst/>
            <a:cxnLst/>
            <a:rect l="l" t="t" r="r" b="b"/>
            <a:pathLst>
              <a:path h="258445">
                <a:moveTo>
                  <a:pt x="0" y="0"/>
                </a:moveTo>
                <a:lnTo>
                  <a:pt x="0" y="258317"/>
                </a:lnTo>
              </a:path>
            </a:pathLst>
          </a:custGeom>
          <a:ln w="12700">
            <a:solidFill>
              <a:srgbClr val="000000"/>
            </a:solidFill>
          </a:ln>
        </p:spPr>
        <p:txBody>
          <a:bodyPr wrap="square" lIns="0" tIns="0" rIns="0" bIns="0" rtlCol="0"/>
          <a:lstStyle/>
          <a:p>
            <a:endParaRPr/>
          </a:p>
        </p:txBody>
      </p:sp>
      <p:sp>
        <p:nvSpPr>
          <p:cNvPr id="91" name="object 91"/>
          <p:cNvSpPr/>
          <p:nvPr/>
        </p:nvSpPr>
        <p:spPr>
          <a:xfrm>
            <a:off x="6388100" y="3442970"/>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2" name="object 92"/>
          <p:cNvSpPr/>
          <p:nvPr/>
        </p:nvSpPr>
        <p:spPr>
          <a:xfrm>
            <a:off x="6388100" y="3357626"/>
            <a:ext cx="168910" cy="85725"/>
          </a:xfrm>
          <a:custGeom>
            <a:avLst/>
            <a:gdLst/>
            <a:ahLst/>
            <a:cxnLst/>
            <a:rect l="l" t="t" r="r" b="b"/>
            <a:pathLst>
              <a:path w="168909" h="85725">
                <a:moveTo>
                  <a:pt x="0" y="85344"/>
                </a:moveTo>
                <a:lnTo>
                  <a:pt x="168401" y="0"/>
                </a:lnTo>
              </a:path>
            </a:pathLst>
          </a:custGeom>
          <a:ln w="12700">
            <a:solidFill>
              <a:srgbClr val="000000"/>
            </a:solidFill>
          </a:ln>
        </p:spPr>
        <p:txBody>
          <a:bodyPr wrap="square" lIns="0" tIns="0" rIns="0" bIns="0" rtlCol="0"/>
          <a:lstStyle/>
          <a:p>
            <a:endParaRPr/>
          </a:p>
        </p:txBody>
      </p:sp>
      <p:sp>
        <p:nvSpPr>
          <p:cNvPr id="93" name="object 93"/>
          <p:cNvSpPr/>
          <p:nvPr/>
        </p:nvSpPr>
        <p:spPr>
          <a:xfrm>
            <a:off x="6388100" y="3269996"/>
            <a:ext cx="168910" cy="87630"/>
          </a:xfrm>
          <a:custGeom>
            <a:avLst/>
            <a:gdLst/>
            <a:ahLst/>
            <a:cxnLst/>
            <a:rect l="l" t="t" r="r" b="b"/>
            <a:pathLst>
              <a:path w="168909" h="87629">
                <a:moveTo>
                  <a:pt x="168401" y="87629"/>
                </a:moveTo>
                <a:lnTo>
                  <a:pt x="0" y="0"/>
                </a:lnTo>
              </a:path>
            </a:pathLst>
          </a:custGeom>
          <a:ln w="12700">
            <a:solidFill>
              <a:srgbClr val="000000"/>
            </a:solidFill>
          </a:ln>
        </p:spPr>
        <p:txBody>
          <a:bodyPr wrap="square" lIns="0" tIns="0" rIns="0" bIns="0" rtlCol="0"/>
          <a:lstStyle/>
          <a:p>
            <a:endParaRPr/>
          </a:p>
        </p:txBody>
      </p:sp>
      <p:sp>
        <p:nvSpPr>
          <p:cNvPr id="94" name="object 94"/>
          <p:cNvSpPr/>
          <p:nvPr/>
        </p:nvSpPr>
        <p:spPr>
          <a:xfrm>
            <a:off x="6388100" y="3529076"/>
            <a:ext cx="337185" cy="173355"/>
          </a:xfrm>
          <a:custGeom>
            <a:avLst/>
            <a:gdLst/>
            <a:ahLst/>
            <a:cxnLst/>
            <a:rect l="l" t="t" r="r" b="b"/>
            <a:pathLst>
              <a:path w="337184" h="173354">
                <a:moveTo>
                  <a:pt x="0" y="172974"/>
                </a:moveTo>
                <a:lnTo>
                  <a:pt x="336803" y="0"/>
                </a:lnTo>
              </a:path>
            </a:pathLst>
          </a:custGeom>
          <a:ln w="12700">
            <a:solidFill>
              <a:srgbClr val="000000"/>
            </a:solidFill>
          </a:ln>
        </p:spPr>
        <p:txBody>
          <a:bodyPr wrap="square" lIns="0" tIns="0" rIns="0" bIns="0" rtlCol="0"/>
          <a:lstStyle/>
          <a:p>
            <a:endParaRPr/>
          </a:p>
        </p:txBody>
      </p:sp>
      <p:sp>
        <p:nvSpPr>
          <p:cNvPr id="95" name="object 95"/>
          <p:cNvSpPr/>
          <p:nvPr/>
        </p:nvSpPr>
        <p:spPr>
          <a:xfrm>
            <a:off x="6388100" y="3011677"/>
            <a:ext cx="337185" cy="173355"/>
          </a:xfrm>
          <a:custGeom>
            <a:avLst/>
            <a:gdLst/>
            <a:ahLst/>
            <a:cxnLst/>
            <a:rect l="l" t="t" r="r" b="b"/>
            <a:pathLst>
              <a:path w="337184" h="173355">
                <a:moveTo>
                  <a:pt x="0" y="0"/>
                </a:moveTo>
                <a:lnTo>
                  <a:pt x="336803" y="172973"/>
                </a:lnTo>
              </a:path>
            </a:pathLst>
          </a:custGeom>
          <a:ln w="12700">
            <a:solidFill>
              <a:srgbClr val="000000"/>
            </a:solidFill>
          </a:ln>
        </p:spPr>
        <p:txBody>
          <a:bodyPr wrap="square" lIns="0" tIns="0" rIns="0" bIns="0" rtlCol="0"/>
          <a:lstStyle/>
          <a:p>
            <a:endParaRPr/>
          </a:p>
        </p:txBody>
      </p:sp>
      <p:sp>
        <p:nvSpPr>
          <p:cNvPr id="96" name="object 96"/>
          <p:cNvSpPr/>
          <p:nvPr/>
        </p:nvSpPr>
        <p:spPr>
          <a:xfrm>
            <a:off x="6724904" y="3184651"/>
            <a:ext cx="0" cy="344805"/>
          </a:xfrm>
          <a:custGeom>
            <a:avLst/>
            <a:gdLst/>
            <a:ahLst/>
            <a:cxnLst/>
            <a:rect l="l" t="t" r="r" b="b"/>
            <a:pathLst>
              <a:path h="344804">
                <a:moveTo>
                  <a:pt x="0" y="0"/>
                </a:moveTo>
                <a:lnTo>
                  <a:pt x="0" y="344423"/>
                </a:lnTo>
              </a:path>
            </a:pathLst>
          </a:custGeom>
          <a:ln w="12700">
            <a:solidFill>
              <a:srgbClr val="000000"/>
            </a:solidFill>
          </a:ln>
        </p:spPr>
        <p:txBody>
          <a:bodyPr wrap="square" lIns="0" tIns="0" rIns="0" bIns="0" rtlCol="0"/>
          <a:lstStyle/>
          <a:p>
            <a:endParaRPr/>
          </a:p>
        </p:txBody>
      </p:sp>
      <p:sp>
        <p:nvSpPr>
          <p:cNvPr id="97" name="object 97"/>
          <p:cNvSpPr txBox="1"/>
          <p:nvPr/>
        </p:nvSpPr>
        <p:spPr>
          <a:xfrm>
            <a:off x="7289036" y="3235452"/>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98" name="object 98"/>
          <p:cNvSpPr/>
          <p:nvPr/>
        </p:nvSpPr>
        <p:spPr>
          <a:xfrm>
            <a:off x="5549900" y="3098545"/>
            <a:ext cx="337185" cy="517525"/>
          </a:xfrm>
          <a:custGeom>
            <a:avLst/>
            <a:gdLst/>
            <a:ahLst/>
            <a:cxnLst/>
            <a:rect l="l" t="t" r="r" b="b"/>
            <a:pathLst>
              <a:path w="337185" h="517525">
                <a:moveTo>
                  <a:pt x="0" y="0"/>
                </a:moveTo>
                <a:lnTo>
                  <a:pt x="0" y="517398"/>
                </a:lnTo>
                <a:lnTo>
                  <a:pt x="336803" y="517397"/>
                </a:lnTo>
                <a:lnTo>
                  <a:pt x="336803" y="0"/>
                </a:lnTo>
                <a:lnTo>
                  <a:pt x="0" y="0"/>
                </a:lnTo>
                <a:close/>
              </a:path>
            </a:pathLst>
          </a:custGeom>
          <a:ln w="12700">
            <a:solidFill>
              <a:srgbClr val="009B00"/>
            </a:solidFill>
          </a:ln>
        </p:spPr>
        <p:txBody>
          <a:bodyPr wrap="square" lIns="0" tIns="0" rIns="0" bIns="0" rtlCol="0"/>
          <a:lstStyle/>
          <a:p>
            <a:endParaRPr/>
          </a:p>
        </p:txBody>
      </p:sp>
      <p:sp>
        <p:nvSpPr>
          <p:cNvPr id="99" name="object 99"/>
          <p:cNvSpPr txBox="1"/>
          <p:nvPr/>
        </p:nvSpPr>
        <p:spPr>
          <a:xfrm>
            <a:off x="5592826" y="3235452"/>
            <a:ext cx="282575" cy="182245"/>
          </a:xfrm>
          <a:prstGeom prst="rect">
            <a:avLst/>
          </a:prstGeom>
        </p:spPr>
        <p:txBody>
          <a:bodyPr vert="horz" wrap="square" lIns="0" tIns="0" rIns="0" bIns="0" rtlCol="0">
            <a:spAutoFit/>
          </a:bodyPr>
          <a:lstStyle/>
          <a:p>
            <a:pPr marL="12700">
              <a:lnSpc>
                <a:spcPct val="100000"/>
              </a:lnSpc>
            </a:pPr>
            <a:r>
              <a:rPr sz="1100" spc="-10" dirty="0">
                <a:solidFill>
                  <a:srgbClr val="009B00"/>
                </a:solidFill>
                <a:latin typeface="Arial"/>
                <a:cs typeface="Arial"/>
              </a:rPr>
              <a:t>R</a:t>
            </a:r>
            <a:r>
              <a:rPr sz="1100" dirty="0">
                <a:solidFill>
                  <a:srgbClr val="009B00"/>
                </a:solidFill>
                <a:latin typeface="Arial"/>
                <a:cs typeface="Arial"/>
              </a:rPr>
              <a:t>e</a:t>
            </a:r>
            <a:r>
              <a:rPr sz="1100" spc="-5" dirty="0">
                <a:solidFill>
                  <a:srgbClr val="009B00"/>
                </a:solidFill>
                <a:latin typeface="Arial"/>
                <a:cs typeface="Arial"/>
              </a:rPr>
              <a:t>g</a:t>
            </a:r>
            <a:endParaRPr sz="1100">
              <a:latin typeface="Arial"/>
              <a:cs typeface="Arial"/>
            </a:endParaRPr>
          </a:p>
        </p:txBody>
      </p:sp>
      <p:sp>
        <p:nvSpPr>
          <p:cNvPr id="100" name="object 100"/>
          <p:cNvSpPr txBox="1"/>
          <p:nvPr/>
        </p:nvSpPr>
        <p:spPr>
          <a:xfrm>
            <a:off x="8108178" y="3235452"/>
            <a:ext cx="2813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01" name="object 101"/>
          <p:cNvSpPr/>
          <p:nvPr/>
        </p:nvSpPr>
        <p:spPr>
          <a:xfrm>
            <a:off x="6891019" y="2925572"/>
            <a:ext cx="168910" cy="864235"/>
          </a:xfrm>
          <a:custGeom>
            <a:avLst/>
            <a:gdLst/>
            <a:ahLst/>
            <a:cxnLst/>
            <a:rect l="l" t="t" r="r" b="b"/>
            <a:pathLst>
              <a:path w="168909" h="864235">
                <a:moveTo>
                  <a:pt x="0" y="0"/>
                </a:moveTo>
                <a:lnTo>
                  <a:pt x="0" y="864107"/>
                </a:lnTo>
                <a:lnTo>
                  <a:pt x="168401" y="864107"/>
                </a:lnTo>
                <a:lnTo>
                  <a:pt x="168401" y="0"/>
                </a:lnTo>
                <a:lnTo>
                  <a:pt x="0" y="0"/>
                </a:lnTo>
                <a:close/>
              </a:path>
            </a:pathLst>
          </a:custGeom>
          <a:ln w="12700">
            <a:solidFill>
              <a:srgbClr val="000000"/>
            </a:solidFill>
          </a:ln>
        </p:spPr>
        <p:txBody>
          <a:bodyPr wrap="square" lIns="0" tIns="0" rIns="0" bIns="0" rtlCol="0"/>
          <a:lstStyle/>
          <a:p>
            <a:endParaRPr/>
          </a:p>
        </p:txBody>
      </p:sp>
      <p:sp>
        <p:nvSpPr>
          <p:cNvPr id="102" name="object 102"/>
          <p:cNvSpPr/>
          <p:nvPr/>
        </p:nvSpPr>
        <p:spPr>
          <a:xfrm>
            <a:off x="5886703" y="3184651"/>
            <a:ext cx="166370" cy="0"/>
          </a:xfrm>
          <a:custGeom>
            <a:avLst/>
            <a:gdLst/>
            <a:ahLst/>
            <a:cxnLst/>
            <a:rect l="l" t="t" r="r" b="b"/>
            <a:pathLst>
              <a:path w="166370">
                <a:moveTo>
                  <a:pt x="0" y="0"/>
                </a:moveTo>
                <a:lnTo>
                  <a:pt x="166116" y="0"/>
                </a:lnTo>
              </a:path>
            </a:pathLst>
          </a:custGeom>
          <a:ln w="12700">
            <a:solidFill>
              <a:srgbClr val="009B00"/>
            </a:solidFill>
          </a:ln>
        </p:spPr>
        <p:txBody>
          <a:bodyPr wrap="square" lIns="0" tIns="0" rIns="0" bIns="0" rtlCol="0"/>
          <a:lstStyle/>
          <a:p>
            <a:endParaRPr/>
          </a:p>
        </p:txBody>
      </p:sp>
      <p:sp>
        <p:nvSpPr>
          <p:cNvPr id="103" name="object 103"/>
          <p:cNvSpPr/>
          <p:nvPr/>
        </p:nvSpPr>
        <p:spPr>
          <a:xfrm>
            <a:off x="5886703" y="3530600"/>
            <a:ext cx="166370" cy="0"/>
          </a:xfrm>
          <a:custGeom>
            <a:avLst/>
            <a:gdLst/>
            <a:ahLst/>
            <a:cxnLst/>
            <a:rect l="l" t="t" r="r" b="b"/>
            <a:pathLst>
              <a:path w="166370">
                <a:moveTo>
                  <a:pt x="0" y="0"/>
                </a:moveTo>
                <a:lnTo>
                  <a:pt x="166116" y="0"/>
                </a:lnTo>
              </a:path>
            </a:pathLst>
          </a:custGeom>
          <a:ln w="12700">
            <a:solidFill>
              <a:srgbClr val="009B00"/>
            </a:solidFill>
          </a:ln>
        </p:spPr>
        <p:txBody>
          <a:bodyPr wrap="square" lIns="0" tIns="0" rIns="0" bIns="0" rtlCol="0"/>
          <a:lstStyle/>
          <a:p>
            <a:endParaRPr/>
          </a:p>
        </p:txBody>
      </p:sp>
      <p:sp>
        <p:nvSpPr>
          <p:cNvPr id="104" name="object 104"/>
          <p:cNvSpPr/>
          <p:nvPr/>
        </p:nvSpPr>
        <p:spPr>
          <a:xfrm>
            <a:off x="6221221" y="318465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5" name="object 105"/>
          <p:cNvSpPr/>
          <p:nvPr/>
        </p:nvSpPr>
        <p:spPr>
          <a:xfrm>
            <a:off x="6221221" y="35306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6" name="object 106"/>
          <p:cNvSpPr/>
          <p:nvPr/>
        </p:nvSpPr>
        <p:spPr>
          <a:xfrm>
            <a:off x="6724904" y="335762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07" name="object 107"/>
          <p:cNvSpPr/>
          <p:nvPr/>
        </p:nvSpPr>
        <p:spPr>
          <a:xfrm>
            <a:off x="7059421" y="33576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8" name="object 108"/>
          <p:cNvSpPr/>
          <p:nvPr/>
        </p:nvSpPr>
        <p:spPr>
          <a:xfrm>
            <a:off x="7226300" y="3098545"/>
            <a:ext cx="337185" cy="517525"/>
          </a:xfrm>
          <a:custGeom>
            <a:avLst/>
            <a:gdLst/>
            <a:ahLst/>
            <a:cxnLst/>
            <a:rect l="l" t="t" r="r" b="b"/>
            <a:pathLst>
              <a:path w="337184" h="517525">
                <a:moveTo>
                  <a:pt x="0" y="0"/>
                </a:moveTo>
                <a:lnTo>
                  <a:pt x="0" y="517397"/>
                </a:lnTo>
                <a:lnTo>
                  <a:pt x="336803" y="517397"/>
                </a:lnTo>
                <a:lnTo>
                  <a:pt x="336803" y="0"/>
                </a:lnTo>
                <a:lnTo>
                  <a:pt x="0" y="0"/>
                </a:lnTo>
                <a:close/>
              </a:path>
            </a:pathLst>
          </a:custGeom>
          <a:ln w="12700">
            <a:solidFill>
              <a:srgbClr val="000000"/>
            </a:solidFill>
          </a:ln>
        </p:spPr>
        <p:txBody>
          <a:bodyPr wrap="square" lIns="0" tIns="0" rIns="0" bIns="0" rtlCol="0"/>
          <a:lstStyle/>
          <a:p>
            <a:endParaRPr/>
          </a:p>
        </p:txBody>
      </p:sp>
      <p:sp>
        <p:nvSpPr>
          <p:cNvPr id="109" name="object 109"/>
          <p:cNvSpPr/>
          <p:nvPr/>
        </p:nvSpPr>
        <p:spPr>
          <a:xfrm>
            <a:off x="7563104" y="335762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10" name="object 110"/>
          <p:cNvSpPr/>
          <p:nvPr/>
        </p:nvSpPr>
        <p:spPr>
          <a:xfrm>
            <a:off x="7729219" y="2925572"/>
            <a:ext cx="168910" cy="864235"/>
          </a:xfrm>
          <a:custGeom>
            <a:avLst/>
            <a:gdLst/>
            <a:ahLst/>
            <a:cxnLst/>
            <a:rect l="l" t="t" r="r" b="b"/>
            <a:pathLst>
              <a:path w="168909" h="864235">
                <a:moveTo>
                  <a:pt x="0" y="0"/>
                </a:moveTo>
                <a:lnTo>
                  <a:pt x="0" y="864107"/>
                </a:lnTo>
                <a:lnTo>
                  <a:pt x="168401" y="864107"/>
                </a:lnTo>
                <a:lnTo>
                  <a:pt x="168401" y="0"/>
                </a:lnTo>
                <a:lnTo>
                  <a:pt x="0" y="0"/>
                </a:lnTo>
                <a:close/>
              </a:path>
            </a:pathLst>
          </a:custGeom>
          <a:ln w="12700">
            <a:solidFill>
              <a:srgbClr val="000000"/>
            </a:solidFill>
          </a:ln>
        </p:spPr>
        <p:txBody>
          <a:bodyPr wrap="square" lIns="0" tIns="0" rIns="0" bIns="0" rtlCol="0"/>
          <a:lstStyle/>
          <a:p>
            <a:endParaRPr/>
          </a:p>
        </p:txBody>
      </p:sp>
      <p:sp>
        <p:nvSpPr>
          <p:cNvPr id="111" name="object 111"/>
          <p:cNvSpPr/>
          <p:nvPr/>
        </p:nvSpPr>
        <p:spPr>
          <a:xfrm>
            <a:off x="7897621" y="33576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12" name="object 112"/>
          <p:cNvSpPr/>
          <p:nvPr/>
        </p:nvSpPr>
        <p:spPr>
          <a:xfrm>
            <a:off x="8064500" y="3098545"/>
            <a:ext cx="337185" cy="517525"/>
          </a:xfrm>
          <a:custGeom>
            <a:avLst/>
            <a:gdLst/>
            <a:ahLst/>
            <a:cxnLst/>
            <a:rect l="l" t="t" r="r" b="b"/>
            <a:pathLst>
              <a:path w="337184" h="517525">
                <a:moveTo>
                  <a:pt x="0" y="0"/>
                </a:moveTo>
                <a:lnTo>
                  <a:pt x="0" y="517397"/>
                </a:lnTo>
                <a:lnTo>
                  <a:pt x="336803" y="517397"/>
                </a:lnTo>
                <a:lnTo>
                  <a:pt x="336803" y="0"/>
                </a:lnTo>
                <a:lnTo>
                  <a:pt x="0" y="0"/>
                </a:lnTo>
                <a:close/>
              </a:path>
            </a:pathLst>
          </a:custGeom>
          <a:ln w="12700">
            <a:solidFill>
              <a:srgbClr val="000000"/>
            </a:solidFill>
          </a:ln>
        </p:spPr>
        <p:txBody>
          <a:bodyPr wrap="square" lIns="0" tIns="0" rIns="0" bIns="0" rtlCol="0"/>
          <a:lstStyle/>
          <a:p>
            <a:endParaRPr/>
          </a:p>
        </p:txBody>
      </p:sp>
      <p:sp>
        <p:nvSpPr>
          <p:cNvPr id="113" name="object 113"/>
          <p:cNvSpPr/>
          <p:nvPr/>
        </p:nvSpPr>
        <p:spPr>
          <a:xfrm>
            <a:off x="7144004" y="335762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114" name="object 114"/>
          <p:cNvSpPr/>
          <p:nvPr/>
        </p:nvSpPr>
        <p:spPr>
          <a:xfrm>
            <a:off x="7144004" y="3702050"/>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115" name="object 115"/>
          <p:cNvSpPr/>
          <p:nvPr/>
        </p:nvSpPr>
        <p:spPr>
          <a:xfrm>
            <a:off x="7645400" y="3530600"/>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16" name="object 116"/>
          <p:cNvSpPr/>
          <p:nvPr/>
        </p:nvSpPr>
        <p:spPr>
          <a:xfrm>
            <a:off x="7645400" y="3530600"/>
            <a:ext cx="0" cy="171450"/>
          </a:xfrm>
          <a:custGeom>
            <a:avLst/>
            <a:gdLst/>
            <a:ahLst/>
            <a:cxnLst/>
            <a:rect l="l" t="t" r="r" b="b"/>
            <a:pathLst>
              <a:path h="171450">
                <a:moveTo>
                  <a:pt x="0" y="0"/>
                </a:moveTo>
                <a:lnTo>
                  <a:pt x="0" y="171450"/>
                </a:lnTo>
              </a:path>
            </a:pathLst>
          </a:custGeom>
          <a:ln w="12700">
            <a:solidFill>
              <a:srgbClr val="000000"/>
            </a:solidFill>
          </a:ln>
        </p:spPr>
        <p:txBody>
          <a:bodyPr wrap="square" lIns="0" tIns="0" rIns="0" bIns="0" rtlCol="0"/>
          <a:lstStyle/>
          <a:p>
            <a:endParaRPr/>
          </a:p>
        </p:txBody>
      </p:sp>
      <p:sp>
        <p:nvSpPr>
          <p:cNvPr id="117" name="object 117"/>
          <p:cNvSpPr/>
          <p:nvPr/>
        </p:nvSpPr>
        <p:spPr>
          <a:xfrm>
            <a:off x="8652002" y="1803145"/>
            <a:ext cx="0" cy="3108325"/>
          </a:xfrm>
          <a:custGeom>
            <a:avLst/>
            <a:gdLst/>
            <a:ahLst/>
            <a:cxnLst/>
            <a:rect l="l" t="t" r="r" b="b"/>
            <a:pathLst>
              <a:path h="3108325">
                <a:moveTo>
                  <a:pt x="0" y="0"/>
                </a:moveTo>
                <a:lnTo>
                  <a:pt x="0" y="3108198"/>
                </a:lnTo>
              </a:path>
            </a:pathLst>
          </a:custGeom>
          <a:ln w="12700">
            <a:solidFill>
              <a:srgbClr val="828282"/>
            </a:solidFill>
            <a:prstDash val="dot"/>
          </a:ln>
        </p:spPr>
        <p:txBody>
          <a:bodyPr wrap="square" lIns="0" tIns="0" rIns="0" bIns="0" rtlCol="0"/>
          <a:lstStyle/>
          <a:p>
            <a:endParaRPr/>
          </a:p>
        </p:txBody>
      </p:sp>
      <p:sp>
        <p:nvSpPr>
          <p:cNvPr id="118" name="object 118"/>
          <p:cNvSpPr/>
          <p:nvPr/>
        </p:nvSpPr>
        <p:spPr>
          <a:xfrm>
            <a:off x="5383021" y="3357626"/>
            <a:ext cx="167005" cy="0"/>
          </a:xfrm>
          <a:custGeom>
            <a:avLst/>
            <a:gdLst/>
            <a:ahLst/>
            <a:cxnLst/>
            <a:rect l="l" t="t" r="r" b="b"/>
            <a:pathLst>
              <a:path w="167004">
                <a:moveTo>
                  <a:pt x="0" y="0"/>
                </a:moveTo>
                <a:lnTo>
                  <a:pt x="166877" y="0"/>
                </a:lnTo>
              </a:path>
            </a:pathLst>
          </a:custGeom>
          <a:ln w="12700">
            <a:solidFill>
              <a:srgbClr val="009B00"/>
            </a:solidFill>
          </a:ln>
        </p:spPr>
        <p:txBody>
          <a:bodyPr wrap="square" lIns="0" tIns="0" rIns="0" bIns="0" rtlCol="0"/>
          <a:lstStyle/>
          <a:p>
            <a:endParaRPr/>
          </a:p>
        </p:txBody>
      </p:sp>
      <p:sp>
        <p:nvSpPr>
          <p:cNvPr id="119" name="object 119"/>
          <p:cNvSpPr/>
          <p:nvPr/>
        </p:nvSpPr>
        <p:spPr>
          <a:xfrm>
            <a:off x="5048503" y="4393946"/>
            <a:ext cx="166370" cy="0"/>
          </a:xfrm>
          <a:custGeom>
            <a:avLst/>
            <a:gdLst/>
            <a:ahLst/>
            <a:cxnLst/>
            <a:rect l="l" t="t" r="r" b="b"/>
            <a:pathLst>
              <a:path w="166370">
                <a:moveTo>
                  <a:pt x="0" y="0"/>
                </a:moveTo>
                <a:lnTo>
                  <a:pt x="166116" y="0"/>
                </a:lnTo>
              </a:path>
            </a:pathLst>
          </a:custGeom>
          <a:ln w="12700">
            <a:solidFill>
              <a:srgbClr val="FF00FF"/>
            </a:solidFill>
          </a:ln>
        </p:spPr>
        <p:txBody>
          <a:bodyPr wrap="square" lIns="0" tIns="0" rIns="0" bIns="0" rtlCol="0"/>
          <a:lstStyle/>
          <a:p>
            <a:endParaRPr/>
          </a:p>
        </p:txBody>
      </p:sp>
      <p:sp>
        <p:nvSpPr>
          <p:cNvPr id="120" name="object 120"/>
          <p:cNvSpPr txBox="1"/>
          <p:nvPr/>
        </p:nvSpPr>
        <p:spPr>
          <a:xfrm>
            <a:off x="3163581"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128" name="object 12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29" name="object 12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30" name="object 130"/>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19</a:t>
            </a:fld>
            <a:endParaRPr dirty="0"/>
          </a:p>
        </p:txBody>
      </p:sp>
      <p:sp>
        <p:nvSpPr>
          <p:cNvPr id="121" name="object 121"/>
          <p:cNvSpPr txBox="1"/>
          <p:nvPr/>
        </p:nvSpPr>
        <p:spPr>
          <a:xfrm>
            <a:off x="3994066"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122" name="object 122"/>
          <p:cNvSpPr txBox="1"/>
          <p:nvPr/>
        </p:nvSpPr>
        <p:spPr>
          <a:xfrm>
            <a:off x="4822243"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3</a:t>
            </a:r>
            <a:endParaRPr sz="2000">
              <a:latin typeface="Trebuchet MS"/>
              <a:cs typeface="Trebuchet MS"/>
            </a:endParaRPr>
          </a:p>
        </p:txBody>
      </p:sp>
      <p:sp>
        <p:nvSpPr>
          <p:cNvPr id="123" name="object 123"/>
          <p:cNvSpPr txBox="1"/>
          <p:nvPr/>
        </p:nvSpPr>
        <p:spPr>
          <a:xfrm>
            <a:off x="5229352" y="1249679"/>
            <a:ext cx="1308735" cy="6280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Clock</a:t>
            </a:r>
            <a:r>
              <a:rPr sz="2000" spc="-80" dirty="0">
                <a:latin typeface="Trebuchet MS"/>
                <a:cs typeface="Trebuchet MS"/>
              </a:rPr>
              <a:t> </a:t>
            </a:r>
            <a:r>
              <a:rPr sz="2000" spc="-10" dirty="0">
                <a:latin typeface="Trebuchet MS"/>
                <a:cs typeface="Trebuchet MS"/>
              </a:rPr>
              <a:t>cycle</a:t>
            </a:r>
            <a:endParaRPr sz="2000">
              <a:latin typeface="Trebuchet MS"/>
              <a:cs typeface="Trebuchet MS"/>
            </a:endParaRPr>
          </a:p>
          <a:p>
            <a:pPr marR="295275" algn="ctr">
              <a:lnSpc>
                <a:spcPct val="100000"/>
              </a:lnSpc>
            </a:pPr>
            <a:r>
              <a:rPr sz="2000" spc="-5" dirty="0">
                <a:latin typeface="Trebuchet MS"/>
                <a:cs typeface="Trebuchet MS"/>
              </a:rPr>
              <a:t>4</a:t>
            </a:r>
            <a:endParaRPr sz="2000">
              <a:latin typeface="Trebuchet MS"/>
              <a:cs typeface="Trebuchet MS"/>
            </a:endParaRPr>
          </a:p>
        </p:txBody>
      </p:sp>
      <p:sp>
        <p:nvSpPr>
          <p:cNvPr id="124" name="object 124"/>
          <p:cNvSpPr txBox="1"/>
          <p:nvPr/>
        </p:nvSpPr>
        <p:spPr>
          <a:xfrm>
            <a:off x="6541118"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125" name="object 125"/>
          <p:cNvSpPr txBox="1"/>
          <p:nvPr/>
        </p:nvSpPr>
        <p:spPr>
          <a:xfrm>
            <a:off x="7371603"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126" name="object 126"/>
          <p:cNvSpPr txBox="1"/>
          <p:nvPr/>
        </p:nvSpPr>
        <p:spPr>
          <a:xfrm>
            <a:off x="8190645"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127" name="object 127"/>
          <p:cNvSpPr txBox="1"/>
          <p:nvPr/>
        </p:nvSpPr>
        <p:spPr>
          <a:xfrm>
            <a:off x="9017299" y="15544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8</a:t>
            </a:r>
            <a:endParaRPr sz="2000">
              <a:latin typeface="Trebuchet MS"/>
              <a:cs typeface="Trebuchet MS"/>
            </a:endParaRPr>
          </a:p>
        </p:txBody>
      </p:sp>
      <p:graphicFrame>
        <p:nvGraphicFramePr>
          <p:cNvPr id="131" name="Table 130"/>
          <p:cNvGraphicFramePr>
            <a:graphicFrameLocks noGrp="1"/>
          </p:cNvGraphicFramePr>
          <p:nvPr/>
        </p:nvGraphicFramePr>
        <p:xfrm>
          <a:off x="450850" y="2127250"/>
          <a:ext cx="2731055" cy="2373369"/>
        </p:xfrm>
        <a:graphic>
          <a:graphicData uri="http://schemas.openxmlformats.org/drawingml/2006/table">
            <a:tbl>
              <a:tblPr firstRow="1" bandRow="1">
                <a:tableStyleId>{2D5ABB26-0587-4C30-8999-92F81FD0307C}</a:tableStyleId>
              </a:tblPr>
              <a:tblGrid>
                <a:gridCol w="702053"/>
                <a:gridCol w="2029002"/>
              </a:tblGrid>
              <a:tr h="643758">
                <a:tc>
                  <a:txBody>
                    <a:bodyPr/>
                    <a:lstStyle/>
                    <a:p>
                      <a:pPr marL="31750">
                        <a:lnSpc>
                          <a:spcPts val="2275"/>
                        </a:lnSpc>
                      </a:pPr>
                      <a:r>
                        <a:rPr lang="en-US" sz="2000" spc="-10" dirty="0" smtClean="0">
                          <a:latin typeface="Trebuchet MS"/>
                          <a:cs typeface="Trebuchet MS"/>
                        </a:rPr>
                        <a:t>LDUR</a:t>
                      </a:r>
                      <a:endParaRPr sz="2000" dirty="0">
                        <a:latin typeface="Trebuchet MS"/>
                        <a:cs typeface="Trebuchet MS"/>
                      </a:endParaRPr>
                    </a:p>
                  </a:txBody>
                  <a:tcPr marL="0" marR="0" marT="0" marB="0"/>
                </a:tc>
                <a:tc>
                  <a:txBody>
                    <a:bodyPr/>
                    <a:lstStyle/>
                    <a:p>
                      <a:pPr marL="12700">
                        <a:lnSpc>
                          <a:spcPct val="100000"/>
                        </a:lnSpc>
                        <a:tabLst>
                          <a:tab pos="585470" algn="l"/>
                        </a:tabLst>
                      </a:pPr>
                      <a:r>
                        <a:rPr sz="2000" spc="-5" dirty="0" smtClean="0">
                          <a:solidFill>
                            <a:srgbClr val="2F2FFF"/>
                          </a:solidFill>
                          <a:latin typeface="Trebuchet MS"/>
                          <a:cs typeface="Trebuchet MS"/>
                        </a:rPr>
                        <a:t>R2</a:t>
                      </a:r>
                      <a:r>
                        <a:rPr sz="2000" spc="-5" dirty="0" smtClean="0">
                          <a:latin typeface="Trebuchet MS"/>
                          <a:cs typeface="Trebuchet MS"/>
                        </a:rPr>
                        <a:t>,</a:t>
                      </a:r>
                      <a:r>
                        <a:rPr sz="2000" spc="-70" dirty="0" smtClean="0">
                          <a:latin typeface="Trebuchet MS"/>
                          <a:cs typeface="Trebuchet MS"/>
                        </a:rPr>
                        <a:t> </a:t>
                      </a:r>
                      <a:r>
                        <a:rPr lang="en-US" sz="2000" spc="-5" dirty="0" smtClean="0">
                          <a:latin typeface="Trebuchet MS"/>
                          <a:cs typeface="Trebuchet MS"/>
                        </a:rPr>
                        <a:t>[R3, #20]</a:t>
                      </a:r>
                      <a:endParaRPr sz="2000" dirty="0">
                        <a:latin typeface="Trebuchet MS"/>
                        <a:cs typeface="Trebuchet MS"/>
                      </a:endParaRPr>
                    </a:p>
                  </a:txBody>
                  <a:tcPr marL="0" marR="0" marT="0" marB="0"/>
                </a:tc>
              </a:tr>
              <a:tr h="1039368">
                <a:tc>
                  <a:txBody>
                    <a:bodyPr/>
                    <a:lstStyle/>
                    <a:p>
                      <a:pPr>
                        <a:lnSpc>
                          <a:spcPct val="100000"/>
                        </a:lnSpc>
                        <a:spcBef>
                          <a:spcPts val="35"/>
                        </a:spcBef>
                      </a:pPr>
                      <a:endParaRPr sz="2250" dirty="0" smtClean="0">
                        <a:latin typeface="Times New Roman"/>
                        <a:cs typeface="Times New Roman"/>
                      </a:endParaRPr>
                    </a:p>
                    <a:p>
                      <a:pPr marL="31750">
                        <a:lnSpc>
                          <a:spcPct val="100000"/>
                        </a:lnSpc>
                      </a:pPr>
                      <a:r>
                        <a:rPr lang="en-US" sz="2000" spc="-5" dirty="0" smtClean="0">
                          <a:latin typeface="Trebuchet MS"/>
                          <a:cs typeface="Trebuchet MS"/>
                        </a:rPr>
                        <a:t>AND</a:t>
                      </a:r>
                      <a:endParaRPr sz="2000" dirty="0">
                        <a:latin typeface="Trebuchet MS"/>
                        <a:cs typeface="Trebuchet MS"/>
                      </a:endParaRPr>
                    </a:p>
                  </a:txBody>
                  <a:tcPr marL="0" marR="0" marT="4445" marB="0"/>
                </a:tc>
                <a:tc>
                  <a:txBody>
                    <a:bodyPr/>
                    <a:lstStyle/>
                    <a:p>
                      <a:pPr>
                        <a:lnSpc>
                          <a:spcPct val="100000"/>
                        </a:lnSpc>
                        <a:spcBef>
                          <a:spcPts val="35"/>
                        </a:spcBef>
                      </a:pPr>
                      <a:endParaRPr sz="2250" dirty="0" smtClean="0">
                        <a:latin typeface="Times New Roman"/>
                        <a:cs typeface="Times New Roman"/>
                      </a:endParaRPr>
                    </a:p>
                    <a:p>
                      <a:pPr marL="79375">
                        <a:lnSpc>
                          <a:spcPct val="100000"/>
                        </a:lnSpc>
                      </a:pPr>
                      <a:r>
                        <a:rPr sz="2000" spc="-5" dirty="0" smtClean="0">
                          <a:latin typeface="Trebuchet MS"/>
                          <a:cs typeface="Trebuchet MS"/>
                        </a:rPr>
                        <a:t>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a:txBody>
                  <a:tcPr marL="0" marR="0" marT="4445" marB="0"/>
                </a:tc>
              </a:tr>
              <a:tr h="690243">
                <a:tc>
                  <a:txBody>
                    <a:bodyPr/>
                    <a:lstStyle/>
                    <a:p>
                      <a:pPr>
                        <a:lnSpc>
                          <a:spcPct val="100000"/>
                        </a:lnSpc>
                      </a:pPr>
                      <a:endParaRPr sz="2600" dirty="0" smtClean="0">
                        <a:latin typeface="Times New Roman"/>
                        <a:cs typeface="Times New Roman"/>
                      </a:endParaRPr>
                    </a:p>
                    <a:p>
                      <a:pPr marL="31750">
                        <a:lnSpc>
                          <a:spcPct val="100000"/>
                        </a:lnSpc>
                      </a:pPr>
                      <a:r>
                        <a:rPr lang="en-US" sz="2000" spc="-5" dirty="0" smtClean="0">
                          <a:latin typeface="Trebuchet MS"/>
                          <a:cs typeface="Trebuchet MS"/>
                        </a:rPr>
                        <a:t>ORR</a:t>
                      </a:r>
                      <a:endParaRPr sz="2000" dirty="0">
                        <a:latin typeface="Trebuchet MS"/>
                        <a:cs typeface="Trebuchet MS"/>
                      </a:endParaRPr>
                    </a:p>
                  </a:txBody>
                  <a:tcPr marL="0" marR="0" marT="0" marB="0"/>
                </a:tc>
                <a:tc>
                  <a:txBody>
                    <a:bodyPr/>
                    <a:lstStyle/>
                    <a:p>
                      <a:pPr>
                        <a:lnSpc>
                          <a:spcPct val="100000"/>
                        </a:lnSpc>
                      </a:pPr>
                      <a:endParaRPr sz="2600" dirty="0" smtClean="0">
                        <a:latin typeface="Times New Roman"/>
                        <a:cs typeface="Times New Roman"/>
                      </a:endParaRPr>
                    </a:p>
                    <a:p>
                      <a:pPr marL="79375">
                        <a:lnSpc>
                          <a:spcPct val="100000"/>
                        </a:lnSpc>
                      </a:pPr>
                      <a:r>
                        <a:rPr sz="2000" spc="-5" dirty="0" smtClean="0">
                          <a:latin typeface="Trebuchet MS"/>
                          <a:cs typeface="Trebuchet MS"/>
                        </a:rPr>
                        <a:t>R13</a:t>
                      </a:r>
                      <a:r>
                        <a:rPr sz="2000" spc="-5" dirty="0">
                          <a:latin typeface="Trebuchet MS"/>
                          <a:cs typeface="Trebuchet MS"/>
                        </a:rPr>
                        <a:t>,</a:t>
                      </a:r>
                      <a:r>
                        <a:rPr sz="2000" spc="-5" dirty="0" smtClean="0">
                          <a:latin typeface="Trebuchet MS"/>
                          <a:cs typeface="Trebuchet MS"/>
                        </a:rPr>
                        <a:t> R12</a:t>
                      </a:r>
                      <a:r>
                        <a:rPr sz="2000" spc="-5" dirty="0">
                          <a:latin typeface="Trebuchet MS"/>
                          <a:cs typeface="Trebuchet MS"/>
                        </a:rPr>
                        <a:t>,</a:t>
                      </a:r>
                      <a:r>
                        <a:rPr sz="2000" spc="-50" dirty="0" smtClean="0">
                          <a:latin typeface="Trebuchet MS"/>
                          <a:cs typeface="Trebuchet MS"/>
                        </a:rPr>
                        <a:t> </a:t>
                      </a:r>
                      <a:r>
                        <a:rPr sz="2000" spc="-5" dirty="0" smtClean="0">
                          <a:solidFill>
                            <a:srgbClr val="2F2FFF"/>
                          </a:solidFill>
                          <a:latin typeface="Trebuchet MS"/>
                          <a:cs typeface="Trebuchet MS"/>
                        </a:rPr>
                        <a:t>R2</a:t>
                      </a:r>
                      <a:endParaRPr sz="2000" dirty="0">
                        <a:latin typeface="Trebuchet MS"/>
                        <a:cs typeface="Trebuchet MS"/>
                      </a:endParaRPr>
                    </a:p>
                  </a:txBody>
                  <a:tcPr marL="0" marR="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753427" y="2405507"/>
            <a:ext cx="8538845" cy="415498"/>
          </a:xfrm>
        </p:spPr>
        <p:txBody>
          <a:bodyPr/>
          <a:lstStyle/>
          <a:p>
            <a:pPr eaLnBrk="1" hangingPunct="1"/>
            <a:r>
              <a:rPr lang="en-US" altLang="en-US" dirty="0">
                <a:latin typeface="Optima" charset="0"/>
              </a:rPr>
              <a:t>Pipelining</a:t>
            </a:r>
            <a:r>
              <a:rPr lang="en-US" altLang="en-US" dirty="0" smtClean="0">
                <a:latin typeface="Optima" charset="0"/>
              </a:rPr>
              <a:t> 2: Hazards</a:t>
            </a:r>
            <a:endParaRPr lang="en-US" altLang="en-US" dirty="0">
              <a:latin typeface="Optima" charset="0"/>
            </a:endParaRPr>
          </a:p>
        </p:txBody>
      </p:sp>
      <p:sp>
        <p:nvSpPr>
          <p:cNvPr id="17411" name="Rectangle 3"/>
          <p:cNvSpPr>
            <a:spLocks noGrp="1" noChangeArrowheads="1"/>
          </p:cNvSpPr>
          <p:nvPr>
            <p:ph type="subTitle" idx="4294967295"/>
          </p:nvPr>
        </p:nvSpPr>
        <p:spPr>
          <a:xfrm>
            <a:off x="1506855" y="4397164"/>
            <a:ext cx="7031990" cy="1983034"/>
          </a:xfrm>
          <a:prstGeom prst="rect">
            <a:avLst/>
          </a:prstGeom>
        </p:spPr>
        <p:txBody>
          <a:bodyPr lIns="101736" tIns="50868" rIns="101736" bIns="50868">
            <a:normAutofit/>
          </a:bodyPr>
          <a:lstStyle/>
          <a:p>
            <a:pPr eaLnBrk="1" hangingPunct="1">
              <a:defRPr/>
            </a:pPr>
            <a:r>
              <a:rPr lang="en-US" dirty="0" smtClean="0">
                <a:ea typeface="+mn-ea"/>
              </a:rPr>
              <a:t>CS 3339</a:t>
            </a:r>
          </a:p>
          <a:p>
            <a:pPr eaLnBrk="1" hangingPunct="1">
              <a:defRPr/>
            </a:pPr>
            <a:r>
              <a:rPr lang="en-US" dirty="0" smtClean="0">
                <a:ea typeface="+mn-ea"/>
              </a:rPr>
              <a:t>Lecture 8b</a:t>
            </a:r>
          </a:p>
          <a:p>
            <a:pPr eaLnBrk="1" hangingPunct="1">
              <a:defRPr/>
            </a:pPr>
            <a:r>
              <a:rPr lang="en-US" dirty="0" smtClean="0">
                <a:ea typeface="+mn-ea"/>
              </a:rPr>
              <a:t>Greg </a:t>
            </a:r>
            <a:r>
              <a:rPr lang="en-US" dirty="0" err="1" smtClean="0">
                <a:ea typeface="+mn-ea"/>
              </a:rPr>
              <a:t>LaKomski</a:t>
            </a:r>
            <a:endParaRPr lang="en-US" dirty="0" smtClean="0">
              <a:ea typeface="+mn-ea"/>
            </a:endParaRPr>
          </a:p>
          <a:p>
            <a:pPr eaLnBrk="1" hangingPunct="1">
              <a:defRPr/>
            </a:pPr>
            <a:r>
              <a:rPr lang="en-US" dirty="0" smtClean="0">
                <a:ea typeface="+mn-ea"/>
              </a:rPr>
              <a:t>Texas State University</a:t>
            </a:r>
          </a:p>
          <a:p>
            <a:pPr eaLnBrk="1" hangingPunct="1">
              <a:defRPr/>
            </a:pPr>
            <a:endParaRPr lang="en-US" dirty="0" smtClean="0">
              <a:ea typeface="+mn-ea"/>
            </a:endParaRPr>
          </a:p>
          <a:p>
            <a:pPr eaLnBrk="1" hangingPunct="1">
              <a:defRPr/>
            </a:pPr>
            <a:r>
              <a:rPr lang="en-US" dirty="0" smtClean="0">
                <a:ea typeface="+mn-ea"/>
              </a:rPr>
              <a:t>Spring 2018</a:t>
            </a:r>
          </a:p>
        </p:txBody>
      </p:sp>
      <p:sp>
        <p:nvSpPr>
          <p:cNvPr id="7" name="object 3"/>
          <p:cNvSpPr txBox="1"/>
          <p:nvPr/>
        </p:nvSpPr>
        <p:spPr>
          <a:xfrm>
            <a:off x="3727450" y="6851650"/>
            <a:ext cx="2475230" cy="492443"/>
          </a:xfrm>
          <a:prstGeom prst="rect">
            <a:avLst/>
          </a:prstGeom>
        </p:spPr>
        <p:txBody>
          <a:bodyPr vert="horz" wrap="square" lIns="0" tIns="0" rIns="0" bIns="0" rtlCol="0">
            <a:spAutoFit/>
          </a:bodyPr>
          <a:lstStyle/>
          <a:p>
            <a:pPr marL="12700">
              <a:lnSpc>
                <a:spcPct val="100000"/>
              </a:lnSpc>
            </a:pPr>
            <a:r>
              <a:rPr lang="en-US" sz="1600" spc="-5" dirty="0" smtClean="0">
                <a:latin typeface="Trebuchet MS"/>
                <a:cs typeface="Trebuchet MS"/>
              </a:rPr>
              <a:t>some slides </a:t>
            </a:r>
            <a:r>
              <a:rPr sz="1600" spc="-5" dirty="0" smtClean="0">
                <a:latin typeface="Trebuchet MS"/>
                <a:cs typeface="Trebuchet MS"/>
              </a:rPr>
              <a:t>©</a:t>
            </a:r>
            <a:r>
              <a:rPr sz="1600" spc="-5" dirty="0">
                <a:latin typeface="Trebuchet MS"/>
                <a:cs typeface="Trebuchet MS"/>
              </a:rPr>
              <a:t>2001-2003 Howard</a:t>
            </a:r>
            <a:r>
              <a:rPr sz="1600" spc="-80" dirty="0">
                <a:latin typeface="Trebuchet MS"/>
                <a:cs typeface="Trebuchet MS"/>
              </a:rPr>
              <a:t> </a:t>
            </a:r>
            <a:r>
              <a:rPr sz="1600" spc="-5" dirty="0">
                <a:latin typeface="Trebuchet MS"/>
                <a:cs typeface="Trebuchet MS"/>
              </a:rPr>
              <a:t>Huang</a:t>
            </a:r>
            <a:endParaRPr sz="1600" dirty="0">
              <a:latin typeface="Trebuchet MS"/>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492" y="487171"/>
            <a:ext cx="5776595" cy="431800"/>
          </a:xfrm>
          <a:prstGeom prst="rect">
            <a:avLst/>
          </a:prstGeom>
        </p:spPr>
        <p:txBody>
          <a:bodyPr vert="horz" wrap="square" lIns="0" tIns="0" rIns="0" bIns="0" rtlCol="0">
            <a:spAutoFit/>
          </a:bodyPr>
          <a:lstStyle/>
          <a:p>
            <a:pPr marL="12700">
              <a:lnSpc>
                <a:spcPct val="100000"/>
              </a:lnSpc>
            </a:pPr>
            <a:r>
              <a:rPr spc="-5" dirty="0"/>
              <a:t>Adding </a:t>
            </a:r>
            <a:r>
              <a:rPr dirty="0"/>
              <a:t>hazard detection </a:t>
            </a:r>
            <a:r>
              <a:rPr spc="-5" dirty="0"/>
              <a:t>to the</a:t>
            </a:r>
            <a:r>
              <a:rPr spc="-90" dirty="0"/>
              <a:t> </a:t>
            </a:r>
            <a:r>
              <a:rPr spc="-5" dirty="0"/>
              <a:t>CPU</a:t>
            </a:r>
          </a:p>
        </p:txBody>
      </p:sp>
      <p:sp>
        <p:nvSpPr>
          <p:cNvPr id="3" name="object 3"/>
          <p:cNvSpPr/>
          <p:nvPr/>
        </p:nvSpPr>
        <p:spPr>
          <a:xfrm>
            <a:off x="4826000" y="1474724"/>
            <a:ext cx="0" cy="3627120"/>
          </a:xfrm>
          <a:custGeom>
            <a:avLst/>
            <a:gdLst/>
            <a:ahLst/>
            <a:cxnLst/>
            <a:rect l="l" t="t" r="r" b="b"/>
            <a:pathLst>
              <a:path h="3627120">
                <a:moveTo>
                  <a:pt x="0" y="3627120"/>
                </a:moveTo>
                <a:lnTo>
                  <a:pt x="0" y="0"/>
                </a:lnTo>
              </a:path>
            </a:pathLst>
          </a:custGeom>
          <a:ln w="9525">
            <a:solidFill>
              <a:srgbClr val="FF0000"/>
            </a:solidFill>
          </a:ln>
        </p:spPr>
        <p:txBody>
          <a:bodyPr wrap="square" lIns="0" tIns="0" rIns="0" bIns="0" rtlCol="0"/>
          <a:lstStyle/>
          <a:p>
            <a:endParaRPr/>
          </a:p>
        </p:txBody>
      </p:sp>
      <p:sp>
        <p:nvSpPr>
          <p:cNvPr id="4" name="object 4"/>
          <p:cNvSpPr txBox="1"/>
          <p:nvPr/>
        </p:nvSpPr>
        <p:spPr>
          <a:xfrm>
            <a:off x="1356361" y="1587867"/>
            <a:ext cx="181610" cy="691515"/>
          </a:xfrm>
          <a:prstGeom prst="rect">
            <a:avLst/>
          </a:prstGeom>
        </p:spPr>
        <p:txBody>
          <a:bodyPr vert="vert270" wrap="square" lIns="0" tIns="0" rIns="0" bIns="0" rtlCol="0">
            <a:spAutoFit/>
          </a:bodyPr>
          <a:lstStyle/>
          <a:p>
            <a:pPr marL="12700">
              <a:lnSpc>
                <a:spcPts val="1315"/>
              </a:lnSpc>
            </a:pPr>
            <a:r>
              <a:rPr sz="1100" dirty="0">
                <a:solidFill>
                  <a:srgbClr val="FF0000"/>
                </a:solidFill>
                <a:latin typeface="Arial"/>
                <a:cs typeface="Arial"/>
              </a:rPr>
              <a:t>IF</a:t>
            </a:r>
            <a:r>
              <a:rPr sz="1100" spc="-5" dirty="0">
                <a:solidFill>
                  <a:srgbClr val="FF0000"/>
                </a:solidFill>
                <a:latin typeface="Arial"/>
                <a:cs typeface="Arial"/>
              </a:rPr>
              <a:t>/</a:t>
            </a:r>
            <a:r>
              <a:rPr sz="1100" dirty="0">
                <a:solidFill>
                  <a:srgbClr val="FF0000"/>
                </a:solidFill>
                <a:latin typeface="Arial"/>
                <a:cs typeface="Arial"/>
              </a:rPr>
              <a:t>ID Write</a:t>
            </a:r>
            <a:endParaRPr sz="1100">
              <a:latin typeface="Arial"/>
              <a:cs typeface="Arial"/>
            </a:endParaRPr>
          </a:p>
        </p:txBody>
      </p:sp>
      <p:sp>
        <p:nvSpPr>
          <p:cNvPr id="5" name="object 5"/>
          <p:cNvSpPr txBox="1"/>
          <p:nvPr/>
        </p:nvSpPr>
        <p:spPr>
          <a:xfrm>
            <a:off x="1937511" y="1868423"/>
            <a:ext cx="195580" cy="182245"/>
          </a:xfrm>
          <a:prstGeom prst="rect">
            <a:avLst/>
          </a:prstGeom>
        </p:spPr>
        <p:txBody>
          <a:bodyPr vert="horz" wrap="square" lIns="0" tIns="0" rIns="0" bIns="0" rtlCol="0">
            <a:spAutoFit/>
          </a:bodyPr>
          <a:lstStyle/>
          <a:p>
            <a:pPr marL="12700">
              <a:lnSpc>
                <a:spcPct val="100000"/>
              </a:lnSpc>
            </a:pPr>
            <a:r>
              <a:rPr sz="1100" spc="-10" dirty="0">
                <a:solidFill>
                  <a:srgbClr val="FF0000"/>
                </a:solidFill>
                <a:latin typeface="Arial"/>
                <a:cs typeface="Arial"/>
              </a:rPr>
              <a:t>Rs</a:t>
            </a:r>
            <a:endParaRPr sz="1100">
              <a:latin typeface="Arial"/>
              <a:cs typeface="Arial"/>
            </a:endParaRPr>
          </a:p>
        </p:txBody>
      </p:sp>
      <p:sp>
        <p:nvSpPr>
          <p:cNvPr id="6" name="object 6"/>
          <p:cNvSpPr/>
          <p:nvPr/>
        </p:nvSpPr>
        <p:spPr>
          <a:xfrm>
            <a:off x="1854200" y="1735327"/>
            <a:ext cx="76200" cy="608330"/>
          </a:xfrm>
          <a:custGeom>
            <a:avLst/>
            <a:gdLst/>
            <a:ahLst/>
            <a:cxnLst/>
            <a:rect l="l" t="t" r="r" b="b"/>
            <a:pathLst>
              <a:path w="76200" h="608330">
                <a:moveTo>
                  <a:pt x="76200" y="76200"/>
                </a:moveTo>
                <a:lnTo>
                  <a:pt x="38100" y="0"/>
                </a:lnTo>
                <a:lnTo>
                  <a:pt x="0" y="76200"/>
                </a:lnTo>
                <a:lnTo>
                  <a:pt x="33527" y="76200"/>
                </a:lnTo>
                <a:lnTo>
                  <a:pt x="33527" y="60960"/>
                </a:lnTo>
                <a:lnTo>
                  <a:pt x="35813" y="58674"/>
                </a:lnTo>
                <a:lnTo>
                  <a:pt x="40386" y="58674"/>
                </a:lnTo>
                <a:lnTo>
                  <a:pt x="42672" y="60960"/>
                </a:lnTo>
                <a:lnTo>
                  <a:pt x="42672" y="76200"/>
                </a:lnTo>
                <a:lnTo>
                  <a:pt x="76200" y="76200"/>
                </a:lnTo>
                <a:close/>
              </a:path>
              <a:path w="76200" h="608330">
                <a:moveTo>
                  <a:pt x="42672" y="76200"/>
                </a:moveTo>
                <a:lnTo>
                  <a:pt x="42672" y="60960"/>
                </a:lnTo>
                <a:lnTo>
                  <a:pt x="40386" y="58674"/>
                </a:lnTo>
                <a:lnTo>
                  <a:pt x="35813" y="58674"/>
                </a:lnTo>
                <a:lnTo>
                  <a:pt x="33527" y="60960"/>
                </a:lnTo>
                <a:lnTo>
                  <a:pt x="33527" y="76200"/>
                </a:lnTo>
                <a:lnTo>
                  <a:pt x="42672" y="76200"/>
                </a:lnTo>
                <a:close/>
              </a:path>
              <a:path w="76200" h="608330">
                <a:moveTo>
                  <a:pt x="42672" y="605790"/>
                </a:moveTo>
                <a:lnTo>
                  <a:pt x="42672" y="76200"/>
                </a:lnTo>
                <a:lnTo>
                  <a:pt x="33527" y="76200"/>
                </a:lnTo>
                <a:lnTo>
                  <a:pt x="33527" y="605790"/>
                </a:lnTo>
                <a:lnTo>
                  <a:pt x="35813" y="608076"/>
                </a:lnTo>
                <a:lnTo>
                  <a:pt x="40386" y="608076"/>
                </a:lnTo>
                <a:lnTo>
                  <a:pt x="42672" y="605790"/>
                </a:lnTo>
                <a:close/>
              </a:path>
            </a:pathLst>
          </a:custGeom>
          <a:solidFill>
            <a:srgbClr val="FF0000"/>
          </a:solidFill>
        </p:spPr>
        <p:txBody>
          <a:bodyPr wrap="square" lIns="0" tIns="0" rIns="0" bIns="0" rtlCol="0"/>
          <a:lstStyle/>
          <a:p>
            <a:endParaRPr/>
          </a:p>
        </p:txBody>
      </p:sp>
      <p:sp>
        <p:nvSpPr>
          <p:cNvPr id="7" name="object 7"/>
          <p:cNvSpPr/>
          <p:nvPr/>
        </p:nvSpPr>
        <p:spPr>
          <a:xfrm>
            <a:off x="7509002" y="5016500"/>
            <a:ext cx="0" cy="1640205"/>
          </a:xfrm>
          <a:custGeom>
            <a:avLst/>
            <a:gdLst/>
            <a:ahLst/>
            <a:cxnLst/>
            <a:rect l="l" t="t" r="r" b="b"/>
            <a:pathLst>
              <a:path h="1640204">
                <a:moveTo>
                  <a:pt x="0" y="0"/>
                </a:moveTo>
                <a:lnTo>
                  <a:pt x="0" y="1639824"/>
                </a:lnTo>
              </a:path>
            </a:pathLst>
          </a:custGeom>
          <a:ln w="28575">
            <a:solidFill>
              <a:srgbClr val="000000"/>
            </a:solidFill>
          </a:ln>
        </p:spPr>
        <p:txBody>
          <a:bodyPr wrap="square" lIns="0" tIns="0" rIns="0" bIns="0" rtlCol="0"/>
          <a:lstStyle/>
          <a:p>
            <a:endParaRPr/>
          </a:p>
        </p:txBody>
      </p:sp>
      <p:sp>
        <p:nvSpPr>
          <p:cNvPr id="8" name="object 8"/>
          <p:cNvSpPr/>
          <p:nvPr/>
        </p:nvSpPr>
        <p:spPr>
          <a:xfrm>
            <a:off x="5581903" y="3633470"/>
            <a:ext cx="0" cy="2159635"/>
          </a:xfrm>
          <a:custGeom>
            <a:avLst/>
            <a:gdLst/>
            <a:ahLst/>
            <a:cxnLst/>
            <a:rect l="l" t="t" r="r" b="b"/>
            <a:pathLst>
              <a:path h="2159635">
                <a:moveTo>
                  <a:pt x="0" y="2159507"/>
                </a:moveTo>
                <a:lnTo>
                  <a:pt x="0" y="0"/>
                </a:lnTo>
              </a:path>
            </a:pathLst>
          </a:custGeom>
          <a:ln w="9525">
            <a:solidFill>
              <a:srgbClr val="3030FF"/>
            </a:solidFill>
          </a:ln>
        </p:spPr>
        <p:txBody>
          <a:bodyPr wrap="square" lIns="0" tIns="0" rIns="0" bIns="0" rtlCol="0"/>
          <a:lstStyle/>
          <a:p>
            <a:endParaRPr/>
          </a:p>
        </p:txBody>
      </p:sp>
      <p:sp>
        <p:nvSpPr>
          <p:cNvPr id="9" name="object 9"/>
          <p:cNvSpPr/>
          <p:nvPr/>
        </p:nvSpPr>
        <p:spPr>
          <a:xfrm>
            <a:off x="7340600" y="2166620"/>
            <a:ext cx="0" cy="3713479"/>
          </a:xfrm>
          <a:custGeom>
            <a:avLst/>
            <a:gdLst/>
            <a:ahLst/>
            <a:cxnLst/>
            <a:rect l="l" t="t" r="r" b="b"/>
            <a:pathLst>
              <a:path h="3713479">
                <a:moveTo>
                  <a:pt x="0" y="0"/>
                </a:moveTo>
                <a:lnTo>
                  <a:pt x="0" y="3713226"/>
                </a:lnTo>
              </a:path>
            </a:pathLst>
          </a:custGeom>
          <a:ln w="12700">
            <a:solidFill>
              <a:srgbClr val="000000"/>
            </a:solidFill>
          </a:ln>
        </p:spPr>
        <p:txBody>
          <a:bodyPr wrap="square" lIns="0" tIns="0" rIns="0" bIns="0" rtlCol="0"/>
          <a:lstStyle/>
          <a:p>
            <a:endParaRPr/>
          </a:p>
        </p:txBody>
      </p:sp>
      <p:sp>
        <p:nvSpPr>
          <p:cNvPr id="10" name="object 10"/>
          <p:cNvSpPr txBox="1"/>
          <p:nvPr/>
        </p:nvSpPr>
        <p:spPr>
          <a:xfrm>
            <a:off x="5829808" y="3941826"/>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11" name="object 11"/>
          <p:cNvSpPr txBox="1"/>
          <p:nvPr/>
        </p:nvSpPr>
        <p:spPr>
          <a:xfrm>
            <a:off x="5829808" y="4277864"/>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12" name="object 12"/>
          <p:cNvSpPr/>
          <p:nvPr/>
        </p:nvSpPr>
        <p:spPr>
          <a:xfrm>
            <a:off x="5748020" y="3894073"/>
            <a:ext cx="251460" cy="605155"/>
          </a:xfrm>
          <a:custGeom>
            <a:avLst/>
            <a:gdLst/>
            <a:ahLst/>
            <a:cxnLst/>
            <a:rect l="l" t="t" r="r" b="b"/>
            <a:pathLst>
              <a:path w="251460" h="605154">
                <a:moveTo>
                  <a:pt x="125729" y="0"/>
                </a:moveTo>
                <a:lnTo>
                  <a:pt x="76831" y="9894"/>
                </a:lnTo>
                <a:lnTo>
                  <a:pt x="36861" y="36861"/>
                </a:lnTo>
                <a:lnTo>
                  <a:pt x="9894" y="76831"/>
                </a:lnTo>
                <a:lnTo>
                  <a:pt x="0" y="125729"/>
                </a:lnTo>
                <a:lnTo>
                  <a:pt x="0" y="479298"/>
                </a:lnTo>
                <a:lnTo>
                  <a:pt x="9894" y="528196"/>
                </a:lnTo>
                <a:lnTo>
                  <a:pt x="36861" y="568166"/>
                </a:lnTo>
                <a:lnTo>
                  <a:pt x="76831" y="595133"/>
                </a:lnTo>
                <a:lnTo>
                  <a:pt x="125729" y="605027"/>
                </a:lnTo>
                <a:lnTo>
                  <a:pt x="174628" y="595133"/>
                </a:lnTo>
                <a:lnTo>
                  <a:pt x="214598" y="568166"/>
                </a:lnTo>
                <a:lnTo>
                  <a:pt x="241565" y="528196"/>
                </a:lnTo>
                <a:lnTo>
                  <a:pt x="251459" y="479297"/>
                </a:lnTo>
                <a:lnTo>
                  <a:pt x="251459" y="125729"/>
                </a:lnTo>
                <a:lnTo>
                  <a:pt x="241565" y="76831"/>
                </a:lnTo>
                <a:lnTo>
                  <a:pt x="214598" y="36861"/>
                </a:lnTo>
                <a:lnTo>
                  <a:pt x="174628" y="9894"/>
                </a:lnTo>
                <a:lnTo>
                  <a:pt x="125729"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1892300" y="4757420"/>
            <a:ext cx="0" cy="603885"/>
          </a:xfrm>
          <a:custGeom>
            <a:avLst/>
            <a:gdLst/>
            <a:ahLst/>
            <a:cxnLst/>
            <a:rect l="l" t="t" r="r" b="b"/>
            <a:pathLst>
              <a:path h="603885">
                <a:moveTo>
                  <a:pt x="0" y="0"/>
                </a:moveTo>
                <a:lnTo>
                  <a:pt x="0" y="603503"/>
                </a:lnTo>
              </a:path>
            </a:pathLst>
          </a:custGeom>
          <a:ln w="9525">
            <a:solidFill>
              <a:srgbClr val="000000"/>
            </a:solidFill>
          </a:ln>
        </p:spPr>
        <p:txBody>
          <a:bodyPr wrap="square" lIns="0" tIns="0" rIns="0" bIns="0" rtlCol="0"/>
          <a:lstStyle/>
          <a:p>
            <a:endParaRPr/>
          </a:p>
        </p:txBody>
      </p:sp>
      <p:sp>
        <p:nvSpPr>
          <p:cNvPr id="14" name="object 14"/>
          <p:cNvSpPr/>
          <p:nvPr/>
        </p:nvSpPr>
        <p:spPr>
          <a:xfrm>
            <a:off x="1892300" y="3375152"/>
            <a:ext cx="0" cy="1382395"/>
          </a:xfrm>
          <a:custGeom>
            <a:avLst/>
            <a:gdLst/>
            <a:ahLst/>
            <a:cxnLst/>
            <a:rect l="l" t="t" r="r" b="b"/>
            <a:pathLst>
              <a:path h="1382395">
                <a:moveTo>
                  <a:pt x="0" y="0"/>
                </a:moveTo>
                <a:lnTo>
                  <a:pt x="0" y="1382268"/>
                </a:lnTo>
              </a:path>
            </a:pathLst>
          </a:custGeom>
          <a:ln w="9525">
            <a:solidFill>
              <a:srgbClr val="000000"/>
            </a:solidFill>
          </a:ln>
        </p:spPr>
        <p:txBody>
          <a:bodyPr wrap="square" lIns="0" tIns="0" rIns="0" bIns="0" rtlCol="0"/>
          <a:lstStyle/>
          <a:p>
            <a:endParaRPr/>
          </a:p>
        </p:txBody>
      </p:sp>
      <p:sp>
        <p:nvSpPr>
          <p:cNvPr id="15" name="object 15"/>
          <p:cNvSpPr/>
          <p:nvPr/>
        </p:nvSpPr>
        <p:spPr>
          <a:xfrm>
            <a:off x="4071620" y="2598673"/>
            <a:ext cx="168910" cy="3108325"/>
          </a:xfrm>
          <a:custGeom>
            <a:avLst/>
            <a:gdLst/>
            <a:ahLst/>
            <a:cxnLst/>
            <a:rect l="l" t="t" r="r" b="b"/>
            <a:pathLst>
              <a:path w="168910" h="3108325">
                <a:moveTo>
                  <a:pt x="168401" y="0"/>
                </a:moveTo>
                <a:lnTo>
                  <a:pt x="168401" y="3108198"/>
                </a:lnTo>
                <a:lnTo>
                  <a:pt x="0" y="3108198"/>
                </a:lnTo>
                <a:lnTo>
                  <a:pt x="0" y="0"/>
                </a:lnTo>
                <a:lnTo>
                  <a:pt x="168401" y="0"/>
                </a:lnTo>
                <a:close/>
              </a:path>
            </a:pathLst>
          </a:custGeom>
          <a:solidFill>
            <a:srgbClr val="DEDEDE"/>
          </a:solidFill>
        </p:spPr>
        <p:txBody>
          <a:bodyPr wrap="square" lIns="0" tIns="0" rIns="0" bIns="0" rtlCol="0"/>
          <a:lstStyle/>
          <a:p>
            <a:endParaRPr/>
          </a:p>
        </p:txBody>
      </p:sp>
      <p:sp>
        <p:nvSpPr>
          <p:cNvPr id="16" name="object 16"/>
          <p:cNvSpPr/>
          <p:nvPr/>
        </p:nvSpPr>
        <p:spPr>
          <a:xfrm>
            <a:off x="4071620" y="2598673"/>
            <a:ext cx="168910" cy="3108325"/>
          </a:xfrm>
          <a:custGeom>
            <a:avLst/>
            <a:gdLst/>
            <a:ahLst/>
            <a:cxnLst/>
            <a:rect l="l" t="t" r="r" b="b"/>
            <a:pathLst>
              <a:path w="168910" h="3108325">
                <a:moveTo>
                  <a:pt x="0" y="0"/>
                </a:moveTo>
                <a:lnTo>
                  <a:pt x="0" y="3108198"/>
                </a:lnTo>
                <a:lnTo>
                  <a:pt x="168401" y="3108198"/>
                </a:lnTo>
                <a:lnTo>
                  <a:pt x="168401" y="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4071620" y="2338070"/>
            <a:ext cx="168910" cy="260985"/>
          </a:xfrm>
          <a:custGeom>
            <a:avLst/>
            <a:gdLst/>
            <a:ahLst/>
            <a:cxnLst/>
            <a:rect l="l" t="t" r="r" b="b"/>
            <a:pathLst>
              <a:path w="168910" h="260985">
                <a:moveTo>
                  <a:pt x="168401" y="0"/>
                </a:moveTo>
                <a:lnTo>
                  <a:pt x="168401" y="260604"/>
                </a:lnTo>
                <a:lnTo>
                  <a:pt x="0" y="260604"/>
                </a:lnTo>
                <a:lnTo>
                  <a:pt x="0" y="0"/>
                </a:lnTo>
                <a:lnTo>
                  <a:pt x="168401" y="0"/>
                </a:lnTo>
                <a:close/>
              </a:path>
            </a:pathLst>
          </a:custGeom>
          <a:solidFill>
            <a:srgbClr val="DEDEDE"/>
          </a:solidFill>
        </p:spPr>
        <p:txBody>
          <a:bodyPr wrap="square" lIns="0" tIns="0" rIns="0" bIns="0" rtlCol="0"/>
          <a:lstStyle/>
          <a:p>
            <a:endParaRPr/>
          </a:p>
        </p:txBody>
      </p:sp>
      <p:sp>
        <p:nvSpPr>
          <p:cNvPr id="18" name="object 18"/>
          <p:cNvSpPr/>
          <p:nvPr/>
        </p:nvSpPr>
        <p:spPr>
          <a:xfrm>
            <a:off x="4071620" y="2338070"/>
            <a:ext cx="168910" cy="260985"/>
          </a:xfrm>
          <a:custGeom>
            <a:avLst/>
            <a:gdLst/>
            <a:ahLst/>
            <a:cxnLst/>
            <a:rect l="l" t="t" r="r" b="b"/>
            <a:pathLst>
              <a:path w="168910" h="260985">
                <a:moveTo>
                  <a:pt x="0" y="0"/>
                </a:moveTo>
                <a:lnTo>
                  <a:pt x="0" y="260604"/>
                </a:lnTo>
                <a:lnTo>
                  <a:pt x="168401" y="260604"/>
                </a:lnTo>
                <a:lnTo>
                  <a:pt x="168401" y="0"/>
                </a:lnTo>
                <a:lnTo>
                  <a:pt x="0" y="0"/>
                </a:lnTo>
                <a:close/>
              </a:path>
            </a:pathLst>
          </a:custGeom>
          <a:ln w="9525">
            <a:solidFill>
              <a:srgbClr val="000000"/>
            </a:solidFill>
          </a:ln>
        </p:spPr>
        <p:txBody>
          <a:bodyPr wrap="square" lIns="0" tIns="0" rIns="0" bIns="0" rtlCol="0"/>
          <a:lstStyle/>
          <a:p>
            <a:endParaRPr/>
          </a:p>
        </p:txBody>
      </p:sp>
      <p:sp>
        <p:nvSpPr>
          <p:cNvPr id="19" name="object 19"/>
          <p:cNvSpPr txBox="1"/>
          <p:nvPr/>
        </p:nvSpPr>
        <p:spPr>
          <a:xfrm>
            <a:off x="317245" y="3163823"/>
            <a:ext cx="307975" cy="169545"/>
          </a:xfrm>
          <a:prstGeom prst="rect">
            <a:avLst/>
          </a:prstGeom>
        </p:spPr>
        <p:txBody>
          <a:bodyPr vert="horz" wrap="square" lIns="0" tIns="0" rIns="0" bIns="0" rtlCol="0">
            <a:spAutoFit/>
          </a:bodyPr>
          <a:lstStyle/>
          <a:p>
            <a:pPr>
              <a:lnSpc>
                <a:spcPct val="100000"/>
              </a:lnSpc>
            </a:pPr>
            <a:r>
              <a:rPr sz="1100" spc="-5" dirty="0">
                <a:latin typeface="Arial"/>
                <a:cs typeface="Arial"/>
              </a:rPr>
              <a:t>Addr</a:t>
            </a:r>
            <a:endParaRPr sz="1100">
              <a:latin typeface="Arial"/>
              <a:cs typeface="Arial"/>
            </a:endParaRPr>
          </a:p>
        </p:txBody>
      </p:sp>
      <p:sp>
        <p:nvSpPr>
          <p:cNvPr id="20" name="object 20"/>
          <p:cNvSpPr txBox="1"/>
          <p:nvPr/>
        </p:nvSpPr>
        <p:spPr>
          <a:xfrm>
            <a:off x="401833" y="3854193"/>
            <a:ext cx="734060" cy="337820"/>
          </a:xfrm>
          <a:prstGeom prst="rect">
            <a:avLst/>
          </a:prstGeom>
        </p:spPr>
        <p:txBody>
          <a:bodyPr vert="horz" wrap="square" lIns="0" tIns="0" rIns="0" bIns="0" rtlCol="0">
            <a:spAutoFit/>
          </a:bodyPr>
          <a:lstStyle/>
          <a:p>
            <a:pPr marL="88265" marR="5080" indent="-88900">
              <a:lnSpc>
                <a:spcPct val="100000"/>
              </a:lnSpc>
            </a:pPr>
            <a:r>
              <a:rPr sz="1100" b="1" spc="-5" dirty="0">
                <a:latin typeface="Arial"/>
                <a:cs typeface="Arial"/>
              </a:rPr>
              <a:t>Instruc</a:t>
            </a:r>
            <a:r>
              <a:rPr sz="1100" b="1" spc="-15" dirty="0">
                <a:latin typeface="Arial"/>
                <a:cs typeface="Arial"/>
              </a:rPr>
              <a:t>t</a:t>
            </a:r>
            <a:r>
              <a:rPr sz="1100" b="1" spc="-5" dirty="0">
                <a:latin typeface="Arial"/>
                <a:cs typeface="Arial"/>
              </a:rPr>
              <a:t>ion  memory</a:t>
            </a:r>
            <a:endParaRPr sz="1100">
              <a:latin typeface="Arial"/>
              <a:cs typeface="Arial"/>
            </a:endParaRPr>
          </a:p>
        </p:txBody>
      </p:sp>
      <p:sp>
        <p:nvSpPr>
          <p:cNvPr id="21" name="object 21"/>
          <p:cNvSpPr txBox="1"/>
          <p:nvPr/>
        </p:nvSpPr>
        <p:spPr>
          <a:xfrm>
            <a:off x="904759" y="3163811"/>
            <a:ext cx="283210" cy="169545"/>
          </a:xfrm>
          <a:prstGeom prst="rect">
            <a:avLst/>
          </a:prstGeom>
        </p:spPr>
        <p:txBody>
          <a:bodyPr vert="horz" wrap="square" lIns="0" tIns="0" rIns="0" bIns="0" rtlCol="0">
            <a:spAutoFit/>
          </a:bodyPr>
          <a:lstStyle/>
          <a:p>
            <a:pPr>
              <a:lnSpc>
                <a:spcPct val="100000"/>
              </a:lnSpc>
            </a:pPr>
            <a:r>
              <a:rPr sz="1100" spc="-10" dirty="0">
                <a:latin typeface="Arial"/>
                <a:cs typeface="Arial"/>
              </a:rPr>
              <a:t>Instr</a:t>
            </a:r>
            <a:endParaRPr sz="1100">
              <a:latin typeface="Arial"/>
              <a:cs typeface="Arial"/>
            </a:endParaRPr>
          </a:p>
        </p:txBody>
      </p:sp>
      <p:sp>
        <p:nvSpPr>
          <p:cNvPr id="22" name="object 22"/>
          <p:cNvSpPr/>
          <p:nvPr/>
        </p:nvSpPr>
        <p:spPr>
          <a:xfrm>
            <a:off x="8681719" y="4541773"/>
            <a:ext cx="253365" cy="8636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2672"/>
                </a:moveTo>
                <a:lnTo>
                  <a:pt x="195833" y="0"/>
                </a:lnTo>
                <a:lnTo>
                  <a:pt x="195833" y="28955"/>
                </a:lnTo>
                <a:lnTo>
                  <a:pt x="209550" y="28955"/>
                </a:lnTo>
                <a:lnTo>
                  <a:pt x="209550" y="75681"/>
                </a:lnTo>
                <a:lnTo>
                  <a:pt x="252983" y="42672"/>
                </a:lnTo>
                <a:close/>
              </a:path>
              <a:path w="253365" h="86360">
                <a:moveTo>
                  <a:pt x="209550" y="75681"/>
                </a:moveTo>
                <a:lnTo>
                  <a:pt x="209550" y="57150"/>
                </a:lnTo>
                <a:lnTo>
                  <a:pt x="195833" y="57150"/>
                </a:lnTo>
                <a:lnTo>
                  <a:pt x="195833" y="86105"/>
                </a:lnTo>
                <a:lnTo>
                  <a:pt x="209550" y="75681"/>
                </a:lnTo>
                <a:close/>
              </a:path>
            </a:pathLst>
          </a:custGeom>
          <a:solidFill>
            <a:srgbClr val="000000"/>
          </a:solidFill>
        </p:spPr>
        <p:txBody>
          <a:bodyPr wrap="square" lIns="0" tIns="0" rIns="0" bIns="0" rtlCol="0"/>
          <a:lstStyle/>
          <a:p>
            <a:endParaRPr/>
          </a:p>
        </p:txBody>
      </p:sp>
      <p:sp>
        <p:nvSpPr>
          <p:cNvPr id="23" name="object 23"/>
          <p:cNvSpPr/>
          <p:nvPr/>
        </p:nvSpPr>
        <p:spPr>
          <a:xfrm>
            <a:off x="7258304" y="3763771"/>
            <a:ext cx="501650" cy="86360"/>
          </a:xfrm>
          <a:custGeom>
            <a:avLst/>
            <a:gdLst/>
            <a:ahLst/>
            <a:cxnLst/>
            <a:rect l="l" t="t" r="r" b="b"/>
            <a:pathLst>
              <a:path w="501650" h="86360">
                <a:moveTo>
                  <a:pt x="458724" y="57150"/>
                </a:moveTo>
                <a:lnTo>
                  <a:pt x="458724" y="28955"/>
                </a:lnTo>
                <a:lnTo>
                  <a:pt x="0" y="28955"/>
                </a:lnTo>
                <a:lnTo>
                  <a:pt x="0" y="57150"/>
                </a:lnTo>
                <a:lnTo>
                  <a:pt x="458724" y="57150"/>
                </a:lnTo>
                <a:close/>
              </a:path>
              <a:path w="501650" h="86360">
                <a:moveTo>
                  <a:pt x="501396" y="42672"/>
                </a:moveTo>
                <a:lnTo>
                  <a:pt x="444246" y="0"/>
                </a:lnTo>
                <a:lnTo>
                  <a:pt x="444246" y="28955"/>
                </a:lnTo>
                <a:lnTo>
                  <a:pt x="458724" y="28955"/>
                </a:lnTo>
                <a:lnTo>
                  <a:pt x="458724" y="75102"/>
                </a:lnTo>
                <a:lnTo>
                  <a:pt x="501396" y="42672"/>
                </a:lnTo>
                <a:close/>
              </a:path>
              <a:path w="501650" h="86360">
                <a:moveTo>
                  <a:pt x="458724" y="75102"/>
                </a:moveTo>
                <a:lnTo>
                  <a:pt x="458724" y="57150"/>
                </a:lnTo>
                <a:lnTo>
                  <a:pt x="444246" y="57150"/>
                </a:lnTo>
                <a:lnTo>
                  <a:pt x="444246" y="86105"/>
                </a:lnTo>
                <a:lnTo>
                  <a:pt x="458724" y="75102"/>
                </a:lnTo>
                <a:close/>
              </a:path>
            </a:pathLst>
          </a:custGeom>
          <a:solidFill>
            <a:srgbClr val="000000"/>
          </a:solidFill>
        </p:spPr>
        <p:txBody>
          <a:bodyPr wrap="square" lIns="0" tIns="0" rIns="0" bIns="0" rtlCol="0"/>
          <a:lstStyle/>
          <a:p>
            <a:endParaRPr/>
          </a:p>
        </p:txBody>
      </p:sp>
      <p:sp>
        <p:nvSpPr>
          <p:cNvPr id="24" name="object 24"/>
          <p:cNvSpPr/>
          <p:nvPr/>
        </p:nvSpPr>
        <p:spPr>
          <a:xfrm>
            <a:off x="7509002" y="3806444"/>
            <a:ext cx="0" cy="1210310"/>
          </a:xfrm>
          <a:custGeom>
            <a:avLst/>
            <a:gdLst/>
            <a:ahLst/>
            <a:cxnLst/>
            <a:rect l="l" t="t" r="r" b="b"/>
            <a:pathLst>
              <a:path h="1210310">
                <a:moveTo>
                  <a:pt x="0" y="0"/>
                </a:moveTo>
                <a:lnTo>
                  <a:pt x="0" y="1210055"/>
                </a:lnTo>
              </a:path>
            </a:pathLst>
          </a:custGeom>
          <a:ln w="28575">
            <a:solidFill>
              <a:srgbClr val="000000"/>
            </a:solidFill>
          </a:ln>
        </p:spPr>
        <p:txBody>
          <a:bodyPr wrap="square" lIns="0" tIns="0" rIns="0" bIns="0" rtlCol="0"/>
          <a:lstStyle/>
          <a:p>
            <a:endParaRPr/>
          </a:p>
        </p:txBody>
      </p:sp>
      <p:sp>
        <p:nvSpPr>
          <p:cNvPr id="25" name="object 25"/>
          <p:cNvSpPr/>
          <p:nvPr/>
        </p:nvSpPr>
        <p:spPr>
          <a:xfrm>
            <a:off x="7509002" y="4973828"/>
            <a:ext cx="1426210" cy="85725"/>
          </a:xfrm>
          <a:custGeom>
            <a:avLst/>
            <a:gdLst/>
            <a:ahLst/>
            <a:cxnLst/>
            <a:rect l="l" t="t" r="r" b="b"/>
            <a:pathLst>
              <a:path w="1426209" h="85725">
                <a:moveTo>
                  <a:pt x="1382268" y="57150"/>
                </a:moveTo>
                <a:lnTo>
                  <a:pt x="1382268" y="28194"/>
                </a:lnTo>
                <a:lnTo>
                  <a:pt x="0" y="28194"/>
                </a:lnTo>
                <a:lnTo>
                  <a:pt x="0" y="57150"/>
                </a:lnTo>
                <a:lnTo>
                  <a:pt x="1382268" y="57150"/>
                </a:lnTo>
                <a:close/>
              </a:path>
              <a:path w="1426209" h="85725">
                <a:moveTo>
                  <a:pt x="1425702" y="42672"/>
                </a:moveTo>
                <a:lnTo>
                  <a:pt x="1368552" y="0"/>
                </a:lnTo>
                <a:lnTo>
                  <a:pt x="1368552" y="28194"/>
                </a:lnTo>
                <a:lnTo>
                  <a:pt x="1382268" y="28194"/>
                </a:lnTo>
                <a:lnTo>
                  <a:pt x="1382268" y="75102"/>
                </a:lnTo>
                <a:lnTo>
                  <a:pt x="1425702" y="42672"/>
                </a:lnTo>
                <a:close/>
              </a:path>
              <a:path w="1426209" h="85725">
                <a:moveTo>
                  <a:pt x="1382268" y="75102"/>
                </a:moveTo>
                <a:lnTo>
                  <a:pt x="1382268" y="57150"/>
                </a:lnTo>
                <a:lnTo>
                  <a:pt x="1368552" y="57150"/>
                </a:lnTo>
                <a:lnTo>
                  <a:pt x="1368552" y="85344"/>
                </a:lnTo>
                <a:lnTo>
                  <a:pt x="1382268" y="75102"/>
                </a:lnTo>
                <a:close/>
              </a:path>
            </a:pathLst>
          </a:custGeom>
          <a:solidFill>
            <a:srgbClr val="000000"/>
          </a:solidFill>
        </p:spPr>
        <p:txBody>
          <a:bodyPr wrap="square" lIns="0" tIns="0" rIns="0" bIns="0" rtlCol="0"/>
          <a:lstStyle/>
          <a:p>
            <a:endParaRPr/>
          </a:p>
        </p:txBody>
      </p:sp>
      <p:sp>
        <p:nvSpPr>
          <p:cNvPr id="26" name="object 26"/>
          <p:cNvSpPr/>
          <p:nvPr/>
        </p:nvSpPr>
        <p:spPr>
          <a:xfrm>
            <a:off x="7462519" y="3751579"/>
            <a:ext cx="85090" cy="85725"/>
          </a:xfrm>
          <a:custGeom>
            <a:avLst/>
            <a:gdLst/>
            <a:ahLst/>
            <a:cxnLst/>
            <a:rect l="l" t="t" r="r" b="b"/>
            <a:pathLst>
              <a:path w="85090" h="85725">
                <a:moveTo>
                  <a:pt x="84581" y="60960"/>
                </a:moveTo>
                <a:lnTo>
                  <a:pt x="84581" y="24384"/>
                </a:lnTo>
                <a:lnTo>
                  <a:pt x="59435" y="0"/>
                </a:lnTo>
                <a:lnTo>
                  <a:pt x="25146" y="0"/>
                </a:lnTo>
                <a:lnTo>
                  <a:pt x="0" y="24384"/>
                </a:lnTo>
                <a:lnTo>
                  <a:pt x="0" y="60960"/>
                </a:lnTo>
                <a:lnTo>
                  <a:pt x="25146" y="85344"/>
                </a:lnTo>
                <a:lnTo>
                  <a:pt x="59435" y="85344"/>
                </a:lnTo>
                <a:lnTo>
                  <a:pt x="84581" y="60960"/>
                </a:lnTo>
                <a:close/>
              </a:path>
            </a:pathLst>
          </a:custGeom>
          <a:solidFill>
            <a:srgbClr val="000000"/>
          </a:solidFill>
        </p:spPr>
        <p:txBody>
          <a:bodyPr wrap="square" lIns="0" tIns="0" rIns="0" bIns="0" rtlCol="0"/>
          <a:lstStyle/>
          <a:p>
            <a:endParaRPr/>
          </a:p>
        </p:txBody>
      </p:sp>
      <p:sp>
        <p:nvSpPr>
          <p:cNvPr id="27" name="object 27"/>
          <p:cNvSpPr/>
          <p:nvPr/>
        </p:nvSpPr>
        <p:spPr>
          <a:xfrm>
            <a:off x="7462519" y="3751579"/>
            <a:ext cx="85090" cy="85725"/>
          </a:xfrm>
          <a:custGeom>
            <a:avLst/>
            <a:gdLst/>
            <a:ahLst/>
            <a:cxnLst/>
            <a:rect l="l" t="t" r="r" b="b"/>
            <a:pathLst>
              <a:path w="85090" h="85725">
                <a:moveTo>
                  <a:pt x="25146" y="0"/>
                </a:moveTo>
                <a:lnTo>
                  <a:pt x="0" y="24384"/>
                </a:lnTo>
                <a:lnTo>
                  <a:pt x="0" y="60960"/>
                </a:lnTo>
                <a:lnTo>
                  <a:pt x="25146" y="85344"/>
                </a:lnTo>
                <a:lnTo>
                  <a:pt x="59435" y="85344"/>
                </a:lnTo>
                <a:lnTo>
                  <a:pt x="84581" y="60960"/>
                </a:lnTo>
                <a:lnTo>
                  <a:pt x="84581" y="24384"/>
                </a:lnTo>
                <a:lnTo>
                  <a:pt x="59435" y="0"/>
                </a:lnTo>
                <a:lnTo>
                  <a:pt x="25146"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9604502" y="4757420"/>
            <a:ext cx="168910"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29" name="object 29"/>
          <p:cNvSpPr/>
          <p:nvPr/>
        </p:nvSpPr>
        <p:spPr>
          <a:xfrm>
            <a:off x="9772904" y="4757420"/>
            <a:ext cx="0" cy="2245360"/>
          </a:xfrm>
          <a:custGeom>
            <a:avLst/>
            <a:gdLst/>
            <a:ahLst/>
            <a:cxnLst/>
            <a:rect l="l" t="t" r="r" b="b"/>
            <a:pathLst>
              <a:path h="2245359">
                <a:moveTo>
                  <a:pt x="0" y="0"/>
                </a:moveTo>
                <a:lnTo>
                  <a:pt x="0" y="2244852"/>
                </a:lnTo>
              </a:path>
            </a:pathLst>
          </a:custGeom>
          <a:ln w="28575">
            <a:solidFill>
              <a:srgbClr val="000000"/>
            </a:solidFill>
          </a:ln>
        </p:spPr>
        <p:txBody>
          <a:bodyPr wrap="square" lIns="0" tIns="0" rIns="0" bIns="0" rtlCol="0"/>
          <a:lstStyle/>
          <a:p>
            <a:endParaRPr/>
          </a:p>
        </p:txBody>
      </p:sp>
      <p:sp>
        <p:nvSpPr>
          <p:cNvPr id="30" name="object 30"/>
          <p:cNvSpPr/>
          <p:nvPr/>
        </p:nvSpPr>
        <p:spPr>
          <a:xfrm>
            <a:off x="2229104" y="7002271"/>
            <a:ext cx="7543800" cy="0"/>
          </a:xfrm>
          <a:custGeom>
            <a:avLst/>
            <a:gdLst/>
            <a:ahLst/>
            <a:cxnLst/>
            <a:rect l="l" t="t" r="r" b="b"/>
            <a:pathLst>
              <a:path w="7543800">
                <a:moveTo>
                  <a:pt x="7543800"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060701" y="3894073"/>
            <a:ext cx="0" cy="2935605"/>
          </a:xfrm>
          <a:custGeom>
            <a:avLst/>
            <a:gdLst/>
            <a:ahLst/>
            <a:cxnLst/>
            <a:rect l="l" t="t" r="r" b="b"/>
            <a:pathLst>
              <a:path h="2935604">
                <a:moveTo>
                  <a:pt x="0" y="2935224"/>
                </a:moveTo>
                <a:lnTo>
                  <a:pt x="0" y="0"/>
                </a:lnTo>
              </a:path>
            </a:pathLst>
          </a:custGeom>
          <a:ln w="9525">
            <a:solidFill>
              <a:srgbClr val="000000"/>
            </a:solidFill>
          </a:ln>
        </p:spPr>
        <p:txBody>
          <a:bodyPr wrap="square" lIns="0" tIns="0" rIns="0" bIns="0" rtlCol="0"/>
          <a:lstStyle/>
          <a:p>
            <a:endParaRPr/>
          </a:p>
        </p:txBody>
      </p:sp>
      <p:sp>
        <p:nvSpPr>
          <p:cNvPr id="32" name="object 32"/>
          <p:cNvSpPr/>
          <p:nvPr/>
        </p:nvSpPr>
        <p:spPr>
          <a:xfrm>
            <a:off x="2056129" y="3855973"/>
            <a:ext cx="424180" cy="76200"/>
          </a:xfrm>
          <a:custGeom>
            <a:avLst/>
            <a:gdLst/>
            <a:ahLst/>
            <a:cxnLst/>
            <a:rect l="l" t="t" r="r" b="b"/>
            <a:pathLst>
              <a:path w="424180" h="76200">
                <a:moveTo>
                  <a:pt x="364997" y="41148"/>
                </a:moveTo>
                <a:lnTo>
                  <a:pt x="364997" y="35813"/>
                </a:lnTo>
                <a:lnTo>
                  <a:pt x="362712" y="33527"/>
                </a:lnTo>
                <a:lnTo>
                  <a:pt x="1524" y="33527"/>
                </a:lnTo>
                <a:lnTo>
                  <a:pt x="0" y="35813"/>
                </a:lnTo>
                <a:lnTo>
                  <a:pt x="0" y="41148"/>
                </a:lnTo>
                <a:lnTo>
                  <a:pt x="1524" y="42672"/>
                </a:lnTo>
                <a:lnTo>
                  <a:pt x="362712" y="42672"/>
                </a:lnTo>
                <a:lnTo>
                  <a:pt x="364997" y="41148"/>
                </a:lnTo>
                <a:close/>
              </a:path>
              <a:path w="424180" h="76200">
                <a:moveTo>
                  <a:pt x="423671" y="38100"/>
                </a:moveTo>
                <a:lnTo>
                  <a:pt x="347471" y="0"/>
                </a:lnTo>
                <a:lnTo>
                  <a:pt x="347471" y="33527"/>
                </a:lnTo>
                <a:lnTo>
                  <a:pt x="362712" y="33527"/>
                </a:lnTo>
                <a:lnTo>
                  <a:pt x="364997" y="35813"/>
                </a:lnTo>
                <a:lnTo>
                  <a:pt x="364997" y="67437"/>
                </a:lnTo>
                <a:lnTo>
                  <a:pt x="423671" y="38100"/>
                </a:lnTo>
                <a:close/>
              </a:path>
              <a:path w="424180" h="76200">
                <a:moveTo>
                  <a:pt x="364997" y="67437"/>
                </a:moveTo>
                <a:lnTo>
                  <a:pt x="364997" y="41148"/>
                </a:lnTo>
                <a:lnTo>
                  <a:pt x="362712" y="42672"/>
                </a:lnTo>
                <a:lnTo>
                  <a:pt x="347471" y="42672"/>
                </a:lnTo>
                <a:lnTo>
                  <a:pt x="347471" y="76200"/>
                </a:lnTo>
                <a:lnTo>
                  <a:pt x="364997" y="67437"/>
                </a:lnTo>
                <a:close/>
              </a:path>
            </a:pathLst>
          </a:custGeom>
          <a:solidFill>
            <a:srgbClr val="000000"/>
          </a:solidFill>
        </p:spPr>
        <p:txBody>
          <a:bodyPr wrap="square" lIns="0" tIns="0" rIns="0" bIns="0" rtlCol="0"/>
          <a:lstStyle/>
          <a:p>
            <a:endParaRPr/>
          </a:p>
        </p:txBody>
      </p:sp>
      <p:sp>
        <p:nvSpPr>
          <p:cNvPr id="33" name="object 33"/>
          <p:cNvSpPr txBox="1"/>
          <p:nvPr/>
        </p:nvSpPr>
        <p:spPr>
          <a:xfrm>
            <a:off x="7759700" y="3548126"/>
            <a:ext cx="922019" cy="1295400"/>
          </a:xfrm>
          <a:prstGeom prst="rect">
            <a:avLst/>
          </a:prstGeom>
          <a:ln w="9525">
            <a:solidFill>
              <a:srgbClr val="000000"/>
            </a:solidFill>
          </a:ln>
        </p:spPr>
        <p:txBody>
          <a:bodyPr vert="horz" wrap="square" lIns="0" tIns="128270" rIns="0" bIns="0" rtlCol="0">
            <a:spAutoFit/>
          </a:bodyPr>
          <a:lstStyle/>
          <a:p>
            <a:pPr marL="52705">
              <a:lnSpc>
                <a:spcPct val="100000"/>
              </a:lnSpc>
              <a:spcBef>
                <a:spcPts val="1010"/>
              </a:spcBef>
            </a:pPr>
            <a:r>
              <a:rPr sz="1100" spc="-5" dirty="0">
                <a:latin typeface="Arial"/>
                <a:cs typeface="Arial"/>
              </a:rPr>
              <a:t>Address</a:t>
            </a:r>
            <a:endParaRPr sz="1100">
              <a:latin typeface="Arial"/>
              <a:cs typeface="Arial"/>
            </a:endParaRPr>
          </a:p>
          <a:p>
            <a:pPr marL="52705" marR="57785" indent="1905" algn="ctr">
              <a:lnSpc>
                <a:spcPct val="100000"/>
              </a:lnSpc>
              <a:spcBef>
                <a:spcPts val="730"/>
              </a:spcBef>
            </a:pPr>
            <a:r>
              <a:rPr sz="1100" b="1" spc="-5" dirty="0">
                <a:latin typeface="Arial"/>
                <a:cs typeface="Arial"/>
              </a:rPr>
              <a:t>Data  memory</a:t>
            </a:r>
            <a:endParaRPr sz="1100">
              <a:latin typeface="Arial"/>
              <a:cs typeface="Arial"/>
            </a:endParaRPr>
          </a:p>
          <a:p>
            <a:pPr>
              <a:lnSpc>
                <a:spcPct val="100000"/>
              </a:lnSpc>
              <a:spcBef>
                <a:spcPts val="50"/>
              </a:spcBef>
            </a:pPr>
            <a:endParaRPr sz="1200">
              <a:latin typeface="Times New Roman"/>
              <a:cs typeface="Times New Roman"/>
            </a:endParaRPr>
          </a:p>
          <a:p>
            <a:pPr marL="52705" marR="55880" indent="-1905" algn="ctr">
              <a:lnSpc>
                <a:spcPct val="100000"/>
              </a:lnSpc>
              <a:tabLst>
                <a:tab pos="510540" algn="l"/>
                <a:tab pos="575945" algn="l"/>
              </a:tabLst>
            </a:pPr>
            <a:r>
              <a:rPr sz="1100" spc="-10" dirty="0">
                <a:latin typeface="Arial"/>
                <a:cs typeface="Arial"/>
              </a:rPr>
              <a:t>Wr</a:t>
            </a:r>
            <a:r>
              <a:rPr sz="1100" spc="-5" dirty="0">
                <a:latin typeface="Arial"/>
                <a:cs typeface="Arial"/>
              </a:rPr>
              <a:t>ite</a:t>
            </a:r>
            <a:r>
              <a:rPr sz="1100" dirty="0">
                <a:latin typeface="Arial"/>
                <a:cs typeface="Arial"/>
              </a:rPr>
              <a:t>	</a:t>
            </a:r>
            <a:r>
              <a:rPr sz="1100" spc="-5" dirty="0">
                <a:latin typeface="Arial"/>
                <a:cs typeface="Arial"/>
              </a:rPr>
              <a:t>R</a:t>
            </a:r>
            <a:r>
              <a:rPr sz="1100" dirty="0">
                <a:latin typeface="Arial"/>
                <a:cs typeface="Arial"/>
              </a:rPr>
              <a:t>e</a:t>
            </a:r>
            <a:r>
              <a:rPr sz="1100" spc="-5" dirty="0">
                <a:latin typeface="Arial"/>
                <a:cs typeface="Arial"/>
              </a:rPr>
              <a:t>ad  d</a:t>
            </a:r>
            <a:r>
              <a:rPr sz="1100" spc="-10" dirty="0">
                <a:latin typeface="Arial"/>
                <a:cs typeface="Arial"/>
              </a:rPr>
              <a:t>a</a:t>
            </a:r>
            <a:r>
              <a:rPr sz="1100" spc="-5" dirty="0">
                <a:latin typeface="Arial"/>
                <a:cs typeface="Arial"/>
              </a:rPr>
              <a:t>ta</a:t>
            </a:r>
            <a:r>
              <a:rPr sz="1100" dirty="0">
                <a:latin typeface="Arial"/>
                <a:cs typeface="Arial"/>
              </a:rPr>
              <a:t>		</a:t>
            </a:r>
            <a:r>
              <a:rPr sz="1100" spc="-5" dirty="0">
                <a:latin typeface="Arial"/>
                <a:cs typeface="Arial"/>
              </a:rPr>
              <a:t>data</a:t>
            </a:r>
            <a:endParaRPr sz="1100">
              <a:latin typeface="Arial"/>
              <a:cs typeface="Arial"/>
            </a:endParaRPr>
          </a:p>
        </p:txBody>
      </p:sp>
      <p:sp>
        <p:nvSpPr>
          <p:cNvPr id="34" name="object 34"/>
          <p:cNvSpPr txBox="1"/>
          <p:nvPr/>
        </p:nvSpPr>
        <p:spPr>
          <a:xfrm>
            <a:off x="9442450" y="4544567"/>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35" name="object 35"/>
          <p:cNvSpPr txBox="1"/>
          <p:nvPr/>
        </p:nvSpPr>
        <p:spPr>
          <a:xfrm>
            <a:off x="9442450" y="4947664"/>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36" name="object 36"/>
          <p:cNvSpPr/>
          <p:nvPr/>
        </p:nvSpPr>
        <p:spPr>
          <a:xfrm>
            <a:off x="9353804" y="4497578"/>
            <a:ext cx="250825" cy="692150"/>
          </a:xfrm>
          <a:custGeom>
            <a:avLst/>
            <a:gdLst/>
            <a:ahLst/>
            <a:cxnLst/>
            <a:rect l="l" t="t" r="r" b="b"/>
            <a:pathLst>
              <a:path w="250825" h="692150">
                <a:moveTo>
                  <a:pt x="124968" y="0"/>
                </a:moveTo>
                <a:lnTo>
                  <a:pt x="76188" y="9775"/>
                </a:lnTo>
                <a:lnTo>
                  <a:pt x="36480" y="36480"/>
                </a:lnTo>
                <a:lnTo>
                  <a:pt x="9775" y="76188"/>
                </a:lnTo>
                <a:lnTo>
                  <a:pt x="0" y="124968"/>
                </a:lnTo>
                <a:lnTo>
                  <a:pt x="0" y="566166"/>
                </a:lnTo>
                <a:lnTo>
                  <a:pt x="9775" y="615064"/>
                </a:lnTo>
                <a:lnTo>
                  <a:pt x="36480" y="655034"/>
                </a:lnTo>
                <a:lnTo>
                  <a:pt x="76188" y="682001"/>
                </a:lnTo>
                <a:lnTo>
                  <a:pt x="124968" y="691896"/>
                </a:lnTo>
                <a:lnTo>
                  <a:pt x="173866" y="682001"/>
                </a:lnTo>
                <a:lnTo>
                  <a:pt x="213836" y="655034"/>
                </a:lnTo>
                <a:lnTo>
                  <a:pt x="240803" y="615064"/>
                </a:lnTo>
                <a:lnTo>
                  <a:pt x="250698" y="566166"/>
                </a:lnTo>
                <a:lnTo>
                  <a:pt x="250698" y="124968"/>
                </a:lnTo>
                <a:lnTo>
                  <a:pt x="240803" y="76188"/>
                </a:lnTo>
                <a:lnTo>
                  <a:pt x="213836" y="36480"/>
                </a:lnTo>
                <a:lnTo>
                  <a:pt x="173866" y="9775"/>
                </a:lnTo>
                <a:lnTo>
                  <a:pt x="124968" y="0"/>
                </a:lnTo>
                <a:close/>
              </a:path>
            </a:pathLst>
          </a:custGeom>
          <a:ln w="9525">
            <a:solidFill>
              <a:srgbClr val="000000"/>
            </a:solidFill>
          </a:ln>
        </p:spPr>
        <p:txBody>
          <a:bodyPr wrap="square" lIns="0" tIns="0" rIns="0" bIns="0" rtlCol="0"/>
          <a:lstStyle/>
          <a:p>
            <a:endParaRPr/>
          </a:p>
        </p:txBody>
      </p:sp>
      <p:sp>
        <p:nvSpPr>
          <p:cNvPr id="37" name="object 37"/>
          <p:cNvSpPr/>
          <p:nvPr/>
        </p:nvSpPr>
        <p:spPr>
          <a:xfrm>
            <a:off x="5328920" y="4065523"/>
            <a:ext cx="0" cy="519430"/>
          </a:xfrm>
          <a:custGeom>
            <a:avLst/>
            <a:gdLst/>
            <a:ahLst/>
            <a:cxnLst/>
            <a:rect l="l" t="t" r="r" b="b"/>
            <a:pathLst>
              <a:path h="519429">
                <a:moveTo>
                  <a:pt x="0" y="518922"/>
                </a:moveTo>
                <a:lnTo>
                  <a:pt x="0" y="0"/>
                </a:lnTo>
              </a:path>
            </a:pathLst>
          </a:custGeom>
          <a:ln w="28575">
            <a:solidFill>
              <a:srgbClr val="000000"/>
            </a:solidFill>
          </a:ln>
        </p:spPr>
        <p:txBody>
          <a:bodyPr wrap="square" lIns="0" tIns="0" rIns="0" bIns="0" rtlCol="0"/>
          <a:lstStyle/>
          <a:p>
            <a:endParaRPr/>
          </a:p>
        </p:txBody>
      </p:sp>
      <p:sp>
        <p:nvSpPr>
          <p:cNvPr id="38" name="object 38"/>
          <p:cNvSpPr/>
          <p:nvPr/>
        </p:nvSpPr>
        <p:spPr>
          <a:xfrm>
            <a:off x="5245100" y="4022852"/>
            <a:ext cx="502920" cy="85725"/>
          </a:xfrm>
          <a:custGeom>
            <a:avLst/>
            <a:gdLst/>
            <a:ahLst/>
            <a:cxnLst/>
            <a:rect l="l" t="t" r="r" b="b"/>
            <a:pathLst>
              <a:path w="502920" h="85725">
                <a:moveTo>
                  <a:pt x="460248" y="57150"/>
                </a:moveTo>
                <a:lnTo>
                  <a:pt x="460248" y="28194"/>
                </a:lnTo>
                <a:lnTo>
                  <a:pt x="0" y="28194"/>
                </a:lnTo>
                <a:lnTo>
                  <a:pt x="0" y="57150"/>
                </a:lnTo>
                <a:lnTo>
                  <a:pt x="460248" y="57150"/>
                </a:lnTo>
                <a:close/>
              </a:path>
              <a:path w="502920" h="85725">
                <a:moveTo>
                  <a:pt x="502920" y="42672"/>
                </a:moveTo>
                <a:lnTo>
                  <a:pt x="445770" y="0"/>
                </a:lnTo>
                <a:lnTo>
                  <a:pt x="445770" y="28194"/>
                </a:lnTo>
                <a:lnTo>
                  <a:pt x="460248" y="28194"/>
                </a:lnTo>
                <a:lnTo>
                  <a:pt x="460248" y="74533"/>
                </a:lnTo>
                <a:lnTo>
                  <a:pt x="502920" y="42672"/>
                </a:lnTo>
                <a:close/>
              </a:path>
              <a:path w="502920" h="85725">
                <a:moveTo>
                  <a:pt x="460248" y="74533"/>
                </a:moveTo>
                <a:lnTo>
                  <a:pt x="460248" y="57150"/>
                </a:lnTo>
                <a:lnTo>
                  <a:pt x="445770" y="57150"/>
                </a:lnTo>
                <a:lnTo>
                  <a:pt x="445770" y="85344"/>
                </a:lnTo>
                <a:lnTo>
                  <a:pt x="460248" y="74533"/>
                </a:lnTo>
                <a:close/>
              </a:path>
            </a:pathLst>
          </a:custGeom>
          <a:solidFill>
            <a:srgbClr val="000000"/>
          </a:solidFill>
        </p:spPr>
        <p:txBody>
          <a:bodyPr wrap="square" lIns="0" tIns="0" rIns="0" bIns="0" rtlCol="0"/>
          <a:lstStyle/>
          <a:p>
            <a:endParaRPr/>
          </a:p>
        </p:txBody>
      </p:sp>
      <p:sp>
        <p:nvSpPr>
          <p:cNvPr id="39" name="object 39"/>
          <p:cNvSpPr/>
          <p:nvPr/>
        </p:nvSpPr>
        <p:spPr>
          <a:xfrm>
            <a:off x="5292344" y="4018279"/>
            <a:ext cx="85090" cy="85725"/>
          </a:xfrm>
          <a:custGeom>
            <a:avLst/>
            <a:gdLst/>
            <a:ahLst/>
            <a:cxnLst/>
            <a:rect l="l" t="t" r="r" b="b"/>
            <a:pathLst>
              <a:path w="85089" h="85725">
                <a:moveTo>
                  <a:pt x="84581" y="60960"/>
                </a:moveTo>
                <a:lnTo>
                  <a:pt x="84581" y="24384"/>
                </a:lnTo>
                <a:lnTo>
                  <a:pt x="60197" y="0"/>
                </a:lnTo>
                <a:lnTo>
                  <a:pt x="25145" y="0"/>
                </a:lnTo>
                <a:lnTo>
                  <a:pt x="0" y="24384"/>
                </a:lnTo>
                <a:lnTo>
                  <a:pt x="0" y="60960"/>
                </a:lnTo>
                <a:lnTo>
                  <a:pt x="25145" y="85344"/>
                </a:lnTo>
                <a:lnTo>
                  <a:pt x="60197" y="85344"/>
                </a:lnTo>
                <a:lnTo>
                  <a:pt x="84581" y="60960"/>
                </a:lnTo>
                <a:close/>
              </a:path>
            </a:pathLst>
          </a:custGeom>
          <a:solidFill>
            <a:srgbClr val="000000"/>
          </a:solidFill>
        </p:spPr>
        <p:txBody>
          <a:bodyPr wrap="square" lIns="0" tIns="0" rIns="0" bIns="0" rtlCol="0"/>
          <a:lstStyle/>
          <a:p>
            <a:endParaRPr/>
          </a:p>
        </p:txBody>
      </p:sp>
      <p:sp>
        <p:nvSpPr>
          <p:cNvPr id="40" name="object 40"/>
          <p:cNvSpPr/>
          <p:nvPr/>
        </p:nvSpPr>
        <p:spPr>
          <a:xfrm>
            <a:off x="5292344" y="4018279"/>
            <a:ext cx="85090" cy="85725"/>
          </a:xfrm>
          <a:custGeom>
            <a:avLst/>
            <a:gdLst/>
            <a:ahLst/>
            <a:cxnLst/>
            <a:rect l="l" t="t" r="r" b="b"/>
            <a:pathLst>
              <a:path w="85089" h="85725">
                <a:moveTo>
                  <a:pt x="25145" y="0"/>
                </a:moveTo>
                <a:lnTo>
                  <a:pt x="0" y="24384"/>
                </a:lnTo>
                <a:lnTo>
                  <a:pt x="0" y="60960"/>
                </a:lnTo>
                <a:lnTo>
                  <a:pt x="25145" y="85344"/>
                </a:lnTo>
                <a:lnTo>
                  <a:pt x="60197" y="85344"/>
                </a:lnTo>
                <a:lnTo>
                  <a:pt x="84581" y="60960"/>
                </a:lnTo>
                <a:lnTo>
                  <a:pt x="84581" y="24384"/>
                </a:lnTo>
                <a:lnTo>
                  <a:pt x="60197" y="0"/>
                </a:lnTo>
                <a:lnTo>
                  <a:pt x="25145" y="0"/>
                </a:lnTo>
                <a:close/>
              </a:path>
            </a:pathLst>
          </a:custGeom>
          <a:ln w="9525">
            <a:solidFill>
              <a:srgbClr val="000000"/>
            </a:solidFill>
          </a:ln>
        </p:spPr>
        <p:txBody>
          <a:bodyPr wrap="square" lIns="0" tIns="0" rIns="0" bIns="0" rtlCol="0"/>
          <a:lstStyle/>
          <a:p>
            <a:endParaRPr/>
          </a:p>
        </p:txBody>
      </p:sp>
      <p:sp>
        <p:nvSpPr>
          <p:cNvPr id="41" name="object 41"/>
          <p:cNvSpPr txBox="1"/>
          <p:nvPr/>
        </p:nvSpPr>
        <p:spPr>
          <a:xfrm>
            <a:off x="215900" y="2511044"/>
            <a:ext cx="530860" cy="259079"/>
          </a:xfrm>
          <a:prstGeom prst="rect">
            <a:avLst/>
          </a:prstGeom>
          <a:ln w="9525">
            <a:solidFill>
              <a:srgbClr val="000000"/>
            </a:solidFill>
          </a:ln>
        </p:spPr>
        <p:txBody>
          <a:bodyPr vert="horz" wrap="square" lIns="0" tIns="42545" rIns="0" bIns="0" rtlCol="0">
            <a:spAutoFit/>
          </a:bodyPr>
          <a:lstStyle/>
          <a:p>
            <a:pPr marL="190500">
              <a:lnSpc>
                <a:spcPct val="100000"/>
              </a:lnSpc>
              <a:spcBef>
                <a:spcPts val="335"/>
              </a:spcBef>
            </a:pPr>
            <a:r>
              <a:rPr sz="1100" b="1" dirty="0">
                <a:latin typeface="Arial"/>
                <a:cs typeface="Arial"/>
              </a:rPr>
              <a:t>PC</a:t>
            </a:r>
            <a:endParaRPr sz="1100">
              <a:latin typeface="Arial"/>
              <a:cs typeface="Arial"/>
            </a:endParaRPr>
          </a:p>
        </p:txBody>
      </p:sp>
      <p:sp>
        <p:nvSpPr>
          <p:cNvPr id="42" name="object 42"/>
          <p:cNvSpPr/>
          <p:nvPr/>
        </p:nvSpPr>
        <p:spPr>
          <a:xfrm>
            <a:off x="425450" y="2770123"/>
            <a:ext cx="85725" cy="346075"/>
          </a:xfrm>
          <a:custGeom>
            <a:avLst/>
            <a:gdLst/>
            <a:ahLst/>
            <a:cxnLst/>
            <a:rect l="l" t="t" r="r" b="b"/>
            <a:pathLst>
              <a:path w="85725" h="346075">
                <a:moveTo>
                  <a:pt x="85343" y="288798"/>
                </a:moveTo>
                <a:lnTo>
                  <a:pt x="0" y="288798"/>
                </a:lnTo>
                <a:lnTo>
                  <a:pt x="28193" y="326557"/>
                </a:lnTo>
                <a:lnTo>
                  <a:pt x="28193" y="303275"/>
                </a:lnTo>
                <a:lnTo>
                  <a:pt x="57150" y="303275"/>
                </a:lnTo>
                <a:lnTo>
                  <a:pt x="57150" y="326557"/>
                </a:lnTo>
                <a:lnTo>
                  <a:pt x="85343" y="288798"/>
                </a:lnTo>
                <a:close/>
              </a:path>
              <a:path w="85725" h="346075">
                <a:moveTo>
                  <a:pt x="57150" y="288798"/>
                </a:moveTo>
                <a:lnTo>
                  <a:pt x="57150" y="0"/>
                </a:lnTo>
                <a:lnTo>
                  <a:pt x="28193" y="0"/>
                </a:lnTo>
                <a:lnTo>
                  <a:pt x="28193" y="288798"/>
                </a:lnTo>
                <a:lnTo>
                  <a:pt x="57150" y="288798"/>
                </a:lnTo>
                <a:close/>
              </a:path>
              <a:path w="85725" h="346075">
                <a:moveTo>
                  <a:pt x="57150" y="326557"/>
                </a:moveTo>
                <a:lnTo>
                  <a:pt x="57150" y="303275"/>
                </a:lnTo>
                <a:lnTo>
                  <a:pt x="28193" y="303275"/>
                </a:lnTo>
                <a:lnTo>
                  <a:pt x="28193" y="326557"/>
                </a:lnTo>
                <a:lnTo>
                  <a:pt x="42671" y="345948"/>
                </a:lnTo>
                <a:lnTo>
                  <a:pt x="57150" y="326557"/>
                </a:lnTo>
                <a:close/>
              </a:path>
            </a:pathLst>
          </a:custGeom>
          <a:solidFill>
            <a:srgbClr val="000000"/>
          </a:solidFill>
        </p:spPr>
        <p:txBody>
          <a:bodyPr wrap="square" lIns="0" tIns="0" rIns="0" bIns="0" rtlCol="0"/>
          <a:lstStyle/>
          <a:p>
            <a:endParaRPr/>
          </a:p>
        </p:txBody>
      </p:sp>
      <p:sp>
        <p:nvSpPr>
          <p:cNvPr id="43" name="object 43"/>
          <p:cNvSpPr/>
          <p:nvPr/>
        </p:nvSpPr>
        <p:spPr>
          <a:xfrm>
            <a:off x="6839204" y="3763771"/>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44" name="object 44"/>
          <p:cNvSpPr/>
          <p:nvPr/>
        </p:nvSpPr>
        <p:spPr>
          <a:xfrm>
            <a:off x="1641601" y="3375152"/>
            <a:ext cx="250825" cy="0"/>
          </a:xfrm>
          <a:custGeom>
            <a:avLst/>
            <a:gdLst/>
            <a:ahLst/>
            <a:cxnLst/>
            <a:rect l="l" t="t" r="r" b="b"/>
            <a:pathLst>
              <a:path w="250825">
                <a:moveTo>
                  <a:pt x="250698" y="0"/>
                </a:moveTo>
                <a:lnTo>
                  <a:pt x="0" y="0"/>
                </a:lnTo>
              </a:path>
            </a:pathLst>
          </a:custGeom>
          <a:ln w="28575">
            <a:solidFill>
              <a:srgbClr val="000000"/>
            </a:solidFill>
          </a:ln>
        </p:spPr>
        <p:txBody>
          <a:bodyPr wrap="square" lIns="0" tIns="0" rIns="0" bIns="0" rtlCol="0"/>
          <a:lstStyle/>
          <a:p>
            <a:endParaRPr/>
          </a:p>
        </p:txBody>
      </p:sp>
      <p:sp>
        <p:nvSpPr>
          <p:cNvPr id="45" name="object 45"/>
          <p:cNvSpPr txBox="1"/>
          <p:nvPr/>
        </p:nvSpPr>
        <p:spPr>
          <a:xfrm>
            <a:off x="3315208" y="4717542"/>
            <a:ext cx="491490"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Extend</a:t>
            </a:r>
            <a:endParaRPr sz="1100">
              <a:latin typeface="Arial"/>
              <a:cs typeface="Arial"/>
            </a:endParaRPr>
          </a:p>
        </p:txBody>
      </p:sp>
      <p:sp>
        <p:nvSpPr>
          <p:cNvPr id="46" name="object 46"/>
          <p:cNvSpPr/>
          <p:nvPr/>
        </p:nvSpPr>
        <p:spPr>
          <a:xfrm>
            <a:off x="3318002" y="4584446"/>
            <a:ext cx="502920" cy="432434"/>
          </a:xfrm>
          <a:custGeom>
            <a:avLst/>
            <a:gdLst/>
            <a:ahLst/>
            <a:cxnLst/>
            <a:rect l="l" t="t" r="r" b="b"/>
            <a:pathLst>
              <a:path w="502920" h="432435">
                <a:moveTo>
                  <a:pt x="251460" y="0"/>
                </a:moveTo>
                <a:lnTo>
                  <a:pt x="200837" y="4391"/>
                </a:lnTo>
                <a:lnTo>
                  <a:pt x="153662" y="16990"/>
                </a:lnTo>
                <a:lnTo>
                  <a:pt x="110951" y="36928"/>
                </a:lnTo>
                <a:lnTo>
                  <a:pt x="73723" y="63341"/>
                </a:lnTo>
                <a:lnTo>
                  <a:pt x="42996" y="95361"/>
                </a:lnTo>
                <a:lnTo>
                  <a:pt x="19788" y="132123"/>
                </a:lnTo>
                <a:lnTo>
                  <a:pt x="5116" y="172761"/>
                </a:lnTo>
                <a:lnTo>
                  <a:pt x="0" y="216407"/>
                </a:lnTo>
                <a:lnTo>
                  <a:pt x="5116" y="259803"/>
                </a:lnTo>
                <a:lnTo>
                  <a:pt x="19788" y="300251"/>
                </a:lnTo>
                <a:lnTo>
                  <a:pt x="42996" y="336878"/>
                </a:lnTo>
                <a:lnTo>
                  <a:pt x="73723" y="368807"/>
                </a:lnTo>
                <a:lnTo>
                  <a:pt x="110951" y="395165"/>
                </a:lnTo>
                <a:lnTo>
                  <a:pt x="153662" y="415075"/>
                </a:lnTo>
                <a:lnTo>
                  <a:pt x="200837" y="427663"/>
                </a:lnTo>
                <a:lnTo>
                  <a:pt x="251460" y="432053"/>
                </a:lnTo>
                <a:lnTo>
                  <a:pt x="302082" y="427663"/>
                </a:lnTo>
                <a:lnTo>
                  <a:pt x="349257" y="415075"/>
                </a:lnTo>
                <a:lnTo>
                  <a:pt x="391968" y="395165"/>
                </a:lnTo>
                <a:lnTo>
                  <a:pt x="429196" y="368807"/>
                </a:lnTo>
                <a:lnTo>
                  <a:pt x="459923" y="336878"/>
                </a:lnTo>
                <a:lnTo>
                  <a:pt x="483131" y="300251"/>
                </a:lnTo>
                <a:lnTo>
                  <a:pt x="497803" y="259803"/>
                </a:lnTo>
                <a:lnTo>
                  <a:pt x="502920" y="216407"/>
                </a:lnTo>
                <a:lnTo>
                  <a:pt x="497803" y="172761"/>
                </a:lnTo>
                <a:lnTo>
                  <a:pt x="483131" y="132123"/>
                </a:lnTo>
                <a:lnTo>
                  <a:pt x="459923" y="95361"/>
                </a:lnTo>
                <a:lnTo>
                  <a:pt x="429196" y="63341"/>
                </a:lnTo>
                <a:lnTo>
                  <a:pt x="391968" y="36928"/>
                </a:lnTo>
                <a:lnTo>
                  <a:pt x="349257" y="16990"/>
                </a:lnTo>
                <a:lnTo>
                  <a:pt x="302082" y="4391"/>
                </a:lnTo>
                <a:lnTo>
                  <a:pt x="251460" y="0"/>
                </a:lnTo>
                <a:close/>
              </a:path>
            </a:pathLst>
          </a:custGeom>
          <a:ln w="9525">
            <a:solidFill>
              <a:srgbClr val="000000"/>
            </a:solidFill>
          </a:ln>
        </p:spPr>
        <p:txBody>
          <a:bodyPr wrap="square" lIns="0" tIns="0" rIns="0" bIns="0" rtlCol="0"/>
          <a:lstStyle/>
          <a:p>
            <a:endParaRPr/>
          </a:p>
        </p:txBody>
      </p:sp>
      <p:sp>
        <p:nvSpPr>
          <p:cNvPr id="47" name="object 47"/>
          <p:cNvSpPr/>
          <p:nvPr/>
        </p:nvSpPr>
        <p:spPr>
          <a:xfrm>
            <a:off x="5245100" y="3073400"/>
            <a:ext cx="922019" cy="85725"/>
          </a:xfrm>
          <a:custGeom>
            <a:avLst/>
            <a:gdLst/>
            <a:ahLst/>
            <a:cxnLst/>
            <a:rect l="l" t="t" r="r" b="b"/>
            <a:pathLst>
              <a:path w="922020" h="85725">
                <a:moveTo>
                  <a:pt x="879348" y="57149"/>
                </a:moveTo>
                <a:lnTo>
                  <a:pt x="879348" y="28193"/>
                </a:lnTo>
                <a:lnTo>
                  <a:pt x="0" y="28193"/>
                </a:lnTo>
                <a:lnTo>
                  <a:pt x="0" y="57149"/>
                </a:lnTo>
                <a:lnTo>
                  <a:pt x="879348" y="57149"/>
                </a:lnTo>
                <a:close/>
              </a:path>
              <a:path w="922020" h="85725">
                <a:moveTo>
                  <a:pt x="922020" y="42671"/>
                </a:moveTo>
                <a:lnTo>
                  <a:pt x="864870" y="0"/>
                </a:lnTo>
                <a:lnTo>
                  <a:pt x="864870" y="28193"/>
                </a:lnTo>
                <a:lnTo>
                  <a:pt x="879348" y="28193"/>
                </a:lnTo>
                <a:lnTo>
                  <a:pt x="879348" y="74533"/>
                </a:lnTo>
                <a:lnTo>
                  <a:pt x="922020" y="42671"/>
                </a:lnTo>
                <a:close/>
              </a:path>
              <a:path w="922020" h="85725">
                <a:moveTo>
                  <a:pt x="879348" y="74533"/>
                </a:moveTo>
                <a:lnTo>
                  <a:pt x="879348" y="57149"/>
                </a:lnTo>
                <a:lnTo>
                  <a:pt x="864870" y="57149"/>
                </a:lnTo>
                <a:lnTo>
                  <a:pt x="864870" y="85343"/>
                </a:lnTo>
                <a:lnTo>
                  <a:pt x="879348" y="74533"/>
                </a:lnTo>
                <a:close/>
              </a:path>
            </a:pathLst>
          </a:custGeom>
          <a:solidFill>
            <a:srgbClr val="000000"/>
          </a:solidFill>
        </p:spPr>
        <p:txBody>
          <a:bodyPr wrap="square" lIns="0" tIns="0" rIns="0" bIns="0" rtlCol="0"/>
          <a:lstStyle/>
          <a:p>
            <a:endParaRPr/>
          </a:p>
        </p:txBody>
      </p:sp>
      <p:sp>
        <p:nvSpPr>
          <p:cNvPr id="48" name="object 48"/>
          <p:cNvSpPr/>
          <p:nvPr/>
        </p:nvSpPr>
        <p:spPr>
          <a:xfrm>
            <a:off x="5886703" y="3806444"/>
            <a:ext cx="0" cy="87630"/>
          </a:xfrm>
          <a:custGeom>
            <a:avLst/>
            <a:gdLst/>
            <a:ahLst/>
            <a:cxnLst/>
            <a:rect l="l" t="t" r="r" b="b"/>
            <a:pathLst>
              <a:path h="87629">
                <a:moveTo>
                  <a:pt x="0" y="0"/>
                </a:moveTo>
                <a:lnTo>
                  <a:pt x="0" y="87629"/>
                </a:lnTo>
              </a:path>
            </a:pathLst>
          </a:custGeom>
          <a:ln w="9525">
            <a:solidFill>
              <a:srgbClr val="3030FF"/>
            </a:solidFill>
          </a:ln>
        </p:spPr>
        <p:txBody>
          <a:bodyPr wrap="square" lIns="0" tIns="0" rIns="0" bIns="0" rtlCol="0"/>
          <a:lstStyle/>
          <a:p>
            <a:endParaRPr/>
          </a:p>
        </p:txBody>
      </p:sp>
      <p:sp>
        <p:nvSpPr>
          <p:cNvPr id="49" name="object 49"/>
          <p:cNvSpPr txBox="1"/>
          <p:nvPr/>
        </p:nvSpPr>
        <p:spPr>
          <a:xfrm>
            <a:off x="5670550" y="3595115"/>
            <a:ext cx="50736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A</a:t>
            </a:r>
            <a:r>
              <a:rPr sz="1100" dirty="0">
                <a:solidFill>
                  <a:srgbClr val="2F2FFF"/>
                </a:solidFill>
                <a:latin typeface="Arial"/>
                <a:cs typeface="Arial"/>
              </a:rPr>
              <a:t>L</a:t>
            </a:r>
            <a:r>
              <a:rPr sz="1100" spc="-5" dirty="0">
                <a:solidFill>
                  <a:srgbClr val="2F2FFF"/>
                </a:solidFill>
                <a:latin typeface="Arial"/>
                <a:cs typeface="Arial"/>
              </a:rPr>
              <a:t>USrc</a:t>
            </a:r>
            <a:endParaRPr sz="1100">
              <a:latin typeface="Arial"/>
              <a:cs typeface="Arial"/>
            </a:endParaRPr>
          </a:p>
        </p:txBody>
      </p:sp>
      <p:sp>
        <p:nvSpPr>
          <p:cNvPr id="50" name="object 50"/>
          <p:cNvSpPr/>
          <p:nvPr/>
        </p:nvSpPr>
        <p:spPr>
          <a:xfrm>
            <a:off x="6167120" y="2857754"/>
            <a:ext cx="0" cy="604520"/>
          </a:xfrm>
          <a:custGeom>
            <a:avLst/>
            <a:gdLst/>
            <a:ahLst/>
            <a:cxnLst/>
            <a:rect l="l" t="t" r="r" b="b"/>
            <a:pathLst>
              <a:path h="604520">
                <a:moveTo>
                  <a:pt x="0" y="0"/>
                </a:moveTo>
                <a:lnTo>
                  <a:pt x="0" y="604265"/>
                </a:lnTo>
              </a:path>
            </a:pathLst>
          </a:custGeom>
          <a:ln w="9525">
            <a:solidFill>
              <a:srgbClr val="000000"/>
            </a:solidFill>
          </a:ln>
        </p:spPr>
        <p:txBody>
          <a:bodyPr wrap="square" lIns="0" tIns="0" rIns="0" bIns="0" rtlCol="0"/>
          <a:lstStyle/>
          <a:p>
            <a:endParaRPr/>
          </a:p>
        </p:txBody>
      </p:sp>
      <p:sp>
        <p:nvSpPr>
          <p:cNvPr id="51" name="object 51"/>
          <p:cNvSpPr/>
          <p:nvPr/>
        </p:nvSpPr>
        <p:spPr>
          <a:xfrm>
            <a:off x="6167120" y="3806444"/>
            <a:ext cx="0" cy="605155"/>
          </a:xfrm>
          <a:custGeom>
            <a:avLst/>
            <a:gdLst/>
            <a:ahLst/>
            <a:cxnLst/>
            <a:rect l="l" t="t" r="r" b="b"/>
            <a:pathLst>
              <a:path h="605154">
                <a:moveTo>
                  <a:pt x="0" y="0"/>
                </a:moveTo>
                <a:lnTo>
                  <a:pt x="0" y="605027"/>
                </a:lnTo>
              </a:path>
            </a:pathLst>
          </a:custGeom>
          <a:ln w="9525">
            <a:solidFill>
              <a:srgbClr val="000000"/>
            </a:solidFill>
          </a:ln>
        </p:spPr>
        <p:txBody>
          <a:bodyPr wrap="square" lIns="0" tIns="0" rIns="0" bIns="0" rtlCol="0"/>
          <a:lstStyle/>
          <a:p>
            <a:endParaRPr/>
          </a:p>
        </p:txBody>
      </p:sp>
      <p:sp>
        <p:nvSpPr>
          <p:cNvPr id="52" name="object 52"/>
          <p:cNvSpPr/>
          <p:nvPr/>
        </p:nvSpPr>
        <p:spPr>
          <a:xfrm>
            <a:off x="6167120" y="3462020"/>
            <a:ext cx="253365" cy="171450"/>
          </a:xfrm>
          <a:custGeom>
            <a:avLst/>
            <a:gdLst/>
            <a:ahLst/>
            <a:cxnLst/>
            <a:rect l="l" t="t" r="r" b="b"/>
            <a:pathLst>
              <a:path w="253364" h="171450">
                <a:moveTo>
                  <a:pt x="0" y="0"/>
                </a:moveTo>
                <a:lnTo>
                  <a:pt x="252983" y="171450"/>
                </a:lnTo>
              </a:path>
            </a:pathLst>
          </a:custGeom>
          <a:ln w="9525">
            <a:solidFill>
              <a:srgbClr val="000000"/>
            </a:solidFill>
          </a:ln>
        </p:spPr>
        <p:txBody>
          <a:bodyPr wrap="square" lIns="0" tIns="0" rIns="0" bIns="0" rtlCol="0"/>
          <a:lstStyle/>
          <a:p>
            <a:endParaRPr/>
          </a:p>
        </p:txBody>
      </p:sp>
      <p:sp>
        <p:nvSpPr>
          <p:cNvPr id="53" name="object 53"/>
          <p:cNvSpPr/>
          <p:nvPr/>
        </p:nvSpPr>
        <p:spPr>
          <a:xfrm>
            <a:off x="6167120" y="3633470"/>
            <a:ext cx="253365" cy="173355"/>
          </a:xfrm>
          <a:custGeom>
            <a:avLst/>
            <a:gdLst/>
            <a:ahLst/>
            <a:cxnLst/>
            <a:rect l="l" t="t" r="r" b="b"/>
            <a:pathLst>
              <a:path w="253364" h="173354">
                <a:moveTo>
                  <a:pt x="0" y="172974"/>
                </a:moveTo>
                <a:lnTo>
                  <a:pt x="252983" y="0"/>
                </a:lnTo>
              </a:path>
            </a:pathLst>
          </a:custGeom>
          <a:ln w="9525">
            <a:solidFill>
              <a:srgbClr val="000000"/>
            </a:solidFill>
          </a:ln>
        </p:spPr>
        <p:txBody>
          <a:bodyPr wrap="square" lIns="0" tIns="0" rIns="0" bIns="0" rtlCol="0"/>
          <a:lstStyle/>
          <a:p>
            <a:endParaRPr/>
          </a:p>
        </p:txBody>
      </p:sp>
      <p:sp>
        <p:nvSpPr>
          <p:cNvPr id="54" name="object 54"/>
          <p:cNvSpPr/>
          <p:nvPr/>
        </p:nvSpPr>
        <p:spPr>
          <a:xfrm>
            <a:off x="6167120" y="2857754"/>
            <a:ext cx="672465" cy="1036319"/>
          </a:xfrm>
          <a:custGeom>
            <a:avLst/>
            <a:gdLst/>
            <a:ahLst/>
            <a:cxnLst/>
            <a:rect l="l" t="t" r="r" b="b"/>
            <a:pathLst>
              <a:path w="672465" h="1036320">
                <a:moveTo>
                  <a:pt x="0" y="0"/>
                </a:moveTo>
                <a:lnTo>
                  <a:pt x="672083" y="517397"/>
                </a:lnTo>
                <a:lnTo>
                  <a:pt x="672083" y="1036319"/>
                </a:lnTo>
              </a:path>
            </a:pathLst>
          </a:custGeom>
          <a:ln w="9525">
            <a:solidFill>
              <a:srgbClr val="000000"/>
            </a:solidFill>
          </a:ln>
        </p:spPr>
        <p:txBody>
          <a:bodyPr wrap="square" lIns="0" tIns="0" rIns="0" bIns="0" rtlCol="0"/>
          <a:lstStyle/>
          <a:p>
            <a:endParaRPr/>
          </a:p>
        </p:txBody>
      </p:sp>
      <p:sp>
        <p:nvSpPr>
          <p:cNvPr id="55" name="object 55"/>
          <p:cNvSpPr/>
          <p:nvPr/>
        </p:nvSpPr>
        <p:spPr>
          <a:xfrm>
            <a:off x="6167120" y="3894073"/>
            <a:ext cx="672465" cy="517525"/>
          </a:xfrm>
          <a:custGeom>
            <a:avLst/>
            <a:gdLst/>
            <a:ahLst/>
            <a:cxnLst/>
            <a:rect l="l" t="t" r="r" b="b"/>
            <a:pathLst>
              <a:path w="672465" h="517525">
                <a:moveTo>
                  <a:pt x="0" y="517398"/>
                </a:moveTo>
                <a:lnTo>
                  <a:pt x="672083" y="0"/>
                </a:lnTo>
              </a:path>
            </a:pathLst>
          </a:custGeom>
          <a:ln w="9525">
            <a:solidFill>
              <a:srgbClr val="000000"/>
            </a:solidFill>
          </a:ln>
        </p:spPr>
        <p:txBody>
          <a:bodyPr wrap="square" lIns="0" tIns="0" rIns="0" bIns="0" rtlCol="0"/>
          <a:lstStyle/>
          <a:p>
            <a:endParaRPr/>
          </a:p>
        </p:txBody>
      </p:sp>
      <p:sp>
        <p:nvSpPr>
          <p:cNvPr id="56" name="object 56"/>
          <p:cNvSpPr txBox="1"/>
          <p:nvPr/>
        </p:nvSpPr>
        <p:spPr>
          <a:xfrm>
            <a:off x="6256530" y="3249176"/>
            <a:ext cx="587375" cy="614045"/>
          </a:xfrm>
          <a:prstGeom prst="rect">
            <a:avLst/>
          </a:prstGeom>
        </p:spPr>
        <p:txBody>
          <a:bodyPr vert="horz" wrap="square" lIns="0" tIns="0" rIns="0" bIns="0" rtlCol="0">
            <a:spAutoFit/>
          </a:bodyPr>
          <a:lstStyle/>
          <a:p>
            <a:pPr marL="12700">
              <a:lnSpc>
                <a:spcPct val="100000"/>
              </a:lnSpc>
            </a:pPr>
            <a:r>
              <a:rPr sz="1100" b="1" dirty="0">
                <a:latin typeface="Arial"/>
                <a:cs typeface="Arial"/>
              </a:rPr>
              <a:t>ALU</a:t>
            </a:r>
            <a:endParaRPr sz="1100">
              <a:latin typeface="Arial"/>
              <a:cs typeface="Arial"/>
            </a:endParaRPr>
          </a:p>
          <a:p>
            <a:pPr marL="164465" algn="ctr">
              <a:lnSpc>
                <a:spcPct val="100000"/>
              </a:lnSpc>
              <a:spcBef>
                <a:spcPts val="40"/>
              </a:spcBef>
            </a:pPr>
            <a:r>
              <a:rPr sz="1100" spc="-5" dirty="0">
                <a:latin typeface="Arial"/>
                <a:cs typeface="Arial"/>
              </a:rPr>
              <a:t>Zero</a:t>
            </a:r>
            <a:endParaRPr sz="1100">
              <a:latin typeface="Arial"/>
              <a:cs typeface="Arial"/>
            </a:endParaRPr>
          </a:p>
          <a:p>
            <a:pPr marL="164465" algn="ctr">
              <a:lnSpc>
                <a:spcPct val="100000"/>
              </a:lnSpc>
              <a:spcBef>
                <a:spcPts val="715"/>
              </a:spcBef>
            </a:pPr>
            <a:r>
              <a:rPr sz="1100" spc="-5" dirty="0">
                <a:latin typeface="Arial"/>
                <a:cs typeface="Arial"/>
              </a:rPr>
              <a:t>Result</a:t>
            </a:r>
            <a:endParaRPr sz="1100">
              <a:latin typeface="Arial"/>
              <a:cs typeface="Arial"/>
            </a:endParaRPr>
          </a:p>
        </p:txBody>
      </p:sp>
      <p:sp>
        <p:nvSpPr>
          <p:cNvPr id="57" name="object 57"/>
          <p:cNvSpPr/>
          <p:nvPr/>
        </p:nvSpPr>
        <p:spPr>
          <a:xfrm>
            <a:off x="1892300" y="5360923"/>
            <a:ext cx="0" cy="260985"/>
          </a:xfrm>
          <a:custGeom>
            <a:avLst/>
            <a:gdLst/>
            <a:ahLst/>
            <a:cxnLst/>
            <a:rect l="l" t="t" r="r" b="b"/>
            <a:pathLst>
              <a:path h="260985">
                <a:moveTo>
                  <a:pt x="0" y="0"/>
                </a:moveTo>
                <a:lnTo>
                  <a:pt x="0" y="260603"/>
                </a:lnTo>
              </a:path>
            </a:pathLst>
          </a:custGeom>
          <a:ln w="9525">
            <a:solidFill>
              <a:srgbClr val="000000"/>
            </a:solidFill>
          </a:ln>
        </p:spPr>
        <p:txBody>
          <a:bodyPr wrap="square" lIns="0" tIns="0" rIns="0" bIns="0" rtlCol="0"/>
          <a:lstStyle/>
          <a:p>
            <a:endParaRPr/>
          </a:p>
        </p:txBody>
      </p:sp>
      <p:sp>
        <p:nvSpPr>
          <p:cNvPr id="58" name="object 58"/>
          <p:cNvSpPr/>
          <p:nvPr/>
        </p:nvSpPr>
        <p:spPr>
          <a:xfrm>
            <a:off x="1887727" y="4719320"/>
            <a:ext cx="1466850" cy="76200"/>
          </a:xfrm>
          <a:custGeom>
            <a:avLst/>
            <a:gdLst/>
            <a:ahLst/>
            <a:cxnLst/>
            <a:rect l="l" t="t" r="r" b="b"/>
            <a:pathLst>
              <a:path w="1466850" h="76200">
                <a:moveTo>
                  <a:pt x="1408175" y="41147"/>
                </a:moveTo>
                <a:lnTo>
                  <a:pt x="1408175" y="35813"/>
                </a:lnTo>
                <a:lnTo>
                  <a:pt x="1405889" y="33527"/>
                </a:lnTo>
                <a:lnTo>
                  <a:pt x="2286" y="33527"/>
                </a:lnTo>
                <a:lnTo>
                  <a:pt x="0" y="35813"/>
                </a:lnTo>
                <a:lnTo>
                  <a:pt x="0" y="41147"/>
                </a:lnTo>
                <a:lnTo>
                  <a:pt x="2286" y="43433"/>
                </a:lnTo>
                <a:lnTo>
                  <a:pt x="1405889" y="43433"/>
                </a:lnTo>
                <a:lnTo>
                  <a:pt x="1408175" y="41147"/>
                </a:lnTo>
                <a:close/>
              </a:path>
              <a:path w="1466850" h="76200">
                <a:moveTo>
                  <a:pt x="1466849" y="38100"/>
                </a:moveTo>
                <a:lnTo>
                  <a:pt x="1390649" y="0"/>
                </a:lnTo>
                <a:lnTo>
                  <a:pt x="1390649" y="33527"/>
                </a:lnTo>
                <a:lnTo>
                  <a:pt x="1405889" y="33527"/>
                </a:lnTo>
                <a:lnTo>
                  <a:pt x="1408175" y="35813"/>
                </a:lnTo>
                <a:lnTo>
                  <a:pt x="1408175" y="67437"/>
                </a:lnTo>
                <a:lnTo>
                  <a:pt x="1466849" y="38100"/>
                </a:lnTo>
                <a:close/>
              </a:path>
              <a:path w="1466850" h="76200">
                <a:moveTo>
                  <a:pt x="1408175" y="67437"/>
                </a:moveTo>
                <a:lnTo>
                  <a:pt x="1408175" y="41147"/>
                </a:lnTo>
                <a:lnTo>
                  <a:pt x="1405889" y="43433"/>
                </a:lnTo>
                <a:lnTo>
                  <a:pt x="1390649" y="43433"/>
                </a:lnTo>
                <a:lnTo>
                  <a:pt x="1390649" y="76200"/>
                </a:lnTo>
                <a:lnTo>
                  <a:pt x="1408175" y="67437"/>
                </a:lnTo>
                <a:close/>
              </a:path>
            </a:pathLst>
          </a:custGeom>
          <a:solidFill>
            <a:srgbClr val="000000"/>
          </a:solidFill>
        </p:spPr>
        <p:txBody>
          <a:bodyPr wrap="square" lIns="0" tIns="0" rIns="0" bIns="0" rtlCol="0"/>
          <a:lstStyle/>
          <a:p>
            <a:endParaRPr/>
          </a:p>
        </p:txBody>
      </p:sp>
      <p:sp>
        <p:nvSpPr>
          <p:cNvPr id="59" name="object 59"/>
          <p:cNvSpPr txBox="1"/>
          <p:nvPr/>
        </p:nvSpPr>
        <p:spPr>
          <a:xfrm>
            <a:off x="2317750" y="4544567"/>
            <a:ext cx="76644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Instr [15 -</a:t>
            </a:r>
            <a:r>
              <a:rPr sz="1100" spc="-95" dirty="0">
                <a:latin typeface="Arial"/>
                <a:cs typeface="Arial"/>
              </a:rPr>
              <a:t> </a:t>
            </a:r>
            <a:r>
              <a:rPr sz="1100" spc="-5" dirty="0">
                <a:latin typeface="Arial"/>
                <a:cs typeface="Arial"/>
              </a:rPr>
              <a:t>0]</a:t>
            </a:r>
            <a:endParaRPr sz="1100">
              <a:latin typeface="Arial"/>
              <a:cs typeface="Arial"/>
            </a:endParaRPr>
          </a:p>
        </p:txBody>
      </p:sp>
      <p:sp>
        <p:nvSpPr>
          <p:cNvPr id="60" name="object 60"/>
          <p:cNvSpPr/>
          <p:nvPr/>
        </p:nvSpPr>
        <p:spPr>
          <a:xfrm>
            <a:off x="1887727" y="2904998"/>
            <a:ext cx="592455" cy="76200"/>
          </a:xfrm>
          <a:custGeom>
            <a:avLst/>
            <a:gdLst/>
            <a:ahLst/>
            <a:cxnLst/>
            <a:rect l="l" t="t" r="r" b="b"/>
            <a:pathLst>
              <a:path w="592455" h="76200">
                <a:moveTo>
                  <a:pt x="533400" y="41147"/>
                </a:moveTo>
                <a:lnTo>
                  <a:pt x="533400" y="35813"/>
                </a:lnTo>
                <a:lnTo>
                  <a:pt x="531114" y="33527"/>
                </a:lnTo>
                <a:lnTo>
                  <a:pt x="2286" y="33527"/>
                </a:lnTo>
                <a:lnTo>
                  <a:pt x="0" y="35813"/>
                </a:lnTo>
                <a:lnTo>
                  <a:pt x="0" y="41147"/>
                </a:lnTo>
                <a:lnTo>
                  <a:pt x="2286" y="42671"/>
                </a:lnTo>
                <a:lnTo>
                  <a:pt x="531114" y="42671"/>
                </a:lnTo>
                <a:lnTo>
                  <a:pt x="533400" y="41147"/>
                </a:lnTo>
                <a:close/>
              </a:path>
              <a:path w="592455" h="76200">
                <a:moveTo>
                  <a:pt x="592074" y="38100"/>
                </a:moveTo>
                <a:lnTo>
                  <a:pt x="515873" y="0"/>
                </a:lnTo>
                <a:lnTo>
                  <a:pt x="515874" y="33527"/>
                </a:lnTo>
                <a:lnTo>
                  <a:pt x="531114" y="33527"/>
                </a:lnTo>
                <a:lnTo>
                  <a:pt x="533400" y="35813"/>
                </a:lnTo>
                <a:lnTo>
                  <a:pt x="533400" y="67437"/>
                </a:lnTo>
                <a:lnTo>
                  <a:pt x="592074" y="38100"/>
                </a:lnTo>
                <a:close/>
              </a:path>
              <a:path w="592455" h="76200">
                <a:moveTo>
                  <a:pt x="533400" y="67437"/>
                </a:moveTo>
                <a:lnTo>
                  <a:pt x="533400" y="41147"/>
                </a:lnTo>
                <a:lnTo>
                  <a:pt x="531114" y="42671"/>
                </a:lnTo>
                <a:lnTo>
                  <a:pt x="515874" y="42671"/>
                </a:lnTo>
                <a:lnTo>
                  <a:pt x="515874" y="76200"/>
                </a:lnTo>
                <a:lnTo>
                  <a:pt x="533400" y="67437"/>
                </a:lnTo>
                <a:close/>
              </a:path>
            </a:pathLst>
          </a:custGeom>
          <a:solidFill>
            <a:srgbClr val="000000"/>
          </a:solidFill>
        </p:spPr>
        <p:txBody>
          <a:bodyPr wrap="square" lIns="0" tIns="0" rIns="0" bIns="0" rtlCol="0"/>
          <a:lstStyle/>
          <a:p>
            <a:endParaRPr/>
          </a:p>
        </p:txBody>
      </p:sp>
      <p:sp>
        <p:nvSpPr>
          <p:cNvPr id="61" name="object 61"/>
          <p:cNvSpPr/>
          <p:nvPr/>
        </p:nvSpPr>
        <p:spPr>
          <a:xfrm>
            <a:off x="1887727" y="3337052"/>
            <a:ext cx="592455" cy="76200"/>
          </a:xfrm>
          <a:custGeom>
            <a:avLst/>
            <a:gdLst/>
            <a:ahLst/>
            <a:cxnLst/>
            <a:rect l="l" t="t" r="r" b="b"/>
            <a:pathLst>
              <a:path w="592455" h="76200">
                <a:moveTo>
                  <a:pt x="533400" y="40386"/>
                </a:moveTo>
                <a:lnTo>
                  <a:pt x="533400" y="35051"/>
                </a:lnTo>
                <a:lnTo>
                  <a:pt x="531114" y="33527"/>
                </a:lnTo>
                <a:lnTo>
                  <a:pt x="2286" y="33527"/>
                </a:lnTo>
                <a:lnTo>
                  <a:pt x="0" y="35051"/>
                </a:lnTo>
                <a:lnTo>
                  <a:pt x="0" y="40386"/>
                </a:lnTo>
                <a:lnTo>
                  <a:pt x="2286" y="42672"/>
                </a:lnTo>
                <a:lnTo>
                  <a:pt x="531114" y="42672"/>
                </a:lnTo>
                <a:lnTo>
                  <a:pt x="533400" y="40386"/>
                </a:lnTo>
                <a:close/>
              </a:path>
              <a:path w="592455" h="76200">
                <a:moveTo>
                  <a:pt x="592074" y="38100"/>
                </a:moveTo>
                <a:lnTo>
                  <a:pt x="515874" y="0"/>
                </a:lnTo>
                <a:lnTo>
                  <a:pt x="515874" y="33527"/>
                </a:lnTo>
                <a:lnTo>
                  <a:pt x="531114" y="33527"/>
                </a:lnTo>
                <a:lnTo>
                  <a:pt x="533400" y="35051"/>
                </a:lnTo>
                <a:lnTo>
                  <a:pt x="533400" y="67437"/>
                </a:lnTo>
                <a:lnTo>
                  <a:pt x="592074" y="38100"/>
                </a:lnTo>
                <a:close/>
              </a:path>
              <a:path w="592455" h="76200">
                <a:moveTo>
                  <a:pt x="533400" y="67437"/>
                </a:moveTo>
                <a:lnTo>
                  <a:pt x="533400" y="40386"/>
                </a:lnTo>
                <a:lnTo>
                  <a:pt x="531114" y="42672"/>
                </a:lnTo>
                <a:lnTo>
                  <a:pt x="515874" y="42672"/>
                </a:lnTo>
                <a:lnTo>
                  <a:pt x="515874" y="76200"/>
                </a:lnTo>
                <a:lnTo>
                  <a:pt x="533400" y="67437"/>
                </a:lnTo>
                <a:close/>
              </a:path>
            </a:pathLst>
          </a:custGeom>
          <a:solidFill>
            <a:srgbClr val="000000"/>
          </a:solidFill>
        </p:spPr>
        <p:txBody>
          <a:bodyPr wrap="square" lIns="0" tIns="0" rIns="0" bIns="0" rtlCol="0"/>
          <a:lstStyle/>
          <a:p>
            <a:endParaRPr/>
          </a:p>
        </p:txBody>
      </p:sp>
      <p:sp>
        <p:nvSpPr>
          <p:cNvPr id="62" name="object 62"/>
          <p:cNvSpPr/>
          <p:nvPr/>
        </p:nvSpPr>
        <p:spPr>
          <a:xfrm>
            <a:off x="1857248" y="3340100"/>
            <a:ext cx="70485" cy="71755"/>
          </a:xfrm>
          <a:custGeom>
            <a:avLst/>
            <a:gdLst/>
            <a:ahLst/>
            <a:cxnLst/>
            <a:rect l="l" t="t" r="r" b="b"/>
            <a:pathLst>
              <a:path w="70485"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000000"/>
          </a:solidFill>
        </p:spPr>
        <p:txBody>
          <a:bodyPr wrap="square" lIns="0" tIns="0" rIns="0" bIns="0" rtlCol="0"/>
          <a:lstStyle/>
          <a:p>
            <a:endParaRPr/>
          </a:p>
        </p:txBody>
      </p:sp>
      <p:sp>
        <p:nvSpPr>
          <p:cNvPr id="63" name="object 63"/>
          <p:cNvSpPr/>
          <p:nvPr/>
        </p:nvSpPr>
        <p:spPr>
          <a:xfrm>
            <a:off x="1857248" y="3340100"/>
            <a:ext cx="70485" cy="71755"/>
          </a:xfrm>
          <a:custGeom>
            <a:avLst/>
            <a:gdLst/>
            <a:ahLst/>
            <a:cxnLst/>
            <a:rect l="l" t="t" r="r" b="b"/>
            <a:pathLst>
              <a:path w="70485"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000000"/>
            </a:solidFill>
          </a:ln>
        </p:spPr>
        <p:txBody>
          <a:bodyPr wrap="square" lIns="0" tIns="0" rIns="0" bIns="0" rtlCol="0"/>
          <a:lstStyle/>
          <a:p>
            <a:endParaRPr/>
          </a:p>
        </p:txBody>
      </p:sp>
      <p:sp>
        <p:nvSpPr>
          <p:cNvPr id="64" name="object 64"/>
          <p:cNvSpPr/>
          <p:nvPr/>
        </p:nvSpPr>
        <p:spPr>
          <a:xfrm>
            <a:off x="6298946" y="4843526"/>
            <a:ext cx="0" cy="85725"/>
          </a:xfrm>
          <a:custGeom>
            <a:avLst/>
            <a:gdLst/>
            <a:ahLst/>
            <a:cxnLst/>
            <a:rect l="l" t="t" r="r" b="b"/>
            <a:pathLst>
              <a:path h="85725">
                <a:moveTo>
                  <a:pt x="0" y="0"/>
                </a:moveTo>
                <a:lnTo>
                  <a:pt x="0" y="85344"/>
                </a:lnTo>
              </a:path>
            </a:pathLst>
          </a:custGeom>
          <a:ln w="9525">
            <a:solidFill>
              <a:srgbClr val="3030FF"/>
            </a:solidFill>
          </a:ln>
        </p:spPr>
        <p:txBody>
          <a:bodyPr wrap="square" lIns="0" tIns="0" rIns="0" bIns="0" rtlCol="0"/>
          <a:lstStyle/>
          <a:p>
            <a:endParaRPr/>
          </a:p>
        </p:txBody>
      </p:sp>
      <p:sp>
        <p:nvSpPr>
          <p:cNvPr id="65" name="object 65"/>
          <p:cNvSpPr txBox="1"/>
          <p:nvPr/>
        </p:nvSpPr>
        <p:spPr>
          <a:xfrm>
            <a:off x="6089650" y="4632197"/>
            <a:ext cx="493395" cy="182245"/>
          </a:xfrm>
          <a:prstGeom prst="rect">
            <a:avLst/>
          </a:prstGeom>
        </p:spPr>
        <p:txBody>
          <a:bodyPr vert="horz" wrap="square" lIns="0" tIns="0" rIns="0" bIns="0" rtlCol="0">
            <a:spAutoFit/>
          </a:bodyPr>
          <a:lstStyle/>
          <a:p>
            <a:pPr marL="12700">
              <a:lnSpc>
                <a:spcPct val="100000"/>
              </a:lnSpc>
            </a:pPr>
            <a:r>
              <a:rPr sz="1100" spc="-10" dirty="0">
                <a:solidFill>
                  <a:srgbClr val="2F2FFF"/>
                </a:solidFill>
                <a:latin typeface="Arial"/>
                <a:cs typeface="Arial"/>
              </a:rPr>
              <a:t>R</a:t>
            </a:r>
            <a:r>
              <a:rPr sz="1100" dirty="0">
                <a:solidFill>
                  <a:srgbClr val="2F2FFF"/>
                </a:solidFill>
                <a:latin typeface="Arial"/>
                <a:cs typeface="Arial"/>
              </a:rPr>
              <a:t>eg</a:t>
            </a:r>
            <a:r>
              <a:rPr sz="1100" spc="-10" dirty="0">
                <a:solidFill>
                  <a:srgbClr val="2F2FFF"/>
                </a:solidFill>
                <a:latin typeface="Arial"/>
                <a:cs typeface="Arial"/>
              </a:rPr>
              <a:t>D</a:t>
            </a:r>
            <a:r>
              <a:rPr sz="1100" dirty="0">
                <a:solidFill>
                  <a:srgbClr val="2F2FFF"/>
                </a:solidFill>
                <a:latin typeface="Arial"/>
                <a:cs typeface="Arial"/>
              </a:rPr>
              <a:t>st</a:t>
            </a:r>
            <a:endParaRPr sz="1100">
              <a:latin typeface="Arial"/>
              <a:cs typeface="Arial"/>
            </a:endParaRPr>
          </a:p>
        </p:txBody>
      </p:sp>
      <p:sp>
        <p:nvSpPr>
          <p:cNvPr id="66" name="object 66"/>
          <p:cNvSpPr txBox="1"/>
          <p:nvPr/>
        </p:nvSpPr>
        <p:spPr>
          <a:xfrm>
            <a:off x="2568444" y="2817881"/>
            <a:ext cx="607060" cy="1214120"/>
          </a:xfrm>
          <a:prstGeom prst="rect">
            <a:avLst/>
          </a:prstGeom>
        </p:spPr>
        <p:txBody>
          <a:bodyPr vert="horz" wrap="square" lIns="0" tIns="0" rIns="0" bIns="0" rtlCol="0">
            <a:spAutoFit/>
          </a:bodyPr>
          <a:lstStyle/>
          <a:p>
            <a:pPr marL="12700" marR="5080">
              <a:lnSpc>
                <a:spcPct val="100000"/>
              </a:lnSpc>
            </a:pPr>
            <a:r>
              <a:rPr sz="1100" dirty="0">
                <a:latin typeface="Arial"/>
                <a:cs typeface="Arial"/>
              </a:rPr>
              <a:t>Read  </a:t>
            </a:r>
            <a:r>
              <a:rPr sz="1100" spc="-5" dirty="0">
                <a:latin typeface="Arial"/>
                <a:cs typeface="Arial"/>
              </a:rPr>
              <a:t>register</a:t>
            </a:r>
            <a:r>
              <a:rPr sz="1100" spc="-75" dirty="0">
                <a:latin typeface="Arial"/>
                <a:cs typeface="Arial"/>
              </a:rPr>
              <a:t> </a:t>
            </a:r>
            <a:r>
              <a:rPr sz="1100" spc="-5" dirty="0">
                <a:latin typeface="Arial"/>
                <a:cs typeface="Arial"/>
              </a:rPr>
              <a:t>1</a:t>
            </a:r>
            <a:endParaRPr sz="1100">
              <a:latin typeface="Arial"/>
              <a:cs typeface="Arial"/>
            </a:endParaRPr>
          </a:p>
          <a:p>
            <a:pPr marL="12700" marR="5080">
              <a:lnSpc>
                <a:spcPct val="100000"/>
              </a:lnSpc>
              <a:spcBef>
                <a:spcPts val="755"/>
              </a:spcBef>
            </a:pPr>
            <a:r>
              <a:rPr sz="1100" dirty="0">
                <a:latin typeface="Arial"/>
                <a:cs typeface="Arial"/>
              </a:rPr>
              <a:t>Read  </a:t>
            </a:r>
            <a:r>
              <a:rPr sz="1100" spc="-5" dirty="0">
                <a:latin typeface="Arial"/>
                <a:cs typeface="Arial"/>
              </a:rPr>
              <a:t>register</a:t>
            </a:r>
            <a:r>
              <a:rPr sz="1100" spc="-75" dirty="0">
                <a:latin typeface="Arial"/>
                <a:cs typeface="Arial"/>
              </a:rPr>
              <a:t> </a:t>
            </a:r>
            <a:r>
              <a:rPr sz="1100" spc="-5" dirty="0">
                <a:latin typeface="Arial"/>
                <a:cs typeface="Arial"/>
              </a:rPr>
              <a:t>2</a:t>
            </a:r>
            <a:endParaRPr sz="1100">
              <a:latin typeface="Arial"/>
              <a:cs typeface="Arial"/>
            </a:endParaRPr>
          </a:p>
          <a:p>
            <a:pPr marL="12700" marR="120650">
              <a:lnSpc>
                <a:spcPct val="100000"/>
              </a:lnSpc>
              <a:spcBef>
                <a:spcPts val="755"/>
              </a:spcBef>
            </a:pPr>
            <a:r>
              <a:rPr sz="1100" spc="-5" dirty="0">
                <a:latin typeface="Arial"/>
                <a:cs typeface="Arial"/>
              </a:rPr>
              <a:t>Write  regist</a:t>
            </a:r>
            <a:r>
              <a:rPr sz="1100" spc="-15" dirty="0">
                <a:latin typeface="Arial"/>
                <a:cs typeface="Arial"/>
              </a:rPr>
              <a:t>e</a:t>
            </a:r>
            <a:r>
              <a:rPr sz="1100" spc="-5" dirty="0">
                <a:latin typeface="Arial"/>
                <a:cs typeface="Arial"/>
              </a:rPr>
              <a:t>r</a:t>
            </a:r>
            <a:endParaRPr sz="1100">
              <a:latin typeface="Arial"/>
              <a:cs typeface="Arial"/>
            </a:endParaRPr>
          </a:p>
        </p:txBody>
      </p:sp>
      <p:sp>
        <p:nvSpPr>
          <p:cNvPr id="67" name="object 67"/>
          <p:cNvSpPr txBox="1"/>
          <p:nvPr/>
        </p:nvSpPr>
        <p:spPr>
          <a:xfrm>
            <a:off x="2568444" y="4113278"/>
            <a:ext cx="351790" cy="349885"/>
          </a:xfrm>
          <a:prstGeom prst="rect">
            <a:avLst/>
          </a:prstGeom>
        </p:spPr>
        <p:txBody>
          <a:bodyPr vert="horz" wrap="square" lIns="0" tIns="0" rIns="0" bIns="0" rtlCol="0">
            <a:spAutoFit/>
          </a:bodyPr>
          <a:lstStyle/>
          <a:p>
            <a:pPr marL="12700" marR="5080">
              <a:lnSpc>
                <a:spcPct val="100000"/>
              </a:lnSpc>
            </a:pPr>
            <a:r>
              <a:rPr sz="1100" spc="-5" dirty="0">
                <a:latin typeface="Arial"/>
                <a:cs typeface="Arial"/>
              </a:rPr>
              <a:t>Write  data</a:t>
            </a:r>
            <a:endParaRPr sz="1100">
              <a:latin typeface="Arial"/>
              <a:cs typeface="Arial"/>
            </a:endParaRPr>
          </a:p>
        </p:txBody>
      </p:sp>
      <p:sp>
        <p:nvSpPr>
          <p:cNvPr id="68" name="object 68"/>
          <p:cNvSpPr txBox="1"/>
          <p:nvPr/>
        </p:nvSpPr>
        <p:spPr>
          <a:xfrm>
            <a:off x="3319778" y="3681230"/>
            <a:ext cx="413384" cy="350520"/>
          </a:xfrm>
          <a:prstGeom prst="rect">
            <a:avLst/>
          </a:prstGeom>
        </p:spPr>
        <p:txBody>
          <a:bodyPr vert="horz" wrap="square" lIns="0" tIns="0" rIns="0" bIns="0" rtlCol="0">
            <a:spAutoFit/>
          </a:bodyPr>
          <a:lstStyle/>
          <a:p>
            <a:pPr marL="12700" marR="5080" indent="51435">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2</a:t>
            </a:r>
            <a:endParaRPr sz="1100">
              <a:latin typeface="Arial"/>
              <a:cs typeface="Arial"/>
            </a:endParaRPr>
          </a:p>
        </p:txBody>
      </p:sp>
      <p:sp>
        <p:nvSpPr>
          <p:cNvPr id="69" name="object 69"/>
          <p:cNvSpPr txBox="1"/>
          <p:nvPr/>
        </p:nvSpPr>
        <p:spPr>
          <a:xfrm>
            <a:off x="3319778" y="2817879"/>
            <a:ext cx="413384" cy="349885"/>
          </a:xfrm>
          <a:prstGeom prst="rect">
            <a:avLst/>
          </a:prstGeom>
        </p:spPr>
        <p:txBody>
          <a:bodyPr vert="horz" wrap="square" lIns="0" tIns="0" rIns="0" bIns="0" rtlCol="0">
            <a:spAutoFit/>
          </a:bodyPr>
          <a:lstStyle/>
          <a:p>
            <a:pPr marL="12700" marR="5080" indent="51435">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1</a:t>
            </a:r>
            <a:endParaRPr sz="1100">
              <a:latin typeface="Arial"/>
              <a:cs typeface="Arial"/>
            </a:endParaRPr>
          </a:p>
        </p:txBody>
      </p:sp>
      <p:sp>
        <p:nvSpPr>
          <p:cNvPr id="70" name="object 70"/>
          <p:cNvSpPr txBox="1"/>
          <p:nvPr/>
        </p:nvSpPr>
        <p:spPr>
          <a:xfrm>
            <a:off x="3072122" y="4113276"/>
            <a:ext cx="662305"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Registers</a:t>
            </a:r>
            <a:endParaRPr sz="1100">
              <a:latin typeface="Arial"/>
              <a:cs typeface="Arial"/>
            </a:endParaRPr>
          </a:p>
        </p:txBody>
      </p:sp>
      <p:sp>
        <p:nvSpPr>
          <p:cNvPr id="71" name="object 71"/>
          <p:cNvSpPr/>
          <p:nvPr/>
        </p:nvSpPr>
        <p:spPr>
          <a:xfrm>
            <a:off x="2479801" y="2770123"/>
            <a:ext cx="1341120" cy="1727835"/>
          </a:xfrm>
          <a:custGeom>
            <a:avLst/>
            <a:gdLst/>
            <a:ahLst/>
            <a:cxnLst/>
            <a:rect l="l" t="t" r="r" b="b"/>
            <a:pathLst>
              <a:path w="1341120" h="1727835">
                <a:moveTo>
                  <a:pt x="0" y="0"/>
                </a:moveTo>
                <a:lnTo>
                  <a:pt x="0" y="1727453"/>
                </a:lnTo>
                <a:lnTo>
                  <a:pt x="1341120" y="1727453"/>
                </a:lnTo>
                <a:lnTo>
                  <a:pt x="1341120" y="0"/>
                </a:lnTo>
                <a:lnTo>
                  <a:pt x="0" y="0"/>
                </a:lnTo>
                <a:close/>
              </a:path>
            </a:pathLst>
          </a:custGeom>
          <a:ln w="9525">
            <a:solidFill>
              <a:srgbClr val="000000"/>
            </a:solidFill>
          </a:ln>
        </p:spPr>
        <p:txBody>
          <a:bodyPr wrap="square" lIns="0" tIns="0" rIns="0" bIns="0" rtlCol="0"/>
          <a:lstStyle/>
          <a:p>
            <a:endParaRPr/>
          </a:p>
        </p:txBody>
      </p:sp>
      <p:sp>
        <p:nvSpPr>
          <p:cNvPr id="72" name="object 72"/>
          <p:cNvSpPr/>
          <p:nvPr/>
        </p:nvSpPr>
        <p:spPr>
          <a:xfrm>
            <a:off x="6001003" y="4109720"/>
            <a:ext cx="166370" cy="86360"/>
          </a:xfrm>
          <a:custGeom>
            <a:avLst/>
            <a:gdLst/>
            <a:ahLst/>
            <a:cxnLst/>
            <a:rect l="l" t="t" r="r" b="b"/>
            <a:pathLst>
              <a:path w="166370" h="86360">
                <a:moveTo>
                  <a:pt x="123444" y="57150"/>
                </a:moveTo>
                <a:lnTo>
                  <a:pt x="123444" y="28955"/>
                </a:lnTo>
                <a:lnTo>
                  <a:pt x="0" y="28955"/>
                </a:lnTo>
                <a:lnTo>
                  <a:pt x="0" y="57150"/>
                </a:lnTo>
                <a:lnTo>
                  <a:pt x="123444" y="57150"/>
                </a:lnTo>
                <a:close/>
              </a:path>
              <a:path w="166370" h="86360">
                <a:moveTo>
                  <a:pt x="166116" y="43433"/>
                </a:moveTo>
                <a:lnTo>
                  <a:pt x="108966" y="0"/>
                </a:lnTo>
                <a:lnTo>
                  <a:pt x="108966" y="28955"/>
                </a:lnTo>
                <a:lnTo>
                  <a:pt x="123444" y="28955"/>
                </a:lnTo>
                <a:lnTo>
                  <a:pt x="123444" y="75295"/>
                </a:lnTo>
                <a:lnTo>
                  <a:pt x="166116" y="43433"/>
                </a:lnTo>
                <a:close/>
              </a:path>
              <a:path w="166370" h="86360">
                <a:moveTo>
                  <a:pt x="123444" y="75295"/>
                </a:moveTo>
                <a:lnTo>
                  <a:pt x="123444" y="57150"/>
                </a:lnTo>
                <a:lnTo>
                  <a:pt x="108966" y="57150"/>
                </a:lnTo>
                <a:lnTo>
                  <a:pt x="108966" y="86105"/>
                </a:lnTo>
                <a:lnTo>
                  <a:pt x="123444" y="75295"/>
                </a:lnTo>
                <a:close/>
              </a:path>
            </a:pathLst>
          </a:custGeom>
          <a:solidFill>
            <a:srgbClr val="000000"/>
          </a:solidFill>
        </p:spPr>
        <p:txBody>
          <a:bodyPr wrap="square" lIns="0" tIns="0" rIns="0" bIns="0" rtlCol="0"/>
          <a:lstStyle/>
          <a:p>
            <a:endParaRPr/>
          </a:p>
        </p:txBody>
      </p:sp>
      <p:sp>
        <p:nvSpPr>
          <p:cNvPr id="73" name="object 73"/>
          <p:cNvSpPr/>
          <p:nvPr/>
        </p:nvSpPr>
        <p:spPr>
          <a:xfrm>
            <a:off x="9100819" y="4973828"/>
            <a:ext cx="253365" cy="85725"/>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74" name="object 74"/>
          <p:cNvSpPr/>
          <p:nvPr/>
        </p:nvSpPr>
        <p:spPr>
          <a:xfrm>
            <a:off x="2229104" y="4238497"/>
            <a:ext cx="0" cy="2764155"/>
          </a:xfrm>
          <a:custGeom>
            <a:avLst/>
            <a:gdLst/>
            <a:ahLst/>
            <a:cxnLst/>
            <a:rect l="l" t="t" r="r" b="b"/>
            <a:pathLst>
              <a:path h="2764154">
                <a:moveTo>
                  <a:pt x="0" y="2763774"/>
                </a:moveTo>
                <a:lnTo>
                  <a:pt x="0" y="0"/>
                </a:lnTo>
              </a:path>
            </a:pathLst>
          </a:custGeom>
          <a:ln w="28575">
            <a:solidFill>
              <a:srgbClr val="000000"/>
            </a:solidFill>
          </a:ln>
        </p:spPr>
        <p:txBody>
          <a:bodyPr wrap="square" lIns="0" tIns="0" rIns="0" bIns="0" rtlCol="0"/>
          <a:lstStyle/>
          <a:p>
            <a:endParaRPr/>
          </a:p>
        </p:txBody>
      </p:sp>
      <p:sp>
        <p:nvSpPr>
          <p:cNvPr id="75" name="object 75"/>
          <p:cNvSpPr/>
          <p:nvPr/>
        </p:nvSpPr>
        <p:spPr>
          <a:xfrm>
            <a:off x="2229104" y="4195826"/>
            <a:ext cx="250825" cy="85725"/>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7" y="42672"/>
                </a:moveTo>
                <a:lnTo>
                  <a:pt x="193547" y="0"/>
                </a:lnTo>
                <a:lnTo>
                  <a:pt x="193547" y="28194"/>
                </a:lnTo>
                <a:lnTo>
                  <a:pt x="208025" y="28194"/>
                </a:lnTo>
                <a:lnTo>
                  <a:pt x="208025" y="74533"/>
                </a:lnTo>
                <a:lnTo>
                  <a:pt x="250697" y="42672"/>
                </a:lnTo>
                <a:close/>
              </a:path>
              <a:path w="250825" h="85725">
                <a:moveTo>
                  <a:pt x="208025" y="74533"/>
                </a:moveTo>
                <a:lnTo>
                  <a:pt x="208025" y="57150"/>
                </a:lnTo>
                <a:lnTo>
                  <a:pt x="193547" y="57150"/>
                </a:lnTo>
                <a:lnTo>
                  <a:pt x="193547" y="85344"/>
                </a:lnTo>
                <a:lnTo>
                  <a:pt x="208025" y="74533"/>
                </a:lnTo>
                <a:close/>
              </a:path>
            </a:pathLst>
          </a:custGeom>
          <a:solidFill>
            <a:srgbClr val="000000"/>
          </a:solidFill>
        </p:spPr>
        <p:txBody>
          <a:bodyPr wrap="square" lIns="0" tIns="0" rIns="0" bIns="0" rtlCol="0"/>
          <a:lstStyle/>
          <a:p>
            <a:endParaRPr/>
          </a:p>
        </p:txBody>
      </p:sp>
      <p:sp>
        <p:nvSpPr>
          <p:cNvPr id="76" name="object 76"/>
          <p:cNvSpPr/>
          <p:nvPr/>
        </p:nvSpPr>
        <p:spPr>
          <a:xfrm>
            <a:off x="3820921" y="2900426"/>
            <a:ext cx="250825" cy="85725"/>
          </a:xfrm>
          <a:custGeom>
            <a:avLst/>
            <a:gdLst/>
            <a:ahLst/>
            <a:cxnLst/>
            <a:rect l="l" t="t" r="r" b="b"/>
            <a:pathLst>
              <a:path w="250825" h="85725">
                <a:moveTo>
                  <a:pt x="208025" y="57149"/>
                </a:moveTo>
                <a:lnTo>
                  <a:pt x="208025" y="28193"/>
                </a:lnTo>
                <a:lnTo>
                  <a:pt x="0" y="28193"/>
                </a:lnTo>
                <a:lnTo>
                  <a:pt x="0" y="57149"/>
                </a:lnTo>
                <a:lnTo>
                  <a:pt x="208025" y="57149"/>
                </a:lnTo>
                <a:close/>
              </a:path>
              <a:path w="250825" h="85725">
                <a:moveTo>
                  <a:pt x="250698" y="42671"/>
                </a:moveTo>
                <a:lnTo>
                  <a:pt x="193548" y="0"/>
                </a:lnTo>
                <a:lnTo>
                  <a:pt x="193548" y="28193"/>
                </a:lnTo>
                <a:lnTo>
                  <a:pt x="208025" y="28193"/>
                </a:lnTo>
                <a:lnTo>
                  <a:pt x="208025" y="74533"/>
                </a:lnTo>
                <a:lnTo>
                  <a:pt x="250698" y="42671"/>
                </a:lnTo>
                <a:close/>
              </a:path>
              <a:path w="250825" h="85725">
                <a:moveTo>
                  <a:pt x="208025" y="74533"/>
                </a:moveTo>
                <a:lnTo>
                  <a:pt x="208025" y="57149"/>
                </a:lnTo>
                <a:lnTo>
                  <a:pt x="193548" y="57149"/>
                </a:lnTo>
                <a:lnTo>
                  <a:pt x="193548" y="85343"/>
                </a:lnTo>
                <a:lnTo>
                  <a:pt x="208025" y="74533"/>
                </a:lnTo>
                <a:close/>
              </a:path>
            </a:pathLst>
          </a:custGeom>
          <a:solidFill>
            <a:srgbClr val="000000"/>
          </a:solidFill>
        </p:spPr>
        <p:txBody>
          <a:bodyPr wrap="square" lIns="0" tIns="0" rIns="0" bIns="0" rtlCol="0"/>
          <a:lstStyle/>
          <a:p>
            <a:endParaRPr/>
          </a:p>
        </p:txBody>
      </p:sp>
      <p:sp>
        <p:nvSpPr>
          <p:cNvPr id="77" name="object 77"/>
          <p:cNvSpPr/>
          <p:nvPr/>
        </p:nvSpPr>
        <p:spPr>
          <a:xfrm>
            <a:off x="3820921" y="3851402"/>
            <a:ext cx="250825" cy="85725"/>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78" name="object 78"/>
          <p:cNvSpPr/>
          <p:nvPr/>
        </p:nvSpPr>
        <p:spPr>
          <a:xfrm>
            <a:off x="3820921" y="4714747"/>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79" name="object 79"/>
          <p:cNvSpPr/>
          <p:nvPr/>
        </p:nvSpPr>
        <p:spPr>
          <a:xfrm>
            <a:off x="4240021" y="4757420"/>
            <a:ext cx="1173480" cy="0"/>
          </a:xfrm>
          <a:custGeom>
            <a:avLst/>
            <a:gdLst/>
            <a:ahLst/>
            <a:cxnLst/>
            <a:rect l="l" t="t" r="r" b="b"/>
            <a:pathLst>
              <a:path w="1173479">
                <a:moveTo>
                  <a:pt x="0" y="0"/>
                </a:moveTo>
                <a:lnTo>
                  <a:pt x="1173479" y="0"/>
                </a:lnTo>
              </a:path>
            </a:pathLst>
          </a:custGeom>
          <a:ln w="28575">
            <a:solidFill>
              <a:srgbClr val="000000"/>
            </a:solidFill>
          </a:ln>
        </p:spPr>
        <p:txBody>
          <a:bodyPr wrap="square" lIns="0" tIns="0" rIns="0" bIns="0" rtlCol="0"/>
          <a:lstStyle/>
          <a:p>
            <a:endParaRPr/>
          </a:p>
        </p:txBody>
      </p:sp>
      <p:sp>
        <p:nvSpPr>
          <p:cNvPr id="80" name="object 80"/>
          <p:cNvSpPr/>
          <p:nvPr/>
        </p:nvSpPr>
        <p:spPr>
          <a:xfrm>
            <a:off x="5413502" y="4326128"/>
            <a:ext cx="0" cy="431800"/>
          </a:xfrm>
          <a:custGeom>
            <a:avLst/>
            <a:gdLst/>
            <a:ahLst/>
            <a:cxnLst/>
            <a:rect l="l" t="t" r="r" b="b"/>
            <a:pathLst>
              <a:path h="431800">
                <a:moveTo>
                  <a:pt x="0" y="0"/>
                </a:moveTo>
                <a:lnTo>
                  <a:pt x="0" y="431292"/>
                </a:lnTo>
              </a:path>
            </a:pathLst>
          </a:custGeom>
          <a:ln w="28575">
            <a:solidFill>
              <a:srgbClr val="000000"/>
            </a:solidFill>
          </a:ln>
        </p:spPr>
        <p:txBody>
          <a:bodyPr wrap="square" lIns="0" tIns="0" rIns="0" bIns="0" rtlCol="0"/>
          <a:lstStyle/>
          <a:p>
            <a:endParaRPr/>
          </a:p>
        </p:txBody>
      </p:sp>
      <p:sp>
        <p:nvSpPr>
          <p:cNvPr id="81" name="object 81"/>
          <p:cNvSpPr/>
          <p:nvPr/>
        </p:nvSpPr>
        <p:spPr>
          <a:xfrm>
            <a:off x="5413502" y="4282694"/>
            <a:ext cx="334645" cy="86360"/>
          </a:xfrm>
          <a:custGeom>
            <a:avLst/>
            <a:gdLst/>
            <a:ahLst/>
            <a:cxnLst/>
            <a:rect l="l" t="t" r="r" b="b"/>
            <a:pathLst>
              <a:path w="334645" h="86360">
                <a:moveTo>
                  <a:pt x="291846" y="57150"/>
                </a:moveTo>
                <a:lnTo>
                  <a:pt x="291846" y="28955"/>
                </a:lnTo>
                <a:lnTo>
                  <a:pt x="0" y="28955"/>
                </a:lnTo>
                <a:lnTo>
                  <a:pt x="0" y="57150"/>
                </a:lnTo>
                <a:lnTo>
                  <a:pt x="291846" y="57150"/>
                </a:lnTo>
                <a:close/>
              </a:path>
              <a:path w="334645" h="86360">
                <a:moveTo>
                  <a:pt x="334518" y="43433"/>
                </a:moveTo>
                <a:lnTo>
                  <a:pt x="277368" y="0"/>
                </a:lnTo>
                <a:lnTo>
                  <a:pt x="277368" y="28955"/>
                </a:lnTo>
                <a:lnTo>
                  <a:pt x="291846" y="28955"/>
                </a:lnTo>
                <a:lnTo>
                  <a:pt x="291846" y="75295"/>
                </a:lnTo>
                <a:lnTo>
                  <a:pt x="334518" y="43433"/>
                </a:lnTo>
                <a:close/>
              </a:path>
              <a:path w="334645" h="86360">
                <a:moveTo>
                  <a:pt x="291846" y="75295"/>
                </a:moveTo>
                <a:lnTo>
                  <a:pt x="291846" y="57150"/>
                </a:lnTo>
                <a:lnTo>
                  <a:pt x="277368" y="57150"/>
                </a:lnTo>
                <a:lnTo>
                  <a:pt x="277368" y="86105"/>
                </a:lnTo>
                <a:lnTo>
                  <a:pt x="291846" y="75295"/>
                </a:lnTo>
                <a:close/>
              </a:path>
            </a:pathLst>
          </a:custGeom>
          <a:solidFill>
            <a:srgbClr val="000000"/>
          </a:solidFill>
        </p:spPr>
        <p:txBody>
          <a:bodyPr wrap="square" lIns="0" tIns="0" rIns="0" bIns="0" rtlCol="0"/>
          <a:lstStyle/>
          <a:p>
            <a:endParaRPr/>
          </a:p>
        </p:txBody>
      </p:sp>
      <p:sp>
        <p:nvSpPr>
          <p:cNvPr id="82" name="object 82"/>
          <p:cNvSpPr/>
          <p:nvPr/>
        </p:nvSpPr>
        <p:spPr>
          <a:xfrm>
            <a:off x="9100819" y="4541773"/>
            <a:ext cx="253365" cy="8636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2672"/>
                </a:moveTo>
                <a:lnTo>
                  <a:pt x="195833" y="0"/>
                </a:lnTo>
                <a:lnTo>
                  <a:pt x="195833" y="28955"/>
                </a:lnTo>
                <a:lnTo>
                  <a:pt x="209550" y="28955"/>
                </a:lnTo>
                <a:lnTo>
                  <a:pt x="209550" y="75681"/>
                </a:lnTo>
                <a:lnTo>
                  <a:pt x="252983" y="42672"/>
                </a:lnTo>
                <a:close/>
              </a:path>
              <a:path w="253365" h="86360">
                <a:moveTo>
                  <a:pt x="209550" y="75681"/>
                </a:moveTo>
                <a:lnTo>
                  <a:pt x="209550" y="57150"/>
                </a:lnTo>
                <a:lnTo>
                  <a:pt x="195833" y="57150"/>
                </a:lnTo>
                <a:lnTo>
                  <a:pt x="195833" y="86105"/>
                </a:lnTo>
                <a:lnTo>
                  <a:pt x="209550" y="75681"/>
                </a:lnTo>
                <a:close/>
              </a:path>
            </a:pathLst>
          </a:custGeom>
          <a:solidFill>
            <a:srgbClr val="000000"/>
          </a:solidFill>
        </p:spPr>
        <p:txBody>
          <a:bodyPr wrap="square" lIns="0" tIns="0" rIns="0" bIns="0" rtlCol="0"/>
          <a:lstStyle/>
          <a:p>
            <a:endParaRPr/>
          </a:p>
        </p:txBody>
      </p:sp>
      <p:sp>
        <p:nvSpPr>
          <p:cNvPr id="83" name="object 83"/>
          <p:cNvSpPr/>
          <p:nvPr/>
        </p:nvSpPr>
        <p:spPr>
          <a:xfrm>
            <a:off x="1887727" y="5322823"/>
            <a:ext cx="2184400" cy="76200"/>
          </a:xfrm>
          <a:custGeom>
            <a:avLst/>
            <a:gdLst/>
            <a:ahLst/>
            <a:cxnLst/>
            <a:rect l="l" t="t" r="r" b="b"/>
            <a:pathLst>
              <a:path w="2184400" h="76200">
                <a:moveTo>
                  <a:pt x="2125218" y="41148"/>
                </a:moveTo>
                <a:lnTo>
                  <a:pt x="2125218" y="35813"/>
                </a:lnTo>
                <a:lnTo>
                  <a:pt x="2123694" y="33527"/>
                </a:lnTo>
                <a:lnTo>
                  <a:pt x="2286" y="33527"/>
                </a:lnTo>
                <a:lnTo>
                  <a:pt x="0" y="35813"/>
                </a:lnTo>
                <a:lnTo>
                  <a:pt x="0" y="41148"/>
                </a:lnTo>
                <a:lnTo>
                  <a:pt x="2286" y="42672"/>
                </a:lnTo>
                <a:lnTo>
                  <a:pt x="2123694" y="42672"/>
                </a:lnTo>
                <a:lnTo>
                  <a:pt x="2125218" y="41148"/>
                </a:lnTo>
                <a:close/>
              </a:path>
              <a:path w="2184400" h="76200">
                <a:moveTo>
                  <a:pt x="2183892" y="38100"/>
                </a:moveTo>
                <a:lnTo>
                  <a:pt x="2107692" y="0"/>
                </a:lnTo>
                <a:lnTo>
                  <a:pt x="2107692" y="33527"/>
                </a:lnTo>
                <a:lnTo>
                  <a:pt x="2123694" y="33527"/>
                </a:lnTo>
                <a:lnTo>
                  <a:pt x="2125218" y="35813"/>
                </a:lnTo>
                <a:lnTo>
                  <a:pt x="2125218" y="67437"/>
                </a:lnTo>
                <a:lnTo>
                  <a:pt x="2183892" y="38100"/>
                </a:lnTo>
                <a:close/>
              </a:path>
              <a:path w="2184400" h="76200">
                <a:moveTo>
                  <a:pt x="2125218" y="67437"/>
                </a:moveTo>
                <a:lnTo>
                  <a:pt x="2125218" y="41148"/>
                </a:lnTo>
                <a:lnTo>
                  <a:pt x="2123694" y="42672"/>
                </a:lnTo>
                <a:lnTo>
                  <a:pt x="2107692" y="42672"/>
                </a:lnTo>
                <a:lnTo>
                  <a:pt x="2107692" y="76200"/>
                </a:lnTo>
                <a:lnTo>
                  <a:pt x="2125218" y="67437"/>
                </a:lnTo>
                <a:close/>
              </a:path>
            </a:pathLst>
          </a:custGeom>
          <a:solidFill>
            <a:srgbClr val="000000"/>
          </a:solidFill>
        </p:spPr>
        <p:txBody>
          <a:bodyPr wrap="square" lIns="0" tIns="0" rIns="0" bIns="0" rtlCol="0"/>
          <a:lstStyle/>
          <a:p>
            <a:endParaRPr/>
          </a:p>
        </p:txBody>
      </p:sp>
      <p:sp>
        <p:nvSpPr>
          <p:cNvPr id="84" name="object 84"/>
          <p:cNvSpPr/>
          <p:nvPr/>
        </p:nvSpPr>
        <p:spPr>
          <a:xfrm>
            <a:off x="1887727" y="5583428"/>
            <a:ext cx="2184400" cy="76200"/>
          </a:xfrm>
          <a:custGeom>
            <a:avLst/>
            <a:gdLst/>
            <a:ahLst/>
            <a:cxnLst/>
            <a:rect l="l" t="t" r="r" b="b"/>
            <a:pathLst>
              <a:path w="2184400" h="76200">
                <a:moveTo>
                  <a:pt x="2125218" y="40386"/>
                </a:moveTo>
                <a:lnTo>
                  <a:pt x="2125218" y="35051"/>
                </a:lnTo>
                <a:lnTo>
                  <a:pt x="2123694" y="32766"/>
                </a:lnTo>
                <a:lnTo>
                  <a:pt x="2286" y="32766"/>
                </a:lnTo>
                <a:lnTo>
                  <a:pt x="0" y="35051"/>
                </a:lnTo>
                <a:lnTo>
                  <a:pt x="0" y="40386"/>
                </a:lnTo>
                <a:lnTo>
                  <a:pt x="2286" y="42672"/>
                </a:lnTo>
                <a:lnTo>
                  <a:pt x="2123694" y="42672"/>
                </a:lnTo>
                <a:lnTo>
                  <a:pt x="2125218" y="40386"/>
                </a:lnTo>
                <a:close/>
              </a:path>
              <a:path w="2184400" h="76200">
                <a:moveTo>
                  <a:pt x="2183892" y="38100"/>
                </a:moveTo>
                <a:lnTo>
                  <a:pt x="2107692" y="0"/>
                </a:lnTo>
                <a:lnTo>
                  <a:pt x="2107692" y="32766"/>
                </a:lnTo>
                <a:lnTo>
                  <a:pt x="2123694" y="32766"/>
                </a:lnTo>
                <a:lnTo>
                  <a:pt x="2125218" y="35051"/>
                </a:lnTo>
                <a:lnTo>
                  <a:pt x="2125218" y="67437"/>
                </a:lnTo>
                <a:lnTo>
                  <a:pt x="2183892" y="38100"/>
                </a:lnTo>
                <a:close/>
              </a:path>
              <a:path w="2184400" h="76200">
                <a:moveTo>
                  <a:pt x="2125218" y="67437"/>
                </a:moveTo>
                <a:lnTo>
                  <a:pt x="2125218" y="40386"/>
                </a:lnTo>
                <a:lnTo>
                  <a:pt x="2123694" y="42672"/>
                </a:lnTo>
                <a:lnTo>
                  <a:pt x="2107692" y="42672"/>
                </a:lnTo>
                <a:lnTo>
                  <a:pt x="2107692" y="76200"/>
                </a:lnTo>
                <a:lnTo>
                  <a:pt x="2125218" y="67437"/>
                </a:lnTo>
                <a:close/>
              </a:path>
            </a:pathLst>
          </a:custGeom>
          <a:solidFill>
            <a:srgbClr val="000000"/>
          </a:solidFill>
        </p:spPr>
        <p:txBody>
          <a:bodyPr wrap="square" lIns="0" tIns="0" rIns="0" bIns="0" rtlCol="0"/>
          <a:lstStyle/>
          <a:p>
            <a:endParaRPr/>
          </a:p>
        </p:txBody>
      </p:sp>
      <p:sp>
        <p:nvSpPr>
          <p:cNvPr id="85" name="object 85"/>
          <p:cNvSpPr/>
          <p:nvPr/>
        </p:nvSpPr>
        <p:spPr>
          <a:xfrm>
            <a:off x="1857248" y="4716271"/>
            <a:ext cx="70485" cy="71755"/>
          </a:xfrm>
          <a:custGeom>
            <a:avLst/>
            <a:gdLst/>
            <a:ahLst/>
            <a:cxnLst/>
            <a:rect l="l" t="t" r="r" b="b"/>
            <a:pathLst>
              <a:path w="70485"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000000"/>
          </a:solidFill>
        </p:spPr>
        <p:txBody>
          <a:bodyPr wrap="square" lIns="0" tIns="0" rIns="0" bIns="0" rtlCol="0"/>
          <a:lstStyle/>
          <a:p>
            <a:endParaRPr/>
          </a:p>
        </p:txBody>
      </p:sp>
      <p:sp>
        <p:nvSpPr>
          <p:cNvPr id="86" name="object 86"/>
          <p:cNvSpPr/>
          <p:nvPr/>
        </p:nvSpPr>
        <p:spPr>
          <a:xfrm>
            <a:off x="1857248" y="4716271"/>
            <a:ext cx="70485" cy="71755"/>
          </a:xfrm>
          <a:custGeom>
            <a:avLst/>
            <a:gdLst/>
            <a:ahLst/>
            <a:cxnLst/>
            <a:rect l="l" t="t" r="r" b="b"/>
            <a:pathLst>
              <a:path w="70485"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000000"/>
            </a:solidFill>
          </a:ln>
        </p:spPr>
        <p:txBody>
          <a:bodyPr wrap="square" lIns="0" tIns="0" rIns="0" bIns="0" rtlCol="0"/>
          <a:lstStyle/>
          <a:p>
            <a:endParaRPr/>
          </a:p>
        </p:txBody>
      </p:sp>
      <p:sp>
        <p:nvSpPr>
          <p:cNvPr id="87" name="object 87"/>
          <p:cNvSpPr/>
          <p:nvPr/>
        </p:nvSpPr>
        <p:spPr>
          <a:xfrm>
            <a:off x="1857248" y="5046979"/>
            <a:ext cx="70485" cy="71120"/>
          </a:xfrm>
          <a:custGeom>
            <a:avLst/>
            <a:gdLst/>
            <a:ahLst/>
            <a:cxnLst/>
            <a:rect l="l" t="t" r="r" b="b"/>
            <a:pathLst>
              <a:path w="70485" h="71120">
                <a:moveTo>
                  <a:pt x="70103" y="50292"/>
                </a:moveTo>
                <a:lnTo>
                  <a:pt x="70103" y="19812"/>
                </a:lnTo>
                <a:lnTo>
                  <a:pt x="49529" y="0"/>
                </a:lnTo>
                <a:lnTo>
                  <a:pt x="20574" y="0"/>
                </a:lnTo>
                <a:lnTo>
                  <a:pt x="0" y="19812"/>
                </a:lnTo>
                <a:lnTo>
                  <a:pt x="0" y="50292"/>
                </a:lnTo>
                <a:lnTo>
                  <a:pt x="20574" y="70866"/>
                </a:lnTo>
                <a:lnTo>
                  <a:pt x="49529" y="70866"/>
                </a:lnTo>
                <a:lnTo>
                  <a:pt x="70103" y="50292"/>
                </a:lnTo>
                <a:close/>
              </a:path>
            </a:pathLst>
          </a:custGeom>
          <a:solidFill>
            <a:srgbClr val="000000"/>
          </a:solidFill>
        </p:spPr>
        <p:txBody>
          <a:bodyPr wrap="square" lIns="0" tIns="0" rIns="0" bIns="0" rtlCol="0"/>
          <a:lstStyle/>
          <a:p>
            <a:endParaRPr/>
          </a:p>
        </p:txBody>
      </p:sp>
      <p:sp>
        <p:nvSpPr>
          <p:cNvPr id="88" name="object 88"/>
          <p:cNvSpPr/>
          <p:nvPr/>
        </p:nvSpPr>
        <p:spPr>
          <a:xfrm>
            <a:off x="1857248" y="5046979"/>
            <a:ext cx="70485" cy="71120"/>
          </a:xfrm>
          <a:custGeom>
            <a:avLst/>
            <a:gdLst/>
            <a:ahLst/>
            <a:cxnLst/>
            <a:rect l="l" t="t" r="r" b="b"/>
            <a:pathLst>
              <a:path w="70485" h="71120">
                <a:moveTo>
                  <a:pt x="20574" y="0"/>
                </a:moveTo>
                <a:lnTo>
                  <a:pt x="0" y="19812"/>
                </a:lnTo>
                <a:lnTo>
                  <a:pt x="0" y="50292"/>
                </a:lnTo>
                <a:lnTo>
                  <a:pt x="20574" y="70866"/>
                </a:lnTo>
                <a:lnTo>
                  <a:pt x="49529" y="70866"/>
                </a:lnTo>
                <a:lnTo>
                  <a:pt x="70103" y="50292"/>
                </a:lnTo>
                <a:lnTo>
                  <a:pt x="70103" y="19812"/>
                </a:lnTo>
                <a:lnTo>
                  <a:pt x="49529" y="0"/>
                </a:lnTo>
                <a:lnTo>
                  <a:pt x="20574" y="0"/>
                </a:lnTo>
                <a:close/>
              </a:path>
            </a:pathLst>
          </a:custGeom>
          <a:ln w="9525">
            <a:solidFill>
              <a:srgbClr val="000000"/>
            </a:solidFill>
          </a:ln>
        </p:spPr>
        <p:txBody>
          <a:bodyPr wrap="square" lIns="0" tIns="0" rIns="0" bIns="0" rtlCol="0"/>
          <a:lstStyle/>
          <a:p>
            <a:endParaRPr/>
          </a:p>
        </p:txBody>
      </p:sp>
      <p:sp>
        <p:nvSpPr>
          <p:cNvPr id="89" name="object 89"/>
          <p:cNvSpPr/>
          <p:nvPr/>
        </p:nvSpPr>
        <p:spPr>
          <a:xfrm>
            <a:off x="215900" y="3116072"/>
            <a:ext cx="1007110" cy="1295400"/>
          </a:xfrm>
          <a:custGeom>
            <a:avLst/>
            <a:gdLst/>
            <a:ahLst/>
            <a:cxnLst/>
            <a:rect l="l" t="t" r="r" b="b"/>
            <a:pathLst>
              <a:path w="1007110" h="1295400">
                <a:moveTo>
                  <a:pt x="0" y="0"/>
                </a:moveTo>
                <a:lnTo>
                  <a:pt x="0" y="1295400"/>
                </a:lnTo>
                <a:lnTo>
                  <a:pt x="1006602" y="1295400"/>
                </a:lnTo>
                <a:lnTo>
                  <a:pt x="1006602" y="0"/>
                </a:lnTo>
                <a:lnTo>
                  <a:pt x="0" y="0"/>
                </a:lnTo>
                <a:close/>
              </a:path>
            </a:pathLst>
          </a:custGeom>
          <a:ln w="9525">
            <a:solidFill>
              <a:srgbClr val="000000"/>
            </a:solidFill>
          </a:ln>
        </p:spPr>
        <p:txBody>
          <a:bodyPr wrap="square" lIns="0" tIns="0" rIns="0" bIns="0" rtlCol="0"/>
          <a:lstStyle/>
          <a:p>
            <a:endParaRPr/>
          </a:p>
        </p:txBody>
      </p:sp>
      <p:sp>
        <p:nvSpPr>
          <p:cNvPr id="90" name="object 90"/>
          <p:cNvSpPr/>
          <p:nvPr/>
        </p:nvSpPr>
        <p:spPr>
          <a:xfrm>
            <a:off x="6833869" y="3510026"/>
            <a:ext cx="256540" cy="76200"/>
          </a:xfrm>
          <a:custGeom>
            <a:avLst/>
            <a:gdLst/>
            <a:ahLst/>
            <a:cxnLst/>
            <a:rect l="l" t="t" r="r" b="b"/>
            <a:pathLst>
              <a:path w="256540" h="76200">
                <a:moveTo>
                  <a:pt x="197357" y="40386"/>
                </a:moveTo>
                <a:lnTo>
                  <a:pt x="197357" y="35051"/>
                </a:lnTo>
                <a:lnTo>
                  <a:pt x="195072" y="33527"/>
                </a:lnTo>
                <a:lnTo>
                  <a:pt x="2285" y="33527"/>
                </a:lnTo>
                <a:lnTo>
                  <a:pt x="0" y="35051"/>
                </a:lnTo>
                <a:lnTo>
                  <a:pt x="0" y="40386"/>
                </a:lnTo>
                <a:lnTo>
                  <a:pt x="2285" y="42672"/>
                </a:lnTo>
                <a:lnTo>
                  <a:pt x="195072" y="42672"/>
                </a:lnTo>
                <a:lnTo>
                  <a:pt x="197357" y="40386"/>
                </a:lnTo>
                <a:close/>
              </a:path>
              <a:path w="256540" h="76200">
                <a:moveTo>
                  <a:pt x="256031" y="38100"/>
                </a:moveTo>
                <a:lnTo>
                  <a:pt x="179831" y="0"/>
                </a:lnTo>
                <a:lnTo>
                  <a:pt x="179831" y="33527"/>
                </a:lnTo>
                <a:lnTo>
                  <a:pt x="195072" y="33527"/>
                </a:lnTo>
                <a:lnTo>
                  <a:pt x="197357" y="35051"/>
                </a:lnTo>
                <a:lnTo>
                  <a:pt x="197357" y="67437"/>
                </a:lnTo>
                <a:lnTo>
                  <a:pt x="256031" y="38100"/>
                </a:lnTo>
                <a:close/>
              </a:path>
              <a:path w="256540" h="76200">
                <a:moveTo>
                  <a:pt x="197357" y="67437"/>
                </a:moveTo>
                <a:lnTo>
                  <a:pt x="197357" y="40386"/>
                </a:lnTo>
                <a:lnTo>
                  <a:pt x="195072" y="42672"/>
                </a:lnTo>
                <a:lnTo>
                  <a:pt x="179831" y="42672"/>
                </a:lnTo>
                <a:lnTo>
                  <a:pt x="179831" y="76200"/>
                </a:lnTo>
                <a:lnTo>
                  <a:pt x="197357" y="67437"/>
                </a:lnTo>
                <a:close/>
              </a:path>
            </a:pathLst>
          </a:custGeom>
          <a:solidFill>
            <a:srgbClr val="000000"/>
          </a:solidFill>
        </p:spPr>
        <p:txBody>
          <a:bodyPr wrap="square" lIns="0" tIns="0" rIns="0" bIns="0" rtlCol="0"/>
          <a:lstStyle/>
          <a:p>
            <a:endParaRPr/>
          </a:p>
        </p:txBody>
      </p:sp>
      <p:sp>
        <p:nvSpPr>
          <p:cNvPr id="91" name="object 91"/>
          <p:cNvSpPr/>
          <p:nvPr/>
        </p:nvSpPr>
        <p:spPr>
          <a:xfrm>
            <a:off x="5328920" y="4541773"/>
            <a:ext cx="1761489" cy="86360"/>
          </a:xfrm>
          <a:custGeom>
            <a:avLst/>
            <a:gdLst/>
            <a:ahLst/>
            <a:cxnLst/>
            <a:rect l="l" t="t" r="r" b="b"/>
            <a:pathLst>
              <a:path w="1761490" h="86360">
                <a:moveTo>
                  <a:pt x="1718310" y="57150"/>
                </a:moveTo>
                <a:lnTo>
                  <a:pt x="1718310" y="28955"/>
                </a:lnTo>
                <a:lnTo>
                  <a:pt x="0" y="28956"/>
                </a:lnTo>
                <a:lnTo>
                  <a:pt x="0" y="57150"/>
                </a:lnTo>
                <a:lnTo>
                  <a:pt x="1718310" y="57150"/>
                </a:lnTo>
                <a:close/>
              </a:path>
              <a:path w="1761490" h="86360">
                <a:moveTo>
                  <a:pt x="1760982" y="42672"/>
                </a:moveTo>
                <a:lnTo>
                  <a:pt x="1703832" y="0"/>
                </a:lnTo>
                <a:lnTo>
                  <a:pt x="1703832" y="28955"/>
                </a:lnTo>
                <a:lnTo>
                  <a:pt x="1718310" y="28955"/>
                </a:lnTo>
                <a:lnTo>
                  <a:pt x="1718310" y="75102"/>
                </a:lnTo>
                <a:lnTo>
                  <a:pt x="1760982" y="42672"/>
                </a:lnTo>
                <a:close/>
              </a:path>
              <a:path w="1761490" h="86360">
                <a:moveTo>
                  <a:pt x="1718310" y="75102"/>
                </a:moveTo>
                <a:lnTo>
                  <a:pt x="1718310" y="57150"/>
                </a:lnTo>
                <a:lnTo>
                  <a:pt x="1703832" y="57150"/>
                </a:lnTo>
                <a:lnTo>
                  <a:pt x="1703832" y="86105"/>
                </a:lnTo>
                <a:lnTo>
                  <a:pt x="1718310" y="75102"/>
                </a:lnTo>
                <a:close/>
              </a:path>
            </a:pathLst>
          </a:custGeom>
          <a:solidFill>
            <a:srgbClr val="000000"/>
          </a:solidFill>
        </p:spPr>
        <p:txBody>
          <a:bodyPr wrap="square" lIns="0" tIns="0" rIns="0" bIns="0" rtlCol="0"/>
          <a:lstStyle/>
          <a:p>
            <a:endParaRPr/>
          </a:p>
        </p:txBody>
      </p:sp>
      <p:sp>
        <p:nvSpPr>
          <p:cNvPr id="92" name="object 92"/>
          <p:cNvSpPr/>
          <p:nvPr/>
        </p:nvSpPr>
        <p:spPr>
          <a:xfrm>
            <a:off x="1222502" y="3332479"/>
            <a:ext cx="250825" cy="85725"/>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7" y="42672"/>
                </a:moveTo>
                <a:lnTo>
                  <a:pt x="193547" y="0"/>
                </a:lnTo>
                <a:lnTo>
                  <a:pt x="193547" y="28194"/>
                </a:lnTo>
                <a:lnTo>
                  <a:pt x="208025" y="28194"/>
                </a:lnTo>
                <a:lnTo>
                  <a:pt x="208025" y="74533"/>
                </a:lnTo>
                <a:lnTo>
                  <a:pt x="250697" y="42672"/>
                </a:lnTo>
                <a:close/>
              </a:path>
              <a:path w="250825" h="85725">
                <a:moveTo>
                  <a:pt x="208025" y="74533"/>
                </a:moveTo>
                <a:lnTo>
                  <a:pt x="208025" y="57150"/>
                </a:lnTo>
                <a:lnTo>
                  <a:pt x="193547" y="57150"/>
                </a:lnTo>
                <a:lnTo>
                  <a:pt x="193547" y="85344"/>
                </a:lnTo>
                <a:lnTo>
                  <a:pt x="208025" y="74533"/>
                </a:lnTo>
                <a:close/>
              </a:path>
            </a:pathLst>
          </a:custGeom>
          <a:solidFill>
            <a:srgbClr val="000000"/>
          </a:solidFill>
        </p:spPr>
        <p:txBody>
          <a:bodyPr wrap="square" lIns="0" tIns="0" rIns="0" bIns="0" rtlCol="0"/>
          <a:lstStyle/>
          <a:p>
            <a:endParaRPr/>
          </a:p>
        </p:txBody>
      </p:sp>
      <p:sp>
        <p:nvSpPr>
          <p:cNvPr id="93" name="object 93"/>
          <p:cNvSpPr txBox="1"/>
          <p:nvPr/>
        </p:nvSpPr>
        <p:spPr>
          <a:xfrm>
            <a:off x="6256528" y="4989576"/>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94" name="object 94"/>
          <p:cNvSpPr txBox="1"/>
          <p:nvPr/>
        </p:nvSpPr>
        <p:spPr>
          <a:xfrm>
            <a:off x="6256528" y="5292857"/>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95" name="object 95"/>
          <p:cNvSpPr/>
          <p:nvPr/>
        </p:nvSpPr>
        <p:spPr>
          <a:xfrm>
            <a:off x="6180073" y="4928870"/>
            <a:ext cx="238760" cy="605155"/>
          </a:xfrm>
          <a:custGeom>
            <a:avLst/>
            <a:gdLst/>
            <a:ahLst/>
            <a:cxnLst/>
            <a:rect l="l" t="t" r="r" b="b"/>
            <a:pathLst>
              <a:path w="238760" h="605154">
                <a:moveTo>
                  <a:pt x="118872" y="0"/>
                </a:moveTo>
                <a:lnTo>
                  <a:pt x="72651" y="9370"/>
                </a:lnTo>
                <a:lnTo>
                  <a:pt x="34861" y="34956"/>
                </a:lnTo>
                <a:lnTo>
                  <a:pt x="9358" y="72973"/>
                </a:lnTo>
                <a:lnTo>
                  <a:pt x="0" y="119633"/>
                </a:lnTo>
                <a:lnTo>
                  <a:pt x="0" y="486155"/>
                </a:lnTo>
                <a:lnTo>
                  <a:pt x="9358" y="532376"/>
                </a:lnTo>
                <a:lnTo>
                  <a:pt x="34861" y="570166"/>
                </a:lnTo>
                <a:lnTo>
                  <a:pt x="72651" y="595669"/>
                </a:lnTo>
                <a:lnTo>
                  <a:pt x="118872" y="605027"/>
                </a:lnTo>
                <a:lnTo>
                  <a:pt x="165532" y="595669"/>
                </a:lnTo>
                <a:lnTo>
                  <a:pt x="203549" y="570166"/>
                </a:lnTo>
                <a:lnTo>
                  <a:pt x="229135" y="532376"/>
                </a:lnTo>
                <a:lnTo>
                  <a:pt x="238505" y="486155"/>
                </a:lnTo>
                <a:lnTo>
                  <a:pt x="238505" y="119633"/>
                </a:lnTo>
                <a:lnTo>
                  <a:pt x="229135" y="72973"/>
                </a:lnTo>
                <a:lnTo>
                  <a:pt x="203549" y="34956"/>
                </a:lnTo>
                <a:lnTo>
                  <a:pt x="165532" y="9370"/>
                </a:lnTo>
                <a:lnTo>
                  <a:pt x="118872" y="0"/>
                </a:lnTo>
                <a:close/>
              </a:path>
            </a:pathLst>
          </a:custGeom>
          <a:ln w="9525">
            <a:solidFill>
              <a:srgbClr val="000000"/>
            </a:solidFill>
          </a:ln>
        </p:spPr>
        <p:txBody>
          <a:bodyPr wrap="square" lIns="0" tIns="0" rIns="0" bIns="0" rtlCol="0"/>
          <a:lstStyle/>
          <a:p>
            <a:endParaRPr/>
          </a:p>
        </p:txBody>
      </p:sp>
      <p:sp>
        <p:nvSpPr>
          <p:cNvPr id="96" name="object 96"/>
          <p:cNvSpPr/>
          <p:nvPr/>
        </p:nvSpPr>
        <p:spPr>
          <a:xfrm>
            <a:off x="4235450" y="5322823"/>
            <a:ext cx="1931670" cy="76200"/>
          </a:xfrm>
          <a:custGeom>
            <a:avLst/>
            <a:gdLst/>
            <a:ahLst/>
            <a:cxnLst/>
            <a:rect l="l" t="t" r="r" b="b"/>
            <a:pathLst>
              <a:path w="1931670" h="76200">
                <a:moveTo>
                  <a:pt x="1872996" y="41148"/>
                </a:moveTo>
                <a:lnTo>
                  <a:pt x="1872996" y="35813"/>
                </a:lnTo>
                <a:lnTo>
                  <a:pt x="1871472" y="33527"/>
                </a:lnTo>
                <a:lnTo>
                  <a:pt x="2286" y="33528"/>
                </a:lnTo>
                <a:lnTo>
                  <a:pt x="0" y="35814"/>
                </a:lnTo>
                <a:lnTo>
                  <a:pt x="0" y="41148"/>
                </a:lnTo>
                <a:lnTo>
                  <a:pt x="2286" y="42672"/>
                </a:lnTo>
                <a:lnTo>
                  <a:pt x="1871472" y="42672"/>
                </a:lnTo>
                <a:lnTo>
                  <a:pt x="1872996" y="41148"/>
                </a:lnTo>
                <a:close/>
              </a:path>
              <a:path w="1931670" h="76200">
                <a:moveTo>
                  <a:pt x="1931670" y="38100"/>
                </a:moveTo>
                <a:lnTo>
                  <a:pt x="1855470" y="0"/>
                </a:lnTo>
                <a:lnTo>
                  <a:pt x="1855470" y="33527"/>
                </a:lnTo>
                <a:lnTo>
                  <a:pt x="1871472" y="33527"/>
                </a:lnTo>
                <a:lnTo>
                  <a:pt x="1872996" y="35813"/>
                </a:lnTo>
                <a:lnTo>
                  <a:pt x="1872996" y="67437"/>
                </a:lnTo>
                <a:lnTo>
                  <a:pt x="1931670" y="38100"/>
                </a:lnTo>
                <a:close/>
              </a:path>
              <a:path w="1931670" h="76200">
                <a:moveTo>
                  <a:pt x="1872996" y="67437"/>
                </a:moveTo>
                <a:lnTo>
                  <a:pt x="1872996" y="41148"/>
                </a:lnTo>
                <a:lnTo>
                  <a:pt x="1871472" y="42672"/>
                </a:lnTo>
                <a:lnTo>
                  <a:pt x="1855470" y="42672"/>
                </a:lnTo>
                <a:lnTo>
                  <a:pt x="1855470" y="76200"/>
                </a:lnTo>
                <a:lnTo>
                  <a:pt x="1872996" y="67437"/>
                </a:lnTo>
                <a:close/>
              </a:path>
            </a:pathLst>
          </a:custGeom>
          <a:solidFill>
            <a:srgbClr val="000000"/>
          </a:solidFill>
        </p:spPr>
        <p:txBody>
          <a:bodyPr wrap="square" lIns="0" tIns="0" rIns="0" bIns="0" rtlCol="0"/>
          <a:lstStyle/>
          <a:p>
            <a:endParaRPr/>
          </a:p>
        </p:txBody>
      </p:sp>
      <p:sp>
        <p:nvSpPr>
          <p:cNvPr id="97" name="object 97"/>
          <p:cNvSpPr/>
          <p:nvPr/>
        </p:nvSpPr>
        <p:spPr>
          <a:xfrm>
            <a:off x="4235450" y="5063744"/>
            <a:ext cx="1931670" cy="76200"/>
          </a:xfrm>
          <a:custGeom>
            <a:avLst/>
            <a:gdLst/>
            <a:ahLst/>
            <a:cxnLst/>
            <a:rect l="l" t="t" r="r" b="b"/>
            <a:pathLst>
              <a:path w="1931670" h="76200">
                <a:moveTo>
                  <a:pt x="1872996" y="41147"/>
                </a:moveTo>
                <a:lnTo>
                  <a:pt x="1872996" y="35813"/>
                </a:lnTo>
                <a:lnTo>
                  <a:pt x="1871472" y="33527"/>
                </a:lnTo>
                <a:lnTo>
                  <a:pt x="2286" y="33528"/>
                </a:lnTo>
                <a:lnTo>
                  <a:pt x="0" y="35814"/>
                </a:lnTo>
                <a:lnTo>
                  <a:pt x="0" y="41148"/>
                </a:lnTo>
                <a:lnTo>
                  <a:pt x="2286" y="43434"/>
                </a:lnTo>
                <a:lnTo>
                  <a:pt x="1871472" y="43433"/>
                </a:lnTo>
                <a:lnTo>
                  <a:pt x="1872996" y="41147"/>
                </a:lnTo>
                <a:close/>
              </a:path>
              <a:path w="1931670" h="76200">
                <a:moveTo>
                  <a:pt x="1931670" y="38100"/>
                </a:moveTo>
                <a:lnTo>
                  <a:pt x="1855470" y="0"/>
                </a:lnTo>
                <a:lnTo>
                  <a:pt x="1855470" y="33527"/>
                </a:lnTo>
                <a:lnTo>
                  <a:pt x="1871472" y="33527"/>
                </a:lnTo>
                <a:lnTo>
                  <a:pt x="1872996" y="35813"/>
                </a:lnTo>
                <a:lnTo>
                  <a:pt x="1872996" y="67437"/>
                </a:lnTo>
                <a:lnTo>
                  <a:pt x="1931670" y="38100"/>
                </a:lnTo>
                <a:close/>
              </a:path>
              <a:path w="1931670" h="76200">
                <a:moveTo>
                  <a:pt x="1872996" y="67437"/>
                </a:moveTo>
                <a:lnTo>
                  <a:pt x="1872996" y="41147"/>
                </a:lnTo>
                <a:lnTo>
                  <a:pt x="1871472" y="43433"/>
                </a:lnTo>
                <a:lnTo>
                  <a:pt x="1855470" y="43433"/>
                </a:lnTo>
                <a:lnTo>
                  <a:pt x="1855470" y="76200"/>
                </a:lnTo>
                <a:lnTo>
                  <a:pt x="1872996" y="67437"/>
                </a:lnTo>
                <a:close/>
              </a:path>
            </a:pathLst>
          </a:custGeom>
          <a:solidFill>
            <a:srgbClr val="000000"/>
          </a:solidFill>
        </p:spPr>
        <p:txBody>
          <a:bodyPr wrap="square" lIns="0" tIns="0" rIns="0" bIns="0" rtlCol="0"/>
          <a:lstStyle/>
          <a:p>
            <a:endParaRPr/>
          </a:p>
        </p:txBody>
      </p:sp>
      <p:sp>
        <p:nvSpPr>
          <p:cNvPr id="98" name="object 98"/>
          <p:cNvSpPr/>
          <p:nvPr/>
        </p:nvSpPr>
        <p:spPr>
          <a:xfrm>
            <a:off x="6414770" y="5237479"/>
            <a:ext cx="675640" cy="76200"/>
          </a:xfrm>
          <a:custGeom>
            <a:avLst/>
            <a:gdLst/>
            <a:ahLst/>
            <a:cxnLst/>
            <a:rect l="l" t="t" r="r" b="b"/>
            <a:pathLst>
              <a:path w="675640" h="76200">
                <a:moveTo>
                  <a:pt x="616457" y="40386"/>
                </a:moveTo>
                <a:lnTo>
                  <a:pt x="616457" y="35052"/>
                </a:lnTo>
                <a:lnTo>
                  <a:pt x="614172" y="32766"/>
                </a:lnTo>
                <a:lnTo>
                  <a:pt x="2285" y="32766"/>
                </a:lnTo>
                <a:lnTo>
                  <a:pt x="0" y="35052"/>
                </a:lnTo>
                <a:lnTo>
                  <a:pt x="0" y="40386"/>
                </a:lnTo>
                <a:lnTo>
                  <a:pt x="2285" y="42672"/>
                </a:lnTo>
                <a:lnTo>
                  <a:pt x="614172" y="42672"/>
                </a:lnTo>
                <a:lnTo>
                  <a:pt x="616457" y="40386"/>
                </a:lnTo>
                <a:close/>
              </a:path>
              <a:path w="675640" h="76200">
                <a:moveTo>
                  <a:pt x="675131" y="38100"/>
                </a:moveTo>
                <a:lnTo>
                  <a:pt x="598931" y="0"/>
                </a:lnTo>
                <a:lnTo>
                  <a:pt x="598931" y="32766"/>
                </a:lnTo>
                <a:lnTo>
                  <a:pt x="614172" y="32766"/>
                </a:lnTo>
                <a:lnTo>
                  <a:pt x="616457" y="35052"/>
                </a:lnTo>
                <a:lnTo>
                  <a:pt x="616457" y="67437"/>
                </a:lnTo>
                <a:lnTo>
                  <a:pt x="675131" y="38100"/>
                </a:lnTo>
                <a:close/>
              </a:path>
              <a:path w="675640" h="76200">
                <a:moveTo>
                  <a:pt x="616457" y="67437"/>
                </a:moveTo>
                <a:lnTo>
                  <a:pt x="616457" y="40386"/>
                </a:lnTo>
                <a:lnTo>
                  <a:pt x="614172" y="42672"/>
                </a:lnTo>
                <a:lnTo>
                  <a:pt x="598931" y="42672"/>
                </a:lnTo>
                <a:lnTo>
                  <a:pt x="598931" y="76200"/>
                </a:lnTo>
                <a:lnTo>
                  <a:pt x="616457" y="67437"/>
                </a:lnTo>
                <a:close/>
              </a:path>
            </a:pathLst>
          </a:custGeom>
          <a:solidFill>
            <a:srgbClr val="000000"/>
          </a:solidFill>
        </p:spPr>
        <p:txBody>
          <a:bodyPr wrap="square" lIns="0" tIns="0" rIns="0" bIns="0" rtlCol="0"/>
          <a:lstStyle/>
          <a:p>
            <a:endParaRPr/>
          </a:p>
        </p:txBody>
      </p:sp>
      <p:sp>
        <p:nvSpPr>
          <p:cNvPr id="99" name="object 99"/>
          <p:cNvSpPr/>
          <p:nvPr/>
        </p:nvSpPr>
        <p:spPr>
          <a:xfrm>
            <a:off x="7258304" y="4541773"/>
            <a:ext cx="501650" cy="86360"/>
          </a:xfrm>
          <a:custGeom>
            <a:avLst/>
            <a:gdLst/>
            <a:ahLst/>
            <a:cxnLst/>
            <a:rect l="l" t="t" r="r" b="b"/>
            <a:pathLst>
              <a:path w="501650" h="86360">
                <a:moveTo>
                  <a:pt x="458724" y="57150"/>
                </a:moveTo>
                <a:lnTo>
                  <a:pt x="458724" y="28955"/>
                </a:lnTo>
                <a:lnTo>
                  <a:pt x="0" y="28955"/>
                </a:lnTo>
                <a:lnTo>
                  <a:pt x="0" y="57150"/>
                </a:lnTo>
                <a:lnTo>
                  <a:pt x="458724" y="57150"/>
                </a:lnTo>
                <a:close/>
              </a:path>
              <a:path w="501650" h="86360">
                <a:moveTo>
                  <a:pt x="501396" y="42672"/>
                </a:moveTo>
                <a:lnTo>
                  <a:pt x="444246" y="0"/>
                </a:lnTo>
                <a:lnTo>
                  <a:pt x="444246" y="28955"/>
                </a:lnTo>
                <a:lnTo>
                  <a:pt x="458724" y="28955"/>
                </a:lnTo>
                <a:lnTo>
                  <a:pt x="458724" y="75102"/>
                </a:lnTo>
                <a:lnTo>
                  <a:pt x="501396" y="42672"/>
                </a:lnTo>
                <a:close/>
              </a:path>
              <a:path w="501650" h="86360">
                <a:moveTo>
                  <a:pt x="458724" y="75102"/>
                </a:moveTo>
                <a:lnTo>
                  <a:pt x="458724" y="57150"/>
                </a:lnTo>
                <a:lnTo>
                  <a:pt x="444246" y="57150"/>
                </a:lnTo>
                <a:lnTo>
                  <a:pt x="444246" y="86105"/>
                </a:lnTo>
                <a:lnTo>
                  <a:pt x="458724" y="75102"/>
                </a:lnTo>
                <a:close/>
              </a:path>
            </a:pathLst>
          </a:custGeom>
          <a:solidFill>
            <a:srgbClr val="000000"/>
          </a:solidFill>
        </p:spPr>
        <p:txBody>
          <a:bodyPr wrap="square" lIns="0" tIns="0" rIns="0" bIns="0" rtlCol="0"/>
          <a:lstStyle/>
          <a:p>
            <a:endParaRPr/>
          </a:p>
        </p:txBody>
      </p:sp>
      <p:sp>
        <p:nvSpPr>
          <p:cNvPr id="100" name="object 100"/>
          <p:cNvSpPr/>
          <p:nvPr/>
        </p:nvSpPr>
        <p:spPr>
          <a:xfrm>
            <a:off x="7252969" y="5237479"/>
            <a:ext cx="1682114" cy="76200"/>
          </a:xfrm>
          <a:custGeom>
            <a:avLst/>
            <a:gdLst/>
            <a:ahLst/>
            <a:cxnLst/>
            <a:rect l="l" t="t" r="r" b="b"/>
            <a:pathLst>
              <a:path w="1682115" h="76200">
                <a:moveTo>
                  <a:pt x="1623059" y="40386"/>
                </a:moveTo>
                <a:lnTo>
                  <a:pt x="1623059" y="35052"/>
                </a:lnTo>
                <a:lnTo>
                  <a:pt x="1620774" y="32766"/>
                </a:lnTo>
                <a:lnTo>
                  <a:pt x="2285" y="32766"/>
                </a:lnTo>
                <a:lnTo>
                  <a:pt x="0" y="35052"/>
                </a:lnTo>
                <a:lnTo>
                  <a:pt x="0" y="40386"/>
                </a:lnTo>
                <a:lnTo>
                  <a:pt x="2285" y="42672"/>
                </a:lnTo>
                <a:lnTo>
                  <a:pt x="1620774" y="42672"/>
                </a:lnTo>
                <a:lnTo>
                  <a:pt x="1623059" y="40386"/>
                </a:lnTo>
                <a:close/>
              </a:path>
              <a:path w="1682115" h="76200">
                <a:moveTo>
                  <a:pt x="1681733" y="38100"/>
                </a:moveTo>
                <a:lnTo>
                  <a:pt x="1605533" y="0"/>
                </a:lnTo>
                <a:lnTo>
                  <a:pt x="1605533" y="32766"/>
                </a:lnTo>
                <a:lnTo>
                  <a:pt x="1620774" y="32766"/>
                </a:lnTo>
                <a:lnTo>
                  <a:pt x="1623059" y="35052"/>
                </a:lnTo>
                <a:lnTo>
                  <a:pt x="1623059" y="67437"/>
                </a:lnTo>
                <a:lnTo>
                  <a:pt x="1681733" y="38100"/>
                </a:lnTo>
                <a:close/>
              </a:path>
              <a:path w="1682115" h="76200">
                <a:moveTo>
                  <a:pt x="1623059" y="67437"/>
                </a:moveTo>
                <a:lnTo>
                  <a:pt x="1623059" y="40386"/>
                </a:lnTo>
                <a:lnTo>
                  <a:pt x="1620774" y="42672"/>
                </a:lnTo>
                <a:lnTo>
                  <a:pt x="1605533" y="42672"/>
                </a:lnTo>
                <a:lnTo>
                  <a:pt x="1605533" y="76200"/>
                </a:lnTo>
                <a:lnTo>
                  <a:pt x="1623059" y="67437"/>
                </a:lnTo>
                <a:close/>
              </a:path>
            </a:pathLst>
          </a:custGeom>
          <a:solidFill>
            <a:srgbClr val="000000"/>
          </a:solidFill>
        </p:spPr>
        <p:txBody>
          <a:bodyPr wrap="square" lIns="0" tIns="0" rIns="0" bIns="0" rtlCol="0"/>
          <a:lstStyle/>
          <a:p>
            <a:endParaRPr/>
          </a:p>
        </p:txBody>
      </p:sp>
      <p:sp>
        <p:nvSpPr>
          <p:cNvPr id="101" name="object 101"/>
          <p:cNvSpPr/>
          <p:nvPr/>
        </p:nvSpPr>
        <p:spPr>
          <a:xfrm>
            <a:off x="9100819" y="5275579"/>
            <a:ext cx="253365" cy="0"/>
          </a:xfrm>
          <a:custGeom>
            <a:avLst/>
            <a:gdLst/>
            <a:ahLst/>
            <a:cxnLst/>
            <a:rect l="l" t="t" r="r" b="b"/>
            <a:pathLst>
              <a:path w="253365">
                <a:moveTo>
                  <a:pt x="0" y="0"/>
                </a:moveTo>
                <a:lnTo>
                  <a:pt x="252983" y="0"/>
                </a:lnTo>
              </a:path>
            </a:pathLst>
          </a:custGeom>
          <a:ln w="9525">
            <a:solidFill>
              <a:srgbClr val="000000"/>
            </a:solidFill>
          </a:ln>
        </p:spPr>
        <p:txBody>
          <a:bodyPr wrap="square" lIns="0" tIns="0" rIns="0" bIns="0" rtlCol="0"/>
          <a:lstStyle/>
          <a:p>
            <a:endParaRPr/>
          </a:p>
        </p:txBody>
      </p:sp>
      <p:sp>
        <p:nvSpPr>
          <p:cNvPr id="102" name="object 102"/>
          <p:cNvSpPr/>
          <p:nvPr/>
        </p:nvSpPr>
        <p:spPr>
          <a:xfrm>
            <a:off x="9353804" y="5275579"/>
            <a:ext cx="0" cy="1553845"/>
          </a:xfrm>
          <a:custGeom>
            <a:avLst/>
            <a:gdLst/>
            <a:ahLst/>
            <a:cxnLst/>
            <a:rect l="l" t="t" r="r" b="b"/>
            <a:pathLst>
              <a:path h="1553845">
                <a:moveTo>
                  <a:pt x="0" y="1553718"/>
                </a:moveTo>
                <a:lnTo>
                  <a:pt x="0" y="0"/>
                </a:lnTo>
              </a:path>
            </a:pathLst>
          </a:custGeom>
          <a:ln w="9525">
            <a:solidFill>
              <a:srgbClr val="000000"/>
            </a:solidFill>
          </a:ln>
        </p:spPr>
        <p:txBody>
          <a:bodyPr wrap="square" lIns="0" tIns="0" rIns="0" bIns="0" rtlCol="0"/>
          <a:lstStyle/>
          <a:p>
            <a:endParaRPr/>
          </a:p>
        </p:txBody>
      </p:sp>
      <p:sp>
        <p:nvSpPr>
          <p:cNvPr id="103" name="object 103"/>
          <p:cNvSpPr/>
          <p:nvPr/>
        </p:nvSpPr>
        <p:spPr>
          <a:xfrm>
            <a:off x="2060701" y="6829297"/>
            <a:ext cx="7293609" cy="0"/>
          </a:xfrm>
          <a:custGeom>
            <a:avLst/>
            <a:gdLst/>
            <a:ahLst/>
            <a:cxnLst/>
            <a:rect l="l" t="t" r="r" b="b"/>
            <a:pathLst>
              <a:path w="7293609">
                <a:moveTo>
                  <a:pt x="0" y="0"/>
                </a:moveTo>
                <a:lnTo>
                  <a:pt x="7293102" y="0"/>
                </a:lnTo>
              </a:path>
            </a:pathLst>
          </a:custGeom>
          <a:ln w="9525">
            <a:solidFill>
              <a:srgbClr val="000000"/>
            </a:solidFill>
          </a:ln>
        </p:spPr>
        <p:txBody>
          <a:bodyPr wrap="square" lIns="0" tIns="0" rIns="0" bIns="0" rtlCol="0"/>
          <a:lstStyle/>
          <a:p>
            <a:endParaRPr/>
          </a:p>
        </p:txBody>
      </p:sp>
      <p:sp>
        <p:nvSpPr>
          <p:cNvPr id="104" name="object 104"/>
          <p:cNvSpPr txBox="1"/>
          <p:nvPr/>
        </p:nvSpPr>
        <p:spPr>
          <a:xfrm>
            <a:off x="1098550" y="2646426"/>
            <a:ext cx="3276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IF</a:t>
            </a:r>
            <a:r>
              <a:rPr sz="1100" spc="-10" dirty="0">
                <a:latin typeface="Arial"/>
                <a:cs typeface="Arial"/>
              </a:rPr>
              <a:t>/</a:t>
            </a:r>
            <a:r>
              <a:rPr sz="1100" spc="-5" dirty="0">
                <a:latin typeface="Arial"/>
                <a:cs typeface="Arial"/>
              </a:rPr>
              <a:t>ID</a:t>
            </a:r>
            <a:endParaRPr sz="1100">
              <a:latin typeface="Arial"/>
              <a:cs typeface="Arial"/>
            </a:endParaRPr>
          </a:p>
        </p:txBody>
      </p:sp>
      <p:sp>
        <p:nvSpPr>
          <p:cNvPr id="105" name="object 105"/>
          <p:cNvSpPr txBox="1"/>
          <p:nvPr/>
        </p:nvSpPr>
        <p:spPr>
          <a:xfrm>
            <a:off x="3994144" y="1609338"/>
            <a:ext cx="3911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ID/EX</a:t>
            </a:r>
            <a:endParaRPr sz="1100">
              <a:latin typeface="Arial"/>
              <a:cs typeface="Arial"/>
            </a:endParaRPr>
          </a:p>
        </p:txBody>
      </p:sp>
      <p:sp>
        <p:nvSpPr>
          <p:cNvPr id="106" name="object 106"/>
          <p:cNvSpPr txBox="1"/>
          <p:nvPr/>
        </p:nvSpPr>
        <p:spPr>
          <a:xfrm>
            <a:off x="6844028" y="1868415"/>
            <a:ext cx="57658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a:t>
            </a:r>
            <a:r>
              <a:rPr sz="1100" spc="-15" dirty="0">
                <a:latin typeface="Arial"/>
                <a:cs typeface="Arial"/>
              </a:rPr>
              <a:t>X</a:t>
            </a:r>
            <a:r>
              <a:rPr sz="1100" spc="-5" dirty="0">
                <a:latin typeface="Arial"/>
                <a:cs typeface="Arial"/>
              </a:rPr>
              <a:t>/M</a:t>
            </a:r>
            <a:r>
              <a:rPr sz="1100" spc="-10" dirty="0">
                <a:latin typeface="Arial"/>
                <a:cs typeface="Arial"/>
              </a:rPr>
              <a:t>E</a:t>
            </a:r>
            <a:r>
              <a:rPr sz="1100" spc="-5" dirty="0">
                <a:latin typeface="Arial"/>
                <a:cs typeface="Arial"/>
              </a:rPr>
              <a:t>M</a:t>
            </a:r>
            <a:endParaRPr sz="1100">
              <a:latin typeface="Arial"/>
              <a:cs typeface="Arial"/>
            </a:endParaRPr>
          </a:p>
        </p:txBody>
      </p:sp>
      <p:sp>
        <p:nvSpPr>
          <p:cNvPr id="107" name="object 107"/>
          <p:cNvSpPr txBox="1"/>
          <p:nvPr/>
        </p:nvSpPr>
        <p:spPr>
          <a:xfrm>
            <a:off x="8686543" y="2126738"/>
            <a:ext cx="61404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MEM/WB</a:t>
            </a:r>
            <a:endParaRPr sz="1100">
              <a:latin typeface="Arial"/>
              <a:cs typeface="Arial"/>
            </a:endParaRPr>
          </a:p>
        </p:txBody>
      </p:sp>
      <p:sp>
        <p:nvSpPr>
          <p:cNvPr id="108" name="object 108"/>
          <p:cNvSpPr txBox="1"/>
          <p:nvPr/>
        </p:nvSpPr>
        <p:spPr>
          <a:xfrm>
            <a:off x="4074921" y="2386076"/>
            <a:ext cx="1784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EX</a:t>
            </a:r>
            <a:endParaRPr sz="900">
              <a:latin typeface="Times New Roman"/>
              <a:cs typeface="Times New Roman"/>
            </a:endParaRPr>
          </a:p>
        </p:txBody>
      </p:sp>
      <p:sp>
        <p:nvSpPr>
          <p:cNvPr id="109" name="object 109"/>
          <p:cNvSpPr/>
          <p:nvPr/>
        </p:nvSpPr>
        <p:spPr>
          <a:xfrm>
            <a:off x="4071620" y="2078989"/>
            <a:ext cx="168910" cy="259079"/>
          </a:xfrm>
          <a:custGeom>
            <a:avLst/>
            <a:gdLst/>
            <a:ahLst/>
            <a:cxnLst/>
            <a:rect l="l" t="t" r="r" b="b"/>
            <a:pathLst>
              <a:path w="168910" h="259080">
                <a:moveTo>
                  <a:pt x="168401" y="0"/>
                </a:moveTo>
                <a:lnTo>
                  <a:pt x="168401" y="259080"/>
                </a:lnTo>
                <a:lnTo>
                  <a:pt x="0" y="259080"/>
                </a:lnTo>
                <a:lnTo>
                  <a:pt x="0" y="0"/>
                </a:lnTo>
                <a:lnTo>
                  <a:pt x="168401" y="0"/>
                </a:lnTo>
                <a:close/>
              </a:path>
            </a:pathLst>
          </a:custGeom>
          <a:solidFill>
            <a:srgbClr val="DEDEDE"/>
          </a:solidFill>
        </p:spPr>
        <p:txBody>
          <a:bodyPr wrap="square" lIns="0" tIns="0" rIns="0" bIns="0" rtlCol="0"/>
          <a:lstStyle/>
          <a:p>
            <a:endParaRPr/>
          </a:p>
        </p:txBody>
      </p:sp>
      <p:sp>
        <p:nvSpPr>
          <p:cNvPr id="110" name="object 110"/>
          <p:cNvSpPr/>
          <p:nvPr/>
        </p:nvSpPr>
        <p:spPr>
          <a:xfrm>
            <a:off x="4071620" y="2079751"/>
            <a:ext cx="168910" cy="258445"/>
          </a:xfrm>
          <a:custGeom>
            <a:avLst/>
            <a:gdLst/>
            <a:ahLst/>
            <a:cxnLst/>
            <a:rect l="l" t="t" r="r" b="b"/>
            <a:pathLst>
              <a:path w="168910"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111" name="object 111"/>
          <p:cNvSpPr txBox="1"/>
          <p:nvPr/>
        </p:nvSpPr>
        <p:spPr>
          <a:xfrm>
            <a:off x="4107688" y="2127758"/>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12" name="object 112"/>
          <p:cNvSpPr/>
          <p:nvPr/>
        </p:nvSpPr>
        <p:spPr>
          <a:xfrm>
            <a:off x="4071620" y="1820672"/>
            <a:ext cx="168910" cy="258445"/>
          </a:xfrm>
          <a:custGeom>
            <a:avLst/>
            <a:gdLst/>
            <a:ahLst/>
            <a:cxnLst/>
            <a:rect l="l" t="t" r="r" b="b"/>
            <a:pathLst>
              <a:path w="168910" h="258444">
                <a:moveTo>
                  <a:pt x="168401" y="0"/>
                </a:moveTo>
                <a:lnTo>
                  <a:pt x="168401" y="258317"/>
                </a:lnTo>
                <a:lnTo>
                  <a:pt x="0" y="258317"/>
                </a:lnTo>
                <a:lnTo>
                  <a:pt x="0" y="0"/>
                </a:lnTo>
                <a:lnTo>
                  <a:pt x="168401" y="0"/>
                </a:lnTo>
                <a:close/>
              </a:path>
            </a:pathLst>
          </a:custGeom>
          <a:solidFill>
            <a:srgbClr val="DEDEDE"/>
          </a:solidFill>
        </p:spPr>
        <p:txBody>
          <a:bodyPr wrap="square" lIns="0" tIns="0" rIns="0" bIns="0" rtlCol="0"/>
          <a:lstStyle/>
          <a:p>
            <a:endParaRPr/>
          </a:p>
        </p:txBody>
      </p:sp>
      <p:sp>
        <p:nvSpPr>
          <p:cNvPr id="113" name="object 113"/>
          <p:cNvSpPr/>
          <p:nvPr/>
        </p:nvSpPr>
        <p:spPr>
          <a:xfrm>
            <a:off x="4071620" y="1820672"/>
            <a:ext cx="168910" cy="259079"/>
          </a:xfrm>
          <a:custGeom>
            <a:avLst/>
            <a:gdLst/>
            <a:ahLst/>
            <a:cxnLst/>
            <a:rect l="l" t="t" r="r" b="b"/>
            <a:pathLst>
              <a:path w="168910" h="259080">
                <a:moveTo>
                  <a:pt x="0" y="0"/>
                </a:moveTo>
                <a:lnTo>
                  <a:pt x="0" y="259079"/>
                </a:lnTo>
                <a:lnTo>
                  <a:pt x="168401" y="259079"/>
                </a:lnTo>
                <a:lnTo>
                  <a:pt x="168401" y="0"/>
                </a:lnTo>
                <a:lnTo>
                  <a:pt x="0" y="0"/>
                </a:lnTo>
                <a:close/>
              </a:path>
            </a:pathLst>
          </a:custGeom>
          <a:ln w="9525">
            <a:solidFill>
              <a:srgbClr val="000000"/>
            </a:solidFill>
          </a:ln>
        </p:spPr>
        <p:txBody>
          <a:bodyPr wrap="square" lIns="0" tIns="0" rIns="0" bIns="0" rtlCol="0"/>
          <a:lstStyle/>
          <a:p>
            <a:endParaRPr/>
          </a:p>
        </p:txBody>
      </p:sp>
      <p:sp>
        <p:nvSpPr>
          <p:cNvPr id="114" name="object 114"/>
          <p:cNvSpPr txBox="1"/>
          <p:nvPr/>
        </p:nvSpPr>
        <p:spPr>
          <a:xfrm>
            <a:off x="4064253" y="1868678"/>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15" name="object 115"/>
          <p:cNvSpPr/>
          <p:nvPr/>
        </p:nvSpPr>
        <p:spPr>
          <a:xfrm>
            <a:off x="2479801" y="2079751"/>
            <a:ext cx="588010" cy="605155"/>
          </a:xfrm>
          <a:custGeom>
            <a:avLst/>
            <a:gdLst/>
            <a:ahLst/>
            <a:cxnLst/>
            <a:rect l="l" t="t" r="r" b="b"/>
            <a:pathLst>
              <a:path w="588010" h="605155">
                <a:moveTo>
                  <a:pt x="293370" y="0"/>
                </a:moveTo>
                <a:lnTo>
                  <a:pt x="245715" y="3944"/>
                </a:lnTo>
                <a:lnTo>
                  <a:pt x="200534" y="15368"/>
                </a:lnTo>
                <a:lnTo>
                  <a:pt x="158425" y="33659"/>
                </a:lnTo>
                <a:lnTo>
                  <a:pt x="119987" y="58204"/>
                </a:lnTo>
                <a:lnTo>
                  <a:pt x="85820" y="88391"/>
                </a:lnTo>
                <a:lnTo>
                  <a:pt x="56522" y="123608"/>
                </a:lnTo>
                <a:lnTo>
                  <a:pt x="32692" y="163241"/>
                </a:lnTo>
                <a:lnTo>
                  <a:pt x="14929" y="206678"/>
                </a:lnTo>
                <a:lnTo>
                  <a:pt x="3832" y="253307"/>
                </a:lnTo>
                <a:lnTo>
                  <a:pt x="0" y="302514"/>
                </a:lnTo>
                <a:lnTo>
                  <a:pt x="3832" y="351535"/>
                </a:lnTo>
                <a:lnTo>
                  <a:pt x="14929" y="398056"/>
                </a:lnTo>
                <a:lnTo>
                  <a:pt x="32692" y="441450"/>
                </a:lnTo>
                <a:lnTo>
                  <a:pt x="56522" y="481090"/>
                </a:lnTo>
                <a:lnTo>
                  <a:pt x="85820" y="516350"/>
                </a:lnTo>
                <a:lnTo>
                  <a:pt x="119987" y="546603"/>
                </a:lnTo>
                <a:lnTo>
                  <a:pt x="158425" y="571224"/>
                </a:lnTo>
                <a:lnTo>
                  <a:pt x="200534" y="589586"/>
                </a:lnTo>
                <a:lnTo>
                  <a:pt x="245715" y="601063"/>
                </a:lnTo>
                <a:lnTo>
                  <a:pt x="293370" y="605028"/>
                </a:lnTo>
                <a:lnTo>
                  <a:pt x="341046" y="601063"/>
                </a:lnTo>
                <a:lnTo>
                  <a:pt x="386285" y="589586"/>
                </a:lnTo>
                <a:lnTo>
                  <a:pt x="428479" y="571224"/>
                </a:lnTo>
                <a:lnTo>
                  <a:pt x="467020" y="546603"/>
                </a:lnTo>
                <a:lnTo>
                  <a:pt x="501300" y="516350"/>
                </a:lnTo>
                <a:lnTo>
                  <a:pt x="530711" y="481090"/>
                </a:lnTo>
                <a:lnTo>
                  <a:pt x="554645" y="441450"/>
                </a:lnTo>
                <a:lnTo>
                  <a:pt x="572493" y="398056"/>
                </a:lnTo>
                <a:lnTo>
                  <a:pt x="583648" y="351535"/>
                </a:lnTo>
                <a:lnTo>
                  <a:pt x="587502" y="302513"/>
                </a:lnTo>
                <a:lnTo>
                  <a:pt x="583648" y="253307"/>
                </a:lnTo>
                <a:lnTo>
                  <a:pt x="572493" y="206678"/>
                </a:lnTo>
                <a:lnTo>
                  <a:pt x="554645" y="163241"/>
                </a:lnTo>
                <a:lnTo>
                  <a:pt x="530711" y="123608"/>
                </a:lnTo>
                <a:lnTo>
                  <a:pt x="501300" y="88391"/>
                </a:lnTo>
                <a:lnTo>
                  <a:pt x="467020" y="58204"/>
                </a:lnTo>
                <a:lnTo>
                  <a:pt x="428479" y="33659"/>
                </a:lnTo>
                <a:lnTo>
                  <a:pt x="386285" y="15368"/>
                </a:lnTo>
                <a:lnTo>
                  <a:pt x="341046" y="3944"/>
                </a:lnTo>
                <a:lnTo>
                  <a:pt x="293370" y="0"/>
                </a:lnTo>
                <a:close/>
              </a:path>
            </a:pathLst>
          </a:custGeom>
          <a:ln w="9525">
            <a:solidFill>
              <a:srgbClr val="000000"/>
            </a:solidFill>
          </a:ln>
        </p:spPr>
        <p:txBody>
          <a:bodyPr wrap="square" lIns="0" tIns="0" rIns="0" bIns="0" rtlCol="0"/>
          <a:lstStyle/>
          <a:p>
            <a:endParaRPr/>
          </a:p>
        </p:txBody>
      </p:sp>
      <p:sp>
        <p:nvSpPr>
          <p:cNvPr id="116" name="object 116"/>
          <p:cNvSpPr txBox="1"/>
          <p:nvPr/>
        </p:nvSpPr>
        <p:spPr>
          <a:xfrm>
            <a:off x="2523489" y="2299715"/>
            <a:ext cx="521334"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Control</a:t>
            </a:r>
            <a:endParaRPr sz="1100">
              <a:latin typeface="Arial"/>
              <a:cs typeface="Arial"/>
            </a:endParaRPr>
          </a:p>
        </p:txBody>
      </p:sp>
      <p:sp>
        <p:nvSpPr>
          <p:cNvPr id="117" name="object 117"/>
          <p:cNvSpPr/>
          <p:nvPr/>
        </p:nvSpPr>
        <p:spPr>
          <a:xfrm>
            <a:off x="7089140" y="2338070"/>
            <a:ext cx="168910" cy="260985"/>
          </a:xfrm>
          <a:custGeom>
            <a:avLst/>
            <a:gdLst/>
            <a:ahLst/>
            <a:cxnLst/>
            <a:rect l="l" t="t" r="r" b="b"/>
            <a:pathLst>
              <a:path w="168909" h="260985">
                <a:moveTo>
                  <a:pt x="168401" y="0"/>
                </a:moveTo>
                <a:lnTo>
                  <a:pt x="168401" y="260604"/>
                </a:lnTo>
                <a:lnTo>
                  <a:pt x="0" y="260604"/>
                </a:lnTo>
                <a:lnTo>
                  <a:pt x="0" y="0"/>
                </a:lnTo>
                <a:lnTo>
                  <a:pt x="168401" y="0"/>
                </a:lnTo>
                <a:close/>
              </a:path>
            </a:pathLst>
          </a:custGeom>
          <a:solidFill>
            <a:srgbClr val="DEDEDE"/>
          </a:solidFill>
        </p:spPr>
        <p:txBody>
          <a:bodyPr wrap="square" lIns="0" tIns="0" rIns="0" bIns="0" rtlCol="0"/>
          <a:lstStyle/>
          <a:p>
            <a:endParaRPr/>
          </a:p>
        </p:txBody>
      </p:sp>
      <p:sp>
        <p:nvSpPr>
          <p:cNvPr id="118" name="object 118"/>
          <p:cNvSpPr/>
          <p:nvPr/>
        </p:nvSpPr>
        <p:spPr>
          <a:xfrm>
            <a:off x="7089902" y="2338070"/>
            <a:ext cx="168910" cy="260985"/>
          </a:xfrm>
          <a:custGeom>
            <a:avLst/>
            <a:gdLst/>
            <a:ahLst/>
            <a:cxnLst/>
            <a:rect l="l" t="t" r="r" b="b"/>
            <a:pathLst>
              <a:path w="168909" h="260985">
                <a:moveTo>
                  <a:pt x="0" y="0"/>
                </a:moveTo>
                <a:lnTo>
                  <a:pt x="0" y="260604"/>
                </a:lnTo>
                <a:lnTo>
                  <a:pt x="168401" y="260604"/>
                </a:lnTo>
                <a:lnTo>
                  <a:pt x="168401" y="0"/>
                </a:lnTo>
                <a:lnTo>
                  <a:pt x="0" y="0"/>
                </a:lnTo>
                <a:close/>
              </a:path>
            </a:pathLst>
          </a:custGeom>
          <a:ln w="9525">
            <a:solidFill>
              <a:srgbClr val="000000"/>
            </a:solidFill>
          </a:ln>
        </p:spPr>
        <p:txBody>
          <a:bodyPr wrap="square" lIns="0" tIns="0" rIns="0" bIns="0" rtlCol="0"/>
          <a:lstStyle/>
          <a:p>
            <a:endParaRPr/>
          </a:p>
        </p:txBody>
      </p:sp>
      <p:sp>
        <p:nvSpPr>
          <p:cNvPr id="119" name="object 119"/>
          <p:cNvSpPr txBox="1"/>
          <p:nvPr/>
        </p:nvSpPr>
        <p:spPr>
          <a:xfrm>
            <a:off x="7123683" y="2386076"/>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20" name="object 120"/>
          <p:cNvSpPr/>
          <p:nvPr/>
        </p:nvSpPr>
        <p:spPr>
          <a:xfrm>
            <a:off x="7089140" y="2078989"/>
            <a:ext cx="168910" cy="259079"/>
          </a:xfrm>
          <a:custGeom>
            <a:avLst/>
            <a:gdLst/>
            <a:ahLst/>
            <a:cxnLst/>
            <a:rect l="l" t="t" r="r" b="b"/>
            <a:pathLst>
              <a:path w="168909" h="259080">
                <a:moveTo>
                  <a:pt x="168401" y="0"/>
                </a:moveTo>
                <a:lnTo>
                  <a:pt x="168401" y="259080"/>
                </a:lnTo>
                <a:lnTo>
                  <a:pt x="0" y="259080"/>
                </a:lnTo>
                <a:lnTo>
                  <a:pt x="0" y="0"/>
                </a:lnTo>
                <a:lnTo>
                  <a:pt x="168401" y="0"/>
                </a:lnTo>
                <a:close/>
              </a:path>
            </a:pathLst>
          </a:custGeom>
          <a:solidFill>
            <a:srgbClr val="DEDEDE"/>
          </a:solidFill>
        </p:spPr>
        <p:txBody>
          <a:bodyPr wrap="square" lIns="0" tIns="0" rIns="0" bIns="0" rtlCol="0"/>
          <a:lstStyle/>
          <a:p>
            <a:endParaRPr/>
          </a:p>
        </p:txBody>
      </p:sp>
      <p:sp>
        <p:nvSpPr>
          <p:cNvPr id="121" name="object 121"/>
          <p:cNvSpPr/>
          <p:nvPr/>
        </p:nvSpPr>
        <p:spPr>
          <a:xfrm>
            <a:off x="7089902" y="2079751"/>
            <a:ext cx="168910" cy="258445"/>
          </a:xfrm>
          <a:custGeom>
            <a:avLst/>
            <a:gdLst/>
            <a:ahLst/>
            <a:cxnLst/>
            <a:rect l="l" t="t" r="r" b="b"/>
            <a:pathLst>
              <a:path w="168909"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122" name="object 122"/>
          <p:cNvSpPr txBox="1"/>
          <p:nvPr/>
        </p:nvSpPr>
        <p:spPr>
          <a:xfrm>
            <a:off x="7078726" y="2127758"/>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23" name="object 123"/>
          <p:cNvSpPr/>
          <p:nvPr/>
        </p:nvSpPr>
        <p:spPr>
          <a:xfrm>
            <a:off x="8933942" y="2338070"/>
            <a:ext cx="167005" cy="260985"/>
          </a:xfrm>
          <a:custGeom>
            <a:avLst/>
            <a:gdLst/>
            <a:ahLst/>
            <a:cxnLst/>
            <a:rect l="l" t="t" r="r" b="b"/>
            <a:pathLst>
              <a:path w="167004" h="260985">
                <a:moveTo>
                  <a:pt x="166877" y="0"/>
                </a:moveTo>
                <a:lnTo>
                  <a:pt x="166877" y="260604"/>
                </a:lnTo>
                <a:lnTo>
                  <a:pt x="0" y="260604"/>
                </a:lnTo>
                <a:lnTo>
                  <a:pt x="0" y="0"/>
                </a:lnTo>
                <a:lnTo>
                  <a:pt x="166877" y="0"/>
                </a:lnTo>
                <a:close/>
              </a:path>
            </a:pathLst>
          </a:custGeom>
          <a:solidFill>
            <a:srgbClr val="DEDEDE"/>
          </a:solidFill>
        </p:spPr>
        <p:txBody>
          <a:bodyPr wrap="square" lIns="0" tIns="0" rIns="0" bIns="0" rtlCol="0"/>
          <a:lstStyle/>
          <a:p>
            <a:endParaRPr/>
          </a:p>
        </p:txBody>
      </p:sp>
      <p:sp>
        <p:nvSpPr>
          <p:cNvPr id="124" name="object 124"/>
          <p:cNvSpPr/>
          <p:nvPr/>
        </p:nvSpPr>
        <p:spPr>
          <a:xfrm>
            <a:off x="8934704" y="2338070"/>
            <a:ext cx="166370" cy="260985"/>
          </a:xfrm>
          <a:custGeom>
            <a:avLst/>
            <a:gdLst/>
            <a:ahLst/>
            <a:cxnLst/>
            <a:rect l="l" t="t" r="r" b="b"/>
            <a:pathLst>
              <a:path w="166370" h="260985">
                <a:moveTo>
                  <a:pt x="0" y="0"/>
                </a:moveTo>
                <a:lnTo>
                  <a:pt x="0" y="260604"/>
                </a:lnTo>
                <a:lnTo>
                  <a:pt x="166116" y="260604"/>
                </a:lnTo>
                <a:lnTo>
                  <a:pt x="166116" y="0"/>
                </a:lnTo>
                <a:lnTo>
                  <a:pt x="0" y="0"/>
                </a:lnTo>
                <a:close/>
              </a:path>
            </a:pathLst>
          </a:custGeom>
          <a:ln w="9525">
            <a:solidFill>
              <a:srgbClr val="000000"/>
            </a:solidFill>
          </a:ln>
        </p:spPr>
        <p:txBody>
          <a:bodyPr wrap="square" lIns="0" tIns="0" rIns="0" bIns="0" rtlCol="0"/>
          <a:lstStyle/>
          <a:p>
            <a:endParaRPr/>
          </a:p>
        </p:txBody>
      </p:sp>
      <p:sp>
        <p:nvSpPr>
          <p:cNvPr id="125" name="object 125"/>
          <p:cNvSpPr txBox="1"/>
          <p:nvPr/>
        </p:nvSpPr>
        <p:spPr>
          <a:xfrm>
            <a:off x="8920480" y="2386076"/>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26" name="object 126"/>
          <p:cNvSpPr/>
          <p:nvPr/>
        </p:nvSpPr>
        <p:spPr>
          <a:xfrm>
            <a:off x="3647947" y="2128520"/>
            <a:ext cx="424180" cy="76200"/>
          </a:xfrm>
          <a:custGeom>
            <a:avLst/>
            <a:gdLst/>
            <a:ahLst/>
            <a:cxnLst/>
            <a:rect l="l" t="t" r="r" b="b"/>
            <a:pathLst>
              <a:path w="424179" h="76200">
                <a:moveTo>
                  <a:pt x="364998" y="41148"/>
                </a:moveTo>
                <a:lnTo>
                  <a:pt x="364998" y="35813"/>
                </a:lnTo>
                <a:lnTo>
                  <a:pt x="363474" y="33528"/>
                </a:lnTo>
                <a:lnTo>
                  <a:pt x="2286" y="33528"/>
                </a:lnTo>
                <a:lnTo>
                  <a:pt x="0" y="35813"/>
                </a:lnTo>
                <a:lnTo>
                  <a:pt x="0" y="41148"/>
                </a:lnTo>
                <a:lnTo>
                  <a:pt x="2286" y="43434"/>
                </a:lnTo>
                <a:lnTo>
                  <a:pt x="363474" y="43434"/>
                </a:lnTo>
                <a:lnTo>
                  <a:pt x="364998" y="41148"/>
                </a:lnTo>
                <a:close/>
              </a:path>
              <a:path w="424179" h="76200">
                <a:moveTo>
                  <a:pt x="423672" y="38100"/>
                </a:moveTo>
                <a:lnTo>
                  <a:pt x="347472" y="0"/>
                </a:lnTo>
                <a:lnTo>
                  <a:pt x="347472" y="33528"/>
                </a:lnTo>
                <a:lnTo>
                  <a:pt x="363474" y="33528"/>
                </a:lnTo>
                <a:lnTo>
                  <a:pt x="364998" y="35813"/>
                </a:lnTo>
                <a:lnTo>
                  <a:pt x="364998" y="67437"/>
                </a:lnTo>
                <a:lnTo>
                  <a:pt x="423672" y="38100"/>
                </a:lnTo>
                <a:close/>
              </a:path>
              <a:path w="424179" h="76200">
                <a:moveTo>
                  <a:pt x="364998" y="67437"/>
                </a:moveTo>
                <a:lnTo>
                  <a:pt x="364998" y="41148"/>
                </a:lnTo>
                <a:lnTo>
                  <a:pt x="363474" y="43434"/>
                </a:lnTo>
                <a:lnTo>
                  <a:pt x="347472" y="43434"/>
                </a:lnTo>
                <a:lnTo>
                  <a:pt x="347472" y="76200"/>
                </a:lnTo>
                <a:lnTo>
                  <a:pt x="364998" y="67437"/>
                </a:lnTo>
                <a:close/>
              </a:path>
            </a:pathLst>
          </a:custGeom>
          <a:solidFill>
            <a:srgbClr val="FF0000"/>
          </a:solidFill>
        </p:spPr>
        <p:txBody>
          <a:bodyPr wrap="square" lIns="0" tIns="0" rIns="0" bIns="0" rtlCol="0"/>
          <a:lstStyle/>
          <a:p>
            <a:endParaRPr/>
          </a:p>
        </p:txBody>
      </p:sp>
      <p:sp>
        <p:nvSpPr>
          <p:cNvPr id="127" name="object 127"/>
          <p:cNvSpPr/>
          <p:nvPr/>
        </p:nvSpPr>
        <p:spPr>
          <a:xfrm>
            <a:off x="3816350" y="2387600"/>
            <a:ext cx="255270" cy="76200"/>
          </a:xfrm>
          <a:custGeom>
            <a:avLst/>
            <a:gdLst/>
            <a:ahLst/>
            <a:cxnLst/>
            <a:rect l="l" t="t" r="r" b="b"/>
            <a:pathLst>
              <a:path w="255270" h="76200">
                <a:moveTo>
                  <a:pt x="196596" y="40385"/>
                </a:moveTo>
                <a:lnTo>
                  <a:pt x="196596" y="35813"/>
                </a:lnTo>
                <a:lnTo>
                  <a:pt x="195072" y="33527"/>
                </a:lnTo>
                <a:lnTo>
                  <a:pt x="2286" y="33527"/>
                </a:lnTo>
                <a:lnTo>
                  <a:pt x="0" y="35813"/>
                </a:lnTo>
                <a:lnTo>
                  <a:pt x="0" y="40385"/>
                </a:lnTo>
                <a:lnTo>
                  <a:pt x="2286" y="42671"/>
                </a:lnTo>
                <a:lnTo>
                  <a:pt x="195072" y="42671"/>
                </a:lnTo>
                <a:lnTo>
                  <a:pt x="196596" y="40385"/>
                </a:lnTo>
                <a:close/>
              </a:path>
              <a:path w="255270" h="76200">
                <a:moveTo>
                  <a:pt x="255270" y="38099"/>
                </a:moveTo>
                <a:lnTo>
                  <a:pt x="179070" y="0"/>
                </a:lnTo>
                <a:lnTo>
                  <a:pt x="179070" y="33527"/>
                </a:lnTo>
                <a:lnTo>
                  <a:pt x="195072" y="33527"/>
                </a:lnTo>
                <a:lnTo>
                  <a:pt x="196596" y="35813"/>
                </a:lnTo>
                <a:lnTo>
                  <a:pt x="196596" y="67436"/>
                </a:lnTo>
                <a:lnTo>
                  <a:pt x="255270" y="38099"/>
                </a:lnTo>
                <a:close/>
              </a:path>
              <a:path w="255270" h="76200">
                <a:moveTo>
                  <a:pt x="196596" y="67436"/>
                </a:moveTo>
                <a:lnTo>
                  <a:pt x="196596" y="40385"/>
                </a:lnTo>
                <a:lnTo>
                  <a:pt x="195072" y="42671"/>
                </a:lnTo>
                <a:lnTo>
                  <a:pt x="179070" y="42671"/>
                </a:lnTo>
                <a:lnTo>
                  <a:pt x="179070" y="76199"/>
                </a:lnTo>
                <a:lnTo>
                  <a:pt x="196596" y="67436"/>
                </a:lnTo>
                <a:close/>
              </a:path>
            </a:pathLst>
          </a:custGeom>
          <a:solidFill>
            <a:srgbClr val="FF0000"/>
          </a:solidFill>
        </p:spPr>
        <p:txBody>
          <a:bodyPr wrap="square" lIns="0" tIns="0" rIns="0" bIns="0" rtlCol="0"/>
          <a:lstStyle/>
          <a:p>
            <a:endParaRPr/>
          </a:p>
        </p:txBody>
      </p:sp>
      <p:sp>
        <p:nvSpPr>
          <p:cNvPr id="128" name="object 128"/>
          <p:cNvSpPr/>
          <p:nvPr/>
        </p:nvSpPr>
        <p:spPr>
          <a:xfrm>
            <a:off x="3816350" y="1868677"/>
            <a:ext cx="255270" cy="76200"/>
          </a:xfrm>
          <a:custGeom>
            <a:avLst/>
            <a:gdLst/>
            <a:ahLst/>
            <a:cxnLst/>
            <a:rect l="l" t="t" r="r" b="b"/>
            <a:pathLst>
              <a:path w="255270" h="76200">
                <a:moveTo>
                  <a:pt x="196596" y="40385"/>
                </a:moveTo>
                <a:lnTo>
                  <a:pt x="196596" y="35051"/>
                </a:lnTo>
                <a:lnTo>
                  <a:pt x="195072" y="32765"/>
                </a:lnTo>
                <a:lnTo>
                  <a:pt x="2286" y="32765"/>
                </a:lnTo>
                <a:lnTo>
                  <a:pt x="0" y="35051"/>
                </a:lnTo>
                <a:lnTo>
                  <a:pt x="0" y="40385"/>
                </a:lnTo>
                <a:lnTo>
                  <a:pt x="2286" y="42671"/>
                </a:lnTo>
                <a:lnTo>
                  <a:pt x="195072" y="42671"/>
                </a:lnTo>
                <a:lnTo>
                  <a:pt x="196596" y="40385"/>
                </a:lnTo>
                <a:close/>
              </a:path>
              <a:path w="255270" h="76200">
                <a:moveTo>
                  <a:pt x="255270" y="38099"/>
                </a:moveTo>
                <a:lnTo>
                  <a:pt x="179070" y="0"/>
                </a:lnTo>
                <a:lnTo>
                  <a:pt x="179070" y="32765"/>
                </a:lnTo>
                <a:lnTo>
                  <a:pt x="195072" y="32765"/>
                </a:lnTo>
                <a:lnTo>
                  <a:pt x="196596" y="35051"/>
                </a:lnTo>
                <a:lnTo>
                  <a:pt x="196596" y="67436"/>
                </a:lnTo>
                <a:lnTo>
                  <a:pt x="255270" y="38099"/>
                </a:lnTo>
                <a:close/>
              </a:path>
              <a:path w="255270" h="76200">
                <a:moveTo>
                  <a:pt x="196596" y="67436"/>
                </a:moveTo>
                <a:lnTo>
                  <a:pt x="196596" y="40385"/>
                </a:lnTo>
                <a:lnTo>
                  <a:pt x="195072" y="42671"/>
                </a:lnTo>
                <a:lnTo>
                  <a:pt x="179070" y="42671"/>
                </a:lnTo>
                <a:lnTo>
                  <a:pt x="179070" y="76199"/>
                </a:lnTo>
                <a:lnTo>
                  <a:pt x="196596" y="67436"/>
                </a:lnTo>
                <a:close/>
              </a:path>
            </a:pathLst>
          </a:custGeom>
          <a:solidFill>
            <a:srgbClr val="FF0000"/>
          </a:solidFill>
        </p:spPr>
        <p:txBody>
          <a:bodyPr wrap="square" lIns="0" tIns="0" rIns="0" bIns="0" rtlCol="0"/>
          <a:lstStyle/>
          <a:p>
            <a:endParaRPr/>
          </a:p>
        </p:txBody>
      </p:sp>
      <p:sp>
        <p:nvSpPr>
          <p:cNvPr id="129" name="object 129"/>
          <p:cNvSpPr/>
          <p:nvPr/>
        </p:nvSpPr>
        <p:spPr>
          <a:xfrm>
            <a:off x="6666230" y="2128520"/>
            <a:ext cx="424180" cy="76200"/>
          </a:xfrm>
          <a:custGeom>
            <a:avLst/>
            <a:gdLst/>
            <a:ahLst/>
            <a:cxnLst/>
            <a:rect l="l" t="t" r="r" b="b"/>
            <a:pathLst>
              <a:path w="424179" h="76200">
                <a:moveTo>
                  <a:pt x="364998" y="41148"/>
                </a:moveTo>
                <a:lnTo>
                  <a:pt x="364998" y="35813"/>
                </a:lnTo>
                <a:lnTo>
                  <a:pt x="362712" y="33528"/>
                </a:lnTo>
                <a:lnTo>
                  <a:pt x="1524" y="33528"/>
                </a:lnTo>
                <a:lnTo>
                  <a:pt x="0" y="35813"/>
                </a:lnTo>
                <a:lnTo>
                  <a:pt x="0" y="41148"/>
                </a:lnTo>
                <a:lnTo>
                  <a:pt x="1524" y="43434"/>
                </a:lnTo>
                <a:lnTo>
                  <a:pt x="362712" y="43434"/>
                </a:lnTo>
                <a:lnTo>
                  <a:pt x="364998" y="41148"/>
                </a:lnTo>
                <a:close/>
              </a:path>
              <a:path w="424179" h="76200">
                <a:moveTo>
                  <a:pt x="423672" y="38100"/>
                </a:moveTo>
                <a:lnTo>
                  <a:pt x="347472" y="0"/>
                </a:lnTo>
                <a:lnTo>
                  <a:pt x="347472" y="33528"/>
                </a:lnTo>
                <a:lnTo>
                  <a:pt x="362712" y="33528"/>
                </a:lnTo>
                <a:lnTo>
                  <a:pt x="364998" y="35813"/>
                </a:lnTo>
                <a:lnTo>
                  <a:pt x="364998" y="67437"/>
                </a:lnTo>
                <a:lnTo>
                  <a:pt x="423672" y="38100"/>
                </a:lnTo>
                <a:close/>
              </a:path>
              <a:path w="424179" h="76200">
                <a:moveTo>
                  <a:pt x="364998" y="67437"/>
                </a:moveTo>
                <a:lnTo>
                  <a:pt x="364998" y="41148"/>
                </a:lnTo>
                <a:lnTo>
                  <a:pt x="362712" y="43434"/>
                </a:lnTo>
                <a:lnTo>
                  <a:pt x="347472" y="43434"/>
                </a:lnTo>
                <a:lnTo>
                  <a:pt x="347472" y="76200"/>
                </a:lnTo>
                <a:lnTo>
                  <a:pt x="364998" y="67437"/>
                </a:lnTo>
                <a:close/>
              </a:path>
            </a:pathLst>
          </a:custGeom>
          <a:solidFill>
            <a:srgbClr val="000000"/>
          </a:solidFill>
        </p:spPr>
        <p:txBody>
          <a:bodyPr wrap="square" lIns="0" tIns="0" rIns="0" bIns="0" rtlCol="0"/>
          <a:lstStyle/>
          <a:p>
            <a:endParaRPr/>
          </a:p>
        </p:txBody>
      </p:sp>
      <p:sp>
        <p:nvSpPr>
          <p:cNvPr id="130" name="object 130"/>
          <p:cNvSpPr/>
          <p:nvPr/>
        </p:nvSpPr>
        <p:spPr>
          <a:xfrm>
            <a:off x="6581647" y="2387600"/>
            <a:ext cx="508634" cy="76200"/>
          </a:xfrm>
          <a:custGeom>
            <a:avLst/>
            <a:gdLst/>
            <a:ahLst/>
            <a:cxnLst/>
            <a:rect l="l" t="t" r="r" b="b"/>
            <a:pathLst>
              <a:path w="508634" h="76200">
                <a:moveTo>
                  <a:pt x="449579" y="40385"/>
                </a:moveTo>
                <a:lnTo>
                  <a:pt x="449579" y="35813"/>
                </a:lnTo>
                <a:lnTo>
                  <a:pt x="447294" y="33527"/>
                </a:lnTo>
                <a:lnTo>
                  <a:pt x="2285" y="33527"/>
                </a:lnTo>
                <a:lnTo>
                  <a:pt x="0" y="35813"/>
                </a:lnTo>
                <a:lnTo>
                  <a:pt x="0" y="40385"/>
                </a:lnTo>
                <a:lnTo>
                  <a:pt x="2285" y="42671"/>
                </a:lnTo>
                <a:lnTo>
                  <a:pt x="447294" y="42671"/>
                </a:lnTo>
                <a:lnTo>
                  <a:pt x="449579" y="40385"/>
                </a:lnTo>
                <a:close/>
              </a:path>
              <a:path w="508634" h="76200">
                <a:moveTo>
                  <a:pt x="508253" y="38099"/>
                </a:moveTo>
                <a:lnTo>
                  <a:pt x="432053" y="0"/>
                </a:lnTo>
                <a:lnTo>
                  <a:pt x="432053" y="33527"/>
                </a:lnTo>
                <a:lnTo>
                  <a:pt x="447294" y="33527"/>
                </a:lnTo>
                <a:lnTo>
                  <a:pt x="449579" y="35813"/>
                </a:lnTo>
                <a:lnTo>
                  <a:pt x="449579" y="67436"/>
                </a:lnTo>
                <a:lnTo>
                  <a:pt x="508253" y="38099"/>
                </a:lnTo>
                <a:close/>
              </a:path>
              <a:path w="508634" h="76200">
                <a:moveTo>
                  <a:pt x="449579" y="67436"/>
                </a:moveTo>
                <a:lnTo>
                  <a:pt x="449579" y="40385"/>
                </a:lnTo>
                <a:lnTo>
                  <a:pt x="447294" y="42671"/>
                </a:lnTo>
                <a:lnTo>
                  <a:pt x="432053" y="42671"/>
                </a:lnTo>
                <a:lnTo>
                  <a:pt x="432053" y="76199"/>
                </a:lnTo>
                <a:lnTo>
                  <a:pt x="449579" y="67436"/>
                </a:lnTo>
                <a:close/>
              </a:path>
            </a:pathLst>
          </a:custGeom>
          <a:solidFill>
            <a:srgbClr val="000000"/>
          </a:solidFill>
        </p:spPr>
        <p:txBody>
          <a:bodyPr wrap="square" lIns="0" tIns="0" rIns="0" bIns="0" rtlCol="0"/>
          <a:lstStyle/>
          <a:p>
            <a:endParaRPr/>
          </a:p>
        </p:txBody>
      </p:sp>
      <p:sp>
        <p:nvSpPr>
          <p:cNvPr id="131" name="object 131"/>
          <p:cNvSpPr/>
          <p:nvPr/>
        </p:nvSpPr>
        <p:spPr>
          <a:xfrm>
            <a:off x="4240021" y="1906777"/>
            <a:ext cx="2430780" cy="0"/>
          </a:xfrm>
          <a:custGeom>
            <a:avLst/>
            <a:gdLst/>
            <a:ahLst/>
            <a:cxnLst/>
            <a:rect l="l" t="t" r="r" b="b"/>
            <a:pathLst>
              <a:path w="2430779">
                <a:moveTo>
                  <a:pt x="0" y="0"/>
                </a:moveTo>
                <a:lnTo>
                  <a:pt x="2430779" y="0"/>
                </a:lnTo>
              </a:path>
            </a:pathLst>
          </a:custGeom>
          <a:ln w="9525">
            <a:solidFill>
              <a:srgbClr val="000000"/>
            </a:solidFill>
          </a:ln>
        </p:spPr>
        <p:txBody>
          <a:bodyPr wrap="square" lIns="0" tIns="0" rIns="0" bIns="0" rtlCol="0"/>
          <a:lstStyle/>
          <a:p>
            <a:endParaRPr/>
          </a:p>
        </p:txBody>
      </p:sp>
      <p:sp>
        <p:nvSpPr>
          <p:cNvPr id="132" name="object 132"/>
          <p:cNvSpPr/>
          <p:nvPr/>
        </p:nvSpPr>
        <p:spPr>
          <a:xfrm>
            <a:off x="6670802" y="1906777"/>
            <a:ext cx="0" cy="260350"/>
          </a:xfrm>
          <a:custGeom>
            <a:avLst/>
            <a:gdLst/>
            <a:ahLst/>
            <a:cxnLst/>
            <a:rect l="l" t="t" r="r" b="b"/>
            <a:pathLst>
              <a:path h="260350">
                <a:moveTo>
                  <a:pt x="0" y="259841"/>
                </a:moveTo>
                <a:lnTo>
                  <a:pt x="0" y="0"/>
                </a:lnTo>
              </a:path>
            </a:pathLst>
          </a:custGeom>
          <a:ln w="9525">
            <a:solidFill>
              <a:srgbClr val="000000"/>
            </a:solidFill>
          </a:ln>
        </p:spPr>
        <p:txBody>
          <a:bodyPr wrap="square" lIns="0" tIns="0" rIns="0" bIns="0" rtlCol="0"/>
          <a:lstStyle/>
          <a:p>
            <a:endParaRPr/>
          </a:p>
        </p:txBody>
      </p:sp>
      <p:sp>
        <p:nvSpPr>
          <p:cNvPr id="133" name="object 133"/>
          <p:cNvSpPr/>
          <p:nvPr/>
        </p:nvSpPr>
        <p:spPr>
          <a:xfrm>
            <a:off x="4240021" y="2166620"/>
            <a:ext cx="2346325" cy="0"/>
          </a:xfrm>
          <a:custGeom>
            <a:avLst/>
            <a:gdLst/>
            <a:ahLst/>
            <a:cxnLst/>
            <a:rect l="l" t="t" r="r" b="b"/>
            <a:pathLst>
              <a:path w="2346325">
                <a:moveTo>
                  <a:pt x="0" y="0"/>
                </a:moveTo>
                <a:lnTo>
                  <a:pt x="2346198" y="0"/>
                </a:lnTo>
              </a:path>
            </a:pathLst>
          </a:custGeom>
          <a:ln w="9525">
            <a:solidFill>
              <a:srgbClr val="000000"/>
            </a:solidFill>
          </a:ln>
        </p:spPr>
        <p:txBody>
          <a:bodyPr wrap="square" lIns="0" tIns="0" rIns="0" bIns="0" rtlCol="0"/>
          <a:lstStyle/>
          <a:p>
            <a:endParaRPr/>
          </a:p>
        </p:txBody>
      </p:sp>
      <p:sp>
        <p:nvSpPr>
          <p:cNvPr id="134" name="object 134"/>
          <p:cNvSpPr/>
          <p:nvPr/>
        </p:nvSpPr>
        <p:spPr>
          <a:xfrm>
            <a:off x="6586219" y="2166620"/>
            <a:ext cx="0" cy="259079"/>
          </a:xfrm>
          <a:custGeom>
            <a:avLst/>
            <a:gdLst/>
            <a:ahLst/>
            <a:cxnLst/>
            <a:rect l="l" t="t" r="r" b="b"/>
            <a:pathLst>
              <a:path h="259080">
                <a:moveTo>
                  <a:pt x="0" y="259080"/>
                </a:moveTo>
                <a:lnTo>
                  <a:pt x="0" y="0"/>
                </a:lnTo>
              </a:path>
            </a:pathLst>
          </a:custGeom>
          <a:ln w="9525">
            <a:solidFill>
              <a:srgbClr val="000000"/>
            </a:solidFill>
          </a:ln>
        </p:spPr>
        <p:txBody>
          <a:bodyPr wrap="square" lIns="0" tIns="0" rIns="0" bIns="0" rtlCol="0"/>
          <a:lstStyle/>
          <a:p>
            <a:endParaRPr/>
          </a:p>
        </p:txBody>
      </p:sp>
      <p:sp>
        <p:nvSpPr>
          <p:cNvPr id="135" name="object 135"/>
          <p:cNvSpPr/>
          <p:nvPr/>
        </p:nvSpPr>
        <p:spPr>
          <a:xfrm>
            <a:off x="7258304" y="2166620"/>
            <a:ext cx="1339850" cy="0"/>
          </a:xfrm>
          <a:custGeom>
            <a:avLst/>
            <a:gdLst/>
            <a:ahLst/>
            <a:cxnLst/>
            <a:rect l="l" t="t" r="r" b="b"/>
            <a:pathLst>
              <a:path w="1339850">
                <a:moveTo>
                  <a:pt x="0" y="0"/>
                </a:moveTo>
                <a:lnTo>
                  <a:pt x="1339596" y="0"/>
                </a:lnTo>
              </a:path>
            </a:pathLst>
          </a:custGeom>
          <a:ln w="9525">
            <a:solidFill>
              <a:srgbClr val="000000"/>
            </a:solidFill>
          </a:ln>
        </p:spPr>
        <p:txBody>
          <a:bodyPr wrap="square" lIns="0" tIns="0" rIns="0" bIns="0" rtlCol="0"/>
          <a:lstStyle/>
          <a:p>
            <a:endParaRPr/>
          </a:p>
        </p:txBody>
      </p:sp>
      <p:sp>
        <p:nvSpPr>
          <p:cNvPr id="136" name="object 136"/>
          <p:cNvSpPr/>
          <p:nvPr/>
        </p:nvSpPr>
        <p:spPr>
          <a:xfrm>
            <a:off x="8593328" y="2387600"/>
            <a:ext cx="341630" cy="76200"/>
          </a:xfrm>
          <a:custGeom>
            <a:avLst/>
            <a:gdLst/>
            <a:ahLst/>
            <a:cxnLst/>
            <a:rect l="l" t="t" r="r" b="b"/>
            <a:pathLst>
              <a:path w="341629" h="76200">
                <a:moveTo>
                  <a:pt x="282701" y="40386"/>
                </a:moveTo>
                <a:lnTo>
                  <a:pt x="282701" y="35813"/>
                </a:lnTo>
                <a:lnTo>
                  <a:pt x="280416" y="33527"/>
                </a:lnTo>
                <a:lnTo>
                  <a:pt x="2286" y="33528"/>
                </a:lnTo>
                <a:lnTo>
                  <a:pt x="0" y="35814"/>
                </a:lnTo>
                <a:lnTo>
                  <a:pt x="0" y="40386"/>
                </a:lnTo>
                <a:lnTo>
                  <a:pt x="2286" y="42672"/>
                </a:lnTo>
                <a:lnTo>
                  <a:pt x="280416" y="42672"/>
                </a:lnTo>
                <a:lnTo>
                  <a:pt x="282701" y="40386"/>
                </a:lnTo>
                <a:close/>
              </a:path>
              <a:path w="341629" h="76200">
                <a:moveTo>
                  <a:pt x="341375" y="38100"/>
                </a:moveTo>
                <a:lnTo>
                  <a:pt x="265175" y="0"/>
                </a:lnTo>
                <a:lnTo>
                  <a:pt x="265175" y="33527"/>
                </a:lnTo>
                <a:lnTo>
                  <a:pt x="280416" y="33527"/>
                </a:lnTo>
                <a:lnTo>
                  <a:pt x="282701" y="35813"/>
                </a:lnTo>
                <a:lnTo>
                  <a:pt x="282701" y="67437"/>
                </a:lnTo>
                <a:lnTo>
                  <a:pt x="341375" y="38100"/>
                </a:lnTo>
                <a:close/>
              </a:path>
              <a:path w="341629" h="76200">
                <a:moveTo>
                  <a:pt x="282701" y="67437"/>
                </a:moveTo>
                <a:lnTo>
                  <a:pt x="282701" y="40386"/>
                </a:lnTo>
                <a:lnTo>
                  <a:pt x="280416" y="42672"/>
                </a:lnTo>
                <a:lnTo>
                  <a:pt x="265175" y="42672"/>
                </a:lnTo>
                <a:lnTo>
                  <a:pt x="265175" y="76200"/>
                </a:lnTo>
                <a:lnTo>
                  <a:pt x="282701" y="67437"/>
                </a:lnTo>
                <a:close/>
              </a:path>
            </a:pathLst>
          </a:custGeom>
          <a:solidFill>
            <a:srgbClr val="000000"/>
          </a:solidFill>
        </p:spPr>
        <p:txBody>
          <a:bodyPr wrap="square" lIns="0" tIns="0" rIns="0" bIns="0" rtlCol="0"/>
          <a:lstStyle/>
          <a:p>
            <a:endParaRPr/>
          </a:p>
        </p:txBody>
      </p:sp>
      <p:sp>
        <p:nvSpPr>
          <p:cNvPr id="137" name="object 137"/>
          <p:cNvSpPr/>
          <p:nvPr/>
        </p:nvSpPr>
        <p:spPr>
          <a:xfrm>
            <a:off x="8597900" y="2166620"/>
            <a:ext cx="0" cy="259079"/>
          </a:xfrm>
          <a:custGeom>
            <a:avLst/>
            <a:gdLst/>
            <a:ahLst/>
            <a:cxnLst/>
            <a:rect l="l" t="t" r="r" b="b"/>
            <a:pathLst>
              <a:path h="259080">
                <a:moveTo>
                  <a:pt x="0" y="259080"/>
                </a:moveTo>
                <a:lnTo>
                  <a:pt x="0" y="0"/>
                </a:lnTo>
              </a:path>
            </a:pathLst>
          </a:custGeom>
          <a:ln w="9525">
            <a:solidFill>
              <a:srgbClr val="000000"/>
            </a:solidFill>
          </a:ln>
        </p:spPr>
        <p:txBody>
          <a:bodyPr wrap="square" lIns="0" tIns="0" rIns="0" bIns="0" rtlCol="0"/>
          <a:lstStyle/>
          <a:p>
            <a:endParaRPr/>
          </a:p>
        </p:txBody>
      </p:sp>
      <p:sp>
        <p:nvSpPr>
          <p:cNvPr id="138" name="object 138"/>
          <p:cNvSpPr/>
          <p:nvPr/>
        </p:nvSpPr>
        <p:spPr>
          <a:xfrm>
            <a:off x="1892300" y="2338070"/>
            <a:ext cx="0" cy="605155"/>
          </a:xfrm>
          <a:custGeom>
            <a:avLst/>
            <a:gdLst/>
            <a:ahLst/>
            <a:cxnLst/>
            <a:rect l="l" t="t" r="r" b="b"/>
            <a:pathLst>
              <a:path h="605155">
                <a:moveTo>
                  <a:pt x="0" y="605027"/>
                </a:moveTo>
                <a:lnTo>
                  <a:pt x="0" y="0"/>
                </a:lnTo>
              </a:path>
            </a:pathLst>
          </a:custGeom>
          <a:ln w="9525">
            <a:solidFill>
              <a:srgbClr val="000000"/>
            </a:solidFill>
          </a:ln>
        </p:spPr>
        <p:txBody>
          <a:bodyPr wrap="square" lIns="0" tIns="0" rIns="0" bIns="0" rtlCol="0"/>
          <a:lstStyle/>
          <a:p>
            <a:endParaRPr/>
          </a:p>
        </p:txBody>
      </p:sp>
      <p:sp>
        <p:nvSpPr>
          <p:cNvPr id="139" name="object 139"/>
          <p:cNvSpPr/>
          <p:nvPr/>
        </p:nvSpPr>
        <p:spPr>
          <a:xfrm>
            <a:off x="1887727" y="2299970"/>
            <a:ext cx="592455" cy="76200"/>
          </a:xfrm>
          <a:custGeom>
            <a:avLst/>
            <a:gdLst/>
            <a:ahLst/>
            <a:cxnLst/>
            <a:rect l="l" t="t" r="r" b="b"/>
            <a:pathLst>
              <a:path w="592455" h="76200">
                <a:moveTo>
                  <a:pt x="533400" y="41147"/>
                </a:moveTo>
                <a:lnTo>
                  <a:pt x="533400" y="35813"/>
                </a:lnTo>
                <a:lnTo>
                  <a:pt x="531114" y="33527"/>
                </a:lnTo>
                <a:lnTo>
                  <a:pt x="2286" y="33527"/>
                </a:lnTo>
                <a:lnTo>
                  <a:pt x="0" y="35813"/>
                </a:lnTo>
                <a:lnTo>
                  <a:pt x="0" y="41147"/>
                </a:lnTo>
                <a:lnTo>
                  <a:pt x="2286" y="43433"/>
                </a:lnTo>
                <a:lnTo>
                  <a:pt x="531114" y="43433"/>
                </a:lnTo>
                <a:lnTo>
                  <a:pt x="533400" y="41147"/>
                </a:lnTo>
                <a:close/>
              </a:path>
              <a:path w="592455" h="76200">
                <a:moveTo>
                  <a:pt x="592074" y="38099"/>
                </a:moveTo>
                <a:lnTo>
                  <a:pt x="515874" y="0"/>
                </a:lnTo>
                <a:lnTo>
                  <a:pt x="515874" y="33527"/>
                </a:lnTo>
                <a:lnTo>
                  <a:pt x="531114" y="33527"/>
                </a:lnTo>
                <a:lnTo>
                  <a:pt x="533400" y="35813"/>
                </a:lnTo>
                <a:lnTo>
                  <a:pt x="533400" y="67436"/>
                </a:lnTo>
                <a:lnTo>
                  <a:pt x="592074" y="38099"/>
                </a:lnTo>
                <a:close/>
              </a:path>
              <a:path w="592455" h="76200">
                <a:moveTo>
                  <a:pt x="533400" y="67436"/>
                </a:moveTo>
                <a:lnTo>
                  <a:pt x="533400" y="41147"/>
                </a:lnTo>
                <a:lnTo>
                  <a:pt x="531114" y="43433"/>
                </a:lnTo>
                <a:lnTo>
                  <a:pt x="515874" y="43433"/>
                </a:lnTo>
                <a:lnTo>
                  <a:pt x="515874" y="76199"/>
                </a:lnTo>
                <a:lnTo>
                  <a:pt x="533400" y="67436"/>
                </a:lnTo>
                <a:close/>
              </a:path>
            </a:pathLst>
          </a:custGeom>
          <a:solidFill>
            <a:srgbClr val="000000"/>
          </a:solidFill>
        </p:spPr>
        <p:txBody>
          <a:bodyPr wrap="square" lIns="0" tIns="0" rIns="0" bIns="0" rtlCol="0"/>
          <a:lstStyle/>
          <a:p>
            <a:endParaRPr/>
          </a:p>
        </p:txBody>
      </p:sp>
      <p:sp>
        <p:nvSpPr>
          <p:cNvPr id="140" name="object 140"/>
          <p:cNvSpPr/>
          <p:nvPr/>
        </p:nvSpPr>
        <p:spPr>
          <a:xfrm>
            <a:off x="1855723" y="2903473"/>
            <a:ext cx="70485" cy="73660"/>
          </a:xfrm>
          <a:custGeom>
            <a:avLst/>
            <a:gdLst/>
            <a:ahLst/>
            <a:cxnLst/>
            <a:rect l="l" t="t" r="r" b="b"/>
            <a:pathLst>
              <a:path w="70485" h="73660">
                <a:moveTo>
                  <a:pt x="70104" y="52577"/>
                </a:moveTo>
                <a:lnTo>
                  <a:pt x="70103"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141" name="object 141"/>
          <p:cNvSpPr/>
          <p:nvPr/>
        </p:nvSpPr>
        <p:spPr>
          <a:xfrm>
            <a:off x="1855723" y="2903473"/>
            <a:ext cx="70485" cy="73660"/>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3"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42" name="object 142"/>
          <p:cNvSpPr/>
          <p:nvPr/>
        </p:nvSpPr>
        <p:spPr>
          <a:xfrm>
            <a:off x="1892300" y="2943098"/>
            <a:ext cx="0" cy="432434"/>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143" name="object 143"/>
          <p:cNvSpPr/>
          <p:nvPr/>
        </p:nvSpPr>
        <p:spPr>
          <a:xfrm>
            <a:off x="1887727" y="5063744"/>
            <a:ext cx="2184400" cy="76200"/>
          </a:xfrm>
          <a:custGeom>
            <a:avLst/>
            <a:gdLst/>
            <a:ahLst/>
            <a:cxnLst/>
            <a:rect l="l" t="t" r="r" b="b"/>
            <a:pathLst>
              <a:path w="2184400" h="76200">
                <a:moveTo>
                  <a:pt x="2125218" y="41147"/>
                </a:moveTo>
                <a:lnTo>
                  <a:pt x="2125218" y="35813"/>
                </a:lnTo>
                <a:lnTo>
                  <a:pt x="2123694" y="33527"/>
                </a:lnTo>
                <a:lnTo>
                  <a:pt x="2286" y="33527"/>
                </a:lnTo>
                <a:lnTo>
                  <a:pt x="0" y="35813"/>
                </a:lnTo>
                <a:lnTo>
                  <a:pt x="0" y="41147"/>
                </a:lnTo>
                <a:lnTo>
                  <a:pt x="2286" y="43433"/>
                </a:lnTo>
                <a:lnTo>
                  <a:pt x="2123694" y="43433"/>
                </a:lnTo>
                <a:lnTo>
                  <a:pt x="2125218" y="41147"/>
                </a:lnTo>
                <a:close/>
              </a:path>
              <a:path w="2184400" h="76200">
                <a:moveTo>
                  <a:pt x="2183892" y="38100"/>
                </a:moveTo>
                <a:lnTo>
                  <a:pt x="2107692" y="0"/>
                </a:lnTo>
                <a:lnTo>
                  <a:pt x="2107692" y="33527"/>
                </a:lnTo>
                <a:lnTo>
                  <a:pt x="2123694" y="33527"/>
                </a:lnTo>
                <a:lnTo>
                  <a:pt x="2125218" y="35813"/>
                </a:lnTo>
                <a:lnTo>
                  <a:pt x="2125218" y="67437"/>
                </a:lnTo>
                <a:lnTo>
                  <a:pt x="2183892" y="38100"/>
                </a:lnTo>
                <a:close/>
              </a:path>
              <a:path w="2184400" h="76200">
                <a:moveTo>
                  <a:pt x="2125218" y="67437"/>
                </a:moveTo>
                <a:lnTo>
                  <a:pt x="2125218" y="41147"/>
                </a:lnTo>
                <a:lnTo>
                  <a:pt x="2123694" y="43433"/>
                </a:lnTo>
                <a:lnTo>
                  <a:pt x="2107692" y="43433"/>
                </a:lnTo>
                <a:lnTo>
                  <a:pt x="2107692" y="76200"/>
                </a:lnTo>
                <a:lnTo>
                  <a:pt x="2125218" y="67437"/>
                </a:lnTo>
                <a:close/>
              </a:path>
            </a:pathLst>
          </a:custGeom>
          <a:solidFill>
            <a:srgbClr val="000000"/>
          </a:solidFill>
        </p:spPr>
        <p:txBody>
          <a:bodyPr wrap="square" lIns="0" tIns="0" rIns="0" bIns="0" rtlCol="0"/>
          <a:lstStyle/>
          <a:p>
            <a:endParaRPr/>
          </a:p>
        </p:txBody>
      </p:sp>
      <p:sp>
        <p:nvSpPr>
          <p:cNvPr id="144" name="object 144"/>
          <p:cNvSpPr txBox="1"/>
          <p:nvPr/>
        </p:nvSpPr>
        <p:spPr>
          <a:xfrm>
            <a:off x="2317750" y="4799156"/>
            <a:ext cx="203835" cy="791845"/>
          </a:xfrm>
          <a:prstGeom prst="rect">
            <a:avLst/>
          </a:prstGeom>
        </p:spPr>
        <p:txBody>
          <a:bodyPr vert="horz" wrap="square" lIns="0" tIns="0" rIns="0" bIns="0" rtlCol="0">
            <a:spAutoFit/>
          </a:bodyPr>
          <a:lstStyle/>
          <a:p>
            <a:pPr marL="12700" marR="5080" algn="just">
              <a:lnSpc>
                <a:spcPct val="154500"/>
              </a:lnSpc>
            </a:pPr>
            <a:r>
              <a:rPr sz="1100" spc="-10" dirty="0">
                <a:latin typeface="Arial"/>
                <a:cs typeface="Arial"/>
              </a:rPr>
              <a:t>Rt  Rd  Rs</a:t>
            </a:r>
            <a:endParaRPr sz="1100">
              <a:latin typeface="Arial"/>
              <a:cs typeface="Arial"/>
            </a:endParaRPr>
          </a:p>
        </p:txBody>
      </p:sp>
      <p:sp>
        <p:nvSpPr>
          <p:cNvPr id="145" name="object 145"/>
          <p:cNvSpPr/>
          <p:nvPr/>
        </p:nvSpPr>
        <p:spPr>
          <a:xfrm>
            <a:off x="1855723" y="5305297"/>
            <a:ext cx="70485" cy="73660"/>
          </a:xfrm>
          <a:custGeom>
            <a:avLst/>
            <a:gdLst/>
            <a:ahLst/>
            <a:cxnLst/>
            <a:rect l="l" t="t" r="r" b="b"/>
            <a:pathLst>
              <a:path w="70485" h="73660">
                <a:moveTo>
                  <a:pt x="70103" y="52577"/>
                </a:moveTo>
                <a:lnTo>
                  <a:pt x="70103" y="20574"/>
                </a:lnTo>
                <a:lnTo>
                  <a:pt x="49530" y="0"/>
                </a:lnTo>
                <a:lnTo>
                  <a:pt x="20574" y="0"/>
                </a:lnTo>
                <a:lnTo>
                  <a:pt x="0" y="20574"/>
                </a:lnTo>
                <a:lnTo>
                  <a:pt x="0" y="52577"/>
                </a:lnTo>
                <a:lnTo>
                  <a:pt x="20574" y="73151"/>
                </a:lnTo>
                <a:lnTo>
                  <a:pt x="49530" y="73151"/>
                </a:lnTo>
                <a:lnTo>
                  <a:pt x="70103" y="52577"/>
                </a:lnTo>
                <a:close/>
              </a:path>
            </a:pathLst>
          </a:custGeom>
          <a:solidFill>
            <a:srgbClr val="000000"/>
          </a:solidFill>
        </p:spPr>
        <p:txBody>
          <a:bodyPr wrap="square" lIns="0" tIns="0" rIns="0" bIns="0" rtlCol="0"/>
          <a:lstStyle/>
          <a:p>
            <a:endParaRPr/>
          </a:p>
        </p:txBody>
      </p:sp>
      <p:sp>
        <p:nvSpPr>
          <p:cNvPr id="146" name="object 146"/>
          <p:cNvSpPr/>
          <p:nvPr/>
        </p:nvSpPr>
        <p:spPr>
          <a:xfrm>
            <a:off x="1855723" y="5305297"/>
            <a:ext cx="70485" cy="73660"/>
          </a:xfrm>
          <a:custGeom>
            <a:avLst/>
            <a:gdLst/>
            <a:ahLst/>
            <a:cxnLst/>
            <a:rect l="l" t="t" r="r" b="b"/>
            <a:pathLst>
              <a:path w="70485" h="73660">
                <a:moveTo>
                  <a:pt x="20574" y="0"/>
                </a:moveTo>
                <a:lnTo>
                  <a:pt x="0" y="20574"/>
                </a:lnTo>
                <a:lnTo>
                  <a:pt x="0" y="52577"/>
                </a:lnTo>
                <a:lnTo>
                  <a:pt x="20574" y="73151"/>
                </a:lnTo>
                <a:lnTo>
                  <a:pt x="49530" y="73151"/>
                </a:lnTo>
                <a:lnTo>
                  <a:pt x="70103" y="52577"/>
                </a:lnTo>
                <a:lnTo>
                  <a:pt x="70103"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47" name="object 147"/>
          <p:cNvSpPr/>
          <p:nvPr/>
        </p:nvSpPr>
        <p:spPr>
          <a:xfrm>
            <a:off x="4994402" y="2770123"/>
            <a:ext cx="250825" cy="692150"/>
          </a:xfrm>
          <a:custGeom>
            <a:avLst/>
            <a:gdLst/>
            <a:ahLst/>
            <a:cxnLst/>
            <a:rect l="l" t="t" r="r" b="b"/>
            <a:pathLst>
              <a:path w="250825" h="692150">
                <a:moveTo>
                  <a:pt x="124968" y="0"/>
                </a:moveTo>
                <a:lnTo>
                  <a:pt x="76188" y="9894"/>
                </a:lnTo>
                <a:lnTo>
                  <a:pt x="36480" y="36861"/>
                </a:lnTo>
                <a:lnTo>
                  <a:pt x="9775" y="76831"/>
                </a:lnTo>
                <a:lnTo>
                  <a:pt x="0" y="125729"/>
                </a:lnTo>
                <a:lnTo>
                  <a:pt x="0" y="566927"/>
                </a:lnTo>
                <a:lnTo>
                  <a:pt x="9775" y="615707"/>
                </a:lnTo>
                <a:lnTo>
                  <a:pt x="36480" y="655415"/>
                </a:lnTo>
                <a:lnTo>
                  <a:pt x="76188" y="682120"/>
                </a:lnTo>
                <a:lnTo>
                  <a:pt x="124968" y="691896"/>
                </a:lnTo>
                <a:lnTo>
                  <a:pt x="173866" y="682120"/>
                </a:lnTo>
                <a:lnTo>
                  <a:pt x="213836" y="655415"/>
                </a:lnTo>
                <a:lnTo>
                  <a:pt x="240803" y="615707"/>
                </a:lnTo>
                <a:lnTo>
                  <a:pt x="250698" y="566927"/>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148" name="object 148"/>
          <p:cNvSpPr txBox="1"/>
          <p:nvPr/>
        </p:nvSpPr>
        <p:spPr>
          <a:xfrm>
            <a:off x="5083047" y="2817876"/>
            <a:ext cx="103505" cy="585470"/>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a:p>
            <a:pPr marL="12700">
              <a:lnSpc>
                <a:spcPct val="100000"/>
              </a:lnSpc>
              <a:spcBef>
                <a:spcPts val="260"/>
              </a:spcBef>
            </a:pPr>
            <a:r>
              <a:rPr sz="1100" spc="-5" dirty="0">
                <a:latin typeface="Arial"/>
                <a:cs typeface="Arial"/>
              </a:rPr>
              <a:t>1</a:t>
            </a:r>
            <a:endParaRPr sz="1100">
              <a:latin typeface="Arial"/>
              <a:cs typeface="Arial"/>
            </a:endParaRPr>
          </a:p>
          <a:p>
            <a:pPr marL="12700">
              <a:lnSpc>
                <a:spcPct val="100000"/>
              </a:lnSpc>
              <a:spcBef>
                <a:spcPts val="265"/>
              </a:spcBef>
            </a:pPr>
            <a:r>
              <a:rPr sz="1100" spc="-5" dirty="0">
                <a:latin typeface="Arial"/>
                <a:cs typeface="Arial"/>
              </a:rPr>
              <a:t>2</a:t>
            </a:r>
            <a:endParaRPr sz="1100">
              <a:latin typeface="Arial"/>
              <a:cs typeface="Arial"/>
            </a:endParaRPr>
          </a:p>
        </p:txBody>
      </p:sp>
      <p:sp>
        <p:nvSpPr>
          <p:cNvPr id="149" name="object 149"/>
          <p:cNvSpPr/>
          <p:nvPr/>
        </p:nvSpPr>
        <p:spPr>
          <a:xfrm>
            <a:off x="4240021" y="2900426"/>
            <a:ext cx="754380" cy="85725"/>
          </a:xfrm>
          <a:custGeom>
            <a:avLst/>
            <a:gdLst/>
            <a:ahLst/>
            <a:cxnLst/>
            <a:rect l="l" t="t" r="r" b="b"/>
            <a:pathLst>
              <a:path w="754379" h="85725">
                <a:moveTo>
                  <a:pt x="711708" y="57149"/>
                </a:moveTo>
                <a:lnTo>
                  <a:pt x="711708" y="28193"/>
                </a:lnTo>
                <a:lnTo>
                  <a:pt x="0" y="28193"/>
                </a:lnTo>
                <a:lnTo>
                  <a:pt x="0" y="57149"/>
                </a:lnTo>
                <a:lnTo>
                  <a:pt x="711708" y="57149"/>
                </a:lnTo>
                <a:close/>
              </a:path>
              <a:path w="754379" h="85725">
                <a:moveTo>
                  <a:pt x="754380" y="42671"/>
                </a:moveTo>
                <a:lnTo>
                  <a:pt x="697230" y="0"/>
                </a:lnTo>
                <a:lnTo>
                  <a:pt x="697230" y="28193"/>
                </a:lnTo>
                <a:lnTo>
                  <a:pt x="711708" y="28193"/>
                </a:lnTo>
                <a:lnTo>
                  <a:pt x="711708" y="74533"/>
                </a:lnTo>
                <a:lnTo>
                  <a:pt x="754380" y="42671"/>
                </a:lnTo>
                <a:close/>
              </a:path>
              <a:path w="754379" h="85725">
                <a:moveTo>
                  <a:pt x="711708" y="74533"/>
                </a:moveTo>
                <a:lnTo>
                  <a:pt x="711708" y="57149"/>
                </a:lnTo>
                <a:lnTo>
                  <a:pt x="697230" y="57149"/>
                </a:lnTo>
                <a:lnTo>
                  <a:pt x="697230" y="85343"/>
                </a:lnTo>
                <a:lnTo>
                  <a:pt x="711708" y="74533"/>
                </a:lnTo>
                <a:close/>
              </a:path>
            </a:pathLst>
          </a:custGeom>
          <a:solidFill>
            <a:srgbClr val="000000"/>
          </a:solidFill>
        </p:spPr>
        <p:txBody>
          <a:bodyPr wrap="square" lIns="0" tIns="0" rIns="0" bIns="0" rtlCol="0"/>
          <a:lstStyle/>
          <a:p>
            <a:endParaRPr/>
          </a:p>
        </p:txBody>
      </p:sp>
      <p:sp>
        <p:nvSpPr>
          <p:cNvPr id="150" name="object 150"/>
          <p:cNvSpPr/>
          <p:nvPr/>
        </p:nvSpPr>
        <p:spPr>
          <a:xfrm>
            <a:off x="4406900" y="3073400"/>
            <a:ext cx="588010" cy="85725"/>
          </a:xfrm>
          <a:custGeom>
            <a:avLst/>
            <a:gdLst/>
            <a:ahLst/>
            <a:cxnLst/>
            <a:rect l="l" t="t" r="r" b="b"/>
            <a:pathLst>
              <a:path w="588010" h="85725">
                <a:moveTo>
                  <a:pt x="544829" y="57149"/>
                </a:moveTo>
                <a:lnTo>
                  <a:pt x="544829" y="28193"/>
                </a:lnTo>
                <a:lnTo>
                  <a:pt x="0" y="28193"/>
                </a:lnTo>
                <a:lnTo>
                  <a:pt x="0" y="57149"/>
                </a:lnTo>
                <a:lnTo>
                  <a:pt x="544829" y="57149"/>
                </a:lnTo>
                <a:close/>
              </a:path>
              <a:path w="588010" h="85725">
                <a:moveTo>
                  <a:pt x="587501" y="42671"/>
                </a:moveTo>
                <a:lnTo>
                  <a:pt x="530351" y="0"/>
                </a:lnTo>
                <a:lnTo>
                  <a:pt x="530351" y="28193"/>
                </a:lnTo>
                <a:lnTo>
                  <a:pt x="544829" y="28193"/>
                </a:lnTo>
                <a:lnTo>
                  <a:pt x="544829" y="74533"/>
                </a:lnTo>
                <a:lnTo>
                  <a:pt x="587501" y="42671"/>
                </a:lnTo>
                <a:close/>
              </a:path>
              <a:path w="588010" h="85725">
                <a:moveTo>
                  <a:pt x="544829" y="74533"/>
                </a:moveTo>
                <a:lnTo>
                  <a:pt x="544829" y="57149"/>
                </a:lnTo>
                <a:lnTo>
                  <a:pt x="530351" y="57149"/>
                </a:lnTo>
                <a:lnTo>
                  <a:pt x="530351" y="85343"/>
                </a:lnTo>
                <a:lnTo>
                  <a:pt x="544829" y="74533"/>
                </a:lnTo>
                <a:close/>
              </a:path>
            </a:pathLst>
          </a:custGeom>
          <a:solidFill>
            <a:srgbClr val="000000"/>
          </a:solidFill>
        </p:spPr>
        <p:txBody>
          <a:bodyPr wrap="square" lIns="0" tIns="0" rIns="0" bIns="0" rtlCol="0"/>
          <a:lstStyle/>
          <a:p>
            <a:endParaRPr/>
          </a:p>
        </p:txBody>
      </p:sp>
      <p:sp>
        <p:nvSpPr>
          <p:cNvPr id="151" name="object 151"/>
          <p:cNvSpPr/>
          <p:nvPr/>
        </p:nvSpPr>
        <p:spPr>
          <a:xfrm>
            <a:off x="4575302" y="3246373"/>
            <a:ext cx="419100" cy="8636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2672"/>
                </a:moveTo>
                <a:lnTo>
                  <a:pt x="361950" y="0"/>
                </a:lnTo>
                <a:lnTo>
                  <a:pt x="361950" y="28955"/>
                </a:lnTo>
                <a:lnTo>
                  <a:pt x="376427" y="28955"/>
                </a:lnTo>
                <a:lnTo>
                  <a:pt x="376427" y="75102"/>
                </a:lnTo>
                <a:lnTo>
                  <a:pt x="419100" y="42672"/>
                </a:lnTo>
                <a:close/>
              </a:path>
              <a:path w="419100" h="86360">
                <a:moveTo>
                  <a:pt x="376427" y="75102"/>
                </a:moveTo>
                <a:lnTo>
                  <a:pt x="376427" y="57150"/>
                </a:lnTo>
                <a:lnTo>
                  <a:pt x="361950" y="57150"/>
                </a:lnTo>
                <a:lnTo>
                  <a:pt x="361950" y="86105"/>
                </a:lnTo>
                <a:lnTo>
                  <a:pt x="376427" y="75102"/>
                </a:lnTo>
                <a:close/>
              </a:path>
            </a:pathLst>
          </a:custGeom>
          <a:solidFill>
            <a:srgbClr val="000000"/>
          </a:solidFill>
        </p:spPr>
        <p:txBody>
          <a:bodyPr wrap="square" lIns="0" tIns="0" rIns="0" bIns="0" rtlCol="0"/>
          <a:lstStyle/>
          <a:p>
            <a:endParaRPr/>
          </a:p>
        </p:txBody>
      </p:sp>
      <p:sp>
        <p:nvSpPr>
          <p:cNvPr id="152" name="object 152"/>
          <p:cNvSpPr/>
          <p:nvPr/>
        </p:nvSpPr>
        <p:spPr>
          <a:xfrm>
            <a:off x="4994402" y="3721100"/>
            <a:ext cx="250825" cy="690880"/>
          </a:xfrm>
          <a:custGeom>
            <a:avLst/>
            <a:gdLst/>
            <a:ahLst/>
            <a:cxnLst/>
            <a:rect l="l" t="t" r="r" b="b"/>
            <a:pathLst>
              <a:path w="250825" h="690879">
                <a:moveTo>
                  <a:pt x="124968" y="0"/>
                </a:moveTo>
                <a:lnTo>
                  <a:pt x="76188" y="9894"/>
                </a:lnTo>
                <a:lnTo>
                  <a:pt x="36480" y="36861"/>
                </a:lnTo>
                <a:lnTo>
                  <a:pt x="9775" y="76831"/>
                </a:lnTo>
                <a:lnTo>
                  <a:pt x="0" y="125729"/>
                </a:lnTo>
                <a:lnTo>
                  <a:pt x="0" y="565403"/>
                </a:lnTo>
                <a:lnTo>
                  <a:pt x="9775" y="614183"/>
                </a:lnTo>
                <a:lnTo>
                  <a:pt x="36480" y="653891"/>
                </a:lnTo>
                <a:lnTo>
                  <a:pt x="76188" y="680596"/>
                </a:lnTo>
                <a:lnTo>
                  <a:pt x="124968" y="690372"/>
                </a:lnTo>
                <a:lnTo>
                  <a:pt x="173866" y="680596"/>
                </a:lnTo>
                <a:lnTo>
                  <a:pt x="213836" y="653891"/>
                </a:lnTo>
                <a:lnTo>
                  <a:pt x="240803" y="614183"/>
                </a:lnTo>
                <a:lnTo>
                  <a:pt x="250698" y="565403"/>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153" name="object 153"/>
          <p:cNvSpPr txBox="1"/>
          <p:nvPr/>
        </p:nvSpPr>
        <p:spPr>
          <a:xfrm>
            <a:off x="5083047" y="3768852"/>
            <a:ext cx="103505" cy="585470"/>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a:p>
            <a:pPr marL="12700">
              <a:lnSpc>
                <a:spcPct val="100000"/>
              </a:lnSpc>
              <a:spcBef>
                <a:spcPts val="260"/>
              </a:spcBef>
            </a:pPr>
            <a:r>
              <a:rPr sz="1100" spc="-5" dirty="0">
                <a:latin typeface="Arial"/>
                <a:cs typeface="Arial"/>
              </a:rPr>
              <a:t>1</a:t>
            </a:r>
            <a:endParaRPr sz="1100">
              <a:latin typeface="Arial"/>
              <a:cs typeface="Arial"/>
            </a:endParaRPr>
          </a:p>
          <a:p>
            <a:pPr marL="12700">
              <a:lnSpc>
                <a:spcPct val="100000"/>
              </a:lnSpc>
              <a:spcBef>
                <a:spcPts val="265"/>
              </a:spcBef>
            </a:pPr>
            <a:r>
              <a:rPr sz="1100" spc="-5" dirty="0">
                <a:latin typeface="Arial"/>
                <a:cs typeface="Arial"/>
              </a:rPr>
              <a:t>2</a:t>
            </a:r>
            <a:endParaRPr sz="1100">
              <a:latin typeface="Arial"/>
              <a:cs typeface="Arial"/>
            </a:endParaRPr>
          </a:p>
        </p:txBody>
      </p:sp>
      <p:sp>
        <p:nvSpPr>
          <p:cNvPr id="154" name="object 154"/>
          <p:cNvSpPr/>
          <p:nvPr/>
        </p:nvSpPr>
        <p:spPr>
          <a:xfrm>
            <a:off x="4575302" y="4195826"/>
            <a:ext cx="419100" cy="85725"/>
          </a:xfrm>
          <a:custGeom>
            <a:avLst/>
            <a:gdLst/>
            <a:ahLst/>
            <a:cxnLst/>
            <a:rect l="l" t="t" r="r" b="b"/>
            <a:pathLst>
              <a:path w="419100" h="85725">
                <a:moveTo>
                  <a:pt x="376427" y="57150"/>
                </a:moveTo>
                <a:lnTo>
                  <a:pt x="376427" y="28194"/>
                </a:lnTo>
                <a:lnTo>
                  <a:pt x="0" y="28194"/>
                </a:lnTo>
                <a:lnTo>
                  <a:pt x="0" y="57150"/>
                </a:lnTo>
                <a:lnTo>
                  <a:pt x="376427" y="57150"/>
                </a:lnTo>
                <a:close/>
              </a:path>
              <a:path w="419100" h="85725">
                <a:moveTo>
                  <a:pt x="419100" y="42672"/>
                </a:moveTo>
                <a:lnTo>
                  <a:pt x="361950" y="0"/>
                </a:lnTo>
                <a:lnTo>
                  <a:pt x="361950" y="28194"/>
                </a:lnTo>
                <a:lnTo>
                  <a:pt x="376427" y="28194"/>
                </a:lnTo>
                <a:lnTo>
                  <a:pt x="376427" y="74533"/>
                </a:lnTo>
                <a:lnTo>
                  <a:pt x="419100" y="42672"/>
                </a:lnTo>
                <a:close/>
              </a:path>
              <a:path w="419100" h="85725">
                <a:moveTo>
                  <a:pt x="376427" y="74533"/>
                </a:moveTo>
                <a:lnTo>
                  <a:pt x="376427" y="57150"/>
                </a:lnTo>
                <a:lnTo>
                  <a:pt x="361950" y="57150"/>
                </a:lnTo>
                <a:lnTo>
                  <a:pt x="361950" y="85344"/>
                </a:lnTo>
                <a:lnTo>
                  <a:pt x="376427" y="74533"/>
                </a:lnTo>
                <a:close/>
              </a:path>
            </a:pathLst>
          </a:custGeom>
          <a:solidFill>
            <a:srgbClr val="000000"/>
          </a:solidFill>
        </p:spPr>
        <p:txBody>
          <a:bodyPr wrap="square" lIns="0" tIns="0" rIns="0" bIns="0" rtlCol="0"/>
          <a:lstStyle/>
          <a:p>
            <a:endParaRPr/>
          </a:p>
        </p:txBody>
      </p:sp>
      <p:sp>
        <p:nvSpPr>
          <p:cNvPr id="155" name="object 155"/>
          <p:cNvSpPr/>
          <p:nvPr/>
        </p:nvSpPr>
        <p:spPr>
          <a:xfrm>
            <a:off x="4406900" y="6656323"/>
            <a:ext cx="3102610" cy="0"/>
          </a:xfrm>
          <a:custGeom>
            <a:avLst/>
            <a:gdLst/>
            <a:ahLst/>
            <a:cxnLst/>
            <a:rect l="l" t="t" r="r" b="b"/>
            <a:pathLst>
              <a:path w="3102609">
                <a:moveTo>
                  <a:pt x="0" y="0"/>
                </a:moveTo>
                <a:lnTo>
                  <a:pt x="3102101" y="0"/>
                </a:lnTo>
              </a:path>
            </a:pathLst>
          </a:custGeom>
          <a:ln w="28575">
            <a:solidFill>
              <a:srgbClr val="000000"/>
            </a:solidFill>
          </a:ln>
        </p:spPr>
        <p:txBody>
          <a:bodyPr wrap="square" lIns="0" tIns="0" rIns="0" bIns="0" rtlCol="0"/>
          <a:lstStyle/>
          <a:p>
            <a:endParaRPr/>
          </a:p>
        </p:txBody>
      </p:sp>
      <p:sp>
        <p:nvSpPr>
          <p:cNvPr id="156" name="object 156"/>
          <p:cNvSpPr/>
          <p:nvPr/>
        </p:nvSpPr>
        <p:spPr>
          <a:xfrm>
            <a:off x="7451852" y="4965446"/>
            <a:ext cx="83820" cy="86360"/>
          </a:xfrm>
          <a:custGeom>
            <a:avLst/>
            <a:gdLst/>
            <a:ahLst/>
            <a:cxnLst/>
            <a:rect l="l" t="t" r="r" b="b"/>
            <a:pathLst>
              <a:path w="83820" h="86360">
                <a:moveTo>
                  <a:pt x="83820" y="60959"/>
                </a:moveTo>
                <a:lnTo>
                  <a:pt x="83820" y="25145"/>
                </a:lnTo>
                <a:lnTo>
                  <a:pt x="59436" y="0"/>
                </a:lnTo>
                <a:lnTo>
                  <a:pt x="24383" y="0"/>
                </a:lnTo>
                <a:lnTo>
                  <a:pt x="0" y="25145"/>
                </a:lnTo>
                <a:lnTo>
                  <a:pt x="0" y="60959"/>
                </a:lnTo>
                <a:lnTo>
                  <a:pt x="24383" y="86105"/>
                </a:lnTo>
                <a:lnTo>
                  <a:pt x="59436" y="86105"/>
                </a:lnTo>
                <a:lnTo>
                  <a:pt x="83820" y="60959"/>
                </a:lnTo>
                <a:close/>
              </a:path>
            </a:pathLst>
          </a:custGeom>
          <a:solidFill>
            <a:srgbClr val="000000"/>
          </a:solidFill>
        </p:spPr>
        <p:txBody>
          <a:bodyPr wrap="square" lIns="0" tIns="0" rIns="0" bIns="0" rtlCol="0"/>
          <a:lstStyle/>
          <a:p>
            <a:endParaRPr/>
          </a:p>
        </p:txBody>
      </p:sp>
      <p:sp>
        <p:nvSpPr>
          <p:cNvPr id="157" name="object 157"/>
          <p:cNvSpPr/>
          <p:nvPr/>
        </p:nvSpPr>
        <p:spPr>
          <a:xfrm>
            <a:off x="7451852" y="4965446"/>
            <a:ext cx="83820" cy="86360"/>
          </a:xfrm>
          <a:custGeom>
            <a:avLst/>
            <a:gdLst/>
            <a:ahLst/>
            <a:cxnLst/>
            <a:rect l="l" t="t" r="r" b="b"/>
            <a:pathLst>
              <a:path w="83820" h="86360">
                <a:moveTo>
                  <a:pt x="24383" y="0"/>
                </a:moveTo>
                <a:lnTo>
                  <a:pt x="0" y="25145"/>
                </a:lnTo>
                <a:lnTo>
                  <a:pt x="0" y="60959"/>
                </a:lnTo>
                <a:lnTo>
                  <a:pt x="24383" y="86105"/>
                </a:lnTo>
                <a:lnTo>
                  <a:pt x="59436" y="86105"/>
                </a:lnTo>
                <a:lnTo>
                  <a:pt x="83820" y="60959"/>
                </a:lnTo>
                <a:lnTo>
                  <a:pt x="83820" y="25145"/>
                </a:lnTo>
                <a:lnTo>
                  <a:pt x="59436" y="0"/>
                </a:lnTo>
                <a:lnTo>
                  <a:pt x="24383" y="0"/>
                </a:lnTo>
                <a:close/>
              </a:path>
            </a:pathLst>
          </a:custGeom>
          <a:ln w="9525">
            <a:solidFill>
              <a:srgbClr val="000000"/>
            </a:solidFill>
          </a:ln>
        </p:spPr>
        <p:txBody>
          <a:bodyPr wrap="square" lIns="0" tIns="0" rIns="0" bIns="0" rtlCol="0"/>
          <a:lstStyle/>
          <a:p>
            <a:endParaRPr/>
          </a:p>
        </p:txBody>
      </p:sp>
      <p:sp>
        <p:nvSpPr>
          <p:cNvPr id="158" name="object 158"/>
          <p:cNvSpPr/>
          <p:nvPr/>
        </p:nvSpPr>
        <p:spPr>
          <a:xfrm>
            <a:off x="4575302" y="4238497"/>
            <a:ext cx="0" cy="2764155"/>
          </a:xfrm>
          <a:custGeom>
            <a:avLst/>
            <a:gdLst/>
            <a:ahLst/>
            <a:cxnLst/>
            <a:rect l="l" t="t" r="r" b="b"/>
            <a:pathLst>
              <a:path h="2764154">
                <a:moveTo>
                  <a:pt x="0" y="0"/>
                </a:moveTo>
                <a:lnTo>
                  <a:pt x="0" y="2763774"/>
                </a:lnTo>
              </a:path>
            </a:pathLst>
          </a:custGeom>
          <a:ln w="28575">
            <a:solidFill>
              <a:srgbClr val="000000"/>
            </a:solidFill>
          </a:ln>
        </p:spPr>
        <p:txBody>
          <a:bodyPr wrap="square" lIns="0" tIns="0" rIns="0" bIns="0" rtlCol="0"/>
          <a:lstStyle/>
          <a:p>
            <a:endParaRPr/>
          </a:p>
        </p:txBody>
      </p:sp>
      <p:sp>
        <p:nvSpPr>
          <p:cNvPr id="159" name="object 159"/>
          <p:cNvSpPr/>
          <p:nvPr/>
        </p:nvSpPr>
        <p:spPr>
          <a:xfrm>
            <a:off x="4575302" y="3289046"/>
            <a:ext cx="0" cy="949960"/>
          </a:xfrm>
          <a:custGeom>
            <a:avLst/>
            <a:gdLst/>
            <a:ahLst/>
            <a:cxnLst/>
            <a:rect l="l" t="t" r="r" b="b"/>
            <a:pathLst>
              <a:path h="949960">
                <a:moveTo>
                  <a:pt x="0" y="0"/>
                </a:moveTo>
                <a:lnTo>
                  <a:pt x="0" y="949451"/>
                </a:lnTo>
              </a:path>
            </a:pathLst>
          </a:custGeom>
          <a:ln w="28575">
            <a:solidFill>
              <a:srgbClr val="000000"/>
            </a:solidFill>
          </a:ln>
        </p:spPr>
        <p:txBody>
          <a:bodyPr wrap="square" lIns="0" tIns="0" rIns="0" bIns="0" rtlCol="0"/>
          <a:lstStyle/>
          <a:p>
            <a:endParaRPr/>
          </a:p>
        </p:txBody>
      </p:sp>
      <p:sp>
        <p:nvSpPr>
          <p:cNvPr id="160" name="object 160"/>
          <p:cNvSpPr/>
          <p:nvPr/>
        </p:nvSpPr>
        <p:spPr>
          <a:xfrm>
            <a:off x="4406900" y="4065523"/>
            <a:ext cx="0" cy="2590800"/>
          </a:xfrm>
          <a:custGeom>
            <a:avLst/>
            <a:gdLst/>
            <a:ahLst/>
            <a:cxnLst/>
            <a:rect l="l" t="t" r="r" b="b"/>
            <a:pathLst>
              <a:path h="2590800">
                <a:moveTo>
                  <a:pt x="0" y="0"/>
                </a:moveTo>
                <a:lnTo>
                  <a:pt x="0" y="2590800"/>
                </a:lnTo>
              </a:path>
            </a:pathLst>
          </a:custGeom>
          <a:ln w="28575">
            <a:solidFill>
              <a:srgbClr val="000000"/>
            </a:solidFill>
          </a:ln>
        </p:spPr>
        <p:txBody>
          <a:bodyPr wrap="square" lIns="0" tIns="0" rIns="0" bIns="0" rtlCol="0"/>
          <a:lstStyle/>
          <a:p>
            <a:endParaRPr/>
          </a:p>
        </p:txBody>
      </p:sp>
      <p:sp>
        <p:nvSpPr>
          <p:cNvPr id="161" name="object 161"/>
          <p:cNvSpPr/>
          <p:nvPr/>
        </p:nvSpPr>
        <p:spPr>
          <a:xfrm>
            <a:off x="4406900" y="3116072"/>
            <a:ext cx="0" cy="949960"/>
          </a:xfrm>
          <a:custGeom>
            <a:avLst/>
            <a:gdLst/>
            <a:ahLst/>
            <a:cxnLst/>
            <a:rect l="l" t="t" r="r" b="b"/>
            <a:pathLst>
              <a:path h="949960">
                <a:moveTo>
                  <a:pt x="0" y="0"/>
                </a:moveTo>
                <a:lnTo>
                  <a:pt x="0" y="949451"/>
                </a:lnTo>
              </a:path>
            </a:pathLst>
          </a:custGeom>
          <a:ln w="28575">
            <a:solidFill>
              <a:srgbClr val="000000"/>
            </a:solidFill>
          </a:ln>
        </p:spPr>
        <p:txBody>
          <a:bodyPr wrap="square" lIns="0" tIns="0" rIns="0" bIns="0" rtlCol="0"/>
          <a:lstStyle/>
          <a:p>
            <a:endParaRPr/>
          </a:p>
        </p:txBody>
      </p:sp>
      <p:sp>
        <p:nvSpPr>
          <p:cNvPr id="162" name="object 162"/>
          <p:cNvSpPr/>
          <p:nvPr/>
        </p:nvSpPr>
        <p:spPr>
          <a:xfrm>
            <a:off x="4406900" y="4022852"/>
            <a:ext cx="588010" cy="85725"/>
          </a:xfrm>
          <a:custGeom>
            <a:avLst/>
            <a:gdLst/>
            <a:ahLst/>
            <a:cxnLst/>
            <a:rect l="l" t="t" r="r" b="b"/>
            <a:pathLst>
              <a:path w="588010" h="85725">
                <a:moveTo>
                  <a:pt x="544829" y="57150"/>
                </a:moveTo>
                <a:lnTo>
                  <a:pt x="544829" y="28194"/>
                </a:lnTo>
                <a:lnTo>
                  <a:pt x="0" y="28194"/>
                </a:lnTo>
                <a:lnTo>
                  <a:pt x="0" y="57150"/>
                </a:lnTo>
                <a:lnTo>
                  <a:pt x="544829" y="57150"/>
                </a:lnTo>
                <a:close/>
              </a:path>
              <a:path w="588010" h="85725">
                <a:moveTo>
                  <a:pt x="587501" y="42672"/>
                </a:moveTo>
                <a:lnTo>
                  <a:pt x="530351" y="0"/>
                </a:lnTo>
                <a:lnTo>
                  <a:pt x="530351" y="28194"/>
                </a:lnTo>
                <a:lnTo>
                  <a:pt x="544829" y="28194"/>
                </a:lnTo>
                <a:lnTo>
                  <a:pt x="544829" y="74533"/>
                </a:lnTo>
                <a:lnTo>
                  <a:pt x="587501" y="42672"/>
                </a:lnTo>
                <a:close/>
              </a:path>
              <a:path w="588010" h="85725">
                <a:moveTo>
                  <a:pt x="544829" y="74533"/>
                </a:moveTo>
                <a:lnTo>
                  <a:pt x="544829" y="57150"/>
                </a:lnTo>
                <a:lnTo>
                  <a:pt x="530351" y="57150"/>
                </a:lnTo>
                <a:lnTo>
                  <a:pt x="530351" y="85344"/>
                </a:lnTo>
                <a:lnTo>
                  <a:pt x="544829" y="74533"/>
                </a:lnTo>
                <a:close/>
              </a:path>
            </a:pathLst>
          </a:custGeom>
          <a:solidFill>
            <a:srgbClr val="000000"/>
          </a:solidFill>
        </p:spPr>
        <p:txBody>
          <a:bodyPr wrap="square" lIns="0" tIns="0" rIns="0" bIns="0" rtlCol="0"/>
          <a:lstStyle/>
          <a:p>
            <a:endParaRPr/>
          </a:p>
        </p:txBody>
      </p:sp>
      <p:sp>
        <p:nvSpPr>
          <p:cNvPr id="163" name="object 163"/>
          <p:cNvSpPr/>
          <p:nvPr/>
        </p:nvSpPr>
        <p:spPr>
          <a:xfrm>
            <a:off x="4240021" y="3851402"/>
            <a:ext cx="754380" cy="85725"/>
          </a:xfrm>
          <a:custGeom>
            <a:avLst/>
            <a:gdLst/>
            <a:ahLst/>
            <a:cxnLst/>
            <a:rect l="l" t="t" r="r" b="b"/>
            <a:pathLst>
              <a:path w="754379" h="85725">
                <a:moveTo>
                  <a:pt x="711708" y="57150"/>
                </a:moveTo>
                <a:lnTo>
                  <a:pt x="711708" y="28194"/>
                </a:lnTo>
                <a:lnTo>
                  <a:pt x="0" y="28194"/>
                </a:lnTo>
                <a:lnTo>
                  <a:pt x="0" y="57150"/>
                </a:lnTo>
                <a:lnTo>
                  <a:pt x="711708" y="57150"/>
                </a:lnTo>
                <a:close/>
              </a:path>
              <a:path w="754379" h="85725">
                <a:moveTo>
                  <a:pt x="754380" y="42672"/>
                </a:moveTo>
                <a:lnTo>
                  <a:pt x="697230" y="0"/>
                </a:lnTo>
                <a:lnTo>
                  <a:pt x="697230" y="28194"/>
                </a:lnTo>
                <a:lnTo>
                  <a:pt x="711708" y="28194"/>
                </a:lnTo>
                <a:lnTo>
                  <a:pt x="711708" y="74533"/>
                </a:lnTo>
                <a:lnTo>
                  <a:pt x="754380" y="42672"/>
                </a:lnTo>
                <a:close/>
              </a:path>
              <a:path w="754379" h="85725">
                <a:moveTo>
                  <a:pt x="711708" y="74533"/>
                </a:moveTo>
                <a:lnTo>
                  <a:pt x="711708" y="57150"/>
                </a:lnTo>
                <a:lnTo>
                  <a:pt x="697230" y="57150"/>
                </a:lnTo>
                <a:lnTo>
                  <a:pt x="697230" y="85344"/>
                </a:lnTo>
                <a:lnTo>
                  <a:pt x="711708" y="74533"/>
                </a:lnTo>
                <a:close/>
              </a:path>
            </a:pathLst>
          </a:custGeom>
          <a:solidFill>
            <a:srgbClr val="000000"/>
          </a:solidFill>
        </p:spPr>
        <p:txBody>
          <a:bodyPr wrap="square" lIns="0" tIns="0" rIns="0" bIns="0" rtlCol="0"/>
          <a:lstStyle/>
          <a:p>
            <a:endParaRPr/>
          </a:p>
        </p:txBody>
      </p:sp>
      <p:sp>
        <p:nvSpPr>
          <p:cNvPr id="164" name="object 164"/>
          <p:cNvSpPr/>
          <p:nvPr/>
        </p:nvSpPr>
        <p:spPr>
          <a:xfrm>
            <a:off x="4534153" y="4195826"/>
            <a:ext cx="82550" cy="85725"/>
          </a:xfrm>
          <a:custGeom>
            <a:avLst/>
            <a:gdLst/>
            <a:ahLst/>
            <a:cxnLst/>
            <a:rect l="l" t="t" r="r" b="b"/>
            <a:pathLst>
              <a:path w="82550" h="85725">
                <a:moveTo>
                  <a:pt x="82296" y="61722"/>
                </a:moveTo>
                <a:lnTo>
                  <a:pt x="82296" y="24384"/>
                </a:lnTo>
                <a:lnTo>
                  <a:pt x="57912" y="0"/>
                </a:lnTo>
                <a:lnTo>
                  <a:pt x="23622" y="0"/>
                </a:lnTo>
                <a:lnTo>
                  <a:pt x="0" y="24384"/>
                </a:lnTo>
                <a:lnTo>
                  <a:pt x="0" y="61722"/>
                </a:lnTo>
                <a:lnTo>
                  <a:pt x="23622" y="85344"/>
                </a:lnTo>
                <a:lnTo>
                  <a:pt x="57912" y="85344"/>
                </a:lnTo>
                <a:lnTo>
                  <a:pt x="82296" y="61722"/>
                </a:lnTo>
                <a:close/>
              </a:path>
            </a:pathLst>
          </a:custGeom>
          <a:solidFill>
            <a:srgbClr val="000000"/>
          </a:solidFill>
        </p:spPr>
        <p:txBody>
          <a:bodyPr wrap="square" lIns="0" tIns="0" rIns="0" bIns="0" rtlCol="0"/>
          <a:lstStyle/>
          <a:p>
            <a:endParaRPr/>
          </a:p>
        </p:txBody>
      </p:sp>
      <p:sp>
        <p:nvSpPr>
          <p:cNvPr id="165" name="object 165"/>
          <p:cNvSpPr/>
          <p:nvPr/>
        </p:nvSpPr>
        <p:spPr>
          <a:xfrm>
            <a:off x="4534153" y="4195826"/>
            <a:ext cx="82550" cy="85725"/>
          </a:xfrm>
          <a:custGeom>
            <a:avLst/>
            <a:gdLst/>
            <a:ahLst/>
            <a:cxnLst/>
            <a:rect l="l" t="t" r="r" b="b"/>
            <a:pathLst>
              <a:path w="82550" h="85725">
                <a:moveTo>
                  <a:pt x="23622" y="0"/>
                </a:moveTo>
                <a:lnTo>
                  <a:pt x="0" y="24384"/>
                </a:lnTo>
                <a:lnTo>
                  <a:pt x="0" y="61722"/>
                </a:lnTo>
                <a:lnTo>
                  <a:pt x="23622" y="85344"/>
                </a:lnTo>
                <a:lnTo>
                  <a:pt x="57912" y="85344"/>
                </a:lnTo>
                <a:lnTo>
                  <a:pt x="82296" y="61722"/>
                </a:lnTo>
                <a:lnTo>
                  <a:pt x="82296" y="24384"/>
                </a:lnTo>
                <a:lnTo>
                  <a:pt x="57912" y="0"/>
                </a:lnTo>
                <a:lnTo>
                  <a:pt x="23622" y="0"/>
                </a:lnTo>
                <a:close/>
              </a:path>
            </a:pathLst>
          </a:custGeom>
          <a:ln w="9525">
            <a:solidFill>
              <a:srgbClr val="000000"/>
            </a:solidFill>
          </a:ln>
        </p:spPr>
        <p:txBody>
          <a:bodyPr wrap="square" lIns="0" tIns="0" rIns="0" bIns="0" rtlCol="0"/>
          <a:lstStyle/>
          <a:p>
            <a:endParaRPr/>
          </a:p>
        </p:txBody>
      </p:sp>
      <p:sp>
        <p:nvSpPr>
          <p:cNvPr id="166" name="object 166"/>
          <p:cNvSpPr/>
          <p:nvPr/>
        </p:nvSpPr>
        <p:spPr>
          <a:xfrm>
            <a:off x="4377944" y="4021328"/>
            <a:ext cx="85090" cy="85725"/>
          </a:xfrm>
          <a:custGeom>
            <a:avLst/>
            <a:gdLst/>
            <a:ahLst/>
            <a:cxnLst/>
            <a:rect l="l" t="t" r="r" b="b"/>
            <a:pathLst>
              <a:path w="85089" h="85725">
                <a:moveTo>
                  <a:pt x="84581" y="60960"/>
                </a:moveTo>
                <a:lnTo>
                  <a:pt x="84581" y="24384"/>
                </a:lnTo>
                <a:lnTo>
                  <a:pt x="60197" y="0"/>
                </a:lnTo>
                <a:lnTo>
                  <a:pt x="25145" y="0"/>
                </a:lnTo>
                <a:lnTo>
                  <a:pt x="0" y="24384"/>
                </a:lnTo>
                <a:lnTo>
                  <a:pt x="0" y="60960"/>
                </a:lnTo>
                <a:lnTo>
                  <a:pt x="25145" y="85344"/>
                </a:lnTo>
                <a:lnTo>
                  <a:pt x="60197" y="85344"/>
                </a:lnTo>
                <a:lnTo>
                  <a:pt x="84581" y="60960"/>
                </a:lnTo>
                <a:close/>
              </a:path>
            </a:pathLst>
          </a:custGeom>
          <a:solidFill>
            <a:srgbClr val="000000"/>
          </a:solidFill>
        </p:spPr>
        <p:txBody>
          <a:bodyPr wrap="square" lIns="0" tIns="0" rIns="0" bIns="0" rtlCol="0"/>
          <a:lstStyle/>
          <a:p>
            <a:endParaRPr/>
          </a:p>
        </p:txBody>
      </p:sp>
      <p:sp>
        <p:nvSpPr>
          <p:cNvPr id="167" name="object 167"/>
          <p:cNvSpPr/>
          <p:nvPr/>
        </p:nvSpPr>
        <p:spPr>
          <a:xfrm>
            <a:off x="4377944" y="4021328"/>
            <a:ext cx="85090" cy="85725"/>
          </a:xfrm>
          <a:custGeom>
            <a:avLst/>
            <a:gdLst/>
            <a:ahLst/>
            <a:cxnLst/>
            <a:rect l="l" t="t" r="r" b="b"/>
            <a:pathLst>
              <a:path w="85089" h="85725">
                <a:moveTo>
                  <a:pt x="25145" y="0"/>
                </a:moveTo>
                <a:lnTo>
                  <a:pt x="0" y="24384"/>
                </a:lnTo>
                <a:lnTo>
                  <a:pt x="0" y="60960"/>
                </a:lnTo>
                <a:lnTo>
                  <a:pt x="25145" y="85344"/>
                </a:lnTo>
                <a:lnTo>
                  <a:pt x="60197" y="85344"/>
                </a:lnTo>
                <a:lnTo>
                  <a:pt x="84581" y="60960"/>
                </a:lnTo>
                <a:lnTo>
                  <a:pt x="84581" y="24384"/>
                </a:lnTo>
                <a:lnTo>
                  <a:pt x="60197" y="0"/>
                </a:lnTo>
                <a:lnTo>
                  <a:pt x="25145" y="0"/>
                </a:lnTo>
                <a:close/>
              </a:path>
            </a:pathLst>
          </a:custGeom>
          <a:ln w="9525">
            <a:solidFill>
              <a:srgbClr val="000000"/>
            </a:solidFill>
          </a:ln>
        </p:spPr>
        <p:txBody>
          <a:bodyPr wrap="square" lIns="0" tIns="0" rIns="0" bIns="0" rtlCol="0"/>
          <a:lstStyle/>
          <a:p>
            <a:endParaRPr/>
          </a:p>
        </p:txBody>
      </p:sp>
      <p:sp>
        <p:nvSpPr>
          <p:cNvPr id="168" name="object 168"/>
          <p:cNvSpPr/>
          <p:nvPr/>
        </p:nvSpPr>
        <p:spPr>
          <a:xfrm>
            <a:off x="4541773" y="6962647"/>
            <a:ext cx="83820" cy="86360"/>
          </a:xfrm>
          <a:custGeom>
            <a:avLst/>
            <a:gdLst/>
            <a:ahLst/>
            <a:cxnLst/>
            <a:rect l="l" t="t" r="r" b="b"/>
            <a:pathLst>
              <a:path w="83820" h="86359">
                <a:moveTo>
                  <a:pt x="83820" y="60959"/>
                </a:moveTo>
                <a:lnTo>
                  <a:pt x="83820" y="24383"/>
                </a:lnTo>
                <a:lnTo>
                  <a:pt x="59436" y="0"/>
                </a:lnTo>
                <a:lnTo>
                  <a:pt x="24384" y="0"/>
                </a:lnTo>
                <a:lnTo>
                  <a:pt x="0" y="24383"/>
                </a:lnTo>
                <a:lnTo>
                  <a:pt x="0" y="60959"/>
                </a:lnTo>
                <a:lnTo>
                  <a:pt x="24384" y="86105"/>
                </a:lnTo>
                <a:lnTo>
                  <a:pt x="59436" y="86105"/>
                </a:lnTo>
                <a:lnTo>
                  <a:pt x="83820" y="60959"/>
                </a:lnTo>
                <a:close/>
              </a:path>
            </a:pathLst>
          </a:custGeom>
          <a:solidFill>
            <a:srgbClr val="000000"/>
          </a:solidFill>
        </p:spPr>
        <p:txBody>
          <a:bodyPr wrap="square" lIns="0" tIns="0" rIns="0" bIns="0" rtlCol="0"/>
          <a:lstStyle/>
          <a:p>
            <a:endParaRPr/>
          </a:p>
        </p:txBody>
      </p:sp>
      <p:sp>
        <p:nvSpPr>
          <p:cNvPr id="169" name="object 169"/>
          <p:cNvSpPr/>
          <p:nvPr/>
        </p:nvSpPr>
        <p:spPr>
          <a:xfrm>
            <a:off x="4541773" y="6962647"/>
            <a:ext cx="83820" cy="86360"/>
          </a:xfrm>
          <a:custGeom>
            <a:avLst/>
            <a:gdLst/>
            <a:ahLst/>
            <a:cxnLst/>
            <a:rect l="l" t="t" r="r" b="b"/>
            <a:pathLst>
              <a:path w="83820" h="86359">
                <a:moveTo>
                  <a:pt x="24384" y="0"/>
                </a:moveTo>
                <a:lnTo>
                  <a:pt x="0" y="24383"/>
                </a:lnTo>
                <a:lnTo>
                  <a:pt x="0" y="60959"/>
                </a:lnTo>
                <a:lnTo>
                  <a:pt x="24384" y="86105"/>
                </a:lnTo>
                <a:lnTo>
                  <a:pt x="59436" y="86105"/>
                </a:lnTo>
                <a:lnTo>
                  <a:pt x="83820" y="60959"/>
                </a:lnTo>
                <a:lnTo>
                  <a:pt x="83820" y="24383"/>
                </a:lnTo>
                <a:lnTo>
                  <a:pt x="59436" y="0"/>
                </a:lnTo>
                <a:lnTo>
                  <a:pt x="24384" y="0"/>
                </a:lnTo>
                <a:close/>
              </a:path>
            </a:pathLst>
          </a:custGeom>
          <a:ln w="9525">
            <a:solidFill>
              <a:srgbClr val="000000"/>
            </a:solidFill>
          </a:ln>
        </p:spPr>
        <p:txBody>
          <a:bodyPr wrap="square" lIns="0" tIns="0" rIns="0" bIns="0" rtlCol="0"/>
          <a:lstStyle/>
          <a:p>
            <a:endParaRPr/>
          </a:p>
        </p:txBody>
      </p:sp>
      <p:sp>
        <p:nvSpPr>
          <p:cNvPr id="170" name="object 170"/>
          <p:cNvSpPr txBox="1"/>
          <p:nvPr/>
        </p:nvSpPr>
        <p:spPr>
          <a:xfrm>
            <a:off x="5167629" y="5940552"/>
            <a:ext cx="786130" cy="349885"/>
          </a:xfrm>
          <a:prstGeom prst="rect">
            <a:avLst/>
          </a:prstGeom>
        </p:spPr>
        <p:txBody>
          <a:bodyPr vert="horz" wrap="square" lIns="0" tIns="0" rIns="0" bIns="0" rtlCol="0">
            <a:spAutoFit/>
          </a:bodyPr>
          <a:lstStyle/>
          <a:p>
            <a:pPr marL="255904" marR="5080" indent="-243840">
              <a:lnSpc>
                <a:spcPct val="100000"/>
              </a:lnSpc>
            </a:pPr>
            <a:r>
              <a:rPr sz="1100" b="1" spc="-5" dirty="0">
                <a:latin typeface="Arial"/>
                <a:cs typeface="Arial"/>
              </a:rPr>
              <a:t>For</a:t>
            </a:r>
            <a:r>
              <a:rPr sz="1100" b="1" dirty="0">
                <a:latin typeface="Arial"/>
                <a:cs typeface="Arial"/>
              </a:rPr>
              <a:t>w</a:t>
            </a:r>
            <a:r>
              <a:rPr sz="1100" b="1" spc="-10" dirty="0">
                <a:latin typeface="Arial"/>
                <a:cs typeface="Arial"/>
              </a:rPr>
              <a:t>a</a:t>
            </a:r>
            <a:r>
              <a:rPr sz="1100" b="1" spc="-5" dirty="0">
                <a:latin typeface="Arial"/>
                <a:cs typeface="Arial"/>
              </a:rPr>
              <a:t>rding  Unit</a:t>
            </a:r>
            <a:endParaRPr sz="1100">
              <a:latin typeface="Arial"/>
              <a:cs typeface="Arial"/>
            </a:endParaRPr>
          </a:p>
        </p:txBody>
      </p:sp>
      <p:sp>
        <p:nvSpPr>
          <p:cNvPr id="171" name="object 171"/>
          <p:cNvSpPr/>
          <p:nvPr/>
        </p:nvSpPr>
        <p:spPr>
          <a:xfrm>
            <a:off x="5078221" y="5792978"/>
            <a:ext cx="923290" cy="692150"/>
          </a:xfrm>
          <a:custGeom>
            <a:avLst/>
            <a:gdLst/>
            <a:ahLst/>
            <a:cxnLst/>
            <a:rect l="l" t="t" r="r" b="b"/>
            <a:pathLst>
              <a:path w="923289" h="692150">
                <a:moveTo>
                  <a:pt x="115823" y="0"/>
                </a:moveTo>
                <a:lnTo>
                  <a:pt x="70723" y="9084"/>
                </a:lnTo>
                <a:lnTo>
                  <a:pt x="33908" y="33813"/>
                </a:lnTo>
                <a:lnTo>
                  <a:pt x="9096" y="70401"/>
                </a:lnTo>
                <a:lnTo>
                  <a:pt x="0" y="115062"/>
                </a:lnTo>
                <a:lnTo>
                  <a:pt x="0" y="576834"/>
                </a:lnTo>
                <a:lnTo>
                  <a:pt x="9096" y="621494"/>
                </a:lnTo>
                <a:lnTo>
                  <a:pt x="33909" y="658082"/>
                </a:lnTo>
                <a:lnTo>
                  <a:pt x="70723" y="682811"/>
                </a:lnTo>
                <a:lnTo>
                  <a:pt x="115824" y="691896"/>
                </a:lnTo>
                <a:lnTo>
                  <a:pt x="806957" y="691896"/>
                </a:lnTo>
                <a:lnTo>
                  <a:pt x="852058" y="682811"/>
                </a:lnTo>
                <a:lnTo>
                  <a:pt x="888872" y="658082"/>
                </a:lnTo>
                <a:lnTo>
                  <a:pt x="913685" y="621494"/>
                </a:lnTo>
                <a:lnTo>
                  <a:pt x="922781" y="576834"/>
                </a:lnTo>
                <a:lnTo>
                  <a:pt x="922781" y="115062"/>
                </a:lnTo>
                <a:lnTo>
                  <a:pt x="913685" y="70401"/>
                </a:lnTo>
                <a:lnTo>
                  <a:pt x="888872" y="33813"/>
                </a:lnTo>
                <a:lnTo>
                  <a:pt x="852058" y="9084"/>
                </a:lnTo>
                <a:lnTo>
                  <a:pt x="806957" y="0"/>
                </a:lnTo>
                <a:lnTo>
                  <a:pt x="115823" y="0"/>
                </a:lnTo>
                <a:close/>
              </a:path>
            </a:pathLst>
          </a:custGeom>
          <a:ln w="12699">
            <a:solidFill>
              <a:srgbClr val="000000"/>
            </a:solidFill>
          </a:ln>
        </p:spPr>
        <p:txBody>
          <a:bodyPr wrap="square" lIns="0" tIns="0" rIns="0" bIns="0" rtlCol="0"/>
          <a:lstStyle/>
          <a:p>
            <a:endParaRPr/>
          </a:p>
        </p:txBody>
      </p:sp>
      <p:sp>
        <p:nvSpPr>
          <p:cNvPr id="172" name="object 172"/>
          <p:cNvSpPr txBox="1"/>
          <p:nvPr/>
        </p:nvSpPr>
        <p:spPr>
          <a:xfrm>
            <a:off x="7552690" y="5322570"/>
            <a:ext cx="131381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EX/MEM.RegisterRd</a:t>
            </a:r>
            <a:endParaRPr sz="1100">
              <a:latin typeface="Arial"/>
              <a:cs typeface="Arial"/>
            </a:endParaRPr>
          </a:p>
        </p:txBody>
      </p:sp>
      <p:sp>
        <p:nvSpPr>
          <p:cNvPr id="173" name="object 173"/>
          <p:cNvSpPr txBox="1"/>
          <p:nvPr/>
        </p:nvSpPr>
        <p:spPr>
          <a:xfrm>
            <a:off x="7932932" y="6617966"/>
            <a:ext cx="135191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MEM/WB.RegisterRd</a:t>
            </a:r>
            <a:endParaRPr sz="1100">
              <a:latin typeface="Arial"/>
              <a:cs typeface="Arial"/>
            </a:endParaRPr>
          </a:p>
        </p:txBody>
      </p:sp>
      <p:sp>
        <p:nvSpPr>
          <p:cNvPr id="174" name="object 174"/>
          <p:cNvSpPr/>
          <p:nvPr/>
        </p:nvSpPr>
        <p:spPr>
          <a:xfrm>
            <a:off x="9185402" y="2425700"/>
            <a:ext cx="0" cy="3798570"/>
          </a:xfrm>
          <a:custGeom>
            <a:avLst/>
            <a:gdLst/>
            <a:ahLst/>
            <a:cxnLst/>
            <a:rect l="l" t="t" r="r" b="b"/>
            <a:pathLst>
              <a:path h="3798570">
                <a:moveTo>
                  <a:pt x="0" y="0"/>
                </a:moveTo>
                <a:lnTo>
                  <a:pt x="0" y="3798570"/>
                </a:lnTo>
              </a:path>
            </a:pathLst>
          </a:custGeom>
          <a:ln w="12700">
            <a:solidFill>
              <a:srgbClr val="000000"/>
            </a:solidFill>
          </a:ln>
        </p:spPr>
        <p:txBody>
          <a:bodyPr wrap="square" lIns="0" tIns="0" rIns="0" bIns="0" rtlCol="0"/>
          <a:lstStyle/>
          <a:p>
            <a:endParaRPr/>
          </a:p>
        </p:txBody>
      </p:sp>
      <p:sp>
        <p:nvSpPr>
          <p:cNvPr id="175" name="object 175"/>
          <p:cNvSpPr/>
          <p:nvPr/>
        </p:nvSpPr>
        <p:spPr>
          <a:xfrm>
            <a:off x="6001003" y="6186170"/>
            <a:ext cx="3188970" cy="76200"/>
          </a:xfrm>
          <a:custGeom>
            <a:avLst/>
            <a:gdLst/>
            <a:ahLst/>
            <a:cxnLst/>
            <a:rect l="l" t="t" r="r" b="b"/>
            <a:pathLst>
              <a:path w="3188970" h="76200">
                <a:moveTo>
                  <a:pt x="50292" y="33527"/>
                </a:moveTo>
                <a:lnTo>
                  <a:pt x="50292" y="0"/>
                </a:lnTo>
                <a:lnTo>
                  <a:pt x="0" y="38100"/>
                </a:lnTo>
                <a:lnTo>
                  <a:pt x="32766" y="62922"/>
                </a:lnTo>
                <a:lnTo>
                  <a:pt x="32766" y="35813"/>
                </a:lnTo>
                <a:lnTo>
                  <a:pt x="35051" y="33527"/>
                </a:lnTo>
                <a:lnTo>
                  <a:pt x="50292" y="33527"/>
                </a:lnTo>
                <a:close/>
              </a:path>
              <a:path w="3188970" h="76200">
                <a:moveTo>
                  <a:pt x="3188969" y="41147"/>
                </a:moveTo>
                <a:lnTo>
                  <a:pt x="3188969" y="35813"/>
                </a:lnTo>
                <a:lnTo>
                  <a:pt x="3186684" y="33527"/>
                </a:lnTo>
                <a:lnTo>
                  <a:pt x="35051" y="33527"/>
                </a:lnTo>
                <a:lnTo>
                  <a:pt x="32766" y="35813"/>
                </a:lnTo>
                <a:lnTo>
                  <a:pt x="32766" y="41147"/>
                </a:lnTo>
                <a:lnTo>
                  <a:pt x="35051" y="43433"/>
                </a:lnTo>
                <a:lnTo>
                  <a:pt x="3186684" y="43433"/>
                </a:lnTo>
                <a:lnTo>
                  <a:pt x="3188969" y="41147"/>
                </a:lnTo>
                <a:close/>
              </a:path>
              <a:path w="3188970" h="76200">
                <a:moveTo>
                  <a:pt x="50292" y="76200"/>
                </a:moveTo>
                <a:lnTo>
                  <a:pt x="50292" y="43433"/>
                </a:lnTo>
                <a:lnTo>
                  <a:pt x="35051" y="43433"/>
                </a:lnTo>
                <a:lnTo>
                  <a:pt x="32766" y="41147"/>
                </a:lnTo>
                <a:lnTo>
                  <a:pt x="32766" y="62922"/>
                </a:lnTo>
                <a:lnTo>
                  <a:pt x="50292" y="76200"/>
                </a:lnTo>
                <a:close/>
              </a:path>
            </a:pathLst>
          </a:custGeom>
          <a:solidFill>
            <a:srgbClr val="000000"/>
          </a:solidFill>
        </p:spPr>
        <p:txBody>
          <a:bodyPr wrap="square" lIns="0" tIns="0" rIns="0" bIns="0" rtlCol="0"/>
          <a:lstStyle/>
          <a:p>
            <a:endParaRPr/>
          </a:p>
        </p:txBody>
      </p:sp>
      <p:sp>
        <p:nvSpPr>
          <p:cNvPr id="176" name="object 176"/>
          <p:cNvSpPr/>
          <p:nvPr/>
        </p:nvSpPr>
        <p:spPr>
          <a:xfrm>
            <a:off x="7424419" y="5275579"/>
            <a:ext cx="0" cy="777240"/>
          </a:xfrm>
          <a:custGeom>
            <a:avLst/>
            <a:gdLst/>
            <a:ahLst/>
            <a:cxnLst/>
            <a:rect l="l" t="t" r="r" b="b"/>
            <a:pathLst>
              <a:path h="777239">
                <a:moveTo>
                  <a:pt x="0" y="777240"/>
                </a:moveTo>
                <a:lnTo>
                  <a:pt x="0" y="0"/>
                </a:lnTo>
              </a:path>
            </a:pathLst>
          </a:custGeom>
          <a:ln w="9525">
            <a:solidFill>
              <a:srgbClr val="000000"/>
            </a:solidFill>
          </a:ln>
        </p:spPr>
        <p:txBody>
          <a:bodyPr wrap="square" lIns="0" tIns="0" rIns="0" bIns="0" rtlCol="0"/>
          <a:lstStyle/>
          <a:p>
            <a:endParaRPr/>
          </a:p>
        </p:txBody>
      </p:sp>
      <p:sp>
        <p:nvSpPr>
          <p:cNvPr id="177" name="object 177"/>
          <p:cNvSpPr/>
          <p:nvPr/>
        </p:nvSpPr>
        <p:spPr>
          <a:xfrm>
            <a:off x="7424419" y="6397244"/>
            <a:ext cx="0" cy="432434"/>
          </a:xfrm>
          <a:custGeom>
            <a:avLst/>
            <a:gdLst/>
            <a:ahLst/>
            <a:cxnLst/>
            <a:rect l="l" t="t" r="r" b="b"/>
            <a:pathLst>
              <a:path h="432434">
                <a:moveTo>
                  <a:pt x="0" y="432054"/>
                </a:moveTo>
                <a:lnTo>
                  <a:pt x="0" y="0"/>
                </a:lnTo>
              </a:path>
            </a:pathLst>
          </a:custGeom>
          <a:ln w="9525">
            <a:solidFill>
              <a:srgbClr val="000000"/>
            </a:solidFill>
          </a:ln>
        </p:spPr>
        <p:txBody>
          <a:bodyPr wrap="square" lIns="0" tIns="0" rIns="0" bIns="0" rtlCol="0"/>
          <a:lstStyle/>
          <a:p>
            <a:endParaRPr/>
          </a:p>
        </p:txBody>
      </p:sp>
      <p:sp>
        <p:nvSpPr>
          <p:cNvPr id="178" name="object 178"/>
          <p:cNvSpPr/>
          <p:nvPr/>
        </p:nvSpPr>
        <p:spPr>
          <a:xfrm>
            <a:off x="6001003" y="6014720"/>
            <a:ext cx="1428750" cy="76200"/>
          </a:xfrm>
          <a:custGeom>
            <a:avLst/>
            <a:gdLst/>
            <a:ahLst/>
            <a:cxnLst/>
            <a:rect l="l" t="t" r="r" b="b"/>
            <a:pathLst>
              <a:path w="1428750" h="76200">
                <a:moveTo>
                  <a:pt x="50292" y="33527"/>
                </a:moveTo>
                <a:lnTo>
                  <a:pt x="50292" y="0"/>
                </a:lnTo>
                <a:lnTo>
                  <a:pt x="0" y="38100"/>
                </a:lnTo>
                <a:lnTo>
                  <a:pt x="32766" y="62922"/>
                </a:lnTo>
                <a:lnTo>
                  <a:pt x="32766" y="35813"/>
                </a:lnTo>
                <a:lnTo>
                  <a:pt x="35051" y="33527"/>
                </a:lnTo>
                <a:lnTo>
                  <a:pt x="50292" y="33527"/>
                </a:lnTo>
                <a:close/>
              </a:path>
              <a:path w="1428750" h="76200">
                <a:moveTo>
                  <a:pt x="1428749" y="41147"/>
                </a:moveTo>
                <a:lnTo>
                  <a:pt x="1428749" y="35813"/>
                </a:lnTo>
                <a:lnTo>
                  <a:pt x="1426464" y="33527"/>
                </a:lnTo>
                <a:lnTo>
                  <a:pt x="35051" y="33527"/>
                </a:lnTo>
                <a:lnTo>
                  <a:pt x="32766" y="35813"/>
                </a:lnTo>
                <a:lnTo>
                  <a:pt x="32766" y="41147"/>
                </a:lnTo>
                <a:lnTo>
                  <a:pt x="35051" y="43433"/>
                </a:lnTo>
                <a:lnTo>
                  <a:pt x="1426464" y="43433"/>
                </a:lnTo>
                <a:lnTo>
                  <a:pt x="1428749" y="41147"/>
                </a:lnTo>
                <a:close/>
              </a:path>
              <a:path w="1428750" h="76200">
                <a:moveTo>
                  <a:pt x="50292" y="76200"/>
                </a:moveTo>
                <a:lnTo>
                  <a:pt x="50292" y="43433"/>
                </a:lnTo>
                <a:lnTo>
                  <a:pt x="35051" y="43433"/>
                </a:lnTo>
                <a:lnTo>
                  <a:pt x="32766" y="41147"/>
                </a:lnTo>
                <a:lnTo>
                  <a:pt x="32766" y="62922"/>
                </a:lnTo>
                <a:lnTo>
                  <a:pt x="50292" y="76200"/>
                </a:lnTo>
                <a:close/>
              </a:path>
            </a:pathLst>
          </a:custGeom>
          <a:solidFill>
            <a:srgbClr val="000000"/>
          </a:solidFill>
        </p:spPr>
        <p:txBody>
          <a:bodyPr wrap="square" lIns="0" tIns="0" rIns="0" bIns="0" rtlCol="0"/>
          <a:lstStyle/>
          <a:p>
            <a:endParaRPr/>
          </a:p>
        </p:txBody>
      </p:sp>
      <p:sp>
        <p:nvSpPr>
          <p:cNvPr id="179" name="object 179"/>
          <p:cNvSpPr/>
          <p:nvPr/>
        </p:nvSpPr>
        <p:spPr>
          <a:xfrm>
            <a:off x="6001003" y="5841746"/>
            <a:ext cx="1344295" cy="76200"/>
          </a:xfrm>
          <a:custGeom>
            <a:avLst/>
            <a:gdLst/>
            <a:ahLst/>
            <a:cxnLst/>
            <a:rect l="l" t="t" r="r" b="b"/>
            <a:pathLst>
              <a:path w="1344295" h="76200">
                <a:moveTo>
                  <a:pt x="50292" y="33527"/>
                </a:moveTo>
                <a:lnTo>
                  <a:pt x="50292" y="0"/>
                </a:lnTo>
                <a:lnTo>
                  <a:pt x="0" y="38100"/>
                </a:lnTo>
                <a:lnTo>
                  <a:pt x="32766" y="62922"/>
                </a:lnTo>
                <a:lnTo>
                  <a:pt x="32766" y="35813"/>
                </a:lnTo>
                <a:lnTo>
                  <a:pt x="35051" y="33527"/>
                </a:lnTo>
                <a:lnTo>
                  <a:pt x="50292" y="33527"/>
                </a:lnTo>
                <a:close/>
              </a:path>
              <a:path w="1344295" h="76200">
                <a:moveTo>
                  <a:pt x="1344168" y="41148"/>
                </a:moveTo>
                <a:lnTo>
                  <a:pt x="1344168" y="35813"/>
                </a:lnTo>
                <a:lnTo>
                  <a:pt x="1341881" y="33527"/>
                </a:lnTo>
                <a:lnTo>
                  <a:pt x="35051" y="33527"/>
                </a:lnTo>
                <a:lnTo>
                  <a:pt x="32766" y="35813"/>
                </a:lnTo>
                <a:lnTo>
                  <a:pt x="32766" y="41148"/>
                </a:lnTo>
                <a:lnTo>
                  <a:pt x="35052" y="43433"/>
                </a:lnTo>
                <a:lnTo>
                  <a:pt x="1341881" y="43433"/>
                </a:lnTo>
                <a:lnTo>
                  <a:pt x="1344168" y="41148"/>
                </a:lnTo>
                <a:close/>
              </a:path>
              <a:path w="1344295" h="76200">
                <a:moveTo>
                  <a:pt x="50292" y="76200"/>
                </a:moveTo>
                <a:lnTo>
                  <a:pt x="50292" y="43433"/>
                </a:lnTo>
                <a:lnTo>
                  <a:pt x="35052" y="43433"/>
                </a:lnTo>
                <a:lnTo>
                  <a:pt x="32766" y="41148"/>
                </a:lnTo>
                <a:lnTo>
                  <a:pt x="32766" y="62922"/>
                </a:lnTo>
                <a:lnTo>
                  <a:pt x="50292" y="76200"/>
                </a:lnTo>
                <a:close/>
              </a:path>
            </a:pathLst>
          </a:custGeom>
          <a:solidFill>
            <a:srgbClr val="000000"/>
          </a:solidFill>
        </p:spPr>
        <p:txBody>
          <a:bodyPr wrap="square" lIns="0" tIns="0" rIns="0" bIns="0" rtlCol="0"/>
          <a:lstStyle/>
          <a:p>
            <a:endParaRPr/>
          </a:p>
        </p:txBody>
      </p:sp>
      <p:sp>
        <p:nvSpPr>
          <p:cNvPr id="180" name="object 180"/>
          <p:cNvSpPr/>
          <p:nvPr/>
        </p:nvSpPr>
        <p:spPr>
          <a:xfrm>
            <a:off x="6001003" y="6359144"/>
            <a:ext cx="1428750" cy="76200"/>
          </a:xfrm>
          <a:custGeom>
            <a:avLst/>
            <a:gdLst/>
            <a:ahLst/>
            <a:cxnLst/>
            <a:rect l="l" t="t" r="r" b="b"/>
            <a:pathLst>
              <a:path w="1428750" h="76200">
                <a:moveTo>
                  <a:pt x="50292" y="33527"/>
                </a:moveTo>
                <a:lnTo>
                  <a:pt x="50292" y="0"/>
                </a:lnTo>
                <a:lnTo>
                  <a:pt x="0" y="38100"/>
                </a:lnTo>
                <a:lnTo>
                  <a:pt x="32766" y="62922"/>
                </a:lnTo>
                <a:lnTo>
                  <a:pt x="32766" y="35813"/>
                </a:lnTo>
                <a:lnTo>
                  <a:pt x="35051" y="33527"/>
                </a:lnTo>
                <a:lnTo>
                  <a:pt x="50292" y="33527"/>
                </a:lnTo>
                <a:close/>
              </a:path>
              <a:path w="1428750" h="76200">
                <a:moveTo>
                  <a:pt x="1428749" y="41147"/>
                </a:moveTo>
                <a:lnTo>
                  <a:pt x="1428749" y="35813"/>
                </a:lnTo>
                <a:lnTo>
                  <a:pt x="1426464" y="33527"/>
                </a:lnTo>
                <a:lnTo>
                  <a:pt x="35051" y="33527"/>
                </a:lnTo>
                <a:lnTo>
                  <a:pt x="32766" y="35813"/>
                </a:lnTo>
                <a:lnTo>
                  <a:pt x="32766" y="41147"/>
                </a:lnTo>
                <a:lnTo>
                  <a:pt x="35051" y="43433"/>
                </a:lnTo>
                <a:lnTo>
                  <a:pt x="1426464" y="43433"/>
                </a:lnTo>
                <a:lnTo>
                  <a:pt x="1428749" y="41147"/>
                </a:lnTo>
                <a:close/>
              </a:path>
              <a:path w="1428750" h="76200">
                <a:moveTo>
                  <a:pt x="50292" y="76200"/>
                </a:moveTo>
                <a:lnTo>
                  <a:pt x="50292" y="43433"/>
                </a:lnTo>
                <a:lnTo>
                  <a:pt x="35051" y="43433"/>
                </a:lnTo>
                <a:lnTo>
                  <a:pt x="32766" y="41147"/>
                </a:lnTo>
                <a:lnTo>
                  <a:pt x="32766" y="62922"/>
                </a:lnTo>
                <a:lnTo>
                  <a:pt x="50292" y="76200"/>
                </a:lnTo>
                <a:close/>
              </a:path>
            </a:pathLst>
          </a:custGeom>
          <a:solidFill>
            <a:srgbClr val="000000"/>
          </a:solidFill>
        </p:spPr>
        <p:txBody>
          <a:bodyPr wrap="square" lIns="0" tIns="0" rIns="0" bIns="0" rtlCol="0"/>
          <a:lstStyle/>
          <a:p>
            <a:endParaRPr/>
          </a:p>
        </p:txBody>
      </p:sp>
      <p:sp>
        <p:nvSpPr>
          <p:cNvPr id="181" name="object 181"/>
          <p:cNvSpPr/>
          <p:nvPr/>
        </p:nvSpPr>
        <p:spPr>
          <a:xfrm>
            <a:off x="4743703" y="5621528"/>
            <a:ext cx="0" cy="690880"/>
          </a:xfrm>
          <a:custGeom>
            <a:avLst/>
            <a:gdLst/>
            <a:ahLst/>
            <a:cxnLst/>
            <a:rect l="l" t="t" r="r" b="b"/>
            <a:pathLst>
              <a:path h="690879">
                <a:moveTo>
                  <a:pt x="0" y="690372"/>
                </a:moveTo>
                <a:lnTo>
                  <a:pt x="0" y="0"/>
                </a:lnTo>
              </a:path>
            </a:pathLst>
          </a:custGeom>
          <a:ln w="9525">
            <a:solidFill>
              <a:srgbClr val="000000"/>
            </a:solidFill>
          </a:ln>
        </p:spPr>
        <p:txBody>
          <a:bodyPr wrap="square" lIns="0" tIns="0" rIns="0" bIns="0" rtlCol="0"/>
          <a:lstStyle/>
          <a:p>
            <a:endParaRPr/>
          </a:p>
        </p:txBody>
      </p:sp>
      <p:sp>
        <p:nvSpPr>
          <p:cNvPr id="182" name="object 182"/>
          <p:cNvSpPr/>
          <p:nvPr/>
        </p:nvSpPr>
        <p:spPr>
          <a:xfrm>
            <a:off x="4240021" y="5621528"/>
            <a:ext cx="504190" cy="0"/>
          </a:xfrm>
          <a:custGeom>
            <a:avLst/>
            <a:gdLst/>
            <a:ahLst/>
            <a:cxnLst/>
            <a:rect l="l" t="t" r="r" b="b"/>
            <a:pathLst>
              <a:path w="504189">
                <a:moveTo>
                  <a:pt x="0" y="0"/>
                </a:moveTo>
                <a:lnTo>
                  <a:pt x="503681" y="0"/>
                </a:lnTo>
              </a:path>
            </a:pathLst>
          </a:custGeom>
          <a:ln w="9525">
            <a:solidFill>
              <a:srgbClr val="000000"/>
            </a:solidFill>
          </a:ln>
        </p:spPr>
        <p:txBody>
          <a:bodyPr wrap="square" lIns="0" tIns="0" rIns="0" bIns="0" rtlCol="0"/>
          <a:lstStyle/>
          <a:p>
            <a:endParaRPr/>
          </a:p>
        </p:txBody>
      </p:sp>
      <p:sp>
        <p:nvSpPr>
          <p:cNvPr id="183" name="object 183"/>
          <p:cNvSpPr/>
          <p:nvPr/>
        </p:nvSpPr>
        <p:spPr>
          <a:xfrm>
            <a:off x="9100819" y="2425700"/>
            <a:ext cx="85090" cy="0"/>
          </a:xfrm>
          <a:custGeom>
            <a:avLst/>
            <a:gdLst/>
            <a:ahLst/>
            <a:cxnLst/>
            <a:rect l="l" t="t" r="r" b="b"/>
            <a:pathLst>
              <a:path w="85090">
                <a:moveTo>
                  <a:pt x="0" y="0"/>
                </a:moveTo>
                <a:lnTo>
                  <a:pt x="84581" y="0"/>
                </a:lnTo>
              </a:path>
            </a:pathLst>
          </a:custGeom>
          <a:ln w="9525">
            <a:solidFill>
              <a:srgbClr val="000000"/>
            </a:solidFill>
          </a:ln>
        </p:spPr>
        <p:txBody>
          <a:bodyPr wrap="square" lIns="0" tIns="0" rIns="0" bIns="0" rtlCol="0"/>
          <a:lstStyle/>
          <a:p>
            <a:endParaRPr/>
          </a:p>
        </p:txBody>
      </p:sp>
      <p:sp>
        <p:nvSpPr>
          <p:cNvPr id="184" name="object 184"/>
          <p:cNvSpPr/>
          <p:nvPr/>
        </p:nvSpPr>
        <p:spPr>
          <a:xfrm>
            <a:off x="4738370" y="6273800"/>
            <a:ext cx="340360" cy="76200"/>
          </a:xfrm>
          <a:custGeom>
            <a:avLst/>
            <a:gdLst/>
            <a:ahLst/>
            <a:cxnLst/>
            <a:rect l="l" t="t" r="r" b="b"/>
            <a:pathLst>
              <a:path w="340360" h="76200">
                <a:moveTo>
                  <a:pt x="281177" y="40386"/>
                </a:moveTo>
                <a:lnTo>
                  <a:pt x="281177" y="35813"/>
                </a:lnTo>
                <a:lnTo>
                  <a:pt x="278891" y="33527"/>
                </a:lnTo>
                <a:lnTo>
                  <a:pt x="2285" y="33527"/>
                </a:lnTo>
                <a:lnTo>
                  <a:pt x="0" y="35813"/>
                </a:lnTo>
                <a:lnTo>
                  <a:pt x="0" y="40386"/>
                </a:lnTo>
                <a:lnTo>
                  <a:pt x="2285" y="42672"/>
                </a:lnTo>
                <a:lnTo>
                  <a:pt x="278891" y="42672"/>
                </a:lnTo>
                <a:lnTo>
                  <a:pt x="281177" y="40386"/>
                </a:lnTo>
                <a:close/>
              </a:path>
              <a:path w="340360" h="76200">
                <a:moveTo>
                  <a:pt x="339851" y="38100"/>
                </a:moveTo>
                <a:lnTo>
                  <a:pt x="263651" y="0"/>
                </a:lnTo>
                <a:lnTo>
                  <a:pt x="263651" y="33527"/>
                </a:lnTo>
                <a:lnTo>
                  <a:pt x="278891" y="33527"/>
                </a:lnTo>
                <a:lnTo>
                  <a:pt x="281177" y="35813"/>
                </a:lnTo>
                <a:lnTo>
                  <a:pt x="281177" y="67437"/>
                </a:lnTo>
                <a:lnTo>
                  <a:pt x="339851" y="38100"/>
                </a:lnTo>
                <a:close/>
              </a:path>
              <a:path w="340360" h="76200">
                <a:moveTo>
                  <a:pt x="281177" y="67437"/>
                </a:moveTo>
                <a:lnTo>
                  <a:pt x="281177" y="40386"/>
                </a:lnTo>
                <a:lnTo>
                  <a:pt x="278891" y="42672"/>
                </a:lnTo>
                <a:lnTo>
                  <a:pt x="263651" y="42672"/>
                </a:lnTo>
                <a:lnTo>
                  <a:pt x="263651" y="76200"/>
                </a:lnTo>
                <a:lnTo>
                  <a:pt x="281177" y="67437"/>
                </a:lnTo>
                <a:close/>
              </a:path>
            </a:pathLst>
          </a:custGeom>
          <a:solidFill>
            <a:srgbClr val="000000"/>
          </a:solidFill>
        </p:spPr>
        <p:txBody>
          <a:bodyPr wrap="square" lIns="0" tIns="0" rIns="0" bIns="0" rtlCol="0"/>
          <a:lstStyle/>
          <a:p>
            <a:endParaRPr/>
          </a:p>
        </p:txBody>
      </p:sp>
      <p:sp>
        <p:nvSpPr>
          <p:cNvPr id="185" name="object 185"/>
          <p:cNvSpPr/>
          <p:nvPr/>
        </p:nvSpPr>
        <p:spPr>
          <a:xfrm>
            <a:off x="4821428" y="5927852"/>
            <a:ext cx="257175" cy="76200"/>
          </a:xfrm>
          <a:custGeom>
            <a:avLst/>
            <a:gdLst/>
            <a:ahLst/>
            <a:cxnLst/>
            <a:rect l="l" t="t" r="r" b="b"/>
            <a:pathLst>
              <a:path w="257175" h="76200">
                <a:moveTo>
                  <a:pt x="198120" y="40386"/>
                </a:moveTo>
                <a:lnTo>
                  <a:pt x="198120" y="35051"/>
                </a:lnTo>
                <a:lnTo>
                  <a:pt x="195834" y="33527"/>
                </a:lnTo>
                <a:lnTo>
                  <a:pt x="2286" y="33527"/>
                </a:lnTo>
                <a:lnTo>
                  <a:pt x="0" y="35051"/>
                </a:lnTo>
                <a:lnTo>
                  <a:pt x="0" y="40386"/>
                </a:lnTo>
                <a:lnTo>
                  <a:pt x="2286" y="42672"/>
                </a:lnTo>
                <a:lnTo>
                  <a:pt x="195834" y="42672"/>
                </a:lnTo>
                <a:lnTo>
                  <a:pt x="198120" y="40386"/>
                </a:lnTo>
                <a:close/>
              </a:path>
              <a:path w="257175" h="76200">
                <a:moveTo>
                  <a:pt x="256794" y="38100"/>
                </a:moveTo>
                <a:lnTo>
                  <a:pt x="180594" y="0"/>
                </a:lnTo>
                <a:lnTo>
                  <a:pt x="180594" y="33527"/>
                </a:lnTo>
                <a:lnTo>
                  <a:pt x="195834" y="33527"/>
                </a:lnTo>
                <a:lnTo>
                  <a:pt x="198120" y="35051"/>
                </a:lnTo>
                <a:lnTo>
                  <a:pt x="198120" y="67437"/>
                </a:lnTo>
                <a:lnTo>
                  <a:pt x="256794" y="38100"/>
                </a:lnTo>
                <a:close/>
              </a:path>
              <a:path w="257175" h="76200">
                <a:moveTo>
                  <a:pt x="198120" y="67437"/>
                </a:moveTo>
                <a:lnTo>
                  <a:pt x="198120" y="40386"/>
                </a:lnTo>
                <a:lnTo>
                  <a:pt x="195834" y="42672"/>
                </a:lnTo>
                <a:lnTo>
                  <a:pt x="180594" y="42672"/>
                </a:lnTo>
                <a:lnTo>
                  <a:pt x="180594" y="76200"/>
                </a:lnTo>
                <a:lnTo>
                  <a:pt x="198120" y="67437"/>
                </a:lnTo>
                <a:close/>
              </a:path>
            </a:pathLst>
          </a:custGeom>
          <a:solidFill>
            <a:srgbClr val="000000"/>
          </a:solidFill>
        </p:spPr>
        <p:txBody>
          <a:bodyPr wrap="square" lIns="0" tIns="0" rIns="0" bIns="0" rtlCol="0"/>
          <a:lstStyle/>
          <a:p>
            <a:endParaRPr/>
          </a:p>
        </p:txBody>
      </p:sp>
      <p:sp>
        <p:nvSpPr>
          <p:cNvPr id="186" name="object 186"/>
          <p:cNvSpPr/>
          <p:nvPr/>
        </p:nvSpPr>
        <p:spPr>
          <a:xfrm>
            <a:off x="4826000" y="5101844"/>
            <a:ext cx="0" cy="864235"/>
          </a:xfrm>
          <a:custGeom>
            <a:avLst/>
            <a:gdLst/>
            <a:ahLst/>
            <a:cxnLst/>
            <a:rect l="l" t="t" r="r" b="b"/>
            <a:pathLst>
              <a:path h="864235">
                <a:moveTo>
                  <a:pt x="0" y="864107"/>
                </a:moveTo>
                <a:lnTo>
                  <a:pt x="0" y="0"/>
                </a:lnTo>
              </a:path>
            </a:pathLst>
          </a:custGeom>
          <a:ln w="9525">
            <a:solidFill>
              <a:srgbClr val="000000"/>
            </a:solidFill>
          </a:ln>
        </p:spPr>
        <p:txBody>
          <a:bodyPr wrap="square" lIns="0" tIns="0" rIns="0" bIns="0" rtlCol="0"/>
          <a:lstStyle/>
          <a:p>
            <a:endParaRPr/>
          </a:p>
        </p:txBody>
      </p:sp>
      <p:sp>
        <p:nvSpPr>
          <p:cNvPr id="187" name="object 187"/>
          <p:cNvSpPr/>
          <p:nvPr/>
        </p:nvSpPr>
        <p:spPr>
          <a:xfrm>
            <a:off x="5040121" y="4411471"/>
            <a:ext cx="76200" cy="1127125"/>
          </a:xfrm>
          <a:custGeom>
            <a:avLst/>
            <a:gdLst/>
            <a:ahLst/>
            <a:cxnLst/>
            <a:rect l="l" t="t" r="r" b="b"/>
            <a:pathLst>
              <a:path w="76200" h="1127125">
                <a:moveTo>
                  <a:pt x="76200" y="76200"/>
                </a:moveTo>
                <a:lnTo>
                  <a:pt x="38100" y="0"/>
                </a:lnTo>
                <a:lnTo>
                  <a:pt x="0" y="76200"/>
                </a:lnTo>
                <a:lnTo>
                  <a:pt x="33527" y="76200"/>
                </a:lnTo>
                <a:lnTo>
                  <a:pt x="33527" y="60960"/>
                </a:lnTo>
                <a:lnTo>
                  <a:pt x="35813" y="58674"/>
                </a:lnTo>
                <a:lnTo>
                  <a:pt x="41148" y="58674"/>
                </a:lnTo>
                <a:lnTo>
                  <a:pt x="42672" y="60960"/>
                </a:lnTo>
                <a:lnTo>
                  <a:pt x="42672" y="76200"/>
                </a:lnTo>
                <a:lnTo>
                  <a:pt x="76200" y="76200"/>
                </a:lnTo>
                <a:close/>
              </a:path>
              <a:path w="76200" h="1127125">
                <a:moveTo>
                  <a:pt x="42672" y="76200"/>
                </a:moveTo>
                <a:lnTo>
                  <a:pt x="42672" y="60960"/>
                </a:lnTo>
                <a:lnTo>
                  <a:pt x="41148" y="58674"/>
                </a:lnTo>
                <a:lnTo>
                  <a:pt x="35813" y="58674"/>
                </a:lnTo>
                <a:lnTo>
                  <a:pt x="33527" y="60960"/>
                </a:lnTo>
                <a:lnTo>
                  <a:pt x="33527" y="76200"/>
                </a:lnTo>
                <a:lnTo>
                  <a:pt x="42672" y="76200"/>
                </a:lnTo>
                <a:close/>
              </a:path>
              <a:path w="76200" h="1127125">
                <a:moveTo>
                  <a:pt x="42672" y="1125474"/>
                </a:moveTo>
                <a:lnTo>
                  <a:pt x="42672" y="76200"/>
                </a:lnTo>
                <a:lnTo>
                  <a:pt x="33527" y="76200"/>
                </a:lnTo>
                <a:lnTo>
                  <a:pt x="33527" y="1125474"/>
                </a:lnTo>
                <a:lnTo>
                  <a:pt x="35813" y="1126998"/>
                </a:lnTo>
                <a:lnTo>
                  <a:pt x="41148" y="1126998"/>
                </a:lnTo>
                <a:lnTo>
                  <a:pt x="42672" y="1125474"/>
                </a:lnTo>
                <a:close/>
              </a:path>
            </a:pathLst>
          </a:custGeom>
          <a:solidFill>
            <a:srgbClr val="3030FF"/>
          </a:solidFill>
        </p:spPr>
        <p:txBody>
          <a:bodyPr wrap="square" lIns="0" tIns="0" rIns="0" bIns="0" rtlCol="0"/>
          <a:lstStyle/>
          <a:p>
            <a:endParaRPr/>
          </a:p>
        </p:txBody>
      </p:sp>
      <p:sp>
        <p:nvSpPr>
          <p:cNvPr id="188" name="object 188"/>
          <p:cNvSpPr/>
          <p:nvPr/>
        </p:nvSpPr>
        <p:spPr>
          <a:xfrm>
            <a:off x="5040121" y="3462020"/>
            <a:ext cx="76200" cy="177165"/>
          </a:xfrm>
          <a:custGeom>
            <a:avLst/>
            <a:gdLst/>
            <a:ahLst/>
            <a:cxnLst/>
            <a:rect l="l" t="t" r="r" b="b"/>
            <a:pathLst>
              <a:path w="76200" h="177164">
                <a:moveTo>
                  <a:pt x="76200" y="76200"/>
                </a:moveTo>
                <a:lnTo>
                  <a:pt x="38100" y="0"/>
                </a:lnTo>
                <a:lnTo>
                  <a:pt x="0" y="76200"/>
                </a:lnTo>
                <a:lnTo>
                  <a:pt x="33527" y="76200"/>
                </a:lnTo>
                <a:lnTo>
                  <a:pt x="33527" y="60959"/>
                </a:lnTo>
                <a:lnTo>
                  <a:pt x="35813" y="58674"/>
                </a:lnTo>
                <a:lnTo>
                  <a:pt x="41148" y="58674"/>
                </a:lnTo>
                <a:lnTo>
                  <a:pt x="42672" y="60959"/>
                </a:lnTo>
                <a:lnTo>
                  <a:pt x="42672" y="76200"/>
                </a:lnTo>
                <a:lnTo>
                  <a:pt x="76200" y="76200"/>
                </a:lnTo>
                <a:close/>
              </a:path>
              <a:path w="76200" h="177164">
                <a:moveTo>
                  <a:pt x="42672" y="76200"/>
                </a:moveTo>
                <a:lnTo>
                  <a:pt x="42672" y="60959"/>
                </a:lnTo>
                <a:lnTo>
                  <a:pt x="41148" y="58674"/>
                </a:lnTo>
                <a:lnTo>
                  <a:pt x="35813" y="58674"/>
                </a:lnTo>
                <a:lnTo>
                  <a:pt x="33527" y="60959"/>
                </a:lnTo>
                <a:lnTo>
                  <a:pt x="33527" y="76200"/>
                </a:lnTo>
                <a:lnTo>
                  <a:pt x="42672" y="76200"/>
                </a:lnTo>
                <a:close/>
              </a:path>
              <a:path w="76200" h="177164">
                <a:moveTo>
                  <a:pt x="42672" y="174497"/>
                </a:moveTo>
                <a:lnTo>
                  <a:pt x="42672" y="76200"/>
                </a:lnTo>
                <a:lnTo>
                  <a:pt x="33527" y="76200"/>
                </a:lnTo>
                <a:lnTo>
                  <a:pt x="33527" y="174497"/>
                </a:lnTo>
                <a:lnTo>
                  <a:pt x="35813" y="176783"/>
                </a:lnTo>
                <a:lnTo>
                  <a:pt x="41148" y="176783"/>
                </a:lnTo>
                <a:lnTo>
                  <a:pt x="42672" y="174497"/>
                </a:lnTo>
                <a:close/>
              </a:path>
            </a:pathLst>
          </a:custGeom>
          <a:solidFill>
            <a:srgbClr val="3030FF"/>
          </a:solidFill>
        </p:spPr>
        <p:txBody>
          <a:bodyPr wrap="square" lIns="0" tIns="0" rIns="0" bIns="0" rtlCol="0"/>
          <a:lstStyle/>
          <a:p>
            <a:endParaRPr/>
          </a:p>
        </p:txBody>
      </p:sp>
      <p:sp>
        <p:nvSpPr>
          <p:cNvPr id="189" name="object 189"/>
          <p:cNvSpPr/>
          <p:nvPr/>
        </p:nvSpPr>
        <p:spPr>
          <a:xfrm>
            <a:off x="5078221" y="3633470"/>
            <a:ext cx="504190" cy="0"/>
          </a:xfrm>
          <a:custGeom>
            <a:avLst/>
            <a:gdLst/>
            <a:ahLst/>
            <a:cxnLst/>
            <a:rect l="l" t="t" r="r" b="b"/>
            <a:pathLst>
              <a:path w="504189">
                <a:moveTo>
                  <a:pt x="0" y="0"/>
                </a:moveTo>
                <a:lnTo>
                  <a:pt x="503681" y="0"/>
                </a:lnTo>
              </a:path>
            </a:pathLst>
          </a:custGeom>
          <a:ln w="9525">
            <a:solidFill>
              <a:srgbClr val="3030FF"/>
            </a:solidFill>
          </a:ln>
        </p:spPr>
        <p:txBody>
          <a:bodyPr wrap="square" lIns="0" tIns="0" rIns="0" bIns="0" rtlCol="0"/>
          <a:lstStyle/>
          <a:p>
            <a:endParaRPr/>
          </a:p>
        </p:txBody>
      </p:sp>
      <p:sp>
        <p:nvSpPr>
          <p:cNvPr id="190" name="object 190"/>
          <p:cNvSpPr/>
          <p:nvPr/>
        </p:nvSpPr>
        <p:spPr>
          <a:xfrm>
            <a:off x="7384795" y="5246623"/>
            <a:ext cx="70485" cy="71755"/>
          </a:xfrm>
          <a:custGeom>
            <a:avLst/>
            <a:gdLst/>
            <a:ahLst/>
            <a:cxnLst/>
            <a:rect l="l" t="t" r="r" b="b"/>
            <a:pathLst>
              <a:path w="70484"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000000"/>
          </a:solidFill>
        </p:spPr>
        <p:txBody>
          <a:bodyPr wrap="square" lIns="0" tIns="0" rIns="0" bIns="0" rtlCol="0"/>
          <a:lstStyle/>
          <a:p>
            <a:endParaRPr/>
          </a:p>
        </p:txBody>
      </p:sp>
      <p:sp>
        <p:nvSpPr>
          <p:cNvPr id="191" name="object 191"/>
          <p:cNvSpPr/>
          <p:nvPr/>
        </p:nvSpPr>
        <p:spPr>
          <a:xfrm>
            <a:off x="7384795" y="5246623"/>
            <a:ext cx="70485" cy="71755"/>
          </a:xfrm>
          <a:custGeom>
            <a:avLst/>
            <a:gdLst/>
            <a:ahLst/>
            <a:cxnLst/>
            <a:rect l="l" t="t" r="r" b="b"/>
            <a:pathLst>
              <a:path w="70484"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000000"/>
            </a:solidFill>
          </a:ln>
        </p:spPr>
        <p:txBody>
          <a:bodyPr wrap="square" lIns="0" tIns="0" rIns="0" bIns="0" rtlCol="0"/>
          <a:lstStyle/>
          <a:p>
            <a:endParaRPr/>
          </a:p>
        </p:txBody>
      </p:sp>
      <p:sp>
        <p:nvSpPr>
          <p:cNvPr id="192" name="object 192"/>
          <p:cNvSpPr/>
          <p:nvPr/>
        </p:nvSpPr>
        <p:spPr>
          <a:xfrm>
            <a:off x="7381747" y="6799580"/>
            <a:ext cx="70485" cy="71120"/>
          </a:xfrm>
          <a:custGeom>
            <a:avLst/>
            <a:gdLst/>
            <a:ahLst/>
            <a:cxnLst/>
            <a:rect l="l" t="t" r="r" b="b"/>
            <a:pathLst>
              <a:path w="70484" h="71120">
                <a:moveTo>
                  <a:pt x="70103" y="50292"/>
                </a:moveTo>
                <a:lnTo>
                  <a:pt x="70103" y="19812"/>
                </a:lnTo>
                <a:lnTo>
                  <a:pt x="49529" y="0"/>
                </a:lnTo>
                <a:lnTo>
                  <a:pt x="20574" y="0"/>
                </a:lnTo>
                <a:lnTo>
                  <a:pt x="0" y="19812"/>
                </a:lnTo>
                <a:lnTo>
                  <a:pt x="0" y="50292"/>
                </a:lnTo>
                <a:lnTo>
                  <a:pt x="20574" y="70866"/>
                </a:lnTo>
                <a:lnTo>
                  <a:pt x="49529" y="70866"/>
                </a:lnTo>
                <a:lnTo>
                  <a:pt x="70103" y="50292"/>
                </a:lnTo>
                <a:close/>
              </a:path>
            </a:pathLst>
          </a:custGeom>
          <a:solidFill>
            <a:srgbClr val="000000"/>
          </a:solidFill>
        </p:spPr>
        <p:txBody>
          <a:bodyPr wrap="square" lIns="0" tIns="0" rIns="0" bIns="0" rtlCol="0"/>
          <a:lstStyle/>
          <a:p>
            <a:endParaRPr/>
          </a:p>
        </p:txBody>
      </p:sp>
      <p:sp>
        <p:nvSpPr>
          <p:cNvPr id="193" name="object 193"/>
          <p:cNvSpPr/>
          <p:nvPr/>
        </p:nvSpPr>
        <p:spPr>
          <a:xfrm>
            <a:off x="7381747" y="6799580"/>
            <a:ext cx="70485" cy="71120"/>
          </a:xfrm>
          <a:custGeom>
            <a:avLst/>
            <a:gdLst/>
            <a:ahLst/>
            <a:cxnLst/>
            <a:rect l="l" t="t" r="r" b="b"/>
            <a:pathLst>
              <a:path w="70484" h="71120">
                <a:moveTo>
                  <a:pt x="20574" y="0"/>
                </a:moveTo>
                <a:lnTo>
                  <a:pt x="0" y="19812"/>
                </a:lnTo>
                <a:lnTo>
                  <a:pt x="0" y="50292"/>
                </a:lnTo>
                <a:lnTo>
                  <a:pt x="20574" y="70866"/>
                </a:lnTo>
                <a:lnTo>
                  <a:pt x="49529" y="70866"/>
                </a:lnTo>
                <a:lnTo>
                  <a:pt x="70103" y="50292"/>
                </a:lnTo>
                <a:lnTo>
                  <a:pt x="70103" y="19812"/>
                </a:lnTo>
                <a:lnTo>
                  <a:pt x="49529" y="0"/>
                </a:lnTo>
                <a:lnTo>
                  <a:pt x="20574" y="0"/>
                </a:lnTo>
                <a:close/>
              </a:path>
            </a:pathLst>
          </a:custGeom>
          <a:ln w="9525">
            <a:solidFill>
              <a:srgbClr val="000000"/>
            </a:solidFill>
          </a:ln>
        </p:spPr>
        <p:txBody>
          <a:bodyPr wrap="square" lIns="0" tIns="0" rIns="0" bIns="0" rtlCol="0"/>
          <a:lstStyle/>
          <a:p>
            <a:endParaRPr/>
          </a:p>
        </p:txBody>
      </p:sp>
      <p:sp>
        <p:nvSpPr>
          <p:cNvPr id="194" name="object 194"/>
          <p:cNvSpPr/>
          <p:nvPr/>
        </p:nvSpPr>
        <p:spPr>
          <a:xfrm>
            <a:off x="4790947" y="5073650"/>
            <a:ext cx="70485" cy="71755"/>
          </a:xfrm>
          <a:custGeom>
            <a:avLst/>
            <a:gdLst/>
            <a:ahLst/>
            <a:cxnLst/>
            <a:rect l="l" t="t" r="r" b="b"/>
            <a:pathLst>
              <a:path w="70485"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FF0000"/>
          </a:solidFill>
        </p:spPr>
        <p:txBody>
          <a:bodyPr wrap="square" lIns="0" tIns="0" rIns="0" bIns="0" rtlCol="0"/>
          <a:lstStyle/>
          <a:p>
            <a:endParaRPr/>
          </a:p>
        </p:txBody>
      </p:sp>
      <p:sp>
        <p:nvSpPr>
          <p:cNvPr id="195" name="object 195"/>
          <p:cNvSpPr/>
          <p:nvPr/>
        </p:nvSpPr>
        <p:spPr>
          <a:xfrm>
            <a:off x="4790947" y="5073650"/>
            <a:ext cx="70485" cy="71755"/>
          </a:xfrm>
          <a:custGeom>
            <a:avLst/>
            <a:gdLst/>
            <a:ahLst/>
            <a:cxnLst/>
            <a:rect l="l" t="t" r="r" b="b"/>
            <a:pathLst>
              <a:path w="70485"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FF0000"/>
            </a:solidFill>
          </a:ln>
        </p:spPr>
        <p:txBody>
          <a:bodyPr wrap="square" lIns="0" tIns="0" rIns="0" bIns="0" rtlCol="0"/>
          <a:lstStyle/>
          <a:p>
            <a:endParaRPr/>
          </a:p>
        </p:txBody>
      </p:sp>
      <p:sp>
        <p:nvSpPr>
          <p:cNvPr id="196" name="object 196"/>
          <p:cNvSpPr/>
          <p:nvPr/>
        </p:nvSpPr>
        <p:spPr>
          <a:xfrm>
            <a:off x="7297928" y="2125472"/>
            <a:ext cx="69850" cy="71755"/>
          </a:xfrm>
          <a:custGeom>
            <a:avLst/>
            <a:gdLst/>
            <a:ahLst/>
            <a:cxnLst/>
            <a:rect l="l" t="t" r="r" b="b"/>
            <a:pathLst>
              <a:path w="69850" h="71755">
                <a:moveTo>
                  <a:pt x="69342" y="51053"/>
                </a:moveTo>
                <a:lnTo>
                  <a:pt x="69342" y="20573"/>
                </a:lnTo>
                <a:lnTo>
                  <a:pt x="49529" y="0"/>
                </a:lnTo>
                <a:lnTo>
                  <a:pt x="20574" y="0"/>
                </a:lnTo>
                <a:lnTo>
                  <a:pt x="0" y="20573"/>
                </a:lnTo>
                <a:lnTo>
                  <a:pt x="0" y="51053"/>
                </a:lnTo>
                <a:lnTo>
                  <a:pt x="20574" y="71627"/>
                </a:lnTo>
                <a:lnTo>
                  <a:pt x="49529" y="71627"/>
                </a:lnTo>
                <a:lnTo>
                  <a:pt x="69342" y="51053"/>
                </a:lnTo>
                <a:close/>
              </a:path>
            </a:pathLst>
          </a:custGeom>
          <a:solidFill>
            <a:srgbClr val="000000"/>
          </a:solidFill>
        </p:spPr>
        <p:txBody>
          <a:bodyPr wrap="square" lIns="0" tIns="0" rIns="0" bIns="0" rtlCol="0"/>
          <a:lstStyle/>
          <a:p>
            <a:endParaRPr/>
          </a:p>
        </p:txBody>
      </p:sp>
      <p:sp>
        <p:nvSpPr>
          <p:cNvPr id="197" name="object 197"/>
          <p:cNvSpPr/>
          <p:nvPr/>
        </p:nvSpPr>
        <p:spPr>
          <a:xfrm>
            <a:off x="7297928" y="2125472"/>
            <a:ext cx="69850" cy="71755"/>
          </a:xfrm>
          <a:custGeom>
            <a:avLst/>
            <a:gdLst/>
            <a:ahLst/>
            <a:cxnLst/>
            <a:rect l="l" t="t" r="r" b="b"/>
            <a:pathLst>
              <a:path w="69850" h="71755">
                <a:moveTo>
                  <a:pt x="20574" y="0"/>
                </a:moveTo>
                <a:lnTo>
                  <a:pt x="0" y="20573"/>
                </a:lnTo>
                <a:lnTo>
                  <a:pt x="0" y="51053"/>
                </a:lnTo>
                <a:lnTo>
                  <a:pt x="20574" y="71627"/>
                </a:lnTo>
                <a:lnTo>
                  <a:pt x="49529" y="71627"/>
                </a:lnTo>
                <a:lnTo>
                  <a:pt x="69342" y="51053"/>
                </a:lnTo>
                <a:lnTo>
                  <a:pt x="69342" y="20573"/>
                </a:lnTo>
                <a:lnTo>
                  <a:pt x="49529" y="0"/>
                </a:lnTo>
                <a:lnTo>
                  <a:pt x="20574" y="0"/>
                </a:lnTo>
                <a:close/>
              </a:path>
            </a:pathLst>
          </a:custGeom>
          <a:ln w="9525">
            <a:solidFill>
              <a:srgbClr val="000000"/>
            </a:solidFill>
          </a:ln>
        </p:spPr>
        <p:txBody>
          <a:bodyPr wrap="square" lIns="0" tIns="0" rIns="0" bIns="0" rtlCol="0"/>
          <a:lstStyle/>
          <a:p>
            <a:endParaRPr/>
          </a:p>
        </p:txBody>
      </p:sp>
      <p:sp>
        <p:nvSpPr>
          <p:cNvPr id="198" name="object 198"/>
          <p:cNvSpPr/>
          <p:nvPr/>
        </p:nvSpPr>
        <p:spPr>
          <a:xfrm>
            <a:off x="1473200" y="2425700"/>
            <a:ext cx="167640" cy="3281679"/>
          </a:xfrm>
          <a:custGeom>
            <a:avLst/>
            <a:gdLst/>
            <a:ahLst/>
            <a:cxnLst/>
            <a:rect l="l" t="t" r="r" b="b"/>
            <a:pathLst>
              <a:path w="167639" h="3281679">
                <a:moveTo>
                  <a:pt x="167639" y="0"/>
                </a:moveTo>
                <a:lnTo>
                  <a:pt x="167640" y="3281172"/>
                </a:lnTo>
                <a:lnTo>
                  <a:pt x="0" y="3281172"/>
                </a:lnTo>
                <a:lnTo>
                  <a:pt x="0" y="0"/>
                </a:lnTo>
                <a:lnTo>
                  <a:pt x="167639" y="0"/>
                </a:lnTo>
                <a:close/>
              </a:path>
            </a:pathLst>
          </a:custGeom>
          <a:solidFill>
            <a:srgbClr val="DEDEDE"/>
          </a:solidFill>
        </p:spPr>
        <p:txBody>
          <a:bodyPr wrap="square" lIns="0" tIns="0" rIns="0" bIns="0" rtlCol="0"/>
          <a:lstStyle/>
          <a:p>
            <a:endParaRPr/>
          </a:p>
        </p:txBody>
      </p:sp>
      <p:sp>
        <p:nvSpPr>
          <p:cNvPr id="199" name="object 199"/>
          <p:cNvSpPr/>
          <p:nvPr/>
        </p:nvSpPr>
        <p:spPr>
          <a:xfrm>
            <a:off x="1473200" y="2425700"/>
            <a:ext cx="168910" cy="3281679"/>
          </a:xfrm>
          <a:custGeom>
            <a:avLst/>
            <a:gdLst/>
            <a:ahLst/>
            <a:cxnLst/>
            <a:rect l="l" t="t" r="r" b="b"/>
            <a:pathLst>
              <a:path w="168910" h="3281679">
                <a:moveTo>
                  <a:pt x="0" y="0"/>
                </a:moveTo>
                <a:lnTo>
                  <a:pt x="0" y="3281172"/>
                </a:lnTo>
                <a:lnTo>
                  <a:pt x="168402" y="3281172"/>
                </a:lnTo>
                <a:lnTo>
                  <a:pt x="168401" y="0"/>
                </a:lnTo>
                <a:lnTo>
                  <a:pt x="0" y="0"/>
                </a:lnTo>
                <a:close/>
              </a:path>
            </a:pathLst>
          </a:custGeom>
          <a:ln w="9524">
            <a:solidFill>
              <a:srgbClr val="000000"/>
            </a:solidFill>
          </a:ln>
        </p:spPr>
        <p:txBody>
          <a:bodyPr wrap="square" lIns="0" tIns="0" rIns="0" bIns="0" rtlCol="0"/>
          <a:lstStyle/>
          <a:p>
            <a:endParaRPr/>
          </a:p>
        </p:txBody>
      </p:sp>
      <p:sp>
        <p:nvSpPr>
          <p:cNvPr id="200" name="object 200"/>
          <p:cNvSpPr/>
          <p:nvPr/>
        </p:nvSpPr>
        <p:spPr>
          <a:xfrm>
            <a:off x="7089140" y="2598673"/>
            <a:ext cx="168910" cy="3108325"/>
          </a:xfrm>
          <a:custGeom>
            <a:avLst/>
            <a:gdLst/>
            <a:ahLst/>
            <a:cxnLst/>
            <a:rect l="l" t="t" r="r" b="b"/>
            <a:pathLst>
              <a:path w="168909" h="3108325">
                <a:moveTo>
                  <a:pt x="168401" y="0"/>
                </a:moveTo>
                <a:lnTo>
                  <a:pt x="168401" y="3108197"/>
                </a:lnTo>
                <a:lnTo>
                  <a:pt x="0" y="3108197"/>
                </a:lnTo>
                <a:lnTo>
                  <a:pt x="0" y="0"/>
                </a:lnTo>
                <a:lnTo>
                  <a:pt x="168401" y="0"/>
                </a:lnTo>
                <a:close/>
              </a:path>
            </a:pathLst>
          </a:custGeom>
          <a:solidFill>
            <a:srgbClr val="DEDEDE"/>
          </a:solidFill>
        </p:spPr>
        <p:txBody>
          <a:bodyPr wrap="square" lIns="0" tIns="0" rIns="0" bIns="0" rtlCol="0"/>
          <a:lstStyle/>
          <a:p>
            <a:endParaRPr/>
          </a:p>
        </p:txBody>
      </p:sp>
      <p:sp>
        <p:nvSpPr>
          <p:cNvPr id="201" name="object 201"/>
          <p:cNvSpPr/>
          <p:nvPr/>
        </p:nvSpPr>
        <p:spPr>
          <a:xfrm>
            <a:off x="7089902" y="2598673"/>
            <a:ext cx="168910" cy="3108325"/>
          </a:xfrm>
          <a:custGeom>
            <a:avLst/>
            <a:gdLst/>
            <a:ahLst/>
            <a:cxnLst/>
            <a:rect l="l" t="t" r="r" b="b"/>
            <a:pathLst>
              <a:path w="168909" h="3108325">
                <a:moveTo>
                  <a:pt x="0" y="0"/>
                </a:moveTo>
                <a:lnTo>
                  <a:pt x="0" y="3108197"/>
                </a:lnTo>
                <a:lnTo>
                  <a:pt x="168401" y="3108197"/>
                </a:lnTo>
                <a:lnTo>
                  <a:pt x="168401" y="0"/>
                </a:lnTo>
                <a:lnTo>
                  <a:pt x="0" y="0"/>
                </a:lnTo>
                <a:close/>
              </a:path>
            </a:pathLst>
          </a:custGeom>
          <a:ln w="9525">
            <a:solidFill>
              <a:srgbClr val="000000"/>
            </a:solidFill>
          </a:ln>
        </p:spPr>
        <p:txBody>
          <a:bodyPr wrap="square" lIns="0" tIns="0" rIns="0" bIns="0" rtlCol="0"/>
          <a:lstStyle/>
          <a:p>
            <a:endParaRPr/>
          </a:p>
        </p:txBody>
      </p:sp>
      <p:sp>
        <p:nvSpPr>
          <p:cNvPr id="202" name="object 202"/>
          <p:cNvSpPr/>
          <p:nvPr/>
        </p:nvSpPr>
        <p:spPr>
          <a:xfrm>
            <a:off x="8933942" y="2598673"/>
            <a:ext cx="167005" cy="3108325"/>
          </a:xfrm>
          <a:custGeom>
            <a:avLst/>
            <a:gdLst/>
            <a:ahLst/>
            <a:cxnLst/>
            <a:rect l="l" t="t" r="r" b="b"/>
            <a:pathLst>
              <a:path w="167004" h="3108325">
                <a:moveTo>
                  <a:pt x="166877" y="0"/>
                </a:moveTo>
                <a:lnTo>
                  <a:pt x="166877" y="3108198"/>
                </a:lnTo>
                <a:lnTo>
                  <a:pt x="0" y="3108198"/>
                </a:lnTo>
                <a:lnTo>
                  <a:pt x="0" y="0"/>
                </a:lnTo>
                <a:lnTo>
                  <a:pt x="166877" y="0"/>
                </a:lnTo>
                <a:close/>
              </a:path>
            </a:pathLst>
          </a:custGeom>
          <a:solidFill>
            <a:srgbClr val="DEDEDE"/>
          </a:solidFill>
        </p:spPr>
        <p:txBody>
          <a:bodyPr wrap="square" lIns="0" tIns="0" rIns="0" bIns="0" rtlCol="0"/>
          <a:lstStyle/>
          <a:p>
            <a:endParaRPr/>
          </a:p>
        </p:txBody>
      </p:sp>
      <p:sp>
        <p:nvSpPr>
          <p:cNvPr id="203" name="object 203"/>
          <p:cNvSpPr/>
          <p:nvPr/>
        </p:nvSpPr>
        <p:spPr>
          <a:xfrm>
            <a:off x="8934704" y="2598673"/>
            <a:ext cx="166370" cy="3108325"/>
          </a:xfrm>
          <a:custGeom>
            <a:avLst/>
            <a:gdLst/>
            <a:ahLst/>
            <a:cxnLst/>
            <a:rect l="l" t="t" r="r" b="b"/>
            <a:pathLst>
              <a:path w="166370" h="3108325">
                <a:moveTo>
                  <a:pt x="0" y="0"/>
                </a:moveTo>
                <a:lnTo>
                  <a:pt x="0" y="3108198"/>
                </a:lnTo>
                <a:lnTo>
                  <a:pt x="166116" y="3108198"/>
                </a:lnTo>
                <a:lnTo>
                  <a:pt x="166116" y="0"/>
                </a:lnTo>
                <a:lnTo>
                  <a:pt x="0" y="0"/>
                </a:lnTo>
                <a:close/>
              </a:path>
            </a:pathLst>
          </a:custGeom>
          <a:ln w="9525">
            <a:solidFill>
              <a:srgbClr val="000000"/>
            </a:solidFill>
          </a:ln>
        </p:spPr>
        <p:txBody>
          <a:bodyPr wrap="square" lIns="0" tIns="0" rIns="0" bIns="0" rtlCol="0"/>
          <a:lstStyle/>
          <a:p>
            <a:endParaRPr/>
          </a:p>
        </p:txBody>
      </p:sp>
      <p:sp>
        <p:nvSpPr>
          <p:cNvPr id="204" name="object 204"/>
          <p:cNvSpPr/>
          <p:nvPr/>
        </p:nvSpPr>
        <p:spPr>
          <a:xfrm>
            <a:off x="5078221" y="5533897"/>
            <a:ext cx="335280" cy="0"/>
          </a:xfrm>
          <a:custGeom>
            <a:avLst/>
            <a:gdLst/>
            <a:ahLst/>
            <a:cxnLst/>
            <a:rect l="l" t="t" r="r" b="b"/>
            <a:pathLst>
              <a:path w="335279">
                <a:moveTo>
                  <a:pt x="0" y="0"/>
                </a:moveTo>
                <a:lnTo>
                  <a:pt x="335279" y="0"/>
                </a:lnTo>
              </a:path>
            </a:pathLst>
          </a:custGeom>
          <a:ln w="9525">
            <a:solidFill>
              <a:srgbClr val="3030FF"/>
            </a:solidFill>
          </a:ln>
        </p:spPr>
        <p:txBody>
          <a:bodyPr wrap="square" lIns="0" tIns="0" rIns="0" bIns="0" rtlCol="0"/>
          <a:lstStyle/>
          <a:p>
            <a:endParaRPr/>
          </a:p>
        </p:txBody>
      </p:sp>
      <p:sp>
        <p:nvSpPr>
          <p:cNvPr id="205" name="object 205"/>
          <p:cNvSpPr/>
          <p:nvPr/>
        </p:nvSpPr>
        <p:spPr>
          <a:xfrm>
            <a:off x="5413502" y="5533897"/>
            <a:ext cx="0" cy="259079"/>
          </a:xfrm>
          <a:custGeom>
            <a:avLst/>
            <a:gdLst/>
            <a:ahLst/>
            <a:cxnLst/>
            <a:rect l="l" t="t" r="r" b="b"/>
            <a:pathLst>
              <a:path h="259079">
                <a:moveTo>
                  <a:pt x="0" y="259079"/>
                </a:moveTo>
                <a:lnTo>
                  <a:pt x="0" y="0"/>
                </a:lnTo>
              </a:path>
            </a:pathLst>
          </a:custGeom>
          <a:ln w="9525">
            <a:solidFill>
              <a:srgbClr val="3030FF"/>
            </a:solidFill>
          </a:ln>
        </p:spPr>
        <p:txBody>
          <a:bodyPr wrap="square" lIns="0" tIns="0" rIns="0" bIns="0" rtlCol="0"/>
          <a:lstStyle/>
          <a:p>
            <a:endParaRPr/>
          </a:p>
        </p:txBody>
      </p:sp>
      <p:sp>
        <p:nvSpPr>
          <p:cNvPr id="206" name="object 206"/>
          <p:cNvSpPr txBox="1"/>
          <p:nvPr/>
        </p:nvSpPr>
        <p:spPr>
          <a:xfrm>
            <a:off x="1936750" y="1353311"/>
            <a:ext cx="492125" cy="299085"/>
          </a:xfrm>
          <a:prstGeom prst="rect">
            <a:avLst/>
          </a:prstGeom>
        </p:spPr>
        <p:txBody>
          <a:bodyPr vert="horz" wrap="square" lIns="0" tIns="0" rIns="0" bIns="0" rtlCol="0">
            <a:spAutoFit/>
          </a:bodyPr>
          <a:lstStyle/>
          <a:p>
            <a:pPr marL="109855" marR="5080" indent="-97790">
              <a:lnSpc>
                <a:spcPts val="1120"/>
              </a:lnSpc>
            </a:pPr>
            <a:r>
              <a:rPr sz="1100" b="1" spc="-5" dirty="0">
                <a:solidFill>
                  <a:srgbClr val="FF0000"/>
                </a:solidFill>
                <a:latin typeface="Arial"/>
                <a:cs typeface="Arial"/>
              </a:rPr>
              <a:t>Hazard  Unit</a:t>
            </a:r>
            <a:endParaRPr sz="1100">
              <a:latin typeface="Arial"/>
              <a:cs typeface="Arial"/>
            </a:endParaRPr>
          </a:p>
        </p:txBody>
      </p:sp>
      <p:sp>
        <p:nvSpPr>
          <p:cNvPr id="207" name="object 207"/>
          <p:cNvSpPr/>
          <p:nvPr/>
        </p:nvSpPr>
        <p:spPr>
          <a:xfrm>
            <a:off x="1725422" y="1215644"/>
            <a:ext cx="838200" cy="501015"/>
          </a:xfrm>
          <a:custGeom>
            <a:avLst/>
            <a:gdLst/>
            <a:ahLst/>
            <a:cxnLst/>
            <a:rect l="l" t="t" r="r" b="b"/>
            <a:pathLst>
              <a:path w="838200" h="501014">
                <a:moveTo>
                  <a:pt x="83819" y="0"/>
                </a:moveTo>
                <a:lnTo>
                  <a:pt x="51113" y="6560"/>
                </a:lnTo>
                <a:lnTo>
                  <a:pt x="24479" y="24479"/>
                </a:lnTo>
                <a:lnTo>
                  <a:pt x="6560" y="51113"/>
                </a:lnTo>
                <a:lnTo>
                  <a:pt x="0" y="83819"/>
                </a:lnTo>
                <a:lnTo>
                  <a:pt x="0" y="416813"/>
                </a:lnTo>
                <a:lnTo>
                  <a:pt x="6560" y="449520"/>
                </a:lnTo>
                <a:lnTo>
                  <a:pt x="24479" y="476154"/>
                </a:lnTo>
                <a:lnTo>
                  <a:pt x="51113" y="494073"/>
                </a:lnTo>
                <a:lnTo>
                  <a:pt x="83819" y="500633"/>
                </a:lnTo>
                <a:lnTo>
                  <a:pt x="755141" y="500633"/>
                </a:lnTo>
                <a:lnTo>
                  <a:pt x="787407" y="494073"/>
                </a:lnTo>
                <a:lnTo>
                  <a:pt x="813815" y="476154"/>
                </a:lnTo>
                <a:lnTo>
                  <a:pt x="831651" y="449520"/>
                </a:lnTo>
                <a:lnTo>
                  <a:pt x="838200" y="416813"/>
                </a:lnTo>
                <a:lnTo>
                  <a:pt x="838200" y="83819"/>
                </a:lnTo>
                <a:lnTo>
                  <a:pt x="831651" y="51113"/>
                </a:lnTo>
                <a:lnTo>
                  <a:pt x="813815" y="24479"/>
                </a:lnTo>
                <a:lnTo>
                  <a:pt x="787407" y="6560"/>
                </a:lnTo>
                <a:lnTo>
                  <a:pt x="755141" y="0"/>
                </a:lnTo>
                <a:lnTo>
                  <a:pt x="83819" y="0"/>
                </a:lnTo>
                <a:close/>
              </a:path>
            </a:pathLst>
          </a:custGeom>
          <a:ln w="12700">
            <a:solidFill>
              <a:srgbClr val="FF0000"/>
            </a:solidFill>
          </a:ln>
        </p:spPr>
        <p:txBody>
          <a:bodyPr wrap="square" lIns="0" tIns="0" rIns="0" bIns="0" rtlCol="0"/>
          <a:lstStyle/>
          <a:p>
            <a:endParaRPr/>
          </a:p>
        </p:txBody>
      </p:sp>
      <p:sp>
        <p:nvSpPr>
          <p:cNvPr id="208" name="object 208"/>
          <p:cNvSpPr txBox="1"/>
          <p:nvPr/>
        </p:nvSpPr>
        <p:spPr>
          <a:xfrm>
            <a:off x="3483609" y="1868423"/>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p:txBody>
      </p:sp>
      <p:sp>
        <p:nvSpPr>
          <p:cNvPr id="209" name="object 209"/>
          <p:cNvSpPr txBox="1"/>
          <p:nvPr/>
        </p:nvSpPr>
        <p:spPr>
          <a:xfrm>
            <a:off x="3483609" y="2271520"/>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1</a:t>
            </a:r>
            <a:endParaRPr sz="1100">
              <a:latin typeface="Arial"/>
              <a:cs typeface="Arial"/>
            </a:endParaRPr>
          </a:p>
        </p:txBody>
      </p:sp>
      <p:sp>
        <p:nvSpPr>
          <p:cNvPr id="210" name="object 210"/>
          <p:cNvSpPr/>
          <p:nvPr/>
        </p:nvSpPr>
        <p:spPr>
          <a:xfrm>
            <a:off x="3401821" y="1820672"/>
            <a:ext cx="250825" cy="675640"/>
          </a:xfrm>
          <a:custGeom>
            <a:avLst/>
            <a:gdLst/>
            <a:ahLst/>
            <a:cxnLst/>
            <a:rect l="l" t="t" r="r" b="b"/>
            <a:pathLst>
              <a:path w="250825" h="675639">
                <a:moveTo>
                  <a:pt x="125729" y="0"/>
                </a:moveTo>
                <a:lnTo>
                  <a:pt x="76831" y="9894"/>
                </a:lnTo>
                <a:lnTo>
                  <a:pt x="36861" y="36861"/>
                </a:lnTo>
                <a:lnTo>
                  <a:pt x="9894" y="76831"/>
                </a:lnTo>
                <a:lnTo>
                  <a:pt x="0" y="125729"/>
                </a:lnTo>
                <a:lnTo>
                  <a:pt x="0" y="549401"/>
                </a:lnTo>
                <a:lnTo>
                  <a:pt x="9894" y="598300"/>
                </a:lnTo>
                <a:lnTo>
                  <a:pt x="36861" y="638270"/>
                </a:lnTo>
                <a:lnTo>
                  <a:pt x="76831" y="665237"/>
                </a:lnTo>
                <a:lnTo>
                  <a:pt x="125729" y="675131"/>
                </a:lnTo>
                <a:lnTo>
                  <a:pt x="174509" y="665237"/>
                </a:lnTo>
                <a:lnTo>
                  <a:pt x="214217" y="638270"/>
                </a:lnTo>
                <a:lnTo>
                  <a:pt x="240922" y="598300"/>
                </a:lnTo>
                <a:lnTo>
                  <a:pt x="250698" y="549401"/>
                </a:lnTo>
                <a:lnTo>
                  <a:pt x="250698" y="125729"/>
                </a:lnTo>
                <a:lnTo>
                  <a:pt x="240922" y="76831"/>
                </a:lnTo>
                <a:lnTo>
                  <a:pt x="214217" y="36861"/>
                </a:lnTo>
                <a:lnTo>
                  <a:pt x="174509" y="9894"/>
                </a:lnTo>
                <a:lnTo>
                  <a:pt x="125729" y="0"/>
                </a:lnTo>
                <a:close/>
              </a:path>
            </a:pathLst>
          </a:custGeom>
          <a:ln w="9525">
            <a:solidFill>
              <a:srgbClr val="FF0000"/>
            </a:solidFill>
          </a:ln>
        </p:spPr>
        <p:txBody>
          <a:bodyPr wrap="square" lIns="0" tIns="0" rIns="0" bIns="0" rtlCol="0"/>
          <a:lstStyle/>
          <a:p>
            <a:endParaRPr/>
          </a:p>
        </p:txBody>
      </p:sp>
      <p:sp>
        <p:nvSpPr>
          <p:cNvPr id="211" name="object 211"/>
          <p:cNvSpPr txBox="1"/>
          <p:nvPr/>
        </p:nvSpPr>
        <p:spPr>
          <a:xfrm>
            <a:off x="2987548" y="1814321"/>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p:txBody>
      </p:sp>
      <p:sp>
        <p:nvSpPr>
          <p:cNvPr id="212" name="object 212"/>
          <p:cNvSpPr/>
          <p:nvPr/>
        </p:nvSpPr>
        <p:spPr>
          <a:xfrm>
            <a:off x="3061970" y="2299970"/>
            <a:ext cx="340360" cy="76200"/>
          </a:xfrm>
          <a:custGeom>
            <a:avLst/>
            <a:gdLst/>
            <a:ahLst/>
            <a:cxnLst/>
            <a:rect l="l" t="t" r="r" b="b"/>
            <a:pathLst>
              <a:path w="340360" h="76200">
                <a:moveTo>
                  <a:pt x="281178" y="41148"/>
                </a:moveTo>
                <a:lnTo>
                  <a:pt x="281178" y="35813"/>
                </a:lnTo>
                <a:lnTo>
                  <a:pt x="278892" y="33528"/>
                </a:lnTo>
                <a:lnTo>
                  <a:pt x="2286" y="33528"/>
                </a:lnTo>
                <a:lnTo>
                  <a:pt x="0" y="35813"/>
                </a:lnTo>
                <a:lnTo>
                  <a:pt x="0" y="41148"/>
                </a:lnTo>
                <a:lnTo>
                  <a:pt x="2286" y="43434"/>
                </a:lnTo>
                <a:lnTo>
                  <a:pt x="278892" y="43434"/>
                </a:lnTo>
                <a:lnTo>
                  <a:pt x="281178" y="41148"/>
                </a:lnTo>
                <a:close/>
              </a:path>
              <a:path w="340360" h="76200">
                <a:moveTo>
                  <a:pt x="339852" y="38100"/>
                </a:moveTo>
                <a:lnTo>
                  <a:pt x="263652" y="0"/>
                </a:lnTo>
                <a:lnTo>
                  <a:pt x="263652" y="33528"/>
                </a:lnTo>
                <a:lnTo>
                  <a:pt x="278892" y="33528"/>
                </a:lnTo>
                <a:lnTo>
                  <a:pt x="281178" y="35813"/>
                </a:lnTo>
                <a:lnTo>
                  <a:pt x="281178" y="67437"/>
                </a:lnTo>
                <a:lnTo>
                  <a:pt x="339852" y="38100"/>
                </a:lnTo>
                <a:close/>
              </a:path>
              <a:path w="340360" h="76200">
                <a:moveTo>
                  <a:pt x="281178" y="67437"/>
                </a:moveTo>
                <a:lnTo>
                  <a:pt x="281178" y="41148"/>
                </a:lnTo>
                <a:lnTo>
                  <a:pt x="278892" y="43434"/>
                </a:lnTo>
                <a:lnTo>
                  <a:pt x="263652" y="43434"/>
                </a:lnTo>
                <a:lnTo>
                  <a:pt x="263652" y="76200"/>
                </a:lnTo>
                <a:lnTo>
                  <a:pt x="281178" y="67437"/>
                </a:lnTo>
                <a:close/>
              </a:path>
            </a:pathLst>
          </a:custGeom>
          <a:solidFill>
            <a:srgbClr val="FF0000"/>
          </a:solidFill>
        </p:spPr>
        <p:txBody>
          <a:bodyPr wrap="square" lIns="0" tIns="0" rIns="0" bIns="0" rtlCol="0"/>
          <a:lstStyle/>
          <a:p>
            <a:endParaRPr/>
          </a:p>
        </p:txBody>
      </p:sp>
      <p:sp>
        <p:nvSpPr>
          <p:cNvPr id="213" name="object 213"/>
          <p:cNvSpPr/>
          <p:nvPr/>
        </p:nvSpPr>
        <p:spPr>
          <a:xfrm>
            <a:off x="3145027" y="1868677"/>
            <a:ext cx="257175" cy="76200"/>
          </a:xfrm>
          <a:custGeom>
            <a:avLst/>
            <a:gdLst/>
            <a:ahLst/>
            <a:cxnLst/>
            <a:rect l="l" t="t" r="r" b="b"/>
            <a:pathLst>
              <a:path w="257175" h="76200">
                <a:moveTo>
                  <a:pt x="198120" y="40385"/>
                </a:moveTo>
                <a:lnTo>
                  <a:pt x="198120" y="35051"/>
                </a:lnTo>
                <a:lnTo>
                  <a:pt x="195834" y="32765"/>
                </a:lnTo>
                <a:lnTo>
                  <a:pt x="2286" y="32765"/>
                </a:lnTo>
                <a:lnTo>
                  <a:pt x="0" y="35051"/>
                </a:lnTo>
                <a:lnTo>
                  <a:pt x="0" y="40385"/>
                </a:lnTo>
                <a:lnTo>
                  <a:pt x="2286" y="42671"/>
                </a:lnTo>
                <a:lnTo>
                  <a:pt x="195834" y="42671"/>
                </a:lnTo>
                <a:lnTo>
                  <a:pt x="198120" y="40385"/>
                </a:lnTo>
                <a:close/>
              </a:path>
              <a:path w="257175" h="76200">
                <a:moveTo>
                  <a:pt x="256794" y="38099"/>
                </a:moveTo>
                <a:lnTo>
                  <a:pt x="180594" y="0"/>
                </a:lnTo>
                <a:lnTo>
                  <a:pt x="180594" y="32765"/>
                </a:lnTo>
                <a:lnTo>
                  <a:pt x="195834" y="32765"/>
                </a:lnTo>
                <a:lnTo>
                  <a:pt x="198120" y="35051"/>
                </a:lnTo>
                <a:lnTo>
                  <a:pt x="198120" y="67436"/>
                </a:lnTo>
                <a:lnTo>
                  <a:pt x="256794" y="38099"/>
                </a:lnTo>
                <a:close/>
              </a:path>
              <a:path w="257175" h="76200">
                <a:moveTo>
                  <a:pt x="198120" y="67436"/>
                </a:moveTo>
                <a:lnTo>
                  <a:pt x="198120" y="40385"/>
                </a:lnTo>
                <a:lnTo>
                  <a:pt x="195834" y="42671"/>
                </a:lnTo>
                <a:lnTo>
                  <a:pt x="180594" y="42671"/>
                </a:lnTo>
                <a:lnTo>
                  <a:pt x="180594" y="76199"/>
                </a:lnTo>
                <a:lnTo>
                  <a:pt x="198120" y="67436"/>
                </a:lnTo>
                <a:close/>
              </a:path>
            </a:pathLst>
          </a:custGeom>
          <a:solidFill>
            <a:srgbClr val="FF0000"/>
          </a:solidFill>
        </p:spPr>
        <p:txBody>
          <a:bodyPr wrap="square" lIns="0" tIns="0" rIns="0" bIns="0" rtlCol="0"/>
          <a:lstStyle/>
          <a:p>
            <a:endParaRPr/>
          </a:p>
        </p:txBody>
      </p:sp>
      <p:sp>
        <p:nvSpPr>
          <p:cNvPr id="214" name="object 214"/>
          <p:cNvSpPr/>
          <p:nvPr/>
        </p:nvSpPr>
        <p:spPr>
          <a:xfrm>
            <a:off x="3820921" y="1906777"/>
            <a:ext cx="0" cy="519430"/>
          </a:xfrm>
          <a:custGeom>
            <a:avLst/>
            <a:gdLst/>
            <a:ahLst/>
            <a:cxnLst/>
            <a:rect l="l" t="t" r="r" b="b"/>
            <a:pathLst>
              <a:path h="519430">
                <a:moveTo>
                  <a:pt x="0" y="0"/>
                </a:moveTo>
                <a:lnTo>
                  <a:pt x="0" y="518921"/>
                </a:lnTo>
              </a:path>
            </a:pathLst>
          </a:custGeom>
          <a:ln w="9525">
            <a:solidFill>
              <a:srgbClr val="FF0000"/>
            </a:solidFill>
          </a:ln>
        </p:spPr>
        <p:txBody>
          <a:bodyPr wrap="square" lIns="0" tIns="0" rIns="0" bIns="0" rtlCol="0"/>
          <a:lstStyle/>
          <a:p>
            <a:endParaRPr/>
          </a:p>
        </p:txBody>
      </p:sp>
      <p:sp>
        <p:nvSpPr>
          <p:cNvPr id="215" name="object 215"/>
          <p:cNvSpPr/>
          <p:nvPr/>
        </p:nvSpPr>
        <p:spPr>
          <a:xfrm>
            <a:off x="3784346" y="2133854"/>
            <a:ext cx="70485" cy="72390"/>
          </a:xfrm>
          <a:custGeom>
            <a:avLst/>
            <a:gdLst/>
            <a:ahLst/>
            <a:cxnLst/>
            <a:rect l="l" t="t" r="r" b="b"/>
            <a:pathLst>
              <a:path w="70485" h="72389">
                <a:moveTo>
                  <a:pt x="70103" y="52577"/>
                </a:moveTo>
                <a:lnTo>
                  <a:pt x="70103" y="19812"/>
                </a:lnTo>
                <a:lnTo>
                  <a:pt x="49529" y="0"/>
                </a:lnTo>
                <a:lnTo>
                  <a:pt x="20574" y="0"/>
                </a:lnTo>
                <a:lnTo>
                  <a:pt x="0" y="19812"/>
                </a:lnTo>
                <a:lnTo>
                  <a:pt x="0" y="52577"/>
                </a:lnTo>
                <a:lnTo>
                  <a:pt x="20574" y="72389"/>
                </a:lnTo>
                <a:lnTo>
                  <a:pt x="49529" y="72389"/>
                </a:lnTo>
                <a:lnTo>
                  <a:pt x="70103" y="52577"/>
                </a:lnTo>
                <a:close/>
              </a:path>
            </a:pathLst>
          </a:custGeom>
          <a:solidFill>
            <a:srgbClr val="FF0000"/>
          </a:solidFill>
        </p:spPr>
        <p:txBody>
          <a:bodyPr wrap="square" lIns="0" tIns="0" rIns="0" bIns="0" rtlCol="0"/>
          <a:lstStyle/>
          <a:p>
            <a:endParaRPr/>
          </a:p>
        </p:txBody>
      </p:sp>
      <p:sp>
        <p:nvSpPr>
          <p:cNvPr id="216" name="object 216"/>
          <p:cNvSpPr/>
          <p:nvPr/>
        </p:nvSpPr>
        <p:spPr>
          <a:xfrm>
            <a:off x="3784346" y="2133854"/>
            <a:ext cx="70485" cy="72390"/>
          </a:xfrm>
          <a:custGeom>
            <a:avLst/>
            <a:gdLst/>
            <a:ahLst/>
            <a:cxnLst/>
            <a:rect l="l" t="t" r="r" b="b"/>
            <a:pathLst>
              <a:path w="70485" h="72389">
                <a:moveTo>
                  <a:pt x="20574" y="0"/>
                </a:moveTo>
                <a:lnTo>
                  <a:pt x="0" y="19812"/>
                </a:lnTo>
                <a:lnTo>
                  <a:pt x="0" y="52577"/>
                </a:lnTo>
                <a:lnTo>
                  <a:pt x="20574" y="72389"/>
                </a:lnTo>
                <a:lnTo>
                  <a:pt x="49529" y="72389"/>
                </a:lnTo>
                <a:lnTo>
                  <a:pt x="70103" y="52577"/>
                </a:lnTo>
                <a:lnTo>
                  <a:pt x="70103" y="19812"/>
                </a:lnTo>
                <a:lnTo>
                  <a:pt x="49529" y="0"/>
                </a:lnTo>
                <a:lnTo>
                  <a:pt x="20574" y="0"/>
                </a:lnTo>
                <a:close/>
              </a:path>
            </a:pathLst>
          </a:custGeom>
          <a:ln w="9525">
            <a:solidFill>
              <a:srgbClr val="FF0000"/>
            </a:solidFill>
          </a:ln>
        </p:spPr>
        <p:txBody>
          <a:bodyPr wrap="square" lIns="0" tIns="0" rIns="0" bIns="0" rtlCol="0"/>
          <a:lstStyle/>
          <a:p>
            <a:endParaRPr/>
          </a:p>
        </p:txBody>
      </p:sp>
      <p:sp>
        <p:nvSpPr>
          <p:cNvPr id="217" name="object 217"/>
          <p:cNvSpPr txBox="1"/>
          <p:nvPr/>
        </p:nvSpPr>
        <p:spPr>
          <a:xfrm>
            <a:off x="2736850" y="1178052"/>
            <a:ext cx="107251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ID/EX.MemRead</a:t>
            </a:r>
            <a:endParaRPr sz="1100">
              <a:latin typeface="Arial"/>
              <a:cs typeface="Arial"/>
            </a:endParaRPr>
          </a:p>
        </p:txBody>
      </p:sp>
      <p:sp>
        <p:nvSpPr>
          <p:cNvPr id="218" name="object 218"/>
          <p:cNvSpPr/>
          <p:nvPr/>
        </p:nvSpPr>
        <p:spPr>
          <a:xfrm>
            <a:off x="4575302" y="1389380"/>
            <a:ext cx="0" cy="777240"/>
          </a:xfrm>
          <a:custGeom>
            <a:avLst/>
            <a:gdLst/>
            <a:ahLst/>
            <a:cxnLst/>
            <a:rect l="l" t="t" r="r" b="b"/>
            <a:pathLst>
              <a:path h="777239">
                <a:moveTo>
                  <a:pt x="0" y="0"/>
                </a:moveTo>
                <a:lnTo>
                  <a:pt x="0" y="777239"/>
                </a:lnTo>
              </a:path>
            </a:pathLst>
          </a:custGeom>
          <a:ln w="9525">
            <a:solidFill>
              <a:srgbClr val="FF0000"/>
            </a:solidFill>
          </a:ln>
        </p:spPr>
        <p:txBody>
          <a:bodyPr wrap="square" lIns="0" tIns="0" rIns="0" bIns="0" rtlCol="0"/>
          <a:lstStyle/>
          <a:p>
            <a:endParaRPr/>
          </a:p>
        </p:txBody>
      </p:sp>
      <p:sp>
        <p:nvSpPr>
          <p:cNvPr id="219" name="object 219"/>
          <p:cNvSpPr/>
          <p:nvPr/>
        </p:nvSpPr>
        <p:spPr>
          <a:xfrm>
            <a:off x="2563622" y="1351280"/>
            <a:ext cx="2011680" cy="76200"/>
          </a:xfrm>
          <a:custGeom>
            <a:avLst/>
            <a:gdLst/>
            <a:ahLst/>
            <a:cxnLst/>
            <a:rect l="l" t="t" r="r" b="b"/>
            <a:pathLst>
              <a:path w="2011679" h="76200">
                <a:moveTo>
                  <a:pt x="76200" y="31242"/>
                </a:moveTo>
                <a:lnTo>
                  <a:pt x="76200" y="0"/>
                </a:lnTo>
                <a:lnTo>
                  <a:pt x="0" y="38100"/>
                </a:lnTo>
                <a:lnTo>
                  <a:pt x="64007" y="70103"/>
                </a:lnTo>
                <a:lnTo>
                  <a:pt x="64007" y="31242"/>
                </a:lnTo>
                <a:lnTo>
                  <a:pt x="76200" y="31242"/>
                </a:lnTo>
                <a:close/>
              </a:path>
              <a:path w="2011679" h="76200">
                <a:moveTo>
                  <a:pt x="2011679" y="44195"/>
                </a:moveTo>
                <a:lnTo>
                  <a:pt x="2011679" y="31241"/>
                </a:lnTo>
                <a:lnTo>
                  <a:pt x="64007" y="31242"/>
                </a:lnTo>
                <a:lnTo>
                  <a:pt x="64007" y="44196"/>
                </a:lnTo>
                <a:lnTo>
                  <a:pt x="2011679" y="44195"/>
                </a:lnTo>
                <a:close/>
              </a:path>
              <a:path w="2011679" h="76200">
                <a:moveTo>
                  <a:pt x="76200" y="76200"/>
                </a:moveTo>
                <a:lnTo>
                  <a:pt x="76200" y="44196"/>
                </a:lnTo>
                <a:lnTo>
                  <a:pt x="64007" y="44196"/>
                </a:lnTo>
                <a:lnTo>
                  <a:pt x="64007" y="70103"/>
                </a:lnTo>
                <a:lnTo>
                  <a:pt x="76200" y="76200"/>
                </a:lnTo>
                <a:close/>
              </a:path>
            </a:pathLst>
          </a:custGeom>
          <a:solidFill>
            <a:srgbClr val="FF0000"/>
          </a:solidFill>
        </p:spPr>
        <p:txBody>
          <a:bodyPr wrap="square" lIns="0" tIns="0" rIns="0" bIns="0" rtlCol="0"/>
          <a:lstStyle/>
          <a:p>
            <a:endParaRPr/>
          </a:p>
        </p:txBody>
      </p:sp>
      <p:sp>
        <p:nvSpPr>
          <p:cNvPr id="220" name="object 220"/>
          <p:cNvSpPr/>
          <p:nvPr/>
        </p:nvSpPr>
        <p:spPr>
          <a:xfrm>
            <a:off x="2563622" y="1562353"/>
            <a:ext cx="1005205" cy="0"/>
          </a:xfrm>
          <a:custGeom>
            <a:avLst/>
            <a:gdLst/>
            <a:ahLst/>
            <a:cxnLst/>
            <a:rect l="l" t="t" r="r" b="b"/>
            <a:pathLst>
              <a:path w="1005204">
                <a:moveTo>
                  <a:pt x="0" y="0"/>
                </a:moveTo>
                <a:lnTo>
                  <a:pt x="1005077" y="0"/>
                </a:lnTo>
              </a:path>
            </a:pathLst>
          </a:custGeom>
          <a:ln w="9525">
            <a:solidFill>
              <a:srgbClr val="FF0000"/>
            </a:solidFill>
          </a:ln>
        </p:spPr>
        <p:txBody>
          <a:bodyPr wrap="square" lIns="0" tIns="0" rIns="0" bIns="0" rtlCol="0"/>
          <a:lstStyle/>
          <a:p>
            <a:endParaRPr/>
          </a:p>
        </p:txBody>
      </p:sp>
      <p:sp>
        <p:nvSpPr>
          <p:cNvPr id="221" name="object 221"/>
          <p:cNvSpPr/>
          <p:nvPr/>
        </p:nvSpPr>
        <p:spPr>
          <a:xfrm>
            <a:off x="3530600" y="1562353"/>
            <a:ext cx="76200" cy="258445"/>
          </a:xfrm>
          <a:custGeom>
            <a:avLst/>
            <a:gdLst/>
            <a:ahLst/>
            <a:cxnLst/>
            <a:rect l="l" t="t" r="r" b="b"/>
            <a:pathLst>
              <a:path w="76200" h="258444">
                <a:moveTo>
                  <a:pt x="76200" y="182118"/>
                </a:moveTo>
                <a:lnTo>
                  <a:pt x="0" y="182118"/>
                </a:lnTo>
                <a:lnTo>
                  <a:pt x="32004" y="246126"/>
                </a:lnTo>
                <a:lnTo>
                  <a:pt x="32004" y="195071"/>
                </a:lnTo>
                <a:lnTo>
                  <a:pt x="44196" y="195071"/>
                </a:lnTo>
                <a:lnTo>
                  <a:pt x="44196" y="246125"/>
                </a:lnTo>
                <a:lnTo>
                  <a:pt x="76200" y="182118"/>
                </a:lnTo>
                <a:close/>
              </a:path>
              <a:path w="76200" h="258444">
                <a:moveTo>
                  <a:pt x="44196" y="182118"/>
                </a:moveTo>
                <a:lnTo>
                  <a:pt x="44196" y="0"/>
                </a:lnTo>
                <a:lnTo>
                  <a:pt x="32004" y="0"/>
                </a:lnTo>
                <a:lnTo>
                  <a:pt x="32004" y="182118"/>
                </a:lnTo>
                <a:lnTo>
                  <a:pt x="44196" y="182118"/>
                </a:lnTo>
                <a:close/>
              </a:path>
              <a:path w="76200" h="258444">
                <a:moveTo>
                  <a:pt x="44196" y="246125"/>
                </a:moveTo>
                <a:lnTo>
                  <a:pt x="44196" y="195071"/>
                </a:lnTo>
                <a:lnTo>
                  <a:pt x="32004" y="195071"/>
                </a:lnTo>
                <a:lnTo>
                  <a:pt x="32004" y="246126"/>
                </a:lnTo>
                <a:lnTo>
                  <a:pt x="38100" y="258318"/>
                </a:lnTo>
                <a:lnTo>
                  <a:pt x="44196" y="246125"/>
                </a:lnTo>
                <a:close/>
              </a:path>
            </a:pathLst>
          </a:custGeom>
          <a:solidFill>
            <a:srgbClr val="FF0000"/>
          </a:solidFill>
        </p:spPr>
        <p:txBody>
          <a:bodyPr wrap="square" lIns="0" tIns="0" rIns="0" bIns="0" rtlCol="0"/>
          <a:lstStyle/>
          <a:p>
            <a:endParaRPr/>
          </a:p>
        </p:txBody>
      </p:sp>
      <p:sp>
        <p:nvSpPr>
          <p:cNvPr id="222" name="object 222"/>
          <p:cNvSpPr/>
          <p:nvPr/>
        </p:nvSpPr>
        <p:spPr>
          <a:xfrm>
            <a:off x="468122" y="1389380"/>
            <a:ext cx="1257300" cy="0"/>
          </a:xfrm>
          <a:custGeom>
            <a:avLst/>
            <a:gdLst/>
            <a:ahLst/>
            <a:cxnLst/>
            <a:rect l="l" t="t" r="r" b="b"/>
            <a:pathLst>
              <a:path w="1257300">
                <a:moveTo>
                  <a:pt x="0" y="0"/>
                </a:moveTo>
                <a:lnTo>
                  <a:pt x="1257300" y="0"/>
                </a:lnTo>
              </a:path>
            </a:pathLst>
          </a:custGeom>
          <a:ln w="9525">
            <a:solidFill>
              <a:srgbClr val="FF0000"/>
            </a:solidFill>
          </a:ln>
        </p:spPr>
        <p:txBody>
          <a:bodyPr wrap="square" lIns="0" tIns="0" rIns="0" bIns="0" rtlCol="0"/>
          <a:lstStyle/>
          <a:p>
            <a:endParaRPr/>
          </a:p>
        </p:txBody>
      </p:sp>
      <p:sp>
        <p:nvSpPr>
          <p:cNvPr id="223" name="object 223"/>
          <p:cNvSpPr/>
          <p:nvPr/>
        </p:nvSpPr>
        <p:spPr>
          <a:xfrm>
            <a:off x="430022" y="1389380"/>
            <a:ext cx="76200" cy="1122045"/>
          </a:xfrm>
          <a:custGeom>
            <a:avLst/>
            <a:gdLst/>
            <a:ahLst/>
            <a:cxnLst/>
            <a:rect l="l" t="t" r="r" b="b"/>
            <a:pathLst>
              <a:path w="76200" h="1122045">
                <a:moveTo>
                  <a:pt x="76200" y="1045464"/>
                </a:moveTo>
                <a:lnTo>
                  <a:pt x="0" y="1045464"/>
                </a:lnTo>
                <a:lnTo>
                  <a:pt x="32003" y="1109472"/>
                </a:lnTo>
                <a:lnTo>
                  <a:pt x="32003" y="1058418"/>
                </a:lnTo>
                <a:lnTo>
                  <a:pt x="44957" y="1058418"/>
                </a:lnTo>
                <a:lnTo>
                  <a:pt x="44957" y="1107948"/>
                </a:lnTo>
                <a:lnTo>
                  <a:pt x="76200" y="1045464"/>
                </a:lnTo>
                <a:close/>
              </a:path>
              <a:path w="76200" h="1122045">
                <a:moveTo>
                  <a:pt x="44957" y="1045464"/>
                </a:moveTo>
                <a:lnTo>
                  <a:pt x="44957" y="0"/>
                </a:lnTo>
                <a:lnTo>
                  <a:pt x="32003" y="0"/>
                </a:lnTo>
                <a:lnTo>
                  <a:pt x="32003" y="1045464"/>
                </a:lnTo>
                <a:lnTo>
                  <a:pt x="44957" y="1045464"/>
                </a:lnTo>
                <a:close/>
              </a:path>
              <a:path w="76200" h="1122045">
                <a:moveTo>
                  <a:pt x="44957" y="1107948"/>
                </a:moveTo>
                <a:lnTo>
                  <a:pt x="44957" y="1058418"/>
                </a:lnTo>
                <a:lnTo>
                  <a:pt x="32003" y="1058418"/>
                </a:lnTo>
                <a:lnTo>
                  <a:pt x="32003" y="1109472"/>
                </a:lnTo>
                <a:lnTo>
                  <a:pt x="38100" y="1121664"/>
                </a:lnTo>
                <a:lnTo>
                  <a:pt x="44957" y="1107948"/>
                </a:lnTo>
                <a:close/>
              </a:path>
            </a:pathLst>
          </a:custGeom>
          <a:solidFill>
            <a:srgbClr val="FF0000"/>
          </a:solidFill>
        </p:spPr>
        <p:txBody>
          <a:bodyPr wrap="square" lIns="0" tIns="0" rIns="0" bIns="0" rtlCol="0"/>
          <a:lstStyle/>
          <a:p>
            <a:endParaRPr/>
          </a:p>
        </p:txBody>
      </p:sp>
      <p:sp>
        <p:nvSpPr>
          <p:cNvPr id="224" name="object 224"/>
          <p:cNvSpPr/>
          <p:nvPr/>
        </p:nvSpPr>
        <p:spPr>
          <a:xfrm>
            <a:off x="1557019" y="1562353"/>
            <a:ext cx="168910" cy="0"/>
          </a:xfrm>
          <a:custGeom>
            <a:avLst/>
            <a:gdLst/>
            <a:ahLst/>
            <a:cxnLst/>
            <a:rect l="l" t="t" r="r" b="b"/>
            <a:pathLst>
              <a:path w="168910">
                <a:moveTo>
                  <a:pt x="0" y="0"/>
                </a:moveTo>
                <a:lnTo>
                  <a:pt x="168402" y="0"/>
                </a:lnTo>
              </a:path>
            </a:pathLst>
          </a:custGeom>
          <a:ln w="9525">
            <a:solidFill>
              <a:srgbClr val="FF0000"/>
            </a:solidFill>
          </a:ln>
        </p:spPr>
        <p:txBody>
          <a:bodyPr wrap="square" lIns="0" tIns="0" rIns="0" bIns="0" rtlCol="0"/>
          <a:lstStyle/>
          <a:p>
            <a:endParaRPr/>
          </a:p>
        </p:txBody>
      </p:sp>
      <p:sp>
        <p:nvSpPr>
          <p:cNvPr id="225" name="object 225"/>
          <p:cNvSpPr/>
          <p:nvPr/>
        </p:nvSpPr>
        <p:spPr>
          <a:xfrm>
            <a:off x="1518919" y="1562353"/>
            <a:ext cx="76200" cy="863600"/>
          </a:xfrm>
          <a:custGeom>
            <a:avLst/>
            <a:gdLst/>
            <a:ahLst/>
            <a:cxnLst/>
            <a:rect l="l" t="t" r="r" b="b"/>
            <a:pathLst>
              <a:path w="76200" h="863600">
                <a:moveTo>
                  <a:pt x="76200" y="787146"/>
                </a:moveTo>
                <a:lnTo>
                  <a:pt x="0" y="787146"/>
                </a:lnTo>
                <a:lnTo>
                  <a:pt x="32004" y="851154"/>
                </a:lnTo>
                <a:lnTo>
                  <a:pt x="32004" y="800100"/>
                </a:lnTo>
                <a:lnTo>
                  <a:pt x="44958" y="800100"/>
                </a:lnTo>
                <a:lnTo>
                  <a:pt x="44958" y="849630"/>
                </a:lnTo>
                <a:lnTo>
                  <a:pt x="76200" y="787146"/>
                </a:lnTo>
                <a:close/>
              </a:path>
              <a:path w="76200" h="863600">
                <a:moveTo>
                  <a:pt x="44958" y="787146"/>
                </a:moveTo>
                <a:lnTo>
                  <a:pt x="44958" y="0"/>
                </a:lnTo>
                <a:lnTo>
                  <a:pt x="32004" y="0"/>
                </a:lnTo>
                <a:lnTo>
                  <a:pt x="32004" y="787146"/>
                </a:lnTo>
                <a:lnTo>
                  <a:pt x="44958" y="787146"/>
                </a:lnTo>
                <a:close/>
              </a:path>
              <a:path w="76200" h="863600">
                <a:moveTo>
                  <a:pt x="44958" y="849630"/>
                </a:moveTo>
                <a:lnTo>
                  <a:pt x="44958" y="800100"/>
                </a:lnTo>
                <a:lnTo>
                  <a:pt x="32004" y="800100"/>
                </a:lnTo>
                <a:lnTo>
                  <a:pt x="32004" y="851154"/>
                </a:lnTo>
                <a:lnTo>
                  <a:pt x="38100" y="863346"/>
                </a:lnTo>
                <a:lnTo>
                  <a:pt x="44958" y="849630"/>
                </a:lnTo>
                <a:close/>
              </a:path>
            </a:pathLst>
          </a:custGeom>
          <a:solidFill>
            <a:srgbClr val="FF0000"/>
          </a:solidFill>
        </p:spPr>
        <p:txBody>
          <a:bodyPr wrap="square" lIns="0" tIns="0" rIns="0" bIns="0" rtlCol="0"/>
          <a:lstStyle/>
          <a:p>
            <a:endParaRPr/>
          </a:p>
        </p:txBody>
      </p:sp>
      <p:sp>
        <p:nvSpPr>
          <p:cNvPr id="226" name="object 226"/>
          <p:cNvSpPr txBox="1"/>
          <p:nvPr/>
        </p:nvSpPr>
        <p:spPr>
          <a:xfrm>
            <a:off x="263653" y="1672675"/>
            <a:ext cx="181610" cy="585470"/>
          </a:xfrm>
          <a:prstGeom prst="rect">
            <a:avLst/>
          </a:prstGeom>
        </p:spPr>
        <p:txBody>
          <a:bodyPr vert="vert270" wrap="square" lIns="0" tIns="0" rIns="0" bIns="0" rtlCol="0">
            <a:spAutoFit/>
          </a:bodyPr>
          <a:lstStyle/>
          <a:p>
            <a:pPr marL="12700">
              <a:lnSpc>
                <a:spcPts val="1315"/>
              </a:lnSpc>
            </a:pPr>
            <a:r>
              <a:rPr sz="1100" dirty="0">
                <a:solidFill>
                  <a:srgbClr val="FF0000"/>
                </a:solidFill>
                <a:latin typeface="Arial"/>
                <a:cs typeface="Arial"/>
              </a:rPr>
              <a:t>PC</a:t>
            </a:r>
            <a:r>
              <a:rPr sz="1100" spc="-5" dirty="0">
                <a:solidFill>
                  <a:srgbClr val="FF0000"/>
                </a:solidFill>
                <a:latin typeface="Arial"/>
                <a:cs typeface="Arial"/>
              </a:rPr>
              <a:t> </a:t>
            </a:r>
            <a:r>
              <a:rPr sz="1100" dirty="0">
                <a:solidFill>
                  <a:srgbClr val="FF0000"/>
                </a:solidFill>
                <a:latin typeface="Arial"/>
                <a:cs typeface="Arial"/>
              </a:rPr>
              <a:t>Write</a:t>
            </a:r>
            <a:endParaRPr sz="1100">
              <a:latin typeface="Arial"/>
              <a:cs typeface="Arial"/>
            </a:endParaRPr>
          </a:p>
        </p:txBody>
      </p:sp>
      <p:sp>
        <p:nvSpPr>
          <p:cNvPr id="227" name="object 227"/>
          <p:cNvSpPr/>
          <p:nvPr/>
        </p:nvSpPr>
        <p:spPr>
          <a:xfrm>
            <a:off x="4540250" y="2119376"/>
            <a:ext cx="70485" cy="71755"/>
          </a:xfrm>
          <a:custGeom>
            <a:avLst/>
            <a:gdLst/>
            <a:ahLst/>
            <a:cxnLst/>
            <a:rect l="l" t="t" r="r" b="b"/>
            <a:pathLst>
              <a:path w="70485" h="71755">
                <a:moveTo>
                  <a:pt x="70103" y="51053"/>
                </a:moveTo>
                <a:lnTo>
                  <a:pt x="70103" y="20573"/>
                </a:lnTo>
                <a:lnTo>
                  <a:pt x="49529" y="0"/>
                </a:lnTo>
                <a:lnTo>
                  <a:pt x="20574" y="0"/>
                </a:lnTo>
                <a:lnTo>
                  <a:pt x="0" y="20573"/>
                </a:lnTo>
                <a:lnTo>
                  <a:pt x="0" y="51053"/>
                </a:lnTo>
                <a:lnTo>
                  <a:pt x="20574" y="71627"/>
                </a:lnTo>
                <a:lnTo>
                  <a:pt x="49529" y="71627"/>
                </a:lnTo>
                <a:lnTo>
                  <a:pt x="70103" y="51053"/>
                </a:lnTo>
                <a:close/>
              </a:path>
            </a:pathLst>
          </a:custGeom>
          <a:solidFill>
            <a:srgbClr val="FF0000"/>
          </a:solidFill>
        </p:spPr>
        <p:txBody>
          <a:bodyPr wrap="square" lIns="0" tIns="0" rIns="0" bIns="0" rtlCol="0"/>
          <a:lstStyle/>
          <a:p>
            <a:endParaRPr/>
          </a:p>
        </p:txBody>
      </p:sp>
      <p:sp>
        <p:nvSpPr>
          <p:cNvPr id="228" name="object 228"/>
          <p:cNvSpPr/>
          <p:nvPr/>
        </p:nvSpPr>
        <p:spPr>
          <a:xfrm>
            <a:off x="4540250" y="2119376"/>
            <a:ext cx="70485" cy="71755"/>
          </a:xfrm>
          <a:custGeom>
            <a:avLst/>
            <a:gdLst/>
            <a:ahLst/>
            <a:cxnLst/>
            <a:rect l="l" t="t" r="r" b="b"/>
            <a:pathLst>
              <a:path w="70485" h="71755">
                <a:moveTo>
                  <a:pt x="20574" y="0"/>
                </a:moveTo>
                <a:lnTo>
                  <a:pt x="0" y="20573"/>
                </a:lnTo>
                <a:lnTo>
                  <a:pt x="0" y="51053"/>
                </a:lnTo>
                <a:lnTo>
                  <a:pt x="20574" y="71627"/>
                </a:lnTo>
                <a:lnTo>
                  <a:pt x="49529" y="71627"/>
                </a:lnTo>
                <a:lnTo>
                  <a:pt x="70103" y="51053"/>
                </a:lnTo>
                <a:lnTo>
                  <a:pt x="70103" y="20573"/>
                </a:lnTo>
                <a:lnTo>
                  <a:pt x="49529" y="0"/>
                </a:lnTo>
                <a:lnTo>
                  <a:pt x="20574" y="0"/>
                </a:lnTo>
                <a:close/>
              </a:path>
            </a:pathLst>
          </a:custGeom>
          <a:ln w="9525">
            <a:solidFill>
              <a:srgbClr val="FF0000"/>
            </a:solidFill>
          </a:ln>
        </p:spPr>
        <p:txBody>
          <a:bodyPr wrap="square" lIns="0" tIns="0" rIns="0" bIns="0" rtlCol="0"/>
          <a:lstStyle/>
          <a:p>
            <a:endParaRPr/>
          </a:p>
        </p:txBody>
      </p:sp>
      <p:sp>
        <p:nvSpPr>
          <p:cNvPr id="229" name="object 229"/>
          <p:cNvSpPr/>
          <p:nvPr/>
        </p:nvSpPr>
        <p:spPr>
          <a:xfrm>
            <a:off x="1854200" y="2305304"/>
            <a:ext cx="70485" cy="71120"/>
          </a:xfrm>
          <a:custGeom>
            <a:avLst/>
            <a:gdLst/>
            <a:ahLst/>
            <a:cxnLst/>
            <a:rect l="l" t="t" r="r" b="b"/>
            <a:pathLst>
              <a:path w="70485" h="71119">
                <a:moveTo>
                  <a:pt x="70104" y="51054"/>
                </a:moveTo>
                <a:lnTo>
                  <a:pt x="70104" y="19812"/>
                </a:lnTo>
                <a:lnTo>
                  <a:pt x="49530" y="0"/>
                </a:lnTo>
                <a:lnTo>
                  <a:pt x="20574" y="0"/>
                </a:lnTo>
                <a:lnTo>
                  <a:pt x="0" y="19812"/>
                </a:lnTo>
                <a:lnTo>
                  <a:pt x="0" y="51054"/>
                </a:lnTo>
                <a:lnTo>
                  <a:pt x="20574" y="70866"/>
                </a:lnTo>
                <a:lnTo>
                  <a:pt x="49530" y="70866"/>
                </a:lnTo>
                <a:lnTo>
                  <a:pt x="70104" y="51054"/>
                </a:lnTo>
                <a:close/>
              </a:path>
            </a:pathLst>
          </a:custGeom>
          <a:solidFill>
            <a:srgbClr val="FF0000"/>
          </a:solidFill>
        </p:spPr>
        <p:txBody>
          <a:bodyPr wrap="square" lIns="0" tIns="0" rIns="0" bIns="0" rtlCol="0"/>
          <a:lstStyle/>
          <a:p>
            <a:endParaRPr/>
          </a:p>
        </p:txBody>
      </p:sp>
      <p:sp>
        <p:nvSpPr>
          <p:cNvPr id="230" name="object 230"/>
          <p:cNvSpPr/>
          <p:nvPr/>
        </p:nvSpPr>
        <p:spPr>
          <a:xfrm>
            <a:off x="1854200" y="2305304"/>
            <a:ext cx="70485" cy="71120"/>
          </a:xfrm>
          <a:custGeom>
            <a:avLst/>
            <a:gdLst/>
            <a:ahLst/>
            <a:cxnLst/>
            <a:rect l="l" t="t" r="r" b="b"/>
            <a:pathLst>
              <a:path w="70485" h="71119">
                <a:moveTo>
                  <a:pt x="20574" y="0"/>
                </a:moveTo>
                <a:lnTo>
                  <a:pt x="0" y="19812"/>
                </a:lnTo>
                <a:lnTo>
                  <a:pt x="0" y="51054"/>
                </a:lnTo>
                <a:lnTo>
                  <a:pt x="20574" y="70866"/>
                </a:lnTo>
                <a:lnTo>
                  <a:pt x="49530" y="70866"/>
                </a:lnTo>
                <a:lnTo>
                  <a:pt x="70104" y="51054"/>
                </a:lnTo>
                <a:lnTo>
                  <a:pt x="70104" y="19812"/>
                </a:lnTo>
                <a:lnTo>
                  <a:pt x="49530" y="0"/>
                </a:lnTo>
                <a:lnTo>
                  <a:pt x="20574" y="0"/>
                </a:lnTo>
                <a:close/>
              </a:path>
            </a:pathLst>
          </a:custGeom>
          <a:ln w="9525">
            <a:solidFill>
              <a:srgbClr val="FF0000"/>
            </a:solidFill>
          </a:ln>
        </p:spPr>
        <p:txBody>
          <a:bodyPr wrap="square" lIns="0" tIns="0" rIns="0" bIns="0" rtlCol="0"/>
          <a:lstStyle/>
          <a:p>
            <a:endParaRPr/>
          </a:p>
        </p:txBody>
      </p:sp>
      <p:sp>
        <p:nvSpPr>
          <p:cNvPr id="231" name="object 231"/>
          <p:cNvSpPr/>
          <p:nvPr/>
        </p:nvSpPr>
        <p:spPr>
          <a:xfrm>
            <a:off x="2357120" y="1735327"/>
            <a:ext cx="76200" cy="349250"/>
          </a:xfrm>
          <a:custGeom>
            <a:avLst/>
            <a:gdLst/>
            <a:ahLst/>
            <a:cxnLst/>
            <a:rect l="l" t="t" r="r" b="b"/>
            <a:pathLst>
              <a:path w="76200" h="349250">
                <a:moveTo>
                  <a:pt x="76200" y="76200"/>
                </a:moveTo>
                <a:lnTo>
                  <a:pt x="38100" y="0"/>
                </a:lnTo>
                <a:lnTo>
                  <a:pt x="0" y="76200"/>
                </a:lnTo>
                <a:lnTo>
                  <a:pt x="33528" y="76200"/>
                </a:lnTo>
                <a:lnTo>
                  <a:pt x="33528" y="60960"/>
                </a:lnTo>
                <a:lnTo>
                  <a:pt x="35813" y="58674"/>
                </a:lnTo>
                <a:lnTo>
                  <a:pt x="41148" y="58674"/>
                </a:lnTo>
                <a:lnTo>
                  <a:pt x="43434" y="60960"/>
                </a:lnTo>
                <a:lnTo>
                  <a:pt x="43434" y="76200"/>
                </a:lnTo>
                <a:lnTo>
                  <a:pt x="76200" y="76200"/>
                </a:lnTo>
                <a:close/>
              </a:path>
              <a:path w="76200" h="349250">
                <a:moveTo>
                  <a:pt x="43434" y="76200"/>
                </a:moveTo>
                <a:lnTo>
                  <a:pt x="43434" y="60960"/>
                </a:lnTo>
                <a:lnTo>
                  <a:pt x="41148" y="58674"/>
                </a:lnTo>
                <a:lnTo>
                  <a:pt x="35813" y="58674"/>
                </a:lnTo>
                <a:lnTo>
                  <a:pt x="33528" y="60960"/>
                </a:lnTo>
                <a:lnTo>
                  <a:pt x="33528" y="76200"/>
                </a:lnTo>
                <a:lnTo>
                  <a:pt x="43434" y="76200"/>
                </a:lnTo>
                <a:close/>
              </a:path>
              <a:path w="76200" h="349250">
                <a:moveTo>
                  <a:pt x="43434" y="346710"/>
                </a:moveTo>
                <a:lnTo>
                  <a:pt x="43434" y="76200"/>
                </a:lnTo>
                <a:lnTo>
                  <a:pt x="33528" y="76200"/>
                </a:lnTo>
                <a:lnTo>
                  <a:pt x="33528" y="346710"/>
                </a:lnTo>
                <a:lnTo>
                  <a:pt x="35813" y="348996"/>
                </a:lnTo>
                <a:lnTo>
                  <a:pt x="41148" y="348996"/>
                </a:lnTo>
                <a:lnTo>
                  <a:pt x="43434" y="346710"/>
                </a:lnTo>
                <a:close/>
              </a:path>
            </a:pathLst>
          </a:custGeom>
          <a:solidFill>
            <a:srgbClr val="FF0000"/>
          </a:solidFill>
        </p:spPr>
        <p:txBody>
          <a:bodyPr wrap="square" lIns="0" tIns="0" rIns="0" bIns="0" rtlCol="0"/>
          <a:lstStyle/>
          <a:p>
            <a:endParaRPr/>
          </a:p>
        </p:txBody>
      </p:sp>
      <p:sp>
        <p:nvSpPr>
          <p:cNvPr id="232" name="object 232"/>
          <p:cNvSpPr/>
          <p:nvPr/>
        </p:nvSpPr>
        <p:spPr>
          <a:xfrm>
            <a:off x="1892300" y="2079751"/>
            <a:ext cx="502920" cy="0"/>
          </a:xfrm>
          <a:custGeom>
            <a:avLst/>
            <a:gdLst/>
            <a:ahLst/>
            <a:cxnLst/>
            <a:rect l="l" t="t" r="r" b="b"/>
            <a:pathLst>
              <a:path w="502919">
                <a:moveTo>
                  <a:pt x="0" y="0"/>
                </a:moveTo>
                <a:lnTo>
                  <a:pt x="502919" y="0"/>
                </a:lnTo>
              </a:path>
            </a:pathLst>
          </a:custGeom>
          <a:ln w="9525">
            <a:solidFill>
              <a:srgbClr val="FF0000"/>
            </a:solidFill>
          </a:ln>
        </p:spPr>
        <p:txBody>
          <a:bodyPr wrap="square" lIns="0" tIns="0" rIns="0" bIns="0" rtlCol="0"/>
          <a:lstStyle/>
          <a:p>
            <a:endParaRPr/>
          </a:p>
        </p:txBody>
      </p:sp>
      <p:sp>
        <p:nvSpPr>
          <p:cNvPr id="233" name="object 233"/>
          <p:cNvSpPr txBox="1"/>
          <p:nvPr/>
        </p:nvSpPr>
        <p:spPr>
          <a:xfrm>
            <a:off x="2438907" y="1868423"/>
            <a:ext cx="165100" cy="182245"/>
          </a:xfrm>
          <a:prstGeom prst="rect">
            <a:avLst/>
          </a:prstGeom>
        </p:spPr>
        <p:txBody>
          <a:bodyPr vert="horz" wrap="square" lIns="0" tIns="0" rIns="0" bIns="0" rtlCol="0">
            <a:spAutoFit/>
          </a:bodyPr>
          <a:lstStyle/>
          <a:p>
            <a:pPr marL="12700">
              <a:lnSpc>
                <a:spcPct val="100000"/>
              </a:lnSpc>
            </a:pPr>
            <a:r>
              <a:rPr sz="1100" spc="-10" dirty="0">
                <a:solidFill>
                  <a:srgbClr val="FF0000"/>
                </a:solidFill>
                <a:latin typeface="Arial"/>
                <a:cs typeface="Arial"/>
              </a:rPr>
              <a:t>Rt</a:t>
            </a:r>
            <a:endParaRPr sz="1100">
              <a:latin typeface="Arial"/>
              <a:cs typeface="Arial"/>
            </a:endParaRPr>
          </a:p>
        </p:txBody>
      </p:sp>
      <p:sp>
        <p:nvSpPr>
          <p:cNvPr id="234" name="object 234"/>
          <p:cNvSpPr/>
          <p:nvPr/>
        </p:nvSpPr>
        <p:spPr>
          <a:xfrm>
            <a:off x="2563622" y="1436624"/>
            <a:ext cx="2262505" cy="76200"/>
          </a:xfrm>
          <a:custGeom>
            <a:avLst/>
            <a:gdLst/>
            <a:ahLst/>
            <a:cxnLst/>
            <a:rect l="l" t="t" r="r" b="b"/>
            <a:pathLst>
              <a:path w="2262504" h="76200">
                <a:moveTo>
                  <a:pt x="76200" y="32003"/>
                </a:moveTo>
                <a:lnTo>
                  <a:pt x="76200" y="0"/>
                </a:lnTo>
                <a:lnTo>
                  <a:pt x="0" y="38099"/>
                </a:lnTo>
                <a:lnTo>
                  <a:pt x="64007" y="70103"/>
                </a:lnTo>
                <a:lnTo>
                  <a:pt x="64007" y="32003"/>
                </a:lnTo>
                <a:lnTo>
                  <a:pt x="76200" y="32003"/>
                </a:lnTo>
                <a:close/>
              </a:path>
              <a:path w="2262504" h="76200">
                <a:moveTo>
                  <a:pt x="2262378" y="44195"/>
                </a:moveTo>
                <a:lnTo>
                  <a:pt x="2262378" y="32003"/>
                </a:lnTo>
                <a:lnTo>
                  <a:pt x="64007" y="32003"/>
                </a:lnTo>
                <a:lnTo>
                  <a:pt x="64007" y="44195"/>
                </a:lnTo>
                <a:lnTo>
                  <a:pt x="2262378" y="44195"/>
                </a:lnTo>
                <a:close/>
              </a:path>
              <a:path w="2262504" h="76200">
                <a:moveTo>
                  <a:pt x="76200" y="76199"/>
                </a:moveTo>
                <a:lnTo>
                  <a:pt x="76200" y="44195"/>
                </a:lnTo>
                <a:lnTo>
                  <a:pt x="64007" y="44195"/>
                </a:lnTo>
                <a:lnTo>
                  <a:pt x="64007" y="70103"/>
                </a:lnTo>
                <a:lnTo>
                  <a:pt x="76200" y="76199"/>
                </a:lnTo>
                <a:close/>
              </a:path>
            </a:pathLst>
          </a:custGeom>
          <a:solidFill>
            <a:srgbClr val="FF0000"/>
          </a:solidFill>
        </p:spPr>
        <p:txBody>
          <a:bodyPr wrap="square" lIns="0" tIns="0" rIns="0" bIns="0" rtlCol="0"/>
          <a:lstStyle/>
          <a:p>
            <a:endParaRPr/>
          </a:p>
        </p:txBody>
      </p:sp>
      <p:sp>
        <p:nvSpPr>
          <p:cNvPr id="235" name="object 235"/>
          <p:cNvSpPr txBox="1"/>
          <p:nvPr/>
        </p:nvSpPr>
        <p:spPr>
          <a:xfrm>
            <a:off x="4870450" y="1522476"/>
            <a:ext cx="108902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ID/EX.RegisterRt</a:t>
            </a:r>
            <a:endParaRPr sz="1100">
              <a:latin typeface="Arial"/>
              <a:cs typeface="Arial"/>
            </a:endParaRPr>
          </a:p>
        </p:txBody>
      </p:sp>
      <p:sp>
        <p:nvSpPr>
          <p:cNvPr id="236" name="object 23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237" name="object 237"/>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238" name="object 238"/>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732" y="487171"/>
            <a:ext cx="4222750" cy="431800"/>
          </a:xfrm>
          <a:prstGeom prst="rect">
            <a:avLst/>
          </a:prstGeom>
        </p:spPr>
        <p:txBody>
          <a:bodyPr vert="horz" wrap="square" lIns="0" tIns="0" rIns="0" bIns="0" rtlCol="0">
            <a:spAutoFit/>
          </a:bodyPr>
          <a:lstStyle/>
          <a:p>
            <a:pPr marL="12700">
              <a:lnSpc>
                <a:spcPct val="100000"/>
              </a:lnSpc>
            </a:pPr>
            <a:r>
              <a:rPr dirty="0"/>
              <a:t>The hazard detection</a:t>
            </a:r>
            <a:r>
              <a:rPr spc="-140" dirty="0"/>
              <a:t> </a:t>
            </a:r>
            <a:r>
              <a:rPr dirty="0"/>
              <a:t>unit</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5" name="object 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21</a:t>
            </a:fld>
            <a:endParaRPr dirty="0"/>
          </a:p>
        </p:txBody>
      </p:sp>
      <p:sp>
        <p:nvSpPr>
          <p:cNvPr id="3" name="object 3"/>
          <p:cNvSpPr txBox="1"/>
          <p:nvPr/>
        </p:nvSpPr>
        <p:spPr>
          <a:xfrm>
            <a:off x="609342" y="1173479"/>
            <a:ext cx="8497570" cy="336804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6235" algn="l"/>
              </a:tabLst>
            </a:pPr>
            <a:r>
              <a:rPr sz="2000" spc="-5" dirty="0">
                <a:latin typeface="Trebuchet MS"/>
                <a:cs typeface="Trebuchet MS"/>
              </a:rPr>
              <a:t>The </a:t>
            </a:r>
            <a:r>
              <a:rPr sz="2000" spc="-10" dirty="0">
                <a:latin typeface="Trebuchet MS"/>
                <a:cs typeface="Trebuchet MS"/>
              </a:rPr>
              <a:t>hazard detection </a:t>
            </a:r>
            <a:r>
              <a:rPr sz="2000" spc="-5" dirty="0">
                <a:latin typeface="Trebuchet MS"/>
                <a:cs typeface="Trebuchet MS"/>
              </a:rPr>
              <a:t>unit’s inputs are as</a:t>
            </a:r>
            <a:r>
              <a:rPr sz="2000" spc="30" dirty="0">
                <a:latin typeface="Trebuchet MS"/>
                <a:cs typeface="Trebuchet MS"/>
              </a:rPr>
              <a:t> </a:t>
            </a:r>
            <a:r>
              <a:rPr sz="2000" spc="-5" dirty="0">
                <a:latin typeface="Trebuchet MS"/>
                <a:cs typeface="Trebuchet MS"/>
              </a:rPr>
              <a:t>follows.</a:t>
            </a:r>
            <a:endParaRPr sz="2000">
              <a:latin typeface="Trebuchet MS"/>
              <a:cs typeface="Trebuchet MS"/>
            </a:endParaRPr>
          </a:p>
          <a:p>
            <a:pPr marL="755650" marR="226695" lvl="1" indent="-285750">
              <a:lnSpc>
                <a:spcPct val="100000"/>
              </a:lnSpc>
              <a:spcBef>
                <a:spcPts val="470"/>
              </a:spcBef>
              <a:buClr>
                <a:srgbClr val="000000"/>
              </a:buClr>
              <a:buChar char="—"/>
              <a:tabLst>
                <a:tab pos="756285" algn="l"/>
              </a:tabLst>
            </a:pPr>
            <a:r>
              <a:rPr sz="2000" spc="-5" dirty="0">
                <a:solidFill>
                  <a:srgbClr val="2F2FFF"/>
                </a:solidFill>
                <a:latin typeface="Trebuchet MS"/>
                <a:cs typeface="Trebuchet MS"/>
              </a:rPr>
              <a:t>IF/ID.RegisterRs </a:t>
            </a:r>
            <a:r>
              <a:rPr sz="2000" spc="-5" dirty="0">
                <a:latin typeface="Trebuchet MS"/>
                <a:cs typeface="Trebuchet MS"/>
              </a:rPr>
              <a:t>and </a:t>
            </a:r>
            <a:r>
              <a:rPr sz="2000" spc="-5" dirty="0">
                <a:solidFill>
                  <a:srgbClr val="2F2FFF"/>
                </a:solidFill>
                <a:latin typeface="Trebuchet MS"/>
                <a:cs typeface="Trebuchet MS"/>
              </a:rPr>
              <a:t>IF/ID.RegisterRt</a:t>
            </a:r>
            <a:r>
              <a:rPr sz="2000" spc="-5" dirty="0">
                <a:latin typeface="Trebuchet MS"/>
                <a:cs typeface="Trebuchet MS"/>
              </a:rPr>
              <a:t>, the source registers for </a:t>
            </a:r>
            <a:r>
              <a:rPr sz="2000" spc="-10" dirty="0">
                <a:latin typeface="Trebuchet MS"/>
                <a:cs typeface="Trebuchet MS"/>
              </a:rPr>
              <a:t>the  current</a:t>
            </a:r>
            <a:r>
              <a:rPr sz="2000" spc="-25" dirty="0">
                <a:latin typeface="Trebuchet MS"/>
                <a:cs typeface="Trebuchet MS"/>
              </a:rPr>
              <a:t> </a:t>
            </a:r>
            <a:r>
              <a:rPr sz="2000" spc="-10" dirty="0">
                <a:latin typeface="Trebuchet MS"/>
                <a:cs typeface="Trebuchet MS"/>
              </a:rPr>
              <a:t>instruction.</a:t>
            </a:r>
            <a:endParaRPr sz="2000">
              <a:latin typeface="Trebuchet MS"/>
              <a:cs typeface="Trebuchet MS"/>
            </a:endParaRPr>
          </a:p>
          <a:p>
            <a:pPr marL="755650" marR="59055" lvl="1" indent="-285750">
              <a:lnSpc>
                <a:spcPct val="100000"/>
              </a:lnSpc>
              <a:spcBef>
                <a:spcPts val="470"/>
              </a:spcBef>
              <a:buClr>
                <a:srgbClr val="000000"/>
              </a:buClr>
              <a:buChar char="—"/>
              <a:tabLst>
                <a:tab pos="755650" algn="l"/>
              </a:tabLst>
            </a:pPr>
            <a:r>
              <a:rPr sz="2000" spc="-5" dirty="0">
                <a:solidFill>
                  <a:srgbClr val="2F2FFF"/>
                </a:solidFill>
                <a:latin typeface="Trebuchet MS"/>
                <a:cs typeface="Trebuchet MS"/>
              </a:rPr>
              <a:t>ID/EX.MemRead </a:t>
            </a:r>
            <a:r>
              <a:rPr sz="2000" spc="-5" dirty="0">
                <a:latin typeface="Trebuchet MS"/>
                <a:cs typeface="Trebuchet MS"/>
              </a:rPr>
              <a:t>and </a:t>
            </a:r>
            <a:r>
              <a:rPr sz="2000" spc="-5" dirty="0">
                <a:solidFill>
                  <a:srgbClr val="2F2FFF"/>
                </a:solidFill>
                <a:latin typeface="Trebuchet MS"/>
                <a:cs typeface="Trebuchet MS"/>
              </a:rPr>
              <a:t>ID/EX.RegisterRt</a:t>
            </a:r>
            <a:r>
              <a:rPr sz="2000" spc="-5" dirty="0">
                <a:latin typeface="Trebuchet MS"/>
                <a:cs typeface="Trebuchet MS"/>
              </a:rPr>
              <a:t>, to </a:t>
            </a:r>
            <a:r>
              <a:rPr sz="2000" spc="-10" dirty="0">
                <a:latin typeface="Trebuchet MS"/>
                <a:cs typeface="Trebuchet MS"/>
              </a:rPr>
              <a:t>determine </a:t>
            </a:r>
            <a:r>
              <a:rPr sz="2000" spc="-5" dirty="0">
                <a:latin typeface="Trebuchet MS"/>
                <a:cs typeface="Trebuchet MS"/>
              </a:rPr>
              <a:t>if the </a:t>
            </a:r>
            <a:r>
              <a:rPr sz="2000" spc="-10" dirty="0">
                <a:latin typeface="Trebuchet MS"/>
                <a:cs typeface="Trebuchet MS"/>
              </a:rPr>
              <a:t>previous  instruction </a:t>
            </a:r>
            <a:r>
              <a:rPr sz="2000" spc="-5" dirty="0">
                <a:latin typeface="Trebuchet MS"/>
                <a:cs typeface="Trebuchet MS"/>
              </a:rPr>
              <a:t>is LW and, if so, which register it will write</a:t>
            </a:r>
            <a:r>
              <a:rPr sz="2000" spc="20" dirty="0">
                <a:latin typeface="Trebuchet MS"/>
                <a:cs typeface="Trebuchet MS"/>
              </a:rPr>
              <a:t> </a:t>
            </a:r>
            <a:r>
              <a:rPr sz="2000" spc="-10" dirty="0">
                <a:latin typeface="Trebuchet MS"/>
                <a:cs typeface="Trebuchet MS"/>
              </a:rPr>
              <a:t>to.</a:t>
            </a:r>
            <a:endParaRPr sz="2000">
              <a:latin typeface="Trebuchet MS"/>
              <a:cs typeface="Trebuchet MS"/>
            </a:endParaRPr>
          </a:p>
          <a:p>
            <a:pPr marL="355600" indent="-342900">
              <a:lnSpc>
                <a:spcPct val="100000"/>
              </a:lnSpc>
              <a:spcBef>
                <a:spcPts val="470"/>
              </a:spcBef>
              <a:buFont typeface="Wingdings"/>
              <a:buChar char="•"/>
              <a:tabLst>
                <a:tab pos="354965" algn="l"/>
                <a:tab pos="355600" algn="l"/>
              </a:tabLst>
            </a:pPr>
            <a:r>
              <a:rPr sz="2000" spc="-5" dirty="0">
                <a:latin typeface="Trebuchet MS"/>
                <a:cs typeface="Trebuchet MS"/>
              </a:rPr>
              <a:t>By </a:t>
            </a:r>
            <a:r>
              <a:rPr sz="2000" spc="-10" dirty="0">
                <a:latin typeface="Trebuchet MS"/>
                <a:cs typeface="Trebuchet MS"/>
              </a:rPr>
              <a:t>inspecting </a:t>
            </a:r>
            <a:r>
              <a:rPr sz="2000" spc="-5" dirty="0">
                <a:latin typeface="Trebuchet MS"/>
                <a:cs typeface="Trebuchet MS"/>
              </a:rPr>
              <a:t>these values, the detection unit </a:t>
            </a:r>
            <a:r>
              <a:rPr sz="2000" spc="-10" dirty="0">
                <a:latin typeface="Trebuchet MS"/>
                <a:cs typeface="Trebuchet MS"/>
              </a:rPr>
              <a:t>generates </a:t>
            </a:r>
            <a:r>
              <a:rPr sz="2000" spc="-5" dirty="0">
                <a:latin typeface="Trebuchet MS"/>
                <a:cs typeface="Trebuchet MS"/>
              </a:rPr>
              <a:t>three</a:t>
            </a:r>
            <a:r>
              <a:rPr sz="2000" spc="50" dirty="0">
                <a:latin typeface="Trebuchet MS"/>
                <a:cs typeface="Trebuchet MS"/>
              </a:rPr>
              <a:t> </a:t>
            </a:r>
            <a:r>
              <a:rPr sz="2000" spc="-10" dirty="0">
                <a:latin typeface="Trebuchet MS"/>
                <a:cs typeface="Trebuchet MS"/>
              </a:rPr>
              <a:t>outputs.</a:t>
            </a:r>
            <a:endParaRPr sz="2000">
              <a:latin typeface="Trebuchet MS"/>
              <a:cs typeface="Trebuchet MS"/>
            </a:endParaRPr>
          </a:p>
          <a:p>
            <a:pPr marL="755650" marR="92075" lvl="1" indent="-285750">
              <a:lnSpc>
                <a:spcPct val="100000"/>
              </a:lnSpc>
              <a:spcBef>
                <a:spcPts val="470"/>
              </a:spcBef>
              <a:buChar char="—"/>
              <a:tabLst>
                <a:tab pos="755650" algn="l"/>
              </a:tabLst>
            </a:pPr>
            <a:r>
              <a:rPr sz="2000" spc="-5" dirty="0">
                <a:latin typeface="Trebuchet MS"/>
                <a:cs typeface="Trebuchet MS"/>
              </a:rPr>
              <a:t>Two new </a:t>
            </a:r>
            <a:r>
              <a:rPr sz="2000" spc="-10" dirty="0">
                <a:latin typeface="Trebuchet MS"/>
                <a:cs typeface="Trebuchet MS"/>
              </a:rPr>
              <a:t>control </a:t>
            </a:r>
            <a:r>
              <a:rPr sz="2000" spc="-5" dirty="0">
                <a:latin typeface="Trebuchet MS"/>
                <a:cs typeface="Trebuchet MS"/>
              </a:rPr>
              <a:t>signals </a:t>
            </a:r>
            <a:r>
              <a:rPr sz="2000" spc="-5" dirty="0">
                <a:solidFill>
                  <a:srgbClr val="2F2FFF"/>
                </a:solidFill>
                <a:latin typeface="Trebuchet MS"/>
                <a:cs typeface="Trebuchet MS"/>
              </a:rPr>
              <a:t>PCWrite </a:t>
            </a:r>
            <a:r>
              <a:rPr sz="2000" spc="-10" dirty="0">
                <a:latin typeface="Trebuchet MS"/>
                <a:cs typeface="Trebuchet MS"/>
              </a:rPr>
              <a:t>and </a:t>
            </a:r>
            <a:r>
              <a:rPr sz="2000" spc="-5" dirty="0">
                <a:solidFill>
                  <a:srgbClr val="2F2FFF"/>
                </a:solidFill>
                <a:latin typeface="Trebuchet MS"/>
                <a:cs typeface="Trebuchet MS"/>
              </a:rPr>
              <a:t>IF/ID Write</a:t>
            </a:r>
            <a:r>
              <a:rPr sz="2000" spc="-5" dirty="0">
                <a:latin typeface="Trebuchet MS"/>
                <a:cs typeface="Trebuchet MS"/>
              </a:rPr>
              <a:t>, which </a:t>
            </a:r>
            <a:r>
              <a:rPr sz="2000" spc="-10" dirty="0">
                <a:latin typeface="Trebuchet MS"/>
                <a:cs typeface="Trebuchet MS"/>
              </a:rPr>
              <a:t>determine  whether </a:t>
            </a:r>
            <a:r>
              <a:rPr sz="2000" spc="-5" dirty="0">
                <a:latin typeface="Trebuchet MS"/>
                <a:cs typeface="Trebuchet MS"/>
              </a:rPr>
              <a:t>the </a:t>
            </a:r>
            <a:r>
              <a:rPr sz="2000" spc="-10" dirty="0">
                <a:latin typeface="Trebuchet MS"/>
                <a:cs typeface="Trebuchet MS"/>
              </a:rPr>
              <a:t>pipeline </a:t>
            </a:r>
            <a:r>
              <a:rPr sz="2000" spc="-5" dirty="0">
                <a:latin typeface="Trebuchet MS"/>
                <a:cs typeface="Trebuchet MS"/>
              </a:rPr>
              <a:t>stalls or</a:t>
            </a:r>
            <a:r>
              <a:rPr sz="2000" spc="-40" dirty="0">
                <a:latin typeface="Trebuchet MS"/>
                <a:cs typeface="Trebuchet MS"/>
              </a:rPr>
              <a:t> </a:t>
            </a:r>
            <a:r>
              <a:rPr sz="2000" spc="-5" dirty="0">
                <a:latin typeface="Trebuchet MS"/>
                <a:cs typeface="Trebuchet MS"/>
              </a:rPr>
              <a:t>continues.</a:t>
            </a:r>
            <a:endParaRPr sz="2000">
              <a:latin typeface="Trebuchet MS"/>
              <a:cs typeface="Trebuchet MS"/>
            </a:endParaRPr>
          </a:p>
          <a:p>
            <a:pPr marL="755650" marR="5715" lvl="1" indent="-285750">
              <a:lnSpc>
                <a:spcPct val="100000"/>
              </a:lnSpc>
              <a:spcBef>
                <a:spcPts val="480"/>
              </a:spcBef>
              <a:buChar char="—"/>
              <a:tabLst>
                <a:tab pos="755650" algn="l"/>
              </a:tabLst>
            </a:pPr>
            <a:r>
              <a:rPr sz="2000" spc="-5" dirty="0">
                <a:latin typeface="Trebuchet MS"/>
                <a:cs typeface="Trebuchet MS"/>
              </a:rPr>
              <a:t>A </a:t>
            </a:r>
            <a:r>
              <a:rPr sz="2000" spc="-5" dirty="0">
                <a:solidFill>
                  <a:srgbClr val="2F2FFF"/>
                </a:solidFill>
                <a:latin typeface="Trebuchet MS"/>
                <a:cs typeface="Trebuchet MS"/>
              </a:rPr>
              <a:t>mux select </a:t>
            </a:r>
            <a:r>
              <a:rPr sz="2000" spc="-5" dirty="0">
                <a:latin typeface="Trebuchet MS"/>
                <a:cs typeface="Trebuchet MS"/>
              </a:rPr>
              <a:t>for a new </a:t>
            </a:r>
            <a:r>
              <a:rPr sz="2000" spc="-10" dirty="0">
                <a:latin typeface="Trebuchet MS"/>
                <a:cs typeface="Trebuchet MS"/>
              </a:rPr>
              <a:t>multiplexer, </a:t>
            </a:r>
            <a:r>
              <a:rPr sz="2000" spc="-5" dirty="0">
                <a:latin typeface="Trebuchet MS"/>
                <a:cs typeface="Trebuchet MS"/>
              </a:rPr>
              <a:t>which forces </a:t>
            </a:r>
            <a:r>
              <a:rPr sz="2000" spc="-10" dirty="0">
                <a:latin typeface="Trebuchet MS"/>
                <a:cs typeface="Trebuchet MS"/>
              </a:rPr>
              <a:t>control </a:t>
            </a:r>
            <a:r>
              <a:rPr sz="2000" spc="-5" dirty="0">
                <a:latin typeface="Trebuchet MS"/>
                <a:cs typeface="Trebuchet MS"/>
              </a:rPr>
              <a:t>signals for  the </a:t>
            </a:r>
            <a:r>
              <a:rPr sz="2000" spc="-10" dirty="0">
                <a:latin typeface="Trebuchet MS"/>
                <a:cs typeface="Trebuchet MS"/>
              </a:rPr>
              <a:t>current </a:t>
            </a:r>
            <a:r>
              <a:rPr sz="2000" spc="-5" dirty="0">
                <a:latin typeface="Trebuchet MS"/>
                <a:cs typeface="Trebuchet MS"/>
              </a:rPr>
              <a:t>EX and future </a:t>
            </a:r>
            <a:r>
              <a:rPr sz="2000" spc="-10" dirty="0">
                <a:latin typeface="Trebuchet MS"/>
                <a:cs typeface="Trebuchet MS"/>
              </a:rPr>
              <a:t>MEM/WB </a:t>
            </a:r>
            <a:r>
              <a:rPr sz="2000" spc="-5" dirty="0">
                <a:latin typeface="Trebuchet MS"/>
                <a:cs typeface="Trebuchet MS"/>
              </a:rPr>
              <a:t>stages to 0 in case of a</a:t>
            </a:r>
            <a:r>
              <a:rPr sz="2000" spc="65" dirty="0">
                <a:latin typeface="Trebuchet MS"/>
                <a:cs typeface="Trebuchet MS"/>
              </a:rPr>
              <a:t> </a:t>
            </a:r>
            <a:r>
              <a:rPr sz="2000" spc="-5" dirty="0">
                <a:latin typeface="Trebuchet MS"/>
                <a:cs typeface="Trebuchet MS"/>
              </a:rPr>
              <a:t>stall.</a:t>
            </a:r>
            <a:endParaRPr sz="20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5" y="487171"/>
            <a:ext cx="5367655" cy="431800"/>
          </a:xfrm>
          <a:prstGeom prst="rect">
            <a:avLst/>
          </a:prstGeom>
        </p:spPr>
        <p:txBody>
          <a:bodyPr vert="horz" wrap="square" lIns="0" tIns="0" rIns="0" bIns="0" rtlCol="0">
            <a:spAutoFit/>
          </a:bodyPr>
          <a:lstStyle/>
          <a:p>
            <a:pPr marL="12700">
              <a:lnSpc>
                <a:spcPct val="100000"/>
              </a:lnSpc>
            </a:pPr>
            <a:r>
              <a:rPr spc="-5" dirty="0"/>
              <a:t>Another </a:t>
            </a:r>
            <a:r>
              <a:rPr dirty="0"/>
              <a:t>way </a:t>
            </a:r>
            <a:r>
              <a:rPr spc="-5" dirty="0"/>
              <a:t>to think </a:t>
            </a:r>
            <a:r>
              <a:rPr dirty="0"/>
              <a:t>about</a:t>
            </a:r>
            <a:r>
              <a:rPr spc="-70" dirty="0"/>
              <a:t> </a:t>
            </a:r>
            <a:r>
              <a:rPr dirty="0"/>
              <a:t>stalls</a:t>
            </a:r>
          </a:p>
        </p:txBody>
      </p:sp>
      <p:sp>
        <p:nvSpPr>
          <p:cNvPr id="3" name="object 3"/>
          <p:cNvSpPr txBox="1"/>
          <p:nvPr/>
        </p:nvSpPr>
        <p:spPr>
          <a:xfrm>
            <a:off x="609345" y="1173479"/>
            <a:ext cx="8409940" cy="628015"/>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5" dirty="0">
                <a:latin typeface="Trebuchet MS"/>
                <a:cs typeface="Trebuchet MS"/>
              </a:rPr>
              <a:t>The effect of a load stall is to insert an </a:t>
            </a:r>
            <a:r>
              <a:rPr sz="2000" spc="-10" dirty="0">
                <a:latin typeface="Trebuchet MS"/>
                <a:cs typeface="Trebuchet MS"/>
              </a:rPr>
              <a:t>empty </a:t>
            </a:r>
            <a:r>
              <a:rPr sz="2000" spc="-5" dirty="0">
                <a:latin typeface="Trebuchet MS"/>
                <a:cs typeface="Trebuchet MS"/>
              </a:rPr>
              <a:t>or </a:t>
            </a:r>
            <a:r>
              <a:rPr sz="2000" spc="-5" dirty="0">
                <a:solidFill>
                  <a:srgbClr val="FF0000"/>
                </a:solidFill>
                <a:latin typeface="Trebuchet MS"/>
                <a:cs typeface="Trebuchet MS"/>
              </a:rPr>
              <a:t>nop </a:t>
            </a:r>
            <a:r>
              <a:rPr sz="2000" spc="-5" dirty="0">
                <a:latin typeface="Trebuchet MS"/>
                <a:cs typeface="Trebuchet MS"/>
              </a:rPr>
              <a:t>(“no operation”)  </a:t>
            </a:r>
            <a:r>
              <a:rPr sz="2000" spc="-10" dirty="0">
                <a:latin typeface="Trebuchet MS"/>
                <a:cs typeface="Trebuchet MS"/>
              </a:rPr>
              <a:t>instruction </a:t>
            </a:r>
            <a:r>
              <a:rPr sz="2000" spc="-5" dirty="0">
                <a:latin typeface="Trebuchet MS"/>
                <a:cs typeface="Trebuchet MS"/>
              </a:rPr>
              <a:t>into the</a:t>
            </a:r>
            <a:r>
              <a:rPr sz="2000" spc="-10" dirty="0">
                <a:latin typeface="Trebuchet MS"/>
                <a:cs typeface="Trebuchet MS"/>
              </a:rPr>
              <a:t> pipeline:</a:t>
            </a:r>
            <a:endParaRPr sz="2000">
              <a:latin typeface="Trebuchet MS"/>
              <a:cs typeface="Trebuchet MS"/>
            </a:endParaRPr>
          </a:p>
        </p:txBody>
      </p:sp>
      <p:sp>
        <p:nvSpPr>
          <p:cNvPr id="4" name="object 4"/>
          <p:cNvSpPr txBox="1"/>
          <p:nvPr/>
        </p:nvSpPr>
        <p:spPr>
          <a:xfrm>
            <a:off x="609345" y="5494773"/>
            <a:ext cx="8666480" cy="135826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This is what </a:t>
            </a:r>
            <a:r>
              <a:rPr sz="2000" spc="-10" dirty="0">
                <a:latin typeface="Trebuchet MS"/>
                <a:cs typeface="Trebuchet MS"/>
              </a:rPr>
              <a:t>happens explicitly </a:t>
            </a:r>
            <a:r>
              <a:rPr sz="2000" spc="-5" dirty="0">
                <a:latin typeface="Trebuchet MS"/>
                <a:cs typeface="Trebuchet MS"/>
              </a:rPr>
              <a:t>in some other</a:t>
            </a:r>
            <a:r>
              <a:rPr sz="2000" spc="120" dirty="0">
                <a:latin typeface="Trebuchet MS"/>
                <a:cs typeface="Trebuchet MS"/>
              </a:rPr>
              <a:t> </a:t>
            </a:r>
            <a:r>
              <a:rPr sz="2000" spc="-10" dirty="0">
                <a:latin typeface="Trebuchet MS"/>
                <a:cs typeface="Trebuchet MS"/>
              </a:rPr>
              <a:t>architectures.</a:t>
            </a:r>
            <a:endParaRPr sz="2000">
              <a:latin typeface="Trebuchet MS"/>
              <a:cs typeface="Trebuchet MS"/>
            </a:endParaRPr>
          </a:p>
          <a:p>
            <a:pPr marL="755650" lvl="1" indent="-285750">
              <a:lnSpc>
                <a:spcPct val="100000"/>
              </a:lnSpc>
              <a:spcBef>
                <a:spcPts val="470"/>
              </a:spcBef>
              <a:buChar char="—"/>
              <a:tabLst>
                <a:tab pos="755650" algn="l"/>
              </a:tabLst>
            </a:pPr>
            <a:r>
              <a:rPr sz="2000" spc="-5" dirty="0">
                <a:latin typeface="Trebuchet MS"/>
                <a:cs typeface="Trebuchet MS"/>
              </a:rPr>
              <a:t>The </a:t>
            </a:r>
            <a:r>
              <a:rPr sz="2000" spc="-10" dirty="0">
                <a:latin typeface="Trebuchet MS"/>
                <a:cs typeface="Trebuchet MS"/>
              </a:rPr>
              <a:t>processor </a:t>
            </a:r>
            <a:r>
              <a:rPr sz="2000" spc="-5" dirty="0">
                <a:latin typeface="Trebuchet MS"/>
                <a:cs typeface="Trebuchet MS"/>
              </a:rPr>
              <a:t>does not </a:t>
            </a:r>
            <a:r>
              <a:rPr sz="2000" spc="-10" dirty="0">
                <a:latin typeface="Trebuchet MS"/>
                <a:cs typeface="Trebuchet MS"/>
              </a:rPr>
              <a:t>detect hazards during program</a:t>
            </a:r>
            <a:r>
              <a:rPr sz="2000" spc="95" dirty="0">
                <a:latin typeface="Trebuchet MS"/>
                <a:cs typeface="Trebuchet MS"/>
              </a:rPr>
              <a:t> </a:t>
            </a:r>
            <a:r>
              <a:rPr sz="2000" spc="-5" dirty="0">
                <a:latin typeface="Trebuchet MS"/>
                <a:cs typeface="Trebuchet MS"/>
              </a:rPr>
              <a:t>execution.</a:t>
            </a:r>
            <a:endParaRPr sz="2000">
              <a:latin typeface="Trebuchet MS"/>
              <a:cs typeface="Trebuchet MS"/>
            </a:endParaRPr>
          </a:p>
          <a:p>
            <a:pPr marL="755650" marR="5080" lvl="1" indent="-285750">
              <a:lnSpc>
                <a:spcPct val="100000"/>
              </a:lnSpc>
              <a:spcBef>
                <a:spcPts val="470"/>
              </a:spcBef>
              <a:buChar char="—"/>
              <a:tabLst>
                <a:tab pos="755650" algn="l"/>
              </a:tabLst>
            </a:pPr>
            <a:r>
              <a:rPr sz="2000" spc="-5" dirty="0">
                <a:latin typeface="Trebuchet MS"/>
                <a:cs typeface="Trebuchet MS"/>
              </a:rPr>
              <a:t>Instead, </a:t>
            </a:r>
            <a:r>
              <a:rPr sz="2000" spc="-10" dirty="0">
                <a:latin typeface="Trebuchet MS"/>
                <a:cs typeface="Trebuchet MS"/>
              </a:rPr>
              <a:t>hazards </a:t>
            </a:r>
            <a:r>
              <a:rPr sz="2000" spc="-5" dirty="0">
                <a:latin typeface="Trebuchet MS"/>
                <a:cs typeface="Trebuchet MS"/>
              </a:rPr>
              <a:t>must be </a:t>
            </a:r>
            <a:r>
              <a:rPr sz="2000" spc="-10" dirty="0">
                <a:latin typeface="Trebuchet MS"/>
                <a:cs typeface="Trebuchet MS"/>
              </a:rPr>
              <a:t>discovered during compilation, </a:t>
            </a:r>
            <a:r>
              <a:rPr sz="2000" spc="-5" dirty="0">
                <a:latin typeface="Trebuchet MS"/>
                <a:cs typeface="Trebuchet MS"/>
              </a:rPr>
              <a:t>and </a:t>
            </a:r>
            <a:r>
              <a:rPr sz="2000" spc="-10" dirty="0">
                <a:latin typeface="Trebuchet MS"/>
                <a:cs typeface="Trebuchet MS"/>
              </a:rPr>
              <a:t>avoided  </a:t>
            </a:r>
            <a:r>
              <a:rPr sz="2000" spc="-5" dirty="0">
                <a:latin typeface="Trebuchet MS"/>
                <a:cs typeface="Trebuchet MS"/>
              </a:rPr>
              <a:t>by re-arranging </a:t>
            </a:r>
            <a:r>
              <a:rPr sz="2000" spc="-10" dirty="0">
                <a:latin typeface="Trebuchet MS"/>
                <a:cs typeface="Trebuchet MS"/>
              </a:rPr>
              <a:t>instructions </a:t>
            </a:r>
            <a:r>
              <a:rPr sz="2000" spc="-5" dirty="0">
                <a:latin typeface="Trebuchet MS"/>
                <a:cs typeface="Trebuchet MS"/>
              </a:rPr>
              <a:t>or </a:t>
            </a:r>
            <a:r>
              <a:rPr sz="2000" spc="-10" dirty="0">
                <a:latin typeface="Trebuchet MS"/>
                <a:cs typeface="Trebuchet MS"/>
              </a:rPr>
              <a:t>inserting</a:t>
            </a:r>
            <a:r>
              <a:rPr sz="2000" spc="55" dirty="0">
                <a:latin typeface="Trebuchet MS"/>
                <a:cs typeface="Trebuchet MS"/>
              </a:rPr>
              <a:t> </a:t>
            </a:r>
            <a:r>
              <a:rPr sz="2000" spc="-10" dirty="0">
                <a:latin typeface="Trebuchet MS"/>
                <a:cs typeface="Trebuchet MS"/>
              </a:rPr>
              <a:t>nops.</a:t>
            </a:r>
            <a:endParaRPr sz="2000">
              <a:latin typeface="Trebuchet MS"/>
              <a:cs typeface="Trebuchet MS"/>
            </a:endParaRPr>
          </a:p>
        </p:txBody>
      </p:sp>
      <p:sp>
        <p:nvSpPr>
          <p:cNvPr id="5" name="object 5"/>
          <p:cNvSpPr/>
          <p:nvPr/>
        </p:nvSpPr>
        <p:spPr>
          <a:xfrm>
            <a:off x="4765802" y="2059177"/>
            <a:ext cx="167005" cy="864869"/>
          </a:xfrm>
          <a:custGeom>
            <a:avLst/>
            <a:gdLst/>
            <a:ahLst/>
            <a:cxnLst/>
            <a:rect l="l" t="t" r="r" b="b"/>
            <a:pathLst>
              <a:path w="167004" h="864869">
                <a:moveTo>
                  <a:pt x="0" y="0"/>
                </a:moveTo>
                <a:lnTo>
                  <a:pt x="0" y="864869"/>
                </a:lnTo>
                <a:lnTo>
                  <a:pt x="166877" y="864869"/>
                </a:lnTo>
                <a:lnTo>
                  <a:pt x="166877" y="0"/>
                </a:lnTo>
                <a:lnTo>
                  <a:pt x="0" y="0"/>
                </a:lnTo>
                <a:close/>
              </a:path>
            </a:pathLst>
          </a:custGeom>
          <a:ln w="12700">
            <a:solidFill>
              <a:srgbClr val="000000"/>
            </a:solidFill>
          </a:ln>
        </p:spPr>
        <p:txBody>
          <a:bodyPr wrap="square" lIns="0" tIns="0" rIns="0" bIns="0" rtlCol="0"/>
          <a:lstStyle/>
          <a:p>
            <a:endParaRPr/>
          </a:p>
        </p:txBody>
      </p:sp>
      <p:sp>
        <p:nvSpPr>
          <p:cNvPr id="6" name="object 6"/>
          <p:cNvSpPr/>
          <p:nvPr/>
        </p:nvSpPr>
        <p:spPr>
          <a:xfrm>
            <a:off x="5100320" y="2146045"/>
            <a:ext cx="0" cy="260985"/>
          </a:xfrm>
          <a:custGeom>
            <a:avLst/>
            <a:gdLst/>
            <a:ahLst/>
            <a:cxnLst/>
            <a:rect l="l" t="t" r="r" b="b"/>
            <a:pathLst>
              <a:path h="260985">
                <a:moveTo>
                  <a:pt x="0" y="0"/>
                </a:moveTo>
                <a:lnTo>
                  <a:pt x="0" y="260604"/>
                </a:lnTo>
              </a:path>
            </a:pathLst>
          </a:custGeom>
          <a:ln w="12700">
            <a:solidFill>
              <a:srgbClr val="000000"/>
            </a:solidFill>
          </a:ln>
        </p:spPr>
        <p:txBody>
          <a:bodyPr wrap="square" lIns="0" tIns="0" rIns="0" bIns="0" rtlCol="0"/>
          <a:lstStyle/>
          <a:p>
            <a:endParaRPr/>
          </a:p>
        </p:txBody>
      </p:sp>
      <p:sp>
        <p:nvSpPr>
          <p:cNvPr id="7" name="object 7"/>
          <p:cNvSpPr/>
          <p:nvPr/>
        </p:nvSpPr>
        <p:spPr>
          <a:xfrm>
            <a:off x="5100320" y="2579623"/>
            <a:ext cx="0" cy="259079"/>
          </a:xfrm>
          <a:custGeom>
            <a:avLst/>
            <a:gdLst/>
            <a:ahLst/>
            <a:cxnLst/>
            <a:rect l="l" t="t" r="r" b="b"/>
            <a:pathLst>
              <a:path h="259080">
                <a:moveTo>
                  <a:pt x="0" y="0"/>
                </a:moveTo>
                <a:lnTo>
                  <a:pt x="0" y="259079"/>
                </a:lnTo>
              </a:path>
            </a:pathLst>
          </a:custGeom>
          <a:ln w="12700">
            <a:solidFill>
              <a:srgbClr val="000000"/>
            </a:solidFill>
          </a:ln>
        </p:spPr>
        <p:txBody>
          <a:bodyPr wrap="square" lIns="0" tIns="0" rIns="0" bIns="0" rtlCol="0"/>
          <a:lstStyle/>
          <a:p>
            <a:endParaRPr/>
          </a:p>
        </p:txBody>
      </p:sp>
      <p:sp>
        <p:nvSpPr>
          <p:cNvPr id="8" name="object 8"/>
          <p:cNvSpPr/>
          <p:nvPr/>
        </p:nvSpPr>
        <p:spPr>
          <a:xfrm>
            <a:off x="5100320" y="2491994"/>
            <a:ext cx="168910" cy="87630"/>
          </a:xfrm>
          <a:custGeom>
            <a:avLst/>
            <a:gdLst/>
            <a:ahLst/>
            <a:cxnLst/>
            <a:rect l="l" t="t" r="r" b="b"/>
            <a:pathLst>
              <a:path w="168910" h="87630">
                <a:moveTo>
                  <a:pt x="0" y="87630"/>
                </a:moveTo>
                <a:lnTo>
                  <a:pt x="168401" y="0"/>
                </a:lnTo>
              </a:path>
            </a:pathLst>
          </a:custGeom>
          <a:ln w="12700">
            <a:solidFill>
              <a:srgbClr val="000000"/>
            </a:solidFill>
          </a:ln>
        </p:spPr>
        <p:txBody>
          <a:bodyPr wrap="square" lIns="0" tIns="0" rIns="0" bIns="0" rtlCol="0"/>
          <a:lstStyle/>
          <a:p>
            <a:endParaRPr/>
          </a:p>
        </p:txBody>
      </p:sp>
      <p:sp>
        <p:nvSpPr>
          <p:cNvPr id="9" name="object 9"/>
          <p:cNvSpPr/>
          <p:nvPr/>
        </p:nvSpPr>
        <p:spPr>
          <a:xfrm>
            <a:off x="5100320" y="2406650"/>
            <a:ext cx="168910" cy="85725"/>
          </a:xfrm>
          <a:custGeom>
            <a:avLst/>
            <a:gdLst/>
            <a:ahLst/>
            <a:cxnLst/>
            <a:rect l="l" t="t" r="r" b="b"/>
            <a:pathLst>
              <a:path w="168910" h="85725">
                <a:moveTo>
                  <a:pt x="168401" y="85343"/>
                </a:moveTo>
                <a:lnTo>
                  <a:pt x="0" y="0"/>
                </a:lnTo>
              </a:path>
            </a:pathLst>
          </a:custGeom>
          <a:ln w="12699">
            <a:solidFill>
              <a:srgbClr val="000000"/>
            </a:solidFill>
          </a:ln>
        </p:spPr>
        <p:txBody>
          <a:bodyPr wrap="square" lIns="0" tIns="0" rIns="0" bIns="0" rtlCol="0"/>
          <a:lstStyle/>
          <a:p>
            <a:endParaRPr/>
          </a:p>
        </p:txBody>
      </p:sp>
      <p:sp>
        <p:nvSpPr>
          <p:cNvPr id="10" name="object 10"/>
          <p:cNvSpPr/>
          <p:nvPr/>
        </p:nvSpPr>
        <p:spPr>
          <a:xfrm>
            <a:off x="5100320" y="2665729"/>
            <a:ext cx="335280" cy="173355"/>
          </a:xfrm>
          <a:custGeom>
            <a:avLst/>
            <a:gdLst/>
            <a:ahLst/>
            <a:cxnLst/>
            <a:rect l="l" t="t" r="r" b="b"/>
            <a:pathLst>
              <a:path w="335279" h="173355">
                <a:moveTo>
                  <a:pt x="0" y="172974"/>
                </a:moveTo>
                <a:lnTo>
                  <a:pt x="335279" y="0"/>
                </a:lnTo>
              </a:path>
            </a:pathLst>
          </a:custGeom>
          <a:ln w="12700">
            <a:solidFill>
              <a:srgbClr val="000000"/>
            </a:solidFill>
          </a:ln>
        </p:spPr>
        <p:txBody>
          <a:bodyPr wrap="square" lIns="0" tIns="0" rIns="0" bIns="0" rtlCol="0"/>
          <a:lstStyle/>
          <a:p>
            <a:endParaRPr/>
          </a:p>
        </p:txBody>
      </p:sp>
      <p:sp>
        <p:nvSpPr>
          <p:cNvPr id="11" name="object 11"/>
          <p:cNvSpPr/>
          <p:nvPr/>
        </p:nvSpPr>
        <p:spPr>
          <a:xfrm>
            <a:off x="5100320" y="2146045"/>
            <a:ext cx="335280" cy="173355"/>
          </a:xfrm>
          <a:custGeom>
            <a:avLst/>
            <a:gdLst/>
            <a:ahLst/>
            <a:cxnLst/>
            <a:rect l="l" t="t" r="r" b="b"/>
            <a:pathLst>
              <a:path w="335279" h="173355">
                <a:moveTo>
                  <a:pt x="0" y="0"/>
                </a:moveTo>
                <a:lnTo>
                  <a:pt x="335279" y="172974"/>
                </a:lnTo>
              </a:path>
            </a:pathLst>
          </a:custGeom>
          <a:ln w="12700">
            <a:solidFill>
              <a:srgbClr val="000000"/>
            </a:solidFill>
          </a:ln>
        </p:spPr>
        <p:txBody>
          <a:bodyPr wrap="square" lIns="0" tIns="0" rIns="0" bIns="0" rtlCol="0"/>
          <a:lstStyle/>
          <a:p>
            <a:endParaRPr/>
          </a:p>
        </p:txBody>
      </p:sp>
      <p:sp>
        <p:nvSpPr>
          <p:cNvPr id="12" name="object 12"/>
          <p:cNvSpPr/>
          <p:nvPr/>
        </p:nvSpPr>
        <p:spPr>
          <a:xfrm>
            <a:off x="5435600" y="2319020"/>
            <a:ext cx="0" cy="346710"/>
          </a:xfrm>
          <a:custGeom>
            <a:avLst/>
            <a:gdLst/>
            <a:ahLst/>
            <a:cxnLst/>
            <a:rect l="l" t="t" r="r" b="b"/>
            <a:pathLst>
              <a:path h="346710">
                <a:moveTo>
                  <a:pt x="0" y="0"/>
                </a:moveTo>
                <a:lnTo>
                  <a:pt x="0" y="346710"/>
                </a:lnTo>
              </a:path>
            </a:pathLst>
          </a:custGeom>
          <a:ln w="12700">
            <a:solidFill>
              <a:srgbClr val="000000"/>
            </a:solidFill>
          </a:ln>
        </p:spPr>
        <p:txBody>
          <a:bodyPr wrap="square" lIns="0" tIns="0" rIns="0" bIns="0" rtlCol="0"/>
          <a:lstStyle/>
          <a:p>
            <a:endParaRPr/>
          </a:p>
        </p:txBody>
      </p:sp>
      <p:sp>
        <p:nvSpPr>
          <p:cNvPr id="13" name="object 13"/>
          <p:cNvSpPr txBox="1"/>
          <p:nvPr/>
        </p:nvSpPr>
        <p:spPr>
          <a:xfrm>
            <a:off x="6001258" y="2369820"/>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4" name="object 14"/>
          <p:cNvSpPr/>
          <p:nvPr/>
        </p:nvSpPr>
        <p:spPr>
          <a:xfrm>
            <a:off x="4262120" y="2232151"/>
            <a:ext cx="335280" cy="519430"/>
          </a:xfrm>
          <a:custGeom>
            <a:avLst/>
            <a:gdLst/>
            <a:ahLst/>
            <a:cxnLst/>
            <a:rect l="l" t="t" r="r" b="b"/>
            <a:pathLst>
              <a:path w="335279" h="519430">
                <a:moveTo>
                  <a:pt x="0" y="0"/>
                </a:moveTo>
                <a:lnTo>
                  <a:pt x="0" y="518921"/>
                </a:lnTo>
                <a:lnTo>
                  <a:pt x="335279" y="518921"/>
                </a:lnTo>
                <a:lnTo>
                  <a:pt x="335279" y="0"/>
                </a:lnTo>
                <a:lnTo>
                  <a:pt x="0" y="0"/>
                </a:lnTo>
                <a:close/>
              </a:path>
            </a:pathLst>
          </a:custGeom>
          <a:ln w="12700">
            <a:solidFill>
              <a:srgbClr val="000000"/>
            </a:solidFill>
          </a:ln>
        </p:spPr>
        <p:txBody>
          <a:bodyPr wrap="square" lIns="0" tIns="0" rIns="0" bIns="0" rtlCol="0"/>
          <a:lstStyle/>
          <a:p>
            <a:endParaRPr/>
          </a:p>
        </p:txBody>
      </p:sp>
      <p:sp>
        <p:nvSpPr>
          <p:cNvPr id="15" name="object 15"/>
          <p:cNvSpPr txBox="1"/>
          <p:nvPr/>
        </p:nvSpPr>
        <p:spPr>
          <a:xfrm>
            <a:off x="4304284" y="2369820"/>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6" name="object 16"/>
          <p:cNvSpPr txBox="1"/>
          <p:nvPr/>
        </p:nvSpPr>
        <p:spPr>
          <a:xfrm>
            <a:off x="6818955" y="2369820"/>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7" name="object 17"/>
          <p:cNvSpPr/>
          <p:nvPr/>
        </p:nvSpPr>
        <p:spPr>
          <a:xfrm>
            <a:off x="3423920" y="2232151"/>
            <a:ext cx="335280" cy="519430"/>
          </a:xfrm>
          <a:custGeom>
            <a:avLst/>
            <a:gdLst/>
            <a:ahLst/>
            <a:cxnLst/>
            <a:rect l="l" t="t" r="r" b="b"/>
            <a:pathLst>
              <a:path w="335279" h="519430">
                <a:moveTo>
                  <a:pt x="0" y="0"/>
                </a:moveTo>
                <a:lnTo>
                  <a:pt x="0" y="518921"/>
                </a:lnTo>
                <a:lnTo>
                  <a:pt x="335279" y="518921"/>
                </a:lnTo>
                <a:lnTo>
                  <a:pt x="335279" y="0"/>
                </a:lnTo>
                <a:lnTo>
                  <a:pt x="0" y="0"/>
                </a:lnTo>
                <a:close/>
              </a:path>
            </a:pathLst>
          </a:custGeom>
          <a:ln w="12700">
            <a:solidFill>
              <a:srgbClr val="000000"/>
            </a:solidFill>
          </a:ln>
        </p:spPr>
        <p:txBody>
          <a:bodyPr wrap="square" lIns="0" tIns="0" rIns="0" bIns="0" rtlCol="0"/>
          <a:lstStyle/>
          <a:p>
            <a:endParaRPr/>
          </a:p>
        </p:txBody>
      </p:sp>
      <p:sp>
        <p:nvSpPr>
          <p:cNvPr id="18" name="object 18"/>
          <p:cNvSpPr txBox="1"/>
          <p:nvPr/>
        </p:nvSpPr>
        <p:spPr>
          <a:xfrm>
            <a:off x="3513328" y="2369820"/>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9" name="object 19"/>
          <p:cNvSpPr/>
          <p:nvPr/>
        </p:nvSpPr>
        <p:spPr>
          <a:xfrm>
            <a:off x="5602478" y="2059177"/>
            <a:ext cx="168910" cy="864869"/>
          </a:xfrm>
          <a:custGeom>
            <a:avLst/>
            <a:gdLst/>
            <a:ahLst/>
            <a:cxnLst/>
            <a:rect l="l" t="t" r="r" b="b"/>
            <a:pathLst>
              <a:path w="168910" h="864869">
                <a:moveTo>
                  <a:pt x="0" y="0"/>
                </a:moveTo>
                <a:lnTo>
                  <a:pt x="0" y="864869"/>
                </a:lnTo>
                <a:lnTo>
                  <a:pt x="168401" y="864869"/>
                </a:lnTo>
                <a:lnTo>
                  <a:pt x="168401"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927602" y="2059177"/>
            <a:ext cx="167005" cy="864869"/>
          </a:xfrm>
          <a:custGeom>
            <a:avLst/>
            <a:gdLst/>
            <a:ahLst/>
            <a:cxnLst/>
            <a:rect l="l" t="t" r="r" b="b"/>
            <a:pathLst>
              <a:path w="167004" h="864869">
                <a:moveTo>
                  <a:pt x="0" y="0"/>
                </a:moveTo>
                <a:lnTo>
                  <a:pt x="0" y="864869"/>
                </a:lnTo>
                <a:lnTo>
                  <a:pt x="166877" y="864869"/>
                </a:lnTo>
                <a:lnTo>
                  <a:pt x="166877" y="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759200" y="24919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2" name="object 22"/>
          <p:cNvSpPr/>
          <p:nvPr/>
        </p:nvSpPr>
        <p:spPr>
          <a:xfrm>
            <a:off x="4094479" y="249199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3" name="object 23"/>
          <p:cNvSpPr/>
          <p:nvPr/>
        </p:nvSpPr>
        <p:spPr>
          <a:xfrm>
            <a:off x="4597400" y="23190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4" name="object 24"/>
          <p:cNvSpPr/>
          <p:nvPr/>
        </p:nvSpPr>
        <p:spPr>
          <a:xfrm>
            <a:off x="4597400" y="266572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5" name="object 25"/>
          <p:cNvSpPr/>
          <p:nvPr/>
        </p:nvSpPr>
        <p:spPr>
          <a:xfrm>
            <a:off x="4932679" y="2319020"/>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6" name="object 26"/>
          <p:cNvSpPr/>
          <p:nvPr/>
        </p:nvSpPr>
        <p:spPr>
          <a:xfrm>
            <a:off x="4932679" y="2665729"/>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7" name="object 27"/>
          <p:cNvSpPr/>
          <p:nvPr/>
        </p:nvSpPr>
        <p:spPr>
          <a:xfrm>
            <a:off x="5435600" y="249199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8" name="object 28"/>
          <p:cNvSpPr/>
          <p:nvPr/>
        </p:nvSpPr>
        <p:spPr>
          <a:xfrm>
            <a:off x="5770879" y="2491994"/>
            <a:ext cx="167640" cy="0"/>
          </a:xfrm>
          <a:custGeom>
            <a:avLst/>
            <a:gdLst/>
            <a:ahLst/>
            <a:cxnLst/>
            <a:rect l="l" t="t" r="r" b="b"/>
            <a:pathLst>
              <a:path w="167639">
                <a:moveTo>
                  <a:pt x="0" y="0"/>
                </a:moveTo>
                <a:lnTo>
                  <a:pt x="167640" y="0"/>
                </a:lnTo>
              </a:path>
            </a:pathLst>
          </a:custGeom>
          <a:ln w="12700">
            <a:solidFill>
              <a:srgbClr val="000000"/>
            </a:solidFill>
          </a:ln>
        </p:spPr>
        <p:txBody>
          <a:bodyPr wrap="square" lIns="0" tIns="0" rIns="0" bIns="0" rtlCol="0"/>
          <a:lstStyle/>
          <a:p>
            <a:endParaRPr/>
          </a:p>
        </p:txBody>
      </p:sp>
      <p:sp>
        <p:nvSpPr>
          <p:cNvPr id="29" name="object 29"/>
          <p:cNvSpPr/>
          <p:nvPr/>
        </p:nvSpPr>
        <p:spPr>
          <a:xfrm>
            <a:off x="5938520" y="2232151"/>
            <a:ext cx="335280" cy="519430"/>
          </a:xfrm>
          <a:custGeom>
            <a:avLst/>
            <a:gdLst/>
            <a:ahLst/>
            <a:cxnLst/>
            <a:rect l="l" t="t" r="r" b="b"/>
            <a:pathLst>
              <a:path w="335279" h="519430">
                <a:moveTo>
                  <a:pt x="0" y="0"/>
                </a:moveTo>
                <a:lnTo>
                  <a:pt x="0" y="518921"/>
                </a:lnTo>
                <a:lnTo>
                  <a:pt x="335279" y="518921"/>
                </a:lnTo>
                <a:lnTo>
                  <a:pt x="335279" y="0"/>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6273800" y="249199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1" name="object 31"/>
          <p:cNvSpPr/>
          <p:nvPr/>
        </p:nvSpPr>
        <p:spPr>
          <a:xfrm>
            <a:off x="6440678" y="2059177"/>
            <a:ext cx="168910" cy="864869"/>
          </a:xfrm>
          <a:custGeom>
            <a:avLst/>
            <a:gdLst/>
            <a:ahLst/>
            <a:cxnLst/>
            <a:rect l="l" t="t" r="r" b="b"/>
            <a:pathLst>
              <a:path w="168909" h="864869">
                <a:moveTo>
                  <a:pt x="0" y="0"/>
                </a:moveTo>
                <a:lnTo>
                  <a:pt x="0" y="864869"/>
                </a:lnTo>
                <a:lnTo>
                  <a:pt x="168401" y="864869"/>
                </a:lnTo>
                <a:lnTo>
                  <a:pt x="168401"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6609080" y="2491994"/>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33" name="object 33"/>
          <p:cNvSpPr/>
          <p:nvPr/>
        </p:nvSpPr>
        <p:spPr>
          <a:xfrm>
            <a:off x="6775195" y="2232151"/>
            <a:ext cx="337185" cy="519430"/>
          </a:xfrm>
          <a:custGeom>
            <a:avLst/>
            <a:gdLst/>
            <a:ahLst/>
            <a:cxnLst/>
            <a:rect l="l" t="t" r="r" b="b"/>
            <a:pathLst>
              <a:path w="337184" h="519430">
                <a:moveTo>
                  <a:pt x="0" y="0"/>
                </a:moveTo>
                <a:lnTo>
                  <a:pt x="0" y="518921"/>
                </a:lnTo>
                <a:lnTo>
                  <a:pt x="336803" y="518921"/>
                </a:lnTo>
                <a:lnTo>
                  <a:pt x="336803" y="0"/>
                </a:lnTo>
                <a:lnTo>
                  <a:pt x="0" y="0"/>
                </a:lnTo>
                <a:close/>
              </a:path>
            </a:pathLst>
          </a:custGeom>
          <a:ln w="12699">
            <a:solidFill>
              <a:srgbClr val="000000"/>
            </a:solidFill>
          </a:ln>
        </p:spPr>
        <p:txBody>
          <a:bodyPr wrap="square" lIns="0" tIns="0" rIns="0" bIns="0" rtlCol="0"/>
          <a:lstStyle/>
          <a:p>
            <a:endParaRPr/>
          </a:p>
        </p:txBody>
      </p:sp>
      <p:sp>
        <p:nvSpPr>
          <p:cNvPr id="34" name="object 34"/>
          <p:cNvSpPr/>
          <p:nvPr/>
        </p:nvSpPr>
        <p:spPr>
          <a:xfrm>
            <a:off x="5854700" y="2491994"/>
            <a:ext cx="0" cy="346710"/>
          </a:xfrm>
          <a:custGeom>
            <a:avLst/>
            <a:gdLst/>
            <a:ahLst/>
            <a:cxnLst/>
            <a:rect l="l" t="t" r="r" b="b"/>
            <a:pathLst>
              <a:path h="346710">
                <a:moveTo>
                  <a:pt x="0" y="0"/>
                </a:moveTo>
                <a:lnTo>
                  <a:pt x="0" y="346710"/>
                </a:lnTo>
              </a:path>
            </a:pathLst>
          </a:custGeom>
          <a:ln w="12700">
            <a:solidFill>
              <a:srgbClr val="000000"/>
            </a:solidFill>
          </a:ln>
        </p:spPr>
        <p:txBody>
          <a:bodyPr wrap="square" lIns="0" tIns="0" rIns="0" bIns="0" rtlCol="0"/>
          <a:lstStyle/>
          <a:p>
            <a:endParaRPr/>
          </a:p>
        </p:txBody>
      </p:sp>
      <p:sp>
        <p:nvSpPr>
          <p:cNvPr id="35" name="object 35"/>
          <p:cNvSpPr/>
          <p:nvPr/>
        </p:nvSpPr>
        <p:spPr>
          <a:xfrm>
            <a:off x="5854700" y="2838704"/>
            <a:ext cx="502920" cy="0"/>
          </a:xfrm>
          <a:custGeom>
            <a:avLst/>
            <a:gdLst/>
            <a:ahLst/>
            <a:cxnLst/>
            <a:rect l="l" t="t" r="r" b="b"/>
            <a:pathLst>
              <a:path w="502920">
                <a:moveTo>
                  <a:pt x="0" y="0"/>
                </a:moveTo>
                <a:lnTo>
                  <a:pt x="502920" y="0"/>
                </a:lnTo>
              </a:path>
            </a:pathLst>
          </a:custGeom>
          <a:ln w="12700">
            <a:solidFill>
              <a:srgbClr val="000000"/>
            </a:solidFill>
          </a:ln>
        </p:spPr>
        <p:txBody>
          <a:bodyPr wrap="square" lIns="0" tIns="0" rIns="0" bIns="0" rtlCol="0"/>
          <a:lstStyle/>
          <a:p>
            <a:endParaRPr/>
          </a:p>
        </p:txBody>
      </p:sp>
      <p:sp>
        <p:nvSpPr>
          <p:cNvPr id="36" name="object 36"/>
          <p:cNvSpPr/>
          <p:nvPr/>
        </p:nvSpPr>
        <p:spPr>
          <a:xfrm>
            <a:off x="6357620" y="2665729"/>
            <a:ext cx="83185" cy="0"/>
          </a:xfrm>
          <a:custGeom>
            <a:avLst/>
            <a:gdLst/>
            <a:ahLst/>
            <a:cxnLst/>
            <a:rect l="l" t="t" r="r" b="b"/>
            <a:pathLst>
              <a:path w="83185">
                <a:moveTo>
                  <a:pt x="0" y="0"/>
                </a:moveTo>
                <a:lnTo>
                  <a:pt x="83057" y="0"/>
                </a:lnTo>
              </a:path>
            </a:pathLst>
          </a:custGeom>
          <a:ln w="12700">
            <a:solidFill>
              <a:srgbClr val="000000"/>
            </a:solidFill>
          </a:ln>
        </p:spPr>
        <p:txBody>
          <a:bodyPr wrap="square" lIns="0" tIns="0" rIns="0" bIns="0" rtlCol="0"/>
          <a:lstStyle/>
          <a:p>
            <a:endParaRPr/>
          </a:p>
        </p:txBody>
      </p:sp>
      <p:sp>
        <p:nvSpPr>
          <p:cNvPr id="37" name="object 37"/>
          <p:cNvSpPr/>
          <p:nvPr/>
        </p:nvSpPr>
        <p:spPr>
          <a:xfrm>
            <a:off x="6357620" y="2665729"/>
            <a:ext cx="0" cy="173355"/>
          </a:xfrm>
          <a:custGeom>
            <a:avLst/>
            <a:gdLst/>
            <a:ahLst/>
            <a:cxnLst/>
            <a:rect l="l" t="t" r="r" b="b"/>
            <a:pathLst>
              <a:path h="173355">
                <a:moveTo>
                  <a:pt x="0" y="0"/>
                </a:moveTo>
                <a:lnTo>
                  <a:pt x="0" y="172974"/>
                </a:lnTo>
              </a:path>
            </a:pathLst>
          </a:custGeom>
          <a:ln w="12700">
            <a:solidFill>
              <a:srgbClr val="000000"/>
            </a:solidFill>
          </a:ln>
        </p:spPr>
        <p:txBody>
          <a:bodyPr wrap="square" lIns="0" tIns="0" rIns="0" bIns="0" rtlCol="0"/>
          <a:lstStyle/>
          <a:p>
            <a:endParaRPr/>
          </a:p>
        </p:txBody>
      </p:sp>
      <p:sp>
        <p:nvSpPr>
          <p:cNvPr id="38" name="object 38"/>
          <p:cNvSpPr/>
          <p:nvPr/>
        </p:nvSpPr>
        <p:spPr>
          <a:xfrm>
            <a:off x="5602478" y="3095498"/>
            <a:ext cx="168910" cy="866140"/>
          </a:xfrm>
          <a:custGeom>
            <a:avLst/>
            <a:gdLst/>
            <a:ahLst/>
            <a:cxnLst/>
            <a:rect l="l" t="t" r="r" b="b"/>
            <a:pathLst>
              <a:path w="168910" h="866139">
                <a:moveTo>
                  <a:pt x="0" y="0"/>
                </a:moveTo>
                <a:lnTo>
                  <a:pt x="0" y="865631"/>
                </a:lnTo>
                <a:lnTo>
                  <a:pt x="168401" y="865631"/>
                </a:lnTo>
                <a:lnTo>
                  <a:pt x="168401" y="0"/>
                </a:lnTo>
                <a:lnTo>
                  <a:pt x="0" y="0"/>
                </a:lnTo>
                <a:close/>
              </a:path>
            </a:pathLst>
          </a:custGeom>
          <a:ln w="12700">
            <a:solidFill>
              <a:srgbClr val="828282"/>
            </a:solidFill>
          </a:ln>
        </p:spPr>
        <p:txBody>
          <a:bodyPr wrap="square" lIns="0" tIns="0" rIns="0" bIns="0" rtlCol="0"/>
          <a:lstStyle/>
          <a:p>
            <a:endParaRPr/>
          </a:p>
        </p:txBody>
      </p:sp>
      <p:sp>
        <p:nvSpPr>
          <p:cNvPr id="39" name="object 39"/>
          <p:cNvSpPr txBox="1"/>
          <p:nvPr/>
        </p:nvSpPr>
        <p:spPr>
          <a:xfrm>
            <a:off x="6837933" y="3406902"/>
            <a:ext cx="242570" cy="182245"/>
          </a:xfrm>
          <a:prstGeom prst="rect">
            <a:avLst/>
          </a:prstGeom>
        </p:spPr>
        <p:txBody>
          <a:bodyPr vert="horz" wrap="square" lIns="0" tIns="0" rIns="0" bIns="0" rtlCol="0">
            <a:spAutoFit/>
          </a:bodyPr>
          <a:lstStyle/>
          <a:p>
            <a:pPr marL="12700">
              <a:lnSpc>
                <a:spcPct val="100000"/>
              </a:lnSpc>
            </a:pPr>
            <a:r>
              <a:rPr sz="1100" spc="-10" dirty="0">
                <a:solidFill>
                  <a:srgbClr val="818181"/>
                </a:solidFill>
                <a:latin typeface="Arial"/>
                <a:cs typeface="Arial"/>
              </a:rPr>
              <a:t>DM</a:t>
            </a:r>
            <a:endParaRPr sz="1100">
              <a:latin typeface="Arial"/>
              <a:cs typeface="Arial"/>
            </a:endParaRPr>
          </a:p>
        </p:txBody>
      </p:sp>
      <p:sp>
        <p:nvSpPr>
          <p:cNvPr id="40" name="object 40"/>
          <p:cNvSpPr/>
          <p:nvPr/>
        </p:nvSpPr>
        <p:spPr>
          <a:xfrm>
            <a:off x="5098796" y="3268471"/>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699">
            <a:solidFill>
              <a:srgbClr val="828282"/>
            </a:solidFill>
          </a:ln>
        </p:spPr>
        <p:txBody>
          <a:bodyPr wrap="square" lIns="0" tIns="0" rIns="0" bIns="0" rtlCol="0"/>
          <a:lstStyle/>
          <a:p>
            <a:endParaRPr/>
          </a:p>
        </p:txBody>
      </p:sp>
      <p:sp>
        <p:nvSpPr>
          <p:cNvPr id="41" name="object 41"/>
          <p:cNvSpPr txBox="1"/>
          <p:nvPr/>
        </p:nvSpPr>
        <p:spPr>
          <a:xfrm>
            <a:off x="5142484" y="3406902"/>
            <a:ext cx="281940" cy="182245"/>
          </a:xfrm>
          <a:prstGeom prst="rect">
            <a:avLst/>
          </a:prstGeom>
        </p:spPr>
        <p:txBody>
          <a:bodyPr vert="horz" wrap="square" lIns="0" tIns="0" rIns="0" bIns="0" rtlCol="0">
            <a:spAutoFit/>
          </a:bodyPr>
          <a:lstStyle/>
          <a:p>
            <a:pPr marL="12700">
              <a:lnSpc>
                <a:spcPct val="100000"/>
              </a:lnSpc>
            </a:pPr>
            <a:r>
              <a:rPr sz="1100" spc="-5" dirty="0">
                <a:solidFill>
                  <a:srgbClr val="818181"/>
                </a:solidFill>
                <a:latin typeface="Arial"/>
                <a:cs typeface="Arial"/>
              </a:rPr>
              <a:t>Reg</a:t>
            </a:r>
            <a:endParaRPr sz="1100">
              <a:latin typeface="Arial"/>
              <a:cs typeface="Arial"/>
            </a:endParaRPr>
          </a:p>
        </p:txBody>
      </p:sp>
      <p:sp>
        <p:nvSpPr>
          <p:cNvPr id="42" name="object 42"/>
          <p:cNvSpPr txBox="1"/>
          <p:nvPr/>
        </p:nvSpPr>
        <p:spPr>
          <a:xfrm>
            <a:off x="7657155" y="3406902"/>
            <a:ext cx="281305" cy="182245"/>
          </a:xfrm>
          <a:prstGeom prst="rect">
            <a:avLst/>
          </a:prstGeom>
        </p:spPr>
        <p:txBody>
          <a:bodyPr vert="horz" wrap="square" lIns="0" tIns="0" rIns="0" bIns="0" rtlCol="0">
            <a:spAutoFit/>
          </a:bodyPr>
          <a:lstStyle/>
          <a:p>
            <a:pPr marL="12700">
              <a:lnSpc>
                <a:spcPct val="100000"/>
              </a:lnSpc>
            </a:pPr>
            <a:r>
              <a:rPr sz="1100" spc="-10" dirty="0">
                <a:solidFill>
                  <a:srgbClr val="818181"/>
                </a:solidFill>
                <a:latin typeface="Arial"/>
                <a:cs typeface="Arial"/>
              </a:rPr>
              <a:t>R</a:t>
            </a:r>
            <a:r>
              <a:rPr sz="1100" spc="-5" dirty="0">
                <a:solidFill>
                  <a:srgbClr val="818181"/>
                </a:solidFill>
                <a:latin typeface="Arial"/>
                <a:cs typeface="Arial"/>
              </a:rPr>
              <a:t>eg</a:t>
            </a:r>
            <a:endParaRPr sz="1100">
              <a:latin typeface="Arial"/>
              <a:cs typeface="Arial"/>
            </a:endParaRPr>
          </a:p>
        </p:txBody>
      </p:sp>
      <p:sp>
        <p:nvSpPr>
          <p:cNvPr id="43" name="object 43"/>
          <p:cNvSpPr/>
          <p:nvPr/>
        </p:nvSpPr>
        <p:spPr>
          <a:xfrm>
            <a:off x="4262120" y="3268471"/>
            <a:ext cx="335280" cy="519430"/>
          </a:xfrm>
          <a:custGeom>
            <a:avLst/>
            <a:gdLst/>
            <a:ahLst/>
            <a:cxnLst/>
            <a:rect l="l" t="t" r="r" b="b"/>
            <a:pathLst>
              <a:path w="335279" h="519429">
                <a:moveTo>
                  <a:pt x="0" y="0"/>
                </a:moveTo>
                <a:lnTo>
                  <a:pt x="0" y="518922"/>
                </a:lnTo>
                <a:lnTo>
                  <a:pt x="335279" y="518922"/>
                </a:lnTo>
                <a:lnTo>
                  <a:pt x="335279" y="0"/>
                </a:lnTo>
                <a:lnTo>
                  <a:pt x="0" y="0"/>
                </a:lnTo>
                <a:close/>
              </a:path>
            </a:pathLst>
          </a:custGeom>
          <a:ln w="12700">
            <a:solidFill>
              <a:srgbClr val="828282"/>
            </a:solidFill>
          </a:ln>
        </p:spPr>
        <p:txBody>
          <a:bodyPr wrap="square" lIns="0" tIns="0" rIns="0" bIns="0" rtlCol="0"/>
          <a:lstStyle/>
          <a:p>
            <a:endParaRPr/>
          </a:p>
        </p:txBody>
      </p:sp>
      <p:sp>
        <p:nvSpPr>
          <p:cNvPr id="44" name="object 44"/>
          <p:cNvSpPr txBox="1"/>
          <p:nvPr/>
        </p:nvSpPr>
        <p:spPr>
          <a:xfrm>
            <a:off x="4351528" y="3406902"/>
            <a:ext cx="180975" cy="182245"/>
          </a:xfrm>
          <a:prstGeom prst="rect">
            <a:avLst/>
          </a:prstGeom>
        </p:spPr>
        <p:txBody>
          <a:bodyPr vert="horz" wrap="square" lIns="0" tIns="0" rIns="0" bIns="0" rtlCol="0">
            <a:spAutoFit/>
          </a:bodyPr>
          <a:lstStyle/>
          <a:p>
            <a:pPr marL="12700">
              <a:lnSpc>
                <a:spcPct val="100000"/>
              </a:lnSpc>
            </a:pPr>
            <a:r>
              <a:rPr sz="1100" spc="-5" dirty="0">
                <a:solidFill>
                  <a:srgbClr val="818181"/>
                </a:solidFill>
                <a:latin typeface="Arial"/>
                <a:cs typeface="Arial"/>
              </a:rPr>
              <a:t>IM</a:t>
            </a:r>
            <a:endParaRPr sz="1100">
              <a:latin typeface="Arial"/>
              <a:cs typeface="Arial"/>
            </a:endParaRPr>
          </a:p>
        </p:txBody>
      </p:sp>
      <p:sp>
        <p:nvSpPr>
          <p:cNvPr id="45" name="object 45"/>
          <p:cNvSpPr/>
          <p:nvPr/>
        </p:nvSpPr>
        <p:spPr>
          <a:xfrm>
            <a:off x="6440678" y="3095498"/>
            <a:ext cx="168910" cy="866140"/>
          </a:xfrm>
          <a:custGeom>
            <a:avLst/>
            <a:gdLst/>
            <a:ahLst/>
            <a:cxnLst/>
            <a:rect l="l" t="t" r="r" b="b"/>
            <a:pathLst>
              <a:path w="168909" h="866139">
                <a:moveTo>
                  <a:pt x="0" y="0"/>
                </a:moveTo>
                <a:lnTo>
                  <a:pt x="0" y="865631"/>
                </a:lnTo>
                <a:lnTo>
                  <a:pt x="168401" y="865631"/>
                </a:lnTo>
                <a:lnTo>
                  <a:pt x="168401" y="0"/>
                </a:lnTo>
                <a:lnTo>
                  <a:pt x="0" y="0"/>
                </a:lnTo>
                <a:close/>
              </a:path>
            </a:pathLst>
          </a:custGeom>
          <a:ln w="12700">
            <a:solidFill>
              <a:srgbClr val="828282"/>
            </a:solidFill>
          </a:ln>
        </p:spPr>
        <p:txBody>
          <a:bodyPr wrap="square" lIns="0" tIns="0" rIns="0" bIns="0" rtlCol="0"/>
          <a:lstStyle/>
          <a:p>
            <a:endParaRPr/>
          </a:p>
        </p:txBody>
      </p:sp>
      <p:sp>
        <p:nvSpPr>
          <p:cNvPr id="46" name="object 46"/>
          <p:cNvSpPr/>
          <p:nvPr/>
        </p:nvSpPr>
        <p:spPr>
          <a:xfrm>
            <a:off x="4764278" y="3095498"/>
            <a:ext cx="168910" cy="866140"/>
          </a:xfrm>
          <a:custGeom>
            <a:avLst/>
            <a:gdLst/>
            <a:ahLst/>
            <a:cxnLst/>
            <a:rect l="l" t="t" r="r" b="b"/>
            <a:pathLst>
              <a:path w="168910" h="866139">
                <a:moveTo>
                  <a:pt x="0" y="0"/>
                </a:moveTo>
                <a:lnTo>
                  <a:pt x="0" y="865631"/>
                </a:lnTo>
                <a:lnTo>
                  <a:pt x="168401" y="865631"/>
                </a:lnTo>
                <a:lnTo>
                  <a:pt x="168401" y="0"/>
                </a:lnTo>
                <a:lnTo>
                  <a:pt x="0" y="0"/>
                </a:lnTo>
                <a:close/>
              </a:path>
            </a:pathLst>
          </a:custGeom>
          <a:ln w="12700">
            <a:solidFill>
              <a:srgbClr val="828282"/>
            </a:solidFill>
          </a:ln>
        </p:spPr>
        <p:txBody>
          <a:bodyPr wrap="square" lIns="0" tIns="0" rIns="0" bIns="0" rtlCol="0"/>
          <a:lstStyle/>
          <a:p>
            <a:endParaRPr/>
          </a:p>
        </p:txBody>
      </p:sp>
      <p:sp>
        <p:nvSpPr>
          <p:cNvPr id="47" name="object 47"/>
          <p:cNvSpPr/>
          <p:nvPr/>
        </p:nvSpPr>
        <p:spPr>
          <a:xfrm>
            <a:off x="4597400" y="3529076"/>
            <a:ext cx="167005" cy="0"/>
          </a:xfrm>
          <a:custGeom>
            <a:avLst/>
            <a:gdLst/>
            <a:ahLst/>
            <a:cxnLst/>
            <a:rect l="l" t="t" r="r" b="b"/>
            <a:pathLst>
              <a:path w="167004">
                <a:moveTo>
                  <a:pt x="0" y="0"/>
                </a:moveTo>
                <a:lnTo>
                  <a:pt x="166877" y="0"/>
                </a:lnTo>
              </a:path>
            </a:pathLst>
          </a:custGeom>
          <a:ln w="12700">
            <a:solidFill>
              <a:srgbClr val="828282"/>
            </a:solidFill>
          </a:ln>
        </p:spPr>
        <p:txBody>
          <a:bodyPr wrap="square" lIns="0" tIns="0" rIns="0" bIns="0" rtlCol="0"/>
          <a:lstStyle/>
          <a:p>
            <a:endParaRPr/>
          </a:p>
        </p:txBody>
      </p:sp>
      <p:sp>
        <p:nvSpPr>
          <p:cNvPr id="48" name="object 48"/>
          <p:cNvSpPr/>
          <p:nvPr/>
        </p:nvSpPr>
        <p:spPr>
          <a:xfrm>
            <a:off x="4932679" y="3529076"/>
            <a:ext cx="166370" cy="0"/>
          </a:xfrm>
          <a:custGeom>
            <a:avLst/>
            <a:gdLst/>
            <a:ahLst/>
            <a:cxnLst/>
            <a:rect l="l" t="t" r="r" b="b"/>
            <a:pathLst>
              <a:path w="166370">
                <a:moveTo>
                  <a:pt x="0" y="0"/>
                </a:moveTo>
                <a:lnTo>
                  <a:pt x="166116" y="0"/>
                </a:lnTo>
              </a:path>
            </a:pathLst>
          </a:custGeom>
          <a:ln w="12700">
            <a:solidFill>
              <a:srgbClr val="828282"/>
            </a:solidFill>
          </a:ln>
        </p:spPr>
        <p:txBody>
          <a:bodyPr wrap="square" lIns="0" tIns="0" rIns="0" bIns="0" rtlCol="0"/>
          <a:lstStyle/>
          <a:p>
            <a:endParaRPr/>
          </a:p>
        </p:txBody>
      </p:sp>
      <p:sp>
        <p:nvSpPr>
          <p:cNvPr id="49" name="object 49"/>
          <p:cNvSpPr/>
          <p:nvPr/>
        </p:nvSpPr>
        <p:spPr>
          <a:xfrm>
            <a:off x="5435600" y="3356102"/>
            <a:ext cx="167005" cy="0"/>
          </a:xfrm>
          <a:custGeom>
            <a:avLst/>
            <a:gdLst/>
            <a:ahLst/>
            <a:cxnLst/>
            <a:rect l="l" t="t" r="r" b="b"/>
            <a:pathLst>
              <a:path w="167004">
                <a:moveTo>
                  <a:pt x="0" y="0"/>
                </a:moveTo>
                <a:lnTo>
                  <a:pt x="166877" y="0"/>
                </a:lnTo>
              </a:path>
            </a:pathLst>
          </a:custGeom>
          <a:ln w="12700">
            <a:solidFill>
              <a:srgbClr val="828282"/>
            </a:solidFill>
          </a:ln>
        </p:spPr>
        <p:txBody>
          <a:bodyPr wrap="square" lIns="0" tIns="0" rIns="0" bIns="0" rtlCol="0"/>
          <a:lstStyle/>
          <a:p>
            <a:endParaRPr/>
          </a:p>
        </p:txBody>
      </p:sp>
      <p:sp>
        <p:nvSpPr>
          <p:cNvPr id="50" name="object 50"/>
          <p:cNvSpPr/>
          <p:nvPr/>
        </p:nvSpPr>
        <p:spPr>
          <a:xfrm>
            <a:off x="5435600" y="3700526"/>
            <a:ext cx="167005" cy="0"/>
          </a:xfrm>
          <a:custGeom>
            <a:avLst/>
            <a:gdLst/>
            <a:ahLst/>
            <a:cxnLst/>
            <a:rect l="l" t="t" r="r" b="b"/>
            <a:pathLst>
              <a:path w="167004">
                <a:moveTo>
                  <a:pt x="0" y="0"/>
                </a:moveTo>
                <a:lnTo>
                  <a:pt x="166877" y="0"/>
                </a:lnTo>
              </a:path>
            </a:pathLst>
          </a:custGeom>
          <a:ln w="12700">
            <a:solidFill>
              <a:srgbClr val="828282"/>
            </a:solidFill>
          </a:ln>
        </p:spPr>
        <p:txBody>
          <a:bodyPr wrap="square" lIns="0" tIns="0" rIns="0" bIns="0" rtlCol="0"/>
          <a:lstStyle/>
          <a:p>
            <a:endParaRPr/>
          </a:p>
        </p:txBody>
      </p:sp>
      <p:sp>
        <p:nvSpPr>
          <p:cNvPr id="51" name="object 51"/>
          <p:cNvSpPr/>
          <p:nvPr/>
        </p:nvSpPr>
        <p:spPr>
          <a:xfrm>
            <a:off x="6609080" y="3529076"/>
            <a:ext cx="166370" cy="0"/>
          </a:xfrm>
          <a:custGeom>
            <a:avLst/>
            <a:gdLst/>
            <a:ahLst/>
            <a:cxnLst/>
            <a:rect l="l" t="t" r="r" b="b"/>
            <a:pathLst>
              <a:path w="166370">
                <a:moveTo>
                  <a:pt x="0" y="0"/>
                </a:moveTo>
                <a:lnTo>
                  <a:pt x="166116" y="0"/>
                </a:lnTo>
              </a:path>
            </a:pathLst>
          </a:custGeom>
          <a:ln w="12700">
            <a:solidFill>
              <a:srgbClr val="828282"/>
            </a:solidFill>
          </a:ln>
        </p:spPr>
        <p:txBody>
          <a:bodyPr wrap="square" lIns="0" tIns="0" rIns="0" bIns="0" rtlCol="0"/>
          <a:lstStyle/>
          <a:p>
            <a:endParaRPr/>
          </a:p>
        </p:txBody>
      </p:sp>
      <p:sp>
        <p:nvSpPr>
          <p:cNvPr id="52" name="object 52"/>
          <p:cNvSpPr/>
          <p:nvPr/>
        </p:nvSpPr>
        <p:spPr>
          <a:xfrm>
            <a:off x="6775195" y="3268471"/>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828282"/>
            </a:solidFill>
          </a:ln>
        </p:spPr>
        <p:txBody>
          <a:bodyPr wrap="square" lIns="0" tIns="0" rIns="0" bIns="0" rtlCol="0"/>
          <a:lstStyle/>
          <a:p>
            <a:endParaRPr/>
          </a:p>
        </p:txBody>
      </p:sp>
      <p:sp>
        <p:nvSpPr>
          <p:cNvPr id="53" name="object 53"/>
          <p:cNvSpPr/>
          <p:nvPr/>
        </p:nvSpPr>
        <p:spPr>
          <a:xfrm>
            <a:off x="7112000" y="3529076"/>
            <a:ext cx="167005" cy="0"/>
          </a:xfrm>
          <a:custGeom>
            <a:avLst/>
            <a:gdLst/>
            <a:ahLst/>
            <a:cxnLst/>
            <a:rect l="l" t="t" r="r" b="b"/>
            <a:pathLst>
              <a:path w="167004">
                <a:moveTo>
                  <a:pt x="0" y="0"/>
                </a:moveTo>
                <a:lnTo>
                  <a:pt x="166877" y="0"/>
                </a:lnTo>
              </a:path>
            </a:pathLst>
          </a:custGeom>
          <a:ln w="12700">
            <a:solidFill>
              <a:srgbClr val="828282"/>
            </a:solidFill>
          </a:ln>
        </p:spPr>
        <p:txBody>
          <a:bodyPr wrap="square" lIns="0" tIns="0" rIns="0" bIns="0" rtlCol="0"/>
          <a:lstStyle/>
          <a:p>
            <a:endParaRPr/>
          </a:p>
        </p:txBody>
      </p:sp>
      <p:sp>
        <p:nvSpPr>
          <p:cNvPr id="54" name="object 54"/>
          <p:cNvSpPr/>
          <p:nvPr/>
        </p:nvSpPr>
        <p:spPr>
          <a:xfrm>
            <a:off x="7278878" y="3095498"/>
            <a:ext cx="168910" cy="866140"/>
          </a:xfrm>
          <a:custGeom>
            <a:avLst/>
            <a:gdLst/>
            <a:ahLst/>
            <a:cxnLst/>
            <a:rect l="l" t="t" r="r" b="b"/>
            <a:pathLst>
              <a:path w="168909" h="866139">
                <a:moveTo>
                  <a:pt x="0" y="0"/>
                </a:moveTo>
                <a:lnTo>
                  <a:pt x="0" y="865631"/>
                </a:lnTo>
                <a:lnTo>
                  <a:pt x="168401" y="865631"/>
                </a:lnTo>
                <a:lnTo>
                  <a:pt x="168401" y="0"/>
                </a:lnTo>
                <a:lnTo>
                  <a:pt x="0" y="0"/>
                </a:lnTo>
                <a:close/>
              </a:path>
            </a:pathLst>
          </a:custGeom>
          <a:ln w="12700">
            <a:solidFill>
              <a:srgbClr val="828282"/>
            </a:solidFill>
          </a:ln>
        </p:spPr>
        <p:txBody>
          <a:bodyPr wrap="square" lIns="0" tIns="0" rIns="0" bIns="0" rtlCol="0"/>
          <a:lstStyle/>
          <a:p>
            <a:endParaRPr/>
          </a:p>
        </p:txBody>
      </p:sp>
      <p:sp>
        <p:nvSpPr>
          <p:cNvPr id="55" name="object 55"/>
          <p:cNvSpPr/>
          <p:nvPr/>
        </p:nvSpPr>
        <p:spPr>
          <a:xfrm>
            <a:off x="7447280" y="3529076"/>
            <a:ext cx="166370" cy="0"/>
          </a:xfrm>
          <a:custGeom>
            <a:avLst/>
            <a:gdLst/>
            <a:ahLst/>
            <a:cxnLst/>
            <a:rect l="l" t="t" r="r" b="b"/>
            <a:pathLst>
              <a:path w="166370">
                <a:moveTo>
                  <a:pt x="0" y="0"/>
                </a:moveTo>
                <a:lnTo>
                  <a:pt x="166116" y="0"/>
                </a:lnTo>
              </a:path>
            </a:pathLst>
          </a:custGeom>
          <a:ln w="12700">
            <a:solidFill>
              <a:srgbClr val="828282"/>
            </a:solidFill>
          </a:ln>
        </p:spPr>
        <p:txBody>
          <a:bodyPr wrap="square" lIns="0" tIns="0" rIns="0" bIns="0" rtlCol="0"/>
          <a:lstStyle/>
          <a:p>
            <a:endParaRPr/>
          </a:p>
        </p:txBody>
      </p:sp>
      <p:sp>
        <p:nvSpPr>
          <p:cNvPr id="56" name="object 56"/>
          <p:cNvSpPr/>
          <p:nvPr/>
        </p:nvSpPr>
        <p:spPr>
          <a:xfrm>
            <a:off x="7613395" y="3268471"/>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828282"/>
            </a:solidFill>
          </a:ln>
        </p:spPr>
        <p:txBody>
          <a:bodyPr wrap="square" lIns="0" tIns="0" rIns="0" bIns="0" rtlCol="0"/>
          <a:lstStyle/>
          <a:p>
            <a:endParaRPr/>
          </a:p>
        </p:txBody>
      </p:sp>
      <p:sp>
        <p:nvSpPr>
          <p:cNvPr id="57" name="object 57"/>
          <p:cNvSpPr/>
          <p:nvPr/>
        </p:nvSpPr>
        <p:spPr>
          <a:xfrm>
            <a:off x="6692900" y="3529076"/>
            <a:ext cx="0" cy="344805"/>
          </a:xfrm>
          <a:custGeom>
            <a:avLst/>
            <a:gdLst/>
            <a:ahLst/>
            <a:cxnLst/>
            <a:rect l="l" t="t" r="r" b="b"/>
            <a:pathLst>
              <a:path h="344804">
                <a:moveTo>
                  <a:pt x="0" y="0"/>
                </a:moveTo>
                <a:lnTo>
                  <a:pt x="0" y="344424"/>
                </a:lnTo>
              </a:path>
            </a:pathLst>
          </a:custGeom>
          <a:ln w="12700">
            <a:solidFill>
              <a:srgbClr val="828282"/>
            </a:solidFill>
          </a:ln>
        </p:spPr>
        <p:txBody>
          <a:bodyPr wrap="square" lIns="0" tIns="0" rIns="0" bIns="0" rtlCol="0"/>
          <a:lstStyle/>
          <a:p>
            <a:endParaRPr/>
          </a:p>
        </p:txBody>
      </p:sp>
      <p:sp>
        <p:nvSpPr>
          <p:cNvPr id="58" name="object 58"/>
          <p:cNvSpPr/>
          <p:nvPr/>
        </p:nvSpPr>
        <p:spPr>
          <a:xfrm>
            <a:off x="6692900" y="3873500"/>
            <a:ext cx="501650" cy="0"/>
          </a:xfrm>
          <a:custGeom>
            <a:avLst/>
            <a:gdLst/>
            <a:ahLst/>
            <a:cxnLst/>
            <a:rect l="l" t="t" r="r" b="b"/>
            <a:pathLst>
              <a:path w="501650">
                <a:moveTo>
                  <a:pt x="0" y="0"/>
                </a:moveTo>
                <a:lnTo>
                  <a:pt x="501396" y="0"/>
                </a:lnTo>
              </a:path>
            </a:pathLst>
          </a:custGeom>
          <a:ln w="12700">
            <a:solidFill>
              <a:srgbClr val="828282"/>
            </a:solidFill>
          </a:ln>
        </p:spPr>
        <p:txBody>
          <a:bodyPr wrap="square" lIns="0" tIns="0" rIns="0" bIns="0" rtlCol="0"/>
          <a:lstStyle/>
          <a:p>
            <a:endParaRPr/>
          </a:p>
        </p:txBody>
      </p:sp>
      <p:sp>
        <p:nvSpPr>
          <p:cNvPr id="59" name="object 59"/>
          <p:cNvSpPr/>
          <p:nvPr/>
        </p:nvSpPr>
        <p:spPr>
          <a:xfrm>
            <a:off x="7194295" y="3700526"/>
            <a:ext cx="85090" cy="0"/>
          </a:xfrm>
          <a:custGeom>
            <a:avLst/>
            <a:gdLst/>
            <a:ahLst/>
            <a:cxnLst/>
            <a:rect l="l" t="t" r="r" b="b"/>
            <a:pathLst>
              <a:path w="85090">
                <a:moveTo>
                  <a:pt x="0" y="0"/>
                </a:moveTo>
                <a:lnTo>
                  <a:pt x="84581" y="0"/>
                </a:lnTo>
              </a:path>
            </a:pathLst>
          </a:custGeom>
          <a:ln w="12700">
            <a:solidFill>
              <a:srgbClr val="828282"/>
            </a:solidFill>
          </a:ln>
        </p:spPr>
        <p:txBody>
          <a:bodyPr wrap="square" lIns="0" tIns="0" rIns="0" bIns="0" rtlCol="0"/>
          <a:lstStyle/>
          <a:p>
            <a:endParaRPr/>
          </a:p>
        </p:txBody>
      </p:sp>
      <p:sp>
        <p:nvSpPr>
          <p:cNvPr id="60" name="object 60"/>
          <p:cNvSpPr/>
          <p:nvPr/>
        </p:nvSpPr>
        <p:spPr>
          <a:xfrm>
            <a:off x="7194295" y="3700526"/>
            <a:ext cx="0" cy="173355"/>
          </a:xfrm>
          <a:custGeom>
            <a:avLst/>
            <a:gdLst/>
            <a:ahLst/>
            <a:cxnLst/>
            <a:rect l="l" t="t" r="r" b="b"/>
            <a:pathLst>
              <a:path h="173354">
                <a:moveTo>
                  <a:pt x="0" y="0"/>
                </a:moveTo>
                <a:lnTo>
                  <a:pt x="0" y="172974"/>
                </a:lnTo>
              </a:path>
            </a:pathLst>
          </a:custGeom>
          <a:ln w="12700">
            <a:solidFill>
              <a:srgbClr val="828282"/>
            </a:solidFill>
          </a:ln>
        </p:spPr>
        <p:txBody>
          <a:bodyPr wrap="square" lIns="0" tIns="0" rIns="0" bIns="0" rtlCol="0"/>
          <a:lstStyle/>
          <a:p>
            <a:endParaRPr/>
          </a:p>
        </p:txBody>
      </p:sp>
      <p:sp>
        <p:nvSpPr>
          <p:cNvPr id="61" name="object 61"/>
          <p:cNvSpPr/>
          <p:nvPr/>
        </p:nvSpPr>
        <p:spPr>
          <a:xfrm>
            <a:off x="6440678" y="4132579"/>
            <a:ext cx="168910" cy="864869"/>
          </a:xfrm>
          <a:custGeom>
            <a:avLst/>
            <a:gdLst/>
            <a:ahLst/>
            <a:cxnLst/>
            <a:rect l="l" t="t" r="r" b="b"/>
            <a:pathLst>
              <a:path w="168909" h="864870">
                <a:moveTo>
                  <a:pt x="0" y="0"/>
                </a:moveTo>
                <a:lnTo>
                  <a:pt x="0" y="864870"/>
                </a:lnTo>
                <a:lnTo>
                  <a:pt x="168401" y="864870"/>
                </a:lnTo>
                <a:lnTo>
                  <a:pt x="168401" y="0"/>
                </a:lnTo>
                <a:lnTo>
                  <a:pt x="0" y="0"/>
                </a:lnTo>
                <a:close/>
              </a:path>
            </a:pathLst>
          </a:custGeom>
          <a:ln w="12700">
            <a:solidFill>
              <a:srgbClr val="000000"/>
            </a:solidFill>
          </a:ln>
        </p:spPr>
        <p:txBody>
          <a:bodyPr wrap="square" lIns="0" tIns="0" rIns="0" bIns="0" rtlCol="0"/>
          <a:lstStyle/>
          <a:p>
            <a:endParaRPr/>
          </a:p>
        </p:txBody>
      </p:sp>
      <p:sp>
        <p:nvSpPr>
          <p:cNvPr id="62" name="object 62"/>
          <p:cNvSpPr/>
          <p:nvPr/>
        </p:nvSpPr>
        <p:spPr>
          <a:xfrm>
            <a:off x="6775195" y="421944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63" name="object 63"/>
          <p:cNvSpPr/>
          <p:nvPr/>
        </p:nvSpPr>
        <p:spPr>
          <a:xfrm>
            <a:off x="6775195" y="4651502"/>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64" name="object 64"/>
          <p:cNvSpPr/>
          <p:nvPr/>
        </p:nvSpPr>
        <p:spPr>
          <a:xfrm>
            <a:off x="6775195" y="4565396"/>
            <a:ext cx="168910" cy="86360"/>
          </a:xfrm>
          <a:custGeom>
            <a:avLst/>
            <a:gdLst/>
            <a:ahLst/>
            <a:cxnLst/>
            <a:rect l="l" t="t" r="r" b="b"/>
            <a:pathLst>
              <a:path w="168909" h="86360">
                <a:moveTo>
                  <a:pt x="0" y="86105"/>
                </a:moveTo>
                <a:lnTo>
                  <a:pt x="168401" y="0"/>
                </a:lnTo>
              </a:path>
            </a:pathLst>
          </a:custGeom>
          <a:ln w="12700">
            <a:solidFill>
              <a:srgbClr val="000000"/>
            </a:solidFill>
          </a:ln>
        </p:spPr>
        <p:txBody>
          <a:bodyPr wrap="square" lIns="0" tIns="0" rIns="0" bIns="0" rtlCol="0"/>
          <a:lstStyle/>
          <a:p>
            <a:endParaRPr/>
          </a:p>
        </p:txBody>
      </p:sp>
      <p:sp>
        <p:nvSpPr>
          <p:cNvPr id="65" name="object 65"/>
          <p:cNvSpPr/>
          <p:nvPr/>
        </p:nvSpPr>
        <p:spPr>
          <a:xfrm>
            <a:off x="6775195" y="4478528"/>
            <a:ext cx="168910" cy="86995"/>
          </a:xfrm>
          <a:custGeom>
            <a:avLst/>
            <a:gdLst/>
            <a:ahLst/>
            <a:cxnLst/>
            <a:rect l="l" t="t" r="r" b="b"/>
            <a:pathLst>
              <a:path w="168909" h="86995">
                <a:moveTo>
                  <a:pt x="168401" y="86868"/>
                </a:moveTo>
                <a:lnTo>
                  <a:pt x="0" y="0"/>
                </a:lnTo>
              </a:path>
            </a:pathLst>
          </a:custGeom>
          <a:ln w="12700">
            <a:solidFill>
              <a:srgbClr val="000000"/>
            </a:solidFill>
          </a:ln>
        </p:spPr>
        <p:txBody>
          <a:bodyPr wrap="square" lIns="0" tIns="0" rIns="0" bIns="0" rtlCol="0"/>
          <a:lstStyle/>
          <a:p>
            <a:endParaRPr/>
          </a:p>
        </p:txBody>
      </p:sp>
      <p:sp>
        <p:nvSpPr>
          <p:cNvPr id="66" name="object 66"/>
          <p:cNvSpPr/>
          <p:nvPr/>
        </p:nvSpPr>
        <p:spPr>
          <a:xfrm>
            <a:off x="6775195" y="4736846"/>
            <a:ext cx="337185" cy="173355"/>
          </a:xfrm>
          <a:custGeom>
            <a:avLst/>
            <a:gdLst/>
            <a:ahLst/>
            <a:cxnLst/>
            <a:rect l="l" t="t" r="r" b="b"/>
            <a:pathLst>
              <a:path w="337184" h="173354">
                <a:moveTo>
                  <a:pt x="0" y="172974"/>
                </a:moveTo>
                <a:lnTo>
                  <a:pt x="336803" y="0"/>
                </a:lnTo>
              </a:path>
            </a:pathLst>
          </a:custGeom>
          <a:ln w="12700">
            <a:solidFill>
              <a:srgbClr val="000000"/>
            </a:solidFill>
          </a:ln>
        </p:spPr>
        <p:txBody>
          <a:bodyPr wrap="square" lIns="0" tIns="0" rIns="0" bIns="0" rtlCol="0"/>
          <a:lstStyle/>
          <a:p>
            <a:endParaRPr/>
          </a:p>
        </p:txBody>
      </p:sp>
      <p:sp>
        <p:nvSpPr>
          <p:cNvPr id="67" name="object 67"/>
          <p:cNvSpPr/>
          <p:nvPr/>
        </p:nvSpPr>
        <p:spPr>
          <a:xfrm>
            <a:off x="6775195" y="4219447"/>
            <a:ext cx="337185" cy="173355"/>
          </a:xfrm>
          <a:custGeom>
            <a:avLst/>
            <a:gdLst/>
            <a:ahLst/>
            <a:cxnLst/>
            <a:rect l="l" t="t" r="r" b="b"/>
            <a:pathLst>
              <a:path w="337184" h="173354">
                <a:moveTo>
                  <a:pt x="0" y="0"/>
                </a:moveTo>
                <a:lnTo>
                  <a:pt x="336803" y="172974"/>
                </a:lnTo>
              </a:path>
            </a:pathLst>
          </a:custGeom>
          <a:ln w="12700">
            <a:solidFill>
              <a:srgbClr val="000000"/>
            </a:solidFill>
          </a:ln>
        </p:spPr>
        <p:txBody>
          <a:bodyPr wrap="square" lIns="0" tIns="0" rIns="0" bIns="0" rtlCol="0"/>
          <a:lstStyle/>
          <a:p>
            <a:endParaRPr/>
          </a:p>
        </p:txBody>
      </p:sp>
      <p:sp>
        <p:nvSpPr>
          <p:cNvPr id="68" name="object 68"/>
          <p:cNvSpPr/>
          <p:nvPr/>
        </p:nvSpPr>
        <p:spPr>
          <a:xfrm>
            <a:off x="7112000" y="4392421"/>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69" name="object 69"/>
          <p:cNvSpPr txBox="1"/>
          <p:nvPr/>
        </p:nvSpPr>
        <p:spPr>
          <a:xfrm>
            <a:off x="7676133" y="444322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70" name="object 70"/>
          <p:cNvSpPr/>
          <p:nvPr/>
        </p:nvSpPr>
        <p:spPr>
          <a:xfrm>
            <a:off x="5936996" y="4305553"/>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71" name="object 71"/>
          <p:cNvSpPr txBox="1"/>
          <p:nvPr/>
        </p:nvSpPr>
        <p:spPr>
          <a:xfrm>
            <a:off x="5979921" y="4443221"/>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72" name="object 72"/>
          <p:cNvSpPr txBox="1"/>
          <p:nvPr/>
        </p:nvSpPr>
        <p:spPr>
          <a:xfrm>
            <a:off x="8495358" y="444322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73" name="object 73"/>
          <p:cNvSpPr/>
          <p:nvPr/>
        </p:nvSpPr>
        <p:spPr>
          <a:xfrm>
            <a:off x="5098796" y="4305553"/>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74" name="object 74"/>
          <p:cNvSpPr txBox="1"/>
          <p:nvPr/>
        </p:nvSpPr>
        <p:spPr>
          <a:xfrm>
            <a:off x="5188203" y="4443221"/>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75" name="object 75"/>
          <p:cNvSpPr/>
          <p:nvPr/>
        </p:nvSpPr>
        <p:spPr>
          <a:xfrm>
            <a:off x="7278878" y="4132579"/>
            <a:ext cx="168910" cy="864869"/>
          </a:xfrm>
          <a:custGeom>
            <a:avLst/>
            <a:gdLst/>
            <a:ahLst/>
            <a:cxnLst/>
            <a:rect l="l" t="t" r="r" b="b"/>
            <a:pathLst>
              <a:path w="168909" h="864870">
                <a:moveTo>
                  <a:pt x="0" y="0"/>
                </a:moveTo>
                <a:lnTo>
                  <a:pt x="0" y="864870"/>
                </a:lnTo>
                <a:lnTo>
                  <a:pt x="168401" y="864870"/>
                </a:lnTo>
                <a:lnTo>
                  <a:pt x="168401" y="0"/>
                </a:lnTo>
                <a:lnTo>
                  <a:pt x="0" y="0"/>
                </a:lnTo>
                <a:close/>
              </a:path>
            </a:pathLst>
          </a:custGeom>
          <a:ln w="12700">
            <a:solidFill>
              <a:srgbClr val="000000"/>
            </a:solidFill>
          </a:ln>
        </p:spPr>
        <p:txBody>
          <a:bodyPr wrap="square" lIns="0" tIns="0" rIns="0" bIns="0" rtlCol="0"/>
          <a:lstStyle/>
          <a:p>
            <a:endParaRPr/>
          </a:p>
        </p:txBody>
      </p:sp>
      <p:sp>
        <p:nvSpPr>
          <p:cNvPr id="76" name="object 76"/>
          <p:cNvSpPr/>
          <p:nvPr/>
        </p:nvSpPr>
        <p:spPr>
          <a:xfrm>
            <a:off x="5602478" y="4132579"/>
            <a:ext cx="168910" cy="864869"/>
          </a:xfrm>
          <a:custGeom>
            <a:avLst/>
            <a:gdLst/>
            <a:ahLst/>
            <a:cxnLst/>
            <a:rect l="l" t="t" r="r" b="b"/>
            <a:pathLst>
              <a:path w="168910" h="864870">
                <a:moveTo>
                  <a:pt x="0" y="0"/>
                </a:moveTo>
                <a:lnTo>
                  <a:pt x="0" y="864870"/>
                </a:lnTo>
                <a:lnTo>
                  <a:pt x="168401" y="864870"/>
                </a:lnTo>
                <a:lnTo>
                  <a:pt x="168401" y="0"/>
                </a:lnTo>
                <a:lnTo>
                  <a:pt x="0" y="0"/>
                </a:lnTo>
                <a:close/>
              </a:path>
            </a:pathLst>
          </a:custGeom>
          <a:ln w="12700">
            <a:solidFill>
              <a:srgbClr val="000000"/>
            </a:solidFill>
          </a:ln>
        </p:spPr>
        <p:txBody>
          <a:bodyPr wrap="square" lIns="0" tIns="0" rIns="0" bIns="0" rtlCol="0"/>
          <a:lstStyle/>
          <a:p>
            <a:endParaRPr/>
          </a:p>
        </p:txBody>
      </p:sp>
      <p:sp>
        <p:nvSpPr>
          <p:cNvPr id="77" name="object 77"/>
          <p:cNvSpPr/>
          <p:nvPr/>
        </p:nvSpPr>
        <p:spPr>
          <a:xfrm>
            <a:off x="5435600"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8" name="object 78"/>
          <p:cNvSpPr/>
          <p:nvPr/>
        </p:nvSpPr>
        <p:spPr>
          <a:xfrm>
            <a:off x="6273800" y="439242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9" name="object 79"/>
          <p:cNvSpPr/>
          <p:nvPr/>
        </p:nvSpPr>
        <p:spPr>
          <a:xfrm>
            <a:off x="6273800" y="47368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0" name="object 80"/>
          <p:cNvSpPr/>
          <p:nvPr/>
        </p:nvSpPr>
        <p:spPr>
          <a:xfrm>
            <a:off x="6609080" y="4392421"/>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81" name="object 81"/>
          <p:cNvSpPr/>
          <p:nvPr/>
        </p:nvSpPr>
        <p:spPr>
          <a:xfrm>
            <a:off x="6609080" y="473684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82" name="object 82"/>
          <p:cNvSpPr/>
          <p:nvPr/>
        </p:nvSpPr>
        <p:spPr>
          <a:xfrm>
            <a:off x="7112000"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3" name="object 83"/>
          <p:cNvSpPr/>
          <p:nvPr/>
        </p:nvSpPr>
        <p:spPr>
          <a:xfrm>
            <a:off x="7447280" y="456539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84" name="object 84"/>
          <p:cNvSpPr/>
          <p:nvPr/>
        </p:nvSpPr>
        <p:spPr>
          <a:xfrm>
            <a:off x="7613395" y="4305553"/>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85" name="object 85"/>
          <p:cNvSpPr/>
          <p:nvPr/>
        </p:nvSpPr>
        <p:spPr>
          <a:xfrm>
            <a:off x="7950200" y="456539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6" name="object 86"/>
          <p:cNvSpPr/>
          <p:nvPr/>
        </p:nvSpPr>
        <p:spPr>
          <a:xfrm>
            <a:off x="8117078" y="4132579"/>
            <a:ext cx="168910" cy="864869"/>
          </a:xfrm>
          <a:custGeom>
            <a:avLst/>
            <a:gdLst/>
            <a:ahLst/>
            <a:cxnLst/>
            <a:rect l="l" t="t" r="r" b="b"/>
            <a:pathLst>
              <a:path w="168909" h="864870">
                <a:moveTo>
                  <a:pt x="0" y="0"/>
                </a:moveTo>
                <a:lnTo>
                  <a:pt x="0" y="864870"/>
                </a:lnTo>
                <a:lnTo>
                  <a:pt x="168401" y="864870"/>
                </a:lnTo>
                <a:lnTo>
                  <a:pt x="168401" y="0"/>
                </a:lnTo>
                <a:lnTo>
                  <a:pt x="0" y="0"/>
                </a:lnTo>
                <a:close/>
              </a:path>
            </a:pathLst>
          </a:custGeom>
          <a:ln w="12700">
            <a:solidFill>
              <a:srgbClr val="000000"/>
            </a:solidFill>
          </a:ln>
        </p:spPr>
        <p:txBody>
          <a:bodyPr wrap="square" lIns="0" tIns="0" rIns="0" bIns="0" rtlCol="0"/>
          <a:lstStyle/>
          <a:p>
            <a:endParaRPr/>
          </a:p>
        </p:txBody>
      </p:sp>
      <p:sp>
        <p:nvSpPr>
          <p:cNvPr id="87" name="object 87"/>
          <p:cNvSpPr/>
          <p:nvPr/>
        </p:nvSpPr>
        <p:spPr>
          <a:xfrm>
            <a:off x="8285480" y="456539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88" name="object 88"/>
          <p:cNvSpPr/>
          <p:nvPr/>
        </p:nvSpPr>
        <p:spPr>
          <a:xfrm>
            <a:off x="8451595" y="4305553"/>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699">
            <a:solidFill>
              <a:srgbClr val="000000"/>
            </a:solidFill>
          </a:ln>
        </p:spPr>
        <p:txBody>
          <a:bodyPr wrap="square" lIns="0" tIns="0" rIns="0" bIns="0" rtlCol="0"/>
          <a:lstStyle/>
          <a:p>
            <a:endParaRPr/>
          </a:p>
        </p:txBody>
      </p:sp>
      <p:sp>
        <p:nvSpPr>
          <p:cNvPr id="89" name="object 89"/>
          <p:cNvSpPr/>
          <p:nvPr/>
        </p:nvSpPr>
        <p:spPr>
          <a:xfrm>
            <a:off x="7531100" y="456539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90" name="object 90"/>
          <p:cNvSpPr/>
          <p:nvPr/>
        </p:nvSpPr>
        <p:spPr>
          <a:xfrm>
            <a:off x="7531100" y="4909820"/>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91" name="object 91"/>
          <p:cNvSpPr/>
          <p:nvPr/>
        </p:nvSpPr>
        <p:spPr>
          <a:xfrm>
            <a:off x="8032495" y="4736846"/>
            <a:ext cx="85090" cy="0"/>
          </a:xfrm>
          <a:custGeom>
            <a:avLst/>
            <a:gdLst/>
            <a:ahLst/>
            <a:cxnLst/>
            <a:rect l="l" t="t" r="r" b="b"/>
            <a:pathLst>
              <a:path w="85090">
                <a:moveTo>
                  <a:pt x="0" y="0"/>
                </a:moveTo>
                <a:lnTo>
                  <a:pt x="84581" y="0"/>
                </a:lnTo>
              </a:path>
            </a:pathLst>
          </a:custGeom>
          <a:ln w="12700">
            <a:solidFill>
              <a:srgbClr val="000000"/>
            </a:solidFill>
          </a:ln>
        </p:spPr>
        <p:txBody>
          <a:bodyPr wrap="square" lIns="0" tIns="0" rIns="0" bIns="0" rtlCol="0"/>
          <a:lstStyle/>
          <a:p>
            <a:endParaRPr/>
          </a:p>
        </p:txBody>
      </p:sp>
      <p:sp>
        <p:nvSpPr>
          <p:cNvPr id="92" name="object 92"/>
          <p:cNvSpPr/>
          <p:nvPr/>
        </p:nvSpPr>
        <p:spPr>
          <a:xfrm>
            <a:off x="8032495" y="4736846"/>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94" name="object 94"/>
          <p:cNvSpPr txBox="1"/>
          <p:nvPr/>
        </p:nvSpPr>
        <p:spPr>
          <a:xfrm>
            <a:off x="1249452" y="3389369"/>
            <a:ext cx="441959" cy="323215"/>
          </a:xfrm>
          <a:prstGeom prst="rect">
            <a:avLst/>
          </a:prstGeom>
        </p:spPr>
        <p:txBody>
          <a:bodyPr vert="horz" wrap="square" lIns="0" tIns="0" rIns="0" bIns="0" rtlCol="0">
            <a:spAutoFit/>
          </a:bodyPr>
          <a:lstStyle/>
          <a:p>
            <a:pPr marL="12700">
              <a:lnSpc>
                <a:spcPct val="100000"/>
              </a:lnSpc>
            </a:pPr>
            <a:r>
              <a:rPr sz="2000" spc="-5" dirty="0">
                <a:solidFill>
                  <a:srgbClr val="818181"/>
                </a:solidFill>
                <a:latin typeface="Trebuchet MS"/>
                <a:cs typeface="Trebuchet MS"/>
              </a:rPr>
              <a:t>nop</a:t>
            </a:r>
            <a:endParaRPr sz="2000">
              <a:latin typeface="Trebuchet MS"/>
              <a:cs typeface="Trebuchet MS"/>
            </a:endParaRPr>
          </a:p>
        </p:txBody>
      </p:sp>
      <p:sp>
        <p:nvSpPr>
          <p:cNvPr id="95" name="object 95"/>
          <p:cNvSpPr txBox="1"/>
          <p:nvPr/>
        </p:nvSpPr>
        <p:spPr>
          <a:xfrm>
            <a:off x="1249452" y="4441677"/>
            <a:ext cx="1870710" cy="307777"/>
          </a:xfrm>
          <a:prstGeom prst="rect">
            <a:avLst/>
          </a:prstGeom>
        </p:spPr>
        <p:txBody>
          <a:bodyPr vert="horz" wrap="square" lIns="0" tIns="0" rIns="0" bIns="0" rtlCol="0">
            <a:spAutoFit/>
          </a:bodyPr>
          <a:lstStyle/>
          <a:p>
            <a:pPr marL="12700">
              <a:lnSpc>
                <a:spcPct val="100000"/>
              </a:lnSpc>
              <a:tabLst>
                <a:tab pos="585470" algn="l"/>
              </a:tabLst>
            </a:pPr>
            <a:r>
              <a:rPr lang="en-US" sz="2000" spc="-5" dirty="0" smtClean="0">
                <a:latin typeface="Trebuchet MS"/>
                <a:cs typeface="Trebuchet MS"/>
              </a:rPr>
              <a:t>AND</a:t>
            </a:r>
            <a:r>
              <a:rPr sz="2000" spc="-5" dirty="0" smtClean="0">
                <a:latin typeface="Trebuchet MS"/>
                <a:cs typeface="Trebuchet MS"/>
              </a:rPr>
              <a:t>	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p:txBody>
      </p:sp>
      <p:sp>
        <p:nvSpPr>
          <p:cNvPr id="96" name="object 96"/>
          <p:cNvSpPr/>
          <p:nvPr/>
        </p:nvSpPr>
        <p:spPr>
          <a:xfrm>
            <a:off x="4009897" y="1973072"/>
            <a:ext cx="0" cy="3110230"/>
          </a:xfrm>
          <a:custGeom>
            <a:avLst/>
            <a:gdLst/>
            <a:ahLst/>
            <a:cxnLst/>
            <a:rect l="l" t="t" r="r" b="b"/>
            <a:pathLst>
              <a:path h="3110229">
                <a:moveTo>
                  <a:pt x="0" y="0"/>
                </a:moveTo>
                <a:lnTo>
                  <a:pt x="0" y="3109722"/>
                </a:lnTo>
              </a:path>
            </a:pathLst>
          </a:custGeom>
          <a:ln w="12700">
            <a:solidFill>
              <a:srgbClr val="828282"/>
            </a:solidFill>
            <a:prstDash val="dot"/>
          </a:ln>
        </p:spPr>
        <p:txBody>
          <a:bodyPr wrap="square" lIns="0" tIns="0" rIns="0" bIns="0" rtlCol="0"/>
          <a:lstStyle/>
          <a:p>
            <a:endParaRPr/>
          </a:p>
        </p:txBody>
      </p:sp>
      <p:sp>
        <p:nvSpPr>
          <p:cNvPr id="97" name="object 97"/>
          <p:cNvSpPr/>
          <p:nvPr/>
        </p:nvSpPr>
        <p:spPr>
          <a:xfrm>
            <a:off x="4848097" y="1973072"/>
            <a:ext cx="0" cy="3110230"/>
          </a:xfrm>
          <a:custGeom>
            <a:avLst/>
            <a:gdLst/>
            <a:ahLst/>
            <a:cxnLst/>
            <a:rect l="l" t="t" r="r" b="b"/>
            <a:pathLst>
              <a:path h="3110229">
                <a:moveTo>
                  <a:pt x="0" y="0"/>
                </a:moveTo>
                <a:lnTo>
                  <a:pt x="0" y="3109722"/>
                </a:lnTo>
              </a:path>
            </a:pathLst>
          </a:custGeom>
          <a:ln w="12700">
            <a:solidFill>
              <a:srgbClr val="828282"/>
            </a:solidFill>
            <a:prstDash val="dot"/>
          </a:ln>
        </p:spPr>
        <p:txBody>
          <a:bodyPr wrap="square" lIns="0" tIns="0" rIns="0" bIns="0" rtlCol="0"/>
          <a:lstStyle/>
          <a:p>
            <a:endParaRPr/>
          </a:p>
        </p:txBody>
      </p:sp>
      <p:sp>
        <p:nvSpPr>
          <p:cNvPr id="98" name="object 98"/>
          <p:cNvSpPr/>
          <p:nvPr/>
        </p:nvSpPr>
        <p:spPr>
          <a:xfrm>
            <a:off x="5686297" y="1973072"/>
            <a:ext cx="0" cy="3110230"/>
          </a:xfrm>
          <a:custGeom>
            <a:avLst/>
            <a:gdLst/>
            <a:ahLst/>
            <a:cxnLst/>
            <a:rect l="l" t="t" r="r" b="b"/>
            <a:pathLst>
              <a:path h="3110229">
                <a:moveTo>
                  <a:pt x="0" y="0"/>
                </a:moveTo>
                <a:lnTo>
                  <a:pt x="0" y="3109722"/>
                </a:lnTo>
              </a:path>
            </a:pathLst>
          </a:custGeom>
          <a:ln w="12700">
            <a:solidFill>
              <a:srgbClr val="828282"/>
            </a:solidFill>
            <a:prstDash val="dot"/>
          </a:ln>
        </p:spPr>
        <p:txBody>
          <a:bodyPr wrap="square" lIns="0" tIns="0" rIns="0" bIns="0" rtlCol="0"/>
          <a:lstStyle/>
          <a:p>
            <a:endParaRPr/>
          </a:p>
        </p:txBody>
      </p:sp>
      <p:sp>
        <p:nvSpPr>
          <p:cNvPr id="99" name="object 99"/>
          <p:cNvSpPr/>
          <p:nvPr/>
        </p:nvSpPr>
        <p:spPr>
          <a:xfrm>
            <a:off x="6524497" y="1973072"/>
            <a:ext cx="0" cy="3110230"/>
          </a:xfrm>
          <a:custGeom>
            <a:avLst/>
            <a:gdLst/>
            <a:ahLst/>
            <a:cxnLst/>
            <a:rect l="l" t="t" r="r" b="b"/>
            <a:pathLst>
              <a:path h="3110229">
                <a:moveTo>
                  <a:pt x="0" y="0"/>
                </a:moveTo>
                <a:lnTo>
                  <a:pt x="0" y="3109721"/>
                </a:lnTo>
              </a:path>
            </a:pathLst>
          </a:custGeom>
          <a:ln w="12700">
            <a:solidFill>
              <a:srgbClr val="828282"/>
            </a:solidFill>
            <a:prstDash val="dot"/>
          </a:ln>
        </p:spPr>
        <p:txBody>
          <a:bodyPr wrap="square" lIns="0" tIns="0" rIns="0" bIns="0" rtlCol="0"/>
          <a:lstStyle/>
          <a:p>
            <a:endParaRPr/>
          </a:p>
        </p:txBody>
      </p:sp>
      <p:sp>
        <p:nvSpPr>
          <p:cNvPr id="100" name="object 100"/>
          <p:cNvSpPr/>
          <p:nvPr/>
        </p:nvSpPr>
        <p:spPr>
          <a:xfrm>
            <a:off x="7362697" y="1973072"/>
            <a:ext cx="0" cy="3110230"/>
          </a:xfrm>
          <a:custGeom>
            <a:avLst/>
            <a:gdLst/>
            <a:ahLst/>
            <a:cxnLst/>
            <a:rect l="l" t="t" r="r" b="b"/>
            <a:pathLst>
              <a:path h="3110229">
                <a:moveTo>
                  <a:pt x="0" y="0"/>
                </a:moveTo>
                <a:lnTo>
                  <a:pt x="0" y="3109721"/>
                </a:lnTo>
              </a:path>
            </a:pathLst>
          </a:custGeom>
          <a:ln w="12700">
            <a:solidFill>
              <a:srgbClr val="828282"/>
            </a:solidFill>
            <a:prstDash val="dot"/>
          </a:ln>
        </p:spPr>
        <p:txBody>
          <a:bodyPr wrap="square" lIns="0" tIns="0" rIns="0" bIns="0" rtlCol="0"/>
          <a:lstStyle/>
          <a:p>
            <a:endParaRPr/>
          </a:p>
        </p:txBody>
      </p:sp>
      <p:sp>
        <p:nvSpPr>
          <p:cNvPr id="101" name="object 101"/>
          <p:cNvSpPr/>
          <p:nvPr/>
        </p:nvSpPr>
        <p:spPr>
          <a:xfrm>
            <a:off x="8200897" y="1973072"/>
            <a:ext cx="0" cy="3110230"/>
          </a:xfrm>
          <a:custGeom>
            <a:avLst/>
            <a:gdLst/>
            <a:ahLst/>
            <a:cxnLst/>
            <a:rect l="l" t="t" r="r" b="b"/>
            <a:pathLst>
              <a:path h="3110229">
                <a:moveTo>
                  <a:pt x="0" y="0"/>
                </a:moveTo>
                <a:lnTo>
                  <a:pt x="0" y="3109721"/>
                </a:lnTo>
              </a:path>
            </a:pathLst>
          </a:custGeom>
          <a:ln w="12700">
            <a:solidFill>
              <a:srgbClr val="828282"/>
            </a:solidFill>
            <a:prstDash val="dot"/>
          </a:ln>
        </p:spPr>
        <p:txBody>
          <a:bodyPr wrap="square" lIns="0" tIns="0" rIns="0" bIns="0" rtlCol="0"/>
          <a:lstStyle/>
          <a:p>
            <a:endParaRPr/>
          </a:p>
        </p:txBody>
      </p:sp>
      <p:sp>
        <p:nvSpPr>
          <p:cNvPr id="102" name="object 102"/>
          <p:cNvSpPr/>
          <p:nvPr/>
        </p:nvSpPr>
        <p:spPr>
          <a:xfrm>
            <a:off x="6486397" y="2454655"/>
            <a:ext cx="238125" cy="1938020"/>
          </a:xfrm>
          <a:custGeom>
            <a:avLst/>
            <a:gdLst/>
            <a:ahLst/>
            <a:cxnLst/>
            <a:rect l="l" t="t" r="r" b="b"/>
            <a:pathLst>
              <a:path w="238125" h="1938020">
                <a:moveTo>
                  <a:pt x="76200" y="34289"/>
                </a:moveTo>
                <a:lnTo>
                  <a:pt x="72020" y="19931"/>
                </a:lnTo>
                <a:lnTo>
                  <a:pt x="62769" y="8572"/>
                </a:lnTo>
                <a:lnTo>
                  <a:pt x="49946" y="1500"/>
                </a:lnTo>
                <a:lnTo>
                  <a:pt x="35051" y="0"/>
                </a:lnTo>
                <a:lnTo>
                  <a:pt x="20359" y="4071"/>
                </a:lnTo>
                <a:lnTo>
                  <a:pt x="8953" y="13144"/>
                </a:lnTo>
                <a:lnTo>
                  <a:pt x="1833" y="25931"/>
                </a:lnTo>
                <a:lnTo>
                  <a:pt x="0" y="41148"/>
                </a:lnTo>
                <a:lnTo>
                  <a:pt x="4512" y="55506"/>
                </a:lnTo>
                <a:lnTo>
                  <a:pt x="13811" y="66865"/>
                </a:lnTo>
                <a:lnTo>
                  <a:pt x="25907" y="73512"/>
                </a:lnTo>
                <a:lnTo>
                  <a:pt x="25907" y="38862"/>
                </a:lnTo>
                <a:lnTo>
                  <a:pt x="51053" y="36575"/>
                </a:lnTo>
                <a:lnTo>
                  <a:pt x="54177" y="71932"/>
                </a:lnTo>
                <a:lnTo>
                  <a:pt x="56161" y="71366"/>
                </a:lnTo>
                <a:lnTo>
                  <a:pt x="67341" y="62293"/>
                </a:lnTo>
                <a:lnTo>
                  <a:pt x="74378" y="49506"/>
                </a:lnTo>
                <a:lnTo>
                  <a:pt x="76200" y="34289"/>
                </a:lnTo>
                <a:close/>
              </a:path>
              <a:path w="238125" h="1938020">
                <a:moveTo>
                  <a:pt x="54177" y="71932"/>
                </a:moveTo>
                <a:lnTo>
                  <a:pt x="51053" y="36575"/>
                </a:lnTo>
                <a:lnTo>
                  <a:pt x="25907" y="38862"/>
                </a:lnTo>
                <a:lnTo>
                  <a:pt x="29027" y="74168"/>
                </a:lnTo>
                <a:lnTo>
                  <a:pt x="41909" y="75437"/>
                </a:lnTo>
                <a:lnTo>
                  <a:pt x="54177" y="71932"/>
                </a:lnTo>
                <a:close/>
              </a:path>
              <a:path w="238125" h="1938020">
                <a:moveTo>
                  <a:pt x="29027" y="74168"/>
                </a:moveTo>
                <a:lnTo>
                  <a:pt x="25907" y="38862"/>
                </a:lnTo>
                <a:lnTo>
                  <a:pt x="25907" y="73512"/>
                </a:lnTo>
                <a:lnTo>
                  <a:pt x="26681" y="73937"/>
                </a:lnTo>
                <a:lnTo>
                  <a:pt x="29027" y="74168"/>
                </a:lnTo>
                <a:close/>
              </a:path>
              <a:path w="238125" h="1938020">
                <a:moveTo>
                  <a:pt x="212216" y="1860815"/>
                </a:moveTo>
                <a:lnTo>
                  <a:pt x="54177" y="71932"/>
                </a:lnTo>
                <a:lnTo>
                  <a:pt x="41909" y="75437"/>
                </a:lnTo>
                <a:lnTo>
                  <a:pt x="29027" y="74168"/>
                </a:lnTo>
                <a:lnTo>
                  <a:pt x="187068" y="1863078"/>
                </a:lnTo>
                <a:lnTo>
                  <a:pt x="212216" y="1860815"/>
                </a:lnTo>
                <a:close/>
              </a:path>
              <a:path w="238125" h="1938020">
                <a:moveTo>
                  <a:pt x="213359" y="1920370"/>
                </a:moveTo>
                <a:lnTo>
                  <a:pt x="213359" y="1873757"/>
                </a:lnTo>
                <a:lnTo>
                  <a:pt x="188213" y="1876043"/>
                </a:lnTo>
                <a:lnTo>
                  <a:pt x="187068" y="1863078"/>
                </a:lnTo>
                <a:lnTo>
                  <a:pt x="161544" y="1865376"/>
                </a:lnTo>
                <a:lnTo>
                  <a:pt x="206501" y="1937765"/>
                </a:lnTo>
                <a:lnTo>
                  <a:pt x="213359" y="1920370"/>
                </a:lnTo>
                <a:close/>
              </a:path>
              <a:path w="238125" h="1938020">
                <a:moveTo>
                  <a:pt x="213359" y="1873757"/>
                </a:moveTo>
                <a:lnTo>
                  <a:pt x="212216" y="1860815"/>
                </a:lnTo>
                <a:lnTo>
                  <a:pt x="187068" y="1863078"/>
                </a:lnTo>
                <a:lnTo>
                  <a:pt x="188213" y="1876043"/>
                </a:lnTo>
                <a:lnTo>
                  <a:pt x="213359" y="1873757"/>
                </a:lnTo>
                <a:close/>
              </a:path>
              <a:path w="238125" h="1938020">
                <a:moveTo>
                  <a:pt x="237744" y="1858517"/>
                </a:moveTo>
                <a:lnTo>
                  <a:pt x="212216" y="1860815"/>
                </a:lnTo>
                <a:lnTo>
                  <a:pt x="213359" y="1873757"/>
                </a:lnTo>
                <a:lnTo>
                  <a:pt x="213359" y="1920370"/>
                </a:lnTo>
                <a:lnTo>
                  <a:pt x="237744" y="1858517"/>
                </a:lnTo>
                <a:close/>
              </a:path>
            </a:pathLst>
          </a:custGeom>
          <a:solidFill>
            <a:srgbClr val="000000"/>
          </a:solidFill>
        </p:spPr>
        <p:txBody>
          <a:bodyPr wrap="square" lIns="0" tIns="0" rIns="0" bIns="0" rtlCol="0"/>
          <a:lstStyle/>
          <a:p>
            <a:endParaRPr/>
          </a:p>
        </p:txBody>
      </p:sp>
      <p:sp>
        <p:nvSpPr>
          <p:cNvPr id="103" name="object 103"/>
          <p:cNvSpPr/>
          <p:nvPr/>
        </p:nvSpPr>
        <p:spPr>
          <a:xfrm>
            <a:off x="5936996" y="3183127"/>
            <a:ext cx="0" cy="258445"/>
          </a:xfrm>
          <a:custGeom>
            <a:avLst/>
            <a:gdLst/>
            <a:ahLst/>
            <a:cxnLst/>
            <a:rect l="l" t="t" r="r" b="b"/>
            <a:pathLst>
              <a:path h="258445">
                <a:moveTo>
                  <a:pt x="0" y="0"/>
                </a:moveTo>
                <a:lnTo>
                  <a:pt x="0" y="258317"/>
                </a:lnTo>
              </a:path>
            </a:pathLst>
          </a:custGeom>
          <a:ln w="12700">
            <a:solidFill>
              <a:srgbClr val="828282"/>
            </a:solidFill>
          </a:ln>
        </p:spPr>
        <p:txBody>
          <a:bodyPr wrap="square" lIns="0" tIns="0" rIns="0" bIns="0" rtlCol="0"/>
          <a:lstStyle/>
          <a:p>
            <a:endParaRPr/>
          </a:p>
        </p:txBody>
      </p:sp>
      <p:sp>
        <p:nvSpPr>
          <p:cNvPr id="104" name="object 104"/>
          <p:cNvSpPr/>
          <p:nvPr/>
        </p:nvSpPr>
        <p:spPr>
          <a:xfrm>
            <a:off x="5936996" y="3614420"/>
            <a:ext cx="0" cy="259079"/>
          </a:xfrm>
          <a:custGeom>
            <a:avLst/>
            <a:gdLst/>
            <a:ahLst/>
            <a:cxnLst/>
            <a:rect l="l" t="t" r="r" b="b"/>
            <a:pathLst>
              <a:path h="259079">
                <a:moveTo>
                  <a:pt x="0" y="0"/>
                </a:moveTo>
                <a:lnTo>
                  <a:pt x="0" y="259079"/>
                </a:lnTo>
              </a:path>
            </a:pathLst>
          </a:custGeom>
          <a:ln w="12700">
            <a:solidFill>
              <a:srgbClr val="828282"/>
            </a:solidFill>
          </a:ln>
        </p:spPr>
        <p:txBody>
          <a:bodyPr wrap="square" lIns="0" tIns="0" rIns="0" bIns="0" rtlCol="0"/>
          <a:lstStyle/>
          <a:p>
            <a:endParaRPr/>
          </a:p>
        </p:txBody>
      </p:sp>
      <p:sp>
        <p:nvSpPr>
          <p:cNvPr id="105" name="object 105"/>
          <p:cNvSpPr/>
          <p:nvPr/>
        </p:nvSpPr>
        <p:spPr>
          <a:xfrm>
            <a:off x="5936996" y="3529076"/>
            <a:ext cx="168910" cy="85725"/>
          </a:xfrm>
          <a:custGeom>
            <a:avLst/>
            <a:gdLst/>
            <a:ahLst/>
            <a:cxnLst/>
            <a:rect l="l" t="t" r="r" b="b"/>
            <a:pathLst>
              <a:path w="168910" h="85725">
                <a:moveTo>
                  <a:pt x="0" y="85344"/>
                </a:moveTo>
                <a:lnTo>
                  <a:pt x="168401" y="0"/>
                </a:lnTo>
              </a:path>
            </a:pathLst>
          </a:custGeom>
          <a:ln w="12700">
            <a:solidFill>
              <a:srgbClr val="828282"/>
            </a:solidFill>
          </a:ln>
        </p:spPr>
        <p:txBody>
          <a:bodyPr wrap="square" lIns="0" tIns="0" rIns="0" bIns="0" rtlCol="0"/>
          <a:lstStyle/>
          <a:p>
            <a:endParaRPr/>
          </a:p>
        </p:txBody>
      </p:sp>
      <p:sp>
        <p:nvSpPr>
          <p:cNvPr id="106" name="object 106"/>
          <p:cNvSpPr/>
          <p:nvPr/>
        </p:nvSpPr>
        <p:spPr>
          <a:xfrm>
            <a:off x="5936996" y="3441446"/>
            <a:ext cx="168910" cy="87630"/>
          </a:xfrm>
          <a:custGeom>
            <a:avLst/>
            <a:gdLst/>
            <a:ahLst/>
            <a:cxnLst/>
            <a:rect l="l" t="t" r="r" b="b"/>
            <a:pathLst>
              <a:path w="168910" h="87629">
                <a:moveTo>
                  <a:pt x="168401" y="87629"/>
                </a:moveTo>
                <a:lnTo>
                  <a:pt x="0" y="0"/>
                </a:lnTo>
              </a:path>
            </a:pathLst>
          </a:custGeom>
          <a:ln w="12700">
            <a:solidFill>
              <a:srgbClr val="828282"/>
            </a:solidFill>
          </a:ln>
        </p:spPr>
        <p:txBody>
          <a:bodyPr wrap="square" lIns="0" tIns="0" rIns="0" bIns="0" rtlCol="0"/>
          <a:lstStyle/>
          <a:p>
            <a:endParaRPr/>
          </a:p>
        </p:txBody>
      </p:sp>
      <p:sp>
        <p:nvSpPr>
          <p:cNvPr id="107" name="object 107"/>
          <p:cNvSpPr/>
          <p:nvPr/>
        </p:nvSpPr>
        <p:spPr>
          <a:xfrm>
            <a:off x="5936996" y="3700526"/>
            <a:ext cx="337185" cy="173355"/>
          </a:xfrm>
          <a:custGeom>
            <a:avLst/>
            <a:gdLst/>
            <a:ahLst/>
            <a:cxnLst/>
            <a:rect l="l" t="t" r="r" b="b"/>
            <a:pathLst>
              <a:path w="337185" h="173354">
                <a:moveTo>
                  <a:pt x="0" y="172974"/>
                </a:moveTo>
                <a:lnTo>
                  <a:pt x="336803" y="0"/>
                </a:lnTo>
              </a:path>
            </a:pathLst>
          </a:custGeom>
          <a:ln w="12700">
            <a:solidFill>
              <a:srgbClr val="828282"/>
            </a:solidFill>
          </a:ln>
        </p:spPr>
        <p:txBody>
          <a:bodyPr wrap="square" lIns="0" tIns="0" rIns="0" bIns="0" rtlCol="0"/>
          <a:lstStyle/>
          <a:p>
            <a:endParaRPr/>
          </a:p>
        </p:txBody>
      </p:sp>
      <p:sp>
        <p:nvSpPr>
          <p:cNvPr id="108" name="object 108"/>
          <p:cNvSpPr/>
          <p:nvPr/>
        </p:nvSpPr>
        <p:spPr>
          <a:xfrm>
            <a:off x="5936996" y="3183127"/>
            <a:ext cx="337185" cy="173355"/>
          </a:xfrm>
          <a:custGeom>
            <a:avLst/>
            <a:gdLst/>
            <a:ahLst/>
            <a:cxnLst/>
            <a:rect l="l" t="t" r="r" b="b"/>
            <a:pathLst>
              <a:path w="337185" h="173354">
                <a:moveTo>
                  <a:pt x="0" y="0"/>
                </a:moveTo>
                <a:lnTo>
                  <a:pt x="336803" y="172973"/>
                </a:lnTo>
              </a:path>
            </a:pathLst>
          </a:custGeom>
          <a:ln w="12700">
            <a:solidFill>
              <a:srgbClr val="828282"/>
            </a:solidFill>
          </a:ln>
        </p:spPr>
        <p:txBody>
          <a:bodyPr wrap="square" lIns="0" tIns="0" rIns="0" bIns="0" rtlCol="0"/>
          <a:lstStyle/>
          <a:p>
            <a:endParaRPr/>
          </a:p>
        </p:txBody>
      </p:sp>
      <p:sp>
        <p:nvSpPr>
          <p:cNvPr id="109" name="object 109"/>
          <p:cNvSpPr/>
          <p:nvPr/>
        </p:nvSpPr>
        <p:spPr>
          <a:xfrm>
            <a:off x="6273800" y="3356102"/>
            <a:ext cx="0" cy="344805"/>
          </a:xfrm>
          <a:custGeom>
            <a:avLst/>
            <a:gdLst/>
            <a:ahLst/>
            <a:cxnLst/>
            <a:rect l="l" t="t" r="r" b="b"/>
            <a:pathLst>
              <a:path h="344804">
                <a:moveTo>
                  <a:pt x="0" y="0"/>
                </a:moveTo>
                <a:lnTo>
                  <a:pt x="0" y="344424"/>
                </a:lnTo>
              </a:path>
            </a:pathLst>
          </a:custGeom>
          <a:ln w="12700">
            <a:solidFill>
              <a:srgbClr val="828282"/>
            </a:solidFill>
          </a:ln>
        </p:spPr>
        <p:txBody>
          <a:bodyPr wrap="square" lIns="0" tIns="0" rIns="0" bIns="0" rtlCol="0"/>
          <a:lstStyle/>
          <a:p>
            <a:endParaRPr/>
          </a:p>
        </p:txBody>
      </p:sp>
      <p:sp>
        <p:nvSpPr>
          <p:cNvPr id="110" name="object 110"/>
          <p:cNvSpPr/>
          <p:nvPr/>
        </p:nvSpPr>
        <p:spPr>
          <a:xfrm>
            <a:off x="5770879" y="3356102"/>
            <a:ext cx="166370" cy="0"/>
          </a:xfrm>
          <a:custGeom>
            <a:avLst/>
            <a:gdLst/>
            <a:ahLst/>
            <a:cxnLst/>
            <a:rect l="l" t="t" r="r" b="b"/>
            <a:pathLst>
              <a:path w="166370">
                <a:moveTo>
                  <a:pt x="0" y="0"/>
                </a:moveTo>
                <a:lnTo>
                  <a:pt x="166116" y="0"/>
                </a:lnTo>
              </a:path>
            </a:pathLst>
          </a:custGeom>
          <a:ln w="12700">
            <a:solidFill>
              <a:srgbClr val="828282"/>
            </a:solidFill>
          </a:ln>
        </p:spPr>
        <p:txBody>
          <a:bodyPr wrap="square" lIns="0" tIns="0" rIns="0" bIns="0" rtlCol="0"/>
          <a:lstStyle/>
          <a:p>
            <a:endParaRPr/>
          </a:p>
        </p:txBody>
      </p:sp>
      <p:sp>
        <p:nvSpPr>
          <p:cNvPr id="111" name="object 111"/>
          <p:cNvSpPr/>
          <p:nvPr/>
        </p:nvSpPr>
        <p:spPr>
          <a:xfrm>
            <a:off x="5770879" y="3700526"/>
            <a:ext cx="166370" cy="0"/>
          </a:xfrm>
          <a:custGeom>
            <a:avLst/>
            <a:gdLst/>
            <a:ahLst/>
            <a:cxnLst/>
            <a:rect l="l" t="t" r="r" b="b"/>
            <a:pathLst>
              <a:path w="166370">
                <a:moveTo>
                  <a:pt x="0" y="0"/>
                </a:moveTo>
                <a:lnTo>
                  <a:pt x="166116" y="0"/>
                </a:lnTo>
              </a:path>
            </a:pathLst>
          </a:custGeom>
          <a:ln w="12700">
            <a:solidFill>
              <a:srgbClr val="828282"/>
            </a:solidFill>
          </a:ln>
        </p:spPr>
        <p:txBody>
          <a:bodyPr wrap="square" lIns="0" tIns="0" rIns="0" bIns="0" rtlCol="0"/>
          <a:lstStyle/>
          <a:p>
            <a:endParaRPr/>
          </a:p>
        </p:txBody>
      </p:sp>
      <p:sp>
        <p:nvSpPr>
          <p:cNvPr id="112" name="object 112"/>
          <p:cNvSpPr/>
          <p:nvPr/>
        </p:nvSpPr>
        <p:spPr>
          <a:xfrm>
            <a:off x="6273800" y="3529076"/>
            <a:ext cx="167005" cy="0"/>
          </a:xfrm>
          <a:custGeom>
            <a:avLst/>
            <a:gdLst/>
            <a:ahLst/>
            <a:cxnLst/>
            <a:rect l="l" t="t" r="r" b="b"/>
            <a:pathLst>
              <a:path w="167004">
                <a:moveTo>
                  <a:pt x="0" y="0"/>
                </a:moveTo>
                <a:lnTo>
                  <a:pt x="166877" y="0"/>
                </a:lnTo>
              </a:path>
            </a:pathLst>
          </a:custGeom>
          <a:ln w="12700">
            <a:solidFill>
              <a:srgbClr val="828282"/>
            </a:solidFill>
          </a:ln>
        </p:spPr>
        <p:txBody>
          <a:bodyPr wrap="square" lIns="0" tIns="0" rIns="0" bIns="0" rtlCol="0"/>
          <a:lstStyle/>
          <a:p>
            <a:endParaRPr/>
          </a:p>
        </p:txBody>
      </p:sp>
      <p:sp>
        <p:nvSpPr>
          <p:cNvPr id="113" name="object 113"/>
          <p:cNvSpPr/>
          <p:nvPr/>
        </p:nvSpPr>
        <p:spPr>
          <a:xfrm>
            <a:off x="5770879" y="456539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14" name="object 11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15" name="object 11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16" name="object 11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22</a:t>
            </a:fld>
            <a:endParaRPr dirty="0"/>
          </a:p>
        </p:txBody>
      </p:sp>
      <p:sp>
        <p:nvSpPr>
          <p:cNvPr id="117" name="object 60"/>
          <p:cNvSpPr txBox="1"/>
          <p:nvPr/>
        </p:nvSpPr>
        <p:spPr>
          <a:xfrm>
            <a:off x="831850" y="2432050"/>
            <a:ext cx="2286000" cy="307777"/>
          </a:xfrm>
          <a:prstGeom prst="rect">
            <a:avLst/>
          </a:prstGeom>
        </p:spPr>
        <p:txBody>
          <a:bodyPr vert="horz" wrap="square" lIns="0" tIns="0" rIns="0" bIns="0" rtlCol="0">
            <a:spAutoFit/>
          </a:bodyPr>
          <a:lstStyle/>
          <a:p>
            <a:pPr marL="12700">
              <a:lnSpc>
                <a:spcPct val="100000"/>
              </a:lnSpc>
              <a:tabLst>
                <a:tab pos="585470" algn="l"/>
              </a:tabLst>
            </a:pPr>
            <a:r>
              <a:rPr sz="2000" spc="-5" dirty="0" smtClean="0">
                <a:latin typeface="Trebuchet MS"/>
                <a:cs typeface="Trebuchet MS"/>
              </a:rPr>
              <a:t>LDUR	</a:t>
            </a:r>
            <a:r>
              <a:rPr sz="2000" spc="-5" dirty="0" smtClean="0">
                <a:solidFill>
                  <a:srgbClr val="2F2FFF"/>
                </a:solidFill>
                <a:latin typeface="Trebuchet MS"/>
                <a:cs typeface="Trebuchet MS"/>
              </a:rPr>
              <a:t>R2</a:t>
            </a:r>
            <a:r>
              <a:rPr sz="2000" spc="-5" dirty="0">
                <a:latin typeface="Trebuchet MS"/>
                <a:cs typeface="Trebuchet MS"/>
              </a:rPr>
              <a:t>,</a:t>
            </a:r>
            <a:r>
              <a:rPr sz="2000" spc="-70" dirty="0" smtClean="0">
                <a:latin typeface="Trebuchet MS"/>
                <a:cs typeface="Trebuchet MS"/>
              </a:rPr>
              <a:t> </a:t>
            </a:r>
            <a:r>
              <a:rPr lang="en-US" sz="2000" spc="-70" dirty="0" smtClean="0">
                <a:latin typeface="Trebuchet MS"/>
                <a:cs typeface="Trebuchet MS"/>
              </a:rPr>
              <a:t>[R3,</a:t>
            </a:r>
            <a:r>
              <a:rPr lang="en-US" sz="2000" spc="-5" dirty="0" smtClean="0">
                <a:latin typeface="Trebuchet MS"/>
                <a:cs typeface="Trebuchet MS"/>
              </a:rPr>
              <a:t>#20]</a:t>
            </a:r>
            <a:endParaRPr sz="2000" dirty="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65450" y="487171"/>
            <a:ext cx="4572000" cy="431800"/>
          </a:xfrm>
        </p:spPr>
        <p:txBody>
          <a:bodyPr/>
          <a:lstStyle/>
          <a:p>
            <a:pPr algn="ctr"/>
            <a:r>
              <a:rPr lang="en-US" dirty="0" smtClean="0"/>
              <a:t>LOAD EXAMPLE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tallExample1.png"/>
          <p:cNvPicPr>
            <a:picLocks noChangeAspect="1"/>
          </p:cNvPicPr>
          <p:nvPr/>
        </p:nvPicPr>
        <p:blipFill>
          <a:blip r:embed="rId2"/>
          <a:stretch>
            <a:fillRect/>
          </a:stretch>
        </p:blipFill>
        <p:spPr>
          <a:xfrm>
            <a:off x="1739900" y="1752600"/>
            <a:ext cx="6565900" cy="4254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65450" y="487171"/>
            <a:ext cx="4572000" cy="431800"/>
          </a:xfrm>
        </p:spPr>
        <p:txBody>
          <a:bodyPr/>
          <a:lstStyle/>
          <a:p>
            <a:pPr algn="ctr"/>
            <a:r>
              <a:rPr lang="en-US" dirty="0" smtClean="0"/>
              <a:t>LOAD EXAMPLE</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StallExample2.png"/>
          <p:cNvPicPr>
            <a:picLocks noChangeAspect="1"/>
          </p:cNvPicPr>
          <p:nvPr/>
        </p:nvPicPr>
        <p:blipFill>
          <a:blip r:embed="rId2"/>
          <a:stretch>
            <a:fillRect/>
          </a:stretch>
        </p:blipFill>
        <p:spPr>
          <a:xfrm>
            <a:off x="1441450" y="1924050"/>
            <a:ext cx="7162800" cy="3911600"/>
          </a:xfrm>
          <a:prstGeom prst="rect">
            <a:avLst/>
          </a:prstGeom>
        </p:spPr>
      </p:pic>
      <p:sp>
        <p:nvSpPr>
          <p:cNvPr id="6" name="TextBox 5"/>
          <p:cNvSpPr txBox="1"/>
          <p:nvPr/>
        </p:nvSpPr>
        <p:spPr>
          <a:xfrm>
            <a:off x="6013450" y="3270250"/>
            <a:ext cx="3276600" cy="369332"/>
          </a:xfrm>
          <a:prstGeom prst="rect">
            <a:avLst/>
          </a:prstGeom>
          <a:noFill/>
        </p:spPr>
        <p:txBody>
          <a:bodyPr wrap="square" rtlCol="0">
            <a:spAutoFit/>
          </a:bodyPr>
          <a:lstStyle/>
          <a:p>
            <a:r>
              <a:rPr lang="en-US" dirty="0" smtClean="0"/>
              <a:t>BUBBLE AND FORWARD!</a:t>
            </a:r>
            <a:endParaRPr lang="en-US" dirty="0"/>
          </a:p>
        </p:txBody>
      </p:sp>
      <p:sp>
        <p:nvSpPr>
          <p:cNvPr id="7" name="TextBox 6"/>
          <p:cNvSpPr txBox="1"/>
          <p:nvPr/>
        </p:nvSpPr>
        <p:spPr>
          <a:xfrm>
            <a:off x="7232650" y="3803650"/>
            <a:ext cx="1600200" cy="369332"/>
          </a:xfrm>
          <a:prstGeom prst="rect">
            <a:avLst/>
          </a:prstGeom>
          <a:noFill/>
        </p:spPr>
        <p:txBody>
          <a:bodyPr wrap="square" rtlCol="0">
            <a:spAutoFit/>
          </a:bodyPr>
          <a:lstStyle/>
          <a:p>
            <a:r>
              <a:rPr lang="en-US" dirty="0" smtClean="0"/>
              <a:t>FORWARD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65450" y="487171"/>
            <a:ext cx="4572000" cy="431800"/>
          </a:xfrm>
        </p:spPr>
        <p:txBody>
          <a:bodyPr/>
          <a:lstStyle/>
          <a:p>
            <a:pPr algn="ctr"/>
            <a:r>
              <a:rPr lang="en-US" dirty="0" smtClean="0"/>
              <a:t>LOAD EXAMPLE</a:t>
            </a:r>
            <a:endParaRPr lang="en-US" dirty="0"/>
          </a:p>
        </p:txBody>
      </p:sp>
      <p:sp>
        <p:nvSpPr>
          <p:cNvPr id="3" name="Text Placeholder 2"/>
          <p:cNvSpPr>
            <a:spLocks noGrp="1"/>
          </p:cNvSpPr>
          <p:nvPr>
            <p:ph type="body" idx="1"/>
          </p:nvPr>
        </p:nvSpPr>
        <p:spPr/>
        <p:txBody>
          <a:bodyPr/>
          <a:lstStyle/>
          <a:p>
            <a:endParaRPr lang="en-US" dirty="0"/>
          </a:p>
        </p:txBody>
      </p:sp>
      <p:sp>
        <p:nvSpPr>
          <p:cNvPr id="6" name="TextBox 5"/>
          <p:cNvSpPr txBox="1"/>
          <p:nvPr/>
        </p:nvSpPr>
        <p:spPr>
          <a:xfrm>
            <a:off x="6165850" y="3117850"/>
            <a:ext cx="3276600" cy="369332"/>
          </a:xfrm>
          <a:prstGeom prst="rect">
            <a:avLst/>
          </a:prstGeom>
          <a:noFill/>
        </p:spPr>
        <p:txBody>
          <a:bodyPr wrap="square" rtlCol="0">
            <a:spAutoFit/>
          </a:bodyPr>
          <a:lstStyle/>
          <a:p>
            <a:r>
              <a:rPr lang="en-US" dirty="0" smtClean="0"/>
              <a:t>BUBBLE AND FORWARD!</a:t>
            </a:r>
            <a:endParaRPr lang="en-US" dirty="0"/>
          </a:p>
        </p:txBody>
      </p:sp>
      <p:sp>
        <p:nvSpPr>
          <p:cNvPr id="7" name="TextBox 6"/>
          <p:cNvSpPr txBox="1"/>
          <p:nvPr/>
        </p:nvSpPr>
        <p:spPr>
          <a:xfrm>
            <a:off x="7461250" y="3651250"/>
            <a:ext cx="1600200" cy="369332"/>
          </a:xfrm>
          <a:prstGeom prst="rect">
            <a:avLst/>
          </a:prstGeom>
          <a:noFill/>
        </p:spPr>
        <p:txBody>
          <a:bodyPr wrap="square" rtlCol="0">
            <a:spAutoFit/>
          </a:bodyPr>
          <a:lstStyle/>
          <a:p>
            <a:r>
              <a:rPr lang="en-US" dirty="0" smtClean="0"/>
              <a:t>FORWARD</a:t>
            </a:r>
            <a:endParaRPr lang="en-US" dirty="0"/>
          </a:p>
        </p:txBody>
      </p:sp>
      <p:pic>
        <p:nvPicPr>
          <p:cNvPr id="8" name="Picture 7" descr="StallExample3.png"/>
          <p:cNvPicPr>
            <a:picLocks noChangeAspect="1"/>
          </p:cNvPicPr>
          <p:nvPr/>
        </p:nvPicPr>
        <p:blipFill>
          <a:blip r:embed="rId2"/>
          <a:stretch>
            <a:fillRect/>
          </a:stretch>
        </p:blipFill>
        <p:spPr>
          <a:xfrm>
            <a:off x="1314450" y="1371600"/>
            <a:ext cx="7416800" cy="5016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1846" y="487171"/>
            <a:ext cx="6969125" cy="431800"/>
          </a:xfrm>
          <a:prstGeom prst="rect">
            <a:avLst/>
          </a:prstGeom>
        </p:spPr>
        <p:txBody>
          <a:bodyPr vert="horz" wrap="square" lIns="0" tIns="0" rIns="0" bIns="0" rtlCol="0">
            <a:spAutoFit/>
          </a:bodyPr>
          <a:lstStyle/>
          <a:p>
            <a:pPr marL="12700">
              <a:lnSpc>
                <a:spcPct val="100000"/>
              </a:lnSpc>
            </a:pPr>
            <a:r>
              <a:rPr spc="-5" dirty="0"/>
              <a:t>Branches in the </a:t>
            </a:r>
            <a:r>
              <a:rPr dirty="0"/>
              <a:t>original pipelined</a:t>
            </a:r>
            <a:r>
              <a:rPr spc="-80" dirty="0"/>
              <a:t> </a:t>
            </a:r>
            <a:r>
              <a:rPr dirty="0"/>
              <a:t>datapath</a:t>
            </a:r>
          </a:p>
        </p:txBody>
      </p:sp>
      <p:sp>
        <p:nvSpPr>
          <p:cNvPr id="3" name="object 3"/>
          <p:cNvSpPr/>
          <p:nvPr/>
        </p:nvSpPr>
        <p:spPr>
          <a:xfrm>
            <a:off x="1579880" y="1562353"/>
            <a:ext cx="1905" cy="1207770"/>
          </a:xfrm>
          <a:custGeom>
            <a:avLst/>
            <a:gdLst/>
            <a:ahLst/>
            <a:cxnLst/>
            <a:rect l="l" t="t" r="r" b="b"/>
            <a:pathLst>
              <a:path w="1905" h="1207770">
                <a:moveTo>
                  <a:pt x="0" y="1207770"/>
                </a:moveTo>
                <a:lnTo>
                  <a:pt x="1523" y="0"/>
                </a:lnTo>
              </a:path>
            </a:pathLst>
          </a:custGeom>
          <a:ln w="28575">
            <a:solidFill>
              <a:srgbClr val="FF0000"/>
            </a:solidFill>
          </a:ln>
        </p:spPr>
        <p:txBody>
          <a:bodyPr wrap="square" lIns="0" tIns="0" rIns="0" bIns="0" rtlCol="0"/>
          <a:lstStyle/>
          <a:p>
            <a:endParaRPr/>
          </a:p>
        </p:txBody>
      </p:sp>
      <p:sp>
        <p:nvSpPr>
          <p:cNvPr id="4" name="object 4"/>
          <p:cNvSpPr/>
          <p:nvPr/>
        </p:nvSpPr>
        <p:spPr>
          <a:xfrm>
            <a:off x="491744" y="3375152"/>
            <a:ext cx="0" cy="258445"/>
          </a:xfrm>
          <a:custGeom>
            <a:avLst/>
            <a:gdLst/>
            <a:ahLst/>
            <a:cxnLst/>
            <a:rect l="l" t="t" r="r" b="b"/>
            <a:pathLst>
              <a:path h="258445">
                <a:moveTo>
                  <a:pt x="0" y="0"/>
                </a:moveTo>
                <a:lnTo>
                  <a:pt x="0" y="258318"/>
                </a:lnTo>
              </a:path>
            </a:pathLst>
          </a:custGeom>
          <a:ln w="28575">
            <a:solidFill>
              <a:srgbClr val="FF0000"/>
            </a:solidFill>
          </a:ln>
        </p:spPr>
        <p:txBody>
          <a:bodyPr wrap="square" lIns="0" tIns="0" rIns="0" bIns="0" rtlCol="0"/>
          <a:lstStyle/>
          <a:p>
            <a:endParaRPr/>
          </a:p>
        </p:txBody>
      </p:sp>
      <p:sp>
        <p:nvSpPr>
          <p:cNvPr id="5" name="object 5"/>
          <p:cNvSpPr/>
          <p:nvPr/>
        </p:nvSpPr>
        <p:spPr>
          <a:xfrm>
            <a:off x="2166620" y="4238497"/>
            <a:ext cx="0" cy="1554480"/>
          </a:xfrm>
          <a:custGeom>
            <a:avLst/>
            <a:gdLst/>
            <a:ahLst/>
            <a:cxnLst/>
            <a:rect l="l" t="t" r="r" b="b"/>
            <a:pathLst>
              <a:path h="1554479">
                <a:moveTo>
                  <a:pt x="0" y="0"/>
                </a:moveTo>
                <a:lnTo>
                  <a:pt x="0" y="1554479"/>
                </a:lnTo>
              </a:path>
            </a:pathLst>
          </a:custGeom>
          <a:ln w="9525">
            <a:solidFill>
              <a:srgbClr val="FF0000"/>
            </a:solidFill>
          </a:ln>
        </p:spPr>
        <p:txBody>
          <a:bodyPr wrap="square" lIns="0" tIns="0" rIns="0" bIns="0" rtlCol="0"/>
          <a:lstStyle/>
          <a:p>
            <a:endParaRPr/>
          </a:p>
        </p:txBody>
      </p:sp>
      <p:sp>
        <p:nvSpPr>
          <p:cNvPr id="6" name="object 6"/>
          <p:cNvSpPr/>
          <p:nvPr/>
        </p:nvSpPr>
        <p:spPr>
          <a:xfrm>
            <a:off x="2166620" y="3806444"/>
            <a:ext cx="0" cy="432434"/>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7" name="object 7"/>
          <p:cNvSpPr/>
          <p:nvPr/>
        </p:nvSpPr>
        <p:spPr>
          <a:xfrm>
            <a:off x="4512817" y="2511044"/>
            <a:ext cx="168910" cy="4145279"/>
          </a:xfrm>
          <a:custGeom>
            <a:avLst/>
            <a:gdLst/>
            <a:ahLst/>
            <a:cxnLst/>
            <a:rect l="l" t="t" r="r" b="b"/>
            <a:pathLst>
              <a:path w="168910" h="4145279">
                <a:moveTo>
                  <a:pt x="168401" y="0"/>
                </a:moveTo>
                <a:lnTo>
                  <a:pt x="168402" y="4145280"/>
                </a:lnTo>
                <a:lnTo>
                  <a:pt x="0" y="4145280"/>
                </a:lnTo>
                <a:lnTo>
                  <a:pt x="0" y="0"/>
                </a:lnTo>
                <a:lnTo>
                  <a:pt x="168401" y="0"/>
                </a:lnTo>
                <a:close/>
              </a:path>
            </a:pathLst>
          </a:custGeom>
          <a:solidFill>
            <a:srgbClr val="DEDEDE"/>
          </a:solidFill>
        </p:spPr>
        <p:txBody>
          <a:bodyPr wrap="square" lIns="0" tIns="0" rIns="0" bIns="0" rtlCol="0"/>
          <a:lstStyle/>
          <a:p>
            <a:endParaRPr/>
          </a:p>
        </p:txBody>
      </p:sp>
      <p:sp>
        <p:nvSpPr>
          <p:cNvPr id="8" name="object 8"/>
          <p:cNvSpPr/>
          <p:nvPr/>
        </p:nvSpPr>
        <p:spPr>
          <a:xfrm>
            <a:off x="4513579" y="2511044"/>
            <a:ext cx="167640" cy="4145279"/>
          </a:xfrm>
          <a:custGeom>
            <a:avLst/>
            <a:gdLst/>
            <a:ahLst/>
            <a:cxnLst/>
            <a:rect l="l" t="t" r="r" b="b"/>
            <a:pathLst>
              <a:path w="167639" h="4145279">
                <a:moveTo>
                  <a:pt x="0" y="0"/>
                </a:moveTo>
                <a:lnTo>
                  <a:pt x="0" y="4145280"/>
                </a:lnTo>
                <a:lnTo>
                  <a:pt x="167640" y="4145280"/>
                </a:lnTo>
                <a:lnTo>
                  <a:pt x="167639" y="0"/>
                </a:lnTo>
                <a:lnTo>
                  <a:pt x="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4512817" y="2251964"/>
            <a:ext cx="168910" cy="259079"/>
          </a:xfrm>
          <a:custGeom>
            <a:avLst/>
            <a:gdLst/>
            <a:ahLst/>
            <a:cxnLst/>
            <a:rect l="l" t="t" r="r" b="b"/>
            <a:pathLst>
              <a:path w="168910" h="259080">
                <a:moveTo>
                  <a:pt x="168401" y="0"/>
                </a:moveTo>
                <a:lnTo>
                  <a:pt x="168401" y="259080"/>
                </a:lnTo>
                <a:lnTo>
                  <a:pt x="0" y="259080"/>
                </a:lnTo>
                <a:lnTo>
                  <a:pt x="0" y="0"/>
                </a:lnTo>
                <a:lnTo>
                  <a:pt x="168401" y="0"/>
                </a:lnTo>
                <a:close/>
              </a:path>
            </a:pathLst>
          </a:custGeom>
          <a:solidFill>
            <a:srgbClr val="DEDEDE"/>
          </a:solidFill>
        </p:spPr>
        <p:txBody>
          <a:bodyPr wrap="square" lIns="0" tIns="0" rIns="0" bIns="0" rtlCol="0"/>
          <a:lstStyle/>
          <a:p>
            <a:endParaRPr/>
          </a:p>
        </p:txBody>
      </p:sp>
      <p:sp>
        <p:nvSpPr>
          <p:cNvPr id="10" name="object 10"/>
          <p:cNvSpPr/>
          <p:nvPr/>
        </p:nvSpPr>
        <p:spPr>
          <a:xfrm>
            <a:off x="4513579" y="2252726"/>
            <a:ext cx="167640" cy="258445"/>
          </a:xfrm>
          <a:custGeom>
            <a:avLst/>
            <a:gdLst/>
            <a:ahLst/>
            <a:cxnLst/>
            <a:rect l="l" t="t" r="r" b="b"/>
            <a:pathLst>
              <a:path w="167639" h="258444">
                <a:moveTo>
                  <a:pt x="0" y="0"/>
                </a:moveTo>
                <a:lnTo>
                  <a:pt x="0" y="258317"/>
                </a:lnTo>
                <a:lnTo>
                  <a:pt x="167639" y="258317"/>
                </a:lnTo>
                <a:lnTo>
                  <a:pt x="167639" y="0"/>
                </a:lnTo>
                <a:lnTo>
                  <a:pt x="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1449577" y="2727451"/>
            <a:ext cx="382905" cy="85725"/>
          </a:xfrm>
          <a:custGeom>
            <a:avLst/>
            <a:gdLst/>
            <a:ahLst/>
            <a:cxnLst/>
            <a:rect l="l" t="t" r="r" b="b"/>
            <a:pathLst>
              <a:path w="382905" h="85725">
                <a:moveTo>
                  <a:pt x="339851" y="57150"/>
                </a:moveTo>
                <a:lnTo>
                  <a:pt x="339851" y="28193"/>
                </a:lnTo>
                <a:lnTo>
                  <a:pt x="0" y="28193"/>
                </a:lnTo>
                <a:lnTo>
                  <a:pt x="0" y="57150"/>
                </a:lnTo>
                <a:lnTo>
                  <a:pt x="339851" y="57150"/>
                </a:lnTo>
                <a:close/>
              </a:path>
              <a:path w="382905" h="85725">
                <a:moveTo>
                  <a:pt x="382523" y="42672"/>
                </a:moveTo>
                <a:lnTo>
                  <a:pt x="325373" y="0"/>
                </a:lnTo>
                <a:lnTo>
                  <a:pt x="325373" y="28193"/>
                </a:lnTo>
                <a:lnTo>
                  <a:pt x="339851" y="28193"/>
                </a:lnTo>
                <a:lnTo>
                  <a:pt x="339851" y="74533"/>
                </a:lnTo>
                <a:lnTo>
                  <a:pt x="382523" y="42672"/>
                </a:lnTo>
                <a:close/>
              </a:path>
              <a:path w="382905" h="85725">
                <a:moveTo>
                  <a:pt x="339851" y="74533"/>
                </a:moveTo>
                <a:lnTo>
                  <a:pt x="339851" y="57150"/>
                </a:lnTo>
                <a:lnTo>
                  <a:pt x="325373" y="57150"/>
                </a:lnTo>
                <a:lnTo>
                  <a:pt x="325373" y="85343"/>
                </a:lnTo>
                <a:lnTo>
                  <a:pt x="339851" y="74533"/>
                </a:lnTo>
                <a:close/>
              </a:path>
            </a:pathLst>
          </a:custGeom>
          <a:solidFill>
            <a:srgbClr val="FF0000"/>
          </a:solidFill>
        </p:spPr>
        <p:txBody>
          <a:bodyPr wrap="square" lIns="0" tIns="0" rIns="0" bIns="0" rtlCol="0"/>
          <a:lstStyle/>
          <a:p>
            <a:endParaRPr/>
          </a:p>
        </p:txBody>
      </p:sp>
      <p:sp>
        <p:nvSpPr>
          <p:cNvPr id="12" name="object 12"/>
          <p:cNvSpPr txBox="1"/>
          <p:nvPr/>
        </p:nvSpPr>
        <p:spPr>
          <a:xfrm>
            <a:off x="237997" y="3980179"/>
            <a:ext cx="1377950" cy="1295400"/>
          </a:xfrm>
          <a:prstGeom prst="rect">
            <a:avLst/>
          </a:prstGeom>
          <a:ln w="9525">
            <a:solidFill>
              <a:srgbClr val="000000"/>
            </a:solidFill>
          </a:ln>
        </p:spPr>
        <p:txBody>
          <a:bodyPr vert="horz" wrap="square" lIns="0" tIns="41910" rIns="0" bIns="0" rtlCol="0">
            <a:spAutoFit/>
          </a:bodyPr>
          <a:lstStyle/>
          <a:p>
            <a:pPr marL="97155" marR="81280" indent="-635" algn="ctr">
              <a:lnSpc>
                <a:spcPct val="100000"/>
              </a:lnSpc>
              <a:spcBef>
                <a:spcPts val="330"/>
              </a:spcBef>
              <a:tabLst>
                <a:tab pos="634365" algn="l"/>
                <a:tab pos="922019" algn="l"/>
              </a:tabLst>
            </a:pPr>
            <a:r>
              <a:rPr sz="1100" spc="-5" dirty="0">
                <a:latin typeface="Arial"/>
                <a:cs typeface="Arial"/>
              </a:rPr>
              <a:t>R</a:t>
            </a:r>
            <a:r>
              <a:rPr sz="1100" dirty="0">
                <a:latin typeface="Arial"/>
                <a:cs typeface="Arial"/>
              </a:rPr>
              <a:t>e</a:t>
            </a:r>
            <a:r>
              <a:rPr sz="1100" spc="-5" dirty="0">
                <a:latin typeface="Arial"/>
                <a:cs typeface="Arial"/>
              </a:rPr>
              <a:t>ad</a:t>
            </a:r>
            <a:r>
              <a:rPr sz="1100" dirty="0">
                <a:latin typeface="Arial"/>
                <a:cs typeface="Arial"/>
              </a:rPr>
              <a:t>	</a:t>
            </a:r>
            <a:r>
              <a:rPr sz="1100" spc="-5" dirty="0">
                <a:latin typeface="Arial"/>
                <a:cs typeface="Arial"/>
              </a:rPr>
              <a:t>Instruction  address</a:t>
            </a:r>
            <a:r>
              <a:rPr sz="1100" dirty="0">
                <a:latin typeface="Arial"/>
                <a:cs typeface="Arial"/>
              </a:rPr>
              <a:t>		</a:t>
            </a:r>
            <a:r>
              <a:rPr sz="1100" spc="-5" dirty="0">
                <a:latin typeface="Arial"/>
                <a:cs typeface="Arial"/>
              </a:rPr>
              <a:t>[31-</a:t>
            </a:r>
            <a:r>
              <a:rPr sz="1100" spc="-15" dirty="0">
                <a:latin typeface="Arial"/>
                <a:cs typeface="Arial"/>
              </a:rPr>
              <a:t>0</a:t>
            </a:r>
            <a:r>
              <a:rPr sz="1100" spc="-5" dirty="0">
                <a:latin typeface="Arial"/>
                <a:cs typeface="Arial"/>
              </a:rPr>
              <a:t>]</a:t>
            </a:r>
            <a:endParaRPr sz="1100">
              <a:latin typeface="Arial"/>
              <a:cs typeface="Arial"/>
            </a:endParaRPr>
          </a:p>
          <a:p>
            <a:pPr>
              <a:lnSpc>
                <a:spcPct val="100000"/>
              </a:lnSpc>
            </a:pPr>
            <a:endParaRPr sz="1200">
              <a:latin typeface="Times New Roman"/>
              <a:cs typeface="Times New Roman"/>
            </a:endParaRPr>
          </a:p>
          <a:p>
            <a:pPr>
              <a:lnSpc>
                <a:spcPct val="100000"/>
              </a:lnSpc>
              <a:spcBef>
                <a:spcPts val="25"/>
              </a:spcBef>
            </a:pPr>
            <a:endParaRPr sz="1200">
              <a:latin typeface="Times New Roman"/>
              <a:cs typeface="Times New Roman"/>
            </a:endParaRPr>
          </a:p>
          <a:p>
            <a:pPr marL="339090" marR="299720" algn="ctr">
              <a:lnSpc>
                <a:spcPct val="100000"/>
              </a:lnSpc>
            </a:pPr>
            <a:r>
              <a:rPr sz="1100" b="1" spc="-5" dirty="0">
                <a:latin typeface="Arial"/>
                <a:cs typeface="Arial"/>
              </a:rPr>
              <a:t>Instruc</a:t>
            </a:r>
            <a:r>
              <a:rPr sz="1100" b="1" spc="-15" dirty="0">
                <a:latin typeface="Arial"/>
                <a:cs typeface="Arial"/>
              </a:rPr>
              <a:t>t</a:t>
            </a:r>
            <a:r>
              <a:rPr sz="1100" b="1" spc="-5" dirty="0">
                <a:latin typeface="Arial"/>
                <a:cs typeface="Arial"/>
              </a:rPr>
              <a:t>ion  memory</a:t>
            </a:r>
            <a:endParaRPr sz="1100">
              <a:latin typeface="Arial"/>
              <a:cs typeface="Arial"/>
            </a:endParaRPr>
          </a:p>
        </p:txBody>
      </p:sp>
      <p:sp>
        <p:nvSpPr>
          <p:cNvPr id="13" name="object 13"/>
          <p:cNvSpPr/>
          <p:nvPr/>
        </p:nvSpPr>
        <p:spPr>
          <a:xfrm>
            <a:off x="8704580" y="5232146"/>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3433"/>
                </a:moveTo>
                <a:lnTo>
                  <a:pt x="195072" y="0"/>
                </a:lnTo>
                <a:lnTo>
                  <a:pt x="195072" y="28955"/>
                </a:lnTo>
                <a:lnTo>
                  <a:pt x="209550" y="28955"/>
                </a:lnTo>
                <a:lnTo>
                  <a:pt x="209550" y="75295"/>
                </a:lnTo>
                <a:lnTo>
                  <a:pt x="252222" y="43433"/>
                </a:lnTo>
                <a:close/>
              </a:path>
              <a:path w="252729" h="86360">
                <a:moveTo>
                  <a:pt x="209550" y="75295"/>
                </a:moveTo>
                <a:lnTo>
                  <a:pt x="209550" y="57150"/>
                </a:lnTo>
                <a:lnTo>
                  <a:pt x="195072" y="57150"/>
                </a:lnTo>
                <a:lnTo>
                  <a:pt x="195072" y="86105"/>
                </a:lnTo>
                <a:lnTo>
                  <a:pt x="209550" y="75295"/>
                </a:lnTo>
                <a:close/>
              </a:path>
            </a:pathLst>
          </a:custGeom>
          <a:solidFill>
            <a:srgbClr val="000000"/>
          </a:solidFill>
        </p:spPr>
        <p:txBody>
          <a:bodyPr wrap="square" lIns="0" tIns="0" rIns="0" bIns="0" rtlCol="0"/>
          <a:lstStyle/>
          <a:p>
            <a:endParaRPr/>
          </a:p>
        </p:txBody>
      </p:sp>
      <p:sp>
        <p:nvSpPr>
          <p:cNvPr id="14" name="object 14"/>
          <p:cNvSpPr/>
          <p:nvPr/>
        </p:nvSpPr>
        <p:spPr>
          <a:xfrm>
            <a:off x="7028180" y="4368800"/>
            <a:ext cx="419100" cy="85725"/>
          </a:xfrm>
          <a:custGeom>
            <a:avLst/>
            <a:gdLst/>
            <a:ahLst/>
            <a:cxnLst/>
            <a:rect l="l" t="t" r="r" b="b"/>
            <a:pathLst>
              <a:path w="419100" h="85725">
                <a:moveTo>
                  <a:pt x="375666" y="57150"/>
                </a:moveTo>
                <a:lnTo>
                  <a:pt x="375666" y="28194"/>
                </a:lnTo>
                <a:lnTo>
                  <a:pt x="0" y="28194"/>
                </a:lnTo>
                <a:lnTo>
                  <a:pt x="0" y="57150"/>
                </a:lnTo>
                <a:lnTo>
                  <a:pt x="375666" y="57150"/>
                </a:lnTo>
                <a:close/>
              </a:path>
              <a:path w="419100" h="85725">
                <a:moveTo>
                  <a:pt x="419100" y="42672"/>
                </a:moveTo>
                <a:lnTo>
                  <a:pt x="361950" y="0"/>
                </a:lnTo>
                <a:lnTo>
                  <a:pt x="361950" y="28194"/>
                </a:lnTo>
                <a:lnTo>
                  <a:pt x="375666" y="28194"/>
                </a:lnTo>
                <a:lnTo>
                  <a:pt x="375666" y="75102"/>
                </a:lnTo>
                <a:lnTo>
                  <a:pt x="419100" y="42672"/>
                </a:lnTo>
                <a:close/>
              </a:path>
              <a:path w="419100" h="85725">
                <a:moveTo>
                  <a:pt x="375666" y="75102"/>
                </a:moveTo>
                <a:lnTo>
                  <a:pt x="375666" y="57150"/>
                </a:lnTo>
                <a:lnTo>
                  <a:pt x="361950" y="57150"/>
                </a:lnTo>
                <a:lnTo>
                  <a:pt x="361950" y="85344"/>
                </a:lnTo>
                <a:lnTo>
                  <a:pt x="375666" y="75102"/>
                </a:lnTo>
                <a:close/>
              </a:path>
            </a:pathLst>
          </a:custGeom>
          <a:solidFill>
            <a:srgbClr val="000000"/>
          </a:solidFill>
        </p:spPr>
        <p:txBody>
          <a:bodyPr wrap="square" lIns="0" tIns="0" rIns="0" bIns="0" rtlCol="0"/>
          <a:lstStyle/>
          <a:p>
            <a:endParaRPr/>
          </a:p>
        </p:txBody>
      </p:sp>
      <p:sp>
        <p:nvSpPr>
          <p:cNvPr id="15" name="object 15"/>
          <p:cNvSpPr/>
          <p:nvPr/>
        </p:nvSpPr>
        <p:spPr>
          <a:xfrm>
            <a:off x="7195819" y="4411471"/>
            <a:ext cx="0" cy="1554480"/>
          </a:xfrm>
          <a:custGeom>
            <a:avLst/>
            <a:gdLst/>
            <a:ahLst/>
            <a:cxnLst/>
            <a:rect l="l" t="t" r="r" b="b"/>
            <a:pathLst>
              <a:path h="1554479">
                <a:moveTo>
                  <a:pt x="0" y="0"/>
                </a:moveTo>
                <a:lnTo>
                  <a:pt x="0" y="1554479"/>
                </a:lnTo>
              </a:path>
            </a:pathLst>
          </a:custGeom>
          <a:ln w="28575">
            <a:solidFill>
              <a:srgbClr val="000000"/>
            </a:solidFill>
          </a:ln>
        </p:spPr>
        <p:txBody>
          <a:bodyPr wrap="square" lIns="0" tIns="0" rIns="0" bIns="0" rtlCol="0"/>
          <a:lstStyle/>
          <a:p>
            <a:endParaRPr/>
          </a:p>
        </p:txBody>
      </p:sp>
      <p:sp>
        <p:nvSpPr>
          <p:cNvPr id="16" name="object 16"/>
          <p:cNvSpPr/>
          <p:nvPr/>
        </p:nvSpPr>
        <p:spPr>
          <a:xfrm>
            <a:off x="7195819" y="5923279"/>
            <a:ext cx="1761489" cy="85725"/>
          </a:xfrm>
          <a:custGeom>
            <a:avLst/>
            <a:gdLst/>
            <a:ahLst/>
            <a:cxnLst/>
            <a:rect l="l" t="t" r="r" b="b"/>
            <a:pathLst>
              <a:path w="1761490" h="85725">
                <a:moveTo>
                  <a:pt x="1718310" y="57150"/>
                </a:moveTo>
                <a:lnTo>
                  <a:pt x="1718310" y="28194"/>
                </a:lnTo>
                <a:lnTo>
                  <a:pt x="0" y="28194"/>
                </a:lnTo>
                <a:lnTo>
                  <a:pt x="0" y="57150"/>
                </a:lnTo>
                <a:lnTo>
                  <a:pt x="1718310" y="57150"/>
                </a:lnTo>
                <a:close/>
              </a:path>
              <a:path w="1761490" h="85725">
                <a:moveTo>
                  <a:pt x="1760982" y="42672"/>
                </a:moveTo>
                <a:lnTo>
                  <a:pt x="1703832" y="0"/>
                </a:lnTo>
                <a:lnTo>
                  <a:pt x="1703832" y="28194"/>
                </a:lnTo>
                <a:lnTo>
                  <a:pt x="1718310" y="28194"/>
                </a:lnTo>
                <a:lnTo>
                  <a:pt x="1718310" y="74533"/>
                </a:lnTo>
                <a:lnTo>
                  <a:pt x="1760982" y="42672"/>
                </a:lnTo>
                <a:close/>
              </a:path>
              <a:path w="1761490" h="85725">
                <a:moveTo>
                  <a:pt x="1718310" y="74533"/>
                </a:moveTo>
                <a:lnTo>
                  <a:pt x="1718310" y="57150"/>
                </a:lnTo>
                <a:lnTo>
                  <a:pt x="1703832" y="57150"/>
                </a:lnTo>
                <a:lnTo>
                  <a:pt x="1703832" y="85344"/>
                </a:lnTo>
                <a:lnTo>
                  <a:pt x="1718310" y="74533"/>
                </a:lnTo>
                <a:close/>
              </a:path>
            </a:pathLst>
          </a:custGeom>
          <a:solidFill>
            <a:srgbClr val="000000"/>
          </a:solidFill>
        </p:spPr>
        <p:txBody>
          <a:bodyPr wrap="square" lIns="0" tIns="0" rIns="0" bIns="0" rtlCol="0"/>
          <a:lstStyle/>
          <a:p>
            <a:endParaRPr/>
          </a:p>
        </p:txBody>
      </p:sp>
      <p:sp>
        <p:nvSpPr>
          <p:cNvPr id="17" name="object 17"/>
          <p:cNvSpPr/>
          <p:nvPr/>
        </p:nvSpPr>
        <p:spPr>
          <a:xfrm>
            <a:off x="7154671" y="4367276"/>
            <a:ext cx="85090" cy="85725"/>
          </a:xfrm>
          <a:custGeom>
            <a:avLst/>
            <a:gdLst/>
            <a:ahLst/>
            <a:cxnLst/>
            <a:rect l="l" t="t" r="r" b="b"/>
            <a:pathLst>
              <a:path w="85090" h="85725">
                <a:moveTo>
                  <a:pt x="84581" y="60960"/>
                </a:moveTo>
                <a:lnTo>
                  <a:pt x="84581" y="24384"/>
                </a:lnTo>
                <a:lnTo>
                  <a:pt x="59435" y="0"/>
                </a:lnTo>
                <a:lnTo>
                  <a:pt x="25146" y="0"/>
                </a:lnTo>
                <a:lnTo>
                  <a:pt x="0" y="24384"/>
                </a:lnTo>
                <a:lnTo>
                  <a:pt x="0" y="60960"/>
                </a:lnTo>
                <a:lnTo>
                  <a:pt x="25146" y="85344"/>
                </a:lnTo>
                <a:lnTo>
                  <a:pt x="59435" y="85344"/>
                </a:lnTo>
                <a:lnTo>
                  <a:pt x="84581" y="60960"/>
                </a:lnTo>
                <a:close/>
              </a:path>
            </a:pathLst>
          </a:custGeom>
          <a:solidFill>
            <a:srgbClr val="000000"/>
          </a:solidFill>
        </p:spPr>
        <p:txBody>
          <a:bodyPr wrap="square" lIns="0" tIns="0" rIns="0" bIns="0" rtlCol="0"/>
          <a:lstStyle/>
          <a:p>
            <a:endParaRPr/>
          </a:p>
        </p:txBody>
      </p:sp>
      <p:sp>
        <p:nvSpPr>
          <p:cNvPr id="18" name="object 18"/>
          <p:cNvSpPr/>
          <p:nvPr/>
        </p:nvSpPr>
        <p:spPr>
          <a:xfrm>
            <a:off x="7154671" y="4367276"/>
            <a:ext cx="85090" cy="85725"/>
          </a:xfrm>
          <a:custGeom>
            <a:avLst/>
            <a:gdLst/>
            <a:ahLst/>
            <a:cxnLst/>
            <a:rect l="l" t="t" r="r" b="b"/>
            <a:pathLst>
              <a:path w="85090" h="85725">
                <a:moveTo>
                  <a:pt x="25146" y="0"/>
                </a:moveTo>
                <a:lnTo>
                  <a:pt x="0" y="24384"/>
                </a:lnTo>
                <a:lnTo>
                  <a:pt x="0" y="60960"/>
                </a:lnTo>
                <a:lnTo>
                  <a:pt x="25146" y="85344"/>
                </a:lnTo>
                <a:lnTo>
                  <a:pt x="59435" y="85344"/>
                </a:lnTo>
                <a:lnTo>
                  <a:pt x="84581" y="60960"/>
                </a:lnTo>
                <a:lnTo>
                  <a:pt x="84581" y="24384"/>
                </a:lnTo>
                <a:lnTo>
                  <a:pt x="59435" y="0"/>
                </a:lnTo>
                <a:lnTo>
                  <a:pt x="25146"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9626600" y="5621528"/>
            <a:ext cx="168910"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20" name="object 20"/>
          <p:cNvSpPr/>
          <p:nvPr/>
        </p:nvSpPr>
        <p:spPr>
          <a:xfrm>
            <a:off x="9795002" y="5621528"/>
            <a:ext cx="0" cy="1381125"/>
          </a:xfrm>
          <a:custGeom>
            <a:avLst/>
            <a:gdLst/>
            <a:ahLst/>
            <a:cxnLst/>
            <a:rect l="l" t="t" r="r" b="b"/>
            <a:pathLst>
              <a:path h="1381125">
                <a:moveTo>
                  <a:pt x="0" y="0"/>
                </a:moveTo>
                <a:lnTo>
                  <a:pt x="0" y="1380744"/>
                </a:lnTo>
              </a:path>
            </a:pathLst>
          </a:custGeom>
          <a:ln w="28575">
            <a:solidFill>
              <a:srgbClr val="000000"/>
            </a:solidFill>
          </a:ln>
        </p:spPr>
        <p:txBody>
          <a:bodyPr wrap="square" lIns="0" tIns="0" rIns="0" bIns="0" rtlCol="0"/>
          <a:lstStyle/>
          <a:p>
            <a:endParaRPr/>
          </a:p>
        </p:txBody>
      </p:sp>
      <p:sp>
        <p:nvSpPr>
          <p:cNvPr id="21" name="object 21"/>
          <p:cNvSpPr/>
          <p:nvPr/>
        </p:nvSpPr>
        <p:spPr>
          <a:xfrm>
            <a:off x="2501900" y="7002271"/>
            <a:ext cx="7293609" cy="0"/>
          </a:xfrm>
          <a:custGeom>
            <a:avLst/>
            <a:gdLst/>
            <a:ahLst/>
            <a:cxnLst/>
            <a:rect l="l" t="t" r="r" b="b"/>
            <a:pathLst>
              <a:path w="7293609">
                <a:moveTo>
                  <a:pt x="7293102" y="0"/>
                </a:moveTo>
                <a:lnTo>
                  <a:pt x="0" y="0"/>
                </a:lnTo>
              </a:path>
            </a:pathLst>
          </a:custGeom>
          <a:ln w="28575">
            <a:solidFill>
              <a:srgbClr val="000000"/>
            </a:solidFill>
          </a:ln>
        </p:spPr>
        <p:txBody>
          <a:bodyPr wrap="square" lIns="0" tIns="0" rIns="0" bIns="0" rtlCol="0"/>
          <a:lstStyle/>
          <a:p>
            <a:endParaRPr/>
          </a:p>
        </p:txBody>
      </p:sp>
      <p:sp>
        <p:nvSpPr>
          <p:cNvPr id="22" name="object 22"/>
          <p:cNvSpPr/>
          <p:nvPr/>
        </p:nvSpPr>
        <p:spPr>
          <a:xfrm>
            <a:off x="2333498" y="4757420"/>
            <a:ext cx="0" cy="2072005"/>
          </a:xfrm>
          <a:custGeom>
            <a:avLst/>
            <a:gdLst/>
            <a:ahLst/>
            <a:cxnLst/>
            <a:rect l="l" t="t" r="r" b="b"/>
            <a:pathLst>
              <a:path h="2072004">
                <a:moveTo>
                  <a:pt x="0" y="2071877"/>
                </a:moveTo>
                <a:lnTo>
                  <a:pt x="0" y="0"/>
                </a:lnTo>
              </a:path>
            </a:pathLst>
          </a:custGeom>
          <a:ln w="9525">
            <a:solidFill>
              <a:srgbClr val="000000"/>
            </a:solidFill>
          </a:ln>
        </p:spPr>
        <p:txBody>
          <a:bodyPr wrap="square" lIns="0" tIns="0" rIns="0" bIns="0" rtlCol="0"/>
          <a:lstStyle/>
          <a:p>
            <a:endParaRPr/>
          </a:p>
        </p:txBody>
      </p:sp>
      <p:sp>
        <p:nvSpPr>
          <p:cNvPr id="23" name="object 23"/>
          <p:cNvSpPr/>
          <p:nvPr/>
        </p:nvSpPr>
        <p:spPr>
          <a:xfrm>
            <a:off x="2328926" y="4719320"/>
            <a:ext cx="424180" cy="76200"/>
          </a:xfrm>
          <a:custGeom>
            <a:avLst/>
            <a:gdLst/>
            <a:ahLst/>
            <a:cxnLst/>
            <a:rect l="l" t="t" r="r" b="b"/>
            <a:pathLst>
              <a:path w="424180" h="76200">
                <a:moveTo>
                  <a:pt x="364998" y="41147"/>
                </a:moveTo>
                <a:lnTo>
                  <a:pt x="364998" y="35813"/>
                </a:lnTo>
                <a:lnTo>
                  <a:pt x="362712" y="33527"/>
                </a:lnTo>
                <a:lnTo>
                  <a:pt x="2286" y="33527"/>
                </a:lnTo>
                <a:lnTo>
                  <a:pt x="0" y="35813"/>
                </a:lnTo>
                <a:lnTo>
                  <a:pt x="0" y="41147"/>
                </a:lnTo>
                <a:lnTo>
                  <a:pt x="2286" y="43433"/>
                </a:lnTo>
                <a:lnTo>
                  <a:pt x="362712" y="43433"/>
                </a:lnTo>
                <a:lnTo>
                  <a:pt x="364998" y="41147"/>
                </a:lnTo>
                <a:close/>
              </a:path>
              <a:path w="424180" h="76200">
                <a:moveTo>
                  <a:pt x="423672" y="38100"/>
                </a:moveTo>
                <a:lnTo>
                  <a:pt x="347472" y="0"/>
                </a:lnTo>
                <a:lnTo>
                  <a:pt x="347472" y="33527"/>
                </a:lnTo>
                <a:lnTo>
                  <a:pt x="362712" y="33527"/>
                </a:lnTo>
                <a:lnTo>
                  <a:pt x="364998" y="35813"/>
                </a:lnTo>
                <a:lnTo>
                  <a:pt x="364998" y="67437"/>
                </a:lnTo>
                <a:lnTo>
                  <a:pt x="423672" y="38100"/>
                </a:lnTo>
                <a:close/>
              </a:path>
              <a:path w="424180" h="76200">
                <a:moveTo>
                  <a:pt x="364998" y="67437"/>
                </a:moveTo>
                <a:lnTo>
                  <a:pt x="364998" y="41147"/>
                </a:lnTo>
                <a:lnTo>
                  <a:pt x="362712" y="43433"/>
                </a:lnTo>
                <a:lnTo>
                  <a:pt x="347472" y="43433"/>
                </a:lnTo>
                <a:lnTo>
                  <a:pt x="347472" y="76200"/>
                </a:lnTo>
                <a:lnTo>
                  <a:pt x="364998" y="67437"/>
                </a:lnTo>
                <a:close/>
              </a:path>
            </a:pathLst>
          </a:custGeom>
          <a:solidFill>
            <a:srgbClr val="000000"/>
          </a:solidFill>
        </p:spPr>
        <p:txBody>
          <a:bodyPr wrap="square" lIns="0" tIns="0" rIns="0" bIns="0" rtlCol="0"/>
          <a:lstStyle/>
          <a:p>
            <a:endParaRPr/>
          </a:p>
        </p:txBody>
      </p:sp>
      <p:sp>
        <p:nvSpPr>
          <p:cNvPr id="24" name="object 24"/>
          <p:cNvSpPr txBox="1"/>
          <p:nvPr/>
        </p:nvSpPr>
        <p:spPr>
          <a:xfrm>
            <a:off x="7535926" y="4286250"/>
            <a:ext cx="53848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Address</a:t>
            </a:r>
            <a:endParaRPr sz="1100">
              <a:latin typeface="Arial"/>
              <a:cs typeface="Arial"/>
            </a:endParaRPr>
          </a:p>
        </p:txBody>
      </p:sp>
      <p:sp>
        <p:nvSpPr>
          <p:cNvPr id="25" name="object 25"/>
          <p:cNvSpPr txBox="1"/>
          <p:nvPr/>
        </p:nvSpPr>
        <p:spPr>
          <a:xfrm>
            <a:off x="7535926" y="5149601"/>
            <a:ext cx="351790" cy="350520"/>
          </a:xfrm>
          <a:prstGeom prst="rect">
            <a:avLst/>
          </a:prstGeom>
        </p:spPr>
        <p:txBody>
          <a:bodyPr vert="horz" wrap="square" lIns="0" tIns="0" rIns="0" bIns="0" rtlCol="0">
            <a:spAutoFit/>
          </a:bodyPr>
          <a:lstStyle/>
          <a:p>
            <a:pPr marL="12700" marR="5080">
              <a:lnSpc>
                <a:spcPct val="100000"/>
              </a:lnSpc>
            </a:pPr>
            <a:r>
              <a:rPr sz="1100" spc="-5" dirty="0">
                <a:latin typeface="Arial"/>
                <a:cs typeface="Arial"/>
              </a:rPr>
              <a:t>Write  data</a:t>
            </a:r>
            <a:endParaRPr sz="1100">
              <a:latin typeface="Arial"/>
              <a:cs typeface="Arial"/>
            </a:endParaRPr>
          </a:p>
        </p:txBody>
      </p:sp>
      <p:sp>
        <p:nvSpPr>
          <p:cNvPr id="26" name="object 26"/>
          <p:cNvSpPr txBox="1"/>
          <p:nvPr/>
        </p:nvSpPr>
        <p:spPr>
          <a:xfrm>
            <a:off x="7844534" y="4632200"/>
            <a:ext cx="568960" cy="350520"/>
          </a:xfrm>
          <a:prstGeom prst="rect">
            <a:avLst/>
          </a:prstGeom>
        </p:spPr>
        <p:txBody>
          <a:bodyPr vert="horz" wrap="square" lIns="0" tIns="0" rIns="0" bIns="0" rtlCol="0">
            <a:spAutoFit/>
          </a:bodyPr>
          <a:lstStyle/>
          <a:p>
            <a:pPr marL="12700" marR="5080" indent="118745">
              <a:lnSpc>
                <a:spcPct val="100000"/>
              </a:lnSpc>
            </a:pPr>
            <a:r>
              <a:rPr sz="1100" b="1" spc="-5" dirty="0">
                <a:latin typeface="Arial"/>
                <a:cs typeface="Arial"/>
              </a:rPr>
              <a:t>Data  m</a:t>
            </a:r>
            <a:r>
              <a:rPr sz="1100" b="1" spc="-10" dirty="0">
                <a:latin typeface="Arial"/>
                <a:cs typeface="Arial"/>
              </a:rPr>
              <a:t>e</a:t>
            </a:r>
            <a:r>
              <a:rPr sz="1100" b="1" spc="-5" dirty="0">
                <a:latin typeface="Arial"/>
                <a:cs typeface="Arial"/>
              </a:rPr>
              <a:t>mory</a:t>
            </a:r>
            <a:endParaRPr sz="1100">
              <a:latin typeface="Arial"/>
              <a:cs typeface="Arial"/>
            </a:endParaRPr>
          </a:p>
        </p:txBody>
      </p:sp>
      <p:sp>
        <p:nvSpPr>
          <p:cNvPr id="27" name="object 27"/>
          <p:cNvSpPr txBox="1"/>
          <p:nvPr/>
        </p:nvSpPr>
        <p:spPr>
          <a:xfrm>
            <a:off x="8286494" y="5149587"/>
            <a:ext cx="361950" cy="350520"/>
          </a:xfrm>
          <a:prstGeom prst="rect">
            <a:avLst/>
          </a:prstGeom>
        </p:spPr>
        <p:txBody>
          <a:bodyPr vert="horz" wrap="square" lIns="0" tIns="0" rIns="0" bIns="0" rtlCol="0">
            <a:spAutoFit/>
          </a:bodyPr>
          <a:lstStyle/>
          <a:p>
            <a:pPr marL="76200" marR="5080" indent="-64135">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endParaRPr sz="1100">
              <a:latin typeface="Arial"/>
              <a:cs typeface="Arial"/>
            </a:endParaRPr>
          </a:p>
        </p:txBody>
      </p:sp>
      <p:sp>
        <p:nvSpPr>
          <p:cNvPr id="28" name="object 28"/>
          <p:cNvSpPr/>
          <p:nvPr/>
        </p:nvSpPr>
        <p:spPr>
          <a:xfrm>
            <a:off x="7447280" y="4238497"/>
            <a:ext cx="1257300" cy="1295400"/>
          </a:xfrm>
          <a:custGeom>
            <a:avLst/>
            <a:gdLst/>
            <a:ahLst/>
            <a:cxnLst/>
            <a:rect l="l" t="t" r="r" b="b"/>
            <a:pathLst>
              <a:path w="1257300" h="1295400">
                <a:moveTo>
                  <a:pt x="0" y="0"/>
                </a:moveTo>
                <a:lnTo>
                  <a:pt x="0" y="1295400"/>
                </a:lnTo>
                <a:lnTo>
                  <a:pt x="1257300" y="1295400"/>
                </a:lnTo>
                <a:lnTo>
                  <a:pt x="1257300" y="0"/>
                </a:lnTo>
                <a:lnTo>
                  <a:pt x="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8034019" y="4065523"/>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30" name="object 30"/>
          <p:cNvSpPr txBox="1"/>
          <p:nvPr/>
        </p:nvSpPr>
        <p:spPr>
          <a:xfrm>
            <a:off x="7704328" y="3854196"/>
            <a:ext cx="66103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MemWrite</a:t>
            </a:r>
            <a:endParaRPr sz="1100">
              <a:latin typeface="Arial"/>
              <a:cs typeface="Arial"/>
            </a:endParaRPr>
          </a:p>
        </p:txBody>
      </p:sp>
      <p:sp>
        <p:nvSpPr>
          <p:cNvPr id="31" name="object 31"/>
          <p:cNvSpPr/>
          <p:nvPr/>
        </p:nvSpPr>
        <p:spPr>
          <a:xfrm>
            <a:off x="8034019" y="5533897"/>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32" name="object 32"/>
          <p:cNvSpPr txBox="1"/>
          <p:nvPr/>
        </p:nvSpPr>
        <p:spPr>
          <a:xfrm>
            <a:off x="7704328" y="5754623"/>
            <a:ext cx="66992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MemRead</a:t>
            </a:r>
            <a:endParaRPr sz="1100">
              <a:latin typeface="Arial"/>
              <a:cs typeface="Arial"/>
            </a:endParaRPr>
          </a:p>
        </p:txBody>
      </p:sp>
      <p:sp>
        <p:nvSpPr>
          <p:cNvPr id="33" name="object 33"/>
          <p:cNvSpPr txBox="1"/>
          <p:nvPr/>
        </p:nvSpPr>
        <p:spPr>
          <a:xfrm>
            <a:off x="9464539" y="5237223"/>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34" name="object 34"/>
          <p:cNvSpPr txBox="1"/>
          <p:nvPr/>
        </p:nvSpPr>
        <p:spPr>
          <a:xfrm>
            <a:off x="9464539" y="5841484"/>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35" name="object 35"/>
          <p:cNvSpPr/>
          <p:nvPr/>
        </p:nvSpPr>
        <p:spPr>
          <a:xfrm>
            <a:off x="9375902" y="5101844"/>
            <a:ext cx="250825" cy="1037590"/>
          </a:xfrm>
          <a:custGeom>
            <a:avLst/>
            <a:gdLst/>
            <a:ahLst/>
            <a:cxnLst/>
            <a:rect l="l" t="t" r="r" b="b"/>
            <a:pathLst>
              <a:path w="250825" h="1037589">
                <a:moveTo>
                  <a:pt x="124968" y="0"/>
                </a:moveTo>
                <a:lnTo>
                  <a:pt x="76188" y="9894"/>
                </a:lnTo>
                <a:lnTo>
                  <a:pt x="36480" y="36861"/>
                </a:lnTo>
                <a:lnTo>
                  <a:pt x="9775" y="76831"/>
                </a:lnTo>
                <a:lnTo>
                  <a:pt x="0" y="125729"/>
                </a:lnTo>
                <a:lnTo>
                  <a:pt x="0" y="911351"/>
                </a:lnTo>
                <a:lnTo>
                  <a:pt x="9775" y="960250"/>
                </a:lnTo>
                <a:lnTo>
                  <a:pt x="36480" y="1000220"/>
                </a:lnTo>
                <a:lnTo>
                  <a:pt x="76188" y="1027187"/>
                </a:lnTo>
                <a:lnTo>
                  <a:pt x="124968" y="1037081"/>
                </a:lnTo>
                <a:lnTo>
                  <a:pt x="173866" y="1027187"/>
                </a:lnTo>
                <a:lnTo>
                  <a:pt x="213836" y="1000220"/>
                </a:lnTo>
                <a:lnTo>
                  <a:pt x="240803" y="960250"/>
                </a:lnTo>
                <a:lnTo>
                  <a:pt x="250698" y="911351"/>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9205468" y="4717542"/>
            <a:ext cx="754380"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MemToReg</a:t>
            </a:r>
            <a:endParaRPr sz="1100">
              <a:latin typeface="Arial"/>
              <a:cs typeface="Arial"/>
            </a:endParaRPr>
          </a:p>
        </p:txBody>
      </p:sp>
      <p:sp>
        <p:nvSpPr>
          <p:cNvPr id="37" name="object 37"/>
          <p:cNvSpPr/>
          <p:nvPr/>
        </p:nvSpPr>
        <p:spPr>
          <a:xfrm>
            <a:off x="9542780" y="4928870"/>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38" name="object 38"/>
          <p:cNvSpPr/>
          <p:nvPr/>
        </p:nvSpPr>
        <p:spPr>
          <a:xfrm>
            <a:off x="4848097" y="4326128"/>
            <a:ext cx="0" cy="1035050"/>
          </a:xfrm>
          <a:custGeom>
            <a:avLst/>
            <a:gdLst/>
            <a:ahLst/>
            <a:cxnLst/>
            <a:rect l="l" t="t" r="r" b="b"/>
            <a:pathLst>
              <a:path h="1035050">
                <a:moveTo>
                  <a:pt x="0" y="1034796"/>
                </a:moveTo>
                <a:lnTo>
                  <a:pt x="0" y="0"/>
                </a:lnTo>
              </a:path>
            </a:pathLst>
          </a:custGeom>
          <a:ln w="28575">
            <a:solidFill>
              <a:srgbClr val="000000"/>
            </a:solidFill>
          </a:ln>
        </p:spPr>
        <p:txBody>
          <a:bodyPr wrap="square" lIns="0" tIns="0" rIns="0" bIns="0" rtlCol="0"/>
          <a:lstStyle/>
          <a:p>
            <a:endParaRPr/>
          </a:p>
        </p:txBody>
      </p:sp>
      <p:sp>
        <p:nvSpPr>
          <p:cNvPr id="39" name="object 39"/>
          <p:cNvSpPr/>
          <p:nvPr/>
        </p:nvSpPr>
        <p:spPr>
          <a:xfrm>
            <a:off x="4681220" y="4282694"/>
            <a:ext cx="586105" cy="86360"/>
          </a:xfrm>
          <a:custGeom>
            <a:avLst/>
            <a:gdLst/>
            <a:ahLst/>
            <a:cxnLst/>
            <a:rect l="l" t="t" r="r" b="b"/>
            <a:pathLst>
              <a:path w="586104" h="86360">
                <a:moveTo>
                  <a:pt x="543305" y="57150"/>
                </a:moveTo>
                <a:lnTo>
                  <a:pt x="543305" y="28955"/>
                </a:lnTo>
                <a:lnTo>
                  <a:pt x="0" y="28955"/>
                </a:lnTo>
                <a:lnTo>
                  <a:pt x="0" y="57150"/>
                </a:lnTo>
                <a:lnTo>
                  <a:pt x="543305" y="57150"/>
                </a:lnTo>
                <a:close/>
              </a:path>
              <a:path w="586104" h="86360">
                <a:moveTo>
                  <a:pt x="585977" y="43433"/>
                </a:moveTo>
                <a:lnTo>
                  <a:pt x="528827" y="0"/>
                </a:lnTo>
                <a:lnTo>
                  <a:pt x="528827" y="28955"/>
                </a:lnTo>
                <a:lnTo>
                  <a:pt x="543305" y="28955"/>
                </a:lnTo>
                <a:lnTo>
                  <a:pt x="543305" y="75295"/>
                </a:lnTo>
                <a:lnTo>
                  <a:pt x="585977" y="43433"/>
                </a:lnTo>
                <a:close/>
              </a:path>
              <a:path w="586104" h="86360">
                <a:moveTo>
                  <a:pt x="543305" y="75295"/>
                </a:moveTo>
                <a:lnTo>
                  <a:pt x="543305" y="57150"/>
                </a:lnTo>
                <a:lnTo>
                  <a:pt x="528827" y="57150"/>
                </a:lnTo>
                <a:lnTo>
                  <a:pt x="528827" y="86105"/>
                </a:lnTo>
                <a:lnTo>
                  <a:pt x="543305" y="75295"/>
                </a:lnTo>
                <a:close/>
              </a:path>
            </a:pathLst>
          </a:custGeom>
          <a:solidFill>
            <a:srgbClr val="FF0000"/>
          </a:solidFill>
        </p:spPr>
        <p:txBody>
          <a:bodyPr wrap="square" lIns="0" tIns="0" rIns="0" bIns="0" rtlCol="0"/>
          <a:lstStyle/>
          <a:p>
            <a:endParaRPr/>
          </a:p>
        </p:txBody>
      </p:sp>
      <p:sp>
        <p:nvSpPr>
          <p:cNvPr id="40" name="object 40"/>
          <p:cNvSpPr/>
          <p:nvPr/>
        </p:nvSpPr>
        <p:spPr>
          <a:xfrm>
            <a:off x="4802378" y="4288028"/>
            <a:ext cx="83820" cy="85725"/>
          </a:xfrm>
          <a:custGeom>
            <a:avLst/>
            <a:gdLst/>
            <a:ahLst/>
            <a:cxnLst/>
            <a:rect l="l" t="t" r="r" b="b"/>
            <a:pathLst>
              <a:path w="83820" h="85725">
                <a:moveTo>
                  <a:pt x="83820" y="60960"/>
                </a:moveTo>
                <a:lnTo>
                  <a:pt x="83820" y="24384"/>
                </a:lnTo>
                <a:lnTo>
                  <a:pt x="59436" y="0"/>
                </a:lnTo>
                <a:lnTo>
                  <a:pt x="24384" y="0"/>
                </a:lnTo>
                <a:lnTo>
                  <a:pt x="0" y="24384"/>
                </a:lnTo>
                <a:lnTo>
                  <a:pt x="0" y="60960"/>
                </a:lnTo>
                <a:lnTo>
                  <a:pt x="24384" y="85344"/>
                </a:lnTo>
                <a:lnTo>
                  <a:pt x="59436" y="85344"/>
                </a:lnTo>
                <a:lnTo>
                  <a:pt x="83820" y="60960"/>
                </a:lnTo>
                <a:close/>
              </a:path>
            </a:pathLst>
          </a:custGeom>
          <a:solidFill>
            <a:srgbClr val="FF0000"/>
          </a:solidFill>
        </p:spPr>
        <p:txBody>
          <a:bodyPr wrap="square" lIns="0" tIns="0" rIns="0" bIns="0" rtlCol="0"/>
          <a:lstStyle/>
          <a:p>
            <a:endParaRPr/>
          </a:p>
        </p:txBody>
      </p:sp>
      <p:sp>
        <p:nvSpPr>
          <p:cNvPr id="41" name="object 41"/>
          <p:cNvSpPr/>
          <p:nvPr/>
        </p:nvSpPr>
        <p:spPr>
          <a:xfrm>
            <a:off x="4802378" y="4288028"/>
            <a:ext cx="83820" cy="85725"/>
          </a:xfrm>
          <a:custGeom>
            <a:avLst/>
            <a:gdLst/>
            <a:ahLst/>
            <a:cxnLst/>
            <a:rect l="l" t="t" r="r" b="b"/>
            <a:pathLst>
              <a:path w="83820" h="85725">
                <a:moveTo>
                  <a:pt x="24384" y="0"/>
                </a:moveTo>
                <a:lnTo>
                  <a:pt x="0" y="24384"/>
                </a:lnTo>
                <a:lnTo>
                  <a:pt x="0" y="60960"/>
                </a:lnTo>
                <a:lnTo>
                  <a:pt x="24384" y="85344"/>
                </a:lnTo>
                <a:lnTo>
                  <a:pt x="59436" y="85344"/>
                </a:lnTo>
                <a:lnTo>
                  <a:pt x="83820" y="60960"/>
                </a:lnTo>
                <a:lnTo>
                  <a:pt x="83820" y="24384"/>
                </a:lnTo>
                <a:lnTo>
                  <a:pt x="59436" y="0"/>
                </a:lnTo>
                <a:lnTo>
                  <a:pt x="24384" y="0"/>
                </a:lnTo>
                <a:close/>
              </a:path>
            </a:pathLst>
          </a:custGeom>
          <a:ln w="9525">
            <a:solidFill>
              <a:srgbClr val="FF0000"/>
            </a:solidFill>
          </a:ln>
        </p:spPr>
        <p:txBody>
          <a:bodyPr wrap="square" lIns="0" tIns="0" rIns="0" bIns="0" rtlCol="0"/>
          <a:lstStyle/>
          <a:p>
            <a:endParaRPr/>
          </a:p>
        </p:txBody>
      </p:sp>
      <p:sp>
        <p:nvSpPr>
          <p:cNvPr id="42" name="object 42"/>
          <p:cNvSpPr txBox="1"/>
          <p:nvPr/>
        </p:nvSpPr>
        <p:spPr>
          <a:xfrm>
            <a:off x="628395" y="2409444"/>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4</a:t>
            </a:r>
            <a:endParaRPr sz="1100">
              <a:latin typeface="Arial"/>
              <a:cs typeface="Arial"/>
            </a:endParaRPr>
          </a:p>
        </p:txBody>
      </p:sp>
      <p:sp>
        <p:nvSpPr>
          <p:cNvPr id="43" name="object 43"/>
          <p:cNvSpPr txBox="1"/>
          <p:nvPr/>
        </p:nvSpPr>
        <p:spPr>
          <a:xfrm>
            <a:off x="4857485" y="3112767"/>
            <a:ext cx="349885" cy="350520"/>
          </a:xfrm>
          <a:prstGeom prst="rect">
            <a:avLst/>
          </a:prstGeom>
        </p:spPr>
        <p:txBody>
          <a:bodyPr vert="horz" wrap="square" lIns="0" tIns="0" rIns="0" bIns="0" rtlCol="0">
            <a:spAutoFit/>
          </a:bodyPr>
          <a:lstStyle/>
          <a:p>
            <a:pPr marL="12700" marR="5080" indent="6350">
              <a:lnSpc>
                <a:spcPct val="100000"/>
              </a:lnSpc>
            </a:pPr>
            <a:r>
              <a:rPr sz="1100" b="1" spc="-5" dirty="0">
                <a:solidFill>
                  <a:srgbClr val="FF0000"/>
                </a:solidFill>
                <a:latin typeface="Arial"/>
                <a:cs typeface="Arial"/>
              </a:rPr>
              <a:t>Shift  left</a:t>
            </a:r>
            <a:r>
              <a:rPr sz="1100" b="1" spc="-95" dirty="0">
                <a:solidFill>
                  <a:srgbClr val="FF0000"/>
                </a:solidFill>
                <a:latin typeface="Arial"/>
                <a:cs typeface="Arial"/>
              </a:rPr>
              <a:t> </a:t>
            </a:r>
            <a:r>
              <a:rPr sz="1100" b="1" spc="-5" dirty="0">
                <a:solidFill>
                  <a:srgbClr val="FF0000"/>
                </a:solidFill>
                <a:latin typeface="Arial"/>
                <a:cs typeface="Arial"/>
              </a:rPr>
              <a:t>2</a:t>
            </a:r>
            <a:endParaRPr sz="1100">
              <a:latin typeface="Arial"/>
              <a:cs typeface="Arial"/>
            </a:endParaRPr>
          </a:p>
        </p:txBody>
      </p:sp>
      <p:sp>
        <p:nvSpPr>
          <p:cNvPr id="44" name="object 44"/>
          <p:cNvSpPr/>
          <p:nvPr/>
        </p:nvSpPr>
        <p:spPr>
          <a:xfrm>
            <a:off x="4765802" y="2943098"/>
            <a:ext cx="501650" cy="690880"/>
          </a:xfrm>
          <a:custGeom>
            <a:avLst/>
            <a:gdLst/>
            <a:ahLst/>
            <a:cxnLst/>
            <a:rect l="l" t="t" r="r" b="b"/>
            <a:pathLst>
              <a:path w="501650" h="690879">
                <a:moveTo>
                  <a:pt x="250698" y="0"/>
                </a:moveTo>
                <a:lnTo>
                  <a:pt x="209978" y="4521"/>
                </a:lnTo>
                <a:lnTo>
                  <a:pt x="171370" y="17611"/>
                </a:lnTo>
                <a:lnTo>
                  <a:pt x="135387" y="38555"/>
                </a:lnTo>
                <a:lnTo>
                  <a:pt x="102540" y="66641"/>
                </a:lnTo>
                <a:lnTo>
                  <a:pt x="73342" y="101155"/>
                </a:lnTo>
                <a:lnTo>
                  <a:pt x="48304" y="141384"/>
                </a:lnTo>
                <a:lnTo>
                  <a:pt x="27939" y="186615"/>
                </a:lnTo>
                <a:lnTo>
                  <a:pt x="12758" y="236134"/>
                </a:lnTo>
                <a:lnTo>
                  <a:pt x="3275" y="289229"/>
                </a:lnTo>
                <a:lnTo>
                  <a:pt x="0" y="345186"/>
                </a:lnTo>
                <a:lnTo>
                  <a:pt x="3275" y="401327"/>
                </a:lnTo>
                <a:lnTo>
                  <a:pt x="12758" y="454529"/>
                </a:lnTo>
                <a:lnTo>
                  <a:pt x="27939" y="504092"/>
                </a:lnTo>
                <a:lnTo>
                  <a:pt x="48304" y="549316"/>
                </a:lnTo>
                <a:lnTo>
                  <a:pt x="73342" y="589502"/>
                </a:lnTo>
                <a:lnTo>
                  <a:pt x="102540" y="623949"/>
                </a:lnTo>
                <a:lnTo>
                  <a:pt x="135387" y="651960"/>
                </a:lnTo>
                <a:lnTo>
                  <a:pt x="171370" y="672833"/>
                </a:lnTo>
                <a:lnTo>
                  <a:pt x="209978" y="685870"/>
                </a:lnTo>
                <a:lnTo>
                  <a:pt x="250698" y="690372"/>
                </a:lnTo>
                <a:lnTo>
                  <a:pt x="291417" y="685870"/>
                </a:lnTo>
                <a:lnTo>
                  <a:pt x="330025" y="672833"/>
                </a:lnTo>
                <a:lnTo>
                  <a:pt x="366008" y="651960"/>
                </a:lnTo>
                <a:lnTo>
                  <a:pt x="398855" y="623949"/>
                </a:lnTo>
                <a:lnTo>
                  <a:pt x="428053" y="589502"/>
                </a:lnTo>
                <a:lnTo>
                  <a:pt x="453091" y="549316"/>
                </a:lnTo>
                <a:lnTo>
                  <a:pt x="473456" y="504092"/>
                </a:lnTo>
                <a:lnTo>
                  <a:pt x="488637" y="454529"/>
                </a:lnTo>
                <a:lnTo>
                  <a:pt x="498120" y="401327"/>
                </a:lnTo>
                <a:lnTo>
                  <a:pt x="501396" y="345186"/>
                </a:lnTo>
                <a:lnTo>
                  <a:pt x="498120" y="289229"/>
                </a:lnTo>
                <a:lnTo>
                  <a:pt x="488637" y="236134"/>
                </a:lnTo>
                <a:lnTo>
                  <a:pt x="473456" y="186615"/>
                </a:lnTo>
                <a:lnTo>
                  <a:pt x="453091" y="141384"/>
                </a:lnTo>
                <a:lnTo>
                  <a:pt x="428053" y="101155"/>
                </a:lnTo>
                <a:lnTo>
                  <a:pt x="398855" y="66641"/>
                </a:lnTo>
                <a:lnTo>
                  <a:pt x="366008" y="38555"/>
                </a:lnTo>
                <a:lnTo>
                  <a:pt x="330025" y="17611"/>
                </a:lnTo>
                <a:lnTo>
                  <a:pt x="291417" y="4521"/>
                </a:lnTo>
                <a:lnTo>
                  <a:pt x="250698" y="0"/>
                </a:lnTo>
                <a:close/>
              </a:path>
            </a:pathLst>
          </a:custGeom>
          <a:ln w="9525">
            <a:solidFill>
              <a:srgbClr val="FF0000"/>
            </a:solidFill>
          </a:ln>
        </p:spPr>
        <p:txBody>
          <a:bodyPr wrap="square" lIns="0" tIns="0" rIns="0" bIns="0" rtlCol="0"/>
          <a:lstStyle/>
          <a:p>
            <a:endParaRPr/>
          </a:p>
        </p:txBody>
      </p:sp>
      <p:sp>
        <p:nvSpPr>
          <p:cNvPr id="45" name="object 45"/>
          <p:cNvSpPr txBox="1"/>
          <p:nvPr/>
        </p:nvSpPr>
        <p:spPr>
          <a:xfrm>
            <a:off x="439423" y="2903220"/>
            <a:ext cx="126364" cy="350520"/>
          </a:xfrm>
          <a:prstGeom prst="rect">
            <a:avLst/>
          </a:prstGeom>
        </p:spPr>
        <p:txBody>
          <a:bodyPr vert="horz" wrap="square" lIns="0" tIns="0" rIns="0" bIns="0" rtlCol="0">
            <a:spAutoFit/>
          </a:bodyPr>
          <a:lstStyle/>
          <a:p>
            <a:pPr marL="12700" marR="5080" indent="3810">
              <a:lnSpc>
                <a:spcPct val="100000"/>
              </a:lnSpc>
            </a:pPr>
            <a:r>
              <a:rPr sz="1100" b="1" spc="-5" dirty="0">
                <a:solidFill>
                  <a:srgbClr val="FF0000"/>
                </a:solidFill>
                <a:latin typeface="Arial"/>
                <a:cs typeface="Arial"/>
              </a:rPr>
              <a:t>P  C</a:t>
            </a:r>
            <a:endParaRPr sz="1100">
              <a:latin typeface="Arial"/>
              <a:cs typeface="Arial"/>
            </a:endParaRPr>
          </a:p>
        </p:txBody>
      </p:sp>
      <p:sp>
        <p:nvSpPr>
          <p:cNvPr id="46" name="object 46"/>
          <p:cNvSpPr/>
          <p:nvPr/>
        </p:nvSpPr>
        <p:spPr>
          <a:xfrm>
            <a:off x="322579" y="2770123"/>
            <a:ext cx="328930" cy="605155"/>
          </a:xfrm>
          <a:custGeom>
            <a:avLst/>
            <a:gdLst/>
            <a:ahLst/>
            <a:cxnLst/>
            <a:rect l="l" t="t" r="r" b="b"/>
            <a:pathLst>
              <a:path w="328930" h="605154">
                <a:moveTo>
                  <a:pt x="0" y="0"/>
                </a:moveTo>
                <a:lnTo>
                  <a:pt x="0" y="605027"/>
                </a:lnTo>
                <a:lnTo>
                  <a:pt x="328422" y="605027"/>
                </a:lnTo>
                <a:lnTo>
                  <a:pt x="328422" y="0"/>
                </a:lnTo>
                <a:lnTo>
                  <a:pt x="0" y="0"/>
                </a:lnTo>
                <a:close/>
              </a:path>
            </a:pathLst>
          </a:custGeom>
          <a:ln w="9525">
            <a:solidFill>
              <a:srgbClr val="FF0000"/>
            </a:solidFill>
          </a:ln>
        </p:spPr>
        <p:txBody>
          <a:bodyPr wrap="square" lIns="0" tIns="0" rIns="0" bIns="0" rtlCol="0"/>
          <a:lstStyle/>
          <a:p>
            <a:endParaRPr/>
          </a:p>
        </p:txBody>
      </p:sp>
      <p:sp>
        <p:nvSpPr>
          <p:cNvPr id="47" name="object 47"/>
          <p:cNvSpPr/>
          <p:nvPr/>
        </p:nvSpPr>
        <p:spPr>
          <a:xfrm>
            <a:off x="5267197" y="3246373"/>
            <a:ext cx="624205" cy="86360"/>
          </a:xfrm>
          <a:custGeom>
            <a:avLst/>
            <a:gdLst/>
            <a:ahLst/>
            <a:cxnLst/>
            <a:rect l="l" t="t" r="r" b="b"/>
            <a:pathLst>
              <a:path w="624204" h="86360">
                <a:moveTo>
                  <a:pt x="581405" y="57150"/>
                </a:moveTo>
                <a:lnTo>
                  <a:pt x="581405" y="28955"/>
                </a:lnTo>
                <a:lnTo>
                  <a:pt x="0" y="28955"/>
                </a:lnTo>
                <a:lnTo>
                  <a:pt x="0" y="57150"/>
                </a:lnTo>
                <a:lnTo>
                  <a:pt x="581405" y="57150"/>
                </a:lnTo>
                <a:close/>
              </a:path>
              <a:path w="624204" h="86360">
                <a:moveTo>
                  <a:pt x="624077" y="42671"/>
                </a:moveTo>
                <a:lnTo>
                  <a:pt x="566927" y="0"/>
                </a:lnTo>
                <a:lnTo>
                  <a:pt x="566927" y="28955"/>
                </a:lnTo>
                <a:lnTo>
                  <a:pt x="581405" y="28955"/>
                </a:lnTo>
                <a:lnTo>
                  <a:pt x="581405" y="75102"/>
                </a:lnTo>
                <a:lnTo>
                  <a:pt x="624077" y="42671"/>
                </a:lnTo>
                <a:close/>
              </a:path>
              <a:path w="624204" h="86360">
                <a:moveTo>
                  <a:pt x="581405" y="75102"/>
                </a:moveTo>
                <a:lnTo>
                  <a:pt x="581405" y="57150"/>
                </a:lnTo>
                <a:lnTo>
                  <a:pt x="566927" y="57150"/>
                </a:lnTo>
                <a:lnTo>
                  <a:pt x="566927" y="86105"/>
                </a:lnTo>
                <a:lnTo>
                  <a:pt x="581405" y="75102"/>
                </a:lnTo>
                <a:close/>
              </a:path>
            </a:pathLst>
          </a:custGeom>
          <a:solidFill>
            <a:srgbClr val="FF0000"/>
          </a:solidFill>
        </p:spPr>
        <p:txBody>
          <a:bodyPr wrap="square" lIns="0" tIns="0" rIns="0" bIns="0" rtlCol="0"/>
          <a:lstStyle/>
          <a:p>
            <a:endParaRPr/>
          </a:p>
        </p:txBody>
      </p:sp>
      <p:sp>
        <p:nvSpPr>
          <p:cNvPr id="48" name="object 48"/>
          <p:cNvSpPr/>
          <p:nvPr/>
        </p:nvSpPr>
        <p:spPr>
          <a:xfrm>
            <a:off x="6394196" y="2987294"/>
            <a:ext cx="467359" cy="86360"/>
          </a:xfrm>
          <a:custGeom>
            <a:avLst/>
            <a:gdLst/>
            <a:ahLst/>
            <a:cxnLst/>
            <a:rect l="l" t="t" r="r" b="b"/>
            <a:pathLst>
              <a:path w="467359" h="86360">
                <a:moveTo>
                  <a:pt x="424434" y="57150"/>
                </a:moveTo>
                <a:lnTo>
                  <a:pt x="424434" y="28956"/>
                </a:lnTo>
                <a:lnTo>
                  <a:pt x="0" y="28956"/>
                </a:lnTo>
                <a:lnTo>
                  <a:pt x="0" y="57150"/>
                </a:lnTo>
                <a:lnTo>
                  <a:pt x="424434" y="57150"/>
                </a:lnTo>
                <a:close/>
              </a:path>
              <a:path w="467359" h="86360">
                <a:moveTo>
                  <a:pt x="467106" y="43433"/>
                </a:moveTo>
                <a:lnTo>
                  <a:pt x="409956" y="0"/>
                </a:lnTo>
                <a:lnTo>
                  <a:pt x="409956" y="28956"/>
                </a:lnTo>
                <a:lnTo>
                  <a:pt x="424434" y="28956"/>
                </a:lnTo>
                <a:lnTo>
                  <a:pt x="424434" y="75295"/>
                </a:lnTo>
                <a:lnTo>
                  <a:pt x="467106" y="43433"/>
                </a:lnTo>
                <a:close/>
              </a:path>
              <a:path w="467359" h="86360">
                <a:moveTo>
                  <a:pt x="424434" y="75295"/>
                </a:moveTo>
                <a:lnTo>
                  <a:pt x="424434" y="57150"/>
                </a:lnTo>
                <a:lnTo>
                  <a:pt x="409956" y="57150"/>
                </a:lnTo>
                <a:lnTo>
                  <a:pt x="409956" y="86106"/>
                </a:lnTo>
                <a:lnTo>
                  <a:pt x="424434" y="75295"/>
                </a:lnTo>
                <a:close/>
              </a:path>
            </a:pathLst>
          </a:custGeom>
          <a:solidFill>
            <a:srgbClr val="FF0000"/>
          </a:solidFill>
        </p:spPr>
        <p:txBody>
          <a:bodyPr wrap="square" lIns="0" tIns="0" rIns="0" bIns="0" rtlCol="0"/>
          <a:lstStyle/>
          <a:p>
            <a:endParaRPr/>
          </a:p>
        </p:txBody>
      </p:sp>
      <p:sp>
        <p:nvSpPr>
          <p:cNvPr id="49" name="object 49"/>
          <p:cNvSpPr/>
          <p:nvPr/>
        </p:nvSpPr>
        <p:spPr>
          <a:xfrm>
            <a:off x="945896" y="2338070"/>
            <a:ext cx="0" cy="346710"/>
          </a:xfrm>
          <a:custGeom>
            <a:avLst/>
            <a:gdLst/>
            <a:ahLst/>
            <a:cxnLst/>
            <a:rect l="l" t="t" r="r" b="b"/>
            <a:pathLst>
              <a:path h="346710">
                <a:moveTo>
                  <a:pt x="0" y="0"/>
                </a:moveTo>
                <a:lnTo>
                  <a:pt x="0" y="346709"/>
                </a:lnTo>
              </a:path>
            </a:pathLst>
          </a:custGeom>
          <a:ln w="9525">
            <a:solidFill>
              <a:srgbClr val="FF0000"/>
            </a:solidFill>
          </a:ln>
        </p:spPr>
        <p:txBody>
          <a:bodyPr wrap="square" lIns="0" tIns="0" rIns="0" bIns="0" rtlCol="0"/>
          <a:lstStyle/>
          <a:p>
            <a:endParaRPr/>
          </a:p>
        </p:txBody>
      </p:sp>
      <p:sp>
        <p:nvSpPr>
          <p:cNvPr id="50" name="object 50"/>
          <p:cNvSpPr/>
          <p:nvPr/>
        </p:nvSpPr>
        <p:spPr>
          <a:xfrm>
            <a:off x="945896" y="2856229"/>
            <a:ext cx="0" cy="346075"/>
          </a:xfrm>
          <a:custGeom>
            <a:avLst/>
            <a:gdLst/>
            <a:ahLst/>
            <a:cxnLst/>
            <a:rect l="l" t="t" r="r" b="b"/>
            <a:pathLst>
              <a:path h="346075">
                <a:moveTo>
                  <a:pt x="0" y="0"/>
                </a:moveTo>
                <a:lnTo>
                  <a:pt x="0" y="345948"/>
                </a:lnTo>
              </a:path>
            </a:pathLst>
          </a:custGeom>
          <a:ln w="9525">
            <a:solidFill>
              <a:srgbClr val="FF0000"/>
            </a:solidFill>
          </a:ln>
        </p:spPr>
        <p:txBody>
          <a:bodyPr wrap="square" lIns="0" tIns="0" rIns="0" bIns="0" rtlCol="0"/>
          <a:lstStyle/>
          <a:p>
            <a:endParaRPr/>
          </a:p>
        </p:txBody>
      </p:sp>
      <p:sp>
        <p:nvSpPr>
          <p:cNvPr id="51" name="object 51"/>
          <p:cNvSpPr/>
          <p:nvPr/>
        </p:nvSpPr>
        <p:spPr>
          <a:xfrm>
            <a:off x="945896" y="2684779"/>
            <a:ext cx="168910" cy="85725"/>
          </a:xfrm>
          <a:custGeom>
            <a:avLst/>
            <a:gdLst/>
            <a:ahLst/>
            <a:cxnLst/>
            <a:rect l="l" t="t" r="r" b="b"/>
            <a:pathLst>
              <a:path w="168909" h="85725">
                <a:moveTo>
                  <a:pt x="0" y="0"/>
                </a:moveTo>
                <a:lnTo>
                  <a:pt x="168401" y="85344"/>
                </a:lnTo>
              </a:path>
            </a:pathLst>
          </a:custGeom>
          <a:ln w="9524">
            <a:solidFill>
              <a:srgbClr val="FF0000"/>
            </a:solidFill>
          </a:ln>
        </p:spPr>
        <p:txBody>
          <a:bodyPr wrap="square" lIns="0" tIns="0" rIns="0" bIns="0" rtlCol="0"/>
          <a:lstStyle/>
          <a:p>
            <a:endParaRPr/>
          </a:p>
        </p:txBody>
      </p:sp>
      <p:sp>
        <p:nvSpPr>
          <p:cNvPr id="52" name="object 52"/>
          <p:cNvSpPr/>
          <p:nvPr/>
        </p:nvSpPr>
        <p:spPr>
          <a:xfrm>
            <a:off x="945896" y="2770123"/>
            <a:ext cx="168910" cy="86360"/>
          </a:xfrm>
          <a:custGeom>
            <a:avLst/>
            <a:gdLst/>
            <a:ahLst/>
            <a:cxnLst/>
            <a:rect l="l" t="t" r="r" b="b"/>
            <a:pathLst>
              <a:path w="168909" h="86360">
                <a:moveTo>
                  <a:pt x="0" y="86106"/>
                </a:moveTo>
                <a:lnTo>
                  <a:pt x="168401" y="0"/>
                </a:lnTo>
              </a:path>
            </a:pathLst>
          </a:custGeom>
          <a:ln w="9525">
            <a:solidFill>
              <a:srgbClr val="FF0000"/>
            </a:solidFill>
          </a:ln>
        </p:spPr>
        <p:txBody>
          <a:bodyPr wrap="square" lIns="0" tIns="0" rIns="0" bIns="0" rtlCol="0"/>
          <a:lstStyle/>
          <a:p>
            <a:endParaRPr/>
          </a:p>
        </p:txBody>
      </p:sp>
      <p:sp>
        <p:nvSpPr>
          <p:cNvPr id="53" name="object 53"/>
          <p:cNvSpPr/>
          <p:nvPr/>
        </p:nvSpPr>
        <p:spPr>
          <a:xfrm>
            <a:off x="945896" y="2338070"/>
            <a:ext cx="504190" cy="605155"/>
          </a:xfrm>
          <a:custGeom>
            <a:avLst/>
            <a:gdLst/>
            <a:ahLst/>
            <a:cxnLst/>
            <a:rect l="l" t="t" r="r" b="b"/>
            <a:pathLst>
              <a:path w="504190" h="605155">
                <a:moveTo>
                  <a:pt x="0" y="0"/>
                </a:moveTo>
                <a:lnTo>
                  <a:pt x="503681" y="259079"/>
                </a:lnTo>
                <a:lnTo>
                  <a:pt x="503681" y="605027"/>
                </a:lnTo>
              </a:path>
            </a:pathLst>
          </a:custGeom>
          <a:ln w="9525">
            <a:solidFill>
              <a:srgbClr val="FF0000"/>
            </a:solidFill>
          </a:ln>
        </p:spPr>
        <p:txBody>
          <a:bodyPr wrap="square" lIns="0" tIns="0" rIns="0" bIns="0" rtlCol="0"/>
          <a:lstStyle/>
          <a:p>
            <a:endParaRPr/>
          </a:p>
        </p:txBody>
      </p:sp>
      <p:sp>
        <p:nvSpPr>
          <p:cNvPr id="54" name="object 54"/>
          <p:cNvSpPr/>
          <p:nvPr/>
        </p:nvSpPr>
        <p:spPr>
          <a:xfrm>
            <a:off x="945896" y="2943098"/>
            <a:ext cx="504190" cy="259079"/>
          </a:xfrm>
          <a:custGeom>
            <a:avLst/>
            <a:gdLst/>
            <a:ahLst/>
            <a:cxnLst/>
            <a:rect l="l" t="t" r="r" b="b"/>
            <a:pathLst>
              <a:path w="504190" h="259080">
                <a:moveTo>
                  <a:pt x="0" y="259079"/>
                </a:moveTo>
                <a:lnTo>
                  <a:pt x="503681" y="0"/>
                </a:lnTo>
              </a:path>
            </a:pathLst>
          </a:custGeom>
          <a:ln w="9525">
            <a:solidFill>
              <a:srgbClr val="FF0000"/>
            </a:solidFill>
          </a:ln>
        </p:spPr>
        <p:txBody>
          <a:bodyPr wrap="square" lIns="0" tIns="0" rIns="0" bIns="0" rtlCol="0"/>
          <a:lstStyle/>
          <a:p>
            <a:endParaRPr/>
          </a:p>
        </p:txBody>
      </p:sp>
      <p:sp>
        <p:nvSpPr>
          <p:cNvPr id="55" name="object 55"/>
          <p:cNvSpPr txBox="1"/>
          <p:nvPr/>
        </p:nvSpPr>
        <p:spPr>
          <a:xfrm>
            <a:off x="1132839" y="2670047"/>
            <a:ext cx="296545" cy="182245"/>
          </a:xfrm>
          <a:prstGeom prst="rect">
            <a:avLst/>
          </a:prstGeom>
        </p:spPr>
        <p:txBody>
          <a:bodyPr vert="horz" wrap="square" lIns="0" tIns="0" rIns="0" bIns="0" rtlCol="0">
            <a:spAutoFit/>
          </a:bodyPr>
          <a:lstStyle/>
          <a:p>
            <a:pPr marL="12700">
              <a:lnSpc>
                <a:spcPct val="100000"/>
              </a:lnSpc>
            </a:pPr>
            <a:r>
              <a:rPr sz="1100" b="1" spc="-5" dirty="0">
                <a:solidFill>
                  <a:srgbClr val="FF0000"/>
                </a:solidFill>
                <a:latin typeface="Arial"/>
                <a:cs typeface="Arial"/>
              </a:rPr>
              <a:t>Add</a:t>
            </a:r>
            <a:endParaRPr sz="1100">
              <a:latin typeface="Arial"/>
              <a:cs typeface="Arial"/>
            </a:endParaRPr>
          </a:p>
        </p:txBody>
      </p:sp>
      <p:sp>
        <p:nvSpPr>
          <p:cNvPr id="56" name="object 56"/>
          <p:cNvSpPr/>
          <p:nvPr/>
        </p:nvSpPr>
        <p:spPr>
          <a:xfrm>
            <a:off x="447548" y="1303274"/>
            <a:ext cx="86360" cy="1466850"/>
          </a:xfrm>
          <a:custGeom>
            <a:avLst/>
            <a:gdLst/>
            <a:ahLst/>
            <a:cxnLst/>
            <a:rect l="l" t="t" r="r" b="b"/>
            <a:pathLst>
              <a:path w="86359" h="1466850">
                <a:moveTo>
                  <a:pt x="28971" y="1409700"/>
                </a:moveTo>
                <a:lnTo>
                  <a:pt x="0" y="1409700"/>
                </a:lnTo>
                <a:lnTo>
                  <a:pt x="28956" y="1448480"/>
                </a:lnTo>
                <a:lnTo>
                  <a:pt x="28971" y="1409700"/>
                </a:lnTo>
                <a:close/>
              </a:path>
              <a:path w="86359" h="1466850">
                <a:moveTo>
                  <a:pt x="57165" y="1409700"/>
                </a:moveTo>
                <a:lnTo>
                  <a:pt x="28971" y="1409700"/>
                </a:lnTo>
                <a:lnTo>
                  <a:pt x="28956" y="1424177"/>
                </a:lnTo>
                <a:lnTo>
                  <a:pt x="57150" y="1424177"/>
                </a:lnTo>
                <a:lnTo>
                  <a:pt x="57165" y="1409700"/>
                </a:lnTo>
                <a:close/>
              </a:path>
              <a:path w="86359" h="1466850">
                <a:moveTo>
                  <a:pt x="86106" y="1409700"/>
                </a:moveTo>
                <a:lnTo>
                  <a:pt x="57165" y="1409700"/>
                </a:lnTo>
                <a:lnTo>
                  <a:pt x="57150" y="1424177"/>
                </a:lnTo>
                <a:lnTo>
                  <a:pt x="28956" y="1424177"/>
                </a:lnTo>
                <a:lnTo>
                  <a:pt x="28956" y="1448480"/>
                </a:lnTo>
                <a:lnTo>
                  <a:pt x="42671" y="1466850"/>
                </a:lnTo>
                <a:lnTo>
                  <a:pt x="86106" y="1409700"/>
                </a:lnTo>
                <a:close/>
              </a:path>
              <a:path w="86359" h="1466850">
                <a:moveTo>
                  <a:pt x="58673" y="0"/>
                </a:moveTo>
                <a:lnTo>
                  <a:pt x="30479" y="0"/>
                </a:lnTo>
                <a:lnTo>
                  <a:pt x="28971" y="1409700"/>
                </a:lnTo>
                <a:lnTo>
                  <a:pt x="57165" y="1409700"/>
                </a:lnTo>
                <a:lnTo>
                  <a:pt x="58673" y="0"/>
                </a:lnTo>
                <a:close/>
              </a:path>
            </a:pathLst>
          </a:custGeom>
          <a:solidFill>
            <a:srgbClr val="FF0000"/>
          </a:solidFill>
        </p:spPr>
        <p:txBody>
          <a:bodyPr wrap="square" lIns="0" tIns="0" rIns="0" bIns="0" rtlCol="0"/>
          <a:lstStyle/>
          <a:p>
            <a:endParaRPr/>
          </a:p>
        </p:txBody>
      </p:sp>
      <p:sp>
        <p:nvSpPr>
          <p:cNvPr id="57" name="object 57"/>
          <p:cNvSpPr/>
          <p:nvPr/>
        </p:nvSpPr>
        <p:spPr>
          <a:xfrm>
            <a:off x="1329944" y="1518919"/>
            <a:ext cx="251460" cy="86360"/>
          </a:xfrm>
          <a:custGeom>
            <a:avLst/>
            <a:gdLst/>
            <a:ahLst/>
            <a:cxnLst/>
            <a:rect l="l" t="t" r="r" b="b"/>
            <a:pathLst>
              <a:path w="251459" h="86359">
                <a:moveTo>
                  <a:pt x="57150" y="28955"/>
                </a:moveTo>
                <a:lnTo>
                  <a:pt x="57150" y="0"/>
                </a:lnTo>
                <a:lnTo>
                  <a:pt x="0" y="43433"/>
                </a:lnTo>
                <a:lnTo>
                  <a:pt x="43434" y="75864"/>
                </a:lnTo>
                <a:lnTo>
                  <a:pt x="43434" y="28955"/>
                </a:lnTo>
                <a:lnTo>
                  <a:pt x="57150" y="28955"/>
                </a:lnTo>
                <a:close/>
              </a:path>
              <a:path w="251459" h="86359">
                <a:moveTo>
                  <a:pt x="251459" y="57149"/>
                </a:moveTo>
                <a:lnTo>
                  <a:pt x="251459" y="28955"/>
                </a:lnTo>
                <a:lnTo>
                  <a:pt x="43434" y="28955"/>
                </a:lnTo>
                <a:lnTo>
                  <a:pt x="43434" y="57149"/>
                </a:lnTo>
                <a:lnTo>
                  <a:pt x="251459" y="57149"/>
                </a:lnTo>
                <a:close/>
              </a:path>
              <a:path w="251459" h="86359">
                <a:moveTo>
                  <a:pt x="57150" y="86105"/>
                </a:moveTo>
                <a:lnTo>
                  <a:pt x="57150" y="57149"/>
                </a:lnTo>
                <a:lnTo>
                  <a:pt x="43434" y="57149"/>
                </a:lnTo>
                <a:lnTo>
                  <a:pt x="43434" y="75864"/>
                </a:lnTo>
                <a:lnTo>
                  <a:pt x="57150" y="86105"/>
                </a:lnTo>
                <a:close/>
              </a:path>
            </a:pathLst>
          </a:custGeom>
          <a:solidFill>
            <a:srgbClr val="FF0000"/>
          </a:solidFill>
        </p:spPr>
        <p:txBody>
          <a:bodyPr wrap="square" lIns="0" tIns="0" rIns="0" bIns="0" rtlCol="0"/>
          <a:lstStyle/>
          <a:p>
            <a:endParaRPr/>
          </a:p>
        </p:txBody>
      </p:sp>
      <p:sp>
        <p:nvSpPr>
          <p:cNvPr id="58" name="object 58"/>
          <p:cNvSpPr/>
          <p:nvPr/>
        </p:nvSpPr>
        <p:spPr>
          <a:xfrm>
            <a:off x="741680" y="3030727"/>
            <a:ext cx="0" cy="603250"/>
          </a:xfrm>
          <a:custGeom>
            <a:avLst/>
            <a:gdLst/>
            <a:ahLst/>
            <a:cxnLst/>
            <a:rect l="l" t="t" r="r" b="b"/>
            <a:pathLst>
              <a:path h="603250">
                <a:moveTo>
                  <a:pt x="0" y="602742"/>
                </a:moveTo>
                <a:lnTo>
                  <a:pt x="0" y="0"/>
                </a:lnTo>
              </a:path>
            </a:pathLst>
          </a:custGeom>
          <a:ln w="28575">
            <a:solidFill>
              <a:srgbClr val="FF0000"/>
            </a:solidFill>
          </a:ln>
        </p:spPr>
        <p:txBody>
          <a:bodyPr wrap="square" lIns="0" tIns="0" rIns="0" bIns="0" rtlCol="0"/>
          <a:lstStyle/>
          <a:p>
            <a:endParaRPr/>
          </a:p>
        </p:txBody>
      </p:sp>
      <p:sp>
        <p:nvSpPr>
          <p:cNvPr id="59" name="object 59"/>
          <p:cNvSpPr/>
          <p:nvPr/>
        </p:nvSpPr>
        <p:spPr>
          <a:xfrm>
            <a:off x="1329944" y="1260602"/>
            <a:ext cx="6036310" cy="85725"/>
          </a:xfrm>
          <a:custGeom>
            <a:avLst/>
            <a:gdLst/>
            <a:ahLst/>
            <a:cxnLst/>
            <a:rect l="l" t="t" r="r" b="b"/>
            <a:pathLst>
              <a:path w="6036309" h="85725">
                <a:moveTo>
                  <a:pt x="57150" y="28194"/>
                </a:moveTo>
                <a:lnTo>
                  <a:pt x="57150" y="0"/>
                </a:lnTo>
                <a:lnTo>
                  <a:pt x="0" y="42672"/>
                </a:lnTo>
                <a:lnTo>
                  <a:pt x="43434" y="75102"/>
                </a:lnTo>
                <a:lnTo>
                  <a:pt x="43434" y="28194"/>
                </a:lnTo>
                <a:lnTo>
                  <a:pt x="57150" y="28194"/>
                </a:lnTo>
                <a:close/>
              </a:path>
              <a:path w="6036309" h="85725">
                <a:moveTo>
                  <a:pt x="6035802" y="57149"/>
                </a:moveTo>
                <a:lnTo>
                  <a:pt x="6035802" y="28193"/>
                </a:lnTo>
                <a:lnTo>
                  <a:pt x="43434" y="28194"/>
                </a:lnTo>
                <a:lnTo>
                  <a:pt x="43434" y="57150"/>
                </a:lnTo>
                <a:lnTo>
                  <a:pt x="6035802" y="57149"/>
                </a:lnTo>
                <a:close/>
              </a:path>
              <a:path w="6036309" h="85725">
                <a:moveTo>
                  <a:pt x="57150" y="85344"/>
                </a:moveTo>
                <a:lnTo>
                  <a:pt x="57150" y="57150"/>
                </a:lnTo>
                <a:lnTo>
                  <a:pt x="43434" y="57150"/>
                </a:lnTo>
                <a:lnTo>
                  <a:pt x="43434" y="75102"/>
                </a:lnTo>
                <a:lnTo>
                  <a:pt x="57150" y="85344"/>
                </a:lnTo>
                <a:close/>
              </a:path>
            </a:pathLst>
          </a:custGeom>
          <a:solidFill>
            <a:srgbClr val="FF0000"/>
          </a:solidFill>
        </p:spPr>
        <p:txBody>
          <a:bodyPr wrap="square" lIns="0" tIns="0" rIns="0" bIns="0" rtlCol="0"/>
          <a:lstStyle/>
          <a:p>
            <a:endParaRPr/>
          </a:p>
        </p:txBody>
      </p:sp>
      <p:sp>
        <p:nvSpPr>
          <p:cNvPr id="60" name="object 60"/>
          <p:cNvSpPr/>
          <p:nvPr/>
        </p:nvSpPr>
        <p:spPr>
          <a:xfrm>
            <a:off x="741680" y="2987294"/>
            <a:ext cx="204470" cy="86360"/>
          </a:xfrm>
          <a:custGeom>
            <a:avLst/>
            <a:gdLst/>
            <a:ahLst/>
            <a:cxnLst/>
            <a:rect l="l" t="t" r="r" b="b"/>
            <a:pathLst>
              <a:path w="204469" h="86360">
                <a:moveTo>
                  <a:pt x="161544" y="57149"/>
                </a:moveTo>
                <a:lnTo>
                  <a:pt x="161544" y="28955"/>
                </a:lnTo>
                <a:lnTo>
                  <a:pt x="0" y="28955"/>
                </a:lnTo>
                <a:lnTo>
                  <a:pt x="0" y="57149"/>
                </a:lnTo>
                <a:lnTo>
                  <a:pt x="161544" y="57149"/>
                </a:lnTo>
                <a:close/>
              </a:path>
              <a:path w="204469" h="86360">
                <a:moveTo>
                  <a:pt x="204215" y="43433"/>
                </a:moveTo>
                <a:lnTo>
                  <a:pt x="147065" y="0"/>
                </a:lnTo>
                <a:lnTo>
                  <a:pt x="147065" y="28955"/>
                </a:lnTo>
                <a:lnTo>
                  <a:pt x="161544" y="28955"/>
                </a:lnTo>
                <a:lnTo>
                  <a:pt x="161544" y="75295"/>
                </a:lnTo>
                <a:lnTo>
                  <a:pt x="204215" y="43433"/>
                </a:lnTo>
                <a:close/>
              </a:path>
              <a:path w="204469" h="86360">
                <a:moveTo>
                  <a:pt x="161544" y="75295"/>
                </a:moveTo>
                <a:lnTo>
                  <a:pt x="161544" y="57149"/>
                </a:lnTo>
                <a:lnTo>
                  <a:pt x="147065" y="57149"/>
                </a:lnTo>
                <a:lnTo>
                  <a:pt x="147065" y="86105"/>
                </a:lnTo>
                <a:lnTo>
                  <a:pt x="161544" y="75295"/>
                </a:lnTo>
                <a:close/>
              </a:path>
            </a:pathLst>
          </a:custGeom>
          <a:solidFill>
            <a:srgbClr val="FF0000"/>
          </a:solidFill>
        </p:spPr>
        <p:txBody>
          <a:bodyPr wrap="square" lIns="0" tIns="0" rIns="0" bIns="0" rtlCol="0"/>
          <a:lstStyle/>
          <a:p>
            <a:endParaRPr/>
          </a:p>
        </p:txBody>
      </p:sp>
      <p:sp>
        <p:nvSpPr>
          <p:cNvPr id="61" name="object 61"/>
          <p:cNvSpPr/>
          <p:nvPr/>
        </p:nvSpPr>
        <p:spPr>
          <a:xfrm>
            <a:off x="447548" y="3633470"/>
            <a:ext cx="86360" cy="346710"/>
          </a:xfrm>
          <a:custGeom>
            <a:avLst/>
            <a:gdLst/>
            <a:ahLst/>
            <a:cxnLst/>
            <a:rect l="l" t="t" r="r" b="b"/>
            <a:pathLst>
              <a:path w="86359" h="346710">
                <a:moveTo>
                  <a:pt x="57220" y="289304"/>
                </a:moveTo>
                <a:lnTo>
                  <a:pt x="0" y="288797"/>
                </a:lnTo>
                <a:lnTo>
                  <a:pt x="28956" y="328095"/>
                </a:lnTo>
                <a:lnTo>
                  <a:pt x="28956" y="303275"/>
                </a:lnTo>
                <a:lnTo>
                  <a:pt x="57150" y="303275"/>
                </a:lnTo>
                <a:lnTo>
                  <a:pt x="57220" y="289304"/>
                </a:lnTo>
                <a:close/>
              </a:path>
              <a:path w="86359" h="346710">
                <a:moveTo>
                  <a:pt x="29027" y="303275"/>
                </a:moveTo>
                <a:lnTo>
                  <a:pt x="29027" y="289054"/>
                </a:lnTo>
                <a:lnTo>
                  <a:pt x="28956" y="303275"/>
                </a:lnTo>
                <a:close/>
              </a:path>
              <a:path w="86359" h="346710">
                <a:moveTo>
                  <a:pt x="86106" y="289559"/>
                </a:moveTo>
                <a:lnTo>
                  <a:pt x="57220" y="289304"/>
                </a:lnTo>
                <a:lnTo>
                  <a:pt x="57150" y="303275"/>
                </a:lnTo>
                <a:lnTo>
                  <a:pt x="28956" y="303275"/>
                </a:lnTo>
                <a:lnTo>
                  <a:pt x="28956" y="328095"/>
                </a:lnTo>
                <a:lnTo>
                  <a:pt x="42671" y="346709"/>
                </a:lnTo>
                <a:lnTo>
                  <a:pt x="86106" y="289559"/>
                </a:lnTo>
                <a:close/>
              </a:path>
              <a:path w="86359" h="346710">
                <a:moveTo>
                  <a:pt x="58673" y="0"/>
                </a:moveTo>
                <a:lnTo>
                  <a:pt x="30479" y="0"/>
                </a:lnTo>
                <a:lnTo>
                  <a:pt x="29027" y="289054"/>
                </a:lnTo>
                <a:lnTo>
                  <a:pt x="57220" y="289304"/>
                </a:lnTo>
                <a:lnTo>
                  <a:pt x="58673" y="0"/>
                </a:lnTo>
                <a:close/>
              </a:path>
            </a:pathLst>
          </a:custGeom>
          <a:solidFill>
            <a:srgbClr val="000000"/>
          </a:solidFill>
        </p:spPr>
        <p:txBody>
          <a:bodyPr wrap="square" lIns="0" tIns="0" rIns="0" bIns="0" rtlCol="0"/>
          <a:lstStyle/>
          <a:p>
            <a:endParaRPr/>
          </a:p>
        </p:txBody>
      </p:sp>
      <p:sp>
        <p:nvSpPr>
          <p:cNvPr id="62" name="object 62"/>
          <p:cNvSpPr/>
          <p:nvPr/>
        </p:nvSpPr>
        <p:spPr>
          <a:xfrm>
            <a:off x="6609080" y="4368800"/>
            <a:ext cx="252729" cy="85725"/>
          </a:xfrm>
          <a:custGeom>
            <a:avLst/>
            <a:gdLst/>
            <a:ahLst/>
            <a:cxnLst/>
            <a:rect l="l" t="t" r="r" b="b"/>
            <a:pathLst>
              <a:path w="252729" h="85725">
                <a:moveTo>
                  <a:pt x="209550" y="57150"/>
                </a:moveTo>
                <a:lnTo>
                  <a:pt x="209550" y="28194"/>
                </a:lnTo>
                <a:lnTo>
                  <a:pt x="0" y="28194"/>
                </a:lnTo>
                <a:lnTo>
                  <a:pt x="0" y="57150"/>
                </a:lnTo>
                <a:lnTo>
                  <a:pt x="209550" y="57150"/>
                </a:lnTo>
                <a:close/>
              </a:path>
              <a:path w="252729" h="85725">
                <a:moveTo>
                  <a:pt x="252222" y="42672"/>
                </a:moveTo>
                <a:lnTo>
                  <a:pt x="195072" y="0"/>
                </a:lnTo>
                <a:lnTo>
                  <a:pt x="195072" y="28194"/>
                </a:lnTo>
                <a:lnTo>
                  <a:pt x="209550" y="28194"/>
                </a:lnTo>
                <a:lnTo>
                  <a:pt x="209550" y="74533"/>
                </a:lnTo>
                <a:lnTo>
                  <a:pt x="252222" y="42672"/>
                </a:lnTo>
                <a:close/>
              </a:path>
              <a:path w="252729" h="85725">
                <a:moveTo>
                  <a:pt x="209550" y="74533"/>
                </a:moveTo>
                <a:lnTo>
                  <a:pt x="209550" y="57150"/>
                </a:lnTo>
                <a:lnTo>
                  <a:pt x="195072" y="57150"/>
                </a:lnTo>
                <a:lnTo>
                  <a:pt x="195072" y="85344"/>
                </a:lnTo>
                <a:lnTo>
                  <a:pt x="209550" y="74533"/>
                </a:lnTo>
                <a:close/>
              </a:path>
            </a:pathLst>
          </a:custGeom>
          <a:solidFill>
            <a:srgbClr val="000000"/>
          </a:solidFill>
        </p:spPr>
        <p:txBody>
          <a:bodyPr wrap="square" lIns="0" tIns="0" rIns="0" bIns="0" rtlCol="0"/>
          <a:lstStyle/>
          <a:p>
            <a:endParaRPr/>
          </a:p>
        </p:txBody>
      </p:sp>
      <p:sp>
        <p:nvSpPr>
          <p:cNvPr id="63" name="object 63"/>
          <p:cNvSpPr/>
          <p:nvPr/>
        </p:nvSpPr>
        <p:spPr>
          <a:xfrm>
            <a:off x="1998979" y="4238497"/>
            <a:ext cx="204470" cy="0"/>
          </a:xfrm>
          <a:custGeom>
            <a:avLst/>
            <a:gdLst/>
            <a:ahLst/>
            <a:cxnLst/>
            <a:rect l="l" t="t" r="r" b="b"/>
            <a:pathLst>
              <a:path w="204469">
                <a:moveTo>
                  <a:pt x="204215" y="0"/>
                </a:moveTo>
                <a:lnTo>
                  <a:pt x="0" y="0"/>
                </a:lnTo>
              </a:path>
            </a:pathLst>
          </a:custGeom>
          <a:ln w="28575">
            <a:solidFill>
              <a:srgbClr val="FF0000"/>
            </a:solidFill>
          </a:ln>
        </p:spPr>
        <p:txBody>
          <a:bodyPr wrap="square" lIns="0" tIns="0" rIns="0" bIns="0" rtlCol="0"/>
          <a:lstStyle/>
          <a:p>
            <a:endParaRPr/>
          </a:p>
        </p:txBody>
      </p:sp>
      <p:sp>
        <p:nvSpPr>
          <p:cNvPr id="64" name="object 64"/>
          <p:cNvSpPr/>
          <p:nvPr/>
        </p:nvSpPr>
        <p:spPr>
          <a:xfrm>
            <a:off x="1533397" y="2727451"/>
            <a:ext cx="85090" cy="86995"/>
          </a:xfrm>
          <a:custGeom>
            <a:avLst/>
            <a:gdLst/>
            <a:ahLst/>
            <a:cxnLst/>
            <a:rect l="l" t="t" r="r" b="b"/>
            <a:pathLst>
              <a:path w="85090" h="86994">
                <a:moveTo>
                  <a:pt x="84581" y="62484"/>
                </a:moveTo>
                <a:lnTo>
                  <a:pt x="84581" y="24384"/>
                </a:lnTo>
                <a:lnTo>
                  <a:pt x="59436" y="0"/>
                </a:lnTo>
                <a:lnTo>
                  <a:pt x="24384" y="0"/>
                </a:lnTo>
                <a:lnTo>
                  <a:pt x="0" y="24384"/>
                </a:lnTo>
                <a:lnTo>
                  <a:pt x="0" y="62484"/>
                </a:lnTo>
                <a:lnTo>
                  <a:pt x="24384" y="86868"/>
                </a:lnTo>
                <a:lnTo>
                  <a:pt x="59436" y="86868"/>
                </a:lnTo>
                <a:lnTo>
                  <a:pt x="84581" y="62484"/>
                </a:lnTo>
                <a:close/>
              </a:path>
            </a:pathLst>
          </a:custGeom>
          <a:solidFill>
            <a:srgbClr val="FF0000"/>
          </a:solidFill>
        </p:spPr>
        <p:txBody>
          <a:bodyPr wrap="square" lIns="0" tIns="0" rIns="0" bIns="0" rtlCol="0"/>
          <a:lstStyle/>
          <a:p>
            <a:endParaRPr/>
          </a:p>
        </p:txBody>
      </p:sp>
      <p:sp>
        <p:nvSpPr>
          <p:cNvPr id="65" name="object 65"/>
          <p:cNvSpPr/>
          <p:nvPr/>
        </p:nvSpPr>
        <p:spPr>
          <a:xfrm>
            <a:off x="1533397" y="2727451"/>
            <a:ext cx="85090" cy="86995"/>
          </a:xfrm>
          <a:custGeom>
            <a:avLst/>
            <a:gdLst/>
            <a:ahLst/>
            <a:cxnLst/>
            <a:rect l="l" t="t" r="r" b="b"/>
            <a:pathLst>
              <a:path w="85090" h="86994">
                <a:moveTo>
                  <a:pt x="24384" y="0"/>
                </a:moveTo>
                <a:lnTo>
                  <a:pt x="0" y="24384"/>
                </a:lnTo>
                <a:lnTo>
                  <a:pt x="0" y="62484"/>
                </a:lnTo>
                <a:lnTo>
                  <a:pt x="24384" y="86868"/>
                </a:lnTo>
                <a:lnTo>
                  <a:pt x="59436" y="86868"/>
                </a:lnTo>
                <a:lnTo>
                  <a:pt x="84581" y="62484"/>
                </a:lnTo>
                <a:lnTo>
                  <a:pt x="84581" y="24384"/>
                </a:lnTo>
                <a:lnTo>
                  <a:pt x="59436" y="0"/>
                </a:lnTo>
                <a:lnTo>
                  <a:pt x="24384" y="0"/>
                </a:lnTo>
                <a:close/>
              </a:path>
            </a:pathLst>
          </a:custGeom>
          <a:ln w="9525">
            <a:solidFill>
              <a:srgbClr val="FF0000"/>
            </a:solidFill>
          </a:ln>
        </p:spPr>
        <p:txBody>
          <a:bodyPr wrap="square" lIns="0" tIns="0" rIns="0" bIns="0" rtlCol="0"/>
          <a:lstStyle/>
          <a:p>
            <a:endParaRPr/>
          </a:p>
        </p:txBody>
      </p:sp>
      <p:sp>
        <p:nvSpPr>
          <p:cNvPr id="66" name="object 66"/>
          <p:cNvSpPr txBox="1"/>
          <p:nvPr/>
        </p:nvSpPr>
        <p:spPr>
          <a:xfrm>
            <a:off x="1168653" y="1190244"/>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1</a:t>
            </a:r>
            <a:endParaRPr sz="1100">
              <a:latin typeface="Arial"/>
              <a:cs typeface="Arial"/>
            </a:endParaRPr>
          </a:p>
        </p:txBody>
      </p:sp>
      <p:sp>
        <p:nvSpPr>
          <p:cNvPr id="67" name="object 67"/>
          <p:cNvSpPr txBox="1"/>
          <p:nvPr/>
        </p:nvSpPr>
        <p:spPr>
          <a:xfrm>
            <a:off x="1168653" y="1493525"/>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p:txBody>
      </p:sp>
      <p:sp>
        <p:nvSpPr>
          <p:cNvPr id="68" name="object 68"/>
          <p:cNvSpPr/>
          <p:nvPr/>
        </p:nvSpPr>
        <p:spPr>
          <a:xfrm>
            <a:off x="1092200" y="1130300"/>
            <a:ext cx="238125" cy="605155"/>
          </a:xfrm>
          <a:custGeom>
            <a:avLst/>
            <a:gdLst/>
            <a:ahLst/>
            <a:cxnLst/>
            <a:rect l="l" t="t" r="r" b="b"/>
            <a:pathLst>
              <a:path w="238125" h="605155">
                <a:moveTo>
                  <a:pt x="118872" y="0"/>
                </a:moveTo>
                <a:lnTo>
                  <a:pt x="72651" y="9358"/>
                </a:lnTo>
                <a:lnTo>
                  <a:pt x="34861" y="34861"/>
                </a:lnTo>
                <a:lnTo>
                  <a:pt x="9358" y="72651"/>
                </a:lnTo>
                <a:lnTo>
                  <a:pt x="0" y="118872"/>
                </a:lnTo>
                <a:lnTo>
                  <a:pt x="0" y="485394"/>
                </a:lnTo>
                <a:lnTo>
                  <a:pt x="9358" y="532054"/>
                </a:lnTo>
                <a:lnTo>
                  <a:pt x="34861" y="570071"/>
                </a:lnTo>
                <a:lnTo>
                  <a:pt x="72651" y="595657"/>
                </a:lnTo>
                <a:lnTo>
                  <a:pt x="118872" y="605027"/>
                </a:lnTo>
                <a:lnTo>
                  <a:pt x="165413" y="595657"/>
                </a:lnTo>
                <a:lnTo>
                  <a:pt x="203168" y="570071"/>
                </a:lnTo>
                <a:lnTo>
                  <a:pt x="228492" y="532054"/>
                </a:lnTo>
                <a:lnTo>
                  <a:pt x="237744" y="485394"/>
                </a:lnTo>
                <a:lnTo>
                  <a:pt x="237744" y="118872"/>
                </a:lnTo>
                <a:lnTo>
                  <a:pt x="228492" y="72651"/>
                </a:lnTo>
                <a:lnTo>
                  <a:pt x="203168" y="34861"/>
                </a:lnTo>
                <a:lnTo>
                  <a:pt x="165413" y="9358"/>
                </a:lnTo>
                <a:lnTo>
                  <a:pt x="118872" y="0"/>
                </a:lnTo>
                <a:close/>
              </a:path>
            </a:pathLst>
          </a:custGeom>
          <a:ln w="9525">
            <a:solidFill>
              <a:srgbClr val="FF0000"/>
            </a:solidFill>
          </a:ln>
        </p:spPr>
        <p:txBody>
          <a:bodyPr wrap="square" lIns="0" tIns="0" rIns="0" bIns="0" rtlCol="0"/>
          <a:lstStyle/>
          <a:p>
            <a:endParaRPr/>
          </a:p>
        </p:txBody>
      </p:sp>
      <p:sp>
        <p:nvSpPr>
          <p:cNvPr id="69" name="object 69"/>
          <p:cNvSpPr/>
          <p:nvPr/>
        </p:nvSpPr>
        <p:spPr>
          <a:xfrm>
            <a:off x="1246124" y="1735327"/>
            <a:ext cx="0" cy="171450"/>
          </a:xfrm>
          <a:custGeom>
            <a:avLst/>
            <a:gdLst/>
            <a:ahLst/>
            <a:cxnLst/>
            <a:rect l="l" t="t" r="r" b="b"/>
            <a:pathLst>
              <a:path h="171450">
                <a:moveTo>
                  <a:pt x="0" y="0"/>
                </a:moveTo>
                <a:lnTo>
                  <a:pt x="0" y="171450"/>
                </a:lnTo>
              </a:path>
            </a:pathLst>
          </a:custGeom>
          <a:ln w="9525">
            <a:solidFill>
              <a:srgbClr val="3030FF"/>
            </a:solidFill>
          </a:ln>
        </p:spPr>
        <p:txBody>
          <a:bodyPr wrap="square" lIns="0" tIns="0" rIns="0" bIns="0" rtlCol="0"/>
          <a:lstStyle/>
          <a:p>
            <a:endParaRPr/>
          </a:p>
        </p:txBody>
      </p:sp>
      <p:sp>
        <p:nvSpPr>
          <p:cNvPr id="70" name="object 70"/>
          <p:cNvSpPr txBox="1"/>
          <p:nvPr/>
        </p:nvSpPr>
        <p:spPr>
          <a:xfrm>
            <a:off x="1000252" y="1953767"/>
            <a:ext cx="429895" cy="182245"/>
          </a:xfrm>
          <a:prstGeom prst="rect">
            <a:avLst/>
          </a:prstGeom>
        </p:spPr>
        <p:txBody>
          <a:bodyPr vert="horz" wrap="square" lIns="0" tIns="0" rIns="0" bIns="0" rtlCol="0">
            <a:spAutoFit/>
          </a:bodyPr>
          <a:lstStyle/>
          <a:p>
            <a:pPr marL="12700">
              <a:lnSpc>
                <a:spcPct val="100000"/>
              </a:lnSpc>
            </a:pPr>
            <a:r>
              <a:rPr sz="1100" dirty="0">
                <a:solidFill>
                  <a:srgbClr val="2F2FFF"/>
                </a:solidFill>
                <a:latin typeface="Arial"/>
                <a:cs typeface="Arial"/>
              </a:rPr>
              <a:t>PC</a:t>
            </a:r>
            <a:r>
              <a:rPr sz="1100" spc="-10" dirty="0">
                <a:solidFill>
                  <a:srgbClr val="2F2FFF"/>
                </a:solidFill>
                <a:latin typeface="Arial"/>
                <a:cs typeface="Arial"/>
              </a:rPr>
              <a:t>S</a:t>
            </a:r>
            <a:r>
              <a:rPr sz="1100" spc="-5" dirty="0">
                <a:solidFill>
                  <a:srgbClr val="2F2FFF"/>
                </a:solidFill>
                <a:latin typeface="Arial"/>
                <a:cs typeface="Arial"/>
              </a:rPr>
              <a:t>rc</a:t>
            </a:r>
            <a:endParaRPr sz="1100">
              <a:latin typeface="Arial"/>
              <a:cs typeface="Arial"/>
            </a:endParaRPr>
          </a:p>
        </p:txBody>
      </p:sp>
      <p:sp>
        <p:nvSpPr>
          <p:cNvPr id="71" name="object 71"/>
          <p:cNvSpPr txBox="1"/>
          <p:nvPr/>
        </p:nvSpPr>
        <p:spPr>
          <a:xfrm>
            <a:off x="3632196" y="5581650"/>
            <a:ext cx="476250" cy="350520"/>
          </a:xfrm>
          <a:prstGeom prst="rect">
            <a:avLst/>
          </a:prstGeom>
        </p:spPr>
        <p:txBody>
          <a:bodyPr vert="horz" wrap="square" lIns="0" tIns="0" rIns="0" bIns="0" rtlCol="0">
            <a:spAutoFit/>
          </a:bodyPr>
          <a:lstStyle/>
          <a:p>
            <a:pPr marL="12700" marR="5080" indent="73025">
              <a:lnSpc>
                <a:spcPct val="100000"/>
              </a:lnSpc>
            </a:pPr>
            <a:r>
              <a:rPr sz="1100" b="1" spc="-5" dirty="0">
                <a:solidFill>
                  <a:srgbClr val="FF0000"/>
                </a:solidFill>
                <a:latin typeface="Arial"/>
                <a:cs typeface="Arial"/>
              </a:rPr>
              <a:t>Sign  extend</a:t>
            </a:r>
            <a:endParaRPr sz="1100">
              <a:latin typeface="Arial"/>
              <a:cs typeface="Arial"/>
            </a:endParaRPr>
          </a:p>
        </p:txBody>
      </p:sp>
      <p:sp>
        <p:nvSpPr>
          <p:cNvPr id="72" name="object 72"/>
          <p:cNvSpPr/>
          <p:nvPr/>
        </p:nvSpPr>
        <p:spPr>
          <a:xfrm>
            <a:off x="3612896" y="5448553"/>
            <a:ext cx="502284" cy="690880"/>
          </a:xfrm>
          <a:custGeom>
            <a:avLst/>
            <a:gdLst/>
            <a:ahLst/>
            <a:cxnLst/>
            <a:rect l="l" t="t" r="r" b="b"/>
            <a:pathLst>
              <a:path w="502285" h="690879">
                <a:moveTo>
                  <a:pt x="250698" y="0"/>
                </a:moveTo>
                <a:lnTo>
                  <a:pt x="210163" y="4501"/>
                </a:lnTo>
                <a:lnTo>
                  <a:pt x="171663" y="17538"/>
                </a:lnTo>
                <a:lnTo>
                  <a:pt x="135723" y="38411"/>
                </a:lnTo>
                <a:lnTo>
                  <a:pt x="102869" y="66422"/>
                </a:lnTo>
                <a:lnTo>
                  <a:pt x="73628" y="100869"/>
                </a:lnTo>
                <a:lnTo>
                  <a:pt x="48524" y="141055"/>
                </a:lnTo>
                <a:lnTo>
                  <a:pt x="28083" y="186279"/>
                </a:lnTo>
                <a:lnTo>
                  <a:pt x="12832" y="235842"/>
                </a:lnTo>
                <a:lnTo>
                  <a:pt x="3295" y="289044"/>
                </a:lnTo>
                <a:lnTo>
                  <a:pt x="0" y="345186"/>
                </a:lnTo>
                <a:lnTo>
                  <a:pt x="3295" y="401142"/>
                </a:lnTo>
                <a:lnTo>
                  <a:pt x="12832" y="454237"/>
                </a:lnTo>
                <a:lnTo>
                  <a:pt x="28083" y="503756"/>
                </a:lnTo>
                <a:lnTo>
                  <a:pt x="48524" y="548987"/>
                </a:lnTo>
                <a:lnTo>
                  <a:pt x="73628" y="589216"/>
                </a:lnTo>
                <a:lnTo>
                  <a:pt x="102870" y="623730"/>
                </a:lnTo>
                <a:lnTo>
                  <a:pt x="135723" y="651816"/>
                </a:lnTo>
                <a:lnTo>
                  <a:pt x="171663" y="672760"/>
                </a:lnTo>
                <a:lnTo>
                  <a:pt x="210163" y="685850"/>
                </a:lnTo>
                <a:lnTo>
                  <a:pt x="250698" y="690372"/>
                </a:lnTo>
                <a:lnTo>
                  <a:pt x="291439" y="685850"/>
                </a:lnTo>
                <a:lnTo>
                  <a:pt x="330104" y="672760"/>
                </a:lnTo>
                <a:lnTo>
                  <a:pt x="366173" y="651816"/>
                </a:lnTo>
                <a:lnTo>
                  <a:pt x="399123" y="623730"/>
                </a:lnTo>
                <a:lnTo>
                  <a:pt x="428434" y="589216"/>
                </a:lnTo>
                <a:lnTo>
                  <a:pt x="453585" y="548987"/>
                </a:lnTo>
                <a:lnTo>
                  <a:pt x="474053" y="503756"/>
                </a:lnTo>
                <a:lnTo>
                  <a:pt x="489319" y="454237"/>
                </a:lnTo>
                <a:lnTo>
                  <a:pt x="498861" y="401142"/>
                </a:lnTo>
                <a:lnTo>
                  <a:pt x="502157" y="345186"/>
                </a:lnTo>
                <a:lnTo>
                  <a:pt x="498861" y="289044"/>
                </a:lnTo>
                <a:lnTo>
                  <a:pt x="489319" y="235842"/>
                </a:lnTo>
                <a:lnTo>
                  <a:pt x="474053" y="186279"/>
                </a:lnTo>
                <a:lnTo>
                  <a:pt x="453585" y="141055"/>
                </a:lnTo>
                <a:lnTo>
                  <a:pt x="428434" y="100869"/>
                </a:lnTo>
                <a:lnTo>
                  <a:pt x="399123" y="66422"/>
                </a:lnTo>
                <a:lnTo>
                  <a:pt x="366173" y="38411"/>
                </a:lnTo>
                <a:lnTo>
                  <a:pt x="330104" y="17538"/>
                </a:lnTo>
                <a:lnTo>
                  <a:pt x="291439" y="4501"/>
                </a:lnTo>
                <a:lnTo>
                  <a:pt x="250698" y="0"/>
                </a:lnTo>
                <a:close/>
              </a:path>
            </a:pathLst>
          </a:custGeom>
          <a:ln w="9525">
            <a:solidFill>
              <a:srgbClr val="FF0000"/>
            </a:solidFill>
          </a:ln>
        </p:spPr>
        <p:txBody>
          <a:bodyPr wrap="square" lIns="0" tIns="0" rIns="0" bIns="0" rtlCol="0"/>
          <a:lstStyle/>
          <a:p>
            <a:endParaRPr/>
          </a:p>
        </p:txBody>
      </p:sp>
      <p:sp>
        <p:nvSpPr>
          <p:cNvPr id="73" name="object 73"/>
          <p:cNvSpPr/>
          <p:nvPr/>
        </p:nvSpPr>
        <p:spPr>
          <a:xfrm>
            <a:off x="4681220" y="3763771"/>
            <a:ext cx="1089660" cy="86360"/>
          </a:xfrm>
          <a:custGeom>
            <a:avLst/>
            <a:gdLst/>
            <a:ahLst/>
            <a:cxnLst/>
            <a:rect l="l" t="t" r="r" b="b"/>
            <a:pathLst>
              <a:path w="1089660" h="86360">
                <a:moveTo>
                  <a:pt x="1046226" y="57150"/>
                </a:moveTo>
                <a:lnTo>
                  <a:pt x="1046226" y="28955"/>
                </a:lnTo>
                <a:lnTo>
                  <a:pt x="0" y="28955"/>
                </a:lnTo>
                <a:lnTo>
                  <a:pt x="0" y="57150"/>
                </a:lnTo>
                <a:lnTo>
                  <a:pt x="1046226" y="57150"/>
                </a:lnTo>
                <a:close/>
              </a:path>
              <a:path w="1089660" h="86360">
                <a:moveTo>
                  <a:pt x="1089659" y="42672"/>
                </a:moveTo>
                <a:lnTo>
                  <a:pt x="1032509" y="0"/>
                </a:lnTo>
                <a:lnTo>
                  <a:pt x="1032509" y="28955"/>
                </a:lnTo>
                <a:lnTo>
                  <a:pt x="1046226" y="28955"/>
                </a:lnTo>
                <a:lnTo>
                  <a:pt x="1046226" y="75681"/>
                </a:lnTo>
                <a:lnTo>
                  <a:pt x="1089659" y="42672"/>
                </a:lnTo>
                <a:close/>
              </a:path>
              <a:path w="1089660" h="86360">
                <a:moveTo>
                  <a:pt x="1046226" y="75681"/>
                </a:moveTo>
                <a:lnTo>
                  <a:pt x="1046226" y="57150"/>
                </a:lnTo>
                <a:lnTo>
                  <a:pt x="1032509" y="57150"/>
                </a:lnTo>
                <a:lnTo>
                  <a:pt x="1032509" y="86105"/>
                </a:lnTo>
                <a:lnTo>
                  <a:pt x="1046226" y="75681"/>
                </a:lnTo>
                <a:close/>
              </a:path>
            </a:pathLst>
          </a:custGeom>
          <a:solidFill>
            <a:srgbClr val="FF0000"/>
          </a:solidFill>
        </p:spPr>
        <p:txBody>
          <a:bodyPr wrap="square" lIns="0" tIns="0" rIns="0" bIns="0" rtlCol="0"/>
          <a:lstStyle/>
          <a:p>
            <a:endParaRPr/>
          </a:p>
        </p:txBody>
      </p:sp>
      <p:sp>
        <p:nvSpPr>
          <p:cNvPr id="74" name="object 74"/>
          <p:cNvSpPr/>
          <p:nvPr/>
        </p:nvSpPr>
        <p:spPr>
          <a:xfrm>
            <a:off x="5435600" y="4928870"/>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75" name="object 75"/>
          <p:cNvSpPr txBox="1"/>
          <p:nvPr/>
        </p:nvSpPr>
        <p:spPr>
          <a:xfrm>
            <a:off x="5189728" y="5149595"/>
            <a:ext cx="50736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A</a:t>
            </a:r>
            <a:r>
              <a:rPr sz="1100" dirty="0">
                <a:solidFill>
                  <a:srgbClr val="2F2FFF"/>
                </a:solidFill>
                <a:latin typeface="Arial"/>
                <a:cs typeface="Arial"/>
              </a:rPr>
              <a:t>L</a:t>
            </a:r>
            <a:r>
              <a:rPr sz="1100" spc="-5" dirty="0">
                <a:solidFill>
                  <a:srgbClr val="2F2FFF"/>
                </a:solidFill>
                <a:latin typeface="Arial"/>
                <a:cs typeface="Arial"/>
              </a:rPr>
              <a:t>USrc</a:t>
            </a:r>
            <a:endParaRPr sz="1100">
              <a:latin typeface="Arial"/>
              <a:cs typeface="Arial"/>
            </a:endParaRPr>
          </a:p>
        </p:txBody>
      </p:sp>
      <p:sp>
        <p:nvSpPr>
          <p:cNvPr id="76" name="object 76"/>
          <p:cNvSpPr/>
          <p:nvPr/>
        </p:nvSpPr>
        <p:spPr>
          <a:xfrm>
            <a:off x="5770879" y="3548126"/>
            <a:ext cx="0" cy="517525"/>
          </a:xfrm>
          <a:custGeom>
            <a:avLst/>
            <a:gdLst/>
            <a:ahLst/>
            <a:cxnLst/>
            <a:rect l="l" t="t" r="r" b="b"/>
            <a:pathLst>
              <a:path h="517525">
                <a:moveTo>
                  <a:pt x="0" y="0"/>
                </a:moveTo>
                <a:lnTo>
                  <a:pt x="0" y="517398"/>
                </a:lnTo>
              </a:path>
            </a:pathLst>
          </a:custGeom>
          <a:ln w="9525">
            <a:solidFill>
              <a:srgbClr val="FF0000"/>
            </a:solidFill>
          </a:ln>
        </p:spPr>
        <p:txBody>
          <a:bodyPr wrap="square" lIns="0" tIns="0" rIns="0" bIns="0" rtlCol="0"/>
          <a:lstStyle/>
          <a:p>
            <a:endParaRPr/>
          </a:p>
        </p:txBody>
      </p:sp>
      <p:sp>
        <p:nvSpPr>
          <p:cNvPr id="77" name="object 77"/>
          <p:cNvSpPr/>
          <p:nvPr/>
        </p:nvSpPr>
        <p:spPr>
          <a:xfrm>
            <a:off x="5770879" y="4411471"/>
            <a:ext cx="0" cy="517525"/>
          </a:xfrm>
          <a:custGeom>
            <a:avLst/>
            <a:gdLst/>
            <a:ahLst/>
            <a:cxnLst/>
            <a:rect l="l" t="t" r="r" b="b"/>
            <a:pathLst>
              <a:path h="517525">
                <a:moveTo>
                  <a:pt x="0" y="0"/>
                </a:moveTo>
                <a:lnTo>
                  <a:pt x="0" y="517398"/>
                </a:lnTo>
              </a:path>
            </a:pathLst>
          </a:custGeom>
          <a:ln w="9525">
            <a:solidFill>
              <a:srgbClr val="FF0000"/>
            </a:solidFill>
          </a:ln>
        </p:spPr>
        <p:txBody>
          <a:bodyPr wrap="square" lIns="0" tIns="0" rIns="0" bIns="0" rtlCol="0"/>
          <a:lstStyle/>
          <a:p>
            <a:endParaRPr/>
          </a:p>
        </p:txBody>
      </p:sp>
      <p:sp>
        <p:nvSpPr>
          <p:cNvPr id="78" name="object 78"/>
          <p:cNvSpPr/>
          <p:nvPr/>
        </p:nvSpPr>
        <p:spPr>
          <a:xfrm>
            <a:off x="5770879" y="4065523"/>
            <a:ext cx="250825" cy="173355"/>
          </a:xfrm>
          <a:custGeom>
            <a:avLst/>
            <a:gdLst/>
            <a:ahLst/>
            <a:cxnLst/>
            <a:rect l="l" t="t" r="r" b="b"/>
            <a:pathLst>
              <a:path w="250825" h="173354">
                <a:moveTo>
                  <a:pt x="0" y="0"/>
                </a:moveTo>
                <a:lnTo>
                  <a:pt x="250698" y="172973"/>
                </a:lnTo>
              </a:path>
            </a:pathLst>
          </a:custGeom>
          <a:ln w="9525">
            <a:solidFill>
              <a:srgbClr val="FF0000"/>
            </a:solidFill>
          </a:ln>
        </p:spPr>
        <p:txBody>
          <a:bodyPr wrap="square" lIns="0" tIns="0" rIns="0" bIns="0" rtlCol="0"/>
          <a:lstStyle/>
          <a:p>
            <a:endParaRPr/>
          </a:p>
        </p:txBody>
      </p:sp>
      <p:sp>
        <p:nvSpPr>
          <p:cNvPr id="79" name="object 79"/>
          <p:cNvSpPr/>
          <p:nvPr/>
        </p:nvSpPr>
        <p:spPr>
          <a:xfrm>
            <a:off x="5770879" y="4238497"/>
            <a:ext cx="250825" cy="173355"/>
          </a:xfrm>
          <a:custGeom>
            <a:avLst/>
            <a:gdLst/>
            <a:ahLst/>
            <a:cxnLst/>
            <a:rect l="l" t="t" r="r" b="b"/>
            <a:pathLst>
              <a:path w="250825" h="173354">
                <a:moveTo>
                  <a:pt x="0" y="172974"/>
                </a:moveTo>
                <a:lnTo>
                  <a:pt x="250698" y="0"/>
                </a:lnTo>
              </a:path>
            </a:pathLst>
          </a:custGeom>
          <a:ln w="9525">
            <a:solidFill>
              <a:srgbClr val="FF0000"/>
            </a:solidFill>
          </a:ln>
        </p:spPr>
        <p:txBody>
          <a:bodyPr wrap="square" lIns="0" tIns="0" rIns="0" bIns="0" rtlCol="0"/>
          <a:lstStyle/>
          <a:p>
            <a:endParaRPr/>
          </a:p>
        </p:txBody>
      </p:sp>
      <p:sp>
        <p:nvSpPr>
          <p:cNvPr id="80" name="object 80"/>
          <p:cNvSpPr/>
          <p:nvPr/>
        </p:nvSpPr>
        <p:spPr>
          <a:xfrm>
            <a:off x="5770879" y="3548126"/>
            <a:ext cx="838200" cy="949960"/>
          </a:xfrm>
          <a:custGeom>
            <a:avLst/>
            <a:gdLst/>
            <a:ahLst/>
            <a:cxnLst/>
            <a:rect l="l" t="t" r="r" b="b"/>
            <a:pathLst>
              <a:path w="838200" h="949960">
                <a:moveTo>
                  <a:pt x="0" y="0"/>
                </a:moveTo>
                <a:lnTo>
                  <a:pt x="838200" y="432053"/>
                </a:lnTo>
                <a:lnTo>
                  <a:pt x="838200" y="949451"/>
                </a:lnTo>
              </a:path>
            </a:pathLst>
          </a:custGeom>
          <a:ln w="9525">
            <a:solidFill>
              <a:srgbClr val="FF0000"/>
            </a:solidFill>
          </a:ln>
        </p:spPr>
        <p:txBody>
          <a:bodyPr wrap="square" lIns="0" tIns="0" rIns="0" bIns="0" rtlCol="0"/>
          <a:lstStyle/>
          <a:p>
            <a:endParaRPr/>
          </a:p>
        </p:txBody>
      </p:sp>
      <p:sp>
        <p:nvSpPr>
          <p:cNvPr id="81" name="object 81"/>
          <p:cNvSpPr/>
          <p:nvPr/>
        </p:nvSpPr>
        <p:spPr>
          <a:xfrm>
            <a:off x="5770879" y="4497578"/>
            <a:ext cx="838200" cy="431800"/>
          </a:xfrm>
          <a:custGeom>
            <a:avLst/>
            <a:gdLst/>
            <a:ahLst/>
            <a:cxnLst/>
            <a:rect l="l" t="t" r="r" b="b"/>
            <a:pathLst>
              <a:path w="838200" h="431800">
                <a:moveTo>
                  <a:pt x="0" y="431292"/>
                </a:moveTo>
                <a:lnTo>
                  <a:pt x="838200" y="0"/>
                </a:lnTo>
              </a:path>
            </a:pathLst>
          </a:custGeom>
          <a:ln w="9524">
            <a:solidFill>
              <a:srgbClr val="FF0000"/>
            </a:solidFill>
          </a:ln>
        </p:spPr>
        <p:txBody>
          <a:bodyPr wrap="square" lIns="0" tIns="0" rIns="0" bIns="0" rtlCol="0"/>
          <a:lstStyle/>
          <a:p>
            <a:endParaRPr/>
          </a:p>
        </p:txBody>
      </p:sp>
      <p:sp>
        <p:nvSpPr>
          <p:cNvPr id="82" name="object 82"/>
          <p:cNvSpPr txBox="1"/>
          <p:nvPr/>
        </p:nvSpPr>
        <p:spPr>
          <a:xfrm>
            <a:off x="6192520" y="4286250"/>
            <a:ext cx="422909"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Result</a:t>
            </a:r>
            <a:endParaRPr sz="1100">
              <a:latin typeface="Arial"/>
              <a:cs typeface="Arial"/>
            </a:endParaRPr>
          </a:p>
        </p:txBody>
      </p:sp>
      <p:sp>
        <p:nvSpPr>
          <p:cNvPr id="83" name="object 83"/>
          <p:cNvSpPr txBox="1"/>
          <p:nvPr/>
        </p:nvSpPr>
        <p:spPr>
          <a:xfrm>
            <a:off x="6277108" y="4027173"/>
            <a:ext cx="31305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Zero</a:t>
            </a:r>
            <a:endParaRPr sz="1100">
              <a:latin typeface="Arial"/>
              <a:cs typeface="Arial"/>
            </a:endParaRPr>
          </a:p>
        </p:txBody>
      </p:sp>
      <p:sp>
        <p:nvSpPr>
          <p:cNvPr id="84" name="object 84"/>
          <p:cNvSpPr txBox="1"/>
          <p:nvPr/>
        </p:nvSpPr>
        <p:spPr>
          <a:xfrm>
            <a:off x="5943357" y="3941833"/>
            <a:ext cx="314325" cy="182245"/>
          </a:xfrm>
          <a:prstGeom prst="rect">
            <a:avLst/>
          </a:prstGeom>
        </p:spPr>
        <p:txBody>
          <a:bodyPr vert="horz" wrap="square" lIns="0" tIns="0" rIns="0" bIns="0" rtlCol="0">
            <a:spAutoFit/>
          </a:bodyPr>
          <a:lstStyle/>
          <a:p>
            <a:pPr marL="12700">
              <a:lnSpc>
                <a:spcPct val="100000"/>
              </a:lnSpc>
            </a:pPr>
            <a:r>
              <a:rPr sz="1100" b="1" dirty="0">
                <a:solidFill>
                  <a:srgbClr val="FF0000"/>
                </a:solidFill>
                <a:latin typeface="Arial"/>
                <a:cs typeface="Arial"/>
              </a:rPr>
              <a:t>ALU</a:t>
            </a:r>
            <a:endParaRPr sz="1100">
              <a:latin typeface="Arial"/>
              <a:cs typeface="Arial"/>
            </a:endParaRPr>
          </a:p>
        </p:txBody>
      </p:sp>
      <p:sp>
        <p:nvSpPr>
          <p:cNvPr id="85" name="object 85"/>
          <p:cNvSpPr/>
          <p:nvPr/>
        </p:nvSpPr>
        <p:spPr>
          <a:xfrm>
            <a:off x="6273800" y="4670552"/>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86" name="object 86"/>
          <p:cNvSpPr txBox="1"/>
          <p:nvPr/>
        </p:nvSpPr>
        <p:spPr>
          <a:xfrm>
            <a:off x="6027928" y="4890516"/>
            <a:ext cx="483234" cy="182245"/>
          </a:xfrm>
          <a:prstGeom prst="rect">
            <a:avLst/>
          </a:prstGeom>
        </p:spPr>
        <p:txBody>
          <a:bodyPr vert="horz" wrap="square" lIns="0" tIns="0" rIns="0" bIns="0" rtlCol="0">
            <a:spAutoFit/>
          </a:bodyPr>
          <a:lstStyle/>
          <a:p>
            <a:pPr marL="12700">
              <a:lnSpc>
                <a:spcPct val="100000"/>
              </a:lnSpc>
            </a:pPr>
            <a:r>
              <a:rPr sz="1100" spc="-10" dirty="0">
                <a:solidFill>
                  <a:srgbClr val="2F2FFF"/>
                </a:solidFill>
                <a:latin typeface="Arial"/>
                <a:cs typeface="Arial"/>
              </a:rPr>
              <a:t>A</a:t>
            </a:r>
            <a:r>
              <a:rPr sz="1100" dirty="0">
                <a:solidFill>
                  <a:srgbClr val="2F2FFF"/>
                </a:solidFill>
                <a:latin typeface="Arial"/>
                <a:cs typeface="Arial"/>
              </a:rPr>
              <a:t>L</a:t>
            </a:r>
            <a:r>
              <a:rPr sz="1100" spc="-10" dirty="0">
                <a:solidFill>
                  <a:srgbClr val="2F2FFF"/>
                </a:solidFill>
                <a:latin typeface="Arial"/>
                <a:cs typeface="Arial"/>
              </a:rPr>
              <a:t>UOp</a:t>
            </a:r>
            <a:endParaRPr sz="1100">
              <a:latin typeface="Arial"/>
              <a:cs typeface="Arial"/>
            </a:endParaRPr>
          </a:p>
        </p:txBody>
      </p:sp>
      <p:sp>
        <p:nvSpPr>
          <p:cNvPr id="87" name="object 87"/>
          <p:cNvSpPr/>
          <p:nvPr/>
        </p:nvSpPr>
        <p:spPr>
          <a:xfrm>
            <a:off x="2166620" y="6224270"/>
            <a:ext cx="0" cy="260985"/>
          </a:xfrm>
          <a:custGeom>
            <a:avLst/>
            <a:gdLst/>
            <a:ahLst/>
            <a:cxnLst/>
            <a:rect l="l" t="t" r="r" b="b"/>
            <a:pathLst>
              <a:path h="260985">
                <a:moveTo>
                  <a:pt x="0" y="0"/>
                </a:moveTo>
                <a:lnTo>
                  <a:pt x="0" y="260603"/>
                </a:lnTo>
              </a:path>
            </a:pathLst>
          </a:custGeom>
          <a:ln w="9525">
            <a:solidFill>
              <a:srgbClr val="000000"/>
            </a:solidFill>
          </a:ln>
        </p:spPr>
        <p:txBody>
          <a:bodyPr wrap="square" lIns="0" tIns="0" rIns="0" bIns="0" rtlCol="0"/>
          <a:lstStyle/>
          <a:p>
            <a:endParaRPr/>
          </a:p>
        </p:txBody>
      </p:sp>
      <p:sp>
        <p:nvSpPr>
          <p:cNvPr id="88" name="object 88"/>
          <p:cNvSpPr/>
          <p:nvPr/>
        </p:nvSpPr>
        <p:spPr>
          <a:xfrm>
            <a:off x="2162048" y="5754878"/>
            <a:ext cx="1466850" cy="76200"/>
          </a:xfrm>
          <a:custGeom>
            <a:avLst/>
            <a:gdLst/>
            <a:ahLst/>
            <a:cxnLst/>
            <a:rect l="l" t="t" r="r" b="b"/>
            <a:pathLst>
              <a:path w="1466850" h="76200">
                <a:moveTo>
                  <a:pt x="1408175" y="40386"/>
                </a:moveTo>
                <a:lnTo>
                  <a:pt x="1408175" y="35051"/>
                </a:lnTo>
                <a:lnTo>
                  <a:pt x="1405889" y="32766"/>
                </a:lnTo>
                <a:lnTo>
                  <a:pt x="2285" y="32766"/>
                </a:lnTo>
                <a:lnTo>
                  <a:pt x="0" y="35051"/>
                </a:lnTo>
                <a:lnTo>
                  <a:pt x="0" y="40386"/>
                </a:lnTo>
                <a:lnTo>
                  <a:pt x="2285" y="42672"/>
                </a:lnTo>
                <a:lnTo>
                  <a:pt x="1405889" y="42672"/>
                </a:lnTo>
                <a:lnTo>
                  <a:pt x="1408175" y="40386"/>
                </a:lnTo>
                <a:close/>
              </a:path>
              <a:path w="1466850" h="76200">
                <a:moveTo>
                  <a:pt x="1466849" y="38100"/>
                </a:moveTo>
                <a:lnTo>
                  <a:pt x="1390649" y="0"/>
                </a:lnTo>
                <a:lnTo>
                  <a:pt x="1390649" y="32766"/>
                </a:lnTo>
                <a:lnTo>
                  <a:pt x="1405889" y="32766"/>
                </a:lnTo>
                <a:lnTo>
                  <a:pt x="1408175" y="35051"/>
                </a:lnTo>
                <a:lnTo>
                  <a:pt x="1408175" y="67437"/>
                </a:lnTo>
                <a:lnTo>
                  <a:pt x="1466849" y="38100"/>
                </a:lnTo>
                <a:close/>
              </a:path>
              <a:path w="1466850" h="76200">
                <a:moveTo>
                  <a:pt x="1408175" y="67437"/>
                </a:moveTo>
                <a:lnTo>
                  <a:pt x="1408175" y="40386"/>
                </a:lnTo>
                <a:lnTo>
                  <a:pt x="1405889" y="42672"/>
                </a:lnTo>
                <a:lnTo>
                  <a:pt x="1390649" y="42672"/>
                </a:lnTo>
                <a:lnTo>
                  <a:pt x="1390649" y="76200"/>
                </a:lnTo>
                <a:lnTo>
                  <a:pt x="1408175" y="67437"/>
                </a:lnTo>
                <a:close/>
              </a:path>
            </a:pathLst>
          </a:custGeom>
          <a:solidFill>
            <a:srgbClr val="FF0000"/>
          </a:solidFill>
        </p:spPr>
        <p:txBody>
          <a:bodyPr wrap="square" lIns="0" tIns="0" rIns="0" bIns="0" rtlCol="0"/>
          <a:lstStyle/>
          <a:p>
            <a:endParaRPr/>
          </a:p>
        </p:txBody>
      </p:sp>
      <p:sp>
        <p:nvSpPr>
          <p:cNvPr id="89" name="object 89"/>
          <p:cNvSpPr txBox="1"/>
          <p:nvPr/>
        </p:nvSpPr>
        <p:spPr>
          <a:xfrm>
            <a:off x="2627122" y="5581650"/>
            <a:ext cx="76644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Instr [15 -</a:t>
            </a:r>
            <a:r>
              <a:rPr sz="1100" spc="-95" dirty="0">
                <a:solidFill>
                  <a:srgbClr val="FF0000"/>
                </a:solidFill>
                <a:latin typeface="Arial"/>
                <a:cs typeface="Arial"/>
              </a:rPr>
              <a:t> </a:t>
            </a:r>
            <a:r>
              <a:rPr sz="1100" spc="-5" dirty="0">
                <a:solidFill>
                  <a:srgbClr val="FF0000"/>
                </a:solidFill>
                <a:latin typeface="Arial"/>
                <a:cs typeface="Arial"/>
              </a:rPr>
              <a:t>0]</a:t>
            </a:r>
            <a:endParaRPr sz="1100">
              <a:latin typeface="Arial"/>
              <a:cs typeface="Arial"/>
            </a:endParaRPr>
          </a:p>
        </p:txBody>
      </p:sp>
      <p:sp>
        <p:nvSpPr>
          <p:cNvPr id="90" name="object 90"/>
          <p:cNvSpPr/>
          <p:nvPr/>
        </p:nvSpPr>
        <p:spPr>
          <a:xfrm>
            <a:off x="2162048" y="3768344"/>
            <a:ext cx="590550" cy="76200"/>
          </a:xfrm>
          <a:custGeom>
            <a:avLst/>
            <a:gdLst/>
            <a:ahLst/>
            <a:cxnLst/>
            <a:rect l="l" t="t" r="r" b="b"/>
            <a:pathLst>
              <a:path w="590550" h="76200">
                <a:moveTo>
                  <a:pt x="531876" y="41147"/>
                </a:moveTo>
                <a:lnTo>
                  <a:pt x="531876" y="35813"/>
                </a:lnTo>
                <a:lnTo>
                  <a:pt x="529589" y="33527"/>
                </a:lnTo>
                <a:lnTo>
                  <a:pt x="2285" y="33527"/>
                </a:lnTo>
                <a:lnTo>
                  <a:pt x="0" y="35813"/>
                </a:lnTo>
                <a:lnTo>
                  <a:pt x="0" y="41147"/>
                </a:lnTo>
                <a:lnTo>
                  <a:pt x="2285" y="43433"/>
                </a:lnTo>
                <a:lnTo>
                  <a:pt x="529589" y="43433"/>
                </a:lnTo>
                <a:lnTo>
                  <a:pt x="531876" y="41147"/>
                </a:lnTo>
                <a:close/>
              </a:path>
              <a:path w="590550" h="76200">
                <a:moveTo>
                  <a:pt x="590550" y="38100"/>
                </a:moveTo>
                <a:lnTo>
                  <a:pt x="514350" y="0"/>
                </a:lnTo>
                <a:lnTo>
                  <a:pt x="514350" y="33527"/>
                </a:lnTo>
                <a:lnTo>
                  <a:pt x="529589" y="33527"/>
                </a:lnTo>
                <a:lnTo>
                  <a:pt x="531876" y="35813"/>
                </a:lnTo>
                <a:lnTo>
                  <a:pt x="531876" y="67437"/>
                </a:lnTo>
                <a:lnTo>
                  <a:pt x="590550" y="38100"/>
                </a:lnTo>
                <a:close/>
              </a:path>
              <a:path w="590550" h="76200">
                <a:moveTo>
                  <a:pt x="531876" y="67437"/>
                </a:moveTo>
                <a:lnTo>
                  <a:pt x="531876" y="41147"/>
                </a:lnTo>
                <a:lnTo>
                  <a:pt x="529589" y="43433"/>
                </a:lnTo>
                <a:lnTo>
                  <a:pt x="514350" y="43433"/>
                </a:lnTo>
                <a:lnTo>
                  <a:pt x="514350" y="76200"/>
                </a:lnTo>
                <a:lnTo>
                  <a:pt x="531876" y="67437"/>
                </a:lnTo>
                <a:close/>
              </a:path>
            </a:pathLst>
          </a:custGeom>
          <a:solidFill>
            <a:srgbClr val="000000"/>
          </a:solidFill>
        </p:spPr>
        <p:txBody>
          <a:bodyPr wrap="square" lIns="0" tIns="0" rIns="0" bIns="0" rtlCol="0"/>
          <a:lstStyle/>
          <a:p>
            <a:endParaRPr/>
          </a:p>
        </p:txBody>
      </p:sp>
      <p:sp>
        <p:nvSpPr>
          <p:cNvPr id="91" name="object 91"/>
          <p:cNvSpPr/>
          <p:nvPr/>
        </p:nvSpPr>
        <p:spPr>
          <a:xfrm>
            <a:off x="2162048" y="4200397"/>
            <a:ext cx="590550" cy="76200"/>
          </a:xfrm>
          <a:custGeom>
            <a:avLst/>
            <a:gdLst/>
            <a:ahLst/>
            <a:cxnLst/>
            <a:rect l="l" t="t" r="r" b="b"/>
            <a:pathLst>
              <a:path w="590550" h="76200">
                <a:moveTo>
                  <a:pt x="531876" y="41148"/>
                </a:moveTo>
                <a:lnTo>
                  <a:pt x="531876" y="35813"/>
                </a:lnTo>
                <a:lnTo>
                  <a:pt x="529589" y="33527"/>
                </a:lnTo>
                <a:lnTo>
                  <a:pt x="2285" y="33527"/>
                </a:lnTo>
                <a:lnTo>
                  <a:pt x="0" y="35813"/>
                </a:lnTo>
                <a:lnTo>
                  <a:pt x="0" y="41148"/>
                </a:lnTo>
                <a:lnTo>
                  <a:pt x="2285" y="42672"/>
                </a:lnTo>
                <a:lnTo>
                  <a:pt x="529589" y="42672"/>
                </a:lnTo>
                <a:lnTo>
                  <a:pt x="531876" y="41148"/>
                </a:lnTo>
                <a:close/>
              </a:path>
              <a:path w="590550" h="76200">
                <a:moveTo>
                  <a:pt x="590550" y="38100"/>
                </a:moveTo>
                <a:lnTo>
                  <a:pt x="514350" y="0"/>
                </a:lnTo>
                <a:lnTo>
                  <a:pt x="514350" y="33527"/>
                </a:lnTo>
                <a:lnTo>
                  <a:pt x="529589" y="33527"/>
                </a:lnTo>
                <a:lnTo>
                  <a:pt x="531876" y="35813"/>
                </a:lnTo>
                <a:lnTo>
                  <a:pt x="531876" y="67437"/>
                </a:lnTo>
                <a:lnTo>
                  <a:pt x="590550" y="38100"/>
                </a:lnTo>
                <a:close/>
              </a:path>
              <a:path w="590550" h="76200">
                <a:moveTo>
                  <a:pt x="531876" y="67437"/>
                </a:moveTo>
                <a:lnTo>
                  <a:pt x="531876" y="41148"/>
                </a:lnTo>
                <a:lnTo>
                  <a:pt x="529589" y="42672"/>
                </a:lnTo>
                <a:lnTo>
                  <a:pt x="514350" y="42672"/>
                </a:lnTo>
                <a:lnTo>
                  <a:pt x="514350" y="76200"/>
                </a:lnTo>
                <a:lnTo>
                  <a:pt x="531876" y="67437"/>
                </a:lnTo>
                <a:close/>
              </a:path>
            </a:pathLst>
          </a:custGeom>
          <a:solidFill>
            <a:srgbClr val="000000"/>
          </a:solidFill>
        </p:spPr>
        <p:txBody>
          <a:bodyPr wrap="square" lIns="0" tIns="0" rIns="0" bIns="0" rtlCol="0"/>
          <a:lstStyle/>
          <a:p>
            <a:endParaRPr/>
          </a:p>
        </p:txBody>
      </p:sp>
      <p:sp>
        <p:nvSpPr>
          <p:cNvPr id="92" name="object 92"/>
          <p:cNvSpPr/>
          <p:nvPr/>
        </p:nvSpPr>
        <p:spPr>
          <a:xfrm>
            <a:off x="2132329" y="4203446"/>
            <a:ext cx="69850" cy="71755"/>
          </a:xfrm>
          <a:custGeom>
            <a:avLst/>
            <a:gdLst/>
            <a:ahLst/>
            <a:cxnLst/>
            <a:rect l="l" t="t" r="r" b="b"/>
            <a:pathLst>
              <a:path w="69850" h="71754">
                <a:moveTo>
                  <a:pt x="69342" y="51053"/>
                </a:moveTo>
                <a:lnTo>
                  <a:pt x="69342" y="20574"/>
                </a:lnTo>
                <a:lnTo>
                  <a:pt x="48768" y="0"/>
                </a:lnTo>
                <a:lnTo>
                  <a:pt x="19812" y="0"/>
                </a:lnTo>
                <a:lnTo>
                  <a:pt x="0" y="20574"/>
                </a:lnTo>
                <a:lnTo>
                  <a:pt x="0" y="51053"/>
                </a:lnTo>
                <a:lnTo>
                  <a:pt x="19812" y="71627"/>
                </a:lnTo>
                <a:lnTo>
                  <a:pt x="48768" y="71627"/>
                </a:lnTo>
                <a:lnTo>
                  <a:pt x="69342" y="51053"/>
                </a:lnTo>
                <a:close/>
              </a:path>
            </a:pathLst>
          </a:custGeom>
          <a:solidFill>
            <a:srgbClr val="FF0000"/>
          </a:solidFill>
        </p:spPr>
        <p:txBody>
          <a:bodyPr wrap="square" lIns="0" tIns="0" rIns="0" bIns="0" rtlCol="0"/>
          <a:lstStyle/>
          <a:p>
            <a:endParaRPr/>
          </a:p>
        </p:txBody>
      </p:sp>
      <p:sp>
        <p:nvSpPr>
          <p:cNvPr id="93" name="object 93"/>
          <p:cNvSpPr/>
          <p:nvPr/>
        </p:nvSpPr>
        <p:spPr>
          <a:xfrm>
            <a:off x="2132329" y="4203446"/>
            <a:ext cx="69850" cy="71755"/>
          </a:xfrm>
          <a:custGeom>
            <a:avLst/>
            <a:gdLst/>
            <a:ahLst/>
            <a:cxnLst/>
            <a:rect l="l" t="t" r="r" b="b"/>
            <a:pathLst>
              <a:path w="69850" h="71754">
                <a:moveTo>
                  <a:pt x="19812" y="0"/>
                </a:moveTo>
                <a:lnTo>
                  <a:pt x="0" y="20574"/>
                </a:lnTo>
                <a:lnTo>
                  <a:pt x="0" y="51053"/>
                </a:lnTo>
                <a:lnTo>
                  <a:pt x="19812" y="71627"/>
                </a:lnTo>
                <a:lnTo>
                  <a:pt x="48768" y="71627"/>
                </a:lnTo>
                <a:lnTo>
                  <a:pt x="69342" y="51053"/>
                </a:lnTo>
                <a:lnTo>
                  <a:pt x="69342" y="20574"/>
                </a:lnTo>
                <a:lnTo>
                  <a:pt x="48768" y="0"/>
                </a:lnTo>
                <a:lnTo>
                  <a:pt x="19812" y="0"/>
                </a:lnTo>
                <a:close/>
              </a:path>
            </a:pathLst>
          </a:custGeom>
          <a:ln w="9525">
            <a:solidFill>
              <a:srgbClr val="FF0000"/>
            </a:solidFill>
          </a:ln>
        </p:spPr>
        <p:txBody>
          <a:bodyPr wrap="square" lIns="0" tIns="0" rIns="0" bIns="0" rtlCol="0"/>
          <a:lstStyle/>
          <a:p>
            <a:endParaRPr/>
          </a:p>
        </p:txBody>
      </p:sp>
      <p:sp>
        <p:nvSpPr>
          <p:cNvPr id="94" name="object 94"/>
          <p:cNvSpPr/>
          <p:nvPr/>
        </p:nvSpPr>
        <p:spPr>
          <a:xfrm>
            <a:off x="5770879" y="5879846"/>
            <a:ext cx="0" cy="173355"/>
          </a:xfrm>
          <a:custGeom>
            <a:avLst/>
            <a:gdLst/>
            <a:ahLst/>
            <a:cxnLst/>
            <a:rect l="l" t="t" r="r" b="b"/>
            <a:pathLst>
              <a:path h="173354">
                <a:moveTo>
                  <a:pt x="0" y="0"/>
                </a:moveTo>
                <a:lnTo>
                  <a:pt x="0" y="172974"/>
                </a:lnTo>
              </a:path>
            </a:pathLst>
          </a:custGeom>
          <a:ln w="9525">
            <a:solidFill>
              <a:srgbClr val="3030FF"/>
            </a:solidFill>
          </a:ln>
        </p:spPr>
        <p:txBody>
          <a:bodyPr wrap="square" lIns="0" tIns="0" rIns="0" bIns="0" rtlCol="0"/>
          <a:lstStyle/>
          <a:p>
            <a:endParaRPr/>
          </a:p>
        </p:txBody>
      </p:sp>
      <p:sp>
        <p:nvSpPr>
          <p:cNvPr id="95" name="object 95"/>
          <p:cNvSpPr txBox="1"/>
          <p:nvPr/>
        </p:nvSpPr>
        <p:spPr>
          <a:xfrm>
            <a:off x="5524246" y="5668517"/>
            <a:ext cx="493395" cy="182245"/>
          </a:xfrm>
          <a:prstGeom prst="rect">
            <a:avLst/>
          </a:prstGeom>
        </p:spPr>
        <p:txBody>
          <a:bodyPr vert="horz" wrap="square" lIns="0" tIns="0" rIns="0" bIns="0" rtlCol="0">
            <a:spAutoFit/>
          </a:bodyPr>
          <a:lstStyle/>
          <a:p>
            <a:pPr marL="12700">
              <a:lnSpc>
                <a:spcPct val="100000"/>
              </a:lnSpc>
            </a:pPr>
            <a:r>
              <a:rPr sz="1100" spc="-10" dirty="0">
                <a:solidFill>
                  <a:srgbClr val="2F2FFF"/>
                </a:solidFill>
                <a:latin typeface="Arial"/>
                <a:cs typeface="Arial"/>
              </a:rPr>
              <a:t>R</a:t>
            </a:r>
            <a:r>
              <a:rPr sz="1100" dirty="0">
                <a:solidFill>
                  <a:srgbClr val="2F2FFF"/>
                </a:solidFill>
                <a:latin typeface="Arial"/>
                <a:cs typeface="Arial"/>
              </a:rPr>
              <a:t>eg</a:t>
            </a:r>
            <a:r>
              <a:rPr sz="1100" spc="-10" dirty="0">
                <a:solidFill>
                  <a:srgbClr val="2F2FFF"/>
                </a:solidFill>
                <a:latin typeface="Arial"/>
                <a:cs typeface="Arial"/>
              </a:rPr>
              <a:t>D</a:t>
            </a:r>
            <a:r>
              <a:rPr sz="1100" dirty="0">
                <a:solidFill>
                  <a:srgbClr val="2F2FFF"/>
                </a:solidFill>
                <a:latin typeface="Arial"/>
                <a:cs typeface="Arial"/>
              </a:rPr>
              <a:t>st</a:t>
            </a:r>
            <a:endParaRPr sz="1100">
              <a:latin typeface="Arial"/>
              <a:cs typeface="Arial"/>
            </a:endParaRPr>
          </a:p>
        </p:txBody>
      </p:sp>
      <p:sp>
        <p:nvSpPr>
          <p:cNvPr id="96" name="object 96"/>
          <p:cNvSpPr txBox="1"/>
          <p:nvPr/>
        </p:nvSpPr>
        <p:spPr>
          <a:xfrm>
            <a:off x="2842003" y="3681216"/>
            <a:ext cx="607060" cy="1645920"/>
          </a:xfrm>
          <a:prstGeom prst="rect">
            <a:avLst/>
          </a:prstGeom>
        </p:spPr>
        <p:txBody>
          <a:bodyPr vert="horz" wrap="square" lIns="0" tIns="0" rIns="0" bIns="0" rtlCol="0">
            <a:spAutoFit/>
          </a:bodyPr>
          <a:lstStyle/>
          <a:p>
            <a:pPr marL="12700" marR="5080">
              <a:lnSpc>
                <a:spcPct val="100000"/>
              </a:lnSpc>
            </a:pPr>
            <a:r>
              <a:rPr sz="1100" dirty="0">
                <a:latin typeface="Arial"/>
                <a:cs typeface="Arial"/>
              </a:rPr>
              <a:t>Read  </a:t>
            </a:r>
            <a:r>
              <a:rPr sz="1100" spc="-5" dirty="0">
                <a:latin typeface="Arial"/>
                <a:cs typeface="Arial"/>
              </a:rPr>
              <a:t>register</a:t>
            </a:r>
            <a:r>
              <a:rPr sz="1100" spc="-80" dirty="0">
                <a:latin typeface="Arial"/>
                <a:cs typeface="Arial"/>
              </a:rPr>
              <a:t> </a:t>
            </a:r>
            <a:r>
              <a:rPr sz="1100" spc="-5" dirty="0">
                <a:latin typeface="Arial"/>
                <a:cs typeface="Arial"/>
              </a:rPr>
              <a:t>1</a:t>
            </a:r>
            <a:endParaRPr sz="1100">
              <a:latin typeface="Arial"/>
              <a:cs typeface="Arial"/>
            </a:endParaRPr>
          </a:p>
          <a:p>
            <a:pPr marL="12700" marR="5080">
              <a:lnSpc>
                <a:spcPct val="100000"/>
              </a:lnSpc>
              <a:spcBef>
                <a:spcPts val="755"/>
              </a:spcBef>
            </a:pPr>
            <a:r>
              <a:rPr sz="1100" dirty="0">
                <a:latin typeface="Arial"/>
                <a:cs typeface="Arial"/>
              </a:rPr>
              <a:t>Read  </a:t>
            </a:r>
            <a:r>
              <a:rPr sz="1100" spc="-5" dirty="0">
                <a:latin typeface="Arial"/>
                <a:cs typeface="Arial"/>
              </a:rPr>
              <a:t>register</a:t>
            </a:r>
            <a:r>
              <a:rPr sz="1100" spc="-80" dirty="0">
                <a:latin typeface="Arial"/>
                <a:cs typeface="Arial"/>
              </a:rPr>
              <a:t> </a:t>
            </a:r>
            <a:r>
              <a:rPr sz="1100" spc="-5" dirty="0">
                <a:latin typeface="Arial"/>
                <a:cs typeface="Arial"/>
              </a:rPr>
              <a:t>2</a:t>
            </a:r>
            <a:endParaRPr sz="1100">
              <a:latin typeface="Arial"/>
              <a:cs typeface="Arial"/>
            </a:endParaRPr>
          </a:p>
          <a:p>
            <a:pPr marL="12700" marR="120650">
              <a:lnSpc>
                <a:spcPct val="100000"/>
              </a:lnSpc>
              <a:spcBef>
                <a:spcPts val="755"/>
              </a:spcBef>
            </a:pPr>
            <a:r>
              <a:rPr sz="1100" spc="-5" dirty="0">
                <a:latin typeface="Arial"/>
                <a:cs typeface="Arial"/>
              </a:rPr>
              <a:t>Write  regist</a:t>
            </a:r>
            <a:r>
              <a:rPr sz="1100" spc="-15" dirty="0">
                <a:latin typeface="Arial"/>
                <a:cs typeface="Arial"/>
              </a:rPr>
              <a:t>e</a:t>
            </a:r>
            <a:r>
              <a:rPr sz="1100" spc="-5" dirty="0">
                <a:latin typeface="Arial"/>
                <a:cs typeface="Arial"/>
              </a:rPr>
              <a:t>r</a:t>
            </a:r>
            <a:endParaRPr sz="1100">
              <a:latin typeface="Arial"/>
              <a:cs typeface="Arial"/>
            </a:endParaRPr>
          </a:p>
          <a:p>
            <a:pPr marL="12700" marR="259715">
              <a:lnSpc>
                <a:spcPct val="100000"/>
              </a:lnSpc>
              <a:spcBef>
                <a:spcPts val="755"/>
              </a:spcBef>
            </a:pPr>
            <a:r>
              <a:rPr sz="1100" spc="-5" dirty="0">
                <a:latin typeface="Arial"/>
                <a:cs typeface="Arial"/>
              </a:rPr>
              <a:t>Write  data</a:t>
            </a:r>
            <a:endParaRPr sz="1100">
              <a:latin typeface="Arial"/>
              <a:cs typeface="Arial"/>
            </a:endParaRPr>
          </a:p>
        </p:txBody>
      </p:sp>
      <p:sp>
        <p:nvSpPr>
          <p:cNvPr id="97" name="object 97"/>
          <p:cNvSpPr txBox="1"/>
          <p:nvPr/>
        </p:nvSpPr>
        <p:spPr>
          <a:xfrm>
            <a:off x="3760979" y="3681215"/>
            <a:ext cx="413384" cy="781685"/>
          </a:xfrm>
          <a:prstGeom prst="rect">
            <a:avLst/>
          </a:prstGeom>
        </p:spPr>
        <p:txBody>
          <a:bodyPr vert="horz" wrap="square" lIns="0" tIns="0" rIns="0" bIns="0" rtlCol="0">
            <a:spAutoFit/>
          </a:bodyPr>
          <a:lstStyle/>
          <a:p>
            <a:pPr marL="12700" marR="5080" indent="52069">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1</a:t>
            </a:r>
            <a:endParaRPr sz="1100">
              <a:latin typeface="Arial"/>
              <a:cs typeface="Arial"/>
            </a:endParaRPr>
          </a:p>
          <a:p>
            <a:pPr marL="12700" marR="5080" indent="52069">
              <a:lnSpc>
                <a:spcPct val="100000"/>
              </a:lnSpc>
              <a:spcBef>
                <a:spcPts val="755"/>
              </a:spcBef>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2</a:t>
            </a:r>
            <a:endParaRPr sz="1100">
              <a:latin typeface="Arial"/>
              <a:cs typeface="Arial"/>
            </a:endParaRPr>
          </a:p>
        </p:txBody>
      </p:sp>
      <p:sp>
        <p:nvSpPr>
          <p:cNvPr id="98" name="object 98"/>
          <p:cNvSpPr txBox="1"/>
          <p:nvPr/>
        </p:nvSpPr>
        <p:spPr>
          <a:xfrm>
            <a:off x="3513322" y="4890503"/>
            <a:ext cx="662305"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Registers</a:t>
            </a:r>
            <a:endParaRPr sz="1100">
              <a:latin typeface="Arial"/>
              <a:cs typeface="Arial"/>
            </a:endParaRPr>
          </a:p>
        </p:txBody>
      </p:sp>
      <p:sp>
        <p:nvSpPr>
          <p:cNvPr id="99" name="object 99"/>
          <p:cNvSpPr/>
          <p:nvPr/>
        </p:nvSpPr>
        <p:spPr>
          <a:xfrm>
            <a:off x="2752598" y="3633470"/>
            <a:ext cx="1492250" cy="1727835"/>
          </a:xfrm>
          <a:custGeom>
            <a:avLst/>
            <a:gdLst/>
            <a:ahLst/>
            <a:cxnLst/>
            <a:rect l="l" t="t" r="r" b="b"/>
            <a:pathLst>
              <a:path w="1492250" h="1727835">
                <a:moveTo>
                  <a:pt x="0" y="0"/>
                </a:moveTo>
                <a:lnTo>
                  <a:pt x="0" y="1727453"/>
                </a:lnTo>
                <a:lnTo>
                  <a:pt x="1491995" y="1727453"/>
                </a:lnTo>
                <a:lnTo>
                  <a:pt x="1491995" y="0"/>
                </a:lnTo>
                <a:lnTo>
                  <a:pt x="0" y="0"/>
                </a:lnTo>
                <a:close/>
              </a:path>
            </a:pathLst>
          </a:custGeom>
          <a:ln w="9525">
            <a:solidFill>
              <a:srgbClr val="000000"/>
            </a:solidFill>
          </a:ln>
        </p:spPr>
        <p:txBody>
          <a:bodyPr wrap="square" lIns="0" tIns="0" rIns="0" bIns="0" rtlCol="0"/>
          <a:lstStyle/>
          <a:p>
            <a:endParaRPr/>
          </a:p>
        </p:txBody>
      </p:sp>
      <p:sp>
        <p:nvSpPr>
          <p:cNvPr id="100" name="object 100"/>
          <p:cNvSpPr/>
          <p:nvPr/>
        </p:nvSpPr>
        <p:spPr>
          <a:xfrm>
            <a:off x="3508502" y="3462020"/>
            <a:ext cx="0" cy="171450"/>
          </a:xfrm>
          <a:custGeom>
            <a:avLst/>
            <a:gdLst/>
            <a:ahLst/>
            <a:cxnLst/>
            <a:rect l="l" t="t" r="r" b="b"/>
            <a:pathLst>
              <a:path h="171450">
                <a:moveTo>
                  <a:pt x="0" y="0"/>
                </a:moveTo>
                <a:lnTo>
                  <a:pt x="0" y="171450"/>
                </a:lnTo>
              </a:path>
            </a:pathLst>
          </a:custGeom>
          <a:ln w="9525">
            <a:solidFill>
              <a:srgbClr val="3030FF"/>
            </a:solidFill>
          </a:ln>
        </p:spPr>
        <p:txBody>
          <a:bodyPr wrap="square" lIns="0" tIns="0" rIns="0" bIns="0" rtlCol="0"/>
          <a:lstStyle/>
          <a:p>
            <a:endParaRPr/>
          </a:p>
        </p:txBody>
      </p:sp>
      <p:sp>
        <p:nvSpPr>
          <p:cNvPr id="101" name="object 101"/>
          <p:cNvSpPr txBox="1"/>
          <p:nvPr/>
        </p:nvSpPr>
        <p:spPr>
          <a:xfrm>
            <a:off x="3261105" y="3249167"/>
            <a:ext cx="608330"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RegWrite</a:t>
            </a:r>
            <a:endParaRPr sz="1100">
              <a:latin typeface="Arial"/>
              <a:cs typeface="Arial"/>
            </a:endParaRPr>
          </a:p>
        </p:txBody>
      </p:sp>
      <p:sp>
        <p:nvSpPr>
          <p:cNvPr id="102" name="object 102"/>
          <p:cNvSpPr/>
          <p:nvPr/>
        </p:nvSpPr>
        <p:spPr>
          <a:xfrm>
            <a:off x="5519420" y="4541773"/>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2672"/>
                </a:moveTo>
                <a:lnTo>
                  <a:pt x="194309" y="0"/>
                </a:lnTo>
                <a:lnTo>
                  <a:pt x="194309" y="28955"/>
                </a:lnTo>
                <a:lnTo>
                  <a:pt x="208025" y="28955"/>
                </a:lnTo>
                <a:lnTo>
                  <a:pt x="208025" y="75681"/>
                </a:lnTo>
                <a:lnTo>
                  <a:pt x="251459" y="42672"/>
                </a:lnTo>
                <a:close/>
              </a:path>
              <a:path w="251460" h="86360">
                <a:moveTo>
                  <a:pt x="208025" y="75681"/>
                </a:moveTo>
                <a:lnTo>
                  <a:pt x="208025" y="57150"/>
                </a:lnTo>
                <a:lnTo>
                  <a:pt x="194309" y="57150"/>
                </a:lnTo>
                <a:lnTo>
                  <a:pt x="194309" y="86105"/>
                </a:lnTo>
                <a:lnTo>
                  <a:pt x="208025" y="75681"/>
                </a:lnTo>
                <a:close/>
              </a:path>
            </a:pathLst>
          </a:custGeom>
          <a:solidFill>
            <a:srgbClr val="FF0000"/>
          </a:solidFill>
        </p:spPr>
        <p:txBody>
          <a:bodyPr wrap="square" lIns="0" tIns="0" rIns="0" bIns="0" rtlCol="0"/>
          <a:lstStyle/>
          <a:p>
            <a:endParaRPr/>
          </a:p>
        </p:txBody>
      </p:sp>
      <p:sp>
        <p:nvSpPr>
          <p:cNvPr id="103" name="object 103"/>
          <p:cNvSpPr/>
          <p:nvPr/>
        </p:nvSpPr>
        <p:spPr>
          <a:xfrm>
            <a:off x="9123680" y="5923279"/>
            <a:ext cx="252729" cy="85725"/>
          </a:xfrm>
          <a:custGeom>
            <a:avLst/>
            <a:gdLst/>
            <a:ahLst/>
            <a:cxnLst/>
            <a:rect l="l" t="t" r="r" b="b"/>
            <a:pathLst>
              <a:path w="252729" h="85725">
                <a:moveTo>
                  <a:pt x="209550" y="57150"/>
                </a:moveTo>
                <a:lnTo>
                  <a:pt x="209550" y="28194"/>
                </a:lnTo>
                <a:lnTo>
                  <a:pt x="0" y="28194"/>
                </a:lnTo>
                <a:lnTo>
                  <a:pt x="0" y="57150"/>
                </a:lnTo>
                <a:lnTo>
                  <a:pt x="209550" y="57150"/>
                </a:lnTo>
                <a:close/>
              </a:path>
              <a:path w="252729" h="85725">
                <a:moveTo>
                  <a:pt x="252222" y="42672"/>
                </a:moveTo>
                <a:lnTo>
                  <a:pt x="195072" y="0"/>
                </a:lnTo>
                <a:lnTo>
                  <a:pt x="195072" y="28194"/>
                </a:lnTo>
                <a:lnTo>
                  <a:pt x="209550" y="28194"/>
                </a:lnTo>
                <a:lnTo>
                  <a:pt x="209550" y="74533"/>
                </a:lnTo>
                <a:lnTo>
                  <a:pt x="252222" y="42672"/>
                </a:lnTo>
                <a:close/>
              </a:path>
              <a:path w="252729" h="85725">
                <a:moveTo>
                  <a:pt x="209550" y="74533"/>
                </a:moveTo>
                <a:lnTo>
                  <a:pt x="209550" y="57150"/>
                </a:lnTo>
                <a:lnTo>
                  <a:pt x="195072" y="57150"/>
                </a:lnTo>
                <a:lnTo>
                  <a:pt x="195072" y="85344"/>
                </a:lnTo>
                <a:lnTo>
                  <a:pt x="209550" y="74533"/>
                </a:lnTo>
                <a:close/>
              </a:path>
            </a:pathLst>
          </a:custGeom>
          <a:solidFill>
            <a:srgbClr val="000000"/>
          </a:solidFill>
        </p:spPr>
        <p:txBody>
          <a:bodyPr wrap="square" lIns="0" tIns="0" rIns="0" bIns="0" rtlCol="0"/>
          <a:lstStyle/>
          <a:p>
            <a:endParaRPr/>
          </a:p>
        </p:txBody>
      </p:sp>
      <p:sp>
        <p:nvSpPr>
          <p:cNvPr id="104" name="object 104"/>
          <p:cNvSpPr/>
          <p:nvPr/>
        </p:nvSpPr>
        <p:spPr>
          <a:xfrm>
            <a:off x="2501900" y="5101844"/>
            <a:ext cx="0" cy="1900555"/>
          </a:xfrm>
          <a:custGeom>
            <a:avLst/>
            <a:gdLst/>
            <a:ahLst/>
            <a:cxnLst/>
            <a:rect l="l" t="t" r="r" b="b"/>
            <a:pathLst>
              <a:path h="1900554">
                <a:moveTo>
                  <a:pt x="0" y="1900427"/>
                </a:moveTo>
                <a:lnTo>
                  <a:pt x="0" y="0"/>
                </a:lnTo>
              </a:path>
            </a:pathLst>
          </a:custGeom>
          <a:ln w="28575">
            <a:solidFill>
              <a:srgbClr val="000000"/>
            </a:solidFill>
          </a:ln>
        </p:spPr>
        <p:txBody>
          <a:bodyPr wrap="square" lIns="0" tIns="0" rIns="0" bIns="0" rtlCol="0"/>
          <a:lstStyle/>
          <a:p>
            <a:endParaRPr/>
          </a:p>
        </p:txBody>
      </p:sp>
      <p:sp>
        <p:nvSpPr>
          <p:cNvPr id="105" name="object 105"/>
          <p:cNvSpPr/>
          <p:nvPr/>
        </p:nvSpPr>
        <p:spPr>
          <a:xfrm>
            <a:off x="2501900" y="5059171"/>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106" name="object 106"/>
          <p:cNvSpPr/>
          <p:nvPr/>
        </p:nvSpPr>
        <p:spPr>
          <a:xfrm>
            <a:off x="4262120" y="3763771"/>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2672"/>
                </a:moveTo>
                <a:lnTo>
                  <a:pt x="194309" y="0"/>
                </a:lnTo>
                <a:lnTo>
                  <a:pt x="194309" y="28955"/>
                </a:lnTo>
                <a:lnTo>
                  <a:pt x="208025" y="28955"/>
                </a:lnTo>
                <a:lnTo>
                  <a:pt x="208025" y="75681"/>
                </a:lnTo>
                <a:lnTo>
                  <a:pt x="251459" y="42672"/>
                </a:lnTo>
                <a:close/>
              </a:path>
              <a:path w="251460" h="86360">
                <a:moveTo>
                  <a:pt x="208025" y="75681"/>
                </a:moveTo>
                <a:lnTo>
                  <a:pt x="208025" y="57150"/>
                </a:lnTo>
                <a:lnTo>
                  <a:pt x="194309" y="57150"/>
                </a:lnTo>
                <a:lnTo>
                  <a:pt x="194309" y="86105"/>
                </a:lnTo>
                <a:lnTo>
                  <a:pt x="208025" y="75681"/>
                </a:lnTo>
                <a:close/>
              </a:path>
            </a:pathLst>
          </a:custGeom>
          <a:solidFill>
            <a:srgbClr val="000000"/>
          </a:solidFill>
        </p:spPr>
        <p:txBody>
          <a:bodyPr wrap="square" lIns="0" tIns="0" rIns="0" bIns="0" rtlCol="0"/>
          <a:lstStyle/>
          <a:p>
            <a:endParaRPr/>
          </a:p>
        </p:txBody>
      </p:sp>
      <p:sp>
        <p:nvSpPr>
          <p:cNvPr id="107" name="object 107"/>
          <p:cNvSpPr/>
          <p:nvPr/>
        </p:nvSpPr>
        <p:spPr>
          <a:xfrm>
            <a:off x="4262120" y="4282694"/>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3433"/>
                </a:moveTo>
                <a:lnTo>
                  <a:pt x="194309" y="0"/>
                </a:lnTo>
                <a:lnTo>
                  <a:pt x="194309" y="28955"/>
                </a:lnTo>
                <a:lnTo>
                  <a:pt x="208025" y="28955"/>
                </a:lnTo>
                <a:lnTo>
                  <a:pt x="208025" y="75864"/>
                </a:lnTo>
                <a:lnTo>
                  <a:pt x="251459" y="43433"/>
                </a:lnTo>
                <a:close/>
              </a:path>
              <a:path w="251460" h="86360">
                <a:moveTo>
                  <a:pt x="208025" y="75864"/>
                </a:moveTo>
                <a:lnTo>
                  <a:pt x="208025" y="57150"/>
                </a:lnTo>
                <a:lnTo>
                  <a:pt x="194309" y="57150"/>
                </a:lnTo>
                <a:lnTo>
                  <a:pt x="194309" y="86105"/>
                </a:lnTo>
                <a:lnTo>
                  <a:pt x="208025" y="75864"/>
                </a:lnTo>
                <a:close/>
              </a:path>
            </a:pathLst>
          </a:custGeom>
          <a:solidFill>
            <a:srgbClr val="000000"/>
          </a:solidFill>
        </p:spPr>
        <p:txBody>
          <a:bodyPr wrap="square" lIns="0" tIns="0" rIns="0" bIns="0" rtlCol="0"/>
          <a:lstStyle/>
          <a:p>
            <a:endParaRPr/>
          </a:p>
        </p:txBody>
      </p:sp>
      <p:sp>
        <p:nvSpPr>
          <p:cNvPr id="108" name="object 108"/>
          <p:cNvSpPr/>
          <p:nvPr/>
        </p:nvSpPr>
        <p:spPr>
          <a:xfrm>
            <a:off x="4130294" y="5749544"/>
            <a:ext cx="383540" cy="86360"/>
          </a:xfrm>
          <a:custGeom>
            <a:avLst/>
            <a:gdLst/>
            <a:ahLst/>
            <a:cxnLst/>
            <a:rect l="l" t="t" r="r" b="b"/>
            <a:pathLst>
              <a:path w="383539" h="86360">
                <a:moveTo>
                  <a:pt x="339851" y="57150"/>
                </a:moveTo>
                <a:lnTo>
                  <a:pt x="339851" y="28955"/>
                </a:lnTo>
                <a:lnTo>
                  <a:pt x="0" y="28955"/>
                </a:lnTo>
                <a:lnTo>
                  <a:pt x="0" y="57150"/>
                </a:lnTo>
                <a:lnTo>
                  <a:pt x="339851" y="57150"/>
                </a:lnTo>
                <a:close/>
              </a:path>
              <a:path w="383539" h="86360">
                <a:moveTo>
                  <a:pt x="383285" y="43433"/>
                </a:moveTo>
                <a:lnTo>
                  <a:pt x="326135" y="0"/>
                </a:lnTo>
                <a:lnTo>
                  <a:pt x="326135" y="28955"/>
                </a:lnTo>
                <a:lnTo>
                  <a:pt x="339851" y="28955"/>
                </a:lnTo>
                <a:lnTo>
                  <a:pt x="339851" y="75864"/>
                </a:lnTo>
                <a:lnTo>
                  <a:pt x="383285" y="43433"/>
                </a:lnTo>
                <a:close/>
              </a:path>
              <a:path w="383539" h="86360">
                <a:moveTo>
                  <a:pt x="339851" y="75864"/>
                </a:moveTo>
                <a:lnTo>
                  <a:pt x="339851" y="57150"/>
                </a:lnTo>
                <a:lnTo>
                  <a:pt x="326135" y="57150"/>
                </a:lnTo>
                <a:lnTo>
                  <a:pt x="326135" y="86105"/>
                </a:lnTo>
                <a:lnTo>
                  <a:pt x="339851" y="75864"/>
                </a:lnTo>
                <a:close/>
              </a:path>
            </a:pathLst>
          </a:custGeom>
          <a:solidFill>
            <a:srgbClr val="FF0000"/>
          </a:solidFill>
        </p:spPr>
        <p:txBody>
          <a:bodyPr wrap="square" lIns="0" tIns="0" rIns="0" bIns="0" rtlCol="0"/>
          <a:lstStyle/>
          <a:p>
            <a:endParaRPr/>
          </a:p>
        </p:txBody>
      </p:sp>
      <p:sp>
        <p:nvSpPr>
          <p:cNvPr id="109" name="object 109"/>
          <p:cNvSpPr/>
          <p:nvPr/>
        </p:nvSpPr>
        <p:spPr>
          <a:xfrm>
            <a:off x="5891276" y="2598673"/>
            <a:ext cx="0" cy="346075"/>
          </a:xfrm>
          <a:custGeom>
            <a:avLst/>
            <a:gdLst/>
            <a:ahLst/>
            <a:cxnLst/>
            <a:rect l="l" t="t" r="r" b="b"/>
            <a:pathLst>
              <a:path h="346075">
                <a:moveTo>
                  <a:pt x="0" y="0"/>
                </a:moveTo>
                <a:lnTo>
                  <a:pt x="0" y="345947"/>
                </a:lnTo>
              </a:path>
            </a:pathLst>
          </a:custGeom>
          <a:ln w="9525">
            <a:solidFill>
              <a:srgbClr val="FF0000"/>
            </a:solidFill>
          </a:ln>
        </p:spPr>
        <p:txBody>
          <a:bodyPr wrap="square" lIns="0" tIns="0" rIns="0" bIns="0" rtlCol="0"/>
          <a:lstStyle/>
          <a:p>
            <a:endParaRPr/>
          </a:p>
        </p:txBody>
      </p:sp>
      <p:sp>
        <p:nvSpPr>
          <p:cNvPr id="110" name="object 110"/>
          <p:cNvSpPr/>
          <p:nvPr/>
        </p:nvSpPr>
        <p:spPr>
          <a:xfrm>
            <a:off x="5891276" y="3116072"/>
            <a:ext cx="0" cy="346075"/>
          </a:xfrm>
          <a:custGeom>
            <a:avLst/>
            <a:gdLst/>
            <a:ahLst/>
            <a:cxnLst/>
            <a:rect l="l" t="t" r="r" b="b"/>
            <a:pathLst>
              <a:path h="346075">
                <a:moveTo>
                  <a:pt x="0" y="0"/>
                </a:moveTo>
                <a:lnTo>
                  <a:pt x="0" y="345947"/>
                </a:lnTo>
              </a:path>
            </a:pathLst>
          </a:custGeom>
          <a:ln w="9525">
            <a:solidFill>
              <a:srgbClr val="FF0000"/>
            </a:solidFill>
          </a:ln>
        </p:spPr>
        <p:txBody>
          <a:bodyPr wrap="square" lIns="0" tIns="0" rIns="0" bIns="0" rtlCol="0"/>
          <a:lstStyle/>
          <a:p>
            <a:endParaRPr/>
          </a:p>
        </p:txBody>
      </p:sp>
      <p:sp>
        <p:nvSpPr>
          <p:cNvPr id="111" name="object 111"/>
          <p:cNvSpPr/>
          <p:nvPr/>
        </p:nvSpPr>
        <p:spPr>
          <a:xfrm>
            <a:off x="5891276" y="2944622"/>
            <a:ext cx="168910" cy="86360"/>
          </a:xfrm>
          <a:custGeom>
            <a:avLst/>
            <a:gdLst/>
            <a:ahLst/>
            <a:cxnLst/>
            <a:rect l="l" t="t" r="r" b="b"/>
            <a:pathLst>
              <a:path w="168910" h="86360">
                <a:moveTo>
                  <a:pt x="0" y="0"/>
                </a:moveTo>
                <a:lnTo>
                  <a:pt x="168401" y="86105"/>
                </a:lnTo>
              </a:path>
            </a:pathLst>
          </a:custGeom>
          <a:ln w="9525">
            <a:solidFill>
              <a:srgbClr val="FF0000"/>
            </a:solidFill>
          </a:ln>
        </p:spPr>
        <p:txBody>
          <a:bodyPr wrap="square" lIns="0" tIns="0" rIns="0" bIns="0" rtlCol="0"/>
          <a:lstStyle/>
          <a:p>
            <a:endParaRPr/>
          </a:p>
        </p:txBody>
      </p:sp>
      <p:sp>
        <p:nvSpPr>
          <p:cNvPr id="112" name="object 112"/>
          <p:cNvSpPr/>
          <p:nvPr/>
        </p:nvSpPr>
        <p:spPr>
          <a:xfrm>
            <a:off x="5891276" y="3030727"/>
            <a:ext cx="168910" cy="85725"/>
          </a:xfrm>
          <a:custGeom>
            <a:avLst/>
            <a:gdLst/>
            <a:ahLst/>
            <a:cxnLst/>
            <a:rect l="l" t="t" r="r" b="b"/>
            <a:pathLst>
              <a:path w="168910" h="85725">
                <a:moveTo>
                  <a:pt x="0" y="85343"/>
                </a:moveTo>
                <a:lnTo>
                  <a:pt x="168401" y="0"/>
                </a:lnTo>
              </a:path>
            </a:pathLst>
          </a:custGeom>
          <a:ln w="9525">
            <a:solidFill>
              <a:srgbClr val="FF0000"/>
            </a:solidFill>
          </a:ln>
        </p:spPr>
        <p:txBody>
          <a:bodyPr wrap="square" lIns="0" tIns="0" rIns="0" bIns="0" rtlCol="0"/>
          <a:lstStyle/>
          <a:p>
            <a:endParaRPr/>
          </a:p>
        </p:txBody>
      </p:sp>
      <p:sp>
        <p:nvSpPr>
          <p:cNvPr id="113" name="object 113"/>
          <p:cNvSpPr/>
          <p:nvPr/>
        </p:nvSpPr>
        <p:spPr>
          <a:xfrm>
            <a:off x="5891276" y="2598673"/>
            <a:ext cx="502920" cy="605155"/>
          </a:xfrm>
          <a:custGeom>
            <a:avLst/>
            <a:gdLst/>
            <a:ahLst/>
            <a:cxnLst/>
            <a:rect l="l" t="t" r="r" b="b"/>
            <a:pathLst>
              <a:path w="502920" h="605155">
                <a:moveTo>
                  <a:pt x="0" y="0"/>
                </a:moveTo>
                <a:lnTo>
                  <a:pt x="502920" y="259079"/>
                </a:lnTo>
                <a:lnTo>
                  <a:pt x="502920" y="605027"/>
                </a:lnTo>
              </a:path>
            </a:pathLst>
          </a:custGeom>
          <a:ln w="9525">
            <a:solidFill>
              <a:srgbClr val="FF0000"/>
            </a:solidFill>
          </a:ln>
        </p:spPr>
        <p:txBody>
          <a:bodyPr wrap="square" lIns="0" tIns="0" rIns="0" bIns="0" rtlCol="0"/>
          <a:lstStyle/>
          <a:p>
            <a:endParaRPr/>
          </a:p>
        </p:txBody>
      </p:sp>
      <p:sp>
        <p:nvSpPr>
          <p:cNvPr id="114" name="object 114"/>
          <p:cNvSpPr/>
          <p:nvPr/>
        </p:nvSpPr>
        <p:spPr>
          <a:xfrm>
            <a:off x="5891276" y="3203701"/>
            <a:ext cx="502920" cy="258445"/>
          </a:xfrm>
          <a:custGeom>
            <a:avLst/>
            <a:gdLst/>
            <a:ahLst/>
            <a:cxnLst/>
            <a:rect l="l" t="t" r="r" b="b"/>
            <a:pathLst>
              <a:path w="502920" h="258445">
                <a:moveTo>
                  <a:pt x="0" y="258317"/>
                </a:moveTo>
                <a:lnTo>
                  <a:pt x="502920" y="0"/>
                </a:lnTo>
              </a:path>
            </a:pathLst>
          </a:custGeom>
          <a:ln w="9525">
            <a:solidFill>
              <a:srgbClr val="FF0000"/>
            </a:solidFill>
          </a:ln>
        </p:spPr>
        <p:txBody>
          <a:bodyPr wrap="square" lIns="0" tIns="0" rIns="0" bIns="0" rtlCol="0"/>
          <a:lstStyle/>
          <a:p>
            <a:endParaRPr/>
          </a:p>
        </p:txBody>
      </p:sp>
      <p:sp>
        <p:nvSpPr>
          <p:cNvPr id="115" name="object 115"/>
          <p:cNvSpPr txBox="1"/>
          <p:nvPr/>
        </p:nvSpPr>
        <p:spPr>
          <a:xfrm>
            <a:off x="6077458" y="2930652"/>
            <a:ext cx="296545" cy="182245"/>
          </a:xfrm>
          <a:prstGeom prst="rect">
            <a:avLst/>
          </a:prstGeom>
        </p:spPr>
        <p:txBody>
          <a:bodyPr vert="horz" wrap="square" lIns="0" tIns="0" rIns="0" bIns="0" rtlCol="0">
            <a:spAutoFit/>
          </a:bodyPr>
          <a:lstStyle/>
          <a:p>
            <a:pPr marL="12700">
              <a:lnSpc>
                <a:spcPct val="100000"/>
              </a:lnSpc>
            </a:pPr>
            <a:r>
              <a:rPr sz="1100" b="1" spc="-5" dirty="0">
                <a:solidFill>
                  <a:srgbClr val="FF0000"/>
                </a:solidFill>
                <a:latin typeface="Arial"/>
                <a:cs typeface="Arial"/>
              </a:rPr>
              <a:t>Add</a:t>
            </a:r>
            <a:endParaRPr sz="1100">
              <a:latin typeface="Arial"/>
              <a:cs typeface="Arial"/>
            </a:endParaRPr>
          </a:p>
        </p:txBody>
      </p:sp>
      <p:sp>
        <p:nvSpPr>
          <p:cNvPr id="116" name="object 116"/>
          <p:cNvSpPr/>
          <p:nvPr/>
        </p:nvSpPr>
        <p:spPr>
          <a:xfrm>
            <a:off x="4681220" y="5792978"/>
            <a:ext cx="335280" cy="0"/>
          </a:xfrm>
          <a:custGeom>
            <a:avLst/>
            <a:gdLst/>
            <a:ahLst/>
            <a:cxnLst/>
            <a:rect l="l" t="t" r="r" b="b"/>
            <a:pathLst>
              <a:path w="335279">
                <a:moveTo>
                  <a:pt x="0" y="0"/>
                </a:moveTo>
                <a:lnTo>
                  <a:pt x="335279" y="0"/>
                </a:lnTo>
              </a:path>
            </a:pathLst>
          </a:custGeom>
          <a:ln w="28575">
            <a:solidFill>
              <a:srgbClr val="FF0000"/>
            </a:solidFill>
          </a:ln>
        </p:spPr>
        <p:txBody>
          <a:bodyPr wrap="square" lIns="0" tIns="0" rIns="0" bIns="0" rtlCol="0"/>
          <a:lstStyle/>
          <a:p>
            <a:endParaRPr/>
          </a:p>
        </p:txBody>
      </p:sp>
      <p:sp>
        <p:nvSpPr>
          <p:cNvPr id="117" name="object 117"/>
          <p:cNvSpPr/>
          <p:nvPr/>
        </p:nvSpPr>
        <p:spPr>
          <a:xfrm>
            <a:off x="4973828" y="3633470"/>
            <a:ext cx="85725" cy="2159635"/>
          </a:xfrm>
          <a:custGeom>
            <a:avLst/>
            <a:gdLst/>
            <a:ahLst/>
            <a:cxnLst/>
            <a:rect l="l" t="t" r="r" b="b"/>
            <a:pathLst>
              <a:path w="85725" h="2159635">
                <a:moveTo>
                  <a:pt x="85344" y="57150"/>
                </a:moveTo>
                <a:lnTo>
                  <a:pt x="42672" y="0"/>
                </a:lnTo>
                <a:lnTo>
                  <a:pt x="0" y="57150"/>
                </a:lnTo>
                <a:lnTo>
                  <a:pt x="28194" y="57150"/>
                </a:lnTo>
                <a:lnTo>
                  <a:pt x="28194" y="43433"/>
                </a:lnTo>
                <a:lnTo>
                  <a:pt x="57150" y="43433"/>
                </a:lnTo>
                <a:lnTo>
                  <a:pt x="57150" y="57150"/>
                </a:lnTo>
                <a:lnTo>
                  <a:pt x="85344" y="57150"/>
                </a:lnTo>
                <a:close/>
              </a:path>
              <a:path w="85725" h="2159635">
                <a:moveTo>
                  <a:pt x="57150" y="57150"/>
                </a:moveTo>
                <a:lnTo>
                  <a:pt x="57150" y="43433"/>
                </a:lnTo>
                <a:lnTo>
                  <a:pt x="28194" y="43433"/>
                </a:lnTo>
                <a:lnTo>
                  <a:pt x="28194" y="57150"/>
                </a:lnTo>
                <a:lnTo>
                  <a:pt x="57150" y="57150"/>
                </a:lnTo>
                <a:close/>
              </a:path>
              <a:path w="85725" h="2159635">
                <a:moveTo>
                  <a:pt x="57150" y="2159507"/>
                </a:moveTo>
                <a:lnTo>
                  <a:pt x="57150" y="57150"/>
                </a:lnTo>
                <a:lnTo>
                  <a:pt x="28194" y="57150"/>
                </a:lnTo>
                <a:lnTo>
                  <a:pt x="28194" y="2159507"/>
                </a:lnTo>
                <a:lnTo>
                  <a:pt x="57150" y="2159507"/>
                </a:lnTo>
                <a:close/>
              </a:path>
            </a:pathLst>
          </a:custGeom>
          <a:solidFill>
            <a:srgbClr val="FF0000"/>
          </a:solidFill>
        </p:spPr>
        <p:txBody>
          <a:bodyPr wrap="square" lIns="0" tIns="0" rIns="0" bIns="0" rtlCol="0"/>
          <a:lstStyle/>
          <a:p>
            <a:endParaRPr/>
          </a:p>
        </p:txBody>
      </p:sp>
      <p:sp>
        <p:nvSpPr>
          <p:cNvPr id="118" name="object 118"/>
          <p:cNvSpPr/>
          <p:nvPr/>
        </p:nvSpPr>
        <p:spPr>
          <a:xfrm>
            <a:off x="5016500" y="4714747"/>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119" name="object 119"/>
          <p:cNvSpPr/>
          <p:nvPr/>
        </p:nvSpPr>
        <p:spPr>
          <a:xfrm>
            <a:off x="9123680" y="5232146"/>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3433"/>
                </a:moveTo>
                <a:lnTo>
                  <a:pt x="195072" y="0"/>
                </a:lnTo>
                <a:lnTo>
                  <a:pt x="195072" y="28955"/>
                </a:lnTo>
                <a:lnTo>
                  <a:pt x="209550" y="28955"/>
                </a:lnTo>
                <a:lnTo>
                  <a:pt x="209550" y="75295"/>
                </a:lnTo>
                <a:lnTo>
                  <a:pt x="252222" y="43433"/>
                </a:lnTo>
                <a:close/>
              </a:path>
              <a:path w="252729" h="86360">
                <a:moveTo>
                  <a:pt x="209550" y="75295"/>
                </a:moveTo>
                <a:lnTo>
                  <a:pt x="209550" y="57150"/>
                </a:lnTo>
                <a:lnTo>
                  <a:pt x="195072" y="57150"/>
                </a:lnTo>
                <a:lnTo>
                  <a:pt x="195072" y="86105"/>
                </a:lnTo>
                <a:lnTo>
                  <a:pt x="209550" y="75295"/>
                </a:lnTo>
                <a:close/>
              </a:path>
            </a:pathLst>
          </a:custGeom>
          <a:solidFill>
            <a:srgbClr val="000000"/>
          </a:solidFill>
        </p:spPr>
        <p:txBody>
          <a:bodyPr wrap="square" lIns="0" tIns="0" rIns="0" bIns="0" rtlCol="0"/>
          <a:lstStyle/>
          <a:p>
            <a:endParaRPr/>
          </a:p>
        </p:txBody>
      </p:sp>
      <p:sp>
        <p:nvSpPr>
          <p:cNvPr id="120" name="object 120"/>
          <p:cNvSpPr/>
          <p:nvPr/>
        </p:nvSpPr>
        <p:spPr>
          <a:xfrm>
            <a:off x="2162048" y="6186170"/>
            <a:ext cx="2352040" cy="76200"/>
          </a:xfrm>
          <a:custGeom>
            <a:avLst/>
            <a:gdLst/>
            <a:ahLst/>
            <a:cxnLst/>
            <a:rect l="l" t="t" r="r" b="b"/>
            <a:pathLst>
              <a:path w="2352040" h="76200">
                <a:moveTo>
                  <a:pt x="2292096" y="41147"/>
                </a:moveTo>
                <a:lnTo>
                  <a:pt x="2292096" y="35813"/>
                </a:lnTo>
                <a:lnTo>
                  <a:pt x="2290572" y="33527"/>
                </a:lnTo>
                <a:lnTo>
                  <a:pt x="2285" y="33527"/>
                </a:lnTo>
                <a:lnTo>
                  <a:pt x="0" y="35813"/>
                </a:lnTo>
                <a:lnTo>
                  <a:pt x="0" y="41147"/>
                </a:lnTo>
                <a:lnTo>
                  <a:pt x="2285" y="43433"/>
                </a:lnTo>
                <a:lnTo>
                  <a:pt x="2290572" y="43433"/>
                </a:lnTo>
                <a:lnTo>
                  <a:pt x="2292096" y="41147"/>
                </a:lnTo>
                <a:close/>
              </a:path>
              <a:path w="2352040" h="76200">
                <a:moveTo>
                  <a:pt x="2351532" y="38100"/>
                </a:moveTo>
                <a:lnTo>
                  <a:pt x="2275332" y="0"/>
                </a:lnTo>
                <a:lnTo>
                  <a:pt x="2275332" y="33527"/>
                </a:lnTo>
                <a:lnTo>
                  <a:pt x="2290572" y="33527"/>
                </a:lnTo>
                <a:lnTo>
                  <a:pt x="2292096" y="35813"/>
                </a:lnTo>
                <a:lnTo>
                  <a:pt x="2292096" y="67817"/>
                </a:lnTo>
                <a:lnTo>
                  <a:pt x="2351532" y="38100"/>
                </a:lnTo>
                <a:close/>
              </a:path>
              <a:path w="2352040" h="76200">
                <a:moveTo>
                  <a:pt x="2292096" y="67817"/>
                </a:moveTo>
                <a:lnTo>
                  <a:pt x="2292096" y="41147"/>
                </a:lnTo>
                <a:lnTo>
                  <a:pt x="2290572" y="43433"/>
                </a:lnTo>
                <a:lnTo>
                  <a:pt x="2275332" y="43433"/>
                </a:lnTo>
                <a:lnTo>
                  <a:pt x="2275332" y="76200"/>
                </a:lnTo>
                <a:lnTo>
                  <a:pt x="2292096" y="67817"/>
                </a:lnTo>
                <a:close/>
              </a:path>
            </a:pathLst>
          </a:custGeom>
          <a:solidFill>
            <a:srgbClr val="000000"/>
          </a:solidFill>
        </p:spPr>
        <p:txBody>
          <a:bodyPr wrap="square" lIns="0" tIns="0" rIns="0" bIns="0" rtlCol="0"/>
          <a:lstStyle/>
          <a:p>
            <a:endParaRPr/>
          </a:p>
        </p:txBody>
      </p:sp>
      <p:sp>
        <p:nvSpPr>
          <p:cNvPr id="121" name="object 121"/>
          <p:cNvSpPr/>
          <p:nvPr/>
        </p:nvSpPr>
        <p:spPr>
          <a:xfrm>
            <a:off x="2162048" y="6446773"/>
            <a:ext cx="2352040" cy="76200"/>
          </a:xfrm>
          <a:custGeom>
            <a:avLst/>
            <a:gdLst/>
            <a:ahLst/>
            <a:cxnLst/>
            <a:rect l="l" t="t" r="r" b="b"/>
            <a:pathLst>
              <a:path w="2352040" h="76200">
                <a:moveTo>
                  <a:pt x="2292096" y="41148"/>
                </a:moveTo>
                <a:lnTo>
                  <a:pt x="2292096" y="35813"/>
                </a:lnTo>
                <a:lnTo>
                  <a:pt x="2290572" y="33527"/>
                </a:lnTo>
                <a:lnTo>
                  <a:pt x="2285" y="33527"/>
                </a:lnTo>
                <a:lnTo>
                  <a:pt x="0" y="35813"/>
                </a:lnTo>
                <a:lnTo>
                  <a:pt x="0" y="41148"/>
                </a:lnTo>
                <a:lnTo>
                  <a:pt x="2285" y="42672"/>
                </a:lnTo>
                <a:lnTo>
                  <a:pt x="2290572" y="42672"/>
                </a:lnTo>
                <a:lnTo>
                  <a:pt x="2292096" y="41148"/>
                </a:lnTo>
                <a:close/>
              </a:path>
              <a:path w="2352040" h="76200">
                <a:moveTo>
                  <a:pt x="2351532" y="38100"/>
                </a:moveTo>
                <a:lnTo>
                  <a:pt x="2275332" y="0"/>
                </a:lnTo>
                <a:lnTo>
                  <a:pt x="2275332" y="33527"/>
                </a:lnTo>
                <a:lnTo>
                  <a:pt x="2290572" y="33527"/>
                </a:lnTo>
                <a:lnTo>
                  <a:pt x="2292096" y="35813"/>
                </a:lnTo>
                <a:lnTo>
                  <a:pt x="2292096" y="67818"/>
                </a:lnTo>
                <a:lnTo>
                  <a:pt x="2351532" y="38100"/>
                </a:lnTo>
                <a:close/>
              </a:path>
              <a:path w="2352040" h="76200">
                <a:moveTo>
                  <a:pt x="2292096" y="67818"/>
                </a:moveTo>
                <a:lnTo>
                  <a:pt x="2292096" y="41148"/>
                </a:lnTo>
                <a:lnTo>
                  <a:pt x="2290572" y="42672"/>
                </a:lnTo>
                <a:lnTo>
                  <a:pt x="2275332" y="42672"/>
                </a:lnTo>
                <a:lnTo>
                  <a:pt x="2275332" y="76200"/>
                </a:lnTo>
                <a:lnTo>
                  <a:pt x="2292096" y="67818"/>
                </a:lnTo>
                <a:close/>
              </a:path>
            </a:pathLst>
          </a:custGeom>
          <a:solidFill>
            <a:srgbClr val="000000"/>
          </a:solidFill>
        </p:spPr>
        <p:txBody>
          <a:bodyPr wrap="square" lIns="0" tIns="0" rIns="0" bIns="0" rtlCol="0"/>
          <a:lstStyle/>
          <a:p>
            <a:endParaRPr/>
          </a:p>
        </p:txBody>
      </p:sp>
      <p:sp>
        <p:nvSpPr>
          <p:cNvPr id="122" name="object 122"/>
          <p:cNvSpPr txBox="1"/>
          <p:nvPr/>
        </p:nvSpPr>
        <p:spPr>
          <a:xfrm>
            <a:off x="2627122" y="6012945"/>
            <a:ext cx="843915" cy="441325"/>
          </a:xfrm>
          <a:prstGeom prst="rect">
            <a:avLst/>
          </a:prstGeom>
        </p:spPr>
        <p:txBody>
          <a:bodyPr vert="horz" wrap="square" lIns="0" tIns="0" rIns="0" bIns="0" rtlCol="0">
            <a:spAutoFit/>
          </a:bodyPr>
          <a:lstStyle/>
          <a:p>
            <a:pPr marL="12700">
              <a:lnSpc>
                <a:spcPct val="100000"/>
              </a:lnSpc>
            </a:pPr>
            <a:r>
              <a:rPr sz="1100" spc="-5" dirty="0">
                <a:latin typeface="Arial"/>
                <a:cs typeface="Arial"/>
              </a:rPr>
              <a:t>Instr [20 -</a:t>
            </a:r>
            <a:r>
              <a:rPr sz="1100" spc="-90" dirty="0">
                <a:latin typeface="Arial"/>
                <a:cs typeface="Arial"/>
              </a:rPr>
              <a:t> </a:t>
            </a:r>
            <a:r>
              <a:rPr sz="1100" spc="-5" dirty="0">
                <a:latin typeface="Arial"/>
                <a:cs typeface="Arial"/>
              </a:rPr>
              <a:t>16]</a:t>
            </a:r>
            <a:endParaRPr sz="1100">
              <a:latin typeface="Arial"/>
              <a:cs typeface="Arial"/>
            </a:endParaRPr>
          </a:p>
          <a:p>
            <a:pPr marL="12700">
              <a:lnSpc>
                <a:spcPct val="100000"/>
              </a:lnSpc>
              <a:spcBef>
                <a:spcPts val="720"/>
              </a:spcBef>
            </a:pPr>
            <a:r>
              <a:rPr sz="1100" spc="-5" dirty="0">
                <a:latin typeface="Arial"/>
                <a:cs typeface="Arial"/>
              </a:rPr>
              <a:t>Instr [15 -</a:t>
            </a:r>
            <a:r>
              <a:rPr sz="1100" spc="-90" dirty="0">
                <a:latin typeface="Arial"/>
                <a:cs typeface="Arial"/>
              </a:rPr>
              <a:t> </a:t>
            </a:r>
            <a:r>
              <a:rPr sz="1100" spc="-5" dirty="0">
                <a:latin typeface="Arial"/>
                <a:cs typeface="Arial"/>
              </a:rPr>
              <a:t>11]</a:t>
            </a:r>
            <a:endParaRPr sz="1100">
              <a:latin typeface="Arial"/>
              <a:cs typeface="Arial"/>
            </a:endParaRPr>
          </a:p>
        </p:txBody>
      </p:sp>
      <p:sp>
        <p:nvSpPr>
          <p:cNvPr id="123" name="object 123"/>
          <p:cNvSpPr/>
          <p:nvPr/>
        </p:nvSpPr>
        <p:spPr>
          <a:xfrm>
            <a:off x="2138426" y="6196076"/>
            <a:ext cx="70485" cy="73660"/>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124" name="object 124"/>
          <p:cNvSpPr/>
          <p:nvPr/>
        </p:nvSpPr>
        <p:spPr>
          <a:xfrm>
            <a:off x="2138426" y="6196076"/>
            <a:ext cx="70485" cy="73660"/>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25" name="object 125"/>
          <p:cNvSpPr/>
          <p:nvPr/>
        </p:nvSpPr>
        <p:spPr>
          <a:xfrm>
            <a:off x="490219" y="3633470"/>
            <a:ext cx="251460" cy="0"/>
          </a:xfrm>
          <a:custGeom>
            <a:avLst/>
            <a:gdLst/>
            <a:ahLst/>
            <a:cxnLst/>
            <a:rect l="l" t="t" r="r" b="b"/>
            <a:pathLst>
              <a:path w="251459">
                <a:moveTo>
                  <a:pt x="0" y="0"/>
                </a:moveTo>
                <a:lnTo>
                  <a:pt x="251459" y="0"/>
                </a:lnTo>
              </a:path>
            </a:pathLst>
          </a:custGeom>
          <a:ln w="28575">
            <a:solidFill>
              <a:srgbClr val="FF0000"/>
            </a:solidFill>
          </a:ln>
        </p:spPr>
        <p:txBody>
          <a:bodyPr wrap="square" lIns="0" tIns="0" rIns="0" bIns="0" rtlCol="0"/>
          <a:lstStyle/>
          <a:p>
            <a:endParaRPr/>
          </a:p>
        </p:txBody>
      </p:sp>
      <p:sp>
        <p:nvSpPr>
          <p:cNvPr id="126" name="object 126"/>
          <p:cNvSpPr/>
          <p:nvPr/>
        </p:nvSpPr>
        <p:spPr>
          <a:xfrm>
            <a:off x="4978400" y="4708652"/>
            <a:ext cx="83820" cy="85725"/>
          </a:xfrm>
          <a:custGeom>
            <a:avLst/>
            <a:gdLst/>
            <a:ahLst/>
            <a:cxnLst/>
            <a:rect l="l" t="t" r="r" b="b"/>
            <a:pathLst>
              <a:path w="83820" h="85725">
                <a:moveTo>
                  <a:pt x="83820" y="60960"/>
                </a:moveTo>
                <a:lnTo>
                  <a:pt x="83820" y="24384"/>
                </a:lnTo>
                <a:lnTo>
                  <a:pt x="59436" y="0"/>
                </a:lnTo>
                <a:lnTo>
                  <a:pt x="24384" y="0"/>
                </a:lnTo>
                <a:lnTo>
                  <a:pt x="0" y="24384"/>
                </a:lnTo>
                <a:lnTo>
                  <a:pt x="0" y="60960"/>
                </a:lnTo>
                <a:lnTo>
                  <a:pt x="24384" y="85344"/>
                </a:lnTo>
                <a:lnTo>
                  <a:pt x="59436" y="85344"/>
                </a:lnTo>
                <a:lnTo>
                  <a:pt x="83820" y="60960"/>
                </a:lnTo>
                <a:close/>
              </a:path>
            </a:pathLst>
          </a:custGeom>
          <a:solidFill>
            <a:srgbClr val="FF0000"/>
          </a:solidFill>
        </p:spPr>
        <p:txBody>
          <a:bodyPr wrap="square" lIns="0" tIns="0" rIns="0" bIns="0" rtlCol="0"/>
          <a:lstStyle/>
          <a:p>
            <a:endParaRPr/>
          </a:p>
        </p:txBody>
      </p:sp>
      <p:sp>
        <p:nvSpPr>
          <p:cNvPr id="127" name="object 127"/>
          <p:cNvSpPr/>
          <p:nvPr/>
        </p:nvSpPr>
        <p:spPr>
          <a:xfrm>
            <a:off x="4978400" y="4708652"/>
            <a:ext cx="83820" cy="85725"/>
          </a:xfrm>
          <a:custGeom>
            <a:avLst/>
            <a:gdLst/>
            <a:ahLst/>
            <a:cxnLst/>
            <a:rect l="l" t="t" r="r" b="b"/>
            <a:pathLst>
              <a:path w="83820" h="85725">
                <a:moveTo>
                  <a:pt x="24384" y="0"/>
                </a:moveTo>
                <a:lnTo>
                  <a:pt x="0" y="24384"/>
                </a:lnTo>
                <a:lnTo>
                  <a:pt x="0" y="60960"/>
                </a:lnTo>
                <a:lnTo>
                  <a:pt x="24384" y="85344"/>
                </a:lnTo>
                <a:lnTo>
                  <a:pt x="59436" y="85344"/>
                </a:lnTo>
                <a:lnTo>
                  <a:pt x="83820" y="60960"/>
                </a:lnTo>
                <a:lnTo>
                  <a:pt x="83820" y="24384"/>
                </a:lnTo>
                <a:lnTo>
                  <a:pt x="59436" y="0"/>
                </a:lnTo>
                <a:lnTo>
                  <a:pt x="24384" y="0"/>
                </a:lnTo>
                <a:close/>
              </a:path>
            </a:pathLst>
          </a:custGeom>
          <a:ln w="9525">
            <a:solidFill>
              <a:srgbClr val="FF0000"/>
            </a:solidFill>
          </a:ln>
        </p:spPr>
        <p:txBody>
          <a:bodyPr wrap="square" lIns="0" tIns="0" rIns="0" bIns="0" rtlCol="0"/>
          <a:lstStyle/>
          <a:p>
            <a:endParaRPr/>
          </a:p>
        </p:txBody>
      </p:sp>
      <p:sp>
        <p:nvSpPr>
          <p:cNvPr id="128" name="object 128"/>
          <p:cNvSpPr/>
          <p:nvPr/>
        </p:nvSpPr>
        <p:spPr>
          <a:xfrm>
            <a:off x="4681220" y="2727451"/>
            <a:ext cx="1210310" cy="85725"/>
          </a:xfrm>
          <a:custGeom>
            <a:avLst/>
            <a:gdLst/>
            <a:ahLst/>
            <a:cxnLst/>
            <a:rect l="l" t="t" r="r" b="b"/>
            <a:pathLst>
              <a:path w="1210310" h="85725">
                <a:moveTo>
                  <a:pt x="1167384" y="57149"/>
                </a:moveTo>
                <a:lnTo>
                  <a:pt x="1167384" y="28193"/>
                </a:lnTo>
                <a:lnTo>
                  <a:pt x="0" y="28193"/>
                </a:lnTo>
                <a:lnTo>
                  <a:pt x="0" y="57149"/>
                </a:lnTo>
                <a:lnTo>
                  <a:pt x="1167384" y="57149"/>
                </a:lnTo>
                <a:close/>
              </a:path>
              <a:path w="1210310" h="85725">
                <a:moveTo>
                  <a:pt x="1210056" y="42671"/>
                </a:moveTo>
                <a:lnTo>
                  <a:pt x="1152906" y="0"/>
                </a:lnTo>
                <a:lnTo>
                  <a:pt x="1152906" y="28193"/>
                </a:lnTo>
                <a:lnTo>
                  <a:pt x="1167384" y="28193"/>
                </a:lnTo>
                <a:lnTo>
                  <a:pt x="1167384" y="74533"/>
                </a:lnTo>
                <a:lnTo>
                  <a:pt x="1210056" y="42671"/>
                </a:lnTo>
                <a:close/>
              </a:path>
              <a:path w="1210310" h="85725">
                <a:moveTo>
                  <a:pt x="1167384" y="74533"/>
                </a:moveTo>
                <a:lnTo>
                  <a:pt x="1167384" y="57149"/>
                </a:lnTo>
                <a:lnTo>
                  <a:pt x="1152906" y="57149"/>
                </a:lnTo>
                <a:lnTo>
                  <a:pt x="1152906" y="85343"/>
                </a:lnTo>
                <a:lnTo>
                  <a:pt x="1167384" y="74533"/>
                </a:lnTo>
                <a:close/>
              </a:path>
            </a:pathLst>
          </a:custGeom>
          <a:solidFill>
            <a:srgbClr val="FF0000"/>
          </a:solidFill>
        </p:spPr>
        <p:txBody>
          <a:bodyPr wrap="square" lIns="0" tIns="0" rIns="0" bIns="0" rtlCol="0"/>
          <a:lstStyle/>
          <a:p>
            <a:endParaRPr/>
          </a:p>
        </p:txBody>
      </p:sp>
      <p:sp>
        <p:nvSpPr>
          <p:cNvPr id="129" name="object 129"/>
          <p:cNvSpPr/>
          <p:nvPr/>
        </p:nvSpPr>
        <p:spPr>
          <a:xfrm>
            <a:off x="6603745" y="4115053"/>
            <a:ext cx="257810" cy="76200"/>
          </a:xfrm>
          <a:custGeom>
            <a:avLst/>
            <a:gdLst/>
            <a:ahLst/>
            <a:cxnLst/>
            <a:rect l="l" t="t" r="r" b="b"/>
            <a:pathLst>
              <a:path w="257809" h="76200">
                <a:moveTo>
                  <a:pt x="198881" y="40386"/>
                </a:moveTo>
                <a:lnTo>
                  <a:pt x="198881" y="35051"/>
                </a:lnTo>
                <a:lnTo>
                  <a:pt x="196596" y="32766"/>
                </a:lnTo>
                <a:lnTo>
                  <a:pt x="2285" y="32766"/>
                </a:lnTo>
                <a:lnTo>
                  <a:pt x="0" y="35051"/>
                </a:lnTo>
                <a:lnTo>
                  <a:pt x="0" y="40386"/>
                </a:lnTo>
                <a:lnTo>
                  <a:pt x="2285" y="42672"/>
                </a:lnTo>
                <a:lnTo>
                  <a:pt x="196596" y="42672"/>
                </a:lnTo>
                <a:lnTo>
                  <a:pt x="198881" y="40386"/>
                </a:lnTo>
                <a:close/>
              </a:path>
              <a:path w="257809" h="76200">
                <a:moveTo>
                  <a:pt x="257555" y="38100"/>
                </a:moveTo>
                <a:lnTo>
                  <a:pt x="181355" y="0"/>
                </a:lnTo>
                <a:lnTo>
                  <a:pt x="181355" y="32766"/>
                </a:lnTo>
                <a:lnTo>
                  <a:pt x="196596" y="32766"/>
                </a:lnTo>
                <a:lnTo>
                  <a:pt x="198881" y="35051"/>
                </a:lnTo>
                <a:lnTo>
                  <a:pt x="198881" y="67437"/>
                </a:lnTo>
                <a:lnTo>
                  <a:pt x="257555" y="38100"/>
                </a:lnTo>
                <a:close/>
              </a:path>
              <a:path w="257809" h="76200">
                <a:moveTo>
                  <a:pt x="198881" y="67437"/>
                </a:moveTo>
                <a:lnTo>
                  <a:pt x="198881" y="40386"/>
                </a:lnTo>
                <a:lnTo>
                  <a:pt x="196596" y="42672"/>
                </a:lnTo>
                <a:lnTo>
                  <a:pt x="181355" y="42672"/>
                </a:lnTo>
                <a:lnTo>
                  <a:pt x="181355" y="76200"/>
                </a:lnTo>
                <a:lnTo>
                  <a:pt x="198881" y="67437"/>
                </a:lnTo>
                <a:close/>
              </a:path>
            </a:pathLst>
          </a:custGeom>
          <a:solidFill>
            <a:srgbClr val="FF0000"/>
          </a:solidFill>
        </p:spPr>
        <p:txBody>
          <a:bodyPr wrap="square" lIns="0" tIns="0" rIns="0" bIns="0" rtlCol="0"/>
          <a:lstStyle/>
          <a:p>
            <a:endParaRPr/>
          </a:p>
        </p:txBody>
      </p:sp>
      <p:sp>
        <p:nvSpPr>
          <p:cNvPr id="130" name="object 130"/>
          <p:cNvSpPr/>
          <p:nvPr/>
        </p:nvSpPr>
        <p:spPr>
          <a:xfrm>
            <a:off x="1998979" y="2727451"/>
            <a:ext cx="2514600" cy="85725"/>
          </a:xfrm>
          <a:custGeom>
            <a:avLst/>
            <a:gdLst/>
            <a:ahLst/>
            <a:cxnLst/>
            <a:rect l="l" t="t" r="r" b="b"/>
            <a:pathLst>
              <a:path w="2514600" h="85725">
                <a:moveTo>
                  <a:pt x="2471166" y="57149"/>
                </a:moveTo>
                <a:lnTo>
                  <a:pt x="2471166" y="28193"/>
                </a:lnTo>
                <a:lnTo>
                  <a:pt x="0" y="28193"/>
                </a:lnTo>
                <a:lnTo>
                  <a:pt x="0" y="57150"/>
                </a:lnTo>
                <a:lnTo>
                  <a:pt x="2471166" y="57149"/>
                </a:lnTo>
                <a:close/>
              </a:path>
              <a:path w="2514600" h="85725">
                <a:moveTo>
                  <a:pt x="2514599" y="42671"/>
                </a:moveTo>
                <a:lnTo>
                  <a:pt x="2457449" y="0"/>
                </a:lnTo>
                <a:lnTo>
                  <a:pt x="2457449" y="28193"/>
                </a:lnTo>
                <a:lnTo>
                  <a:pt x="2471166" y="28193"/>
                </a:lnTo>
                <a:lnTo>
                  <a:pt x="2471166" y="75102"/>
                </a:lnTo>
                <a:lnTo>
                  <a:pt x="2514599" y="42671"/>
                </a:lnTo>
                <a:close/>
              </a:path>
              <a:path w="2514600" h="85725">
                <a:moveTo>
                  <a:pt x="2471166" y="75102"/>
                </a:moveTo>
                <a:lnTo>
                  <a:pt x="2471166" y="57149"/>
                </a:lnTo>
                <a:lnTo>
                  <a:pt x="2457449" y="57149"/>
                </a:lnTo>
                <a:lnTo>
                  <a:pt x="2457449" y="85343"/>
                </a:lnTo>
                <a:lnTo>
                  <a:pt x="2471166" y="75102"/>
                </a:lnTo>
                <a:close/>
              </a:path>
            </a:pathLst>
          </a:custGeom>
          <a:solidFill>
            <a:srgbClr val="FF0000"/>
          </a:solidFill>
        </p:spPr>
        <p:txBody>
          <a:bodyPr wrap="square" lIns="0" tIns="0" rIns="0" bIns="0" rtlCol="0"/>
          <a:lstStyle/>
          <a:p>
            <a:endParaRPr/>
          </a:p>
        </p:txBody>
      </p:sp>
      <p:sp>
        <p:nvSpPr>
          <p:cNvPr id="131" name="object 131"/>
          <p:cNvSpPr/>
          <p:nvPr/>
        </p:nvSpPr>
        <p:spPr>
          <a:xfrm>
            <a:off x="4848097" y="5318252"/>
            <a:ext cx="2013585" cy="85725"/>
          </a:xfrm>
          <a:custGeom>
            <a:avLst/>
            <a:gdLst/>
            <a:ahLst/>
            <a:cxnLst/>
            <a:rect l="l" t="t" r="r" b="b"/>
            <a:pathLst>
              <a:path w="2013584" h="85725">
                <a:moveTo>
                  <a:pt x="1970531" y="57150"/>
                </a:moveTo>
                <a:lnTo>
                  <a:pt x="1970531" y="28194"/>
                </a:lnTo>
                <a:lnTo>
                  <a:pt x="0" y="28194"/>
                </a:lnTo>
                <a:lnTo>
                  <a:pt x="0" y="57150"/>
                </a:lnTo>
                <a:lnTo>
                  <a:pt x="1970531" y="57150"/>
                </a:lnTo>
                <a:close/>
              </a:path>
              <a:path w="2013584" h="85725">
                <a:moveTo>
                  <a:pt x="2013203" y="42672"/>
                </a:moveTo>
                <a:lnTo>
                  <a:pt x="1956053" y="0"/>
                </a:lnTo>
                <a:lnTo>
                  <a:pt x="1956053" y="28194"/>
                </a:lnTo>
                <a:lnTo>
                  <a:pt x="1970531" y="28194"/>
                </a:lnTo>
                <a:lnTo>
                  <a:pt x="1970531" y="74533"/>
                </a:lnTo>
                <a:lnTo>
                  <a:pt x="2013203" y="42672"/>
                </a:lnTo>
                <a:close/>
              </a:path>
              <a:path w="2013584" h="85725">
                <a:moveTo>
                  <a:pt x="1970531" y="74533"/>
                </a:moveTo>
                <a:lnTo>
                  <a:pt x="1970531" y="57150"/>
                </a:lnTo>
                <a:lnTo>
                  <a:pt x="1956053" y="57150"/>
                </a:lnTo>
                <a:lnTo>
                  <a:pt x="1956053" y="85344"/>
                </a:lnTo>
                <a:lnTo>
                  <a:pt x="1970531" y="74533"/>
                </a:lnTo>
                <a:close/>
              </a:path>
            </a:pathLst>
          </a:custGeom>
          <a:solidFill>
            <a:srgbClr val="000000"/>
          </a:solidFill>
        </p:spPr>
        <p:txBody>
          <a:bodyPr wrap="square" lIns="0" tIns="0" rIns="0" bIns="0" rtlCol="0"/>
          <a:lstStyle/>
          <a:p>
            <a:endParaRPr/>
          </a:p>
        </p:txBody>
      </p:sp>
      <p:sp>
        <p:nvSpPr>
          <p:cNvPr id="132" name="object 132"/>
          <p:cNvSpPr/>
          <p:nvPr/>
        </p:nvSpPr>
        <p:spPr>
          <a:xfrm>
            <a:off x="777494" y="2468372"/>
            <a:ext cx="168910" cy="86360"/>
          </a:xfrm>
          <a:custGeom>
            <a:avLst/>
            <a:gdLst/>
            <a:ahLst/>
            <a:cxnLst/>
            <a:rect l="l" t="t" r="r" b="b"/>
            <a:pathLst>
              <a:path w="168909" h="86360">
                <a:moveTo>
                  <a:pt x="125729" y="57149"/>
                </a:moveTo>
                <a:lnTo>
                  <a:pt x="125729" y="28955"/>
                </a:lnTo>
                <a:lnTo>
                  <a:pt x="0" y="28955"/>
                </a:lnTo>
                <a:lnTo>
                  <a:pt x="0" y="57149"/>
                </a:lnTo>
                <a:lnTo>
                  <a:pt x="125729" y="57149"/>
                </a:lnTo>
                <a:close/>
              </a:path>
              <a:path w="168909" h="86360">
                <a:moveTo>
                  <a:pt x="168401" y="42671"/>
                </a:moveTo>
                <a:lnTo>
                  <a:pt x="111251" y="0"/>
                </a:lnTo>
                <a:lnTo>
                  <a:pt x="111251" y="28955"/>
                </a:lnTo>
                <a:lnTo>
                  <a:pt x="125729" y="28955"/>
                </a:lnTo>
                <a:lnTo>
                  <a:pt x="125729" y="75102"/>
                </a:lnTo>
                <a:lnTo>
                  <a:pt x="168401" y="42671"/>
                </a:lnTo>
                <a:close/>
              </a:path>
              <a:path w="168909" h="86360">
                <a:moveTo>
                  <a:pt x="125729" y="75102"/>
                </a:moveTo>
                <a:lnTo>
                  <a:pt x="125729" y="57149"/>
                </a:lnTo>
                <a:lnTo>
                  <a:pt x="111251" y="57149"/>
                </a:lnTo>
                <a:lnTo>
                  <a:pt x="111251" y="86105"/>
                </a:lnTo>
                <a:lnTo>
                  <a:pt x="125729" y="75102"/>
                </a:lnTo>
                <a:close/>
              </a:path>
            </a:pathLst>
          </a:custGeom>
          <a:solidFill>
            <a:srgbClr val="FF0000"/>
          </a:solidFill>
        </p:spPr>
        <p:txBody>
          <a:bodyPr wrap="square" lIns="0" tIns="0" rIns="0" bIns="0" rtlCol="0"/>
          <a:lstStyle/>
          <a:p>
            <a:endParaRPr/>
          </a:p>
        </p:txBody>
      </p:sp>
      <p:sp>
        <p:nvSpPr>
          <p:cNvPr id="133" name="object 133"/>
          <p:cNvSpPr/>
          <p:nvPr/>
        </p:nvSpPr>
        <p:spPr>
          <a:xfrm>
            <a:off x="491744" y="1303274"/>
            <a:ext cx="588010" cy="0"/>
          </a:xfrm>
          <a:custGeom>
            <a:avLst/>
            <a:gdLst/>
            <a:ahLst/>
            <a:cxnLst/>
            <a:rect l="l" t="t" r="r" b="b"/>
            <a:pathLst>
              <a:path w="588010">
                <a:moveTo>
                  <a:pt x="0" y="0"/>
                </a:moveTo>
                <a:lnTo>
                  <a:pt x="587502" y="0"/>
                </a:lnTo>
              </a:path>
            </a:pathLst>
          </a:custGeom>
          <a:ln w="28575">
            <a:solidFill>
              <a:srgbClr val="FF0000"/>
            </a:solidFill>
          </a:ln>
        </p:spPr>
        <p:txBody>
          <a:bodyPr wrap="square" lIns="0" tIns="0" rIns="0" bIns="0" rtlCol="0"/>
          <a:lstStyle/>
          <a:p>
            <a:endParaRPr/>
          </a:p>
        </p:txBody>
      </p:sp>
      <p:sp>
        <p:nvSpPr>
          <p:cNvPr id="134" name="object 134"/>
          <p:cNvSpPr/>
          <p:nvPr/>
        </p:nvSpPr>
        <p:spPr>
          <a:xfrm>
            <a:off x="457454" y="3596894"/>
            <a:ext cx="83820" cy="86360"/>
          </a:xfrm>
          <a:custGeom>
            <a:avLst/>
            <a:gdLst/>
            <a:ahLst/>
            <a:cxnLst/>
            <a:rect l="l" t="t" r="r" b="b"/>
            <a:pathLst>
              <a:path w="83820" h="86360">
                <a:moveTo>
                  <a:pt x="83819" y="61721"/>
                </a:moveTo>
                <a:lnTo>
                  <a:pt x="83819" y="25145"/>
                </a:lnTo>
                <a:lnTo>
                  <a:pt x="59436" y="0"/>
                </a:lnTo>
                <a:lnTo>
                  <a:pt x="24383" y="0"/>
                </a:lnTo>
                <a:lnTo>
                  <a:pt x="0" y="25145"/>
                </a:lnTo>
                <a:lnTo>
                  <a:pt x="0" y="61721"/>
                </a:lnTo>
                <a:lnTo>
                  <a:pt x="24384" y="86105"/>
                </a:lnTo>
                <a:lnTo>
                  <a:pt x="59436" y="86105"/>
                </a:lnTo>
                <a:lnTo>
                  <a:pt x="83819" y="61721"/>
                </a:lnTo>
                <a:close/>
              </a:path>
            </a:pathLst>
          </a:custGeom>
          <a:solidFill>
            <a:srgbClr val="FF0000"/>
          </a:solidFill>
        </p:spPr>
        <p:txBody>
          <a:bodyPr wrap="square" lIns="0" tIns="0" rIns="0" bIns="0" rtlCol="0"/>
          <a:lstStyle/>
          <a:p>
            <a:endParaRPr/>
          </a:p>
        </p:txBody>
      </p:sp>
      <p:sp>
        <p:nvSpPr>
          <p:cNvPr id="135" name="object 135"/>
          <p:cNvSpPr/>
          <p:nvPr/>
        </p:nvSpPr>
        <p:spPr>
          <a:xfrm>
            <a:off x="457454" y="3596894"/>
            <a:ext cx="83820" cy="86360"/>
          </a:xfrm>
          <a:custGeom>
            <a:avLst/>
            <a:gdLst/>
            <a:ahLst/>
            <a:cxnLst/>
            <a:rect l="l" t="t" r="r" b="b"/>
            <a:pathLst>
              <a:path w="83820" h="86360">
                <a:moveTo>
                  <a:pt x="24383" y="0"/>
                </a:moveTo>
                <a:lnTo>
                  <a:pt x="0" y="25145"/>
                </a:lnTo>
                <a:lnTo>
                  <a:pt x="0" y="61721"/>
                </a:lnTo>
                <a:lnTo>
                  <a:pt x="24384" y="86105"/>
                </a:lnTo>
                <a:lnTo>
                  <a:pt x="59436" y="86105"/>
                </a:lnTo>
                <a:lnTo>
                  <a:pt x="83819" y="61721"/>
                </a:lnTo>
                <a:lnTo>
                  <a:pt x="83819" y="25145"/>
                </a:lnTo>
                <a:lnTo>
                  <a:pt x="59436" y="0"/>
                </a:lnTo>
                <a:lnTo>
                  <a:pt x="24383" y="0"/>
                </a:lnTo>
                <a:close/>
              </a:path>
            </a:pathLst>
          </a:custGeom>
          <a:ln w="9525">
            <a:solidFill>
              <a:srgbClr val="FF0000"/>
            </a:solidFill>
          </a:ln>
        </p:spPr>
        <p:txBody>
          <a:bodyPr wrap="square" lIns="0" tIns="0" rIns="0" bIns="0" rtlCol="0"/>
          <a:lstStyle/>
          <a:p>
            <a:endParaRPr/>
          </a:p>
        </p:txBody>
      </p:sp>
      <p:sp>
        <p:nvSpPr>
          <p:cNvPr id="136" name="object 136"/>
          <p:cNvSpPr/>
          <p:nvPr/>
        </p:nvSpPr>
        <p:spPr>
          <a:xfrm>
            <a:off x="1615694" y="4195826"/>
            <a:ext cx="216535" cy="85725"/>
          </a:xfrm>
          <a:custGeom>
            <a:avLst/>
            <a:gdLst/>
            <a:ahLst/>
            <a:cxnLst/>
            <a:rect l="l" t="t" r="r" b="b"/>
            <a:pathLst>
              <a:path w="216535" h="85725">
                <a:moveTo>
                  <a:pt x="173736" y="57150"/>
                </a:moveTo>
                <a:lnTo>
                  <a:pt x="173736" y="28194"/>
                </a:lnTo>
                <a:lnTo>
                  <a:pt x="0" y="28194"/>
                </a:lnTo>
                <a:lnTo>
                  <a:pt x="0" y="57150"/>
                </a:lnTo>
                <a:lnTo>
                  <a:pt x="173736" y="57150"/>
                </a:lnTo>
                <a:close/>
              </a:path>
              <a:path w="216535" h="85725">
                <a:moveTo>
                  <a:pt x="216407" y="42672"/>
                </a:moveTo>
                <a:lnTo>
                  <a:pt x="159257" y="0"/>
                </a:lnTo>
                <a:lnTo>
                  <a:pt x="159257" y="28194"/>
                </a:lnTo>
                <a:lnTo>
                  <a:pt x="173736" y="28194"/>
                </a:lnTo>
                <a:lnTo>
                  <a:pt x="173736" y="74533"/>
                </a:lnTo>
                <a:lnTo>
                  <a:pt x="216407" y="42672"/>
                </a:lnTo>
                <a:close/>
              </a:path>
              <a:path w="216535" h="85725">
                <a:moveTo>
                  <a:pt x="173736" y="74533"/>
                </a:moveTo>
                <a:lnTo>
                  <a:pt x="173736" y="57150"/>
                </a:lnTo>
                <a:lnTo>
                  <a:pt x="159257" y="57150"/>
                </a:lnTo>
                <a:lnTo>
                  <a:pt x="159257" y="85344"/>
                </a:lnTo>
                <a:lnTo>
                  <a:pt x="173736" y="74533"/>
                </a:lnTo>
                <a:close/>
              </a:path>
            </a:pathLst>
          </a:custGeom>
          <a:solidFill>
            <a:srgbClr val="000000"/>
          </a:solidFill>
        </p:spPr>
        <p:txBody>
          <a:bodyPr wrap="square" lIns="0" tIns="0" rIns="0" bIns="0" rtlCol="0"/>
          <a:lstStyle/>
          <a:p>
            <a:endParaRPr/>
          </a:p>
        </p:txBody>
      </p:sp>
      <p:sp>
        <p:nvSpPr>
          <p:cNvPr id="137" name="object 137"/>
          <p:cNvSpPr/>
          <p:nvPr/>
        </p:nvSpPr>
        <p:spPr>
          <a:xfrm>
            <a:off x="7362697" y="1303274"/>
            <a:ext cx="0" cy="1727835"/>
          </a:xfrm>
          <a:custGeom>
            <a:avLst/>
            <a:gdLst/>
            <a:ahLst/>
            <a:cxnLst/>
            <a:rect l="l" t="t" r="r" b="b"/>
            <a:pathLst>
              <a:path h="1727835">
                <a:moveTo>
                  <a:pt x="0" y="1727454"/>
                </a:moveTo>
                <a:lnTo>
                  <a:pt x="0" y="0"/>
                </a:lnTo>
              </a:path>
            </a:pathLst>
          </a:custGeom>
          <a:ln w="28575">
            <a:solidFill>
              <a:srgbClr val="FF0000"/>
            </a:solidFill>
          </a:ln>
        </p:spPr>
        <p:txBody>
          <a:bodyPr wrap="square" lIns="0" tIns="0" rIns="0" bIns="0" rtlCol="0"/>
          <a:lstStyle/>
          <a:p>
            <a:endParaRPr/>
          </a:p>
        </p:txBody>
      </p:sp>
      <p:sp>
        <p:nvSpPr>
          <p:cNvPr id="138" name="object 138"/>
          <p:cNvSpPr/>
          <p:nvPr/>
        </p:nvSpPr>
        <p:spPr>
          <a:xfrm>
            <a:off x="7028180" y="3030727"/>
            <a:ext cx="334645" cy="0"/>
          </a:xfrm>
          <a:custGeom>
            <a:avLst/>
            <a:gdLst/>
            <a:ahLst/>
            <a:cxnLst/>
            <a:rect l="l" t="t" r="r" b="b"/>
            <a:pathLst>
              <a:path w="334645">
                <a:moveTo>
                  <a:pt x="0" y="0"/>
                </a:moveTo>
                <a:lnTo>
                  <a:pt x="334518" y="0"/>
                </a:lnTo>
              </a:path>
            </a:pathLst>
          </a:custGeom>
          <a:ln w="28575">
            <a:solidFill>
              <a:srgbClr val="FF0000"/>
            </a:solidFill>
          </a:ln>
        </p:spPr>
        <p:txBody>
          <a:bodyPr wrap="square" lIns="0" tIns="0" rIns="0" bIns="0" rtlCol="0"/>
          <a:lstStyle/>
          <a:p>
            <a:endParaRPr/>
          </a:p>
        </p:txBody>
      </p:sp>
      <p:sp>
        <p:nvSpPr>
          <p:cNvPr id="139" name="object 139"/>
          <p:cNvSpPr txBox="1"/>
          <p:nvPr/>
        </p:nvSpPr>
        <p:spPr>
          <a:xfrm>
            <a:off x="5692647" y="6113524"/>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140" name="object 140"/>
          <p:cNvSpPr txBox="1"/>
          <p:nvPr/>
        </p:nvSpPr>
        <p:spPr>
          <a:xfrm>
            <a:off x="5692647" y="6416805"/>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141" name="object 141"/>
          <p:cNvSpPr/>
          <p:nvPr/>
        </p:nvSpPr>
        <p:spPr>
          <a:xfrm>
            <a:off x="5616194" y="6052820"/>
            <a:ext cx="238760" cy="603885"/>
          </a:xfrm>
          <a:custGeom>
            <a:avLst/>
            <a:gdLst/>
            <a:ahLst/>
            <a:cxnLst/>
            <a:rect l="l" t="t" r="r" b="b"/>
            <a:pathLst>
              <a:path w="238760" h="603884">
                <a:moveTo>
                  <a:pt x="119633" y="0"/>
                </a:moveTo>
                <a:lnTo>
                  <a:pt x="72973" y="9370"/>
                </a:lnTo>
                <a:lnTo>
                  <a:pt x="34956" y="34956"/>
                </a:lnTo>
                <a:lnTo>
                  <a:pt x="9370" y="72973"/>
                </a:lnTo>
                <a:lnTo>
                  <a:pt x="0" y="119633"/>
                </a:lnTo>
                <a:lnTo>
                  <a:pt x="0" y="484631"/>
                </a:lnTo>
                <a:lnTo>
                  <a:pt x="9370" y="530852"/>
                </a:lnTo>
                <a:lnTo>
                  <a:pt x="34956" y="568642"/>
                </a:lnTo>
                <a:lnTo>
                  <a:pt x="72973" y="594145"/>
                </a:lnTo>
                <a:lnTo>
                  <a:pt x="119633" y="603503"/>
                </a:lnTo>
                <a:lnTo>
                  <a:pt x="165854" y="594145"/>
                </a:lnTo>
                <a:lnTo>
                  <a:pt x="203644" y="568642"/>
                </a:lnTo>
                <a:lnTo>
                  <a:pt x="229147" y="530852"/>
                </a:lnTo>
                <a:lnTo>
                  <a:pt x="238505" y="484631"/>
                </a:lnTo>
                <a:lnTo>
                  <a:pt x="238505" y="119633"/>
                </a:lnTo>
                <a:lnTo>
                  <a:pt x="229147" y="72973"/>
                </a:lnTo>
                <a:lnTo>
                  <a:pt x="203644" y="34956"/>
                </a:lnTo>
                <a:lnTo>
                  <a:pt x="165854" y="9370"/>
                </a:lnTo>
                <a:lnTo>
                  <a:pt x="119633" y="0"/>
                </a:lnTo>
                <a:close/>
              </a:path>
            </a:pathLst>
          </a:custGeom>
          <a:ln w="9525">
            <a:solidFill>
              <a:srgbClr val="000000"/>
            </a:solidFill>
          </a:ln>
        </p:spPr>
        <p:txBody>
          <a:bodyPr wrap="square" lIns="0" tIns="0" rIns="0" bIns="0" rtlCol="0"/>
          <a:lstStyle/>
          <a:p>
            <a:endParaRPr/>
          </a:p>
        </p:txBody>
      </p:sp>
      <p:sp>
        <p:nvSpPr>
          <p:cNvPr id="142" name="object 142"/>
          <p:cNvSpPr/>
          <p:nvPr/>
        </p:nvSpPr>
        <p:spPr>
          <a:xfrm>
            <a:off x="4676647" y="6186170"/>
            <a:ext cx="927735" cy="76200"/>
          </a:xfrm>
          <a:custGeom>
            <a:avLst/>
            <a:gdLst/>
            <a:ahLst/>
            <a:cxnLst/>
            <a:rect l="l" t="t" r="r" b="b"/>
            <a:pathLst>
              <a:path w="927735" h="76200">
                <a:moveTo>
                  <a:pt x="868679" y="41147"/>
                </a:moveTo>
                <a:lnTo>
                  <a:pt x="868679" y="35813"/>
                </a:lnTo>
                <a:lnTo>
                  <a:pt x="866393" y="33527"/>
                </a:lnTo>
                <a:lnTo>
                  <a:pt x="2286" y="33527"/>
                </a:lnTo>
                <a:lnTo>
                  <a:pt x="0" y="35813"/>
                </a:lnTo>
                <a:lnTo>
                  <a:pt x="0" y="41147"/>
                </a:lnTo>
                <a:lnTo>
                  <a:pt x="2286" y="43433"/>
                </a:lnTo>
                <a:lnTo>
                  <a:pt x="866393" y="43433"/>
                </a:lnTo>
                <a:lnTo>
                  <a:pt x="868679" y="41147"/>
                </a:lnTo>
                <a:close/>
              </a:path>
              <a:path w="927735" h="76200">
                <a:moveTo>
                  <a:pt x="927353" y="38100"/>
                </a:moveTo>
                <a:lnTo>
                  <a:pt x="851153" y="0"/>
                </a:lnTo>
                <a:lnTo>
                  <a:pt x="851153" y="33527"/>
                </a:lnTo>
                <a:lnTo>
                  <a:pt x="866393" y="33527"/>
                </a:lnTo>
                <a:lnTo>
                  <a:pt x="868679" y="35813"/>
                </a:lnTo>
                <a:lnTo>
                  <a:pt x="868679" y="67437"/>
                </a:lnTo>
                <a:lnTo>
                  <a:pt x="927353" y="38100"/>
                </a:lnTo>
                <a:close/>
              </a:path>
              <a:path w="927735" h="76200">
                <a:moveTo>
                  <a:pt x="868679" y="67437"/>
                </a:moveTo>
                <a:lnTo>
                  <a:pt x="868679" y="41147"/>
                </a:lnTo>
                <a:lnTo>
                  <a:pt x="866393" y="43433"/>
                </a:lnTo>
                <a:lnTo>
                  <a:pt x="851153" y="43433"/>
                </a:lnTo>
                <a:lnTo>
                  <a:pt x="851153" y="76200"/>
                </a:lnTo>
                <a:lnTo>
                  <a:pt x="868679" y="67437"/>
                </a:lnTo>
                <a:close/>
              </a:path>
            </a:pathLst>
          </a:custGeom>
          <a:solidFill>
            <a:srgbClr val="000000"/>
          </a:solidFill>
        </p:spPr>
        <p:txBody>
          <a:bodyPr wrap="square" lIns="0" tIns="0" rIns="0" bIns="0" rtlCol="0"/>
          <a:lstStyle/>
          <a:p>
            <a:endParaRPr/>
          </a:p>
        </p:txBody>
      </p:sp>
      <p:sp>
        <p:nvSpPr>
          <p:cNvPr id="143" name="object 143"/>
          <p:cNvSpPr/>
          <p:nvPr/>
        </p:nvSpPr>
        <p:spPr>
          <a:xfrm>
            <a:off x="4676647" y="6446773"/>
            <a:ext cx="927735" cy="76200"/>
          </a:xfrm>
          <a:custGeom>
            <a:avLst/>
            <a:gdLst/>
            <a:ahLst/>
            <a:cxnLst/>
            <a:rect l="l" t="t" r="r" b="b"/>
            <a:pathLst>
              <a:path w="927735" h="76200">
                <a:moveTo>
                  <a:pt x="868679" y="41148"/>
                </a:moveTo>
                <a:lnTo>
                  <a:pt x="868679" y="35813"/>
                </a:lnTo>
                <a:lnTo>
                  <a:pt x="866393" y="33527"/>
                </a:lnTo>
                <a:lnTo>
                  <a:pt x="2286" y="33527"/>
                </a:lnTo>
                <a:lnTo>
                  <a:pt x="0" y="35813"/>
                </a:lnTo>
                <a:lnTo>
                  <a:pt x="0" y="41148"/>
                </a:lnTo>
                <a:lnTo>
                  <a:pt x="2286" y="42672"/>
                </a:lnTo>
                <a:lnTo>
                  <a:pt x="866393" y="42672"/>
                </a:lnTo>
                <a:lnTo>
                  <a:pt x="868679" y="41148"/>
                </a:lnTo>
                <a:close/>
              </a:path>
              <a:path w="927735" h="76200">
                <a:moveTo>
                  <a:pt x="927353" y="38100"/>
                </a:moveTo>
                <a:lnTo>
                  <a:pt x="851153" y="0"/>
                </a:lnTo>
                <a:lnTo>
                  <a:pt x="851153" y="33527"/>
                </a:lnTo>
                <a:lnTo>
                  <a:pt x="866393" y="33527"/>
                </a:lnTo>
                <a:lnTo>
                  <a:pt x="868679" y="35813"/>
                </a:lnTo>
                <a:lnTo>
                  <a:pt x="868679" y="67436"/>
                </a:lnTo>
                <a:lnTo>
                  <a:pt x="927353" y="38100"/>
                </a:lnTo>
                <a:close/>
              </a:path>
              <a:path w="927735" h="76200">
                <a:moveTo>
                  <a:pt x="868679" y="67436"/>
                </a:moveTo>
                <a:lnTo>
                  <a:pt x="868679" y="41148"/>
                </a:lnTo>
                <a:lnTo>
                  <a:pt x="866393" y="42672"/>
                </a:lnTo>
                <a:lnTo>
                  <a:pt x="851153" y="42672"/>
                </a:lnTo>
                <a:lnTo>
                  <a:pt x="851153" y="76200"/>
                </a:lnTo>
                <a:lnTo>
                  <a:pt x="868679" y="67436"/>
                </a:lnTo>
                <a:close/>
              </a:path>
            </a:pathLst>
          </a:custGeom>
          <a:solidFill>
            <a:srgbClr val="000000"/>
          </a:solidFill>
        </p:spPr>
        <p:txBody>
          <a:bodyPr wrap="square" lIns="0" tIns="0" rIns="0" bIns="0" rtlCol="0"/>
          <a:lstStyle/>
          <a:p>
            <a:endParaRPr/>
          </a:p>
        </p:txBody>
      </p:sp>
      <p:sp>
        <p:nvSpPr>
          <p:cNvPr id="144" name="object 144"/>
          <p:cNvSpPr txBox="1"/>
          <p:nvPr/>
        </p:nvSpPr>
        <p:spPr>
          <a:xfrm>
            <a:off x="5350509" y="4200144"/>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p:txBody>
      </p:sp>
      <p:sp>
        <p:nvSpPr>
          <p:cNvPr id="145" name="object 145"/>
          <p:cNvSpPr txBox="1"/>
          <p:nvPr/>
        </p:nvSpPr>
        <p:spPr>
          <a:xfrm>
            <a:off x="5350509" y="4671820"/>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1</a:t>
            </a:r>
            <a:endParaRPr sz="1100">
              <a:latin typeface="Arial"/>
              <a:cs typeface="Arial"/>
            </a:endParaRPr>
          </a:p>
        </p:txBody>
      </p:sp>
      <p:sp>
        <p:nvSpPr>
          <p:cNvPr id="146" name="object 146"/>
          <p:cNvSpPr/>
          <p:nvPr/>
        </p:nvSpPr>
        <p:spPr>
          <a:xfrm>
            <a:off x="5267197" y="4153153"/>
            <a:ext cx="240029" cy="775970"/>
          </a:xfrm>
          <a:custGeom>
            <a:avLst/>
            <a:gdLst/>
            <a:ahLst/>
            <a:cxnLst/>
            <a:rect l="l" t="t" r="r" b="b"/>
            <a:pathLst>
              <a:path w="240029" h="775970">
                <a:moveTo>
                  <a:pt x="119634" y="0"/>
                </a:moveTo>
                <a:lnTo>
                  <a:pt x="73294" y="9370"/>
                </a:lnTo>
                <a:lnTo>
                  <a:pt x="35242" y="34956"/>
                </a:lnTo>
                <a:lnTo>
                  <a:pt x="9477" y="72973"/>
                </a:lnTo>
                <a:lnTo>
                  <a:pt x="0" y="119634"/>
                </a:lnTo>
                <a:lnTo>
                  <a:pt x="0" y="656082"/>
                </a:lnTo>
                <a:lnTo>
                  <a:pt x="9477" y="702742"/>
                </a:lnTo>
                <a:lnTo>
                  <a:pt x="35242" y="740759"/>
                </a:lnTo>
                <a:lnTo>
                  <a:pt x="73294" y="766345"/>
                </a:lnTo>
                <a:lnTo>
                  <a:pt x="119634" y="775716"/>
                </a:lnTo>
                <a:lnTo>
                  <a:pt x="166413" y="766345"/>
                </a:lnTo>
                <a:lnTo>
                  <a:pt x="204692" y="740759"/>
                </a:lnTo>
                <a:lnTo>
                  <a:pt x="230540" y="702742"/>
                </a:lnTo>
                <a:lnTo>
                  <a:pt x="240029" y="656082"/>
                </a:lnTo>
                <a:lnTo>
                  <a:pt x="240029" y="119634"/>
                </a:lnTo>
                <a:lnTo>
                  <a:pt x="230540" y="72973"/>
                </a:lnTo>
                <a:lnTo>
                  <a:pt x="204692" y="34956"/>
                </a:lnTo>
                <a:lnTo>
                  <a:pt x="166413" y="9370"/>
                </a:lnTo>
                <a:lnTo>
                  <a:pt x="119634" y="0"/>
                </a:lnTo>
                <a:close/>
              </a:path>
            </a:pathLst>
          </a:custGeom>
          <a:ln w="9525">
            <a:solidFill>
              <a:srgbClr val="FF0000"/>
            </a:solidFill>
          </a:ln>
        </p:spPr>
        <p:txBody>
          <a:bodyPr wrap="square" lIns="0" tIns="0" rIns="0" bIns="0" rtlCol="0"/>
          <a:lstStyle/>
          <a:p>
            <a:endParaRPr/>
          </a:p>
        </p:txBody>
      </p:sp>
      <p:sp>
        <p:nvSpPr>
          <p:cNvPr id="147" name="object 147"/>
          <p:cNvSpPr/>
          <p:nvPr/>
        </p:nvSpPr>
        <p:spPr>
          <a:xfrm>
            <a:off x="5850128" y="6273800"/>
            <a:ext cx="1011555" cy="76200"/>
          </a:xfrm>
          <a:custGeom>
            <a:avLst/>
            <a:gdLst/>
            <a:ahLst/>
            <a:cxnLst/>
            <a:rect l="l" t="t" r="r" b="b"/>
            <a:pathLst>
              <a:path w="1011554" h="76200">
                <a:moveTo>
                  <a:pt x="952499" y="40386"/>
                </a:moveTo>
                <a:lnTo>
                  <a:pt x="952499" y="35813"/>
                </a:lnTo>
                <a:lnTo>
                  <a:pt x="950213" y="33527"/>
                </a:lnTo>
                <a:lnTo>
                  <a:pt x="2286" y="33528"/>
                </a:lnTo>
                <a:lnTo>
                  <a:pt x="0" y="35814"/>
                </a:lnTo>
                <a:lnTo>
                  <a:pt x="0" y="40386"/>
                </a:lnTo>
                <a:lnTo>
                  <a:pt x="2286" y="42672"/>
                </a:lnTo>
                <a:lnTo>
                  <a:pt x="950213" y="42672"/>
                </a:lnTo>
                <a:lnTo>
                  <a:pt x="952499" y="40386"/>
                </a:lnTo>
                <a:close/>
              </a:path>
              <a:path w="1011554" h="76200">
                <a:moveTo>
                  <a:pt x="1011173" y="38100"/>
                </a:moveTo>
                <a:lnTo>
                  <a:pt x="934973" y="0"/>
                </a:lnTo>
                <a:lnTo>
                  <a:pt x="934973" y="33527"/>
                </a:lnTo>
                <a:lnTo>
                  <a:pt x="950213" y="33527"/>
                </a:lnTo>
                <a:lnTo>
                  <a:pt x="952499" y="35813"/>
                </a:lnTo>
                <a:lnTo>
                  <a:pt x="952499" y="67437"/>
                </a:lnTo>
                <a:lnTo>
                  <a:pt x="1011173" y="38100"/>
                </a:lnTo>
                <a:close/>
              </a:path>
              <a:path w="1011554" h="76200">
                <a:moveTo>
                  <a:pt x="952499" y="67437"/>
                </a:moveTo>
                <a:lnTo>
                  <a:pt x="952499" y="40386"/>
                </a:lnTo>
                <a:lnTo>
                  <a:pt x="950213" y="42672"/>
                </a:lnTo>
                <a:lnTo>
                  <a:pt x="934973" y="42672"/>
                </a:lnTo>
                <a:lnTo>
                  <a:pt x="934973" y="76200"/>
                </a:lnTo>
                <a:lnTo>
                  <a:pt x="952499" y="67437"/>
                </a:lnTo>
                <a:close/>
              </a:path>
            </a:pathLst>
          </a:custGeom>
          <a:solidFill>
            <a:srgbClr val="000000"/>
          </a:solidFill>
        </p:spPr>
        <p:txBody>
          <a:bodyPr wrap="square" lIns="0" tIns="0" rIns="0" bIns="0" rtlCol="0"/>
          <a:lstStyle/>
          <a:p>
            <a:endParaRPr/>
          </a:p>
        </p:txBody>
      </p:sp>
      <p:sp>
        <p:nvSpPr>
          <p:cNvPr id="148" name="object 148"/>
          <p:cNvSpPr/>
          <p:nvPr/>
        </p:nvSpPr>
        <p:spPr>
          <a:xfrm>
            <a:off x="6860540" y="2511044"/>
            <a:ext cx="167005" cy="4145279"/>
          </a:xfrm>
          <a:custGeom>
            <a:avLst/>
            <a:gdLst/>
            <a:ahLst/>
            <a:cxnLst/>
            <a:rect l="l" t="t" r="r" b="b"/>
            <a:pathLst>
              <a:path w="167004" h="4145279">
                <a:moveTo>
                  <a:pt x="166877" y="0"/>
                </a:moveTo>
                <a:lnTo>
                  <a:pt x="166877" y="4145280"/>
                </a:lnTo>
                <a:lnTo>
                  <a:pt x="0" y="4145280"/>
                </a:lnTo>
                <a:lnTo>
                  <a:pt x="0" y="0"/>
                </a:lnTo>
                <a:lnTo>
                  <a:pt x="166877" y="0"/>
                </a:lnTo>
                <a:close/>
              </a:path>
            </a:pathLst>
          </a:custGeom>
          <a:solidFill>
            <a:srgbClr val="DEDEDE"/>
          </a:solidFill>
        </p:spPr>
        <p:txBody>
          <a:bodyPr wrap="square" lIns="0" tIns="0" rIns="0" bIns="0" rtlCol="0"/>
          <a:lstStyle/>
          <a:p>
            <a:endParaRPr/>
          </a:p>
        </p:txBody>
      </p:sp>
      <p:sp>
        <p:nvSpPr>
          <p:cNvPr id="149" name="object 149"/>
          <p:cNvSpPr/>
          <p:nvPr/>
        </p:nvSpPr>
        <p:spPr>
          <a:xfrm>
            <a:off x="6861302" y="2511044"/>
            <a:ext cx="167005" cy="4145279"/>
          </a:xfrm>
          <a:custGeom>
            <a:avLst/>
            <a:gdLst/>
            <a:ahLst/>
            <a:cxnLst/>
            <a:rect l="l" t="t" r="r" b="b"/>
            <a:pathLst>
              <a:path w="167004" h="4145279">
                <a:moveTo>
                  <a:pt x="0" y="0"/>
                </a:moveTo>
                <a:lnTo>
                  <a:pt x="0" y="4145280"/>
                </a:lnTo>
                <a:lnTo>
                  <a:pt x="166877" y="4145280"/>
                </a:lnTo>
                <a:lnTo>
                  <a:pt x="166877" y="0"/>
                </a:lnTo>
                <a:lnTo>
                  <a:pt x="0" y="0"/>
                </a:lnTo>
                <a:close/>
              </a:path>
            </a:pathLst>
          </a:custGeom>
          <a:ln w="9525">
            <a:solidFill>
              <a:srgbClr val="000000"/>
            </a:solidFill>
          </a:ln>
        </p:spPr>
        <p:txBody>
          <a:bodyPr wrap="square" lIns="0" tIns="0" rIns="0" bIns="0" rtlCol="0"/>
          <a:lstStyle/>
          <a:p>
            <a:endParaRPr/>
          </a:p>
        </p:txBody>
      </p:sp>
      <p:sp>
        <p:nvSpPr>
          <p:cNvPr id="150" name="object 150"/>
          <p:cNvSpPr/>
          <p:nvPr/>
        </p:nvSpPr>
        <p:spPr>
          <a:xfrm>
            <a:off x="7028180" y="5318252"/>
            <a:ext cx="419100" cy="85725"/>
          </a:xfrm>
          <a:custGeom>
            <a:avLst/>
            <a:gdLst/>
            <a:ahLst/>
            <a:cxnLst/>
            <a:rect l="l" t="t" r="r" b="b"/>
            <a:pathLst>
              <a:path w="419100" h="85725">
                <a:moveTo>
                  <a:pt x="375666" y="57150"/>
                </a:moveTo>
                <a:lnTo>
                  <a:pt x="375666" y="28194"/>
                </a:lnTo>
                <a:lnTo>
                  <a:pt x="0" y="28194"/>
                </a:lnTo>
                <a:lnTo>
                  <a:pt x="0" y="57150"/>
                </a:lnTo>
                <a:lnTo>
                  <a:pt x="375666" y="57150"/>
                </a:lnTo>
                <a:close/>
              </a:path>
              <a:path w="419100" h="85725">
                <a:moveTo>
                  <a:pt x="419100" y="42672"/>
                </a:moveTo>
                <a:lnTo>
                  <a:pt x="361950" y="0"/>
                </a:lnTo>
                <a:lnTo>
                  <a:pt x="361950" y="28194"/>
                </a:lnTo>
                <a:lnTo>
                  <a:pt x="375666" y="28194"/>
                </a:lnTo>
                <a:lnTo>
                  <a:pt x="375666" y="75102"/>
                </a:lnTo>
                <a:lnTo>
                  <a:pt x="419100" y="42672"/>
                </a:lnTo>
                <a:close/>
              </a:path>
              <a:path w="419100" h="85725">
                <a:moveTo>
                  <a:pt x="375666" y="75102"/>
                </a:moveTo>
                <a:lnTo>
                  <a:pt x="375666" y="57150"/>
                </a:lnTo>
                <a:lnTo>
                  <a:pt x="361950" y="57150"/>
                </a:lnTo>
                <a:lnTo>
                  <a:pt x="361950" y="85344"/>
                </a:lnTo>
                <a:lnTo>
                  <a:pt x="375666" y="75102"/>
                </a:lnTo>
                <a:close/>
              </a:path>
            </a:pathLst>
          </a:custGeom>
          <a:solidFill>
            <a:srgbClr val="000000"/>
          </a:solidFill>
        </p:spPr>
        <p:txBody>
          <a:bodyPr wrap="square" lIns="0" tIns="0" rIns="0" bIns="0" rtlCol="0"/>
          <a:lstStyle/>
          <a:p>
            <a:endParaRPr/>
          </a:p>
        </p:txBody>
      </p:sp>
      <p:sp>
        <p:nvSpPr>
          <p:cNvPr id="151" name="object 151"/>
          <p:cNvSpPr/>
          <p:nvPr/>
        </p:nvSpPr>
        <p:spPr>
          <a:xfrm>
            <a:off x="8956040" y="2511044"/>
            <a:ext cx="167005" cy="4145279"/>
          </a:xfrm>
          <a:custGeom>
            <a:avLst/>
            <a:gdLst/>
            <a:ahLst/>
            <a:cxnLst/>
            <a:rect l="l" t="t" r="r" b="b"/>
            <a:pathLst>
              <a:path w="167004" h="4145279">
                <a:moveTo>
                  <a:pt x="166877" y="0"/>
                </a:moveTo>
                <a:lnTo>
                  <a:pt x="166877" y="4145280"/>
                </a:lnTo>
                <a:lnTo>
                  <a:pt x="0" y="4145280"/>
                </a:lnTo>
                <a:lnTo>
                  <a:pt x="0" y="0"/>
                </a:lnTo>
                <a:lnTo>
                  <a:pt x="166877" y="0"/>
                </a:lnTo>
                <a:close/>
              </a:path>
            </a:pathLst>
          </a:custGeom>
          <a:solidFill>
            <a:srgbClr val="DEDEDE"/>
          </a:solidFill>
        </p:spPr>
        <p:txBody>
          <a:bodyPr wrap="square" lIns="0" tIns="0" rIns="0" bIns="0" rtlCol="0"/>
          <a:lstStyle/>
          <a:p>
            <a:endParaRPr/>
          </a:p>
        </p:txBody>
      </p:sp>
      <p:sp>
        <p:nvSpPr>
          <p:cNvPr id="152" name="object 152"/>
          <p:cNvSpPr/>
          <p:nvPr/>
        </p:nvSpPr>
        <p:spPr>
          <a:xfrm>
            <a:off x="8956802" y="2511044"/>
            <a:ext cx="167005" cy="4145279"/>
          </a:xfrm>
          <a:custGeom>
            <a:avLst/>
            <a:gdLst/>
            <a:ahLst/>
            <a:cxnLst/>
            <a:rect l="l" t="t" r="r" b="b"/>
            <a:pathLst>
              <a:path w="167004" h="4145279">
                <a:moveTo>
                  <a:pt x="0" y="0"/>
                </a:moveTo>
                <a:lnTo>
                  <a:pt x="0" y="4145280"/>
                </a:lnTo>
                <a:lnTo>
                  <a:pt x="166877" y="4145280"/>
                </a:lnTo>
                <a:lnTo>
                  <a:pt x="166877" y="0"/>
                </a:lnTo>
                <a:lnTo>
                  <a:pt x="0" y="0"/>
                </a:lnTo>
                <a:close/>
              </a:path>
            </a:pathLst>
          </a:custGeom>
          <a:ln w="9525">
            <a:solidFill>
              <a:srgbClr val="000000"/>
            </a:solidFill>
          </a:ln>
        </p:spPr>
        <p:txBody>
          <a:bodyPr wrap="square" lIns="0" tIns="0" rIns="0" bIns="0" rtlCol="0"/>
          <a:lstStyle/>
          <a:p>
            <a:endParaRPr/>
          </a:p>
        </p:txBody>
      </p:sp>
      <p:sp>
        <p:nvSpPr>
          <p:cNvPr id="153" name="object 153"/>
          <p:cNvSpPr/>
          <p:nvPr/>
        </p:nvSpPr>
        <p:spPr>
          <a:xfrm>
            <a:off x="7022845" y="6273800"/>
            <a:ext cx="1934210" cy="76200"/>
          </a:xfrm>
          <a:custGeom>
            <a:avLst/>
            <a:gdLst/>
            <a:ahLst/>
            <a:cxnLst/>
            <a:rect l="l" t="t" r="r" b="b"/>
            <a:pathLst>
              <a:path w="1934209" h="76200">
                <a:moveTo>
                  <a:pt x="1875281" y="40386"/>
                </a:moveTo>
                <a:lnTo>
                  <a:pt x="1875281" y="35813"/>
                </a:lnTo>
                <a:lnTo>
                  <a:pt x="1872996" y="33527"/>
                </a:lnTo>
                <a:lnTo>
                  <a:pt x="2285" y="33527"/>
                </a:lnTo>
                <a:lnTo>
                  <a:pt x="0" y="35813"/>
                </a:lnTo>
                <a:lnTo>
                  <a:pt x="0" y="40386"/>
                </a:lnTo>
                <a:lnTo>
                  <a:pt x="2285" y="42672"/>
                </a:lnTo>
                <a:lnTo>
                  <a:pt x="1872996" y="42672"/>
                </a:lnTo>
                <a:lnTo>
                  <a:pt x="1875281" y="40386"/>
                </a:lnTo>
                <a:close/>
              </a:path>
              <a:path w="1934209" h="76200">
                <a:moveTo>
                  <a:pt x="1933955" y="38100"/>
                </a:moveTo>
                <a:lnTo>
                  <a:pt x="1857755" y="0"/>
                </a:lnTo>
                <a:lnTo>
                  <a:pt x="1857755" y="33527"/>
                </a:lnTo>
                <a:lnTo>
                  <a:pt x="1872996" y="33527"/>
                </a:lnTo>
                <a:lnTo>
                  <a:pt x="1875281" y="35813"/>
                </a:lnTo>
                <a:lnTo>
                  <a:pt x="1875281" y="67437"/>
                </a:lnTo>
                <a:lnTo>
                  <a:pt x="1933955" y="38100"/>
                </a:lnTo>
                <a:close/>
              </a:path>
              <a:path w="1934209" h="76200">
                <a:moveTo>
                  <a:pt x="1875281" y="67437"/>
                </a:moveTo>
                <a:lnTo>
                  <a:pt x="1875281" y="40386"/>
                </a:lnTo>
                <a:lnTo>
                  <a:pt x="1872996" y="42672"/>
                </a:lnTo>
                <a:lnTo>
                  <a:pt x="1857755" y="42672"/>
                </a:lnTo>
                <a:lnTo>
                  <a:pt x="1857755" y="76200"/>
                </a:lnTo>
                <a:lnTo>
                  <a:pt x="1875281" y="67437"/>
                </a:lnTo>
                <a:close/>
              </a:path>
            </a:pathLst>
          </a:custGeom>
          <a:solidFill>
            <a:srgbClr val="000000"/>
          </a:solidFill>
        </p:spPr>
        <p:txBody>
          <a:bodyPr wrap="square" lIns="0" tIns="0" rIns="0" bIns="0" rtlCol="0"/>
          <a:lstStyle/>
          <a:p>
            <a:endParaRPr/>
          </a:p>
        </p:txBody>
      </p:sp>
      <p:sp>
        <p:nvSpPr>
          <p:cNvPr id="154" name="object 154"/>
          <p:cNvSpPr/>
          <p:nvPr/>
        </p:nvSpPr>
        <p:spPr>
          <a:xfrm>
            <a:off x="9123680" y="6311900"/>
            <a:ext cx="252729" cy="0"/>
          </a:xfrm>
          <a:custGeom>
            <a:avLst/>
            <a:gdLst/>
            <a:ahLst/>
            <a:cxnLst/>
            <a:rect l="l" t="t" r="r" b="b"/>
            <a:pathLst>
              <a:path w="252729">
                <a:moveTo>
                  <a:pt x="0" y="0"/>
                </a:moveTo>
                <a:lnTo>
                  <a:pt x="252222" y="0"/>
                </a:lnTo>
              </a:path>
            </a:pathLst>
          </a:custGeom>
          <a:ln w="9525">
            <a:solidFill>
              <a:srgbClr val="000000"/>
            </a:solidFill>
          </a:ln>
        </p:spPr>
        <p:txBody>
          <a:bodyPr wrap="square" lIns="0" tIns="0" rIns="0" bIns="0" rtlCol="0"/>
          <a:lstStyle/>
          <a:p>
            <a:endParaRPr/>
          </a:p>
        </p:txBody>
      </p:sp>
      <p:sp>
        <p:nvSpPr>
          <p:cNvPr id="155" name="object 155"/>
          <p:cNvSpPr/>
          <p:nvPr/>
        </p:nvSpPr>
        <p:spPr>
          <a:xfrm>
            <a:off x="9375902" y="6311900"/>
            <a:ext cx="0" cy="517525"/>
          </a:xfrm>
          <a:custGeom>
            <a:avLst/>
            <a:gdLst/>
            <a:ahLst/>
            <a:cxnLst/>
            <a:rect l="l" t="t" r="r" b="b"/>
            <a:pathLst>
              <a:path h="517525">
                <a:moveTo>
                  <a:pt x="0" y="517398"/>
                </a:moveTo>
                <a:lnTo>
                  <a:pt x="0" y="0"/>
                </a:lnTo>
              </a:path>
            </a:pathLst>
          </a:custGeom>
          <a:ln w="9525">
            <a:solidFill>
              <a:srgbClr val="000000"/>
            </a:solidFill>
          </a:ln>
        </p:spPr>
        <p:txBody>
          <a:bodyPr wrap="square" lIns="0" tIns="0" rIns="0" bIns="0" rtlCol="0"/>
          <a:lstStyle/>
          <a:p>
            <a:endParaRPr/>
          </a:p>
        </p:txBody>
      </p:sp>
      <p:sp>
        <p:nvSpPr>
          <p:cNvPr id="156" name="object 156"/>
          <p:cNvSpPr/>
          <p:nvPr/>
        </p:nvSpPr>
        <p:spPr>
          <a:xfrm>
            <a:off x="2333498" y="6829297"/>
            <a:ext cx="7042784" cy="0"/>
          </a:xfrm>
          <a:custGeom>
            <a:avLst/>
            <a:gdLst/>
            <a:ahLst/>
            <a:cxnLst/>
            <a:rect l="l" t="t" r="r" b="b"/>
            <a:pathLst>
              <a:path w="7042784">
                <a:moveTo>
                  <a:pt x="0" y="0"/>
                </a:moveTo>
                <a:lnTo>
                  <a:pt x="7042404" y="0"/>
                </a:lnTo>
              </a:path>
            </a:pathLst>
          </a:custGeom>
          <a:ln w="9525">
            <a:solidFill>
              <a:srgbClr val="000000"/>
            </a:solidFill>
          </a:ln>
        </p:spPr>
        <p:txBody>
          <a:bodyPr wrap="square" lIns="0" tIns="0" rIns="0" bIns="0" rtlCol="0"/>
          <a:lstStyle/>
          <a:p>
            <a:endParaRPr/>
          </a:p>
        </p:txBody>
      </p:sp>
      <p:sp>
        <p:nvSpPr>
          <p:cNvPr id="157" name="object 157"/>
          <p:cNvSpPr/>
          <p:nvPr/>
        </p:nvSpPr>
        <p:spPr>
          <a:xfrm>
            <a:off x="1831339" y="2511044"/>
            <a:ext cx="167005" cy="4145279"/>
          </a:xfrm>
          <a:custGeom>
            <a:avLst/>
            <a:gdLst/>
            <a:ahLst/>
            <a:cxnLst/>
            <a:rect l="l" t="t" r="r" b="b"/>
            <a:pathLst>
              <a:path w="167005" h="4145279">
                <a:moveTo>
                  <a:pt x="166878" y="0"/>
                </a:moveTo>
                <a:lnTo>
                  <a:pt x="166878" y="4145279"/>
                </a:lnTo>
                <a:lnTo>
                  <a:pt x="0" y="4145279"/>
                </a:lnTo>
                <a:lnTo>
                  <a:pt x="0" y="0"/>
                </a:lnTo>
                <a:lnTo>
                  <a:pt x="166878" y="0"/>
                </a:lnTo>
                <a:close/>
              </a:path>
            </a:pathLst>
          </a:custGeom>
          <a:solidFill>
            <a:srgbClr val="DEDEDE"/>
          </a:solidFill>
        </p:spPr>
        <p:txBody>
          <a:bodyPr wrap="square" lIns="0" tIns="0" rIns="0" bIns="0" rtlCol="0"/>
          <a:lstStyle/>
          <a:p>
            <a:endParaRPr/>
          </a:p>
        </p:txBody>
      </p:sp>
      <p:sp>
        <p:nvSpPr>
          <p:cNvPr id="158" name="object 158"/>
          <p:cNvSpPr/>
          <p:nvPr/>
        </p:nvSpPr>
        <p:spPr>
          <a:xfrm>
            <a:off x="1832101" y="2511044"/>
            <a:ext cx="167005" cy="4145279"/>
          </a:xfrm>
          <a:custGeom>
            <a:avLst/>
            <a:gdLst/>
            <a:ahLst/>
            <a:cxnLst/>
            <a:rect l="l" t="t" r="r" b="b"/>
            <a:pathLst>
              <a:path w="167005" h="4145279">
                <a:moveTo>
                  <a:pt x="0" y="0"/>
                </a:moveTo>
                <a:lnTo>
                  <a:pt x="0" y="4145279"/>
                </a:lnTo>
                <a:lnTo>
                  <a:pt x="166878" y="4145279"/>
                </a:lnTo>
                <a:lnTo>
                  <a:pt x="166877" y="0"/>
                </a:lnTo>
                <a:lnTo>
                  <a:pt x="0" y="0"/>
                </a:lnTo>
                <a:close/>
              </a:path>
            </a:pathLst>
          </a:custGeom>
          <a:ln w="9525">
            <a:solidFill>
              <a:srgbClr val="000000"/>
            </a:solidFill>
          </a:ln>
        </p:spPr>
        <p:txBody>
          <a:bodyPr wrap="square" lIns="0" tIns="0" rIns="0" bIns="0" rtlCol="0"/>
          <a:lstStyle/>
          <a:p>
            <a:endParaRPr/>
          </a:p>
        </p:txBody>
      </p:sp>
      <p:sp>
        <p:nvSpPr>
          <p:cNvPr id="159" name="object 159"/>
          <p:cNvSpPr txBox="1"/>
          <p:nvPr/>
        </p:nvSpPr>
        <p:spPr>
          <a:xfrm>
            <a:off x="1752345" y="2299715"/>
            <a:ext cx="3276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IF</a:t>
            </a:r>
            <a:r>
              <a:rPr sz="1100" spc="-10" dirty="0">
                <a:latin typeface="Arial"/>
                <a:cs typeface="Arial"/>
              </a:rPr>
              <a:t>/</a:t>
            </a:r>
            <a:r>
              <a:rPr sz="1100" spc="-5" dirty="0">
                <a:latin typeface="Arial"/>
                <a:cs typeface="Arial"/>
              </a:rPr>
              <a:t>ID</a:t>
            </a:r>
            <a:endParaRPr sz="1100">
              <a:latin typeface="Arial"/>
              <a:cs typeface="Arial"/>
            </a:endParaRPr>
          </a:p>
        </p:txBody>
      </p:sp>
      <p:sp>
        <p:nvSpPr>
          <p:cNvPr id="160" name="object 160"/>
          <p:cNvSpPr txBox="1"/>
          <p:nvPr/>
        </p:nvSpPr>
        <p:spPr>
          <a:xfrm>
            <a:off x="4435341" y="1522471"/>
            <a:ext cx="3911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ID/EX</a:t>
            </a:r>
            <a:endParaRPr sz="1100">
              <a:latin typeface="Arial"/>
              <a:cs typeface="Arial"/>
            </a:endParaRPr>
          </a:p>
        </p:txBody>
      </p:sp>
      <p:sp>
        <p:nvSpPr>
          <p:cNvPr id="161" name="object 161"/>
          <p:cNvSpPr txBox="1"/>
          <p:nvPr/>
        </p:nvSpPr>
        <p:spPr>
          <a:xfrm>
            <a:off x="6697713" y="1782315"/>
            <a:ext cx="57658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a:t>
            </a:r>
            <a:r>
              <a:rPr sz="1100" spc="-15" dirty="0">
                <a:latin typeface="Arial"/>
                <a:cs typeface="Arial"/>
              </a:rPr>
              <a:t>X</a:t>
            </a:r>
            <a:r>
              <a:rPr sz="1100" spc="-5" dirty="0">
                <a:latin typeface="Arial"/>
                <a:cs typeface="Arial"/>
              </a:rPr>
              <a:t>/M</a:t>
            </a:r>
            <a:r>
              <a:rPr sz="1100" spc="-10" dirty="0">
                <a:latin typeface="Arial"/>
                <a:cs typeface="Arial"/>
              </a:rPr>
              <a:t>E</a:t>
            </a:r>
            <a:r>
              <a:rPr sz="1100" spc="-5" dirty="0">
                <a:latin typeface="Arial"/>
                <a:cs typeface="Arial"/>
              </a:rPr>
              <a:t>M</a:t>
            </a:r>
            <a:endParaRPr sz="1100">
              <a:latin typeface="Arial"/>
              <a:cs typeface="Arial"/>
            </a:endParaRPr>
          </a:p>
        </p:txBody>
      </p:sp>
      <p:sp>
        <p:nvSpPr>
          <p:cNvPr id="162" name="object 162"/>
          <p:cNvSpPr txBox="1"/>
          <p:nvPr/>
        </p:nvSpPr>
        <p:spPr>
          <a:xfrm>
            <a:off x="8709386" y="2041391"/>
            <a:ext cx="61404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MEM/WB</a:t>
            </a:r>
            <a:endParaRPr sz="1100">
              <a:latin typeface="Arial"/>
              <a:cs typeface="Arial"/>
            </a:endParaRPr>
          </a:p>
        </p:txBody>
      </p:sp>
      <p:sp>
        <p:nvSpPr>
          <p:cNvPr id="163" name="object 163"/>
          <p:cNvSpPr txBox="1"/>
          <p:nvPr/>
        </p:nvSpPr>
        <p:spPr>
          <a:xfrm>
            <a:off x="4516120" y="2300732"/>
            <a:ext cx="1784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EX</a:t>
            </a:r>
            <a:endParaRPr sz="900">
              <a:latin typeface="Times New Roman"/>
              <a:cs typeface="Times New Roman"/>
            </a:endParaRPr>
          </a:p>
        </p:txBody>
      </p:sp>
      <p:sp>
        <p:nvSpPr>
          <p:cNvPr id="164" name="object 164"/>
          <p:cNvSpPr/>
          <p:nvPr/>
        </p:nvSpPr>
        <p:spPr>
          <a:xfrm>
            <a:off x="4512817" y="1993645"/>
            <a:ext cx="168910" cy="258445"/>
          </a:xfrm>
          <a:custGeom>
            <a:avLst/>
            <a:gdLst/>
            <a:ahLst/>
            <a:cxnLst/>
            <a:rect l="l" t="t" r="r" b="b"/>
            <a:pathLst>
              <a:path w="168910" h="258444">
                <a:moveTo>
                  <a:pt x="168401" y="0"/>
                </a:moveTo>
                <a:lnTo>
                  <a:pt x="168401" y="258318"/>
                </a:lnTo>
                <a:lnTo>
                  <a:pt x="0" y="258318"/>
                </a:lnTo>
                <a:lnTo>
                  <a:pt x="0" y="0"/>
                </a:lnTo>
                <a:lnTo>
                  <a:pt x="168401" y="0"/>
                </a:lnTo>
                <a:close/>
              </a:path>
            </a:pathLst>
          </a:custGeom>
          <a:solidFill>
            <a:srgbClr val="DEDEDE"/>
          </a:solidFill>
        </p:spPr>
        <p:txBody>
          <a:bodyPr wrap="square" lIns="0" tIns="0" rIns="0" bIns="0" rtlCol="0"/>
          <a:lstStyle/>
          <a:p>
            <a:endParaRPr/>
          </a:p>
        </p:txBody>
      </p:sp>
      <p:sp>
        <p:nvSpPr>
          <p:cNvPr id="165" name="object 165"/>
          <p:cNvSpPr/>
          <p:nvPr/>
        </p:nvSpPr>
        <p:spPr>
          <a:xfrm>
            <a:off x="4513579" y="1993645"/>
            <a:ext cx="167640" cy="259079"/>
          </a:xfrm>
          <a:custGeom>
            <a:avLst/>
            <a:gdLst/>
            <a:ahLst/>
            <a:cxnLst/>
            <a:rect l="l" t="t" r="r" b="b"/>
            <a:pathLst>
              <a:path w="167639" h="259080">
                <a:moveTo>
                  <a:pt x="0" y="0"/>
                </a:moveTo>
                <a:lnTo>
                  <a:pt x="0" y="259080"/>
                </a:lnTo>
                <a:lnTo>
                  <a:pt x="167639" y="259080"/>
                </a:lnTo>
                <a:lnTo>
                  <a:pt x="167639" y="0"/>
                </a:lnTo>
                <a:lnTo>
                  <a:pt x="0" y="0"/>
                </a:lnTo>
                <a:close/>
              </a:path>
            </a:pathLst>
          </a:custGeom>
          <a:ln w="9524">
            <a:solidFill>
              <a:srgbClr val="000000"/>
            </a:solidFill>
          </a:ln>
        </p:spPr>
        <p:txBody>
          <a:bodyPr wrap="square" lIns="0" tIns="0" rIns="0" bIns="0" rtlCol="0"/>
          <a:lstStyle/>
          <a:p>
            <a:endParaRPr/>
          </a:p>
        </p:txBody>
      </p:sp>
      <p:sp>
        <p:nvSpPr>
          <p:cNvPr id="166" name="object 166"/>
          <p:cNvSpPr txBox="1"/>
          <p:nvPr/>
        </p:nvSpPr>
        <p:spPr>
          <a:xfrm>
            <a:off x="4542028" y="2041652"/>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67" name="object 167"/>
          <p:cNvSpPr/>
          <p:nvPr/>
        </p:nvSpPr>
        <p:spPr>
          <a:xfrm>
            <a:off x="4512817" y="1734566"/>
            <a:ext cx="168910" cy="259079"/>
          </a:xfrm>
          <a:custGeom>
            <a:avLst/>
            <a:gdLst/>
            <a:ahLst/>
            <a:cxnLst/>
            <a:rect l="l" t="t" r="r" b="b"/>
            <a:pathLst>
              <a:path w="168910" h="259080">
                <a:moveTo>
                  <a:pt x="168401" y="0"/>
                </a:moveTo>
                <a:lnTo>
                  <a:pt x="168401" y="259080"/>
                </a:lnTo>
                <a:lnTo>
                  <a:pt x="0" y="259080"/>
                </a:lnTo>
                <a:lnTo>
                  <a:pt x="0" y="0"/>
                </a:lnTo>
                <a:lnTo>
                  <a:pt x="168401" y="0"/>
                </a:lnTo>
                <a:close/>
              </a:path>
            </a:pathLst>
          </a:custGeom>
          <a:solidFill>
            <a:srgbClr val="DEDEDE"/>
          </a:solidFill>
        </p:spPr>
        <p:txBody>
          <a:bodyPr wrap="square" lIns="0" tIns="0" rIns="0" bIns="0" rtlCol="0"/>
          <a:lstStyle/>
          <a:p>
            <a:endParaRPr/>
          </a:p>
        </p:txBody>
      </p:sp>
      <p:sp>
        <p:nvSpPr>
          <p:cNvPr id="168" name="object 168"/>
          <p:cNvSpPr/>
          <p:nvPr/>
        </p:nvSpPr>
        <p:spPr>
          <a:xfrm>
            <a:off x="4513579" y="1735327"/>
            <a:ext cx="167640" cy="258445"/>
          </a:xfrm>
          <a:custGeom>
            <a:avLst/>
            <a:gdLst/>
            <a:ahLst/>
            <a:cxnLst/>
            <a:rect l="l" t="t" r="r" b="b"/>
            <a:pathLst>
              <a:path w="167639" h="258444">
                <a:moveTo>
                  <a:pt x="0" y="0"/>
                </a:moveTo>
                <a:lnTo>
                  <a:pt x="0" y="258317"/>
                </a:lnTo>
                <a:lnTo>
                  <a:pt x="167639" y="258317"/>
                </a:lnTo>
                <a:lnTo>
                  <a:pt x="167639" y="0"/>
                </a:lnTo>
                <a:lnTo>
                  <a:pt x="0" y="0"/>
                </a:lnTo>
                <a:close/>
              </a:path>
            </a:pathLst>
          </a:custGeom>
          <a:ln w="9525">
            <a:solidFill>
              <a:srgbClr val="000000"/>
            </a:solidFill>
          </a:ln>
        </p:spPr>
        <p:txBody>
          <a:bodyPr wrap="square" lIns="0" tIns="0" rIns="0" bIns="0" rtlCol="0"/>
          <a:lstStyle/>
          <a:p>
            <a:endParaRPr/>
          </a:p>
        </p:txBody>
      </p:sp>
      <p:sp>
        <p:nvSpPr>
          <p:cNvPr id="169" name="object 169"/>
          <p:cNvSpPr txBox="1"/>
          <p:nvPr/>
        </p:nvSpPr>
        <p:spPr>
          <a:xfrm>
            <a:off x="4500879" y="1783334"/>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70" name="object 170"/>
          <p:cNvSpPr/>
          <p:nvPr/>
        </p:nvSpPr>
        <p:spPr>
          <a:xfrm>
            <a:off x="3089401" y="1735327"/>
            <a:ext cx="586105" cy="775970"/>
          </a:xfrm>
          <a:custGeom>
            <a:avLst/>
            <a:gdLst/>
            <a:ahLst/>
            <a:cxnLst/>
            <a:rect l="l" t="t" r="r" b="b"/>
            <a:pathLst>
              <a:path w="586104" h="775969">
                <a:moveTo>
                  <a:pt x="292608" y="0"/>
                </a:moveTo>
                <a:lnTo>
                  <a:pt x="252915" y="3542"/>
                </a:lnTo>
                <a:lnTo>
                  <a:pt x="214841" y="13860"/>
                </a:lnTo>
                <a:lnTo>
                  <a:pt x="178736" y="30491"/>
                </a:lnTo>
                <a:lnTo>
                  <a:pt x="144949" y="52973"/>
                </a:lnTo>
                <a:lnTo>
                  <a:pt x="113829" y="80841"/>
                </a:lnTo>
                <a:lnTo>
                  <a:pt x="85725" y="113633"/>
                </a:lnTo>
                <a:lnTo>
                  <a:pt x="60986" y="150886"/>
                </a:lnTo>
                <a:lnTo>
                  <a:pt x="39962" y="192136"/>
                </a:lnTo>
                <a:lnTo>
                  <a:pt x="23002" y="236922"/>
                </a:lnTo>
                <a:lnTo>
                  <a:pt x="10456" y="284779"/>
                </a:lnTo>
                <a:lnTo>
                  <a:pt x="2672" y="335246"/>
                </a:lnTo>
                <a:lnTo>
                  <a:pt x="0" y="387857"/>
                </a:lnTo>
                <a:lnTo>
                  <a:pt x="2672" y="440469"/>
                </a:lnTo>
                <a:lnTo>
                  <a:pt x="10456" y="490936"/>
                </a:lnTo>
                <a:lnTo>
                  <a:pt x="23002" y="538793"/>
                </a:lnTo>
                <a:lnTo>
                  <a:pt x="39962" y="583579"/>
                </a:lnTo>
                <a:lnTo>
                  <a:pt x="60986" y="624829"/>
                </a:lnTo>
                <a:lnTo>
                  <a:pt x="85725" y="662082"/>
                </a:lnTo>
                <a:lnTo>
                  <a:pt x="113829" y="694874"/>
                </a:lnTo>
                <a:lnTo>
                  <a:pt x="144949" y="722742"/>
                </a:lnTo>
                <a:lnTo>
                  <a:pt x="178736" y="745224"/>
                </a:lnTo>
                <a:lnTo>
                  <a:pt x="214841" y="761855"/>
                </a:lnTo>
                <a:lnTo>
                  <a:pt x="252915" y="772173"/>
                </a:lnTo>
                <a:lnTo>
                  <a:pt x="292608" y="775715"/>
                </a:lnTo>
                <a:lnTo>
                  <a:pt x="332315" y="772173"/>
                </a:lnTo>
                <a:lnTo>
                  <a:pt x="370430" y="761855"/>
                </a:lnTo>
                <a:lnTo>
                  <a:pt x="406598" y="745224"/>
                </a:lnTo>
                <a:lnTo>
                  <a:pt x="440464" y="722742"/>
                </a:lnTo>
                <a:lnTo>
                  <a:pt x="471673" y="694874"/>
                </a:lnTo>
                <a:lnTo>
                  <a:pt x="499872" y="662082"/>
                </a:lnTo>
                <a:lnTo>
                  <a:pt x="524704" y="624829"/>
                </a:lnTo>
                <a:lnTo>
                  <a:pt x="545817" y="583579"/>
                </a:lnTo>
                <a:lnTo>
                  <a:pt x="562856" y="538793"/>
                </a:lnTo>
                <a:lnTo>
                  <a:pt x="575465" y="490936"/>
                </a:lnTo>
                <a:lnTo>
                  <a:pt x="583290" y="440469"/>
                </a:lnTo>
                <a:lnTo>
                  <a:pt x="585977" y="387857"/>
                </a:lnTo>
                <a:lnTo>
                  <a:pt x="583290" y="335246"/>
                </a:lnTo>
                <a:lnTo>
                  <a:pt x="575465" y="284779"/>
                </a:lnTo>
                <a:lnTo>
                  <a:pt x="562856" y="236922"/>
                </a:lnTo>
                <a:lnTo>
                  <a:pt x="545817" y="192136"/>
                </a:lnTo>
                <a:lnTo>
                  <a:pt x="524704" y="150886"/>
                </a:lnTo>
                <a:lnTo>
                  <a:pt x="499872" y="113633"/>
                </a:lnTo>
                <a:lnTo>
                  <a:pt x="471673" y="80841"/>
                </a:lnTo>
                <a:lnTo>
                  <a:pt x="440464" y="52973"/>
                </a:lnTo>
                <a:lnTo>
                  <a:pt x="406598" y="30491"/>
                </a:lnTo>
                <a:lnTo>
                  <a:pt x="370430" y="13860"/>
                </a:lnTo>
                <a:lnTo>
                  <a:pt x="332315" y="3542"/>
                </a:lnTo>
                <a:lnTo>
                  <a:pt x="292608" y="0"/>
                </a:lnTo>
                <a:close/>
              </a:path>
            </a:pathLst>
          </a:custGeom>
          <a:ln w="9525">
            <a:solidFill>
              <a:srgbClr val="000000"/>
            </a:solidFill>
          </a:ln>
        </p:spPr>
        <p:txBody>
          <a:bodyPr wrap="square" lIns="0" tIns="0" rIns="0" bIns="0" rtlCol="0"/>
          <a:lstStyle/>
          <a:p>
            <a:endParaRPr/>
          </a:p>
        </p:txBody>
      </p:sp>
      <p:sp>
        <p:nvSpPr>
          <p:cNvPr id="171" name="object 171"/>
          <p:cNvSpPr txBox="1"/>
          <p:nvPr/>
        </p:nvSpPr>
        <p:spPr>
          <a:xfrm>
            <a:off x="3133089" y="2041397"/>
            <a:ext cx="521334"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Control</a:t>
            </a:r>
            <a:endParaRPr sz="1100">
              <a:latin typeface="Arial"/>
              <a:cs typeface="Arial"/>
            </a:endParaRPr>
          </a:p>
        </p:txBody>
      </p:sp>
      <p:sp>
        <p:nvSpPr>
          <p:cNvPr id="172" name="object 172"/>
          <p:cNvSpPr/>
          <p:nvPr/>
        </p:nvSpPr>
        <p:spPr>
          <a:xfrm>
            <a:off x="6860540" y="2251964"/>
            <a:ext cx="167005" cy="259079"/>
          </a:xfrm>
          <a:custGeom>
            <a:avLst/>
            <a:gdLst/>
            <a:ahLst/>
            <a:cxnLst/>
            <a:rect l="l" t="t" r="r" b="b"/>
            <a:pathLst>
              <a:path w="167004" h="259080">
                <a:moveTo>
                  <a:pt x="166877" y="0"/>
                </a:moveTo>
                <a:lnTo>
                  <a:pt x="166877" y="259080"/>
                </a:lnTo>
                <a:lnTo>
                  <a:pt x="0" y="259080"/>
                </a:lnTo>
                <a:lnTo>
                  <a:pt x="0" y="0"/>
                </a:lnTo>
                <a:lnTo>
                  <a:pt x="166877" y="0"/>
                </a:lnTo>
                <a:close/>
              </a:path>
            </a:pathLst>
          </a:custGeom>
          <a:solidFill>
            <a:srgbClr val="DEDEDE"/>
          </a:solidFill>
        </p:spPr>
        <p:txBody>
          <a:bodyPr wrap="square" lIns="0" tIns="0" rIns="0" bIns="0" rtlCol="0"/>
          <a:lstStyle/>
          <a:p>
            <a:endParaRPr/>
          </a:p>
        </p:txBody>
      </p:sp>
      <p:sp>
        <p:nvSpPr>
          <p:cNvPr id="173" name="object 173"/>
          <p:cNvSpPr/>
          <p:nvPr/>
        </p:nvSpPr>
        <p:spPr>
          <a:xfrm>
            <a:off x="6861302" y="2252726"/>
            <a:ext cx="167005" cy="258445"/>
          </a:xfrm>
          <a:custGeom>
            <a:avLst/>
            <a:gdLst/>
            <a:ahLst/>
            <a:cxnLst/>
            <a:rect l="l" t="t" r="r" b="b"/>
            <a:pathLst>
              <a:path w="167004" h="258444">
                <a:moveTo>
                  <a:pt x="0" y="0"/>
                </a:moveTo>
                <a:lnTo>
                  <a:pt x="0" y="258317"/>
                </a:lnTo>
                <a:lnTo>
                  <a:pt x="166877" y="258317"/>
                </a:lnTo>
                <a:lnTo>
                  <a:pt x="166877" y="0"/>
                </a:lnTo>
                <a:lnTo>
                  <a:pt x="0" y="0"/>
                </a:lnTo>
                <a:close/>
              </a:path>
            </a:pathLst>
          </a:custGeom>
          <a:ln w="9525">
            <a:solidFill>
              <a:srgbClr val="000000"/>
            </a:solidFill>
          </a:ln>
        </p:spPr>
        <p:txBody>
          <a:bodyPr wrap="square" lIns="0" tIns="0" rIns="0" bIns="0" rtlCol="0"/>
          <a:lstStyle/>
          <a:p>
            <a:endParaRPr/>
          </a:p>
        </p:txBody>
      </p:sp>
      <p:sp>
        <p:nvSpPr>
          <p:cNvPr id="174" name="object 174"/>
          <p:cNvSpPr txBox="1"/>
          <p:nvPr/>
        </p:nvSpPr>
        <p:spPr>
          <a:xfrm>
            <a:off x="6889750" y="2300732"/>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75" name="object 175"/>
          <p:cNvSpPr/>
          <p:nvPr/>
        </p:nvSpPr>
        <p:spPr>
          <a:xfrm>
            <a:off x="6860540" y="1993645"/>
            <a:ext cx="167005" cy="258445"/>
          </a:xfrm>
          <a:custGeom>
            <a:avLst/>
            <a:gdLst/>
            <a:ahLst/>
            <a:cxnLst/>
            <a:rect l="l" t="t" r="r" b="b"/>
            <a:pathLst>
              <a:path w="167004" h="258444">
                <a:moveTo>
                  <a:pt x="166877" y="0"/>
                </a:moveTo>
                <a:lnTo>
                  <a:pt x="166877" y="258318"/>
                </a:lnTo>
                <a:lnTo>
                  <a:pt x="0" y="258318"/>
                </a:lnTo>
                <a:lnTo>
                  <a:pt x="0" y="0"/>
                </a:lnTo>
                <a:lnTo>
                  <a:pt x="166877" y="0"/>
                </a:lnTo>
                <a:close/>
              </a:path>
            </a:pathLst>
          </a:custGeom>
          <a:solidFill>
            <a:srgbClr val="DEDEDE"/>
          </a:solidFill>
        </p:spPr>
        <p:txBody>
          <a:bodyPr wrap="square" lIns="0" tIns="0" rIns="0" bIns="0" rtlCol="0"/>
          <a:lstStyle/>
          <a:p>
            <a:endParaRPr/>
          </a:p>
        </p:txBody>
      </p:sp>
      <p:sp>
        <p:nvSpPr>
          <p:cNvPr id="176" name="object 176"/>
          <p:cNvSpPr/>
          <p:nvPr/>
        </p:nvSpPr>
        <p:spPr>
          <a:xfrm>
            <a:off x="6861302" y="1993645"/>
            <a:ext cx="167005" cy="259079"/>
          </a:xfrm>
          <a:custGeom>
            <a:avLst/>
            <a:gdLst/>
            <a:ahLst/>
            <a:cxnLst/>
            <a:rect l="l" t="t" r="r" b="b"/>
            <a:pathLst>
              <a:path w="167004" h="259080">
                <a:moveTo>
                  <a:pt x="0" y="0"/>
                </a:moveTo>
                <a:lnTo>
                  <a:pt x="0" y="259080"/>
                </a:lnTo>
                <a:lnTo>
                  <a:pt x="166877" y="259080"/>
                </a:lnTo>
                <a:lnTo>
                  <a:pt x="166877" y="0"/>
                </a:lnTo>
                <a:lnTo>
                  <a:pt x="0" y="0"/>
                </a:lnTo>
                <a:close/>
              </a:path>
            </a:pathLst>
          </a:custGeom>
          <a:ln w="9525">
            <a:solidFill>
              <a:srgbClr val="000000"/>
            </a:solidFill>
          </a:ln>
        </p:spPr>
        <p:txBody>
          <a:bodyPr wrap="square" lIns="0" tIns="0" rIns="0" bIns="0" rtlCol="0"/>
          <a:lstStyle/>
          <a:p>
            <a:endParaRPr/>
          </a:p>
        </p:txBody>
      </p:sp>
      <p:sp>
        <p:nvSpPr>
          <p:cNvPr id="177" name="object 177"/>
          <p:cNvSpPr txBox="1"/>
          <p:nvPr/>
        </p:nvSpPr>
        <p:spPr>
          <a:xfrm>
            <a:off x="6848602" y="2041652"/>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78" name="object 178"/>
          <p:cNvSpPr/>
          <p:nvPr/>
        </p:nvSpPr>
        <p:spPr>
          <a:xfrm>
            <a:off x="8956040" y="2251964"/>
            <a:ext cx="167005" cy="259079"/>
          </a:xfrm>
          <a:custGeom>
            <a:avLst/>
            <a:gdLst/>
            <a:ahLst/>
            <a:cxnLst/>
            <a:rect l="l" t="t" r="r" b="b"/>
            <a:pathLst>
              <a:path w="167004" h="259080">
                <a:moveTo>
                  <a:pt x="166877" y="0"/>
                </a:moveTo>
                <a:lnTo>
                  <a:pt x="166877" y="259080"/>
                </a:lnTo>
                <a:lnTo>
                  <a:pt x="0" y="259080"/>
                </a:lnTo>
                <a:lnTo>
                  <a:pt x="0" y="0"/>
                </a:lnTo>
                <a:lnTo>
                  <a:pt x="166877" y="0"/>
                </a:lnTo>
                <a:close/>
              </a:path>
            </a:pathLst>
          </a:custGeom>
          <a:solidFill>
            <a:srgbClr val="DEDEDE"/>
          </a:solidFill>
        </p:spPr>
        <p:txBody>
          <a:bodyPr wrap="square" lIns="0" tIns="0" rIns="0" bIns="0" rtlCol="0"/>
          <a:lstStyle/>
          <a:p>
            <a:endParaRPr/>
          </a:p>
        </p:txBody>
      </p:sp>
      <p:sp>
        <p:nvSpPr>
          <p:cNvPr id="179" name="object 179"/>
          <p:cNvSpPr/>
          <p:nvPr/>
        </p:nvSpPr>
        <p:spPr>
          <a:xfrm>
            <a:off x="8956802" y="2252726"/>
            <a:ext cx="167005" cy="258445"/>
          </a:xfrm>
          <a:custGeom>
            <a:avLst/>
            <a:gdLst/>
            <a:ahLst/>
            <a:cxnLst/>
            <a:rect l="l" t="t" r="r" b="b"/>
            <a:pathLst>
              <a:path w="167004" h="258444">
                <a:moveTo>
                  <a:pt x="0" y="0"/>
                </a:moveTo>
                <a:lnTo>
                  <a:pt x="0" y="258318"/>
                </a:lnTo>
                <a:lnTo>
                  <a:pt x="166877" y="258318"/>
                </a:lnTo>
                <a:lnTo>
                  <a:pt x="166877" y="0"/>
                </a:lnTo>
                <a:lnTo>
                  <a:pt x="0" y="0"/>
                </a:lnTo>
                <a:close/>
              </a:path>
            </a:pathLst>
          </a:custGeom>
          <a:ln w="9525">
            <a:solidFill>
              <a:srgbClr val="000000"/>
            </a:solidFill>
          </a:ln>
        </p:spPr>
        <p:txBody>
          <a:bodyPr wrap="square" lIns="0" tIns="0" rIns="0" bIns="0" rtlCol="0"/>
          <a:lstStyle/>
          <a:p>
            <a:endParaRPr/>
          </a:p>
        </p:txBody>
      </p:sp>
      <p:sp>
        <p:nvSpPr>
          <p:cNvPr id="180" name="object 180"/>
          <p:cNvSpPr txBox="1"/>
          <p:nvPr/>
        </p:nvSpPr>
        <p:spPr>
          <a:xfrm>
            <a:off x="8942578" y="2300732"/>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81" name="object 181"/>
          <p:cNvSpPr/>
          <p:nvPr/>
        </p:nvSpPr>
        <p:spPr>
          <a:xfrm>
            <a:off x="3554221" y="1782572"/>
            <a:ext cx="959485" cy="76200"/>
          </a:xfrm>
          <a:custGeom>
            <a:avLst/>
            <a:gdLst/>
            <a:ahLst/>
            <a:cxnLst/>
            <a:rect l="l" t="t" r="r" b="b"/>
            <a:pathLst>
              <a:path w="959485" h="76200">
                <a:moveTo>
                  <a:pt x="899922" y="41147"/>
                </a:moveTo>
                <a:lnTo>
                  <a:pt x="899922" y="35813"/>
                </a:lnTo>
                <a:lnTo>
                  <a:pt x="898398" y="33527"/>
                </a:lnTo>
                <a:lnTo>
                  <a:pt x="2286" y="33527"/>
                </a:lnTo>
                <a:lnTo>
                  <a:pt x="0" y="35813"/>
                </a:lnTo>
                <a:lnTo>
                  <a:pt x="0" y="41147"/>
                </a:lnTo>
                <a:lnTo>
                  <a:pt x="2286" y="42671"/>
                </a:lnTo>
                <a:lnTo>
                  <a:pt x="898398" y="42671"/>
                </a:lnTo>
                <a:lnTo>
                  <a:pt x="899922" y="41147"/>
                </a:lnTo>
                <a:close/>
              </a:path>
              <a:path w="959485" h="76200">
                <a:moveTo>
                  <a:pt x="959357" y="38099"/>
                </a:moveTo>
                <a:lnTo>
                  <a:pt x="883157" y="0"/>
                </a:lnTo>
                <a:lnTo>
                  <a:pt x="883157" y="33527"/>
                </a:lnTo>
                <a:lnTo>
                  <a:pt x="898398" y="33527"/>
                </a:lnTo>
                <a:lnTo>
                  <a:pt x="899922" y="35813"/>
                </a:lnTo>
                <a:lnTo>
                  <a:pt x="899922" y="67817"/>
                </a:lnTo>
                <a:lnTo>
                  <a:pt x="959357" y="38099"/>
                </a:lnTo>
                <a:close/>
              </a:path>
              <a:path w="959485" h="76200">
                <a:moveTo>
                  <a:pt x="899922" y="67817"/>
                </a:moveTo>
                <a:lnTo>
                  <a:pt x="899922" y="41147"/>
                </a:lnTo>
                <a:lnTo>
                  <a:pt x="898398" y="42671"/>
                </a:lnTo>
                <a:lnTo>
                  <a:pt x="883157" y="42671"/>
                </a:lnTo>
                <a:lnTo>
                  <a:pt x="883157" y="76199"/>
                </a:lnTo>
                <a:lnTo>
                  <a:pt x="899922" y="67817"/>
                </a:lnTo>
                <a:close/>
              </a:path>
            </a:pathLst>
          </a:custGeom>
          <a:solidFill>
            <a:srgbClr val="000000"/>
          </a:solidFill>
        </p:spPr>
        <p:txBody>
          <a:bodyPr wrap="square" lIns="0" tIns="0" rIns="0" bIns="0" rtlCol="0"/>
          <a:lstStyle/>
          <a:p>
            <a:endParaRPr/>
          </a:p>
        </p:txBody>
      </p:sp>
      <p:sp>
        <p:nvSpPr>
          <p:cNvPr id="182" name="object 182"/>
          <p:cNvSpPr/>
          <p:nvPr/>
        </p:nvSpPr>
        <p:spPr>
          <a:xfrm>
            <a:off x="3625850" y="2299970"/>
            <a:ext cx="887730" cy="76200"/>
          </a:xfrm>
          <a:custGeom>
            <a:avLst/>
            <a:gdLst/>
            <a:ahLst/>
            <a:cxnLst/>
            <a:rect l="l" t="t" r="r" b="b"/>
            <a:pathLst>
              <a:path w="887729" h="76200">
                <a:moveTo>
                  <a:pt x="828294" y="41148"/>
                </a:moveTo>
                <a:lnTo>
                  <a:pt x="828294" y="35813"/>
                </a:lnTo>
                <a:lnTo>
                  <a:pt x="826770" y="33528"/>
                </a:lnTo>
                <a:lnTo>
                  <a:pt x="2286" y="33528"/>
                </a:lnTo>
                <a:lnTo>
                  <a:pt x="0" y="35813"/>
                </a:lnTo>
                <a:lnTo>
                  <a:pt x="0" y="41148"/>
                </a:lnTo>
                <a:lnTo>
                  <a:pt x="2286" y="43434"/>
                </a:lnTo>
                <a:lnTo>
                  <a:pt x="826770" y="43434"/>
                </a:lnTo>
                <a:lnTo>
                  <a:pt x="828294" y="41148"/>
                </a:lnTo>
                <a:close/>
              </a:path>
              <a:path w="887729" h="76200">
                <a:moveTo>
                  <a:pt x="887729" y="38100"/>
                </a:moveTo>
                <a:lnTo>
                  <a:pt x="811529" y="0"/>
                </a:lnTo>
                <a:lnTo>
                  <a:pt x="811529" y="33528"/>
                </a:lnTo>
                <a:lnTo>
                  <a:pt x="826770" y="33528"/>
                </a:lnTo>
                <a:lnTo>
                  <a:pt x="828294" y="35813"/>
                </a:lnTo>
                <a:lnTo>
                  <a:pt x="828294" y="67817"/>
                </a:lnTo>
                <a:lnTo>
                  <a:pt x="887729" y="38100"/>
                </a:lnTo>
                <a:close/>
              </a:path>
              <a:path w="887729" h="76200">
                <a:moveTo>
                  <a:pt x="828294" y="67817"/>
                </a:moveTo>
                <a:lnTo>
                  <a:pt x="828294" y="41148"/>
                </a:lnTo>
                <a:lnTo>
                  <a:pt x="826770" y="43434"/>
                </a:lnTo>
                <a:lnTo>
                  <a:pt x="811529" y="43434"/>
                </a:lnTo>
                <a:lnTo>
                  <a:pt x="811529" y="76200"/>
                </a:lnTo>
                <a:lnTo>
                  <a:pt x="828294" y="67817"/>
                </a:lnTo>
                <a:close/>
              </a:path>
            </a:pathLst>
          </a:custGeom>
          <a:solidFill>
            <a:srgbClr val="000000"/>
          </a:solidFill>
        </p:spPr>
        <p:txBody>
          <a:bodyPr wrap="square" lIns="0" tIns="0" rIns="0" bIns="0" rtlCol="0"/>
          <a:lstStyle/>
          <a:p>
            <a:endParaRPr/>
          </a:p>
        </p:txBody>
      </p:sp>
      <p:sp>
        <p:nvSpPr>
          <p:cNvPr id="183" name="object 183"/>
          <p:cNvSpPr/>
          <p:nvPr/>
        </p:nvSpPr>
        <p:spPr>
          <a:xfrm>
            <a:off x="3670046" y="2041651"/>
            <a:ext cx="843915" cy="76200"/>
          </a:xfrm>
          <a:custGeom>
            <a:avLst/>
            <a:gdLst/>
            <a:ahLst/>
            <a:cxnLst/>
            <a:rect l="l" t="t" r="r" b="b"/>
            <a:pathLst>
              <a:path w="843914" h="76200">
                <a:moveTo>
                  <a:pt x="784098" y="40385"/>
                </a:moveTo>
                <a:lnTo>
                  <a:pt x="784098" y="35051"/>
                </a:lnTo>
                <a:lnTo>
                  <a:pt x="782574" y="33527"/>
                </a:lnTo>
                <a:lnTo>
                  <a:pt x="2286" y="33527"/>
                </a:lnTo>
                <a:lnTo>
                  <a:pt x="0" y="35051"/>
                </a:lnTo>
                <a:lnTo>
                  <a:pt x="0" y="40385"/>
                </a:lnTo>
                <a:lnTo>
                  <a:pt x="2286" y="42671"/>
                </a:lnTo>
                <a:lnTo>
                  <a:pt x="782574" y="42671"/>
                </a:lnTo>
                <a:lnTo>
                  <a:pt x="784098" y="40385"/>
                </a:lnTo>
                <a:close/>
              </a:path>
              <a:path w="843914" h="76200">
                <a:moveTo>
                  <a:pt x="843533" y="38099"/>
                </a:moveTo>
                <a:lnTo>
                  <a:pt x="767333" y="0"/>
                </a:lnTo>
                <a:lnTo>
                  <a:pt x="767333" y="33527"/>
                </a:lnTo>
                <a:lnTo>
                  <a:pt x="782574" y="33527"/>
                </a:lnTo>
                <a:lnTo>
                  <a:pt x="784098" y="35051"/>
                </a:lnTo>
                <a:lnTo>
                  <a:pt x="784098" y="67817"/>
                </a:lnTo>
                <a:lnTo>
                  <a:pt x="843533" y="38099"/>
                </a:lnTo>
                <a:close/>
              </a:path>
              <a:path w="843914" h="76200">
                <a:moveTo>
                  <a:pt x="784098" y="67817"/>
                </a:moveTo>
                <a:lnTo>
                  <a:pt x="784098" y="40385"/>
                </a:lnTo>
                <a:lnTo>
                  <a:pt x="782574" y="42671"/>
                </a:lnTo>
                <a:lnTo>
                  <a:pt x="767333" y="42671"/>
                </a:lnTo>
                <a:lnTo>
                  <a:pt x="767333" y="76199"/>
                </a:lnTo>
                <a:lnTo>
                  <a:pt x="784098" y="67817"/>
                </a:lnTo>
                <a:close/>
              </a:path>
            </a:pathLst>
          </a:custGeom>
          <a:solidFill>
            <a:srgbClr val="000000"/>
          </a:solidFill>
        </p:spPr>
        <p:txBody>
          <a:bodyPr wrap="square" lIns="0" tIns="0" rIns="0" bIns="0" rtlCol="0"/>
          <a:lstStyle/>
          <a:p>
            <a:endParaRPr/>
          </a:p>
        </p:txBody>
      </p:sp>
      <p:sp>
        <p:nvSpPr>
          <p:cNvPr id="184" name="object 184"/>
          <p:cNvSpPr/>
          <p:nvPr/>
        </p:nvSpPr>
        <p:spPr>
          <a:xfrm>
            <a:off x="6519926" y="2041651"/>
            <a:ext cx="341630" cy="76200"/>
          </a:xfrm>
          <a:custGeom>
            <a:avLst/>
            <a:gdLst/>
            <a:ahLst/>
            <a:cxnLst/>
            <a:rect l="l" t="t" r="r" b="b"/>
            <a:pathLst>
              <a:path w="341629" h="76200">
                <a:moveTo>
                  <a:pt x="282701" y="40385"/>
                </a:moveTo>
                <a:lnTo>
                  <a:pt x="282701" y="35051"/>
                </a:lnTo>
                <a:lnTo>
                  <a:pt x="280416" y="33527"/>
                </a:lnTo>
                <a:lnTo>
                  <a:pt x="2285" y="33527"/>
                </a:lnTo>
                <a:lnTo>
                  <a:pt x="0" y="35051"/>
                </a:lnTo>
                <a:lnTo>
                  <a:pt x="0" y="40385"/>
                </a:lnTo>
                <a:lnTo>
                  <a:pt x="2285" y="42671"/>
                </a:lnTo>
                <a:lnTo>
                  <a:pt x="280416" y="42671"/>
                </a:lnTo>
                <a:lnTo>
                  <a:pt x="282701" y="40385"/>
                </a:lnTo>
                <a:close/>
              </a:path>
              <a:path w="341629" h="76200">
                <a:moveTo>
                  <a:pt x="341375" y="38099"/>
                </a:moveTo>
                <a:lnTo>
                  <a:pt x="265175" y="0"/>
                </a:lnTo>
                <a:lnTo>
                  <a:pt x="265175" y="33527"/>
                </a:lnTo>
                <a:lnTo>
                  <a:pt x="280416" y="33527"/>
                </a:lnTo>
                <a:lnTo>
                  <a:pt x="282701" y="35051"/>
                </a:lnTo>
                <a:lnTo>
                  <a:pt x="282701" y="67436"/>
                </a:lnTo>
                <a:lnTo>
                  <a:pt x="341375" y="38099"/>
                </a:lnTo>
                <a:close/>
              </a:path>
              <a:path w="341629" h="76200">
                <a:moveTo>
                  <a:pt x="282701" y="67436"/>
                </a:moveTo>
                <a:lnTo>
                  <a:pt x="282701" y="40385"/>
                </a:lnTo>
                <a:lnTo>
                  <a:pt x="280416" y="42671"/>
                </a:lnTo>
                <a:lnTo>
                  <a:pt x="265175" y="42671"/>
                </a:lnTo>
                <a:lnTo>
                  <a:pt x="265175" y="76199"/>
                </a:lnTo>
                <a:lnTo>
                  <a:pt x="282701" y="67436"/>
                </a:lnTo>
                <a:close/>
              </a:path>
            </a:pathLst>
          </a:custGeom>
          <a:solidFill>
            <a:srgbClr val="000000"/>
          </a:solidFill>
        </p:spPr>
        <p:txBody>
          <a:bodyPr wrap="square" lIns="0" tIns="0" rIns="0" bIns="0" rtlCol="0"/>
          <a:lstStyle/>
          <a:p>
            <a:endParaRPr/>
          </a:p>
        </p:txBody>
      </p:sp>
      <p:sp>
        <p:nvSpPr>
          <p:cNvPr id="185" name="object 185"/>
          <p:cNvSpPr/>
          <p:nvPr/>
        </p:nvSpPr>
        <p:spPr>
          <a:xfrm>
            <a:off x="6437629" y="2299970"/>
            <a:ext cx="424180" cy="76200"/>
          </a:xfrm>
          <a:custGeom>
            <a:avLst/>
            <a:gdLst/>
            <a:ahLst/>
            <a:cxnLst/>
            <a:rect l="l" t="t" r="r" b="b"/>
            <a:pathLst>
              <a:path w="424179" h="76200">
                <a:moveTo>
                  <a:pt x="364998" y="41148"/>
                </a:moveTo>
                <a:lnTo>
                  <a:pt x="364998" y="35813"/>
                </a:lnTo>
                <a:lnTo>
                  <a:pt x="362712" y="33528"/>
                </a:lnTo>
                <a:lnTo>
                  <a:pt x="1524" y="33528"/>
                </a:lnTo>
                <a:lnTo>
                  <a:pt x="0" y="35813"/>
                </a:lnTo>
                <a:lnTo>
                  <a:pt x="0" y="41148"/>
                </a:lnTo>
                <a:lnTo>
                  <a:pt x="1524" y="43434"/>
                </a:lnTo>
                <a:lnTo>
                  <a:pt x="362712" y="43434"/>
                </a:lnTo>
                <a:lnTo>
                  <a:pt x="364998" y="41148"/>
                </a:lnTo>
                <a:close/>
              </a:path>
              <a:path w="424179" h="76200">
                <a:moveTo>
                  <a:pt x="423672" y="38100"/>
                </a:moveTo>
                <a:lnTo>
                  <a:pt x="347472" y="0"/>
                </a:lnTo>
                <a:lnTo>
                  <a:pt x="347472" y="33528"/>
                </a:lnTo>
                <a:lnTo>
                  <a:pt x="362712" y="33528"/>
                </a:lnTo>
                <a:lnTo>
                  <a:pt x="364998" y="35813"/>
                </a:lnTo>
                <a:lnTo>
                  <a:pt x="364998" y="67437"/>
                </a:lnTo>
                <a:lnTo>
                  <a:pt x="423672" y="38100"/>
                </a:lnTo>
                <a:close/>
              </a:path>
              <a:path w="424179" h="76200">
                <a:moveTo>
                  <a:pt x="364998" y="67437"/>
                </a:moveTo>
                <a:lnTo>
                  <a:pt x="364998" y="41148"/>
                </a:lnTo>
                <a:lnTo>
                  <a:pt x="362712" y="43434"/>
                </a:lnTo>
                <a:lnTo>
                  <a:pt x="347472" y="43434"/>
                </a:lnTo>
                <a:lnTo>
                  <a:pt x="347472" y="76200"/>
                </a:lnTo>
                <a:lnTo>
                  <a:pt x="364998" y="67437"/>
                </a:lnTo>
                <a:close/>
              </a:path>
            </a:pathLst>
          </a:custGeom>
          <a:solidFill>
            <a:srgbClr val="000000"/>
          </a:solidFill>
        </p:spPr>
        <p:txBody>
          <a:bodyPr wrap="square" lIns="0" tIns="0" rIns="0" bIns="0" rtlCol="0"/>
          <a:lstStyle/>
          <a:p>
            <a:endParaRPr/>
          </a:p>
        </p:txBody>
      </p:sp>
      <p:sp>
        <p:nvSpPr>
          <p:cNvPr id="186" name="object 186"/>
          <p:cNvSpPr/>
          <p:nvPr/>
        </p:nvSpPr>
        <p:spPr>
          <a:xfrm>
            <a:off x="4681220" y="1820672"/>
            <a:ext cx="1843405" cy="0"/>
          </a:xfrm>
          <a:custGeom>
            <a:avLst/>
            <a:gdLst/>
            <a:ahLst/>
            <a:cxnLst/>
            <a:rect l="l" t="t" r="r" b="b"/>
            <a:pathLst>
              <a:path w="1843404">
                <a:moveTo>
                  <a:pt x="0" y="0"/>
                </a:moveTo>
                <a:lnTo>
                  <a:pt x="1843277" y="0"/>
                </a:lnTo>
              </a:path>
            </a:pathLst>
          </a:custGeom>
          <a:ln w="9525">
            <a:solidFill>
              <a:srgbClr val="000000"/>
            </a:solidFill>
          </a:ln>
        </p:spPr>
        <p:txBody>
          <a:bodyPr wrap="square" lIns="0" tIns="0" rIns="0" bIns="0" rtlCol="0"/>
          <a:lstStyle/>
          <a:p>
            <a:endParaRPr/>
          </a:p>
        </p:txBody>
      </p:sp>
      <p:sp>
        <p:nvSpPr>
          <p:cNvPr id="187" name="object 187"/>
          <p:cNvSpPr/>
          <p:nvPr/>
        </p:nvSpPr>
        <p:spPr>
          <a:xfrm>
            <a:off x="6524497" y="1820672"/>
            <a:ext cx="0" cy="259079"/>
          </a:xfrm>
          <a:custGeom>
            <a:avLst/>
            <a:gdLst/>
            <a:ahLst/>
            <a:cxnLst/>
            <a:rect l="l" t="t" r="r" b="b"/>
            <a:pathLst>
              <a:path h="259080">
                <a:moveTo>
                  <a:pt x="0" y="259079"/>
                </a:moveTo>
                <a:lnTo>
                  <a:pt x="0" y="0"/>
                </a:lnTo>
              </a:path>
            </a:pathLst>
          </a:custGeom>
          <a:ln w="9525">
            <a:solidFill>
              <a:srgbClr val="000000"/>
            </a:solidFill>
          </a:ln>
        </p:spPr>
        <p:txBody>
          <a:bodyPr wrap="square" lIns="0" tIns="0" rIns="0" bIns="0" rtlCol="0"/>
          <a:lstStyle/>
          <a:p>
            <a:endParaRPr/>
          </a:p>
        </p:txBody>
      </p:sp>
      <p:sp>
        <p:nvSpPr>
          <p:cNvPr id="188" name="object 188"/>
          <p:cNvSpPr/>
          <p:nvPr/>
        </p:nvSpPr>
        <p:spPr>
          <a:xfrm>
            <a:off x="4681220" y="2079751"/>
            <a:ext cx="1761489" cy="0"/>
          </a:xfrm>
          <a:custGeom>
            <a:avLst/>
            <a:gdLst/>
            <a:ahLst/>
            <a:cxnLst/>
            <a:rect l="l" t="t" r="r" b="b"/>
            <a:pathLst>
              <a:path w="1761489">
                <a:moveTo>
                  <a:pt x="0" y="0"/>
                </a:moveTo>
                <a:lnTo>
                  <a:pt x="1760981" y="0"/>
                </a:lnTo>
              </a:path>
            </a:pathLst>
          </a:custGeom>
          <a:ln w="9525">
            <a:solidFill>
              <a:srgbClr val="000000"/>
            </a:solidFill>
          </a:ln>
        </p:spPr>
        <p:txBody>
          <a:bodyPr wrap="square" lIns="0" tIns="0" rIns="0" bIns="0" rtlCol="0"/>
          <a:lstStyle/>
          <a:p>
            <a:endParaRPr/>
          </a:p>
        </p:txBody>
      </p:sp>
      <p:sp>
        <p:nvSpPr>
          <p:cNvPr id="189" name="object 189"/>
          <p:cNvSpPr/>
          <p:nvPr/>
        </p:nvSpPr>
        <p:spPr>
          <a:xfrm>
            <a:off x="6442202" y="2079751"/>
            <a:ext cx="0" cy="258445"/>
          </a:xfrm>
          <a:custGeom>
            <a:avLst/>
            <a:gdLst/>
            <a:ahLst/>
            <a:cxnLst/>
            <a:rect l="l" t="t" r="r" b="b"/>
            <a:pathLst>
              <a:path h="258444">
                <a:moveTo>
                  <a:pt x="0" y="258317"/>
                </a:moveTo>
                <a:lnTo>
                  <a:pt x="0" y="0"/>
                </a:lnTo>
              </a:path>
            </a:pathLst>
          </a:custGeom>
          <a:ln w="9525">
            <a:solidFill>
              <a:srgbClr val="000000"/>
            </a:solidFill>
          </a:ln>
        </p:spPr>
        <p:txBody>
          <a:bodyPr wrap="square" lIns="0" tIns="0" rIns="0" bIns="0" rtlCol="0"/>
          <a:lstStyle/>
          <a:p>
            <a:endParaRPr/>
          </a:p>
        </p:txBody>
      </p:sp>
      <p:sp>
        <p:nvSpPr>
          <p:cNvPr id="190" name="object 190"/>
          <p:cNvSpPr/>
          <p:nvPr/>
        </p:nvSpPr>
        <p:spPr>
          <a:xfrm>
            <a:off x="7028180" y="2079751"/>
            <a:ext cx="1591945" cy="0"/>
          </a:xfrm>
          <a:custGeom>
            <a:avLst/>
            <a:gdLst/>
            <a:ahLst/>
            <a:cxnLst/>
            <a:rect l="l" t="t" r="r" b="b"/>
            <a:pathLst>
              <a:path w="1591945">
                <a:moveTo>
                  <a:pt x="0" y="0"/>
                </a:moveTo>
                <a:lnTo>
                  <a:pt x="1591818" y="0"/>
                </a:lnTo>
              </a:path>
            </a:pathLst>
          </a:custGeom>
          <a:ln w="9525">
            <a:solidFill>
              <a:srgbClr val="000000"/>
            </a:solidFill>
          </a:ln>
        </p:spPr>
        <p:txBody>
          <a:bodyPr wrap="square" lIns="0" tIns="0" rIns="0" bIns="0" rtlCol="0"/>
          <a:lstStyle/>
          <a:p>
            <a:endParaRPr/>
          </a:p>
        </p:txBody>
      </p:sp>
      <p:sp>
        <p:nvSpPr>
          <p:cNvPr id="191" name="object 191"/>
          <p:cNvSpPr/>
          <p:nvPr/>
        </p:nvSpPr>
        <p:spPr>
          <a:xfrm>
            <a:off x="8615426" y="2299970"/>
            <a:ext cx="341630" cy="76200"/>
          </a:xfrm>
          <a:custGeom>
            <a:avLst/>
            <a:gdLst/>
            <a:ahLst/>
            <a:cxnLst/>
            <a:rect l="l" t="t" r="r" b="b"/>
            <a:pathLst>
              <a:path w="341629" h="76200">
                <a:moveTo>
                  <a:pt x="282701" y="41148"/>
                </a:moveTo>
                <a:lnTo>
                  <a:pt x="282701" y="35814"/>
                </a:lnTo>
                <a:lnTo>
                  <a:pt x="280416" y="33528"/>
                </a:lnTo>
                <a:lnTo>
                  <a:pt x="2285" y="33528"/>
                </a:lnTo>
                <a:lnTo>
                  <a:pt x="0" y="35814"/>
                </a:lnTo>
                <a:lnTo>
                  <a:pt x="0" y="41148"/>
                </a:lnTo>
                <a:lnTo>
                  <a:pt x="2285" y="43434"/>
                </a:lnTo>
                <a:lnTo>
                  <a:pt x="280416" y="43434"/>
                </a:lnTo>
                <a:lnTo>
                  <a:pt x="282701" y="41148"/>
                </a:lnTo>
                <a:close/>
              </a:path>
              <a:path w="341629" h="76200">
                <a:moveTo>
                  <a:pt x="341375" y="38100"/>
                </a:moveTo>
                <a:lnTo>
                  <a:pt x="265175" y="0"/>
                </a:lnTo>
                <a:lnTo>
                  <a:pt x="265175" y="33528"/>
                </a:lnTo>
                <a:lnTo>
                  <a:pt x="280416" y="33528"/>
                </a:lnTo>
                <a:lnTo>
                  <a:pt x="282701" y="35814"/>
                </a:lnTo>
                <a:lnTo>
                  <a:pt x="282701" y="67437"/>
                </a:lnTo>
                <a:lnTo>
                  <a:pt x="341375" y="38100"/>
                </a:lnTo>
                <a:close/>
              </a:path>
              <a:path w="341629" h="76200">
                <a:moveTo>
                  <a:pt x="282701" y="67437"/>
                </a:moveTo>
                <a:lnTo>
                  <a:pt x="282701" y="41148"/>
                </a:lnTo>
                <a:lnTo>
                  <a:pt x="280416" y="43434"/>
                </a:lnTo>
                <a:lnTo>
                  <a:pt x="265175" y="43434"/>
                </a:lnTo>
                <a:lnTo>
                  <a:pt x="265175" y="76200"/>
                </a:lnTo>
                <a:lnTo>
                  <a:pt x="282701" y="67437"/>
                </a:lnTo>
                <a:close/>
              </a:path>
            </a:pathLst>
          </a:custGeom>
          <a:solidFill>
            <a:srgbClr val="000000"/>
          </a:solidFill>
        </p:spPr>
        <p:txBody>
          <a:bodyPr wrap="square" lIns="0" tIns="0" rIns="0" bIns="0" rtlCol="0"/>
          <a:lstStyle/>
          <a:p>
            <a:endParaRPr/>
          </a:p>
        </p:txBody>
      </p:sp>
      <p:sp>
        <p:nvSpPr>
          <p:cNvPr id="192" name="object 192"/>
          <p:cNvSpPr/>
          <p:nvPr/>
        </p:nvSpPr>
        <p:spPr>
          <a:xfrm>
            <a:off x="8619997" y="2079751"/>
            <a:ext cx="0" cy="258445"/>
          </a:xfrm>
          <a:custGeom>
            <a:avLst/>
            <a:gdLst/>
            <a:ahLst/>
            <a:cxnLst/>
            <a:rect l="l" t="t" r="r" b="b"/>
            <a:pathLst>
              <a:path h="258444">
                <a:moveTo>
                  <a:pt x="0" y="258317"/>
                </a:moveTo>
                <a:lnTo>
                  <a:pt x="0" y="0"/>
                </a:lnTo>
              </a:path>
            </a:pathLst>
          </a:custGeom>
          <a:ln w="9525">
            <a:solidFill>
              <a:srgbClr val="000000"/>
            </a:solidFill>
          </a:ln>
        </p:spPr>
        <p:txBody>
          <a:bodyPr wrap="square" lIns="0" tIns="0" rIns="0" bIns="0" rtlCol="0"/>
          <a:lstStyle/>
          <a:p>
            <a:endParaRPr/>
          </a:p>
        </p:txBody>
      </p:sp>
      <p:sp>
        <p:nvSpPr>
          <p:cNvPr id="193" name="object 193"/>
          <p:cNvSpPr/>
          <p:nvPr/>
        </p:nvSpPr>
        <p:spPr>
          <a:xfrm>
            <a:off x="2166620" y="2079751"/>
            <a:ext cx="0" cy="1727200"/>
          </a:xfrm>
          <a:custGeom>
            <a:avLst/>
            <a:gdLst/>
            <a:ahLst/>
            <a:cxnLst/>
            <a:rect l="l" t="t" r="r" b="b"/>
            <a:pathLst>
              <a:path h="1727200">
                <a:moveTo>
                  <a:pt x="0" y="1726692"/>
                </a:moveTo>
                <a:lnTo>
                  <a:pt x="0" y="0"/>
                </a:lnTo>
              </a:path>
            </a:pathLst>
          </a:custGeom>
          <a:ln w="9525">
            <a:solidFill>
              <a:srgbClr val="000000"/>
            </a:solidFill>
          </a:ln>
        </p:spPr>
        <p:txBody>
          <a:bodyPr wrap="square" lIns="0" tIns="0" rIns="0" bIns="0" rtlCol="0"/>
          <a:lstStyle/>
          <a:p>
            <a:endParaRPr/>
          </a:p>
        </p:txBody>
      </p:sp>
      <p:sp>
        <p:nvSpPr>
          <p:cNvPr id="194" name="object 194"/>
          <p:cNvSpPr/>
          <p:nvPr/>
        </p:nvSpPr>
        <p:spPr>
          <a:xfrm>
            <a:off x="2162048" y="2041651"/>
            <a:ext cx="927735" cy="76200"/>
          </a:xfrm>
          <a:custGeom>
            <a:avLst/>
            <a:gdLst/>
            <a:ahLst/>
            <a:cxnLst/>
            <a:rect l="l" t="t" r="r" b="b"/>
            <a:pathLst>
              <a:path w="927735" h="76200">
                <a:moveTo>
                  <a:pt x="868679" y="40385"/>
                </a:moveTo>
                <a:lnTo>
                  <a:pt x="868679" y="35051"/>
                </a:lnTo>
                <a:lnTo>
                  <a:pt x="866394" y="33527"/>
                </a:lnTo>
                <a:lnTo>
                  <a:pt x="2285" y="33528"/>
                </a:lnTo>
                <a:lnTo>
                  <a:pt x="0" y="35052"/>
                </a:lnTo>
                <a:lnTo>
                  <a:pt x="0" y="40386"/>
                </a:lnTo>
                <a:lnTo>
                  <a:pt x="2285" y="42672"/>
                </a:lnTo>
                <a:lnTo>
                  <a:pt x="866394" y="42671"/>
                </a:lnTo>
                <a:lnTo>
                  <a:pt x="868679" y="40385"/>
                </a:lnTo>
                <a:close/>
              </a:path>
              <a:path w="927735" h="76200">
                <a:moveTo>
                  <a:pt x="927353" y="38099"/>
                </a:moveTo>
                <a:lnTo>
                  <a:pt x="851153" y="0"/>
                </a:lnTo>
                <a:lnTo>
                  <a:pt x="851153" y="33527"/>
                </a:lnTo>
                <a:lnTo>
                  <a:pt x="866394" y="33527"/>
                </a:lnTo>
                <a:lnTo>
                  <a:pt x="868679" y="35051"/>
                </a:lnTo>
                <a:lnTo>
                  <a:pt x="868679" y="67436"/>
                </a:lnTo>
                <a:lnTo>
                  <a:pt x="927353" y="38099"/>
                </a:lnTo>
                <a:close/>
              </a:path>
              <a:path w="927735" h="76200">
                <a:moveTo>
                  <a:pt x="868679" y="67436"/>
                </a:moveTo>
                <a:lnTo>
                  <a:pt x="868679" y="40385"/>
                </a:lnTo>
                <a:lnTo>
                  <a:pt x="866394" y="42671"/>
                </a:lnTo>
                <a:lnTo>
                  <a:pt x="851153" y="42671"/>
                </a:lnTo>
                <a:lnTo>
                  <a:pt x="851153" y="76199"/>
                </a:lnTo>
                <a:lnTo>
                  <a:pt x="868679" y="67436"/>
                </a:lnTo>
                <a:close/>
              </a:path>
            </a:pathLst>
          </a:custGeom>
          <a:solidFill>
            <a:srgbClr val="000000"/>
          </a:solidFill>
        </p:spPr>
        <p:txBody>
          <a:bodyPr wrap="square" lIns="0" tIns="0" rIns="0" bIns="0" rtlCol="0"/>
          <a:lstStyle/>
          <a:p>
            <a:endParaRPr/>
          </a:p>
        </p:txBody>
      </p:sp>
      <p:sp>
        <p:nvSpPr>
          <p:cNvPr id="195" name="object 195"/>
          <p:cNvSpPr/>
          <p:nvPr/>
        </p:nvSpPr>
        <p:spPr>
          <a:xfrm>
            <a:off x="2130044" y="3766820"/>
            <a:ext cx="70485" cy="73660"/>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196" name="object 196"/>
          <p:cNvSpPr/>
          <p:nvPr/>
        </p:nvSpPr>
        <p:spPr>
          <a:xfrm>
            <a:off x="2130044" y="3766820"/>
            <a:ext cx="70485" cy="73660"/>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97" name="object 197"/>
          <p:cNvSpPr/>
          <p:nvPr/>
        </p:nvSpPr>
        <p:spPr>
          <a:xfrm>
            <a:off x="2166620" y="5792978"/>
            <a:ext cx="0" cy="431800"/>
          </a:xfrm>
          <a:custGeom>
            <a:avLst/>
            <a:gdLst/>
            <a:ahLst/>
            <a:cxnLst/>
            <a:rect l="l" t="t" r="r" b="b"/>
            <a:pathLst>
              <a:path h="431800">
                <a:moveTo>
                  <a:pt x="0" y="0"/>
                </a:moveTo>
                <a:lnTo>
                  <a:pt x="0" y="431292"/>
                </a:lnTo>
              </a:path>
            </a:pathLst>
          </a:custGeom>
          <a:ln w="9525">
            <a:solidFill>
              <a:srgbClr val="000000"/>
            </a:solidFill>
          </a:ln>
        </p:spPr>
        <p:txBody>
          <a:bodyPr wrap="square" lIns="0" tIns="0" rIns="0" bIns="0" rtlCol="0"/>
          <a:lstStyle/>
          <a:p>
            <a:endParaRPr/>
          </a:p>
        </p:txBody>
      </p:sp>
      <p:sp>
        <p:nvSpPr>
          <p:cNvPr id="198" name="object 198"/>
          <p:cNvSpPr/>
          <p:nvPr/>
        </p:nvSpPr>
        <p:spPr>
          <a:xfrm>
            <a:off x="2132329" y="5753353"/>
            <a:ext cx="69850" cy="72390"/>
          </a:xfrm>
          <a:custGeom>
            <a:avLst/>
            <a:gdLst/>
            <a:ahLst/>
            <a:cxnLst/>
            <a:rect l="l" t="t" r="r" b="b"/>
            <a:pathLst>
              <a:path w="69850" h="72389">
                <a:moveTo>
                  <a:pt x="69342" y="52578"/>
                </a:moveTo>
                <a:lnTo>
                  <a:pt x="69342" y="19812"/>
                </a:lnTo>
                <a:lnTo>
                  <a:pt x="48768" y="0"/>
                </a:lnTo>
                <a:lnTo>
                  <a:pt x="19812" y="0"/>
                </a:lnTo>
                <a:lnTo>
                  <a:pt x="0" y="19812"/>
                </a:lnTo>
                <a:lnTo>
                  <a:pt x="0" y="52578"/>
                </a:lnTo>
                <a:lnTo>
                  <a:pt x="19812" y="72390"/>
                </a:lnTo>
                <a:lnTo>
                  <a:pt x="48768" y="72390"/>
                </a:lnTo>
                <a:lnTo>
                  <a:pt x="69342" y="52578"/>
                </a:lnTo>
                <a:close/>
              </a:path>
            </a:pathLst>
          </a:custGeom>
          <a:solidFill>
            <a:srgbClr val="FF0000"/>
          </a:solidFill>
        </p:spPr>
        <p:txBody>
          <a:bodyPr wrap="square" lIns="0" tIns="0" rIns="0" bIns="0" rtlCol="0"/>
          <a:lstStyle/>
          <a:p>
            <a:endParaRPr/>
          </a:p>
        </p:txBody>
      </p:sp>
      <p:sp>
        <p:nvSpPr>
          <p:cNvPr id="199" name="object 199"/>
          <p:cNvSpPr/>
          <p:nvPr/>
        </p:nvSpPr>
        <p:spPr>
          <a:xfrm>
            <a:off x="2132329" y="5753353"/>
            <a:ext cx="69850" cy="72390"/>
          </a:xfrm>
          <a:custGeom>
            <a:avLst/>
            <a:gdLst/>
            <a:ahLst/>
            <a:cxnLst/>
            <a:rect l="l" t="t" r="r" b="b"/>
            <a:pathLst>
              <a:path w="69850" h="72389">
                <a:moveTo>
                  <a:pt x="19812" y="0"/>
                </a:moveTo>
                <a:lnTo>
                  <a:pt x="0" y="19812"/>
                </a:lnTo>
                <a:lnTo>
                  <a:pt x="0" y="52578"/>
                </a:lnTo>
                <a:lnTo>
                  <a:pt x="19812" y="72390"/>
                </a:lnTo>
                <a:lnTo>
                  <a:pt x="48768" y="72390"/>
                </a:lnTo>
                <a:lnTo>
                  <a:pt x="69342" y="52578"/>
                </a:lnTo>
                <a:lnTo>
                  <a:pt x="69342" y="19812"/>
                </a:lnTo>
                <a:lnTo>
                  <a:pt x="48768" y="0"/>
                </a:lnTo>
                <a:lnTo>
                  <a:pt x="19812" y="0"/>
                </a:lnTo>
                <a:close/>
              </a:path>
            </a:pathLst>
          </a:custGeom>
          <a:ln w="9525">
            <a:solidFill>
              <a:srgbClr val="FF0000"/>
            </a:solidFill>
          </a:ln>
        </p:spPr>
        <p:txBody>
          <a:bodyPr wrap="square" lIns="0" tIns="0" rIns="0" bIns="0" rtlCol="0"/>
          <a:lstStyle/>
          <a:p>
            <a:endParaRPr/>
          </a:p>
        </p:txBody>
      </p:sp>
      <p:sp>
        <p:nvSpPr>
          <p:cNvPr id="200" name="object 20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201" name="object 201"/>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202" name="object 202"/>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3521" y="487171"/>
            <a:ext cx="1485900" cy="431800"/>
          </a:xfrm>
          <a:prstGeom prst="rect">
            <a:avLst/>
          </a:prstGeom>
        </p:spPr>
        <p:txBody>
          <a:bodyPr vert="horz" wrap="square" lIns="0" tIns="0" rIns="0" bIns="0" rtlCol="0">
            <a:spAutoFit/>
          </a:bodyPr>
          <a:lstStyle/>
          <a:p>
            <a:pPr marL="12700">
              <a:lnSpc>
                <a:spcPct val="100000"/>
              </a:lnSpc>
            </a:pPr>
            <a:r>
              <a:rPr dirty="0"/>
              <a:t>Branches</a:t>
            </a:r>
          </a:p>
        </p:txBody>
      </p:sp>
      <p:sp>
        <p:nvSpPr>
          <p:cNvPr id="3" name="object 3"/>
          <p:cNvSpPr/>
          <p:nvPr/>
        </p:nvSpPr>
        <p:spPr>
          <a:xfrm>
            <a:off x="4428997"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4" name="object 4"/>
          <p:cNvSpPr/>
          <p:nvPr/>
        </p:nvSpPr>
        <p:spPr>
          <a:xfrm>
            <a:off x="4765802" y="4822952"/>
            <a:ext cx="0" cy="260350"/>
          </a:xfrm>
          <a:custGeom>
            <a:avLst/>
            <a:gdLst/>
            <a:ahLst/>
            <a:cxnLst/>
            <a:rect l="l" t="t" r="r" b="b"/>
            <a:pathLst>
              <a:path h="260350">
                <a:moveTo>
                  <a:pt x="0" y="0"/>
                </a:moveTo>
                <a:lnTo>
                  <a:pt x="0" y="259842"/>
                </a:lnTo>
              </a:path>
            </a:pathLst>
          </a:custGeom>
          <a:ln w="12700">
            <a:solidFill>
              <a:srgbClr val="3030FF"/>
            </a:solidFill>
          </a:ln>
        </p:spPr>
        <p:txBody>
          <a:bodyPr wrap="square" lIns="0" tIns="0" rIns="0" bIns="0" rtlCol="0"/>
          <a:lstStyle/>
          <a:p>
            <a:endParaRPr/>
          </a:p>
        </p:txBody>
      </p:sp>
      <p:sp>
        <p:nvSpPr>
          <p:cNvPr id="5" name="object 5"/>
          <p:cNvSpPr/>
          <p:nvPr/>
        </p:nvSpPr>
        <p:spPr>
          <a:xfrm>
            <a:off x="4765802" y="5256529"/>
            <a:ext cx="0" cy="258445"/>
          </a:xfrm>
          <a:custGeom>
            <a:avLst/>
            <a:gdLst/>
            <a:ahLst/>
            <a:cxnLst/>
            <a:rect l="l" t="t" r="r" b="b"/>
            <a:pathLst>
              <a:path h="258445">
                <a:moveTo>
                  <a:pt x="0" y="0"/>
                </a:moveTo>
                <a:lnTo>
                  <a:pt x="0" y="258318"/>
                </a:lnTo>
              </a:path>
            </a:pathLst>
          </a:custGeom>
          <a:ln w="12700">
            <a:solidFill>
              <a:srgbClr val="3030FF"/>
            </a:solidFill>
          </a:ln>
        </p:spPr>
        <p:txBody>
          <a:bodyPr wrap="square" lIns="0" tIns="0" rIns="0" bIns="0" rtlCol="0"/>
          <a:lstStyle/>
          <a:p>
            <a:endParaRPr/>
          </a:p>
        </p:txBody>
      </p:sp>
      <p:sp>
        <p:nvSpPr>
          <p:cNvPr id="6" name="object 6"/>
          <p:cNvSpPr/>
          <p:nvPr/>
        </p:nvSpPr>
        <p:spPr>
          <a:xfrm>
            <a:off x="4765802" y="5168900"/>
            <a:ext cx="168910" cy="87630"/>
          </a:xfrm>
          <a:custGeom>
            <a:avLst/>
            <a:gdLst/>
            <a:ahLst/>
            <a:cxnLst/>
            <a:rect l="l" t="t" r="r" b="b"/>
            <a:pathLst>
              <a:path w="168910" h="87629">
                <a:moveTo>
                  <a:pt x="0" y="87629"/>
                </a:moveTo>
                <a:lnTo>
                  <a:pt x="168401" y="0"/>
                </a:lnTo>
              </a:path>
            </a:pathLst>
          </a:custGeom>
          <a:ln w="12700">
            <a:solidFill>
              <a:srgbClr val="3030FF"/>
            </a:solidFill>
          </a:ln>
        </p:spPr>
        <p:txBody>
          <a:bodyPr wrap="square" lIns="0" tIns="0" rIns="0" bIns="0" rtlCol="0"/>
          <a:lstStyle/>
          <a:p>
            <a:endParaRPr/>
          </a:p>
        </p:txBody>
      </p:sp>
      <p:sp>
        <p:nvSpPr>
          <p:cNvPr id="7" name="object 7"/>
          <p:cNvSpPr/>
          <p:nvPr/>
        </p:nvSpPr>
        <p:spPr>
          <a:xfrm>
            <a:off x="4765802" y="5082794"/>
            <a:ext cx="168910" cy="86360"/>
          </a:xfrm>
          <a:custGeom>
            <a:avLst/>
            <a:gdLst/>
            <a:ahLst/>
            <a:cxnLst/>
            <a:rect l="l" t="t" r="r" b="b"/>
            <a:pathLst>
              <a:path w="168910" h="86360">
                <a:moveTo>
                  <a:pt x="168401" y="86105"/>
                </a:moveTo>
                <a:lnTo>
                  <a:pt x="0" y="0"/>
                </a:lnTo>
              </a:path>
            </a:pathLst>
          </a:custGeom>
          <a:ln w="12700">
            <a:solidFill>
              <a:srgbClr val="3030FF"/>
            </a:solidFill>
          </a:ln>
        </p:spPr>
        <p:txBody>
          <a:bodyPr wrap="square" lIns="0" tIns="0" rIns="0" bIns="0" rtlCol="0"/>
          <a:lstStyle/>
          <a:p>
            <a:endParaRPr/>
          </a:p>
        </p:txBody>
      </p:sp>
      <p:sp>
        <p:nvSpPr>
          <p:cNvPr id="8" name="object 8"/>
          <p:cNvSpPr/>
          <p:nvPr/>
        </p:nvSpPr>
        <p:spPr>
          <a:xfrm>
            <a:off x="4765802" y="5341873"/>
            <a:ext cx="334645" cy="173355"/>
          </a:xfrm>
          <a:custGeom>
            <a:avLst/>
            <a:gdLst/>
            <a:ahLst/>
            <a:cxnLst/>
            <a:rect l="l" t="t" r="r" b="b"/>
            <a:pathLst>
              <a:path w="334645" h="173354">
                <a:moveTo>
                  <a:pt x="0" y="172974"/>
                </a:moveTo>
                <a:lnTo>
                  <a:pt x="334518" y="0"/>
                </a:lnTo>
              </a:path>
            </a:pathLst>
          </a:custGeom>
          <a:ln w="12700">
            <a:solidFill>
              <a:srgbClr val="3030FF"/>
            </a:solidFill>
          </a:ln>
        </p:spPr>
        <p:txBody>
          <a:bodyPr wrap="square" lIns="0" tIns="0" rIns="0" bIns="0" rtlCol="0"/>
          <a:lstStyle/>
          <a:p>
            <a:endParaRPr/>
          </a:p>
        </p:txBody>
      </p:sp>
      <p:sp>
        <p:nvSpPr>
          <p:cNvPr id="9" name="object 9"/>
          <p:cNvSpPr/>
          <p:nvPr/>
        </p:nvSpPr>
        <p:spPr>
          <a:xfrm>
            <a:off x="4765802" y="4822952"/>
            <a:ext cx="334645" cy="173355"/>
          </a:xfrm>
          <a:custGeom>
            <a:avLst/>
            <a:gdLst/>
            <a:ahLst/>
            <a:cxnLst/>
            <a:rect l="l" t="t" r="r" b="b"/>
            <a:pathLst>
              <a:path w="334645" h="173354">
                <a:moveTo>
                  <a:pt x="0" y="0"/>
                </a:moveTo>
                <a:lnTo>
                  <a:pt x="334518" y="172974"/>
                </a:lnTo>
              </a:path>
            </a:pathLst>
          </a:custGeom>
          <a:ln w="12700">
            <a:solidFill>
              <a:srgbClr val="3030FF"/>
            </a:solidFill>
          </a:ln>
        </p:spPr>
        <p:txBody>
          <a:bodyPr wrap="square" lIns="0" tIns="0" rIns="0" bIns="0" rtlCol="0"/>
          <a:lstStyle/>
          <a:p>
            <a:endParaRPr/>
          </a:p>
        </p:txBody>
      </p:sp>
      <p:sp>
        <p:nvSpPr>
          <p:cNvPr id="10" name="object 10"/>
          <p:cNvSpPr/>
          <p:nvPr/>
        </p:nvSpPr>
        <p:spPr>
          <a:xfrm>
            <a:off x="5100320" y="4995926"/>
            <a:ext cx="0" cy="346075"/>
          </a:xfrm>
          <a:custGeom>
            <a:avLst/>
            <a:gdLst/>
            <a:ahLst/>
            <a:cxnLst/>
            <a:rect l="l" t="t" r="r" b="b"/>
            <a:pathLst>
              <a:path h="346075">
                <a:moveTo>
                  <a:pt x="0" y="0"/>
                </a:moveTo>
                <a:lnTo>
                  <a:pt x="0" y="345948"/>
                </a:lnTo>
              </a:path>
            </a:pathLst>
          </a:custGeom>
          <a:ln w="12700">
            <a:solidFill>
              <a:srgbClr val="3030FF"/>
            </a:solidFill>
          </a:ln>
        </p:spPr>
        <p:txBody>
          <a:bodyPr wrap="square" lIns="0" tIns="0" rIns="0" bIns="0" rtlCol="0"/>
          <a:lstStyle/>
          <a:p>
            <a:endParaRPr/>
          </a:p>
        </p:txBody>
      </p:sp>
      <p:sp>
        <p:nvSpPr>
          <p:cNvPr id="11" name="object 11"/>
          <p:cNvSpPr txBox="1"/>
          <p:nvPr/>
        </p:nvSpPr>
        <p:spPr>
          <a:xfrm>
            <a:off x="5666740" y="504672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2" name="object 12"/>
          <p:cNvSpPr/>
          <p:nvPr/>
        </p:nvSpPr>
        <p:spPr>
          <a:xfrm>
            <a:off x="3927602"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13" name="object 13"/>
          <p:cNvSpPr txBox="1"/>
          <p:nvPr/>
        </p:nvSpPr>
        <p:spPr>
          <a:xfrm>
            <a:off x="3969765" y="504672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4" name="object 14"/>
          <p:cNvSpPr txBox="1"/>
          <p:nvPr/>
        </p:nvSpPr>
        <p:spPr>
          <a:xfrm>
            <a:off x="6484437" y="504672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5" name="object 15"/>
          <p:cNvSpPr/>
          <p:nvPr/>
        </p:nvSpPr>
        <p:spPr>
          <a:xfrm>
            <a:off x="3089401"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3178048" y="504672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7" name="object 17"/>
          <p:cNvSpPr/>
          <p:nvPr/>
        </p:nvSpPr>
        <p:spPr>
          <a:xfrm>
            <a:off x="5267197"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3590797"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3423920"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0" name="object 20"/>
          <p:cNvSpPr/>
          <p:nvPr/>
        </p:nvSpPr>
        <p:spPr>
          <a:xfrm>
            <a:off x="3759200"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1" name="object 21"/>
          <p:cNvSpPr/>
          <p:nvPr/>
        </p:nvSpPr>
        <p:spPr>
          <a:xfrm>
            <a:off x="4262120" y="49959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2" name="object 22"/>
          <p:cNvSpPr/>
          <p:nvPr/>
        </p:nvSpPr>
        <p:spPr>
          <a:xfrm>
            <a:off x="4262120" y="534187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3" name="object 23"/>
          <p:cNvSpPr/>
          <p:nvPr/>
        </p:nvSpPr>
        <p:spPr>
          <a:xfrm>
            <a:off x="4597400" y="4995926"/>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4" name="object 24"/>
          <p:cNvSpPr/>
          <p:nvPr/>
        </p:nvSpPr>
        <p:spPr>
          <a:xfrm>
            <a:off x="4597400" y="5341873"/>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5" name="object 25"/>
          <p:cNvSpPr/>
          <p:nvPr/>
        </p:nvSpPr>
        <p:spPr>
          <a:xfrm>
            <a:off x="5100320" y="5168900"/>
            <a:ext cx="167005" cy="0"/>
          </a:xfrm>
          <a:custGeom>
            <a:avLst/>
            <a:gdLst/>
            <a:ahLst/>
            <a:cxnLst/>
            <a:rect l="l" t="t" r="r" b="b"/>
            <a:pathLst>
              <a:path w="167004">
                <a:moveTo>
                  <a:pt x="0" y="0"/>
                </a:moveTo>
                <a:lnTo>
                  <a:pt x="166877" y="0"/>
                </a:lnTo>
              </a:path>
            </a:pathLst>
          </a:custGeom>
          <a:ln w="12700">
            <a:solidFill>
              <a:srgbClr val="3030FF"/>
            </a:solidFill>
          </a:ln>
        </p:spPr>
        <p:txBody>
          <a:bodyPr wrap="square" lIns="0" tIns="0" rIns="0" bIns="0" rtlCol="0"/>
          <a:lstStyle/>
          <a:p>
            <a:endParaRPr/>
          </a:p>
        </p:txBody>
      </p:sp>
      <p:sp>
        <p:nvSpPr>
          <p:cNvPr id="26" name="object 26"/>
          <p:cNvSpPr/>
          <p:nvPr/>
        </p:nvSpPr>
        <p:spPr>
          <a:xfrm>
            <a:off x="5435600"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7" name="object 27"/>
          <p:cNvSpPr/>
          <p:nvPr/>
        </p:nvSpPr>
        <p:spPr>
          <a:xfrm>
            <a:off x="5604002"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5938520"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9" name="object 29"/>
          <p:cNvSpPr/>
          <p:nvPr/>
        </p:nvSpPr>
        <p:spPr>
          <a:xfrm>
            <a:off x="6105397"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6273800"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1" name="object 31"/>
          <p:cNvSpPr/>
          <p:nvPr/>
        </p:nvSpPr>
        <p:spPr>
          <a:xfrm>
            <a:off x="6442202" y="4909820"/>
            <a:ext cx="334645" cy="518159"/>
          </a:xfrm>
          <a:custGeom>
            <a:avLst/>
            <a:gdLst/>
            <a:ahLst/>
            <a:cxnLst/>
            <a:rect l="l" t="t" r="r" b="b"/>
            <a:pathLst>
              <a:path w="334645" h="518160">
                <a:moveTo>
                  <a:pt x="0" y="0"/>
                </a:moveTo>
                <a:lnTo>
                  <a:pt x="0" y="518160"/>
                </a:lnTo>
                <a:lnTo>
                  <a:pt x="334518" y="518160"/>
                </a:lnTo>
                <a:lnTo>
                  <a:pt x="334518"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5519420" y="5168900"/>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3" name="object 33"/>
          <p:cNvSpPr/>
          <p:nvPr/>
        </p:nvSpPr>
        <p:spPr>
          <a:xfrm>
            <a:off x="5519420" y="5514847"/>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34" name="object 34"/>
          <p:cNvSpPr/>
          <p:nvPr/>
        </p:nvSpPr>
        <p:spPr>
          <a:xfrm>
            <a:off x="6023102" y="5341873"/>
            <a:ext cx="82550" cy="0"/>
          </a:xfrm>
          <a:custGeom>
            <a:avLst/>
            <a:gdLst/>
            <a:ahLst/>
            <a:cxnLst/>
            <a:rect l="l" t="t" r="r" b="b"/>
            <a:pathLst>
              <a:path w="82550">
                <a:moveTo>
                  <a:pt x="0" y="0"/>
                </a:moveTo>
                <a:lnTo>
                  <a:pt x="82296" y="0"/>
                </a:lnTo>
              </a:path>
            </a:pathLst>
          </a:custGeom>
          <a:ln w="12700">
            <a:solidFill>
              <a:srgbClr val="000000"/>
            </a:solidFill>
          </a:ln>
        </p:spPr>
        <p:txBody>
          <a:bodyPr wrap="square" lIns="0" tIns="0" rIns="0" bIns="0" rtlCol="0"/>
          <a:lstStyle/>
          <a:p>
            <a:endParaRPr/>
          </a:p>
        </p:txBody>
      </p:sp>
      <p:sp>
        <p:nvSpPr>
          <p:cNvPr id="35" name="object 35"/>
          <p:cNvSpPr/>
          <p:nvPr/>
        </p:nvSpPr>
        <p:spPr>
          <a:xfrm>
            <a:off x="6023102" y="534187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6" name="object 36"/>
          <p:cNvSpPr/>
          <p:nvPr/>
        </p:nvSpPr>
        <p:spPr>
          <a:xfrm>
            <a:off x="6189979"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37" name="object 37"/>
          <p:cNvSpPr/>
          <p:nvPr/>
        </p:nvSpPr>
        <p:spPr>
          <a:xfrm>
            <a:off x="3927602" y="5946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FF0000"/>
            </a:solidFill>
          </a:ln>
        </p:spPr>
        <p:txBody>
          <a:bodyPr wrap="square" lIns="0" tIns="0" rIns="0" bIns="0" rtlCol="0"/>
          <a:lstStyle/>
          <a:p>
            <a:endParaRPr/>
          </a:p>
        </p:txBody>
      </p:sp>
      <p:sp>
        <p:nvSpPr>
          <p:cNvPr id="38" name="object 38"/>
          <p:cNvSpPr txBox="1"/>
          <p:nvPr/>
        </p:nvSpPr>
        <p:spPr>
          <a:xfrm>
            <a:off x="4016247" y="6083046"/>
            <a:ext cx="18097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IM</a:t>
            </a:r>
            <a:endParaRPr sz="1100">
              <a:latin typeface="Arial"/>
              <a:cs typeface="Arial"/>
            </a:endParaRPr>
          </a:p>
        </p:txBody>
      </p:sp>
      <p:sp>
        <p:nvSpPr>
          <p:cNvPr id="39" name="object 39"/>
          <p:cNvSpPr/>
          <p:nvPr/>
        </p:nvSpPr>
        <p:spPr>
          <a:xfrm>
            <a:off x="4428997" y="5773928"/>
            <a:ext cx="168910" cy="863600"/>
          </a:xfrm>
          <a:custGeom>
            <a:avLst/>
            <a:gdLst/>
            <a:ahLst/>
            <a:cxnLst/>
            <a:rect l="l" t="t" r="r" b="b"/>
            <a:pathLst>
              <a:path w="168910" h="863600">
                <a:moveTo>
                  <a:pt x="0" y="0"/>
                </a:moveTo>
                <a:lnTo>
                  <a:pt x="0" y="863346"/>
                </a:lnTo>
                <a:lnTo>
                  <a:pt x="168402" y="863346"/>
                </a:lnTo>
                <a:lnTo>
                  <a:pt x="168401" y="0"/>
                </a:lnTo>
                <a:lnTo>
                  <a:pt x="0" y="0"/>
                </a:lnTo>
                <a:close/>
              </a:path>
            </a:pathLst>
          </a:custGeom>
          <a:ln w="12700">
            <a:solidFill>
              <a:srgbClr val="FF0000"/>
            </a:solidFill>
          </a:ln>
        </p:spPr>
        <p:txBody>
          <a:bodyPr wrap="square" lIns="0" tIns="0" rIns="0" bIns="0" rtlCol="0"/>
          <a:lstStyle/>
          <a:p>
            <a:endParaRPr/>
          </a:p>
        </p:txBody>
      </p:sp>
      <p:sp>
        <p:nvSpPr>
          <p:cNvPr id="40" name="object 40"/>
          <p:cNvSpPr/>
          <p:nvPr/>
        </p:nvSpPr>
        <p:spPr>
          <a:xfrm>
            <a:off x="4262120" y="6205220"/>
            <a:ext cx="167005" cy="0"/>
          </a:xfrm>
          <a:custGeom>
            <a:avLst/>
            <a:gdLst/>
            <a:ahLst/>
            <a:cxnLst/>
            <a:rect l="l" t="t" r="r" b="b"/>
            <a:pathLst>
              <a:path w="167004">
                <a:moveTo>
                  <a:pt x="0" y="0"/>
                </a:moveTo>
                <a:lnTo>
                  <a:pt x="166877" y="0"/>
                </a:lnTo>
              </a:path>
            </a:pathLst>
          </a:custGeom>
          <a:ln w="12700">
            <a:solidFill>
              <a:srgbClr val="FF0000"/>
            </a:solidFill>
          </a:ln>
        </p:spPr>
        <p:txBody>
          <a:bodyPr wrap="square" lIns="0" tIns="0" rIns="0" bIns="0" rtlCol="0"/>
          <a:lstStyle/>
          <a:p>
            <a:endParaRPr/>
          </a:p>
        </p:txBody>
      </p:sp>
      <p:sp>
        <p:nvSpPr>
          <p:cNvPr id="41" name="object 41"/>
          <p:cNvSpPr txBox="1"/>
          <p:nvPr/>
        </p:nvSpPr>
        <p:spPr>
          <a:xfrm>
            <a:off x="609345" y="1173479"/>
            <a:ext cx="8822690" cy="352107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Most of the work for a </a:t>
            </a:r>
            <a:r>
              <a:rPr sz="2000" spc="-10" dirty="0">
                <a:latin typeface="Trebuchet MS"/>
                <a:cs typeface="Trebuchet MS"/>
              </a:rPr>
              <a:t>branch computation </a:t>
            </a:r>
            <a:r>
              <a:rPr sz="2000" spc="-5" dirty="0">
                <a:latin typeface="Trebuchet MS"/>
                <a:cs typeface="Trebuchet MS"/>
              </a:rPr>
              <a:t>is done in the EX</a:t>
            </a:r>
            <a:r>
              <a:rPr sz="2000" spc="55" dirty="0">
                <a:latin typeface="Trebuchet MS"/>
                <a:cs typeface="Trebuchet MS"/>
              </a:rPr>
              <a:t> </a:t>
            </a:r>
            <a:r>
              <a:rPr sz="2000" spc="-5" dirty="0">
                <a:latin typeface="Trebuchet MS"/>
                <a:cs typeface="Trebuchet MS"/>
              </a:rPr>
              <a:t>stage.</a:t>
            </a:r>
            <a:endParaRPr sz="2000">
              <a:latin typeface="Trebuchet MS"/>
              <a:cs typeface="Trebuchet MS"/>
            </a:endParaRPr>
          </a:p>
          <a:p>
            <a:pPr marL="755650" lvl="1" indent="-285750">
              <a:lnSpc>
                <a:spcPct val="100000"/>
              </a:lnSpc>
              <a:spcBef>
                <a:spcPts val="470"/>
              </a:spcBef>
              <a:buChar char="—"/>
              <a:tabLst>
                <a:tab pos="755650" algn="l"/>
              </a:tabLst>
            </a:pPr>
            <a:r>
              <a:rPr sz="2000" spc="-5" dirty="0">
                <a:latin typeface="Trebuchet MS"/>
                <a:cs typeface="Trebuchet MS"/>
              </a:rPr>
              <a:t>The </a:t>
            </a:r>
            <a:r>
              <a:rPr sz="2000" spc="-10" dirty="0">
                <a:latin typeface="Trebuchet MS"/>
                <a:cs typeface="Trebuchet MS"/>
              </a:rPr>
              <a:t>branch </a:t>
            </a:r>
            <a:r>
              <a:rPr sz="2000" spc="-5" dirty="0">
                <a:latin typeface="Trebuchet MS"/>
                <a:cs typeface="Trebuchet MS"/>
              </a:rPr>
              <a:t>target </a:t>
            </a:r>
            <a:r>
              <a:rPr sz="2000" spc="-10" dirty="0">
                <a:latin typeface="Trebuchet MS"/>
                <a:cs typeface="Trebuchet MS"/>
              </a:rPr>
              <a:t>address </a:t>
            </a:r>
            <a:r>
              <a:rPr sz="2000" spc="-5" dirty="0">
                <a:latin typeface="Trebuchet MS"/>
                <a:cs typeface="Trebuchet MS"/>
              </a:rPr>
              <a:t>is</a:t>
            </a:r>
            <a:r>
              <a:rPr sz="2000" dirty="0">
                <a:latin typeface="Trebuchet MS"/>
                <a:cs typeface="Trebuchet MS"/>
              </a:rPr>
              <a:t> </a:t>
            </a:r>
            <a:r>
              <a:rPr sz="2000" spc="-5" dirty="0">
                <a:latin typeface="Trebuchet MS"/>
                <a:cs typeface="Trebuchet MS"/>
              </a:rPr>
              <a:t>computed.</a:t>
            </a:r>
            <a:endParaRPr sz="2000">
              <a:latin typeface="Trebuchet MS"/>
              <a:cs typeface="Trebuchet MS"/>
            </a:endParaRPr>
          </a:p>
          <a:p>
            <a:pPr marL="755650" marR="5080" lvl="1" indent="-285750">
              <a:lnSpc>
                <a:spcPct val="100000"/>
              </a:lnSpc>
              <a:spcBef>
                <a:spcPts val="470"/>
              </a:spcBef>
              <a:buChar char="—"/>
              <a:tabLst>
                <a:tab pos="755650" algn="l"/>
              </a:tabLst>
            </a:pPr>
            <a:r>
              <a:rPr sz="2000" spc="-5" dirty="0">
                <a:latin typeface="Trebuchet MS"/>
                <a:cs typeface="Trebuchet MS"/>
              </a:rPr>
              <a:t>The source registers are </a:t>
            </a:r>
            <a:r>
              <a:rPr sz="2000" spc="-10" dirty="0">
                <a:latin typeface="Trebuchet MS"/>
                <a:cs typeface="Trebuchet MS"/>
              </a:rPr>
              <a:t>compared </a:t>
            </a:r>
            <a:r>
              <a:rPr sz="2000" spc="-5" dirty="0">
                <a:latin typeface="Trebuchet MS"/>
                <a:cs typeface="Trebuchet MS"/>
              </a:rPr>
              <a:t>by the </a:t>
            </a:r>
            <a:r>
              <a:rPr sz="2000" spc="-10" dirty="0">
                <a:latin typeface="Trebuchet MS"/>
                <a:cs typeface="Trebuchet MS"/>
              </a:rPr>
              <a:t>ALU, </a:t>
            </a:r>
            <a:r>
              <a:rPr sz="2000" spc="-5" dirty="0">
                <a:latin typeface="Trebuchet MS"/>
                <a:cs typeface="Trebuchet MS"/>
              </a:rPr>
              <a:t>and the Zero flag is set  or </a:t>
            </a:r>
            <a:r>
              <a:rPr sz="2000" spc="-10" dirty="0">
                <a:latin typeface="Trebuchet MS"/>
                <a:cs typeface="Trebuchet MS"/>
              </a:rPr>
              <a:t>cleared</a:t>
            </a:r>
            <a:r>
              <a:rPr sz="2000" spc="-15" dirty="0">
                <a:latin typeface="Trebuchet MS"/>
                <a:cs typeface="Trebuchet MS"/>
              </a:rPr>
              <a:t> </a:t>
            </a:r>
            <a:r>
              <a:rPr sz="2000" spc="-10" dirty="0">
                <a:latin typeface="Trebuchet MS"/>
                <a:cs typeface="Trebuchet MS"/>
              </a:rPr>
              <a:t>accordingly.</a:t>
            </a:r>
            <a:endParaRPr sz="2000">
              <a:latin typeface="Trebuchet MS"/>
              <a:cs typeface="Trebuchet MS"/>
            </a:endParaRPr>
          </a:p>
          <a:p>
            <a:pPr marL="355600" indent="-342900">
              <a:lnSpc>
                <a:spcPct val="100000"/>
              </a:lnSpc>
              <a:spcBef>
                <a:spcPts val="470"/>
              </a:spcBef>
              <a:buFont typeface="Wingdings"/>
              <a:buChar char="•"/>
              <a:tabLst>
                <a:tab pos="354965" algn="l"/>
                <a:tab pos="356235" algn="l"/>
              </a:tabLst>
            </a:pPr>
            <a:r>
              <a:rPr sz="2000" spc="-5" dirty="0">
                <a:latin typeface="Trebuchet MS"/>
                <a:cs typeface="Trebuchet MS"/>
              </a:rPr>
              <a:t>Thus, the </a:t>
            </a:r>
            <a:r>
              <a:rPr sz="2000" spc="-10" dirty="0">
                <a:latin typeface="Trebuchet MS"/>
                <a:cs typeface="Trebuchet MS"/>
              </a:rPr>
              <a:t>branch decision cannot </a:t>
            </a:r>
            <a:r>
              <a:rPr sz="2000" spc="-5" dirty="0">
                <a:latin typeface="Trebuchet MS"/>
                <a:cs typeface="Trebuchet MS"/>
              </a:rPr>
              <a:t>be made until the end of the EX</a:t>
            </a:r>
            <a:r>
              <a:rPr sz="2000" spc="75" dirty="0">
                <a:latin typeface="Trebuchet MS"/>
                <a:cs typeface="Trebuchet MS"/>
              </a:rPr>
              <a:t> </a:t>
            </a:r>
            <a:r>
              <a:rPr sz="2000" spc="-10" dirty="0">
                <a:latin typeface="Trebuchet MS"/>
                <a:cs typeface="Trebuchet MS"/>
              </a:rPr>
              <a:t>stage.</a:t>
            </a:r>
            <a:endParaRPr sz="2000">
              <a:latin typeface="Trebuchet MS"/>
              <a:cs typeface="Trebuchet MS"/>
            </a:endParaRPr>
          </a:p>
          <a:p>
            <a:pPr marL="755650" marR="53340" lvl="1" indent="-285750">
              <a:lnSpc>
                <a:spcPct val="100000"/>
              </a:lnSpc>
              <a:spcBef>
                <a:spcPts val="470"/>
              </a:spcBef>
              <a:buChar char="—"/>
              <a:tabLst>
                <a:tab pos="755650" algn="l"/>
              </a:tabLst>
            </a:pPr>
            <a:r>
              <a:rPr sz="2000" spc="-5" dirty="0">
                <a:latin typeface="Trebuchet MS"/>
                <a:cs typeface="Trebuchet MS"/>
              </a:rPr>
              <a:t>But we need to know which instruction to fetch next, in order to </a:t>
            </a:r>
            <a:r>
              <a:rPr sz="2000" spc="-10" dirty="0">
                <a:latin typeface="Trebuchet MS"/>
                <a:cs typeface="Trebuchet MS"/>
              </a:rPr>
              <a:t>keep  </a:t>
            </a:r>
            <a:r>
              <a:rPr sz="2000" spc="-5" dirty="0">
                <a:latin typeface="Trebuchet MS"/>
                <a:cs typeface="Trebuchet MS"/>
              </a:rPr>
              <a:t>the </a:t>
            </a:r>
            <a:r>
              <a:rPr sz="2000" spc="-10" dirty="0">
                <a:latin typeface="Trebuchet MS"/>
                <a:cs typeface="Trebuchet MS"/>
              </a:rPr>
              <a:t>pipeline</a:t>
            </a:r>
            <a:r>
              <a:rPr sz="2000" spc="-45" dirty="0">
                <a:latin typeface="Trebuchet MS"/>
                <a:cs typeface="Trebuchet MS"/>
              </a:rPr>
              <a:t> </a:t>
            </a:r>
            <a:r>
              <a:rPr sz="2000" spc="-5" dirty="0">
                <a:latin typeface="Trebuchet MS"/>
                <a:cs typeface="Trebuchet MS"/>
              </a:rPr>
              <a:t>running!</a:t>
            </a:r>
            <a:endParaRPr sz="2000">
              <a:latin typeface="Trebuchet MS"/>
              <a:cs typeface="Trebuchet MS"/>
            </a:endParaRPr>
          </a:p>
          <a:p>
            <a:pPr marL="755650" lvl="1" indent="-285750">
              <a:lnSpc>
                <a:spcPct val="100000"/>
              </a:lnSpc>
              <a:spcBef>
                <a:spcPts val="480"/>
              </a:spcBef>
              <a:buChar char="—"/>
              <a:tabLst>
                <a:tab pos="755650" algn="l"/>
              </a:tabLst>
            </a:pPr>
            <a:r>
              <a:rPr sz="2000" spc="-5" dirty="0">
                <a:latin typeface="Trebuchet MS"/>
                <a:cs typeface="Trebuchet MS"/>
              </a:rPr>
              <a:t>This leads to </a:t>
            </a:r>
            <a:r>
              <a:rPr sz="2000" spc="-10" dirty="0">
                <a:latin typeface="Trebuchet MS"/>
                <a:cs typeface="Trebuchet MS"/>
              </a:rPr>
              <a:t>what’s </a:t>
            </a:r>
            <a:r>
              <a:rPr sz="2000" spc="-5" dirty="0">
                <a:latin typeface="Trebuchet MS"/>
                <a:cs typeface="Trebuchet MS"/>
              </a:rPr>
              <a:t>called a </a:t>
            </a:r>
            <a:r>
              <a:rPr sz="2000" spc="-10" dirty="0">
                <a:solidFill>
                  <a:srgbClr val="FF0000"/>
                </a:solidFill>
                <a:latin typeface="Trebuchet MS"/>
                <a:cs typeface="Trebuchet MS"/>
              </a:rPr>
              <a:t>control</a:t>
            </a:r>
            <a:r>
              <a:rPr sz="2000" spc="10" dirty="0">
                <a:solidFill>
                  <a:srgbClr val="FF0000"/>
                </a:solidFill>
                <a:latin typeface="Trebuchet MS"/>
                <a:cs typeface="Trebuchet MS"/>
              </a:rPr>
              <a:t> </a:t>
            </a:r>
            <a:r>
              <a:rPr sz="2000" spc="-5" dirty="0">
                <a:solidFill>
                  <a:srgbClr val="FF0000"/>
                </a:solidFill>
                <a:latin typeface="Trebuchet MS"/>
                <a:cs typeface="Trebuchet MS"/>
              </a:rPr>
              <a:t>hazard</a:t>
            </a:r>
            <a:r>
              <a:rPr sz="2000" spc="-5" dirty="0">
                <a:latin typeface="Trebuchet MS"/>
                <a:cs typeface="Trebuchet MS"/>
              </a:rPr>
              <a:t>.</a:t>
            </a:r>
            <a:endParaRPr sz="2000">
              <a:latin typeface="Trebuchet MS"/>
              <a:cs typeface="Trebuchet MS"/>
            </a:endParaRPr>
          </a:p>
          <a:p>
            <a:pPr marL="4749800">
              <a:lnSpc>
                <a:spcPct val="100000"/>
              </a:lnSpc>
              <a:spcBef>
                <a:spcPts val="1680"/>
              </a:spcBef>
            </a:pPr>
            <a:r>
              <a:rPr sz="1800" spc="-5" dirty="0">
                <a:latin typeface="Trebuchet MS"/>
                <a:cs typeface="Trebuchet MS"/>
              </a:rPr>
              <a:t>Clock</a:t>
            </a:r>
            <a:r>
              <a:rPr sz="1800" spc="-100" dirty="0">
                <a:latin typeface="Trebuchet MS"/>
                <a:cs typeface="Trebuchet MS"/>
              </a:rPr>
              <a:t> </a:t>
            </a:r>
            <a:r>
              <a:rPr sz="1800" spc="-5" dirty="0">
                <a:latin typeface="Trebuchet MS"/>
                <a:cs typeface="Trebuchet MS"/>
              </a:rPr>
              <a:t>cycle</a:t>
            </a:r>
            <a:endParaRPr sz="1800">
              <a:latin typeface="Trebuchet MS"/>
              <a:cs typeface="Trebuchet MS"/>
            </a:endParaRPr>
          </a:p>
          <a:p>
            <a:pPr marL="2625090">
              <a:lnSpc>
                <a:spcPct val="100000"/>
              </a:lnSpc>
              <a:tabLst>
                <a:tab pos="3455670" algn="l"/>
                <a:tab pos="4283710" algn="l"/>
                <a:tab pos="5114290" algn="l"/>
                <a:tab pos="6002655" algn="l"/>
                <a:tab pos="6833234" algn="l"/>
                <a:tab pos="7652384" algn="l"/>
                <a:tab pos="8479155" algn="l"/>
              </a:tabLst>
            </a:pPr>
            <a:r>
              <a:rPr sz="1800" dirty="0">
                <a:latin typeface="Trebuchet MS"/>
                <a:cs typeface="Trebuchet MS"/>
              </a:rPr>
              <a:t>1	2	3	4	5	6	7	8</a:t>
            </a:r>
            <a:endParaRPr sz="1800">
              <a:latin typeface="Trebuchet MS"/>
              <a:cs typeface="Trebuchet MS"/>
            </a:endParaRPr>
          </a:p>
        </p:txBody>
      </p:sp>
      <p:sp>
        <p:nvSpPr>
          <p:cNvPr id="42" name="object 42"/>
          <p:cNvSpPr/>
          <p:nvPr/>
        </p:nvSpPr>
        <p:spPr>
          <a:xfrm>
            <a:off x="7028180"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43" name="object 43"/>
          <p:cNvSpPr/>
          <p:nvPr/>
        </p:nvSpPr>
        <p:spPr>
          <a:xfrm>
            <a:off x="7866380"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44" name="object 44"/>
          <p:cNvSpPr/>
          <p:nvPr/>
        </p:nvSpPr>
        <p:spPr>
          <a:xfrm>
            <a:off x="8704580"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45" name="object 45"/>
          <p:cNvSpPr/>
          <p:nvPr/>
        </p:nvSpPr>
        <p:spPr>
          <a:xfrm>
            <a:off x="5351779"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46" name="object 46"/>
          <p:cNvSpPr/>
          <p:nvPr/>
        </p:nvSpPr>
        <p:spPr>
          <a:xfrm>
            <a:off x="4513579"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47" name="object 47"/>
          <p:cNvSpPr/>
          <p:nvPr/>
        </p:nvSpPr>
        <p:spPr>
          <a:xfrm>
            <a:off x="3675379" y="4651502"/>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50" name="object 5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51" name="object 51"/>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52" name="object 52"/>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27</a:t>
            </a:fld>
            <a:endParaRPr dirty="0"/>
          </a:p>
        </p:txBody>
      </p:sp>
      <p:sp>
        <p:nvSpPr>
          <p:cNvPr id="49" name="object 49"/>
          <p:cNvSpPr txBox="1"/>
          <p:nvPr/>
        </p:nvSpPr>
        <p:spPr>
          <a:xfrm>
            <a:off x="830325" y="6100834"/>
            <a:ext cx="414020" cy="292100"/>
          </a:xfrm>
          <a:prstGeom prst="rect">
            <a:avLst/>
          </a:prstGeom>
        </p:spPr>
        <p:txBody>
          <a:bodyPr vert="horz" wrap="square" lIns="0" tIns="0" rIns="0" bIns="0" rtlCol="0">
            <a:spAutoFit/>
          </a:bodyPr>
          <a:lstStyle/>
          <a:p>
            <a:pPr marL="12700">
              <a:lnSpc>
                <a:spcPct val="100000"/>
              </a:lnSpc>
            </a:pPr>
            <a:r>
              <a:rPr sz="1800" dirty="0">
                <a:solidFill>
                  <a:srgbClr val="FF0000"/>
                </a:solidFill>
                <a:latin typeface="Trebuchet MS"/>
                <a:cs typeface="Trebuchet MS"/>
              </a:rPr>
              <a:t>? ?</a:t>
            </a:r>
            <a:r>
              <a:rPr sz="1800" spc="-110" dirty="0">
                <a:solidFill>
                  <a:srgbClr val="FF0000"/>
                </a:solidFill>
                <a:latin typeface="Trebuchet MS"/>
                <a:cs typeface="Trebuchet MS"/>
              </a:rPr>
              <a:t> </a:t>
            </a:r>
            <a:r>
              <a:rPr sz="1800" dirty="0">
                <a:solidFill>
                  <a:srgbClr val="FF0000"/>
                </a:solidFill>
                <a:latin typeface="Trebuchet MS"/>
                <a:cs typeface="Trebuchet MS"/>
              </a:rPr>
              <a:t>?</a:t>
            </a:r>
            <a:endParaRPr sz="1800">
              <a:latin typeface="Trebuchet MS"/>
              <a:cs typeface="Trebuchet MS"/>
            </a:endParaRPr>
          </a:p>
        </p:txBody>
      </p:sp>
      <p:sp>
        <p:nvSpPr>
          <p:cNvPr id="53" name="object 38"/>
          <p:cNvSpPr txBox="1"/>
          <p:nvPr/>
        </p:nvSpPr>
        <p:spPr>
          <a:xfrm>
            <a:off x="679450" y="5022850"/>
            <a:ext cx="2109596" cy="276999"/>
          </a:xfrm>
          <a:prstGeom prst="rect">
            <a:avLst/>
          </a:prstGeom>
        </p:spPr>
        <p:txBody>
          <a:bodyPr vert="horz" wrap="square" lIns="0" tIns="0" rIns="0" bIns="0" rtlCol="0">
            <a:spAutoFit/>
          </a:bodyPr>
          <a:lstStyle/>
          <a:p>
            <a:pPr marL="12700">
              <a:lnSpc>
                <a:spcPct val="100000"/>
              </a:lnSpc>
              <a:tabLst>
                <a:tab pos="585470" algn="l"/>
              </a:tabLst>
            </a:pPr>
            <a:r>
              <a:rPr lang="en-US" dirty="0" smtClean="0">
                <a:latin typeface="Trebuchet MS"/>
                <a:cs typeface="Trebuchet MS"/>
              </a:rPr>
              <a:t>CBNZ</a:t>
            </a:r>
            <a:r>
              <a:rPr sz="1800" dirty="0" smtClean="0">
                <a:latin typeface="Trebuchet MS"/>
                <a:cs typeface="Trebuchet MS"/>
              </a:rPr>
              <a:t>	R</a:t>
            </a:r>
            <a:r>
              <a:rPr lang="en-US" sz="1800" dirty="0" smtClean="0">
                <a:latin typeface="Trebuchet MS"/>
                <a:cs typeface="Trebuchet MS"/>
              </a:rPr>
              <a:t>3, </a:t>
            </a:r>
            <a:r>
              <a:rPr sz="1800" spc="-100" dirty="0" smtClean="0">
                <a:latin typeface="Trebuchet MS"/>
                <a:cs typeface="Trebuchet MS"/>
              </a:rPr>
              <a:t> </a:t>
            </a:r>
            <a:r>
              <a:rPr sz="1800" dirty="0">
                <a:latin typeface="Trebuchet MS"/>
                <a:cs typeface="Trebuchet MS"/>
              </a:rPr>
              <a:t>Label</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0626" y="487171"/>
            <a:ext cx="3630929" cy="431800"/>
          </a:xfrm>
          <a:prstGeom prst="rect">
            <a:avLst/>
          </a:prstGeom>
        </p:spPr>
        <p:txBody>
          <a:bodyPr vert="horz" wrap="square" lIns="0" tIns="0" rIns="0" bIns="0" rtlCol="0">
            <a:spAutoFit/>
          </a:bodyPr>
          <a:lstStyle/>
          <a:p>
            <a:pPr marL="12700">
              <a:lnSpc>
                <a:spcPct val="100000"/>
              </a:lnSpc>
            </a:pPr>
            <a:r>
              <a:rPr spc="-5" dirty="0"/>
              <a:t>Stalling is one</a:t>
            </a:r>
            <a:r>
              <a:rPr spc="-75" dirty="0"/>
              <a:t> </a:t>
            </a:r>
            <a:r>
              <a:rPr dirty="0"/>
              <a:t>solution</a:t>
            </a:r>
          </a:p>
        </p:txBody>
      </p:sp>
      <p:sp>
        <p:nvSpPr>
          <p:cNvPr id="3" name="object 3"/>
          <p:cNvSpPr txBox="1"/>
          <p:nvPr/>
        </p:nvSpPr>
        <p:spPr>
          <a:xfrm>
            <a:off x="609345" y="1173479"/>
            <a:ext cx="5617210" cy="32321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Again, stalling is </a:t>
            </a:r>
            <a:r>
              <a:rPr sz="2000" spc="-10" dirty="0">
                <a:latin typeface="Trebuchet MS"/>
                <a:cs typeface="Trebuchet MS"/>
              </a:rPr>
              <a:t>always </a:t>
            </a:r>
            <a:r>
              <a:rPr sz="2000" spc="-5" dirty="0">
                <a:latin typeface="Trebuchet MS"/>
                <a:cs typeface="Trebuchet MS"/>
              </a:rPr>
              <a:t>one possible</a:t>
            </a:r>
            <a:r>
              <a:rPr sz="2000" spc="65" dirty="0">
                <a:latin typeface="Trebuchet MS"/>
                <a:cs typeface="Trebuchet MS"/>
              </a:rPr>
              <a:t> </a:t>
            </a:r>
            <a:r>
              <a:rPr sz="2000" spc="-5" dirty="0">
                <a:latin typeface="Trebuchet MS"/>
                <a:cs typeface="Trebuchet MS"/>
              </a:rPr>
              <a:t>solution.</a:t>
            </a:r>
            <a:endParaRPr sz="2000">
              <a:latin typeface="Trebuchet MS"/>
              <a:cs typeface="Trebuchet MS"/>
            </a:endParaRPr>
          </a:p>
        </p:txBody>
      </p:sp>
      <p:sp>
        <p:nvSpPr>
          <p:cNvPr id="4" name="object 4"/>
          <p:cNvSpPr txBox="1"/>
          <p:nvPr/>
        </p:nvSpPr>
        <p:spPr>
          <a:xfrm>
            <a:off x="609345" y="5189973"/>
            <a:ext cx="8438515" cy="32321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Here we just stall until cycle 4, </a:t>
            </a:r>
            <a:r>
              <a:rPr sz="2000" dirty="0">
                <a:latin typeface="Trebuchet MS"/>
                <a:cs typeface="Trebuchet MS"/>
              </a:rPr>
              <a:t>after </a:t>
            </a:r>
            <a:r>
              <a:rPr sz="2000" spc="-5" dirty="0">
                <a:latin typeface="Trebuchet MS"/>
                <a:cs typeface="Trebuchet MS"/>
              </a:rPr>
              <a:t>we do make the </a:t>
            </a:r>
            <a:r>
              <a:rPr sz="2000" spc="-10" dirty="0">
                <a:latin typeface="Trebuchet MS"/>
                <a:cs typeface="Trebuchet MS"/>
              </a:rPr>
              <a:t>branch</a:t>
            </a:r>
            <a:r>
              <a:rPr sz="2000" spc="-15" dirty="0">
                <a:latin typeface="Trebuchet MS"/>
                <a:cs typeface="Trebuchet MS"/>
              </a:rPr>
              <a:t> </a:t>
            </a:r>
            <a:r>
              <a:rPr sz="2000" spc="-5" dirty="0">
                <a:latin typeface="Trebuchet MS"/>
                <a:cs typeface="Trebuchet MS"/>
              </a:rPr>
              <a:t>decision.</a:t>
            </a:r>
            <a:endParaRPr sz="2000">
              <a:latin typeface="Trebuchet MS"/>
              <a:cs typeface="Trebuchet MS"/>
            </a:endParaRPr>
          </a:p>
        </p:txBody>
      </p:sp>
      <p:sp>
        <p:nvSpPr>
          <p:cNvPr id="5" name="object 5"/>
          <p:cNvSpPr/>
          <p:nvPr/>
        </p:nvSpPr>
        <p:spPr>
          <a:xfrm>
            <a:off x="4370323" y="2620772"/>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6" name="object 6"/>
          <p:cNvSpPr/>
          <p:nvPr/>
        </p:nvSpPr>
        <p:spPr>
          <a:xfrm>
            <a:off x="4707128" y="2708401"/>
            <a:ext cx="0" cy="258445"/>
          </a:xfrm>
          <a:custGeom>
            <a:avLst/>
            <a:gdLst/>
            <a:ahLst/>
            <a:cxnLst/>
            <a:rect l="l" t="t" r="r" b="b"/>
            <a:pathLst>
              <a:path h="258444">
                <a:moveTo>
                  <a:pt x="0" y="0"/>
                </a:moveTo>
                <a:lnTo>
                  <a:pt x="0" y="258317"/>
                </a:lnTo>
              </a:path>
            </a:pathLst>
          </a:custGeom>
          <a:ln w="12700">
            <a:solidFill>
              <a:srgbClr val="3030FF"/>
            </a:solidFill>
          </a:ln>
        </p:spPr>
        <p:txBody>
          <a:bodyPr wrap="square" lIns="0" tIns="0" rIns="0" bIns="0" rtlCol="0"/>
          <a:lstStyle/>
          <a:p>
            <a:endParaRPr/>
          </a:p>
        </p:txBody>
      </p:sp>
      <p:sp>
        <p:nvSpPr>
          <p:cNvPr id="7" name="object 7"/>
          <p:cNvSpPr/>
          <p:nvPr/>
        </p:nvSpPr>
        <p:spPr>
          <a:xfrm>
            <a:off x="4707128" y="3139694"/>
            <a:ext cx="0" cy="259079"/>
          </a:xfrm>
          <a:custGeom>
            <a:avLst/>
            <a:gdLst/>
            <a:ahLst/>
            <a:cxnLst/>
            <a:rect l="l" t="t" r="r" b="b"/>
            <a:pathLst>
              <a:path h="259079">
                <a:moveTo>
                  <a:pt x="0" y="0"/>
                </a:moveTo>
                <a:lnTo>
                  <a:pt x="0" y="259080"/>
                </a:lnTo>
              </a:path>
            </a:pathLst>
          </a:custGeom>
          <a:ln w="12700">
            <a:solidFill>
              <a:srgbClr val="3030FF"/>
            </a:solidFill>
          </a:ln>
        </p:spPr>
        <p:txBody>
          <a:bodyPr wrap="square" lIns="0" tIns="0" rIns="0" bIns="0" rtlCol="0"/>
          <a:lstStyle/>
          <a:p>
            <a:endParaRPr/>
          </a:p>
        </p:txBody>
      </p:sp>
      <p:sp>
        <p:nvSpPr>
          <p:cNvPr id="8" name="object 8"/>
          <p:cNvSpPr/>
          <p:nvPr/>
        </p:nvSpPr>
        <p:spPr>
          <a:xfrm>
            <a:off x="4707128" y="3054350"/>
            <a:ext cx="168910" cy="85725"/>
          </a:xfrm>
          <a:custGeom>
            <a:avLst/>
            <a:gdLst/>
            <a:ahLst/>
            <a:cxnLst/>
            <a:rect l="l" t="t" r="r" b="b"/>
            <a:pathLst>
              <a:path w="168910" h="85725">
                <a:moveTo>
                  <a:pt x="0" y="85343"/>
                </a:moveTo>
                <a:lnTo>
                  <a:pt x="168401" y="0"/>
                </a:lnTo>
              </a:path>
            </a:pathLst>
          </a:custGeom>
          <a:ln w="12699">
            <a:solidFill>
              <a:srgbClr val="3030FF"/>
            </a:solidFill>
          </a:ln>
        </p:spPr>
        <p:txBody>
          <a:bodyPr wrap="square" lIns="0" tIns="0" rIns="0" bIns="0" rtlCol="0"/>
          <a:lstStyle/>
          <a:p>
            <a:endParaRPr/>
          </a:p>
        </p:txBody>
      </p:sp>
      <p:sp>
        <p:nvSpPr>
          <p:cNvPr id="9" name="object 9"/>
          <p:cNvSpPr/>
          <p:nvPr/>
        </p:nvSpPr>
        <p:spPr>
          <a:xfrm>
            <a:off x="4707128" y="2966720"/>
            <a:ext cx="168910" cy="87630"/>
          </a:xfrm>
          <a:custGeom>
            <a:avLst/>
            <a:gdLst/>
            <a:ahLst/>
            <a:cxnLst/>
            <a:rect l="l" t="t" r="r" b="b"/>
            <a:pathLst>
              <a:path w="168910" h="87630">
                <a:moveTo>
                  <a:pt x="168401" y="87630"/>
                </a:moveTo>
                <a:lnTo>
                  <a:pt x="0" y="0"/>
                </a:lnTo>
              </a:path>
            </a:pathLst>
          </a:custGeom>
          <a:ln w="12700">
            <a:solidFill>
              <a:srgbClr val="3030FF"/>
            </a:solidFill>
          </a:ln>
        </p:spPr>
        <p:txBody>
          <a:bodyPr wrap="square" lIns="0" tIns="0" rIns="0" bIns="0" rtlCol="0"/>
          <a:lstStyle/>
          <a:p>
            <a:endParaRPr/>
          </a:p>
        </p:txBody>
      </p:sp>
      <p:sp>
        <p:nvSpPr>
          <p:cNvPr id="10" name="object 10"/>
          <p:cNvSpPr/>
          <p:nvPr/>
        </p:nvSpPr>
        <p:spPr>
          <a:xfrm>
            <a:off x="4707128" y="3225800"/>
            <a:ext cx="334645" cy="173355"/>
          </a:xfrm>
          <a:custGeom>
            <a:avLst/>
            <a:gdLst/>
            <a:ahLst/>
            <a:cxnLst/>
            <a:rect l="l" t="t" r="r" b="b"/>
            <a:pathLst>
              <a:path w="334645" h="173354">
                <a:moveTo>
                  <a:pt x="0" y="172974"/>
                </a:moveTo>
                <a:lnTo>
                  <a:pt x="334518" y="0"/>
                </a:lnTo>
              </a:path>
            </a:pathLst>
          </a:custGeom>
          <a:ln w="12700">
            <a:solidFill>
              <a:srgbClr val="3030FF"/>
            </a:solidFill>
          </a:ln>
        </p:spPr>
        <p:txBody>
          <a:bodyPr wrap="square" lIns="0" tIns="0" rIns="0" bIns="0" rtlCol="0"/>
          <a:lstStyle/>
          <a:p>
            <a:endParaRPr/>
          </a:p>
        </p:txBody>
      </p:sp>
      <p:sp>
        <p:nvSpPr>
          <p:cNvPr id="11" name="object 11"/>
          <p:cNvSpPr/>
          <p:nvPr/>
        </p:nvSpPr>
        <p:spPr>
          <a:xfrm>
            <a:off x="4707128" y="2708401"/>
            <a:ext cx="334645" cy="173355"/>
          </a:xfrm>
          <a:custGeom>
            <a:avLst/>
            <a:gdLst/>
            <a:ahLst/>
            <a:cxnLst/>
            <a:rect l="l" t="t" r="r" b="b"/>
            <a:pathLst>
              <a:path w="334645" h="173355">
                <a:moveTo>
                  <a:pt x="0" y="0"/>
                </a:moveTo>
                <a:lnTo>
                  <a:pt x="334518" y="172973"/>
                </a:lnTo>
              </a:path>
            </a:pathLst>
          </a:custGeom>
          <a:ln w="12700">
            <a:solidFill>
              <a:srgbClr val="3030FF"/>
            </a:solidFill>
          </a:ln>
        </p:spPr>
        <p:txBody>
          <a:bodyPr wrap="square" lIns="0" tIns="0" rIns="0" bIns="0" rtlCol="0"/>
          <a:lstStyle/>
          <a:p>
            <a:endParaRPr/>
          </a:p>
        </p:txBody>
      </p:sp>
      <p:sp>
        <p:nvSpPr>
          <p:cNvPr id="12" name="object 12"/>
          <p:cNvSpPr/>
          <p:nvPr/>
        </p:nvSpPr>
        <p:spPr>
          <a:xfrm>
            <a:off x="5041646" y="2881376"/>
            <a:ext cx="0" cy="344805"/>
          </a:xfrm>
          <a:custGeom>
            <a:avLst/>
            <a:gdLst/>
            <a:ahLst/>
            <a:cxnLst/>
            <a:rect l="l" t="t" r="r" b="b"/>
            <a:pathLst>
              <a:path h="344805">
                <a:moveTo>
                  <a:pt x="0" y="0"/>
                </a:moveTo>
                <a:lnTo>
                  <a:pt x="0" y="344423"/>
                </a:lnTo>
              </a:path>
            </a:pathLst>
          </a:custGeom>
          <a:ln w="12700">
            <a:solidFill>
              <a:srgbClr val="3030FF"/>
            </a:solidFill>
          </a:ln>
        </p:spPr>
        <p:txBody>
          <a:bodyPr wrap="square" lIns="0" tIns="0" rIns="0" bIns="0" rtlCol="0"/>
          <a:lstStyle/>
          <a:p>
            <a:endParaRPr/>
          </a:p>
        </p:txBody>
      </p:sp>
      <p:sp>
        <p:nvSpPr>
          <p:cNvPr id="13" name="object 13"/>
          <p:cNvSpPr txBox="1"/>
          <p:nvPr/>
        </p:nvSpPr>
        <p:spPr>
          <a:xfrm>
            <a:off x="5608065" y="293217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4" name="object 14"/>
          <p:cNvSpPr/>
          <p:nvPr/>
        </p:nvSpPr>
        <p:spPr>
          <a:xfrm>
            <a:off x="3868928" y="2793745"/>
            <a:ext cx="334645" cy="520065"/>
          </a:xfrm>
          <a:custGeom>
            <a:avLst/>
            <a:gdLst/>
            <a:ahLst/>
            <a:cxnLst/>
            <a:rect l="l" t="t" r="r" b="b"/>
            <a:pathLst>
              <a:path w="334645" h="520064">
                <a:moveTo>
                  <a:pt x="0" y="0"/>
                </a:moveTo>
                <a:lnTo>
                  <a:pt x="0" y="519684"/>
                </a:lnTo>
                <a:lnTo>
                  <a:pt x="334517" y="519684"/>
                </a:lnTo>
                <a:lnTo>
                  <a:pt x="334517" y="0"/>
                </a:lnTo>
                <a:lnTo>
                  <a:pt x="0" y="0"/>
                </a:lnTo>
                <a:close/>
              </a:path>
            </a:pathLst>
          </a:custGeom>
          <a:ln w="12700">
            <a:solidFill>
              <a:srgbClr val="000000"/>
            </a:solidFill>
          </a:ln>
        </p:spPr>
        <p:txBody>
          <a:bodyPr wrap="square" lIns="0" tIns="0" rIns="0" bIns="0" rtlCol="0"/>
          <a:lstStyle/>
          <a:p>
            <a:endParaRPr/>
          </a:p>
        </p:txBody>
      </p:sp>
      <p:sp>
        <p:nvSpPr>
          <p:cNvPr id="15" name="object 15"/>
          <p:cNvSpPr txBox="1"/>
          <p:nvPr/>
        </p:nvSpPr>
        <p:spPr>
          <a:xfrm>
            <a:off x="3911091" y="293217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6" name="object 16"/>
          <p:cNvSpPr txBox="1"/>
          <p:nvPr/>
        </p:nvSpPr>
        <p:spPr>
          <a:xfrm>
            <a:off x="6425763" y="293217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7" name="object 17"/>
          <p:cNvSpPr/>
          <p:nvPr/>
        </p:nvSpPr>
        <p:spPr>
          <a:xfrm>
            <a:off x="3030727" y="2793745"/>
            <a:ext cx="334645" cy="520065"/>
          </a:xfrm>
          <a:custGeom>
            <a:avLst/>
            <a:gdLst/>
            <a:ahLst/>
            <a:cxnLst/>
            <a:rect l="l" t="t" r="r" b="b"/>
            <a:pathLst>
              <a:path w="334645" h="520064">
                <a:moveTo>
                  <a:pt x="0" y="0"/>
                </a:moveTo>
                <a:lnTo>
                  <a:pt x="0" y="519684"/>
                </a:lnTo>
                <a:lnTo>
                  <a:pt x="334517" y="519684"/>
                </a:lnTo>
                <a:lnTo>
                  <a:pt x="334517" y="0"/>
                </a:lnTo>
                <a:lnTo>
                  <a:pt x="0" y="0"/>
                </a:lnTo>
                <a:close/>
              </a:path>
            </a:pathLst>
          </a:custGeom>
          <a:ln w="12700">
            <a:solidFill>
              <a:srgbClr val="000000"/>
            </a:solidFill>
          </a:ln>
        </p:spPr>
        <p:txBody>
          <a:bodyPr wrap="square" lIns="0" tIns="0" rIns="0" bIns="0" rtlCol="0"/>
          <a:lstStyle/>
          <a:p>
            <a:endParaRPr/>
          </a:p>
        </p:txBody>
      </p:sp>
      <p:sp>
        <p:nvSpPr>
          <p:cNvPr id="18" name="object 18"/>
          <p:cNvSpPr txBox="1"/>
          <p:nvPr/>
        </p:nvSpPr>
        <p:spPr>
          <a:xfrm>
            <a:off x="3119373" y="293217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9" name="object 19"/>
          <p:cNvSpPr/>
          <p:nvPr/>
        </p:nvSpPr>
        <p:spPr>
          <a:xfrm>
            <a:off x="5208523" y="2620772"/>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3532123" y="2620772"/>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365246" y="30528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2" name="object 22"/>
          <p:cNvSpPr/>
          <p:nvPr/>
        </p:nvSpPr>
        <p:spPr>
          <a:xfrm>
            <a:off x="3700526" y="30528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3" name="object 23"/>
          <p:cNvSpPr/>
          <p:nvPr/>
        </p:nvSpPr>
        <p:spPr>
          <a:xfrm>
            <a:off x="4203446" y="288137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4" name="object 24"/>
          <p:cNvSpPr/>
          <p:nvPr/>
        </p:nvSpPr>
        <p:spPr>
          <a:xfrm>
            <a:off x="4203446" y="32258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5" name="object 25"/>
          <p:cNvSpPr/>
          <p:nvPr/>
        </p:nvSpPr>
        <p:spPr>
          <a:xfrm>
            <a:off x="4538726" y="2881376"/>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6" name="object 26"/>
          <p:cNvSpPr/>
          <p:nvPr/>
        </p:nvSpPr>
        <p:spPr>
          <a:xfrm>
            <a:off x="4538726" y="3225800"/>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7" name="object 27"/>
          <p:cNvSpPr/>
          <p:nvPr/>
        </p:nvSpPr>
        <p:spPr>
          <a:xfrm>
            <a:off x="5041646" y="3052826"/>
            <a:ext cx="167005" cy="0"/>
          </a:xfrm>
          <a:custGeom>
            <a:avLst/>
            <a:gdLst/>
            <a:ahLst/>
            <a:cxnLst/>
            <a:rect l="l" t="t" r="r" b="b"/>
            <a:pathLst>
              <a:path w="167004">
                <a:moveTo>
                  <a:pt x="0" y="0"/>
                </a:moveTo>
                <a:lnTo>
                  <a:pt x="166877" y="0"/>
                </a:lnTo>
              </a:path>
            </a:pathLst>
          </a:custGeom>
          <a:ln w="12700">
            <a:solidFill>
              <a:srgbClr val="3030FF"/>
            </a:solidFill>
          </a:ln>
        </p:spPr>
        <p:txBody>
          <a:bodyPr wrap="square" lIns="0" tIns="0" rIns="0" bIns="0" rtlCol="0"/>
          <a:lstStyle/>
          <a:p>
            <a:endParaRPr/>
          </a:p>
        </p:txBody>
      </p:sp>
      <p:sp>
        <p:nvSpPr>
          <p:cNvPr id="28" name="object 28"/>
          <p:cNvSpPr/>
          <p:nvPr/>
        </p:nvSpPr>
        <p:spPr>
          <a:xfrm>
            <a:off x="5376926" y="30528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9" name="object 29"/>
          <p:cNvSpPr/>
          <p:nvPr/>
        </p:nvSpPr>
        <p:spPr>
          <a:xfrm>
            <a:off x="5545328" y="2793745"/>
            <a:ext cx="334645" cy="520065"/>
          </a:xfrm>
          <a:custGeom>
            <a:avLst/>
            <a:gdLst/>
            <a:ahLst/>
            <a:cxnLst/>
            <a:rect l="l" t="t" r="r" b="b"/>
            <a:pathLst>
              <a:path w="334645" h="520064">
                <a:moveTo>
                  <a:pt x="0" y="0"/>
                </a:moveTo>
                <a:lnTo>
                  <a:pt x="0" y="519684"/>
                </a:lnTo>
                <a:lnTo>
                  <a:pt x="334517" y="519684"/>
                </a:lnTo>
                <a:lnTo>
                  <a:pt x="334517" y="0"/>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5879846" y="30528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1" name="object 31"/>
          <p:cNvSpPr/>
          <p:nvPr/>
        </p:nvSpPr>
        <p:spPr>
          <a:xfrm>
            <a:off x="6046723" y="2620772"/>
            <a:ext cx="168910" cy="864235"/>
          </a:xfrm>
          <a:custGeom>
            <a:avLst/>
            <a:gdLst/>
            <a:ahLst/>
            <a:cxnLst/>
            <a:rect l="l" t="t" r="r" b="b"/>
            <a:pathLst>
              <a:path w="168910" h="864235">
                <a:moveTo>
                  <a:pt x="0" y="0"/>
                </a:moveTo>
                <a:lnTo>
                  <a:pt x="0" y="864107"/>
                </a:lnTo>
                <a:lnTo>
                  <a:pt x="168401" y="864107"/>
                </a:lnTo>
                <a:lnTo>
                  <a:pt x="168401"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6215126" y="30528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3" name="object 33"/>
          <p:cNvSpPr/>
          <p:nvPr/>
        </p:nvSpPr>
        <p:spPr>
          <a:xfrm>
            <a:off x="6383528" y="2793745"/>
            <a:ext cx="334645" cy="520065"/>
          </a:xfrm>
          <a:custGeom>
            <a:avLst/>
            <a:gdLst/>
            <a:ahLst/>
            <a:cxnLst/>
            <a:rect l="l" t="t" r="r" b="b"/>
            <a:pathLst>
              <a:path w="334645" h="520064">
                <a:moveTo>
                  <a:pt x="0" y="0"/>
                </a:moveTo>
                <a:lnTo>
                  <a:pt x="0" y="519683"/>
                </a:lnTo>
                <a:lnTo>
                  <a:pt x="334518" y="519683"/>
                </a:lnTo>
                <a:lnTo>
                  <a:pt x="334518" y="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5460746" y="305282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5" name="object 35"/>
          <p:cNvSpPr/>
          <p:nvPr/>
        </p:nvSpPr>
        <p:spPr>
          <a:xfrm>
            <a:off x="5460746" y="3398773"/>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36" name="object 36"/>
          <p:cNvSpPr/>
          <p:nvPr/>
        </p:nvSpPr>
        <p:spPr>
          <a:xfrm>
            <a:off x="5964428" y="3225800"/>
            <a:ext cx="82550" cy="0"/>
          </a:xfrm>
          <a:custGeom>
            <a:avLst/>
            <a:gdLst/>
            <a:ahLst/>
            <a:cxnLst/>
            <a:rect l="l" t="t" r="r" b="b"/>
            <a:pathLst>
              <a:path w="82550">
                <a:moveTo>
                  <a:pt x="0" y="0"/>
                </a:moveTo>
                <a:lnTo>
                  <a:pt x="82296" y="0"/>
                </a:lnTo>
              </a:path>
            </a:pathLst>
          </a:custGeom>
          <a:ln w="12700">
            <a:solidFill>
              <a:srgbClr val="000000"/>
            </a:solidFill>
          </a:ln>
        </p:spPr>
        <p:txBody>
          <a:bodyPr wrap="square" lIns="0" tIns="0" rIns="0" bIns="0" rtlCol="0"/>
          <a:lstStyle/>
          <a:p>
            <a:endParaRPr/>
          </a:p>
        </p:txBody>
      </p:sp>
      <p:sp>
        <p:nvSpPr>
          <p:cNvPr id="37" name="object 37"/>
          <p:cNvSpPr/>
          <p:nvPr/>
        </p:nvSpPr>
        <p:spPr>
          <a:xfrm>
            <a:off x="5964428" y="3225800"/>
            <a:ext cx="0" cy="173355"/>
          </a:xfrm>
          <a:custGeom>
            <a:avLst/>
            <a:gdLst/>
            <a:ahLst/>
            <a:cxnLst/>
            <a:rect l="l" t="t" r="r" b="b"/>
            <a:pathLst>
              <a:path h="173354">
                <a:moveTo>
                  <a:pt x="0" y="0"/>
                </a:moveTo>
                <a:lnTo>
                  <a:pt x="0" y="172973"/>
                </a:lnTo>
              </a:path>
            </a:pathLst>
          </a:custGeom>
          <a:ln w="12700">
            <a:solidFill>
              <a:srgbClr val="000000"/>
            </a:solidFill>
          </a:ln>
        </p:spPr>
        <p:txBody>
          <a:bodyPr wrap="square" lIns="0" tIns="0" rIns="0" bIns="0" rtlCol="0"/>
          <a:lstStyle/>
          <a:p>
            <a:endParaRPr/>
          </a:p>
        </p:txBody>
      </p:sp>
      <p:sp>
        <p:nvSpPr>
          <p:cNvPr id="38" name="object 38"/>
          <p:cNvSpPr txBox="1"/>
          <p:nvPr/>
        </p:nvSpPr>
        <p:spPr>
          <a:xfrm>
            <a:off x="603251" y="2931667"/>
            <a:ext cx="2109596" cy="276999"/>
          </a:xfrm>
          <a:prstGeom prst="rect">
            <a:avLst/>
          </a:prstGeom>
        </p:spPr>
        <p:txBody>
          <a:bodyPr vert="horz" wrap="square" lIns="0" tIns="0" rIns="0" bIns="0" rtlCol="0">
            <a:spAutoFit/>
          </a:bodyPr>
          <a:lstStyle/>
          <a:p>
            <a:pPr marL="12700">
              <a:lnSpc>
                <a:spcPct val="100000"/>
              </a:lnSpc>
              <a:tabLst>
                <a:tab pos="585470" algn="l"/>
              </a:tabLst>
            </a:pPr>
            <a:r>
              <a:rPr lang="en-US" dirty="0" smtClean="0">
                <a:latin typeface="Trebuchet MS"/>
                <a:cs typeface="Trebuchet MS"/>
              </a:rPr>
              <a:t>CBNZ</a:t>
            </a:r>
            <a:r>
              <a:rPr sz="1800" dirty="0" smtClean="0">
                <a:latin typeface="Trebuchet MS"/>
                <a:cs typeface="Trebuchet MS"/>
              </a:rPr>
              <a:t>	R</a:t>
            </a:r>
            <a:r>
              <a:rPr lang="en-US" sz="1800" dirty="0" smtClean="0">
                <a:latin typeface="Trebuchet MS"/>
                <a:cs typeface="Trebuchet MS"/>
              </a:rPr>
              <a:t>3, </a:t>
            </a:r>
            <a:r>
              <a:rPr sz="1800" spc="-100" dirty="0" smtClean="0">
                <a:latin typeface="Trebuchet MS"/>
                <a:cs typeface="Trebuchet MS"/>
              </a:rPr>
              <a:t> </a:t>
            </a:r>
            <a:r>
              <a:rPr sz="1800" dirty="0">
                <a:latin typeface="Trebuchet MS"/>
                <a:cs typeface="Trebuchet MS"/>
              </a:rPr>
              <a:t>Label</a:t>
            </a:r>
          </a:p>
        </p:txBody>
      </p:sp>
      <p:sp>
        <p:nvSpPr>
          <p:cNvPr id="39" name="object 39"/>
          <p:cNvSpPr txBox="1"/>
          <p:nvPr/>
        </p:nvSpPr>
        <p:spPr>
          <a:xfrm>
            <a:off x="771651" y="3984761"/>
            <a:ext cx="414020"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 ?</a:t>
            </a:r>
            <a:r>
              <a:rPr sz="1800" spc="-110" dirty="0">
                <a:latin typeface="Trebuchet MS"/>
                <a:cs typeface="Trebuchet MS"/>
              </a:rPr>
              <a:t> </a:t>
            </a:r>
            <a:r>
              <a:rPr sz="1800" dirty="0">
                <a:latin typeface="Trebuchet MS"/>
                <a:cs typeface="Trebuchet MS"/>
              </a:rPr>
              <a:t>?</a:t>
            </a:r>
            <a:endParaRPr sz="1800">
              <a:latin typeface="Trebuchet MS"/>
              <a:cs typeface="Trebuchet MS"/>
            </a:endParaRPr>
          </a:p>
        </p:txBody>
      </p:sp>
      <p:sp>
        <p:nvSpPr>
          <p:cNvPr id="40" name="object 40"/>
          <p:cNvSpPr/>
          <p:nvPr/>
        </p:nvSpPr>
        <p:spPr>
          <a:xfrm>
            <a:off x="6130544" y="2535427"/>
            <a:ext cx="0" cy="2159000"/>
          </a:xfrm>
          <a:custGeom>
            <a:avLst/>
            <a:gdLst/>
            <a:ahLst/>
            <a:cxnLst/>
            <a:rect l="l" t="t" r="r" b="b"/>
            <a:pathLst>
              <a:path h="2159000">
                <a:moveTo>
                  <a:pt x="0" y="0"/>
                </a:moveTo>
                <a:lnTo>
                  <a:pt x="0" y="2158745"/>
                </a:lnTo>
              </a:path>
            </a:pathLst>
          </a:custGeom>
          <a:ln w="12700">
            <a:solidFill>
              <a:srgbClr val="828282"/>
            </a:solidFill>
            <a:prstDash val="dot"/>
          </a:ln>
        </p:spPr>
        <p:txBody>
          <a:bodyPr wrap="square" lIns="0" tIns="0" rIns="0" bIns="0" rtlCol="0"/>
          <a:lstStyle/>
          <a:p>
            <a:endParaRPr/>
          </a:p>
        </p:txBody>
      </p:sp>
      <p:sp>
        <p:nvSpPr>
          <p:cNvPr id="41" name="object 41"/>
          <p:cNvSpPr/>
          <p:nvPr/>
        </p:nvSpPr>
        <p:spPr>
          <a:xfrm>
            <a:off x="6884923" y="36578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2" name="object 42"/>
          <p:cNvSpPr/>
          <p:nvPr/>
        </p:nvSpPr>
        <p:spPr>
          <a:xfrm>
            <a:off x="7221728" y="3744721"/>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43" name="object 43"/>
          <p:cNvSpPr/>
          <p:nvPr/>
        </p:nvSpPr>
        <p:spPr>
          <a:xfrm>
            <a:off x="7221728" y="4176776"/>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44" name="object 44"/>
          <p:cNvSpPr/>
          <p:nvPr/>
        </p:nvSpPr>
        <p:spPr>
          <a:xfrm>
            <a:off x="7221728" y="4090670"/>
            <a:ext cx="168910" cy="86360"/>
          </a:xfrm>
          <a:custGeom>
            <a:avLst/>
            <a:gdLst/>
            <a:ahLst/>
            <a:cxnLst/>
            <a:rect l="l" t="t" r="r" b="b"/>
            <a:pathLst>
              <a:path w="168909" h="86360">
                <a:moveTo>
                  <a:pt x="0" y="86105"/>
                </a:moveTo>
                <a:lnTo>
                  <a:pt x="168401" y="0"/>
                </a:lnTo>
              </a:path>
            </a:pathLst>
          </a:custGeom>
          <a:ln w="12700">
            <a:solidFill>
              <a:srgbClr val="000000"/>
            </a:solidFill>
          </a:ln>
        </p:spPr>
        <p:txBody>
          <a:bodyPr wrap="square" lIns="0" tIns="0" rIns="0" bIns="0" rtlCol="0"/>
          <a:lstStyle/>
          <a:p>
            <a:endParaRPr/>
          </a:p>
        </p:txBody>
      </p:sp>
      <p:sp>
        <p:nvSpPr>
          <p:cNvPr id="45" name="object 45"/>
          <p:cNvSpPr/>
          <p:nvPr/>
        </p:nvSpPr>
        <p:spPr>
          <a:xfrm>
            <a:off x="7221728" y="4003802"/>
            <a:ext cx="168910" cy="86995"/>
          </a:xfrm>
          <a:custGeom>
            <a:avLst/>
            <a:gdLst/>
            <a:ahLst/>
            <a:cxnLst/>
            <a:rect l="l" t="t" r="r" b="b"/>
            <a:pathLst>
              <a:path w="168909" h="86995">
                <a:moveTo>
                  <a:pt x="168401" y="86868"/>
                </a:moveTo>
                <a:lnTo>
                  <a:pt x="0" y="0"/>
                </a:lnTo>
              </a:path>
            </a:pathLst>
          </a:custGeom>
          <a:ln w="12700">
            <a:solidFill>
              <a:srgbClr val="000000"/>
            </a:solidFill>
          </a:ln>
        </p:spPr>
        <p:txBody>
          <a:bodyPr wrap="square" lIns="0" tIns="0" rIns="0" bIns="0" rtlCol="0"/>
          <a:lstStyle/>
          <a:p>
            <a:endParaRPr/>
          </a:p>
        </p:txBody>
      </p:sp>
      <p:sp>
        <p:nvSpPr>
          <p:cNvPr id="46" name="object 46"/>
          <p:cNvSpPr/>
          <p:nvPr/>
        </p:nvSpPr>
        <p:spPr>
          <a:xfrm>
            <a:off x="7221728" y="4262120"/>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47" name="object 47"/>
          <p:cNvSpPr/>
          <p:nvPr/>
        </p:nvSpPr>
        <p:spPr>
          <a:xfrm>
            <a:off x="7221728" y="3744721"/>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48" name="object 48"/>
          <p:cNvSpPr/>
          <p:nvPr/>
        </p:nvSpPr>
        <p:spPr>
          <a:xfrm>
            <a:off x="7556245" y="3917696"/>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49" name="object 49"/>
          <p:cNvSpPr txBox="1"/>
          <p:nvPr/>
        </p:nvSpPr>
        <p:spPr>
          <a:xfrm>
            <a:off x="8122666" y="396697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50" name="object 50"/>
          <p:cNvSpPr/>
          <p:nvPr/>
        </p:nvSpPr>
        <p:spPr>
          <a:xfrm>
            <a:off x="6383528" y="3830828"/>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51" name="object 51"/>
          <p:cNvSpPr txBox="1"/>
          <p:nvPr/>
        </p:nvSpPr>
        <p:spPr>
          <a:xfrm>
            <a:off x="6424929" y="3966971"/>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52" name="object 52"/>
          <p:cNvSpPr txBox="1"/>
          <p:nvPr/>
        </p:nvSpPr>
        <p:spPr>
          <a:xfrm>
            <a:off x="8940366" y="3966971"/>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53" name="object 53"/>
          <p:cNvSpPr/>
          <p:nvPr/>
        </p:nvSpPr>
        <p:spPr>
          <a:xfrm>
            <a:off x="5545328" y="3830828"/>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54" name="object 54"/>
          <p:cNvSpPr txBox="1"/>
          <p:nvPr/>
        </p:nvSpPr>
        <p:spPr>
          <a:xfrm>
            <a:off x="5633973" y="3966971"/>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55" name="object 55"/>
          <p:cNvSpPr/>
          <p:nvPr/>
        </p:nvSpPr>
        <p:spPr>
          <a:xfrm>
            <a:off x="7723123" y="36578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6" name="object 56"/>
          <p:cNvSpPr/>
          <p:nvPr/>
        </p:nvSpPr>
        <p:spPr>
          <a:xfrm>
            <a:off x="6046723" y="3657853"/>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7" name="object 57"/>
          <p:cNvSpPr/>
          <p:nvPr/>
        </p:nvSpPr>
        <p:spPr>
          <a:xfrm>
            <a:off x="5879846" y="40891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8" name="object 58"/>
          <p:cNvSpPr/>
          <p:nvPr/>
        </p:nvSpPr>
        <p:spPr>
          <a:xfrm>
            <a:off x="6718045" y="39161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9" name="object 59"/>
          <p:cNvSpPr/>
          <p:nvPr/>
        </p:nvSpPr>
        <p:spPr>
          <a:xfrm>
            <a:off x="6718045" y="42621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0" name="object 60"/>
          <p:cNvSpPr/>
          <p:nvPr/>
        </p:nvSpPr>
        <p:spPr>
          <a:xfrm>
            <a:off x="7053326" y="3916171"/>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1" name="object 61"/>
          <p:cNvSpPr/>
          <p:nvPr/>
        </p:nvSpPr>
        <p:spPr>
          <a:xfrm>
            <a:off x="7053326" y="426212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2" name="object 62"/>
          <p:cNvSpPr/>
          <p:nvPr/>
        </p:nvSpPr>
        <p:spPr>
          <a:xfrm>
            <a:off x="7556245" y="40891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3" name="object 63"/>
          <p:cNvSpPr/>
          <p:nvPr/>
        </p:nvSpPr>
        <p:spPr>
          <a:xfrm>
            <a:off x="7891526" y="4089146"/>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4" name="object 64"/>
          <p:cNvSpPr/>
          <p:nvPr/>
        </p:nvSpPr>
        <p:spPr>
          <a:xfrm>
            <a:off x="8059928" y="3830828"/>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65" name="object 65"/>
          <p:cNvSpPr/>
          <p:nvPr/>
        </p:nvSpPr>
        <p:spPr>
          <a:xfrm>
            <a:off x="8394445" y="40891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6" name="object 66"/>
          <p:cNvSpPr/>
          <p:nvPr/>
        </p:nvSpPr>
        <p:spPr>
          <a:xfrm>
            <a:off x="8561323" y="3657853"/>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67" name="object 67"/>
          <p:cNvSpPr/>
          <p:nvPr/>
        </p:nvSpPr>
        <p:spPr>
          <a:xfrm>
            <a:off x="8729726" y="4089146"/>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8" name="object 68"/>
          <p:cNvSpPr/>
          <p:nvPr/>
        </p:nvSpPr>
        <p:spPr>
          <a:xfrm>
            <a:off x="8898128" y="3830828"/>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69" name="object 69"/>
          <p:cNvSpPr/>
          <p:nvPr/>
        </p:nvSpPr>
        <p:spPr>
          <a:xfrm>
            <a:off x="7975345" y="408914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70" name="object 70"/>
          <p:cNvSpPr/>
          <p:nvPr/>
        </p:nvSpPr>
        <p:spPr>
          <a:xfrm>
            <a:off x="7975345" y="4435094"/>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71" name="object 71"/>
          <p:cNvSpPr/>
          <p:nvPr/>
        </p:nvSpPr>
        <p:spPr>
          <a:xfrm>
            <a:off x="8479028" y="4262120"/>
            <a:ext cx="82550" cy="0"/>
          </a:xfrm>
          <a:custGeom>
            <a:avLst/>
            <a:gdLst/>
            <a:ahLst/>
            <a:cxnLst/>
            <a:rect l="l" t="t" r="r" b="b"/>
            <a:pathLst>
              <a:path w="82550">
                <a:moveTo>
                  <a:pt x="0" y="0"/>
                </a:moveTo>
                <a:lnTo>
                  <a:pt x="82296" y="0"/>
                </a:lnTo>
              </a:path>
            </a:pathLst>
          </a:custGeom>
          <a:ln w="12700">
            <a:solidFill>
              <a:srgbClr val="000000"/>
            </a:solidFill>
          </a:ln>
        </p:spPr>
        <p:txBody>
          <a:bodyPr wrap="square" lIns="0" tIns="0" rIns="0" bIns="0" rtlCol="0"/>
          <a:lstStyle/>
          <a:p>
            <a:endParaRPr/>
          </a:p>
        </p:txBody>
      </p:sp>
      <p:sp>
        <p:nvSpPr>
          <p:cNvPr id="72" name="object 72"/>
          <p:cNvSpPr/>
          <p:nvPr/>
        </p:nvSpPr>
        <p:spPr>
          <a:xfrm>
            <a:off x="8479028" y="4262120"/>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73" name="object 73"/>
          <p:cNvSpPr/>
          <p:nvPr/>
        </p:nvSpPr>
        <p:spPr>
          <a:xfrm>
            <a:off x="6215126" y="408914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74" name="object 74"/>
          <p:cNvSpPr txBox="1"/>
          <p:nvPr/>
        </p:nvSpPr>
        <p:spPr>
          <a:xfrm>
            <a:off x="3163576"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1</a:t>
            </a:r>
            <a:endParaRPr sz="1800">
              <a:latin typeface="Trebuchet MS"/>
              <a:cs typeface="Trebuchet MS"/>
            </a:endParaRPr>
          </a:p>
        </p:txBody>
      </p:sp>
      <p:sp>
        <p:nvSpPr>
          <p:cNvPr id="75" name="object 75"/>
          <p:cNvSpPr txBox="1"/>
          <p:nvPr/>
        </p:nvSpPr>
        <p:spPr>
          <a:xfrm>
            <a:off x="3994057"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2</a:t>
            </a:r>
            <a:endParaRPr sz="1800">
              <a:latin typeface="Trebuchet MS"/>
              <a:cs typeface="Trebuchet MS"/>
            </a:endParaRPr>
          </a:p>
        </p:txBody>
      </p:sp>
      <p:sp>
        <p:nvSpPr>
          <p:cNvPr id="76" name="object 76"/>
          <p:cNvSpPr txBox="1"/>
          <p:nvPr/>
        </p:nvSpPr>
        <p:spPr>
          <a:xfrm>
            <a:off x="4822253"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3</a:t>
            </a:r>
            <a:endParaRPr sz="1800">
              <a:latin typeface="Trebuchet MS"/>
              <a:cs typeface="Trebuchet MS"/>
            </a:endParaRPr>
          </a:p>
        </p:txBody>
      </p:sp>
      <p:sp>
        <p:nvSpPr>
          <p:cNvPr id="77" name="object 77"/>
          <p:cNvSpPr txBox="1"/>
          <p:nvPr/>
        </p:nvSpPr>
        <p:spPr>
          <a:xfrm>
            <a:off x="5288026" y="1936496"/>
            <a:ext cx="1177925" cy="567690"/>
          </a:xfrm>
          <a:prstGeom prst="rect">
            <a:avLst/>
          </a:prstGeom>
        </p:spPr>
        <p:txBody>
          <a:bodyPr vert="horz" wrap="square" lIns="0" tIns="0" rIns="0" bIns="0" rtlCol="0">
            <a:spAutoFit/>
          </a:bodyPr>
          <a:lstStyle/>
          <a:p>
            <a:pPr marL="12700">
              <a:lnSpc>
                <a:spcPct val="100000"/>
              </a:lnSpc>
            </a:pPr>
            <a:r>
              <a:rPr sz="1800" spc="-5" dirty="0">
                <a:latin typeface="Trebuchet MS"/>
                <a:cs typeface="Trebuchet MS"/>
              </a:rPr>
              <a:t>Clock</a:t>
            </a:r>
            <a:r>
              <a:rPr sz="1800" spc="-100" dirty="0">
                <a:latin typeface="Trebuchet MS"/>
                <a:cs typeface="Trebuchet MS"/>
              </a:rPr>
              <a:t> </a:t>
            </a:r>
            <a:r>
              <a:rPr sz="1800" spc="-5" dirty="0">
                <a:latin typeface="Trebuchet MS"/>
                <a:cs typeface="Trebuchet MS"/>
              </a:rPr>
              <a:t>cycle</a:t>
            </a:r>
            <a:endParaRPr sz="1800">
              <a:latin typeface="Trebuchet MS"/>
              <a:cs typeface="Trebuchet MS"/>
            </a:endParaRPr>
          </a:p>
          <a:p>
            <a:pPr marL="377190">
              <a:lnSpc>
                <a:spcPct val="100000"/>
              </a:lnSpc>
              <a:spcBef>
                <a:spcPts val="5"/>
              </a:spcBef>
            </a:pPr>
            <a:r>
              <a:rPr sz="1800" dirty="0">
                <a:latin typeface="Trebuchet MS"/>
                <a:cs typeface="Trebuchet MS"/>
              </a:rPr>
              <a:t>4</a:t>
            </a:r>
            <a:endParaRPr sz="1800">
              <a:latin typeface="Trebuchet MS"/>
              <a:cs typeface="Trebuchet MS"/>
            </a:endParaRPr>
          </a:p>
        </p:txBody>
      </p:sp>
      <p:sp>
        <p:nvSpPr>
          <p:cNvPr id="78" name="object 78"/>
          <p:cNvSpPr txBox="1"/>
          <p:nvPr/>
        </p:nvSpPr>
        <p:spPr>
          <a:xfrm>
            <a:off x="6541120"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5</a:t>
            </a:r>
            <a:endParaRPr sz="1800">
              <a:latin typeface="Trebuchet MS"/>
              <a:cs typeface="Trebuchet MS"/>
            </a:endParaRPr>
          </a:p>
        </p:txBody>
      </p:sp>
      <p:sp>
        <p:nvSpPr>
          <p:cNvPr id="79" name="object 79"/>
          <p:cNvSpPr txBox="1"/>
          <p:nvPr/>
        </p:nvSpPr>
        <p:spPr>
          <a:xfrm>
            <a:off x="7371601"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6</a:t>
            </a:r>
            <a:endParaRPr sz="1800">
              <a:latin typeface="Trebuchet MS"/>
              <a:cs typeface="Trebuchet MS"/>
            </a:endParaRPr>
          </a:p>
        </p:txBody>
      </p:sp>
      <p:sp>
        <p:nvSpPr>
          <p:cNvPr id="80" name="object 80"/>
          <p:cNvSpPr txBox="1"/>
          <p:nvPr/>
        </p:nvSpPr>
        <p:spPr>
          <a:xfrm>
            <a:off x="8190652"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7</a:t>
            </a:r>
            <a:endParaRPr sz="1800">
              <a:latin typeface="Trebuchet MS"/>
              <a:cs typeface="Trebuchet MS"/>
            </a:endParaRPr>
          </a:p>
        </p:txBody>
      </p:sp>
      <p:sp>
        <p:nvSpPr>
          <p:cNvPr id="81" name="object 81"/>
          <p:cNvSpPr txBox="1"/>
          <p:nvPr/>
        </p:nvSpPr>
        <p:spPr>
          <a:xfrm>
            <a:off x="9017340" y="2211569"/>
            <a:ext cx="145415" cy="292100"/>
          </a:xfrm>
          <a:prstGeom prst="rect">
            <a:avLst/>
          </a:prstGeom>
        </p:spPr>
        <p:txBody>
          <a:bodyPr vert="horz" wrap="square" lIns="0" tIns="0" rIns="0" bIns="0" rtlCol="0">
            <a:spAutoFit/>
          </a:bodyPr>
          <a:lstStyle/>
          <a:p>
            <a:pPr marL="12700">
              <a:lnSpc>
                <a:spcPct val="100000"/>
              </a:lnSpc>
            </a:pPr>
            <a:r>
              <a:rPr sz="1800" dirty="0">
                <a:latin typeface="Trebuchet MS"/>
                <a:cs typeface="Trebuchet MS"/>
              </a:rPr>
              <a:t>8</a:t>
            </a:r>
            <a:endParaRPr sz="1800">
              <a:latin typeface="Trebuchet MS"/>
              <a:cs typeface="Trebuchet MS"/>
            </a:endParaRPr>
          </a:p>
        </p:txBody>
      </p:sp>
      <p:sp>
        <p:nvSpPr>
          <p:cNvPr id="82" name="object 82"/>
          <p:cNvSpPr/>
          <p:nvPr/>
        </p:nvSpPr>
        <p:spPr>
          <a:xfrm>
            <a:off x="6968743" y="2535427"/>
            <a:ext cx="0" cy="2159000"/>
          </a:xfrm>
          <a:custGeom>
            <a:avLst/>
            <a:gdLst/>
            <a:ahLst/>
            <a:cxnLst/>
            <a:rect l="l" t="t" r="r" b="b"/>
            <a:pathLst>
              <a:path h="2159000">
                <a:moveTo>
                  <a:pt x="0" y="0"/>
                </a:moveTo>
                <a:lnTo>
                  <a:pt x="0" y="2158745"/>
                </a:lnTo>
              </a:path>
            </a:pathLst>
          </a:custGeom>
          <a:ln w="12700">
            <a:solidFill>
              <a:srgbClr val="828282"/>
            </a:solidFill>
            <a:prstDash val="dot"/>
          </a:ln>
        </p:spPr>
        <p:txBody>
          <a:bodyPr wrap="square" lIns="0" tIns="0" rIns="0" bIns="0" rtlCol="0"/>
          <a:lstStyle/>
          <a:p>
            <a:endParaRPr/>
          </a:p>
        </p:txBody>
      </p:sp>
      <p:sp>
        <p:nvSpPr>
          <p:cNvPr id="83" name="object 83"/>
          <p:cNvSpPr/>
          <p:nvPr/>
        </p:nvSpPr>
        <p:spPr>
          <a:xfrm>
            <a:off x="7806943" y="2535427"/>
            <a:ext cx="0" cy="2159000"/>
          </a:xfrm>
          <a:custGeom>
            <a:avLst/>
            <a:gdLst/>
            <a:ahLst/>
            <a:cxnLst/>
            <a:rect l="l" t="t" r="r" b="b"/>
            <a:pathLst>
              <a:path h="2159000">
                <a:moveTo>
                  <a:pt x="0" y="0"/>
                </a:moveTo>
                <a:lnTo>
                  <a:pt x="0" y="2158745"/>
                </a:lnTo>
              </a:path>
            </a:pathLst>
          </a:custGeom>
          <a:ln w="12700">
            <a:solidFill>
              <a:srgbClr val="828282"/>
            </a:solidFill>
            <a:prstDash val="dot"/>
          </a:ln>
        </p:spPr>
        <p:txBody>
          <a:bodyPr wrap="square" lIns="0" tIns="0" rIns="0" bIns="0" rtlCol="0"/>
          <a:lstStyle/>
          <a:p>
            <a:endParaRPr/>
          </a:p>
        </p:txBody>
      </p:sp>
      <p:sp>
        <p:nvSpPr>
          <p:cNvPr id="84" name="object 84"/>
          <p:cNvSpPr/>
          <p:nvPr/>
        </p:nvSpPr>
        <p:spPr>
          <a:xfrm>
            <a:off x="8645143" y="2535427"/>
            <a:ext cx="0" cy="2159000"/>
          </a:xfrm>
          <a:custGeom>
            <a:avLst/>
            <a:gdLst/>
            <a:ahLst/>
            <a:cxnLst/>
            <a:rect l="l" t="t" r="r" b="b"/>
            <a:pathLst>
              <a:path h="2159000">
                <a:moveTo>
                  <a:pt x="0" y="0"/>
                </a:moveTo>
                <a:lnTo>
                  <a:pt x="0" y="2158745"/>
                </a:lnTo>
              </a:path>
            </a:pathLst>
          </a:custGeom>
          <a:ln w="12700">
            <a:solidFill>
              <a:srgbClr val="828282"/>
            </a:solidFill>
            <a:prstDash val="dot"/>
          </a:ln>
        </p:spPr>
        <p:txBody>
          <a:bodyPr wrap="square" lIns="0" tIns="0" rIns="0" bIns="0" rtlCol="0"/>
          <a:lstStyle/>
          <a:p>
            <a:endParaRPr/>
          </a:p>
        </p:txBody>
      </p:sp>
      <p:sp>
        <p:nvSpPr>
          <p:cNvPr id="85" name="object 85"/>
          <p:cNvSpPr/>
          <p:nvPr/>
        </p:nvSpPr>
        <p:spPr>
          <a:xfrm>
            <a:off x="5292344" y="2535427"/>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86" name="object 86"/>
          <p:cNvSpPr/>
          <p:nvPr/>
        </p:nvSpPr>
        <p:spPr>
          <a:xfrm>
            <a:off x="4454144" y="2535427"/>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87" name="object 87"/>
          <p:cNvSpPr/>
          <p:nvPr/>
        </p:nvSpPr>
        <p:spPr>
          <a:xfrm>
            <a:off x="3615944" y="2535427"/>
            <a:ext cx="0" cy="2159000"/>
          </a:xfrm>
          <a:custGeom>
            <a:avLst/>
            <a:gdLst/>
            <a:ahLst/>
            <a:cxnLst/>
            <a:rect l="l" t="t" r="r" b="b"/>
            <a:pathLst>
              <a:path h="2159000">
                <a:moveTo>
                  <a:pt x="0" y="0"/>
                </a:moveTo>
                <a:lnTo>
                  <a:pt x="0" y="2158746"/>
                </a:lnTo>
              </a:path>
            </a:pathLst>
          </a:custGeom>
          <a:ln w="12700">
            <a:solidFill>
              <a:srgbClr val="828282"/>
            </a:solidFill>
            <a:prstDash val="dot"/>
          </a:ln>
        </p:spPr>
        <p:txBody>
          <a:bodyPr wrap="square" lIns="0" tIns="0" rIns="0" bIns="0" rtlCol="0"/>
          <a:lstStyle/>
          <a:p>
            <a:endParaRPr/>
          </a:p>
        </p:txBody>
      </p:sp>
      <p:sp>
        <p:nvSpPr>
          <p:cNvPr id="88" name="object 88"/>
          <p:cNvSpPr/>
          <p:nvPr/>
        </p:nvSpPr>
        <p:spPr>
          <a:xfrm>
            <a:off x="4622546" y="3830827"/>
            <a:ext cx="492251" cy="593598"/>
          </a:xfrm>
          <a:prstGeom prst="rect">
            <a:avLst/>
          </a:prstGeom>
          <a:blipFill>
            <a:blip r:embed="rId2" cstate="print"/>
            <a:stretch>
              <a:fillRect/>
            </a:stretch>
          </a:blipFill>
        </p:spPr>
        <p:txBody>
          <a:bodyPr wrap="square" lIns="0" tIns="0" rIns="0" bIns="0" rtlCol="0"/>
          <a:lstStyle/>
          <a:p>
            <a:endParaRPr/>
          </a:p>
        </p:txBody>
      </p:sp>
      <p:sp>
        <p:nvSpPr>
          <p:cNvPr id="89" name="object 89"/>
          <p:cNvSpPr/>
          <p:nvPr/>
        </p:nvSpPr>
        <p:spPr>
          <a:xfrm>
            <a:off x="3784346" y="3830827"/>
            <a:ext cx="492251" cy="593598"/>
          </a:xfrm>
          <a:prstGeom prst="rect">
            <a:avLst/>
          </a:prstGeom>
          <a:blipFill>
            <a:blip r:embed="rId2" cstate="print"/>
            <a:stretch>
              <a:fillRect/>
            </a:stretch>
          </a:blipFill>
        </p:spPr>
        <p:txBody>
          <a:bodyPr wrap="square" lIns="0" tIns="0" rIns="0" bIns="0" rtlCol="0"/>
          <a:lstStyle/>
          <a:p>
            <a:endParaRPr/>
          </a:p>
        </p:txBody>
      </p:sp>
      <p:sp>
        <p:nvSpPr>
          <p:cNvPr id="90" name="object 9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91" name="object 91"/>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92" name="object 92"/>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28</a:t>
            </a:fld>
            <a:endParaRPr dirty="0"/>
          </a:p>
        </p:txBody>
      </p:sp>
      <p:sp>
        <p:nvSpPr>
          <p:cNvPr id="93" name="TextBox 92"/>
          <p:cNvSpPr txBox="1"/>
          <p:nvPr/>
        </p:nvSpPr>
        <p:spPr>
          <a:xfrm>
            <a:off x="1212850" y="5937250"/>
            <a:ext cx="8153400" cy="369332"/>
          </a:xfrm>
          <a:prstGeom prst="rect">
            <a:avLst/>
          </a:prstGeom>
          <a:noFill/>
        </p:spPr>
        <p:txBody>
          <a:bodyPr wrap="square" rtlCol="0">
            <a:spAutoFit/>
          </a:bodyPr>
          <a:lstStyle/>
          <a:p>
            <a:pPr algn="ctr"/>
            <a:r>
              <a:rPr lang="en-US" dirty="0" smtClean="0">
                <a:solidFill>
                  <a:srgbClr val="FF0000"/>
                </a:solidFill>
              </a:rPr>
              <a:t>YOU CANT EVEN LOAD THE INSTRUCTION!</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7147" y="487171"/>
            <a:ext cx="2900680" cy="431800"/>
          </a:xfrm>
          <a:prstGeom prst="rect">
            <a:avLst/>
          </a:prstGeom>
        </p:spPr>
        <p:txBody>
          <a:bodyPr vert="horz" wrap="square" lIns="0" tIns="0" rIns="0" bIns="0" rtlCol="0">
            <a:spAutoFit/>
          </a:bodyPr>
          <a:lstStyle/>
          <a:p>
            <a:pPr marL="12700">
              <a:lnSpc>
                <a:spcPct val="100000"/>
              </a:lnSpc>
            </a:pPr>
            <a:r>
              <a:rPr spc="-5" dirty="0"/>
              <a:t>Branch</a:t>
            </a:r>
            <a:r>
              <a:rPr spc="-90" dirty="0"/>
              <a:t> </a:t>
            </a:r>
            <a:r>
              <a:rPr dirty="0"/>
              <a:t>prediction</a:t>
            </a:r>
          </a:p>
        </p:txBody>
      </p:sp>
      <p:sp>
        <p:nvSpPr>
          <p:cNvPr id="3" name="object 3"/>
          <p:cNvSpPr txBox="1"/>
          <p:nvPr/>
        </p:nvSpPr>
        <p:spPr>
          <a:xfrm>
            <a:off x="609345" y="1173479"/>
            <a:ext cx="8806815" cy="262572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10" dirty="0">
                <a:latin typeface="Trebuchet MS"/>
                <a:cs typeface="Trebuchet MS"/>
              </a:rPr>
              <a:t>Another approach </a:t>
            </a:r>
            <a:r>
              <a:rPr sz="2000" spc="-5" dirty="0">
                <a:latin typeface="Trebuchet MS"/>
                <a:cs typeface="Trebuchet MS"/>
              </a:rPr>
              <a:t>is to </a:t>
            </a:r>
            <a:r>
              <a:rPr sz="2000" i="1" spc="-5" dirty="0">
                <a:latin typeface="Trebuchet MS"/>
                <a:cs typeface="Trebuchet MS"/>
              </a:rPr>
              <a:t>guess </a:t>
            </a:r>
            <a:r>
              <a:rPr sz="2000" spc="-10" dirty="0">
                <a:latin typeface="Trebuchet MS"/>
                <a:cs typeface="Trebuchet MS"/>
              </a:rPr>
              <a:t>whether </a:t>
            </a:r>
            <a:r>
              <a:rPr sz="2000" spc="-5" dirty="0">
                <a:latin typeface="Trebuchet MS"/>
                <a:cs typeface="Trebuchet MS"/>
              </a:rPr>
              <a:t>or not the </a:t>
            </a:r>
            <a:r>
              <a:rPr sz="2000" spc="-10" dirty="0">
                <a:latin typeface="Trebuchet MS"/>
                <a:cs typeface="Trebuchet MS"/>
              </a:rPr>
              <a:t>branch </a:t>
            </a:r>
            <a:r>
              <a:rPr sz="2000" spc="-5" dirty="0">
                <a:latin typeface="Trebuchet MS"/>
                <a:cs typeface="Trebuchet MS"/>
              </a:rPr>
              <a:t>is</a:t>
            </a:r>
            <a:r>
              <a:rPr sz="2000" spc="80" dirty="0">
                <a:latin typeface="Trebuchet MS"/>
                <a:cs typeface="Trebuchet MS"/>
              </a:rPr>
              <a:t> </a:t>
            </a:r>
            <a:r>
              <a:rPr sz="2000" spc="-10" dirty="0">
                <a:latin typeface="Trebuchet MS"/>
                <a:cs typeface="Trebuchet MS"/>
              </a:rPr>
              <a:t>taken.</a:t>
            </a:r>
            <a:endParaRPr sz="2000" dirty="0">
              <a:latin typeface="Trebuchet MS"/>
              <a:cs typeface="Trebuchet MS"/>
            </a:endParaRPr>
          </a:p>
          <a:p>
            <a:pPr marL="755650" lvl="1" indent="-285750">
              <a:lnSpc>
                <a:spcPct val="100000"/>
              </a:lnSpc>
              <a:spcBef>
                <a:spcPts val="470"/>
              </a:spcBef>
              <a:buChar char="—"/>
              <a:tabLst>
                <a:tab pos="755650" algn="l"/>
              </a:tabLst>
            </a:pPr>
            <a:r>
              <a:rPr sz="2000" spc="-5" dirty="0">
                <a:solidFill>
                  <a:srgbClr val="FF0000"/>
                </a:solidFill>
                <a:latin typeface="Trebuchet MS"/>
                <a:cs typeface="Trebuchet MS"/>
              </a:rPr>
              <a:t>In terms of </a:t>
            </a:r>
            <a:r>
              <a:rPr sz="2000" spc="-10" dirty="0">
                <a:solidFill>
                  <a:srgbClr val="FF0000"/>
                </a:solidFill>
                <a:latin typeface="Trebuchet MS"/>
                <a:cs typeface="Trebuchet MS"/>
              </a:rPr>
              <a:t>hardware, </a:t>
            </a:r>
            <a:r>
              <a:rPr sz="2000" spc="-5" dirty="0">
                <a:solidFill>
                  <a:srgbClr val="FF0000"/>
                </a:solidFill>
                <a:latin typeface="Trebuchet MS"/>
                <a:cs typeface="Trebuchet MS"/>
              </a:rPr>
              <a:t>it’s easier to </a:t>
            </a:r>
            <a:r>
              <a:rPr sz="2000" spc="-10" dirty="0">
                <a:solidFill>
                  <a:srgbClr val="FF0000"/>
                </a:solidFill>
                <a:latin typeface="Trebuchet MS"/>
                <a:cs typeface="Trebuchet MS"/>
              </a:rPr>
              <a:t>assume </a:t>
            </a:r>
            <a:r>
              <a:rPr sz="2000" spc="-5" dirty="0">
                <a:solidFill>
                  <a:srgbClr val="FF0000"/>
                </a:solidFill>
                <a:latin typeface="Trebuchet MS"/>
                <a:cs typeface="Trebuchet MS"/>
              </a:rPr>
              <a:t>the </a:t>
            </a:r>
            <a:r>
              <a:rPr sz="2000" spc="-10" dirty="0">
                <a:solidFill>
                  <a:srgbClr val="FF0000"/>
                </a:solidFill>
                <a:latin typeface="Trebuchet MS"/>
                <a:cs typeface="Trebuchet MS"/>
              </a:rPr>
              <a:t>branch </a:t>
            </a:r>
            <a:r>
              <a:rPr sz="2000" spc="-5" dirty="0">
                <a:solidFill>
                  <a:srgbClr val="FF0000"/>
                </a:solidFill>
                <a:latin typeface="Trebuchet MS"/>
                <a:cs typeface="Trebuchet MS"/>
              </a:rPr>
              <a:t>is </a:t>
            </a:r>
            <a:r>
              <a:rPr sz="2000" i="1" spc="-5" dirty="0">
                <a:solidFill>
                  <a:srgbClr val="FF0000"/>
                </a:solidFill>
                <a:latin typeface="Trebuchet MS"/>
                <a:cs typeface="Trebuchet MS"/>
              </a:rPr>
              <a:t>not</a:t>
            </a:r>
            <a:r>
              <a:rPr sz="2000" i="1" spc="120" dirty="0">
                <a:solidFill>
                  <a:srgbClr val="FF0000"/>
                </a:solidFill>
                <a:latin typeface="Trebuchet MS"/>
                <a:cs typeface="Trebuchet MS"/>
              </a:rPr>
              <a:t> </a:t>
            </a:r>
            <a:r>
              <a:rPr sz="2000" spc="-10" dirty="0">
                <a:solidFill>
                  <a:srgbClr val="FF0000"/>
                </a:solidFill>
                <a:latin typeface="Trebuchet MS"/>
                <a:cs typeface="Trebuchet MS"/>
              </a:rPr>
              <a:t>taken.</a:t>
            </a:r>
            <a:endParaRPr sz="2000" dirty="0">
              <a:solidFill>
                <a:srgbClr val="FF0000"/>
              </a:solidFill>
              <a:latin typeface="Trebuchet MS"/>
              <a:cs typeface="Trebuchet MS"/>
            </a:endParaRPr>
          </a:p>
          <a:p>
            <a:pPr marL="755650" marR="530225" lvl="1" indent="-285750">
              <a:lnSpc>
                <a:spcPct val="100000"/>
              </a:lnSpc>
              <a:spcBef>
                <a:spcPts val="470"/>
              </a:spcBef>
              <a:buChar char="—"/>
              <a:tabLst>
                <a:tab pos="755650" algn="l"/>
              </a:tabLst>
            </a:pPr>
            <a:r>
              <a:rPr sz="2000" spc="-5" dirty="0">
                <a:latin typeface="Trebuchet MS"/>
                <a:cs typeface="Trebuchet MS"/>
              </a:rPr>
              <a:t>This way we just </a:t>
            </a:r>
            <a:r>
              <a:rPr sz="2000" spc="-10" dirty="0">
                <a:latin typeface="Trebuchet MS"/>
                <a:cs typeface="Trebuchet MS"/>
              </a:rPr>
              <a:t>increment </a:t>
            </a:r>
            <a:r>
              <a:rPr sz="2000" spc="-5" dirty="0">
                <a:latin typeface="Trebuchet MS"/>
                <a:cs typeface="Trebuchet MS"/>
              </a:rPr>
              <a:t>the PC and </a:t>
            </a:r>
            <a:r>
              <a:rPr sz="2000" spc="-10" dirty="0">
                <a:latin typeface="Trebuchet MS"/>
                <a:cs typeface="Trebuchet MS"/>
              </a:rPr>
              <a:t>continue execution, </a:t>
            </a:r>
            <a:r>
              <a:rPr sz="2000" spc="-5" dirty="0">
                <a:latin typeface="Trebuchet MS"/>
                <a:cs typeface="Trebuchet MS"/>
              </a:rPr>
              <a:t>as for  </a:t>
            </a:r>
            <a:r>
              <a:rPr sz="2000" spc="-10" dirty="0">
                <a:latin typeface="Trebuchet MS"/>
                <a:cs typeface="Trebuchet MS"/>
              </a:rPr>
              <a:t>normal</a:t>
            </a:r>
            <a:r>
              <a:rPr sz="2000" spc="-20" dirty="0">
                <a:latin typeface="Trebuchet MS"/>
                <a:cs typeface="Trebuchet MS"/>
              </a:rPr>
              <a:t> </a:t>
            </a:r>
            <a:r>
              <a:rPr sz="2000" spc="-10" dirty="0">
                <a:latin typeface="Trebuchet MS"/>
                <a:cs typeface="Trebuchet MS"/>
              </a:rPr>
              <a:t>instructions.</a:t>
            </a:r>
            <a:endParaRPr sz="2000" dirty="0">
              <a:latin typeface="Trebuchet MS"/>
              <a:cs typeface="Trebuchet MS"/>
            </a:endParaRPr>
          </a:p>
          <a:p>
            <a:pPr marL="355600" marR="5080" indent="-342900">
              <a:lnSpc>
                <a:spcPct val="100000"/>
              </a:lnSpc>
              <a:spcBef>
                <a:spcPts val="470"/>
              </a:spcBef>
              <a:buFont typeface="Wingdings"/>
              <a:buChar char="•"/>
              <a:tabLst>
                <a:tab pos="354965" algn="l"/>
                <a:tab pos="356235" algn="l"/>
              </a:tabLst>
            </a:pPr>
            <a:r>
              <a:rPr sz="2000" spc="-5" dirty="0">
                <a:latin typeface="Trebuchet MS"/>
                <a:cs typeface="Trebuchet MS"/>
              </a:rPr>
              <a:t>If we’re </a:t>
            </a:r>
            <a:r>
              <a:rPr sz="2000" spc="-10" dirty="0">
                <a:latin typeface="Trebuchet MS"/>
                <a:cs typeface="Trebuchet MS"/>
              </a:rPr>
              <a:t>correct, </a:t>
            </a:r>
            <a:r>
              <a:rPr sz="2000" spc="-5" dirty="0">
                <a:latin typeface="Trebuchet MS"/>
                <a:cs typeface="Trebuchet MS"/>
              </a:rPr>
              <a:t>then there is no problem and the </a:t>
            </a:r>
            <a:r>
              <a:rPr sz="2000" spc="-10" dirty="0">
                <a:latin typeface="Trebuchet MS"/>
                <a:cs typeface="Trebuchet MS"/>
              </a:rPr>
              <a:t>pipeline </a:t>
            </a:r>
            <a:r>
              <a:rPr sz="2000" spc="-5" dirty="0">
                <a:latin typeface="Trebuchet MS"/>
                <a:cs typeface="Trebuchet MS"/>
              </a:rPr>
              <a:t>keeps going </a:t>
            </a:r>
            <a:r>
              <a:rPr sz="2000" spc="-10" dirty="0">
                <a:latin typeface="Trebuchet MS"/>
                <a:cs typeface="Trebuchet MS"/>
              </a:rPr>
              <a:t>at  </a:t>
            </a:r>
            <a:r>
              <a:rPr sz="2000" spc="-5" dirty="0">
                <a:latin typeface="Trebuchet MS"/>
                <a:cs typeface="Trebuchet MS"/>
              </a:rPr>
              <a:t>full</a:t>
            </a:r>
            <a:r>
              <a:rPr sz="2000" spc="-70" dirty="0">
                <a:latin typeface="Trebuchet MS"/>
                <a:cs typeface="Trebuchet MS"/>
              </a:rPr>
              <a:t> </a:t>
            </a:r>
            <a:r>
              <a:rPr sz="2000" spc="-5" dirty="0">
                <a:latin typeface="Trebuchet MS"/>
                <a:cs typeface="Trebuchet MS"/>
              </a:rPr>
              <a:t>speed.</a:t>
            </a:r>
            <a:endParaRPr sz="2000" dirty="0">
              <a:latin typeface="Trebuchet MS"/>
              <a:cs typeface="Trebuchet MS"/>
            </a:endParaRPr>
          </a:p>
          <a:p>
            <a:pPr marL="1664335" algn="ctr">
              <a:lnSpc>
                <a:spcPct val="100000"/>
              </a:lnSpc>
              <a:spcBef>
                <a:spcPts val="380"/>
              </a:spcBef>
            </a:pPr>
            <a:r>
              <a:rPr sz="1800" spc="-5" dirty="0">
                <a:latin typeface="Trebuchet MS"/>
                <a:cs typeface="Trebuchet MS"/>
              </a:rPr>
              <a:t>Clock</a:t>
            </a:r>
            <a:r>
              <a:rPr sz="1800" spc="-100" dirty="0">
                <a:latin typeface="Trebuchet MS"/>
                <a:cs typeface="Trebuchet MS"/>
              </a:rPr>
              <a:t> </a:t>
            </a:r>
            <a:r>
              <a:rPr sz="1800" spc="-5" dirty="0">
                <a:latin typeface="Trebuchet MS"/>
                <a:cs typeface="Trebuchet MS"/>
              </a:rPr>
              <a:t>cycle</a:t>
            </a:r>
            <a:endParaRPr sz="1800" dirty="0">
              <a:latin typeface="Trebuchet MS"/>
              <a:cs typeface="Trebuchet MS"/>
            </a:endParaRPr>
          </a:p>
          <a:p>
            <a:pPr marL="2947670">
              <a:lnSpc>
                <a:spcPct val="100000"/>
              </a:lnSpc>
              <a:tabLst>
                <a:tab pos="3778250" algn="l"/>
                <a:tab pos="4606290" algn="l"/>
                <a:tab pos="5436870" algn="l"/>
                <a:tab pos="6325235" algn="l"/>
                <a:tab pos="7155815" algn="l"/>
                <a:tab pos="7974965" algn="l"/>
              </a:tabLst>
            </a:pPr>
            <a:r>
              <a:rPr sz="1800" dirty="0">
                <a:latin typeface="Trebuchet MS"/>
                <a:cs typeface="Trebuchet MS"/>
              </a:rPr>
              <a:t>1	2	3	4	5	6	7</a:t>
            </a:r>
          </a:p>
        </p:txBody>
      </p:sp>
      <p:sp>
        <p:nvSpPr>
          <p:cNvPr id="4" name="object 4"/>
          <p:cNvSpPr/>
          <p:nvPr/>
        </p:nvSpPr>
        <p:spPr>
          <a:xfrm>
            <a:off x="4755896" y="3952747"/>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5594096" y="3952747"/>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6" name="object 6"/>
          <p:cNvSpPr/>
          <p:nvPr/>
        </p:nvSpPr>
        <p:spPr>
          <a:xfrm>
            <a:off x="3917696" y="3952747"/>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5091176" y="4038853"/>
            <a:ext cx="0" cy="258445"/>
          </a:xfrm>
          <a:custGeom>
            <a:avLst/>
            <a:gdLst/>
            <a:ahLst/>
            <a:cxnLst/>
            <a:rect l="l" t="t" r="r" b="b"/>
            <a:pathLst>
              <a:path h="258445">
                <a:moveTo>
                  <a:pt x="0" y="0"/>
                </a:moveTo>
                <a:lnTo>
                  <a:pt x="0" y="258318"/>
                </a:lnTo>
              </a:path>
            </a:pathLst>
          </a:custGeom>
          <a:ln w="12700">
            <a:solidFill>
              <a:srgbClr val="3030FF"/>
            </a:solidFill>
          </a:ln>
        </p:spPr>
        <p:txBody>
          <a:bodyPr wrap="square" lIns="0" tIns="0" rIns="0" bIns="0" rtlCol="0"/>
          <a:lstStyle/>
          <a:p>
            <a:endParaRPr/>
          </a:p>
        </p:txBody>
      </p:sp>
      <p:sp>
        <p:nvSpPr>
          <p:cNvPr id="8" name="object 8"/>
          <p:cNvSpPr/>
          <p:nvPr/>
        </p:nvSpPr>
        <p:spPr>
          <a:xfrm>
            <a:off x="5091176" y="4470146"/>
            <a:ext cx="0" cy="259079"/>
          </a:xfrm>
          <a:custGeom>
            <a:avLst/>
            <a:gdLst/>
            <a:ahLst/>
            <a:cxnLst/>
            <a:rect l="l" t="t" r="r" b="b"/>
            <a:pathLst>
              <a:path h="259079">
                <a:moveTo>
                  <a:pt x="0" y="0"/>
                </a:moveTo>
                <a:lnTo>
                  <a:pt x="0" y="259079"/>
                </a:lnTo>
              </a:path>
            </a:pathLst>
          </a:custGeom>
          <a:ln w="12700">
            <a:solidFill>
              <a:srgbClr val="3030FF"/>
            </a:solidFill>
          </a:ln>
        </p:spPr>
        <p:txBody>
          <a:bodyPr wrap="square" lIns="0" tIns="0" rIns="0" bIns="0" rtlCol="0"/>
          <a:lstStyle/>
          <a:p>
            <a:endParaRPr/>
          </a:p>
        </p:txBody>
      </p:sp>
      <p:sp>
        <p:nvSpPr>
          <p:cNvPr id="9" name="object 9"/>
          <p:cNvSpPr/>
          <p:nvPr/>
        </p:nvSpPr>
        <p:spPr>
          <a:xfrm>
            <a:off x="5091176" y="4384802"/>
            <a:ext cx="168910" cy="85725"/>
          </a:xfrm>
          <a:custGeom>
            <a:avLst/>
            <a:gdLst/>
            <a:ahLst/>
            <a:cxnLst/>
            <a:rect l="l" t="t" r="r" b="b"/>
            <a:pathLst>
              <a:path w="168910" h="85725">
                <a:moveTo>
                  <a:pt x="0" y="85344"/>
                </a:moveTo>
                <a:lnTo>
                  <a:pt x="168401" y="0"/>
                </a:lnTo>
              </a:path>
            </a:pathLst>
          </a:custGeom>
          <a:ln w="12700">
            <a:solidFill>
              <a:srgbClr val="3030FF"/>
            </a:solidFill>
          </a:ln>
        </p:spPr>
        <p:txBody>
          <a:bodyPr wrap="square" lIns="0" tIns="0" rIns="0" bIns="0" rtlCol="0"/>
          <a:lstStyle/>
          <a:p>
            <a:endParaRPr/>
          </a:p>
        </p:txBody>
      </p:sp>
      <p:sp>
        <p:nvSpPr>
          <p:cNvPr id="10" name="object 10"/>
          <p:cNvSpPr/>
          <p:nvPr/>
        </p:nvSpPr>
        <p:spPr>
          <a:xfrm>
            <a:off x="5091176" y="4297171"/>
            <a:ext cx="168910" cy="87630"/>
          </a:xfrm>
          <a:custGeom>
            <a:avLst/>
            <a:gdLst/>
            <a:ahLst/>
            <a:cxnLst/>
            <a:rect l="l" t="t" r="r" b="b"/>
            <a:pathLst>
              <a:path w="168910" h="87629">
                <a:moveTo>
                  <a:pt x="168401" y="87629"/>
                </a:moveTo>
                <a:lnTo>
                  <a:pt x="0" y="0"/>
                </a:lnTo>
              </a:path>
            </a:pathLst>
          </a:custGeom>
          <a:ln w="12700">
            <a:solidFill>
              <a:srgbClr val="3030FF"/>
            </a:solidFill>
          </a:ln>
        </p:spPr>
        <p:txBody>
          <a:bodyPr wrap="square" lIns="0" tIns="0" rIns="0" bIns="0" rtlCol="0"/>
          <a:lstStyle/>
          <a:p>
            <a:endParaRPr/>
          </a:p>
        </p:txBody>
      </p:sp>
      <p:sp>
        <p:nvSpPr>
          <p:cNvPr id="11" name="object 11"/>
          <p:cNvSpPr/>
          <p:nvPr/>
        </p:nvSpPr>
        <p:spPr>
          <a:xfrm>
            <a:off x="5091176" y="4556252"/>
            <a:ext cx="334645" cy="173355"/>
          </a:xfrm>
          <a:custGeom>
            <a:avLst/>
            <a:gdLst/>
            <a:ahLst/>
            <a:cxnLst/>
            <a:rect l="l" t="t" r="r" b="b"/>
            <a:pathLst>
              <a:path w="334645" h="173354">
                <a:moveTo>
                  <a:pt x="0" y="172974"/>
                </a:moveTo>
                <a:lnTo>
                  <a:pt x="334518" y="0"/>
                </a:lnTo>
              </a:path>
            </a:pathLst>
          </a:custGeom>
          <a:ln w="12700">
            <a:solidFill>
              <a:srgbClr val="3030FF"/>
            </a:solidFill>
          </a:ln>
        </p:spPr>
        <p:txBody>
          <a:bodyPr wrap="square" lIns="0" tIns="0" rIns="0" bIns="0" rtlCol="0"/>
          <a:lstStyle/>
          <a:p>
            <a:endParaRPr/>
          </a:p>
        </p:txBody>
      </p:sp>
      <p:sp>
        <p:nvSpPr>
          <p:cNvPr id="12" name="object 12"/>
          <p:cNvSpPr/>
          <p:nvPr/>
        </p:nvSpPr>
        <p:spPr>
          <a:xfrm>
            <a:off x="5091176" y="4038853"/>
            <a:ext cx="334645" cy="173355"/>
          </a:xfrm>
          <a:custGeom>
            <a:avLst/>
            <a:gdLst/>
            <a:ahLst/>
            <a:cxnLst/>
            <a:rect l="l" t="t" r="r" b="b"/>
            <a:pathLst>
              <a:path w="334645" h="173354">
                <a:moveTo>
                  <a:pt x="0" y="0"/>
                </a:moveTo>
                <a:lnTo>
                  <a:pt x="334518" y="172974"/>
                </a:lnTo>
              </a:path>
            </a:pathLst>
          </a:custGeom>
          <a:ln w="12700">
            <a:solidFill>
              <a:srgbClr val="3030FF"/>
            </a:solidFill>
          </a:ln>
        </p:spPr>
        <p:txBody>
          <a:bodyPr wrap="square" lIns="0" tIns="0" rIns="0" bIns="0" rtlCol="0"/>
          <a:lstStyle/>
          <a:p>
            <a:endParaRPr/>
          </a:p>
        </p:txBody>
      </p:sp>
      <p:sp>
        <p:nvSpPr>
          <p:cNvPr id="13" name="object 13"/>
          <p:cNvSpPr/>
          <p:nvPr/>
        </p:nvSpPr>
        <p:spPr>
          <a:xfrm>
            <a:off x="5425694" y="4211828"/>
            <a:ext cx="0" cy="344805"/>
          </a:xfrm>
          <a:custGeom>
            <a:avLst/>
            <a:gdLst/>
            <a:ahLst/>
            <a:cxnLst/>
            <a:rect l="l" t="t" r="r" b="b"/>
            <a:pathLst>
              <a:path h="344804">
                <a:moveTo>
                  <a:pt x="0" y="0"/>
                </a:moveTo>
                <a:lnTo>
                  <a:pt x="0" y="344424"/>
                </a:lnTo>
              </a:path>
            </a:pathLst>
          </a:custGeom>
          <a:ln w="12700">
            <a:solidFill>
              <a:srgbClr val="3030FF"/>
            </a:solidFill>
          </a:ln>
        </p:spPr>
        <p:txBody>
          <a:bodyPr wrap="square" lIns="0" tIns="0" rIns="0" bIns="0" rtlCol="0"/>
          <a:lstStyle/>
          <a:p>
            <a:endParaRPr/>
          </a:p>
        </p:txBody>
      </p:sp>
      <p:sp>
        <p:nvSpPr>
          <p:cNvPr id="14" name="object 14"/>
          <p:cNvSpPr/>
          <p:nvPr/>
        </p:nvSpPr>
        <p:spPr>
          <a:xfrm>
            <a:off x="4922773" y="4211828"/>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15" name="object 15"/>
          <p:cNvSpPr/>
          <p:nvPr/>
        </p:nvSpPr>
        <p:spPr>
          <a:xfrm>
            <a:off x="4922773" y="4556252"/>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16" name="object 16"/>
          <p:cNvSpPr/>
          <p:nvPr/>
        </p:nvSpPr>
        <p:spPr>
          <a:xfrm>
            <a:off x="5425694" y="4384802"/>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17" name="object 17"/>
          <p:cNvSpPr txBox="1"/>
          <p:nvPr/>
        </p:nvSpPr>
        <p:spPr>
          <a:xfrm>
            <a:off x="5992114" y="4261865"/>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8" name="object 18"/>
          <p:cNvSpPr/>
          <p:nvPr/>
        </p:nvSpPr>
        <p:spPr>
          <a:xfrm>
            <a:off x="5760973" y="438480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9" name="object 19"/>
          <p:cNvSpPr/>
          <p:nvPr/>
        </p:nvSpPr>
        <p:spPr>
          <a:xfrm>
            <a:off x="5929376" y="4124197"/>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5844794" y="4384802"/>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21" name="object 21"/>
          <p:cNvSpPr/>
          <p:nvPr/>
        </p:nvSpPr>
        <p:spPr>
          <a:xfrm>
            <a:off x="5844794" y="4729226"/>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22" name="object 22"/>
          <p:cNvSpPr/>
          <p:nvPr/>
        </p:nvSpPr>
        <p:spPr>
          <a:xfrm>
            <a:off x="6348476" y="4556252"/>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23" name="object 23"/>
          <p:cNvSpPr/>
          <p:nvPr/>
        </p:nvSpPr>
        <p:spPr>
          <a:xfrm>
            <a:off x="6348476" y="4556252"/>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24" name="object 24"/>
          <p:cNvSpPr/>
          <p:nvPr/>
        </p:nvSpPr>
        <p:spPr>
          <a:xfrm>
            <a:off x="4252976" y="4124197"/>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4295140" y="4261865"/>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26" name="object 26"/>
          <p:cNvSpPr/>
          <p:nvPr/>
        </p:nvSpPr>
        <p:spPr>
          <a:xfrm>
            <a:off x="3749294" y="438480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7" name="object 27"/>
          <p:cNvSpPr/>
          <p:nvPr/>
        </p:nvSpPr>
        <p:spPr>
          <a:xfrm>
            <a:off x="4084573" y="438480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8" name="object 28"/>
          <p:cNvSpPr/>
          <p:nvPr/>
        </p:nvSpPr>
        <p:spPr>
          <a:xfrm>
            <a:off x="4587494" y="4211828"/>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9" name="object 29"/>
          <p:cNvSpPr/>
          <p:nvPr/>
        </p:nvSpPr>
        <p:spPr>
          <a:xfrm>
            <a:off x="4587494" y="455625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0" name="object 30"/>
          <p:cNvSpPr txBox="1"/>
          <p:nvPr/>
        </p:nvSpPr>
        <p:spPr>
          <a:xfrm>
            <a:off x="6809811" y="4261865"/>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31" name="object 31"/>
          <p:cNvSpPr/>
          <p:nvPr/>
        </p:nvSpPr>
        <p:spPr>
          <a:xfrm>
            <a:off x="6432296" y="3952747"/>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6599173" y="4384802"/>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33" name="object 33"/>
          <p:cNvSpPr/>
          <p:nvPr/>
        </p:nvSpPr>
        <p:spPr>
          <a:xfrm>
            <a:off x="6767576" y="4124197"/>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3414776" y="4124197"/>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35" name="object 35"/>
          <p:cNvSpPr txBox="1"/>
          <p:nvPr/>
        </p:nvSpPr>
        <p:spPr>
          <a:xfrm>
            <a:off x="3503421" y="4261865"/>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36" name="object 36"/>
          <p:cNvSpPr/>
          <p:nvPr/>
        </p:nvSpPr>
        <p:spPr>
          <a:xfrm>
            <a:off x="6263894" y="438480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7" name="object 37"/>
          <p:cNvSpPr/>
          <p:nvPr/>
        </p:nvSpPr>
        <p:spPr>
          <a:xfrm>
            <a:off x="5594096" y="4987544"/>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38" name="object 38"/>
          <p:cNvSpPr/>
          <p:nvPr/>
        </p:nvSpPr>
        <p:spPr>
          <a:xfrm>
            <a:off x="6432296" y="4987544"/>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39" name="object 39"/>
          <p:cNvSpPr/>
          <p:nvPr/>
        </p:nvSpPr>
        <p:spPr>
          <a:xfrm>
            <a:off x="4755896" y="4987544"/>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40" name="object 40"/>
          <p:cNvSpPr/>
          <p:nvPr/>
        </p:nvSpPr>
        <p:spPr>
          <a:xfrm>
            <a:off x="4587494" y="54195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1" name="object 41"/>
          <p:cNvSpPr/>
          <p:nvPr/>
        </p:nvSpPr>
        <p:spPr>
          <a:xfrm>
            <a:off x="5425694" y="524814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2" name="object 42"/>
          <p:cNvSpPr/>
          <p:nvPr/>
        </p:nvSpPr>
        <p:spPr>
          <a:xfrm>
            <a:off x="5425694" y="5592571"/>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3" name="object 43"/>
          <p:cNvSpPr/>
          <p:nvPr/>
        </p:nvSpPr>
        <p:spPr>
          <a:xfrm>
            <a:off x="5760973" y="524814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4" name="object 44"/>
          <p:cNvSpPr/>
          <p:nvPr/>
        </p:nvSpPr>
        <p:spPr>
          <a:xfrm>
            <a:off x="5760973" y="5592571"/>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5" name="object 45"/>
          <p:cNvSpPr/>
          <p:nvPr/>
        </p:nvSpPr>
        <p:spPr>
          <a:xfrm>
            <a:off x="6263894" y="54195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6" name="object 46"/>
          <p:cNvSpPr/>
          <p:nvPr/>
        </p:nvSpPr>
        <p:spPr>
          <a:xfrm>
            <a:off x="6599173" y="5419597"/>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47" name="object 47"/>
          <p:cNvSpPr/>
          <p:nvPr/>
        </p:nvSpPr>
        <p:spPr>
          <a:xfrm>
            <a:off x="7353554"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48" name="object 48"/>
          <p:cNvSpPr/>
          <p:nvPr/>
        </p:nvSpPr>
        <p:spPr>
          <a:xfrm>
            <a:off x="6515354"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49" name="object 49"/>
          <p:cNvSpPr/>
          <p:nvPr/>
        </p:nvSpPr>
        <p:spPr>
          <a:xfrm>
            <a:off x="5677153"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50" name="object 50"/>
          <p:cNvSpPr/>
          <p:nvPr/>
        </p:nvSpPr>
        <p:spPr>
          <a:xfrm>
            <a:off x="4838953"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51" name="object 51"/>
          <p:cNvSpPr/>
          <p:nvPr/>
        </p:nvSpPr>
        <p:spPr>
          <a:xfrm>
            <a:off x="4000753"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52" name="object 52"/>
          <p:cNvSpPr/>
          <p:nvPr/>
        </p:nvSpPr>
        <p:spPr>
          <a:xfrm>
            <a:off x="8191754" y="3865879"/>
            <a:ext cx="0" cy="3195320"/>
          </a:xfrm>
          <a:custGeom>
            <a:avLst/>
            <a:gdLst/>
            <a:ahLst/>
            <a:cxnLst/>
            <a:rect l="l" t="t" r="r" b="b"/>
            <a:pathLst>
              <a:path h="3195320">
                <a:moveTo>
                  <a:pt x="0" y="0"/>
                </a:moveTo>
                <a:lnTo>
                  <a:pt x="0" y="3195066"/>
                </a:lnTo>
              </a:path>
            </a:pathLst>
          </a:custGeom>
          <a:ln w="12700">
            <a:solidFill>
              <a:srgbClr val="828282"/>
            </a:solidFill>
            <a:prstDash val="dot"/>
          </a:ln>
        </p:spPr>
        <p:txBody>
          <a:bodyPr wrap="square" lIns="0" tIns="0" rIns="0" bIns="0" rtlCol="0"/>
          <a:lstStyle/>
          <a:p>
            <a:endParaRPr/>
          </a:p>
        </p:txBody>
      </p:sp>
      <p:sp>
        <p:nvSpPr>
          <p:cNvPr id="53" name="object 53"/>
          <p:cNvSpPr/>
          <p:nvPr/>
        </p:nvSpPr>
        <p:spPr>
          <a:xfrm>
            <a:off x="8108695" y="602462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699">
            <a:solidFill>
              <a:srgbClr val="000000"/>
            </a:solidFill>
          </a:ln>
        </p:spPr>
        <p:txBody>
          <a:bodyPr wrap="square" lIns="0" tIns="0" rIns="0" bIns="0" rtlCol="0"/>
          <a:lstStyle/>
          <a:p>
            <a:endParaRPr/>
          </a:p>
        </p:txBody>
      </p:sp>
      <p:sp>
        <p:nvSpPr>
          <p:cNvPr id="55" name="object 55"/>
          <p:cNvSpPr txBox="1"/>
          <p:nvPr/>
        </p:nvSpPr>
        <p:spPr>
          <a:xfrm>
            <a:off x="1155700" y="5319784"/>
            <a:ext cx="1861820" cy="292100"/>
          </a:xfrm>
          <a:prstGeom prst="rect">
            <a:avLst/>
          </a:prstGeom>
        </p:spPr>
        <p:txBody>
          <a:bodyPr vert="horz" wrap="square" lIns="0" tIns="0" rIns="0" bIns="0" rtlCol="0">
            <a:spAutoFit/>
          </a:bodyPr>
          <a:lstStyle/>
          <a:p>
            <a:pPr marL="12700">
              <a:lnSpc>
                <a:spcPct val="100000"/>
              </a:lnSpc>
            </a:pPr>
            <a:r>
              <a:rPr sz="1800" i="1" spc="-5" dirty="0">
                <a:latin typeface="Trebuchet MS"/>
                <a:cs typeface="Trebuchet MS"/>
              </a:rPr>
              <a:t>next instruction</a:t>
            </a:r>
            <a:r>
              <a:rPr sz="1800" i="1" spc="-110" dirty="0">
                <a:latin typeface="Trebuchet MS"/>
                <a:cs typeface="Trebuchet MS"/>
              </a:rPr>
              <a:t> </a:t>
            </a:r>
            <a:r>
              <a:rPr sz="1800" i="1" dirty="0">
                <a:latin typeface="Trebuchet MS"/>
                <a:cs typeface="Trebuchet MS"/>
              </a:rPr>
              <a:t>1</a:t>
            </a:r>
            <a:endParaRPr sz="1800">
              <a:latin typeface="Trebuchet MS"/>
              <a:cs typeface="Trebuchet MS"/>
            </a:endParaRPr>
          </a:p>
        </p:txBody>
      </p:sp>
      <p:sp>
        <p:nvSpPr>
          <p:cNvPr id="56" name="object 56"/>
          <p:cNvSpPr txBox="1"/>
          <p:nvPr/>
        </p:nvSpPr>
        <p:spPr>
          <a:xfrm>
            <a:off x="1155700" y="6401061"/>
            <a:ext cx="1861820" cy="292100"/>
          </a:xfrm>
          <a:prstGeom prst="rect">
            <a:avLst/>
          </a:prstGeom>
        </p:spPr>
        <p:txBody>
          <a:bodyPr vert="horz" wrap="square" lIns="0" tIns="0" rIns="0" bIns="0" rtlCol="0">
            <a:spAutoFit/>
          </a:bodyPr>
          <a:lstStyle/>
          <a:p>
            <a:pPr marL="12700">
              <a:lnSpc>
                <a:spcPct val="100000"/>
              </a:lnSpc>
            </a:pPr>
            <a:r>
              <a:rPr sz="1800" i="1" spc="-5" dirty="0">
                <a:latin typeface="Trebuchet MS"/>
                <a:cs typeface="Trebuchet MS"/>
              </a:rPr>
              <a:t>next instruction</a:t>
            </a:r>
            <a:r>
              <a:rPr sz="1800" i="1" spc="-110" dirty="0">
                <a:latin typeface="Trebuchet MS"/>
                <a:cs typeface="Trebuchet MS"/>
              </a:rPr>
              <a:t> </a:t>
            </a:r>
            <a:r>
              <a:rPr sz="1800" i="1" dirty="0">
                <a:latin typeface="Trebuchet MS"/>
                <a:cs typeface="Trebuchet MS"/>
              </a:rPr>
              <a:t>2</a:t>
            </a:r>
            <a:endParaRPr sz="1800">
              <a:latin typeface="Trebuchet MS"/>
              <a:cs typeface="Trebuchet MS"/>
            </a:endParaRPr>
          </a:p>
        </p:txBody>
      </p:sp>
      <p:sp>
        <p:nvSpPr>
          <p:cNvPr id="57" name="object 57"/>
          <p:cNvSpPr/>
          <p:nvPr/>
        </p:nvSpPr>
        <p:spPr>
          <a:xfrm>
            <a:off x="5929376" y="5075173"/>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58" name="object 58"/>
          <p:cNvSpPr/>
          <p:nvPr/>
        </p:nvSpPr>
        <p:spPr>
          <a:xfrm>
            <a:off x="5929376" y="5507228"/>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59" name="object 59"/>
          <p:cNvSpPr/>
          <p:nvPr/>
        </p:nvSpPr>
        <p:spPr>
          <a:xfrm>
            <a:off x="5929376" y="5421121"/>
            <a:ext cx="168910" cy="86360"/>
          </a:xfrm>
          <a:custGeom>
            <a:avLst/>
            <a:gdLst/>
            <a:ahLst/>
            <a:cxnLst/>
            <a:rect l="l" t="t" r="r" b="b"/>
            <a:pathLst>
              <a:path w="168910" h="86360">
                <a:moveTo>
                  <a:pt x="0" y="86105"/>
                </a:moveTo>
                <a:lnTo>
                  <a:pt x="168401" y="0"/>
                </a:lnTo>
              </a:path>
            </a:pathLst>
          </a:custGeom>
          <a:ln w="12700">
            <a:solidFill>
              <a:srgbClr val="000000"/>
            </a:solidFill>
          </a:ln>
        </p:spPr>
        <p:txBody>
          <a:bodyPr wrap="square" lIns="0" tIns="0" rIns="0" bIns="0" rtlCol="0"/>
          <a:lstStyle/>
          <a:p>
            <a:endParaRPr/>
          </a:p>
        </p:txBody>
      </p:sp>
      <p:sp>
        <p:nvSpPr>
          <p:cNvPr id="60" name="object 60"/>
          <p:cNvSpPr/>
          <p:nvPr/>
        </p:nvSpPr>
        <p:spPr>
          <a:xfrm>
            <a:off x="5929376" y="5334253"/>
            <a:ext cx="168910" cy="86995"/>
          </a:xfrm>
          <a:custGeom>
            <a:avLst/>
            <a:gdLst/>
            <a:ahLst/>
            <a:cxnLst/>
            <a:rect l="l" t="t" r="r" b="b"/>
            <a:pathLst>
              <a:path w="168910" h="86995">
                <a:moveTo>
                  <a:pt x="168401" y="86868"/>
                </a:moveTo>
                <a:lnTo>
                  <a:pt x="0" y="0"/>
                </a:lnTo>
              </a:path>
            </a:pathLst>
          </a:custGeom>
          <a:ln w="12700">
            <a:solidFill>
              <a:srgbClr val="000000"/>
            </a:solidFill>
          </a:ln>
        </p:spPr>
        <p:txBody>
          <a:bodyPr wrap="square" lIns="0" tIns="0" rIns="0" bIns="0" rtlCol="0"/>
          <a:lstStyle/>
          <a:p>
            <a:endParaRPr/>
          </a:p>
        </p:txBody>
      </p:sp>
      <p:sp>
        <p:nvSpPr>
          <p:cNvPr id="61" name="object 61"/>
          <p:cNvSpPr/>
          <p:nvPr/>
        </p:nvSpPr>
        <p:spPr>
          <a:xfrm>
            <a:off x="5929376" y="5592571"/>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62" name="object 62"/>
          <p:cNvSpPr/>
          <p:nvPr/>
        </p:nvSpPr>
        <p:spPr>
          <a:xfrm>
            <a:off x="5929376" y="5075173"/>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63" name="object 63"/>
          <p:cNvSpPr/>
          <p:nvPr/>
        </p:nvSpPr>
        <p:spPr>
          <a:xfrm>
            <a:off x="6263894" y="5248147"/>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64" name="object 64"/>
          <p:cNvSpPr/>
          <p:nvPr/>
        </p:nvSpPr>
        <p:spPr>
          <a:xfrm>
            <a:off x="6682993" y="5419597"/>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65" name="object 65"/>
          <p:cNvSpPr/>
          <p:nvPr/>
        </p:nvSpPr>
        <p:spPr>
          <a:xfrm>
            <a:off x="6682993" y="5765546"/>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66" name="object 66"/>
          <p:cNvSpPr/>
          <p:nvPr/>
        </p:nvSpPr>
        <p:spPr>
          <a:xfrm>
            <a:off x="7186676" y="5592571"/>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67" name="object 67"/>
          <p:cNvSpPr/>
          <p:nvPr/>
        </p:nvSpPr>
        <p:spPr>
          <a:xfrm>
            <a:off x="7186676" y="5592571"/>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68" name="object 68"/>
          <p:cNvSpPr/>
          <p:nvPr/>
        </p:nvSpPr>
        <p:spPr>
          <a:xfrm>
            <a:off x="4922773" y="54195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9" name="object 69"/>
          <p:cNvSpPr txBox="1"/>
          <p:nvPr/>
        </p:nvSpPr>
        <p:spPr>
          <a:xfrm>
            <a:off x="7648014" y="5298947"/>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70" name="object 70"/>
          <p:cNvSpPr/>
          <p:nvPr/>
        </p:nvSpPr>
        <p:spPr>
          <a:xfrm>
            <a:off x="7270495" y="4987544"/>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71" name="object 71"/>
          <p:cNvSpPr/>
          <p:nvPr/>
        </p:nvSpPr>
        <p:spPr>
          <a:xfrm>
            <a:off x="7437373" y="5419597"/>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72" name="object 72"/>
          <p:cNvSpPr/>
          <p:nvPr/>
        </p:nvSpPr>
        <p:spPr>
          <a:xfrm>
            <a:off x="7605776" y="5161279"/>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73" name="object 73"/>
          <p:cNvSpPr/>
          <p:nvPr/>
        </p:nvSpPr>
        <p:spPr>
          <a:xfrm>
            <a:off x="4252976" y="5161279"/>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74" name="object 74"/>
          <p:cNvSpPr txBox="1"/>
          <p:nvPr/>
        </p:nvSpPr>
        <p:spPr>
          <a:xfrm>
            <a:off x="4341621" y="5298947"/>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75" name="object 75"/>
          <p:cNvSpPr/>
          <p:nvPr/>
        </p:nvSpPr>
        <p:spPr>
          <a:xfrm>
            <a:off x="5091176" y="5161279"/>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76" name="object 76"/>
          <p:cNvSpPr txBox="1"/>
          <p:nvPr/>
        </p:nvSpPr>
        <p:spPr>
          <a:xfrm>
            <a:off x="5132578" y="5298947"/>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77" name="object 77"/>
          <p:cNvSpPr txBox="1"/>
          <p:nvPr/>
        </p:nvSpPr>
        <p:spPr>
          <a:xfrm>
            <a:off x="6830312" y="5298947"/>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78" name="object 78"/>
          <p:cNvSpPr/>
          <p:nvPr/>
        </p:nvSpPr>
        <p:spPr>
          <a:xfrm>
            <a:off x="6767576" y="5161279"/>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79" name="object 79"/>
          <p:cNvSpPr/>
          <p:nvPr/>
        </p:nvSpPr>
        <p:spPr>
          <a:xfrm>
            <a:off x="7102093" y="5419597"/>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80" name="object 80"/>
          <p:cNvSpPr/>
          <p:nvPr/>
        </p:nvSpPr>
        <p:spPr>
          <a:xfrm>
            <a:off x="6432296" y="602462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81" name="object 81"/>
          <p:cNvSpPr/>
          <p:nvPr/>
        </p:nvSpPr>
        <p:spPr>
          <a:xfrm>
            <a:off x="7270495" y="602462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699">
            <a:solidFill>
              <a:srgbClr val="000000"/>
            </a:solidFill>
          </a:ln>
        </p:spPr>
        <p:txBody>
          <a:bodyPr wrap="square" lIns="0" tIns="0" rIns="0" bIns="0" rtlCol="0"/>
          <a:lstStyle/>
          <a:p>
            <a:endParaRPr/>
          </a:p>
        </p:txBody>
      </p:sp>
      <p:sp>
        <p:nvSpPr>
          <p:cNvPr id="82" name="object 82"/>
          <p:cNvSpPr/>
          <p:nvPr/>
        </p:nvSpPr>
        <p:spPr>
          <a:xfrm>
            <a:off x="5594096" y="602462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83" name="object 83"/>
          <p:cNvSpPr/>
          <p:nvPr/>
        </p:nvSpPr>
        <p:spPr>
          <a:xfrm>
            <a:off x="5425694" y="64566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84" name="object 84"/>
          <p:cNvSpPr/>
          <p:nvPr/>
        </p:nvSpPr>
        <p:spPr>
          <a:xfrm>
            <a:off x="6263894" y="62829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85" name="object 85"/>
          <p:cNvSpPr/>
          <p:nvPr/>
        </p:nvSpPr>
        <p:spPr>
          <a:xfrm>
            <a:off x="6263894" y="662965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86" name="object 86"/>
          <p:cNvSpPr/>
          <p:nvPr/>
        </p:nvSpPr>
        <p:spPr>
          <a:xfrm>
            <a:off x="6599173" y="628294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87" name="object 87"/>
          <p:cNvSpPr/>
          <p:nvPr/>
        </p:nvSpPr>
        <p:spPr>
          <a:xfrm>
            <a:off x="6599173" y="662965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88" name="object 88"/>
          <p:cNvSpPr/>
          <p:nvPr/>
        </p:nvSpPr>
        <p:spPr>
          <a:xfrm>
            <a:off x="7102093" y="645667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89" name="object 89"/>
          <p:cNvSpPr/>
          <p:nvPr/>
        </p:nvSpPr>
        <p:spPr>
          <a:xfrm>
            <a:off x="7437373" y="645667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90" name="object 90"/>
          <p:cNvSpPr/>
          <p:nvPr/>
        </p:nvSpPr>
        <p:spPr>
          <a:xfrm>
            <a:off x="6767576" y="6111494"/>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1" name="object 91"/>
          <p:cNvSpPr/>
          <p:nvPr/>
        </p:nvSpPr>
        <p:spPr>
          <a:xfrm>
            <a:off x="6767576" y="654354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2" name="object 92"/>
          <p:cNvSpPr/>
          <p:nvPr/>
        </p:nvSpPr>
        <p:spPr>
          <a:xfrm>
            <a:off x="6767576" y="6458203"/>
            <a:ext cx="168910" cy="85725"/>
          </a:xfrm>
          <a:custGeom>
            <a:avLst/>
            <a:gdLst/>
            <a:ahLst/>
            <a:cxnLst/>
            <a:rect l="l" t="t" r="r" b="b"/>
            <a:pathLst>
              <a:path w="168909" h="85725">
                <a:moveTo>
                  <a:pt x="0" y="85344"/>
                </a:moveTo>
                <a:lnTo>
                  <a:pt x="168401" y="0"/>
                </a:lnTo>
              </a:path>
            </a:pathLst>
          </a:custGeom>
          <a:ln w="12700">
            <a:solidFill>
              <a:srgbClr val="000000"/>
            </a:solidFill>
          </a:ln>
        </p:spPr>
        <p:txBody>
          <a:bodyPr wrap="square" lIns="0" tIns="0" rIns="0" bIns="0" rtlCol="0"/>
          <a:lstStyle/>
          <a:p>
            <a:endParaRPr/>
          </a:p>
        </p:txBody>
      </p:sp>
      <p:sp>
        <p:nvSpPr>
          <p:cNvPr id="93" name="object 93"/>
          <p:cNvSpPr/>
          <p:nvPr/>
        </p:nvSpPr>
        <p:spPr>
          <a:xfrm>
            <a:off x="6767576" y="6370573"/>
            <a:ext cx="168910" cy="87630"/>
          </a:xfrm>
          <a:custGeom>
            <a:avLst/>
            <a:gdLst/>
            <a:ahLst/>
            <a:cxnLst/>
            <a:rect l="l" t="t" r="r" b="b"/>
            <a:pathLst>
              <a:path w="168909" h="87629">
                <a:moveTo>
                  <a:pt x="168401" y="87629"/>
                </a:moveTo>
                <a:lnTo>
                  <a:pt x="0" y="0"/>
                </a:lnTo>
              </a:path>
            </a:pathLst>
          </a:custGeom>
          <a:ln w="12700">
            <a:solidFill>
              <a:srgbClr val="000000"/>
            </a:solidFill>
          </a:ln>
        </p:spPr>
        <p:txBody>
          <a:bodyPr wrap="square" lIns="0" tIns="0" rIns="0" bIns="0" rtlCol="0"/>
          <a:lstStyle/>
          <a:p>
            <a:endParaRPr/>
          </a:p>
        </p:txBody>
      </p:sp>
      <p:sp>
        <p:nvSpPr>
          <p:cNvPr id="94" name="object 94"/>
          <p:cNvSpPr/>
          <p:nvPr/>
        </p:nvSpPr>
        <p:spPr>
          <a:xfrm>
            <a:off x="6767576" y="6629654"/>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95" name="object 95"/>
          <p:cNvSpPr/>
          <p:nvPr/>
        </p:nvSpPr>
        <p:spPr>
          <a:xfrm>
            <a:off x="6767576" y="6111494"/>
            <a:ext cx="334645" cy="173990"/>
          </a:xfrm>
          <a:custGeom>
            <a:avLst/>
            <a:gdLst/>
            <a:ahLst/>
            <a:cxnLst/>
            <a:rect l="l" t="t" r="r" b="b"/>
            <a:pathLst>
              <a:path w="334645" h="173989">
                <a:moveTo>
                  <a:pt x="0" y="0"/>
                </a:moveTo>
                <a:lnTo>
                  <a:pt x="334518" y="173735"/>
                </a:lnTo>
              </a:path>
            </a:pathLst>
          </a:custGeom>
          <a:ln w="12699">
            <a:solidFill>
              <a:srgbClr val="000000"/>
            </a:solidFill>
          </a:ln>
        </p:spPr>
        <p:txBody>
          <a:bodyPr wrap="square" lIns="0" tIns="0" rIns="0" bIns="0" rtlCol="0"/>
          <a:lstStyle/>
          <a:p>
            <a:endParaRPr/>
          </a:p>
        </p:txBody>
      </p:sp>
      <p:sp>
        <p:nvSpPr>
          <p:cNvPr id="96" name="object 96"/>
          <p:cNvSpPr/>
          <p:nvPr/>
        </p:nvSpPr>
        <p:spPr>
          <a:xfrm>
            <a:off x="7102093" y="6285229"/>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97" name="object 97"/>
          <p:cNvSpPr/>
          <p:nvPr/>
        </p:nvSpPr>
        <p:spPr>
          <a:xfrm>
            <a:off x="7521193" y="6456679"/>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98" name="object 98"/>
          <p:cNvSpPr/>
          <p:nvPr/>
        </p:nvSpPr>
        <p:spPr>
          <a:xfrm>
            <a:off x="7521193" y="6802628"/>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99" name="object 99"/>
          <p:cNvSpPr/>
          <p:nvPr/>
        </p:nvSpPr>
        <p:spPr>
          <a:xfrm>
            <a:off x="8024876" y="6629654"/>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00" name="object 100"/>
          <p:cNvSpPr/>
          <p:nvPr/>
        </p:nvSpPr>
        <p:spPr>
          <a:xfrm>
            <a:off x="8024876" y="6629654"/>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101" name="object 101"/>
          <p:cNvSpPr/>
          <p:nvPr/>
        </p:nvSpPr>
        <p:spPr>
          <a:xfrm>
            <a:off x="5760973" y="64566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02" name="object 102"/>
          <p:cNvSpPr/>
          <p:nvPr/>
        </p:nvSpPr>
        <p:spPr>
          <a:xfrm>
            <a:off x="5091176" y="61976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103" name="object 103"/>
          <p:cNvSpPr txBox="1"/>
          <p:nvPr/>
        </p:nvSpPr>
        <p:spPr>
          <a:xfrm>
            <a:off x="5179821" y="633374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04" name="object 104"/>
          <p:cNvSpPr/>
          <p:nvPr/>
        </p:nvSpPr>
        <p:spPr>
          <a:xfrm>
            <a:off x="5929376" y="61976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699">
            <a:solidFill>
              <a:srgbClr val="000000"/>
            </a:solidFill>
          </a:ln>
        </p:spPr>
        <p:txBody>
          <a:bodyPr wrap="square" lIns="0" tIns="0" rIns="0" bIns="0" rtlCol="0"/>
          <a:lstStyle/>
          <a:p>
            <a:endParaRPr/>
          </a:p>
        </p:txBody>
      </p:sp>
      <p:sp>
        <p:nvSpPr>
          <p:cNvPr id="105" name="object 105"/>
          <p:cNvSpPr txBox="1"/>
          <p:nvPr/>
        </p:nvSpPr>
        <p:spPr>
          <a:xfrm>
            <a:off x="5970778" y="6333744"/>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106" name="object 106"/>
          <p:cNvSpPr txBox="1"/>
          <p:nvPr/>
        </p:nvSpPr>
        <p:spPr>
          <a:xfrm>
            <a:off x="7668512" y="633374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07" name="object 107"/>
          <p:cNvSpPr/>
          <p:nvPr/>
        </p:nvSpPr>
        <p:spPr>
          <a:xfrm>
            <a:off x="7605776" y="6197600"/>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108" name="object 108"/>
          <p:cNvSpPr txBox="1"/>
          <p:nvPr/>
        </p:nvSpPr>
        <p:spPr>
          <a:xfrm>
            <a:off x="8486214" y="633374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09" name="object 109"/>
          <p:cNvSpPr/>
          <p:nvPr/>
        </p:nvSpPr>
        <p:spPr>
          <a:xfrm>
            <a:off x="8275573" y="645667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10" name="object 110"/>
          <p:cNvSpPr/>
          <p:nvPr/>
        </p:nvSpPr>
        <p:spPr>
          <a:xfrm>
            <a:off x="8443976" y="6197600"/>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111" name="object 111"/>
          <p:cNvSpPr/>
          <p:nvPr/>
        </p:nvSpPr>
        <p:spPr>
          <a:xfrm>
            <a:off x="7940293" y="645667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12" name="object 11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13" name="object 113"/>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14" name="object 11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29</a:t>
            </a:fld>
            <a:endParaRPr dirty="0"/>
          </a:p>
        </p:txBody>
      </p:sp>
      <p:sp>
        <p:nvSpPr>
          <p:cNvPr id="115" name="object 38"/>
          <p:cNvSpPr txBox="1"/>
          <p:nvPr/>
        </p:nvSpPr>
        <p:spPr>
          <a:xfrm>
            <a:off x="1060450" y="4337050"/>
            <a:ext cx="2109596" cy="276999"/>
          </a:xfrm>
          <a:prstGeom prst="rect">
            <a:avLst/>
          </a:prstGeom>
        </p:spPr>
        <p:txBody>
          <a:bodyPr vert="horz" wrap="square" lIns="0" tIns="0" rIns="0" bIns="0" rtlCol="0">
            <a:spAutoFit/>
          </a:bodyPr>
          <a:lstStyle/>
          <a:p>
            <a:pPr marL="12700">
              <a:lnSpc>
                <a:spcPct val="100000"/>
              </a:lnSpc>
              <a:tabLst>
                <a:tab pos="585470" algn="l"/>
              </a:tabLst>
            </a:pPr>
            <a:r>
              <a:rPr lang="en-US" dirty="0" smtClean="0">
                <a:latin typeface="Trebuchet MS"/>
                <a:cs typeface="Trebuchet MS"/>
              </a:rPr>
              <a:t>CBNZ</a:t>
            </a:r>
            <a:r>
              <a:rPr sz="1800" dirty="0" smtClean="0">
                <a:latin typeface="Trebuchet MS"/>
                <a:cs typeface="Trebuchet MS"/>
              </a:rPr>
              <a:t>	R</a:t>
            </a:r>
            <a:r>
              <a:rPr lang="en-US" sz="1800" dirty="0" smtClean="0">
                <a:latin typeface="Trebuchet MS"/>
                <a:cs typeface="Trebuchet MS"/>
              </a:rPr>
              <a:t>3, </a:t>
            </a:r>
            <a:r>
              <a:rPr sz="1800" spc="-100" dirty="0" smtClean="0">
                <a:latin typeface="Trebuchet MS"/>
                <a:cs typeface="Trebuchet MS"/>
              </a:rPr>
              <a:t> </a:t>
            </a:r>
            <a:r>
              <a:rPr sz="1800" dirty="0">
                <a:latin typeface="Trebuchet MS"/>
                <a:cs typeface="Trebuchet MS"/>
              </a:rPr>
              <a:t>Label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4" name="Content Placeholder 3"/>
          <p:cNvSpPr>
            <a:spLocks noGrp="1"/>
          </p:cNvSpPr>
          <p:nvPr>
            <p:ph idx="1"/>
          </p:nvPr>
        </p:nvSpPr>
        <p:spPr/>
        <p:txBody>
          <a:bodyPr/>
          <a:lstStyle/>
          <a:p>
            <a:r>
              <a:rPr lang="en-US" dirty="0" smtClean="0"/>
              <a:t>Next homework out on 15</a:t>
            </a:r>
            <a:r>
              <a:rPr lang="en-US" baseline="30000" dirty="0" smtClean="0"/>
              <a:t>th</a:t>
            </a:r>
            <a:r>
              <a:rPr lang="en-US" dirty="0" smtClean="0"/>
              <a:t> due 29</a:t>
            </a:r>
          </a:p>
          <a:p>
            <a:pPr lvl="1"/>
            <a:r>
              <a:rPr lang="en-US" dirty="0" smtClean="0"/>
              <a:t>Cover pipeline and cache</a:t>
            </a:r>
          </a:p>
          <a:p>
            <a:r>
              <a:rPr lang="en-US" dirty="0" smtClean="0"/>
              <a:t>Projects</a:t>
            </a:r>
          </a:p>
          <a:p>
            <a:pPr lvl="1"/>
            <a:r>
              <a:rPr lang="en-US" dirty="0" smtClean="0"/>
              <a:t>Most are done</a:t>
            </a:r>
          </a:p>
          <a:p>
            <a:pPr lvl="1"/>
            <a:r>
              <a:rPr lang="en-US" dirty="0" smtClean="0"/>
              <a:t>Two are in process</a:t>
            </a:r>
          </a:p>
          <a:p>
            <a:pPr lvl="1">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5114" y="487171"/>
            <a:ext cx="3441700" cy="431800"/>
          </a:xfrm>
          <a:prstGeom prst="rect">
            <a:avLst/>
          </a:prstGeom>
        </p:spPr>
        <p:txBody>
          <a:bodyPr vert="horz" wrap="square" lIns="0" tIns="0" rIns="0" bIns="0" rtlCol="0">
            <a:spAutoFit/>
          </a:bodyPr>
          <a:lstStyle/>
          <a:p>
            <a:pPr marL="12700">
              <a:lnSpc>
                <a:spcPct val="100000"/>
              </a:lnSpc>
            </a:pPr>
            <a:r>
              <a:rPr spc="-5" dirty="0"/>
              <a:t>Branch</a:t>
            </a:r>
            <a:r>
              <a:rPr spc="-90" dirty="0"/>
              <a:t> </a:t>
            </a:r>
            <a:r>
              <a:rPr spc="-5" dirty="0"/>
              <a:t>misprediction</a:t>
            </a:r>
          </a:p>
        </p:txBody>
      </p:sp>
      <p:sp>
        <p:nvSpPr>
          <p:cNvPr id="3" name="object 3"/>
          <p:cNvSpPr/>
          <p:nvPr/>
        </p:nvSpPr>
        <p:spPr>
          <a:xfrm>
            <a:off x="4530344" y="2951479"/>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 name="object 4"/>
          <p:cNvSpPr/>
          <p:nvPr/>
        </p:nvSpPr>
        <p:spPr>
          <a:xfrm>
            <a:off x="4865623" y="3036823"/>
            <a:ext cx="0" cy="260985"/>
          </a:xfrm>
          <a:custGeom>
            <a:avLst/>
            <a:gdLst/>
            <a:ahLst/>
            <a:cxnLst/>
            <a:rect l="l" t="t" r="r" b="b"/>
            <a:pathLst>
              <a:path h="260985">
                <a:moveTo>
                  <a:pt x="0" y="0"/>
                </a:moveTo>
                <a:lnTo>
                  <a:pt x="0" y="260603"/>
                </a:lnTo>
              </a:path>
            </a:pathLst>
          </a:custGeom>
          <a:ln w="12700">
            <a:solidFill>
              <a:srgbClr val="3030FF"/>
            </a:solidFill>
          </a:ln>
        </p:spPr>
        <p:txBody>
          <a:bodyPr wrap="square" lIns="0" tIns="0" rIns="0" bIns="0" rtlCol="0"/>
          <a:lstStyle/>
          <a:p>
            <a:endParaRPr/>
          </a:p>
        </p:txBody>
      </p:sp>
      <p:sp>
        <p:nvSpPr>
          <p:cNvPr id="5" name="object 5"/>
          <p:cNvSpPr/>
          <p:nvPr/>
        </p:nvSpPr>
        <p:spPr>
          <a:xfrm>
            <a:off x="4865623" y="3470402"/>
            <a:ext cx="0" cy="258445"/>
          </a:xfrm>
          <a:custGeom>
            <a:avLst/>
            <a:gdLst/>
            <a:ahLst/>
            <a:cxnLst/>
            <a:rect l="l" t="t" r="r" b="b"/>
            <a:pathLst>
              <a:path h="258445">
                <a:moveTo>
                  <a:pt x="0" y="0"/>
                </a:moveTo>
                <a:lnTo>
                  <a:pt x="0" y="258318"/>
                </a:lnTo>
              </a:path>
            </a:pathLst>
          </a:custGeom>
          <a:ln w="12700">
            <a:solidFill>
              <a:srgbClr val="3030FF"/>
            </a:solidFill>
          </a:ln>
        </p:spPr>
        <p:txBody>
          <a:bodyPr wrap="square" lIns="0" tIns="0" rIns="0" bIns="0" rtlCol="0"/>
          <a:lstStyle/>
          <a:p>
            <a:endParaRPr/>
          </a:p>
        </p:txBody>
      </p:sp>
      <p:sp>
        <p:nvSpPr>
          <p:cNvPr id="6" name="object 6"/>
          <p:cNvSpPr/>
          <p:nvPr/>
        </p:nvSpPr>
        <p:spPr>
          <a:xfrm>
            <a:off x="4865623" y="3382771"/>
            <a:ext cx="168910" cy="87630"/>
          </a:xfrm>
          <a:custGeom>
            <a:avLst/>
            <a:gdLst/>
            <a:ahLst/>
            <a:cxnLst/>
            <a:rect l="l" t="t" r="r" b="b"/>
            <a:pathLst>
              <a:path w="168910" h="87629">
                <a:moveTo>
                  <a:pt x="0" y="87629"/>
                </a:moveTo>
                <a:lnTo>
                  <a:pt x="168401" y="0"/>
                </a:lnTo>
              </a:path>
            </a:pathLst>
          </a:custGeom>
          <a:ln w="12700">
            <a:solidFill>
              <a:srgbClr val="3030FF"/>
            </a:solidFill>
          </a:ln>
        </p:spPr>
        <p:txBody>
          <a:bodyPr wrap="square" lIns="0" tIns="0" rIns="0" bIns="0" rtlCol="0"/>
          <a:lstStyle/>
          <a:p>
            <a:endParaRPr/>
          </a:p>
        </p:txBody>
      </p:sp>
      <p:sp>
        <p:nvSpPr>
          <p:cNvPr id="7" name="object 7"/>
          <p:cNvSpPr/>
          <p:nvPr/>
        </p:nvSpPr>
        <p:spPr>
          <a:xfrm>
            <a:off x="4865623" y="3297428"/>
            <a:ext cx="168910" cy="85725"/>
          </a:xfrm>
          <a:custGeom>
            <a:avLst/>
            <a:gdLst/>
            <a:ahLst/>
            <a:cxnLst/>
            <a:rect l="l" t="t" r="r" b="b"/>
            <a:pathLst>
              <a:path w="168910" h="85725">
                <a:moveTo>
                  <a:pt x="168401" y="85344"/>
                </a:moveTo>
                <a:lnTo>
                  <a:pt x="0" y="0"/>
                </a:lnTo>
              </a:path>
            </a:pathLst>
          </a:custGeom>
          <a:ln w="12700">
            <a:solidFill>
              <a:srgbClr val="3030FF"/>
            </a:solidFill>
          </a:ln>
        </p:spPr>
        <p:txBody>
          <a:bodyPr wrap="square" lIns="0" tIns="0" rIns="0" bIns="0" rtlCol="0"/>
          <a:lstStyle/>
          <a:p>
            <a:endParaRPr/>
          </a:p>
        </p:txBody>
      </p:sp>
      <p:sp>
        <p:nvSpPr>
          <p:cNvPr id="8" name="object 8"/>
          <p:cNvSpPr/>
          <p:nvPr/>
        </p:nvSpPr>
        <p:spPr>
          <a:xfrm>
            <a:off x="4865623" y="3555746"/>
            <a:ext cx="337185" cy="173355"/>
          </a:xfrm>
          <a:custGeom>
            <a:avLst/>
            <a:gdLst/>
            <a:ahLst/>
            <a:cxnLst/>
            <a:rect l="l" t="t" r="r" b="b"/>
            <a:pathLst>
              <a:path w="337185" h="173354">
                <a:moveTo>
                  <a:pt x="0" y="172974"/>
                </a:moveTo>
                <a:lnTo>
                  <a:pt x="336803" y="0"/>
                </a:lnTo>
              </a:path>
            </a:pathLst>
          </a:custGeom>
          <a:ln w="12700">
            <a:solidFill>
              <a:srgbClr val="3030FF"/>
            </a:solidFill>
          </a:ln>
        </p:spPr>
        <p:txBody>
          <a:bodyPr wrap="square" lIns="0" tIns="0" rIns="0" bIns="0" rtlCol="0"/>
          <a:lstStyle/>
          <a:p>
            <a:endParaRPr/>
          </a:p>
        </p:txBody>
      </p:sp>
      <p:sp>
        <p:nvSpPr>
          <p:cNvPr id="9" name="object 9"/>
          <p:cNvSpPr/>
          <p:nvPr/>
        </p:nvSpPr>
        <p:spPr>
          <a:xfrm>
            <a:off x="4865623" y="3036823"/>
            <a:ext cx="337185" cy="173355"/>
          </a:xfrm>
          <a:custGeom>
            <a:avLst/>
            <a:gdLst/>
            <a:ahLst/>
            <a:cxnLst/>
            <a:rect l="l" t="t" r="r" b="b"/>
            <a:pathLst>
              <a:path w="337185" h="173355">
                <a:moveTo>
                  <a:pt x="0" y="0"/>
                </a:moveTo>
                <a:lnTo>
                  <a:pt x="336803" y="172973"/>
                </a:lnTo>
              </a:path>
            </a:pathLst>
          </a:custGeom>
          <a:ln w="12700">
            <a:solidFill>
              <a:srgbClr val="3030FF"/>
            </a:solidFill>
          </a:ln>
        </p:spPr>
        <p:txBody>
          <a:bodyPr wrap="square" lIns="0" tIns="0" rIns="0" bIns="0" rtlCol="0"/>
          <a:lstStyle/>
          <a:p>
            <a:endParaRPr/>
          </a:p>
        </p:txBody>
      </p:sp>
      <p:sp>
        <p:nvSpPr>
          <p:cNvPr id="10" name="object 10"/>
          <p:cNvSpPr/>
          <p:nvPr/>
        </p:nvSpPr>
        <p:spPr>
          <a:xfrm>
            <a:off x="5202428" y="3209798"/>
            <a:ext cx="0" cy="346075"/>
          </a:xfrm>
          <a:custGeom>
            <a:avLst/>
            <a:gdLst/>
            <a:ahLst/>
            <a:cxnLst/>
            <a:rect l="l" t="t" r="r" b="b"/>
            <a:pathLst>
              <a:path h="346075">
                <a:moveTo>
                  <a:pt x="0" y="0"/>
                </a:moveTo>
                <a:lnTo>
                  <a:pt x="0" y="345948"/>
                </a:lnTo>
              </a:path>
            </a:pathLst>
          </a:custGeom>
          <a:ln w="12700">
            <a:solidFill>
              <a:srgbClr val="3030FF"/>
            </a:solidFill>
          </a:ln>
        </p:spPr>
        <p:txBody>
          <a:bodyPr wrap="square" lIns="0" tIns="0" rIns="0" bIns="0" rtlCol="0"/>
          <a:lstStyle/>
          <a:p>
            <a:endParaRPr/>
          </a:p>
        </p:txBody>
      </p:sp>
      <p:sp>
        <p:nvSpPr>
          <p:cNvPr id="11" name="object 11"/>
          <p:cNvSpPr txBox="1"/>
          <p:nvPr/>
        </p:nvSpPr>
        <p:spPr>
          <a:xfrm>
            <a:off x="5766561" y="3260597"/>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2" name="object 12"/>
          <p:cNvSpPr/>
          <p:nvPr/>
        </p:nvSpPr>
        <p:spPr>
          <a:xfrm>
            <a:off x="4027423" y="3124454"/>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13" name="object 13"/>
          <p:cNvSpPr txBox="1"/>
          <p:nvPr/>
        </p:nvSpPr>
        <p:spPr>
          <a:xfrm>
            <a:off x="4071111" y="3260597"/>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4" name="object 14"/>
          <p:cNvSpPr txBox="1"/>
          <p:nvPr/>
        </p:nvSpPr>
        <p:spPr>
          <a:xfrm>
            <a:off x="6585783" y="3260597"/>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5" name="object 15"/>
          <p:cNvSpPr/>
          <p:nvPr/>
        </p:nvSpPr>
        <p:spPr>
          <a:xfrm>
            <a:off x="3189223" y="3124454"/>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3277870" y="3260597"/>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7" name="object 17"/>
          <p:cNvSpPr/>
          <p:nvPr/>
        </p:nvSpPr>
        <p:spPr>
          <a:xfrm>
            <a:off x="5368544" y="2951479"/>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3692144" y="2951479"/>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3526028" y="3382771"/>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20" name="object 20"/>
          <p:cNvSpPr/>
          <p:nvPr/>
        </p:nvSpPr>
        <p:spPr>
          <a:xfrm>
            <a:off x="3860546" y="33827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1" name="object 21"/>
          <p:cNvSpPr/>
          <p:nvPr/>
        </p:nvSpPr>
        <p:spPr>
          <a:xfrm>
            <a:off x="4364228" y="3209798"/>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22" name="object 22"/>
          <p:cNvSpPr/>
          <p:nvPr/>
        </p:nvSpPr>
        <p:spPr>
          <a:xfrm>
            <a:off x="4364228" y="3555746"/>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23" name="object 23"/>
          <p:cNvSpPr/>
          <p:nvPr/>
        </p:nvSpPr>
        <p:spPr>
          <a:xfrm>
            <a:off x="4698746" y="3209798"/>
            <a:ext cx="167005" cy="0"/>
          </a:xfrm>
          <a:custGeom>
            <a:avLst/>
            <a:gdLst/>
            <a:ahLst/>
            <a:cxnLst/>
            <a:rect l="l" t="t" r="r" b="b"/>
            <a:pathLst>
              <a:path w="167004">
                <a:moveTo>
                  <a:pt x="0" y="0"/>
                </a:moveTo>
                <a:lnTo>
                  <a:pt x="166877" y="0"/>
                </a:lnTo>
              </a:path>
            </a:pathLst>
          </a:custGeom>
          <a:ln w="12700">
            <a:solidFill>
              <a:srgbClr val="3030FF"/>
            </a:solidFill>
          </a:ln>
        </p:spPr>
        <p:txBody>
          <a:bodyPr wrap="square" lIns="0" tIns="0" rIns="0" bIns="0" rtlCol="0"/>
          <a:lstStyle/>
          <a:p>
            <a:endParaRPr/>
          </a:p>
        </p:txBody>
      </p:sp>
      <p:sp>
        <p:nvSpPr>
          <p:cNvPr id="24" name="object 24"/>
          <p:cNvSpPr/>
          <p:nvPr/>
        </p:nvSpPr>
        <p:spPr>
          <a:xfrm>
            <a:off x="4698746" y="3555746"/>
            <a:ext cx="167005" cy="0"/>
          </a:xfrm>
          <a:custGeom>
            <a:avLst/>
            <a:gdLst/>
            <a:ahLst/>
            <a:cxnLst/>
            <a:rect l="l" t="t" r="r" b="b"/>
            <a:pathLst>
              <a:path w="167004">
                <a:moveTo>
                  <a:pt x="0" y="0"/>
                </a:moveTo>
                <a:lnTo>
                  <a:pt x="166877" y="0"/>
                </a:lnTo>
              </a:path>
            </a:pathLst>
          </a:custGeom>
          <a:ln w="12700">
            <a:solidFill>
              <a:srgbClr val="3030FF"/>
            </a:solidFill>
          </a:ln>
        </p:spPr>
        <p:txBody>
          <a:bodyPr wrap="square" lIns="0" tIns="0" rIns="0" bIns="0" rtlCol="0"/>
          <a:lstStyle/>
          <a:p>
            <a:endParaRPr/>
          </a:p>
        </p:txBody>
      </p:sp>
      <p:sp>
        <p:nvSpPr>
          <p:cNvPr id="25" name="object 25"/>
          <p:cNvSpPr/>
          <p:nvPr/>
        </p:nvSpPr>
        <p:spPr>
          <a:xfrm>
            <a:off x="5202428" y="3382771"/>
            <a:ext cx="166370" cy="0"/>
          </a:xfrm>
          <a:custGeom>
            <a:avLst/>
            <a:gdLst/>
            <a:ahLst/>
            <a:cxnLst/>
            <a:rect l="l" t="t" r="r" b="b"/>
            <a:pathLst>
              <a:path w="166370">
                <a:moveTo>
                  <a:pt x="0" y="0"/>
                </a:moveTo>
                <a:lnTo>
                  <a:pt x="166116" y="0"/>
                </a:lnTo>
              </a:path>
            </a:pathLst>
          </a:custGeom>
          <a:ln w="12700">
            <a:solidFill>
              <a:srgbClr val="3030FF"/>
            </a:solidFill>
          </a:ln>
        </p:spPr>
        <p:txBody>
          <a:bodyPr wrap="square" lIns="0" tIns="0" rIns="0" bIns="0" rtlCol="0"/>
          <a:lstStyle/>
          <a:p>
            <a:endParaRPr/>
          </a:p>
        </p:txBody>
      </p:sp>
      <p:sp>
        <p:nvSpPr>
          <p:cNvPr id="26" name="object 26"/>
          <p:cNvSpPr/>
          <p:nvPr/>
        </p:nvSpPr>
        <p:spPr>
          <a:xfrm>
            <a:off x="5536946" y="33827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27" name="object 27"/>
          <p:cNvSpPr/>
          <p:nvPr/>
        </p:nvSpPr>
        <p:spPr>
          <a:xfrm>
            <a:off x="5703823" y="3124454"/>
            <a:ext cx="337185" cy="517525"/>
          </a:xfrm>
          <a:custGeom>
            <a:avLst/>
            <a:gdLst/>
            <a:ahLst/>
            <a:cxnLst/>
            <a:rect l="l" t="t" r="r" b="b"/>
            <a:pathLst>
              <a:path w="337185" h="517525">
                <a:moveTo>
                  <a:pt x="0" y="0"/>
                </a:moveTo>
                <a:lnTo>
                  <a:pt x="0" y="517398"/>
                </a:lnTo>
                <a:lnTo>
                  <a:pt x="336803" y="517397"/>
                </a:lnTo>
                <a:lnTo>
                  <a:pt x="336803" y="0"/>
                </a:lnTo>
                <a:lnTo>
                  <a:pt x="0" y="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6040628" y="3382771"/>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29" name="object 29"/>
          <p:cNvSpPr/>
          <p:nvPr/>
        </p:nvSpPr>
        <p:spPr>
          <a:xfrm>
            <a:off x="6206744" y="2951479"/>
            <a:ext cx="168910" cy="863600"/>
          </a:xfrm>
          <a:custGeom>
            <a:avLst/>
            <a:gdLst/>
            <a:ahLst/>
            <a:cxnLst/>
            <a:rect l="l" t="t" r="r" b="b"/>
            <a:pathLst>
              <a:path w="168910" h="863600">
                <a:moveTo>
                  <a:pt x="0" y="0"/>
                </a:moveTo>
                <a:lnTo>
                  <a:pt x="0" y="863345"/>
                </a:lnTo>
                <a:lnTo>
                  <a:pt x="168401" y="863345"/>
                </a:lnTo>
                <a:lnTo>
                  <a:pt x="168401" y="0"/>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6375146" y="3382771"/>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1" name="object 31"/>
          <p:cNvSpPr/>
          <p:nvPr/>
        </p:nvSpPr>
        <p:spPr>
          <a:xfrm>
            <a:off x="6542023" y="3124454"/>
            <a:ext cx="337185" cy="517525"/>
          </a:xfrm>
          <a:custGeom>
            <a:avLst/>
            <a:gdLst/>
            <a:ahLst/>
            <a:cxnLst/>
            <a:rect l="l" t="t" r="r" b="b"/>
            <a:pathLst>
              <a:path w="337184" h="517525">
                <a:moveTo>
                  <a:pt x="0" y="0"/>
                </a:moveTo>
                <a:lnTo>
                  <a:pt x="0" y="517397"/>
                </a:lnTo>
                <a:lnTo>
                  <a:pt x="336803" y="517397"/>
                </a:lnTo>
                <a:lnTo>
                  <a:pt x="336803" y="0"/>
                </a:lnTo>
                <a:lnTo>
                  <a:pt x="0" y="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5621528" y="3382771"/>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3" name="object 33"/>
          <p:cNvSpPr/>
          <p:nvPr/>
        </p:nvSpPr>
        <p:spPr>
          <a:xfrm>
            <a:off x="5621528" y="3728720"/>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34" name="object 34"/>
          <p:cNvSpPr/>
          <p:nvPr/>
        </p:nvSpPr>
        <p:spPr>
          <a:xfrm>
            <a:off x="6122923" y="3555746"/>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35" name="object 35"/>
          <p:cNvSpPr/>
          <p:nvPr/>
        </p:nvSpPr>
        <p:spPr>
          <a:xfrm>
            <a:off x="6122923" y="3555746"/>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7" name="object 37"/>
          <p:cNvSpPr txBox="1"/>
          <p:nvPr/>
        </p:nvSpPr>
        <p:spPr>
          <a:xfrm>
            <a:off x="1107360" y="4251697"/>
            <a:ext cx="21082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xt</a:t>
            </a:r>
            <a:endParaRPr sz="1800">
              <a:latin typeface="Trebuchet MS"/>
              <a:cs typeface="Trebuchet MS"/>
            </a:endParaRPr>
          </a:p>
        </p:txBody>
      </p:sp>
      <p:sp>
        <p:nvSpPr>
          <p:cNvPr id="38" name="object 38"/>
          <p:cNvSpPr txBox="1"/>
          <p:nvPr/>
        </p:nvSpPr>
        <p:spPr>
          <a:xfrm>
            <a:off x="1580902" y="4251697"/>
            <a:ext cx="188595"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st</a:t>
            </a:r>
            <a:endParaRPr sz="1800">
              <a:latin typeface="Trebuchet MS"/>
              <a:cs typeface="Trebuchet MS"/>
            </a:endParaRPr>
          </a:p>
        </p:txBody>
      </p:sp>
      <p:sp>
        <p:nvSpPr>
          <p:cNvPr id="39" name="object 39"/>
          <p:cNvSpPr txBox="1"/>
          <p:nvPr/>
        </p:nvSpPr>
        <p:spPr>
          <a:xfrm>
            <a:off x="1769414" y="4251697"/>
            <a:ext cx="10795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r</a:t>
            </a:r>
            <a:endParaRPr sz="1800">
              <a:latin typeface="Trebuchet MS"/>
              <a:cs typeface="Trebuchet MS"/>
            </a:endParaRPr>
          </a:p>
        </p:txBody>
      </p:sp>
      <p:sp>
        <p:nvSpPr>
          <p:cNvPr id="40" name="object 40"/>
          <p:cNvSpPr txBox="1"/>
          <p:nvPr/>
        </p:nvSpPr>
        <p:spPr>
          <a:xfrm>
            <a:off x="847852" y="4237744"/>
            <a:ext cx="1861820" cy="292100"/>
          </a:xfrm>
          <a:prstGeom prst="rect">
            <a:avLst/>
          </a:prstGeom>
        </p:spPr>
        <p:txBody>
          <a:bodyPr vert="horz" wrap="square" lIns="0" tIns="0" rIns="0" bIns="0" rtlCol="0">
            <a:spAutoFit/>
          </a:bodyPr>
          <a:lstStyle/>
          <a:p>
            <a:pPr marL="12700">
              <a:lnSpc>
                <a:spcPct val="100000"/>
              </a:lnSpc>
              <a:tabLst>
                <a:tab pos="537845" algn="l"/>
                <a:tab pos="1016635" algn="l"/>
              </a:tabLst>
            </a:pPr>
            <a:r>
              <a:rPr sz="1800" i="1" spc="-5" dirty="0">
                <a:latin typeface="Trebuchet MS"/>
                <a:cs typeface="Trebuchet MS"/>
              </a:rPr>
              <a:t>ne	in	uction</a:t>
            </a:r>
            <a:r>
              <a:rPr sz="1800" i="1" spc="-114" dirty="0">
                <a:latin typeface="Trebuchet MS"/>
                <a:cs typeface="Trebuchet MS"/>
              </a:rPr>
              <a:t> </a:t>
            </a:r>
            <a:r>
              <a:rPr sz="1800" i="1" dirty="0">
                <a:latin typeface="Trebuchet MS"/>
                <a:cs typeface="Trebuchet MS"/>
              </a:rPr>
              <a:t>1</a:t>
            </a:r>
            <a:endParaRPr sz="1800">
              <a:latin typeface="Trebuchet MS"/>
              <a:cs typeface="Trebuchet MS"/>
            </a:endParaRPr>
          </a:p>
        </p:txBody>
      </p:sp>
      <p:sp>
        <p:nvSpPr>
          <p:cNvPr id="41" name="object 41"/>
          <p:cNvSpPr txBox="1"/>
          <p:nvPr/>
        </p:nvSpPr>
        <p:spPr>
          <a:xfrm>
            <a:off x="1107360" y="5332221"/>
            <a:ext cx="21082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xt</a:t>
            </a:r>
            <a:endParaRPr sz="1800">
              <a:latin typeface="Trebuchet MS"/>
              <a:cs typeface="Trebuchet MS"/>
            </a:endParaRPr>
          </a:p>
        </p:txBody>
      </p:sp>
      <p:sp>
        <p:nvSpPr>
          <p:cNvPr id="42" name="object 42"/>
          <p:cNvSpPr txBox="1"/>
          <p:nvPr/>
        </p:nvSpPr>
        <p:spPr>
          <a:xfrm>
            <a:off x="1991987" y="5332221"/>
            <a:ext cx="158115"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c</a:t>
            </a:r>
            <a:endParaRPr sz="1800">
              <a:latin typeface="Trebuchet MS"/>
              <a:cs typeface="Trebuchet MS"/>
            </a:endParaRPr>
          </a:p>
        </p:txBody>
      </p:sp>
      <p:sp>
        <p:nvSpPr>
          <p:cNvPr id="43" name="object 43"/>
          <p:cNvSpPr txBox="1"/>
          <p:nvPr/>
        </p:nvSpPr>
        <p:spPr>
          <a:xfrm>
            <a:off x="1456127" y="5332221"/>
            <a:ext cx="217804"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ns</a:t>
            </a:r>
            <a:endParaRPr sz="1800">
              <a:latin typeface="Trebuchet MS"/>
              <a:cs typeface="Trebuchet MS"/>
            </a:endParaRPr>
          </a:p>
        </p:txBody>
      </p:sp>
      <p:sp>
        <p:nvSpPr>
          <p:cNvPr id="44" name="object 44"/>
          <p:cNvSpPr txBox="1"/>
          <p:nvPr/>
        </p:nvSpPr>
        <p:spPr>
          <a:xfrm>
            <a:off x="1665223" y="5332221"/>
            <a:ext cx="104775" cy="265430"/>
          </a:xfrm>
          <a:prstGeom prst="rect">
            <a:avLst/>
          </a:prstGeom>
        </p:spPr>
        <p:txBody>
          <a:bodyPr vert="horz" wrap="square" lIns="0" tIns="0" rIns="0" bIns="0" rtlCol="0">
            <a:spAutoFit/>
          </a:bodyPr>
          <a:lstStyle/>
          <a:p>
            <a:pPr marL="7620">
              <a:lnSpc>
                <a:spcPts val="2050"/>
              </a:lnSpc>
            </a:pPr>
            <a:r>
              <a:rPr sz="1800" i="1" spc="-5" dirty="0">
                <a:latin typeface="Trebuchet MS"/>
                <a:cs typeface="Trebuchet MS"/>
              </a:rPr>
              <a:t>t</a:t>
            </a:r>
            <a:endParaRPr sz="1800">
              <a:latin typeface="Trebuchet MS"/>
              <a:cs typeface="Trebuchet MS"/>
            </a:endParaRPr>
          </a:p>
        </p:txBody>
      </p:sp>
      <p:sp>
        <p:nvSpPr>
          <p:cNvPr id="45" name="object 45"/>
          <p:cNvSpPr txBox="1"/>
          <p:nvPr/>
        </p:nvSpPr>
        <p:spPr>
          <a:xfrm>
            <a:off x="1769414" y="5332221"/>
            <a:ext cx="10795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r</a:t>
            </a:r>
            <a:endParaRPr sz="1800">
              <a:latin typeface="Trebuchet MS"/>
              <a:cs typeface="Trebuchet MS"/>
            </a:endParaRPr>
          </a:p>
        </p:txBody>
      </p:sp>
      <p:sp>
        <p:nvSpPr>
          <p:cNvPr id="46" name="object 46"/>
          <p:cNvSpPr txBox="1"/>
          <p:nvPr/>
        </p:nvSpPr>
        <p:spPr>
          <a:xfrm>
            <a:off x="847852" y="5318268"/>
            <a:ext cx="1861820" cy="292100"/>
          </a:xfrm>
          <a:prstGeom prst="rect">
            <a:avLst/>
          </a:prstGeom>
        </p:spPr>
        <p:txBody>
          <a:bodyPr vert="horz" wrap="square" lIns="0" tIns="0" rIns="0" bIns="0" rtlCol="0">
            <a:spAutoFit/>
          </a:bodyPr>
          <a:lstStyle/>
          <a:p>
            <a:pPr marL="12700">
              <a:lnSpc>
                <a:spcPct val="100000"/>
              </a:lnSpc>
              <a:tabLst>
                <a:tab pos="537845" algn="l"/>
                <a:tab pos="1016635" algn="l"/>
              </a:tabLst>
            </a:pPr>
            <a:r>
              <a:rPr sz="1800" i="1" spc="-5" dirty="0">
                <a:latin typeface="Trebuchet MS"/>
                <a:cs typeface="Trebuchet MS"/>
              </a:rPr>
              <a:t>ne	</a:t>
            </a:r>
            <a:r>
              <a:rPr sz="1800" i="1" dirty="0">
                <a:latin typeface="Trebuchet MS"/>
                <a:cs typeface="Trebuchet MS"/>
              </a:rPr>
              <a:t>i	u </a:t>
            </a:r>
            <a:r>
              <a:rPr sz="1800" i="1" spc="-5" dirty="0">
                <a:latin typeface="Trebuchet MS"/>
                <a:cs typeface="Trebuchet MS"/>
              </a:rPr>
              <a:t>tion</a:t>
            </a:r>
            <a:r>
              <a:rPr sz="1800" i="1" spc="165" dirty="0">
                <a:latin typeface="Trebuchet MS"/>
                <a:cs typeface="Trebuchet MS"/>
              </a:rPr>
              <a:t> </a:t>
            </a:r>
            <a:r>
              <a:rPr sz="1800" i="1" dirty="0">
                <a:latin typeface="Trebuchet MS"/>
                <a:cs typeface="Trebuchet MS"/>
              </a:rPr>
              <a:t>2</a:t>
            </a:r>
            <a:endParaRPr sz="1800">
              <a:latin typeface="Trebuchet MS"/>
              <a:cs typeface="Trebuchet MS"/>
            </a:endParaRPr>
          </a:p>
        </p:txBody>
      </p:sp>
      <p:sp>
        <p:nvSpPr>
          <p:cNvPr id="47" name="object 47"/>
          <p:cNvSpPr txBox="1"/>
          <p:nvPr/>
        </p:nvSpPr>
        <p:spPr>
          <a:xfrm>
            <a:off x="847852" y="6361437"/>
            <a:ext cx="1433195" cy="292100"/>
          </a:xfrm>
          <a:prstGeom prst="rect">
            <a:avLst/>
          </a:prstGeom>
        </p:spPr>
        <p:txBody>
          <a:bodyPr vert="horz" wrap="square" lIns="0" tIns="0" rIns="0" bIns="0" rtlCol="0">
            <a:spAutoFit/>
          </a:bodyPr>
          <a:lstStyle/>
          <a:p>
            <a:pPr marL="12700">
              <a:lnSpc>
                <a:spcPct val="100000"/>
              </a:lnSpc>
              <a:tabLst>
                <a:tab pos="1031240" algn="l"/>
              </a:tabLst>
            </a:pPr>
            <a:r>
              <a:rPr sz="1800" i="1" spc="-5" dirty="0">
                <a:latin typeface="Trebuchet MS"/>
                <a:cs typeface="Trebuchet MS"/>
              </a:rPr>
              <a:t>Label:	</a:t>
            </a:r>
            <a:r>
              <a:rPr sz="1800" i="1" dirty="0">
                <a:latin typeface="Trebuchet MS"/>
                <a:cs typeface="Trebuchet MS"/>
              </a:rPr>
              <a:t>. .</a:t>
            </a:r>
            <a:r>
              <a:rPr sz="1800" i="1" spc="-110" dirty="0">
                <a:latin typeface="Trebuchet MS"/>
                <a:cs typeface="Trebuchet MS"/>
              </a:rPr>
              <a:t> </a:t>
            </a:r>
            <a:r>
              <a:rPr sz="1800" i="1" dirty="0">
                <a:latin typeface="Trebuchet MS"/>
                <a:cs typeface="Trebuchet MS"/>
              </a:rPr>
              <a:t>.</a:t>
            </a:r>
            <a:endParaRPr sz="1800">
              <a:latin typeface="Trebuchet MS"/>
              <a:cs typeface="Trebuchet MS"/>
            </a:endParaRPr>
          </a:p>
        </p:txBody>
      </p:sp>
      <p:sp>
        <p:nvSpPr>
          <p:cNvPr id="48" name="object 48"/>
          <p:cNvSpPr/>
          <p:nvPr/>
        </p:nvSpPr>
        <p:spPr>
          <a:xfrm>
            <a:off x="5368544" y="3987800"/>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49" name="object 49"/>
          <p:cNvSpPr/>
          <p:nvPr/>
        </p:nvSpPr>
        <p:spPr>
          <a:xfrm>
            <a:off x="4865623" y="4160773"/>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50" name="object 50"/>
          <p:cNvSpPr txBox="1"/>
          <p:nvPr/>
        </p:nvSpPr>
        <p:spPr>
          <a:xfrm>
            <a:off x="4908550" y="4296917"/>
            <a:ext cx="28257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51" name="object 51"/>
          <p:cNvSpPr/>
          <p:nvPr/>
        </p:nvSpPr>
        <p:spPr>
          <a:xfrm>
            <a:off x="4027423" y="4160773"/>
            <a:ext cx="337185" cy="517525"/>
          </a:xfrm>
          <a:custGeom>
            <a:avLst/>
            <a:gdLst/>
            <a:ahLst/>
            <a:cxnLst/>
            <a:rect l="l" t="t" r="r" b="b"/>
            <a:pathLst>
              <a:path w="337185" h="517525">
                <a:moveTo>
                  <a:pt x="0" y="0"/>
                </a:moveTo>
                <a:lnTo>
                  <a:pt x="0" y="517398"/>
                </a:lnTo>
                <a:lnTo>
                  <a:pt x="336803" y="517398"/>
                </a:lnTo>
                <a:lnTo>
                  <a:pt x="336803" y="0"/>
                </a:lnTo>
                <a:lnTo>
                  <a:pt x="0" y="0"/>
                </a:lnTo>
                <a:close/>
              </a:path>
            </a:pathLst>
          </a:custGeom>
          <a:ln w="12700">
            <a:solidFill>
              <a:srgbClr val="000000"/>
            </a:solidFill>
          </a:ln>
        </p:spPr>
        <p:txBody>
          <a:bodyPr wrap="square" lIns="0" tIns="0" rIns="0" bIns="0" rtlCol="0"/>
          <a:lstStyle/>
          <a:p>
            <a:endParaRPr/>
          </a:p>
        </p:txBody>
      </p:sp>
      <p:sp>
        <p:nvSpPr>
          <p:cNvPr id="52" name="object 52"/>
          <p:cNvSpPr txBox="1"/>
          <p:nvPr/>
        </p:nvSpPr>
        <p:spPr>
          <a:xfrm>
            <a:off x="4116070" y="4296917"/>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53" name="object 53"/>
          <p:cNvSpPr/>
          <p:nvPr/>
        </p:nvSpPr>
        <p:spPr>
          <a:xfrm>
            <a:off x="4530344" y="3987800"/>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4" name="object 54"/>
          <p:cNvSpPr/>
          <p:nvPr/>
        </p:nvSpPr>
        <p:spPr>
          <a:xfrm>
            <a:off x="4364228" y="4419853"/>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55" name="object 55"/>
          <p:cNvSpPr/>
          <p:nvPr/>
        </p:nvSpPr>
        <p:spPr>
          <a:xfrm>
            <a:off x="5202428" y="4246879"/>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56" name="object 56"/>
          <p:cNvSpPr/>
          <p:nvPr/>
        </p:nvSpPr>
        <p:spPr>
          <a:xfrm>
            <a:off x="5202428" y="4592828"/>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57" name="object 57"/>
          <p:cNvSpPr/>
          <p:nvPr/>
        </p:nvSpPr>
        <p:spPr>
          <a:xfrm>
            <a:off x="4698746" y="44198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58" name="object 58"/>
          <p:cNvSpPr txBox="1"/>
          <p:nvPr/>
        </p:nvSpPr>
        <p:spPr>
          <a:xfrm>
            <a:off x="609345" y="1173479"/>
            <a:ext cx="8818245" cy="1711325"/>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5" dirty="0">
                <a:latin typeface="Trebuchet MS"/>
                <a:cs typeface="Trebuchet MS"/>
              </a:rPr>
              <a:t>If our guess is </a:t>
            </a:r>
            <a:r>
              <a:rPr sz="2000" spc="-10" dirty="0">
                <a:latin typeface="Trebuchet MS"/>
                <a:cs typeface="Trebuchet MS"/>
              </a:rPr>
              <a:t>wrong, </a:t>
            </a:r>
            <a:r>
              <a:rPr sz="2000" spc="-5" dirty="0">
                <a:latin typeface="Trebuchet MS"/>
                <a:cs typeface="Trebuchet MS"/>
              </a:rPr>
              <a:t>then we </a:t>
            </a:r>
            <a:r>
              <a:rPr sz="2000" dirty="0">
                <a:latin typeface="Trebuchet MS"/>
                <a:cs typeface="Trebuchet MS"/>
              </a:rPr>
              <a:t>would </a:t>
            </a:r>
            <a:r>
              <a:rPr sz="2000" spc="-5" dirty="0">
                <a:latin typeface="Trebuchet MS"/>
                <a:cs typeface="Trebuchet MS"/>
              </a:rPr>
              <a:t>have </a:t>
            </a:r>
            <a:r>
              <a:rPr sz="2000" spc="-10" dirty="0">
                <a:latin typeface="Trebuchet MS"/>
                <a:cs typeface="Trebuchet MS"/>
              </a:rPr>
              <a:t>already started executing two  instructions incorrectly. </a:t>
            </a:r>
            <a:r>
              <a:rPr sz="2000" spc="-5" dirty="0">
                <a:latin typeface="Trebuchet MS"/>
                <a:cs typeface="Trebuchet MS"/>
              </a:rPr>
              <a:t>We’ll have to </a:t>
            </a:r>
            <a:r>
              <a:rPr sz="2000" spc="-10" dirty="0">
                <a:latin typeface="Trebuchet MS"/>
                <a:cs typeface="Trebuchet MS"/>
              </a:rPr>
              <a:t>discard, </a:t>
            </a:r>
            <a:r>
              <a:rPr sz="2000" spc="-5" dirty="0">
                <a:latin typeface="Trebuchet MS"/>
                <a:cs typeface="Trebuchet MS"/>
              </a:rPr>
              <a:t>or </a:t>
            </a:r>
            <a:r>
              <a:rPr sz="2000" spc="-5" dirty="0">
                <a:solidFill>
                  <a:srgbClr val="FF0000"/>
                </a:solidFill>
                <a:latin typeface="Trebuchet MS"/>
                <a:cs typeface="Trebuchet MS"/>
              </a:rPr>
              <a:t>flush</a:t>
            </a:r>
            <a:r>
              <a:rPr sz="2000" spc="-5" dirty="0">
                <a:latin typeface="Trebuchet MS"/>
                <a:cs typeface="Trebuchet MS"/>
              </a:rPr>
              <a:t>, those </a:t>
            </a:r>
            <a:r>
              <a:rPr sz="2000" spc="-10" dirty="0">
                <a:latin typeface="Trebuchet MS"/>
                <a:cs typeface="Trebuchet MS"/>
              </a:rPr>
              <a:t>instructions  </a:t>
            </a:r>
            <a:r>
              <a:rPr sz="2000" spc="-5" dirty="0">
                <a:latin typeface="Trebuchet MS"/>
                <a:cs typeface="Trebuchet MS"/>
              </a:rPr>
              <a:t>and begin </a:t>
            </a:r>
            <a:r>
              <a:rPr sz="2000" spc="-10" dirty="0">
                <a:latin typeface="Trebuchet MS"/>
                <a:cs typeface="Trebuchet MS"/>
              </a:rPr>
              <a:t>executing </a:t>
            </a:r>
            <a:r>
              <a:rPr sz="2000" spc="-5" dirty="0">
                <a:latin typeface="Trebuchet MS"/>
                <a:cs typeface="Trebuchet MS"/>
              </a:rPr>
              <a:t>the right ones from the </a:t>
            </a:r>
            <a:r>
              <a:rPr sz="2000" spc="-10" dirty="0">
                <a:latin typeface="Trebuchet MS"/>
                <a:cs typeface="Trebuchet MS"/>
              </a:rPr>
              <a:t>branch </a:t>
            </a:r>
            <a:r>
              <a:rPr sz="2000" spc="-5" dirty="0">
                <a:latin typeface="Trebuchet MS"/>
                <a:cs typeface="Trebuchet MS"/>
              </a:rPr>
              <a:t>target </a:t>
            </a:r>
            <a:r>
              <a:rPr sz="2000" spc="-10" dirty="0">
                <a:latin typeface="Trebuchet MS"/>
                <a:cs typeface="Trebuchet MS"/>
              </a:rPr>
              <a:t>address,</a:t>
            </a:r>
            <a:r>
              <a:rPr sz="2000" spc="90" dirty="0">
                <a:latin typeface="Trebuchet MS"/>
                <a:cs typeface="Trebuchet MS"/>
              </a:rPr>
              <a:t> </a:t>
            </a:r>
            <a:r>
              <a:rPr sz="2000" spc="-10" dirty="0">
                <a:latin typeface="Trebuchet MS"/>
                <a:cs typeface="Trebuchet MS"/>
              </a:rPr>
              <a:t>Label.</a:t>
            </a:r>
            <a:endParaRPr sz="2000">
              <a:latin typeface="Trebuchet MS"/>
              <a:cs typeface="Trebuchet MS"/>
            </a:endParaRPr>
          </a:p>
          <a:p>
            <a:pPr marL="4843780">
              <a:lnSpc>
                <a:spcPct val="100000"/>
              </a:lnSpc>
              <a:spcBef>
                <a:spcPts val="1805"/>
              </a:spcBef>
            </a:pPr>
            <a:r>
              <a:rPr sz="1800" spc="-5" dirty="0">
                <a:latin typeface="Trebuchet MS"/>
                <a:cs typeface="Trebuchet MS"/>
              </a:rPr>
              <a:t>Clock</a:t>
            </a:r>
            <a:r>
              <a:rPr sz="1800" spc="-100" dirty="0">
                <a:latin typeface="Trebuchet MS"/>
                <a:cs typeface="Trebuchet MS"/>
              </a:rPr>
              <a:t> </a:t>
            </a:r>
            <a:r>
              <a:rPr sz="1800" spc="-5" dirty="0">
                <a:latin typeface="Trebuchet MS"/>
                <a:cs typeface="Trebuchet MS"/>
              </a:rPr>
              <a:t>cycle</a:t>
            </a:r>
            <a:endParaRPr sz="1800">
              <a:latin typeface="Trebuchet MS"/>
              <a:cs typeface="Trebuchet MS"/>
            </a:endParaRPr>
          </a:p>
          <a:p>
            <a:pPr marL="2719070">
              <a:lnSpc>
                <a:spcPct val="100000"/>
              </a:lnSpc>
              <a:tabLst>
                <a:tab pos="3549650" algn="l"/>
                <a:tab pos="4377690" algn="l"/>
                <a:tab pos="5208270" algn="l"/>
                <a:tab pos="6096635" algn="l"/>
                <a:tab pos="6927215" algn="l"/>
                <a:tab pos="7746365" algn="l"/>
                <a:tab pos="8572500" algn="l"/>
              </a:tabLst>
            </a:pPr>
            <a:r>
              <a:rPr sz="1800" dirty="0">
                <a:latin typeface="Trebuchet MS"/>
                <a:cs typeface="Trebuchet MS"/>
              </a:rPr>
              <a:t>1	2	3	4	5	6	7	8</a:t>
            </a:r>
            <a:endParaRPr sz="1800">
              <a:latin typeface="Trebuchet MS"/>
              <a:cs typeface="Trebuchet MS"/>
            </a:endParaRPr>
          </a:p>
        </p:txBody>
      </p:sp>
      <p:sp>
        <p:nvSpPr>
          <p:cNvPr id="59" name="object 59"/>
          <p:cNvSpPr/>
          <p:nvPr/>
        </p:nvSpPr>
        <p:spPr>
          <a:xfrm>
            <a:off x="79677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60" name="object 60"/>
          <p:cNvSpPr/>
          <p:nvPr/>
        </p:nvSpPr>
        <p:spPr>
          <a:xfrm>
            <a:off x="4865623" y="5195570"/>
            <a:ext cx="337185" cy="520065"/>
          </a:xfrm>
          <a:custGeom>
            <a:avLst/>
            <a:gdLst/>
            <a:ahLst/>
            <a:cxnLst/>
            <a:rect l="l" t="t" r="r" b="b"/>
            <a:pathLst>
              <a:path w="337185" h="520064">
                <a:moveTo>
                  <a:pt x="0" y="0"/>
                </a:moveTo>
                <a:lnTo>
                  <a:pt x="0" y="519684"/>
                </a:lnTo>
                <a:lnTo>
                  <a:pt x="336803" y="519684"/>
                </a:lnTo>
                <a:lnTo>
                  <a:pt x="336803" y="0"/>
                </a:lnTo>
                <a:lnTo>
                  <a:pt x="0" y="0"/>
                </a:lnTo>
                <a:close/>
              </a:path>
            </a:pathLst>
          </a:custGeom>
          <a:ln w="12699">
            <a:solidFill>
              <a:srgbClr val="000000"/>
            </a:solidFill>
          </a:ln>
        </p:spPr>
        <p:txBody>
          <a:bodyPr wrap="square" lIns="0" tIns="0" rIns="0" bIns="0" rtlCol="0"/>
          <a:lstStyle/>
          <a:p>
            <a:endParaRPr/>
          </a:p>
        </p:txBody>
      </p:sp>
      <p:sp>
        <p:nvSpPr>
          <p:cNvPr id="61" name="object 61"/>
          <p:cNvSpPr txBox="1"/>
          <p:nvPr/>
        </p:nvSpPr>
        <p:spPr>
          <a:xfrm>
            <a:off x="4954270" y="5334000"/>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62" name="object 62"/>
          <p:cNvSpPr/>
          <p:nvPr/>
        </p:nvSpPr>
        <p:spPr>
          <a:xfrm>
            <a:off x="5368544" y="5024120"/>
            <a:ext cx="168910" cy="864235"/>
          </a:xfrm>
          <a:custGeom>
            <a:avLst/>
            <a:gdLst/>
            <a:ahLst/>
            <a:cxnLst/>
            <a:rect l="l" t="t" r="r" b="b"/>
            <a:pathLst>
              <a:path w="168910" h="864235">
                <a:moveTo>
                  <a:pt x="0" y="0"/>
                </a:moveTo>
                <a:lnTo>
                  <a:pt x="0" y="864108"/>
                </a:lnTo>
                <a:lnTo>
                  <a:pt x="168402" y="864108"/>
                </a:lnTo>
                <a:lnTo>
                  <a:pt x="168401" y="0"/>
                </a:lnTo>
                <a:lnTo>
                  <a:pt x="0" y="0"/>
                </a:lnTo>
                <a:close/>
              </a:path>
            </a:pathLst>
          </a:custGeom>
          <a:ln w="12700">
            <a:solidFill>
              <a:srgbClr val="000000"/>
            </a:solidFill>
          </a:ln>
        </p:spPr>
        <p:txBody>
          <a:bodyPr wrap="square" lIns="0" tIns="0" rIns="0" bIns="0" rtlCol="0"/>
          <a:lstStyle/>
          <a:p>
            <a:endParaRPr/>
          </a:p>
        </p:txBody>
      </p:sp>
      <p:sp>
        <p:nvSpPr>
          <p:cNvPr id="63" name="object 63"/>
          <p:cNvSpPr/>
          <p:nvPr/>
        </p:nvSpPr>
        <p:spPr>
          <a:xfrm>
            <a:off x="5202428" y="5456173"/>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64" name="object 64"/>
          <p:cNvSpPr/>
          <p:nvPr/>
        </p:nvSpPr>
        <p:spPr>
          <a:xfrm>
            <a:off x="1591310" y="3872991"/>
            <a:ext cx="281178" cy="10413"/>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452625" y="3883405"/>
            <a:ext cx="558546" cy="69342"/>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1313941" y="3952747"/>
            <a:ext cx="281178" cy="69342"/>
          </a:xfrm>
          <a:prstGeom prst="rect">
            <a:avLst/>
          </a:prstGeom>
          <a:blipFill>
            <a:blip r:embed="rId4" cstate="print"/>
            <a:stretch>
              <a:fillRect/>
            </a:stretch>
          </a:blipFill>
        </p:spPr>
        <p:txBody>
          <a:bodyPr wrap="square" lIns="0" tIns="0" rIns="0" bIns="0" rtlCol="0"/>
          <a:lstStyle/>
          <a:p>
            <a:endParaRPr/>
          </a:p>
        </p:txBody>
      </p:sp>
      <p:sp>
        <p:nvSpPr>
          <p:cNvPr id="67" name="object 67"/>
          <p:cNvSpPr/>
          <p:nvPr/>
        </p:nvSpPr>
        <p:spPr>
          <a:xfrm>
            <a:off x="1799335" y="3952747"/>
            <a:ext cx="281178" cy="69342"/>
          </a:xfrm>
          <a:prstGeom prst="rect">
            <a:avLst/>
          </a:prstGeom>
          <a:blipFill>
            <a:blip r:embed="rId5" cstate="print"/>
            <a:stretch>
              <a:fillRect/>
            </a:stretch>
          </a:blipFill>
        </p:spPr>
        <p:txBody>
          <a:bodyPr wrap="square" lIns="0" tIns="0" rIns="0" bIns="0" rtlCol="0"/>
          <a:lstStyle/>
          <a:p>
            <a:endParaRPr/>
          </a:p>
        </p:txBody>
      </p:sp>
      <p:sp>
        <p:nvSpPr>
          <p:cNvPr id="68" name="object 68"/>
          <p:cNvSpPr/>
          <p:nvPr/>
        </p:nvSpPr>
        <p:spPr>
          <a:xfrm>
            <a:off x="1313941" y="4022090"/>
            <a:ext cx="211836" cy="69342"/>
          </a:xfrm>
          <a:prstGeom prst="rect">
            <a:avLst/>
          </a:prstGeom>
          <a:blipFill>
            <a:blip r:embed="rId6" cstate="print"/>
            <a:stretch>
              <a:fillRect/>
            </a:stretch>
          </a:blipFill>
        </p:spPr>
        <p:txBody>
          <a:bodyPr wrap="square" lIns="0" tIns="0" rIns="0" bIns="0" rtlCol="0"/>
          <a:lstStyle/>
          <a:p>
            <a:endParaRPr/>
          </a:p>
        </p:txBody>
      </p:sp>
      <p:sp>
        <p:nvSpPr>
          <p:cNvPr id="69" name="object 69"/>
          <p:cNvSpPr/>
          <p:nvPr/>
        </p:nvSpPr>
        <p:spPr>
          <a:xfrm>
            <a:off x="1938020" y="4022090"/>
            <a:ext cx="211836" cy="69342"/>
          </a:xfrm>
          <a:prstGeom prst="rect">
            <a:avLst/>
          </a:prstGeom>
          <a:blipFill>
            <a:blip r:embed="rId7" cstate="print"/>
            <a:stretch>
              <a:fillRect/>
            </a:stretch>
          </a:blipFill>
        </p:spPr>
        <p:txBody>
          <a:bodyPr wrap="square" lIns="0" tIns="0" rIns="0" bIns="0" rtlCol="0"/>
          <a:lstStyle/>
          <a:p>
            <a:endParaRPr/>
          </a:p>
        </p:txBody>
      </p:sp>
      <p:sp>
        <p:nvSpPr>
          <p:cNvPr id="70" name="object 70"/>
          <p:cNvSpPr/>
          <p:nvPr/>
        </p:nvSpPr>
        <p:spPr>
          <a:xfrm>
            <a:off x="1244600" y="4091432"/>
            <a:ext cx="211836" cy="69342"/>
          </a:xfrm>
          <a:prstGeom prst="rect">
            <a:avLst/>
          </a:prstGeom>
          <a:blipFill>
            <a:blip r:embed="rId8" cstate="print"/>
            <a:stretch>
              <a:fillRect/>
            </a:stretch>
          </a:blipFill>
        </p:spPr>
        <p:txBody>
          <a:bodyPr wrap="square" lIns="0" tIns="0" rIns="0" bIns="0" rtlCol="0"/>
          <a:lstStyle/>
          <a:p>
            <a:endParaRPr/>
          </a:p>
        </p:txBody>
      </p:sp>
      <p:sp>
        <p:nvSpPr>
          <p:cNvPr id="71" name="object 71"/>
          <p:cNvSpPr/>
          <p:nvPr/>
        </p:nvSpPr>
        <p:spPr>
          <a:xfrm>
            <a:off x="2007361" y="4091432"/>
            <a:ext cx="205739" cy="69342"/>
          </a:xfrm>
          <a:prstGeom prst="rect">
            <a:avLst/>
          </a:prstGeom>
          <a:blipFill>
            <a:blip r:embed="rId9" cstate="print"/>
            <a:stretch>
              <a:fillRect/>
            </a:stretch>
          </a:blipFill>
        </p:spPr>
        <p:txBody>
          <a:bodyPr wrap="square" lIns="0" tIns="0" rIns="0" bIns="0" rtlCol="0"/>
          <a:lstStyle/>
          <a:p>
            <a:endParaRPr/>
          </a:p>
        </p:txBody>
      </p:sp>
      <p:sp>
        <p:nvSpPr>
          <p:cNvPr id="72" name="object 72"/>
          <p:cNvSpPr/>
          <p:nvPr/>
        </p:nvSpPr>
        <p:spPr>
          <a:xfrm>
            <a:off x="2076704" y="4160773"/>
            <a:ext cx="136397" cy="69342"/>
          </a:xfrm>
          <a:prstGeom prst="rect">
            <a:avLst/>
          </a:prstGeom>
          <a:blipFill>
            <a:blip r:embed="rId10" cstate="print"/>
            <a:stretch>
              <a:fillRect/>
            </a:stretch>
          </a:blipFill>
        </p:spPr>
        <p:txBody>
          <a:bodyPr wrap="square" lIns="0" tIns="0" rIns="0" bIns="0" rtlCol="0"/>
          <a:lstStyle/>
          <a:p>
            <a:endParaRPr/>
          </a:p>
        </p:txBody>
      </p:sp>
      <p:sp>
        <p:nvSpPr>
          <p:cNvPr id="73" name="object 73"/>
          <p:cNvSpPr/>
          <p:nvPr/>
        </p:nvSpPr>
        <p:spPr>
          <a:xfrm>
            <a:off x="1233169" y="4160773"/>
            <a:ext cx="153924" cy="138684"/>
          </a:xfrm>
          <a:prstGeom prst="rect">
            <a:avLst/>
          </a:prstGeom>
          <a:blipFill>
            <a:blip r:embed="rId11" cstate="print"/>
            <a:stretch>
              <a:fillRect/>
            </a:stretch>
          </a:blipFill>
        </p:spPr>
        <p:txBody>
          <a:bodyPr wrap="square" lIns="0" tIns="0" rIns="0" bIns="0" rtlCol="0"/>
          <a:lstStyle/>
          <a:p>
            <a:endParaRPr/>
          </a:p>
        </p:txBody>
      </p:sp>
      <p:sp>
        <p:nvSpPr>
          <p:cNvPr id="74" name="object 74"/>
          <p:cNvSpPr/>
          <p:nvPr/>
        </p:nvSpPr>
        <p:spPr>
          <a:xfrm>
            <a:off x="2076704" y="4230115"/>
            <a:ext cx="136397" cy="69342"/>
          </a:xfrm>
          <a:prstGeom prst="rect">
            <a:avLst/>
          </a:prstGeom>
          <a:blipFill>
            <a:blip r:embed="rId12" cstate="print"/>
            <a:stretch>
              <a:fillRect/>
            </a:stretch>
          </a:blipFill>
        </p:spPr>
        <p:txBody>
          <a:bodyPr wrap="square" lIns="0" tIns="0" rIns="0" bIns="0" rtlCol="0"/>
          <a:lstStyle/>
          <a:p>
            <a:endParaRPr/>
          </a:p>
        </p:txBody>
      </p:sp>
      <p:sp>
        <p:nvSpPr>
          <p:cNvPr id="75" name="object 75"/>
          <p:cNvSpPr/>
          <p:nvPr/>
        </p:nvSpPr>
        <p:spPr>
          <a:xfrm>
            <a:off x="1233169" y="4230115"/>
            <a:ext cx="153924" cy="138684"/>
          </a:xfrm>
          <a:prstGeom prst="rect">
            <a:avLst/>
          </a:prstGeom>
          <a:blipFill>
            <a:blip r:embed="rId13" cstate="print"/>
            <a:stretch>
              <a:fillRect/>
            </a:stretch>
          </a:blipFill>
        </p:spPr>
        <p:txBody>
          <a:bodyPr wrap="square" lIns="0" tIns="0" rIns="0" bIns="0" rtlCol="0"/>
          <a:lstStyle/>
          <a:p>
            <a:endParaRPr/>
          </a:p>
        </p:txBody>
      </p:sp>
      <p:sp>
        <p:nvSpPr>
          <p:cNvPr id="76" name="object 76"/>
          <p:cNvSpPr/>
          <p:nvPr/>
        </p:nvSpPr>
        <p:spPr>
          <a:xfrm>
            <a:off x="2076704" y="4299458"/>
            <a:ext cx="136397" cy="69342"/>
          </a:xfrm>
          <a:prstGeom prst="rect">
            <a:avLst/>
          </a:prstGeom>
          <a:blipFill>
            <a:blip r:embed="rId14" cstate="print"/>
            <a:stretch>
              <a:fillRect/>
            </a:stretch>
          </a:blipFill>
        </p:spPr>
        <p:txBody>
          <a:bodyPr wrap="square" lIns="0" tIns="0" rIns="0" bIns="0" rtlCol="0"/>
          <a:lstStyle/>
          <a:p>
            <a:endParaRPr/>
          </a:p>
        </p:txBody>
      </p:sp>
      <p:sp>
        <p:nvSpPr>
          <p:cNvPr id="77" name="object 77"/>
          <p:cNvSpPr/>
          <p:nvPr/>
        </p:nvSpPr>
        <p:spPr>
          <a:xfrm>
            <a:off x="1233169" y="4299458"/>
            <a:ext cx="84582" cy="138684"/>
          </a:xfrm>
          <a:prstGeom prst="rect">
            <a:avLst/>
          </a:prstGeom>
          <a:blipFill>
            <a:blip r:embed="rId15" cstate="print"/>
            <a:stretch>
              <a:fillRect/>
            </a:stretch>
          </a:blipFill>
        </p:spPr>
        <p:txBody>
          <a:bodyPr wrap="square" lIns="0" tIns="0" rIns="0" bIns="0" rtlCol="0"/>
          <a:lstStyle/>
          <a:p>
            <a:endParaRPr/>
          </a:p>
        </p:txBody>
      </p:sp>
      <p:sp>
        <p:nvSpPr>
          <p:cNvPr id="78" name="object 78"/>
          <p:cNvSpPr/>
          <p:nvPr/>
        </p:nvSpPr>
        <p:spPr>
          <a:xfrm>
            <a:off x="2146045" y="4368800"/>
            <a:ext cx="67056" cy="69342"/>
          </a:xfrm>
          <a:prstGeom prst="rect">
            <a:avLst/>
          </a:prstGeom>
          <a:blipFill>
            <a:blip r:embed="rId16" cstate="print"/>
            <a:stretch>
              <a:fillRect/>
            </a:stretch>
          </a:blipFill>
        </p:spPr>
        <p:txBody>
          <a:bodyPr wrap="square" lIns="0" tIns="0" rIns="0" bIns="0" rtlCol="0"/>
          <a:lstStyle/>
          <a:p>
            <a:endParaRPr/>
          </a:p>
        </p:txBody>
      </p:sp>
      <p:sp>
        <p:nvSpPr>
          <p:cNvPr id="79" name="object 79"/>
          <p:cNvSpPr/>
          <p:nvPr/>
        </p:nvSpPr>
        <p:spPr>
          <a:xfrm>
            <a:off x="1233169" y="4368800"/>
            <a:ext cx="84582" cy="138684"/>
          </a:xfrm>
          <a:prstGeom prst="rect">
            <a:avLst/>
          </a:prstGeom>
          <a:blipFill>
            <a:blip r:embed="rId17" cstate="print"/>
            <a:stretch>
              <a:fillRect/>
            </a:stretch>
          </a:blipFill>
        </p:spPr>
        <p:txBody>
          <a:bodyPr wrap="square" lIns="0" tIns="0" rIns="0" bIns="0" rtlCol="0"/>
          <a:lstStyle/>
          <a:p>
            <a:endParaRPr/>
          </a:p>
        </p:txBody>
      </p:sp>
      <p:sp>
        <p:nvSpPr>
          <p:cNvPr id="80" name="object 80"/>
          <p:cNvSpPr/>
          <p:nvPr/>
        </p:nvSpPr>
        <p:spPr>
          <a:xfrm>
            <a:off x="2076704" y="4438141"/>
            <a:ext cx="136397" cy="69342"/>
          </a:xfrm>
          <a:prstGeom prst="rect">
            <a:avLst/>
          </a:prstGeom>
          <a:blipFill>
            <a:blip r:embed="rId18" cstate="print"/>
            <a:stretch>
              <a:fillRect/>
            </a:stretch>
          </a:blipFill>
        </p:spPr>
        <p:txBody>
          <a:bodyPr wrap="square" lIns="0" tIns="0" rIns="0" bIns="0" rtlCol="0"/>
          <a:lstStyle/>
          <a:p>
            <a:endParaRPr/>
          </a:p>
        </p:txBody>
      </p:sp>
      <p:sp>
        <p:nvSpPr>
          <p:cNvPr id="81" name="object 81"/>
          <p:cNvSpPr/>
          <p:nvPr/>
        </p:nvSpPr>
        <p:spPr>
          <a:xfrm>
            <a:off x="1244600" y="4438141"/>
            <a:ext cx="73152" cy="138684"/>
          </a:xfrm>
          <a:prstGeom prst="rect">
            <a:avLst/>
          </a:prstGeom>
          <a:blipFill>
            <a:blip r:embed="rId19" cstate="print"/>
            <a:stretch>
              <a:fillRect/>
            </a:stretch>
          </a:blipFill>
        </p:spPr>
        <p:txBody>
          <a:bodyPr wrap="square" lIns="0" tIns="0" rIns="0" bIns="0" rtlCol="0"/>
          <a:lstStyle/>
          <a:p>
            <a:endParaRPr/>
          </a:p>
        </p:txBody>
      </p:sp>
      <p:sp>
        <p:nvSpPr>
          <p:cNvPr id="82" name="object 82"/>
          <p:cNvSpPr/>
          <p:nvPr/>
        </p:nvSpPr>
        <p:spPr>
          <a:xfrm>
            <a:off x="1313941" y="4507484"/>
            <a:ext cx="73152" cy="69342"/>
          </a:xfrm>
          <a:prstGeom prst="rect">
            <a:avLst/>
          </a:prstGeom>
          <a:blipFill>
            <a:blip r:embed="rId20" cstate="print"/>
            <a:stretch>
              <a:fillRect/>
            </a:stretch>
          </a:blipFill>
        </p:spPr>
        <p:txBody>
          <a:bodyPr wrap="square" lIns="0" tIns="0" rIns="0" bIns="0" rtlCol="0"/>
          <a:lstStyle/>
          <a:p>
            <a:endParaRPr/>
          </a:p>
        </p:txBody>
      </p:sp>
      <p:sp>
        <p:nvSpPr>
          <p:cNvPr id="83" name="object 83"/>
          <p:cNvSpPr/>
          <p:nvPr/>
        </p:nvSpPr>
        <p:spPr>
          <a:xfrm>
            <a:off x="2076704" y="4507484"/>
            <a:ext cx="136397" cy="69342"/>
          </a:xfrm>
          <a:prstGeom prst="rect">
            <a:avLst/>
          </a:prstGeom>
          <a:blipFill>
            <a:blip r:embed="rId21" cstate="print"/>
            <a:stretch>
              <a:fillRect/>
            </a:stretch>
          </a:blipFill>
        </p:spPr>
        <p:txBody>
          <a:bodyPr wrap="square" lIns="0" tIns="0" rIns="0" bIns="0" rtlCol="0"/>
          <a:lstStyle/>
          <a:p>
            <a:endParaRPr/>
          </a:p>
        </p:txBody>
      </p:sp>
      <p:sp>
        <p:nvSpPr>
          <p:cNvPr id="84" name="object 84"/>
          <p:cNvSpPr/>
          <p:nvPr/>
        </p:nvSpPr>
        <p:spPr>
          <a:xfrm>
            <a:off x="1244600" y="4576826"/>
            <a:ext cx="142494" cy="69342"/>
          </a:xfrm>
          <a:prstGeom prst="rect">
            <a:avLst/>
          </a:prstGeom>
          <a:blipFill>
            <a:blip r:embed="rId22" cstate="print"/>
            <a:stretch>
              <a:fillRect/>
            </a:stretch>
          </a:blipFill>
        </p:spPr>
        <p:txBody>
          <a:bodyPr wrap="square" lIns="0" tIns="0" rIns="0" bIns="0" rtlCol="0"/>
          <a:lstStyle/>
          <a:p>
            <a:endParaRPr/>
          </a:p>
        </p:txBody>
      </p:sp>
      <p:sp>
        <p:nvSpPr>
          <p:cNvPr id="85" name="object 85"/>
          <p:cNvSpPr/>
          <p:nvPr/>
        </p:nvSpPr>
        <p:spPr>
          <a:xfrm>
            <a:off x="2007361" y="4576826"/>
            <a:ext cx="205739" cy="69342"/>
          </a:xfrm>
          <a:prstGeom prst="rect">
            <a:avLst/>
          </a:prstGeom>
          <a:blipFill>
            <a:blip r:embed="rId23" cstate="print"/>
            <a:stretch>
              <a:fillRect/>
            </a:stretch>
          </a:blipFill>
        </p:spPr>
        <p:txBody>
          <a:bodyPr wrap="square" lIns="0" tIns="0" rIns="0" bIns="0" rtlCol="0"/>
          <a:lstStyle/>
          <a:p>
            <a:endParaRPr/>
          </a:p>
        </p:txBody>
      </p:sp>
      <p:sp>
        <p:nvSpPr>
          <p:cNvPr id="86" name="object 86"/>
          <p:cNvSpPr/>
          <p:nvPr/>
        </p:nvSpPr>
        <p:spPr>
          <a:xfrm>
            <a:off x="1244600" y="4646167"/>
            <a:ext cx="211836" cy="69342"/>
          </a:xfrm>
          <a:prstGeom prst="rect">
            <a:avLst/>
          </a:prstGeom>
          <a:blipFill>
            <a:blip r:embed="rId24" cstate="print"/>
            <a:stretch>
              <a:fillRect/>
            </a:stretch>
          </a:blipFill>
        </p:spPr>
        <p:txBody>
          <a:bodyPr wrap="square" lIns="0" tIns="0" rIns="0" bIns="0" rtlCol="0"/>
          <a:lstStyle/>
          <a:p>
            <a:endParaRPr/>
          </a:p>
        </p:txBody>
      </p:sp>
      <p:sp>
        <p:nvSpPr>
          <p:cNvPr id="87" name="object 87"/>
          <p:cNvSpPr/>
          <p:nvPr/>
        </p:nvSpPr>
        <p:spPr>
          <a:xfrm>
            <a:off x="1938020" y="4646167"/>
            <a:ext cx="211836" cy="69342"/>
          </a:xfrm>
          <a:prstGeom prst="rect">
            <a:avLst/>
          </a:prstGeom>
          <a:blipFill>
            <a:blip r:embed="rId25" cstate="print"/>
            <a:stretch>
              <a:fillRect/>
            </a:stretch>
          </a:blipFill>
        </p:spPr>
        <p:txBody>
          <a:bodyPr wrap="square" lIns="0" tIns="0" rIns="0" bIns="0" rtlCol="0"/>
          <a:lstStyle/>
          <a:p>
            <a:endParaRPr/>
          </a:p>
        </p:txBody>
      </p:sp>
      <p:sp>
        <p:nvSpPr>
          <p:cNvPr id="88" name="object 88"/>
          <p:cNvSpPr/>
          <p:nvPr/>
        </p:nvSpPr>
        <p:spPr>
          <a:xfrm>
            <a:off x="1313941" y="4715509"/>
            <a:ext cx="281178" cy="69342"/>
          </a:xfrm>
          <a:prstGeom prst="rect">
            <a:avLst/>
          </a:prstGeom>
          <a:blipFill>
            <a:blip r:embed="rId26" cstate="print"/>
            <a:stretch>
              <a:fillRect/>
            </a:stretch>
          </a:blipFill>
        </p:spPr>
        <p:txBody>
          <a:bodyPr wrap="square" lIns="0" tIns="0" rIns="0" bIns="0" rtlCol="0"/>
          <a:lstStyle/>
          <a:p>
            <a:endParaRPr/>
          </a:p>
        </p:txBody>
      </p:sp>
      <p:sp>
        <p:nvSpPr>
          <p:cNvPr id="89" name="object 89"/>
          <p:cNvSpPr/>
          <p:nvPr/>
        </p:nvSpPr>
        <p:spPr>
          <a:xfrm>
            <a:off x="1868677" y="4715509"/>
            <a:ext cx="281178" cy="69342"/>
          </a:xfrm>
          <a:prstGeom prst="rect">
            <a:avLst/>
          </a:prstGeom>
          <a:blipFill>
            <a:blip r:embed="rId27" cstate="print"/>
            <a:stretch>
              <a:fillRect/>
            </a:stretch>
          </a:blipFill>
        </p:spPr>
        <p:txBody>
          <a:bodyPr wrap="square" lIns="0" tIns="0" rIns="0" bIns="0" rtlCol="0"/>
          <a:lstStyle/>
          <a:p>
            <a:endParaRPr/>
          </a:p>
        </p:txBody>
      </p:sp>
      <p:sp>
        <p:nvSpPr>
          <p:cNvPr id="90" name="object 90"/>
          <p:cNvSpPr/>
          <p:nvPr/>
        </p:nvSpPr>
        <p:spPr>
          <a:xfrm>
            <a:off x="1383283" y="4784852"/>
            <a:ext cx="697230" cy="95250"/>
          </a:xfrm>
          <a:prstGeom prst="rect">
            <a:avLst/>
          </a:prstGeom>
          <a:blipFill>
            <a:blip r:embed="rId28" cstate="print"/>
            <a:stretch>
              <a:fillRect/>
            </a:stretch>
          </a:blipFill>
        </p:spPr>
        <p:txBody>
          <a:bodyPr wrap="square" lIns="0" tIns="0" rIns="0" bIns="0" rtlCol="0"/>
          <a:lstStyle/>
          <a:p>
            <a:endParaRPr/>
          </a:p>
        </p:txBody>
      </p:sp>
      <p:sp>
        <p:nvSpPr>
          <p:cNvPr id="91" name="object 91"/>
          <p:cNvSpPr/>
          <p:nvPr/>
        </p:nvSpPr>
        <p:spPr>
          <a:xfrm>
            <a:off x="1376425" y="4019803"/>
            <a:ext cx="84582" cy="80772"/>
          </a:xfrm>
          <a:prstGeom prst="rect">
            <a:avLst/>
          </a:prstGeom>
          <a:blipFill>
            <a:blip r:embed="rId29" cstate="print"/>
            <a:stretch>
              <a:fillRect/>
            </a:stretch>
          </a:blipFill>
        </p:spPr>
        <p:txBody>
          <a:bodyPr wrap="square" lIns="0" tIns="0" rIns="0" bIns="0" rtlCol="0"/>
          <a:lstStyle/>
          <a:p>
            <a:endParaRPr/>
          </a:p>
        </p:txBody>
      </p:sp>
      <p:sp>
        <p:nvSpPr>
          <p:cNvPr id="92" name="object 92"/>
          <p:cNvSpPr/>
          <p:nvPr/>
        </p:nvSpPr>
        <p:spPr>
          <a:xfrm>
            <a:off x="1457197" y="4031234"/>
            <a:ext cx="73152" cy="69342"/>
          </a:xfrm>
          <a:prstGeom prst="rect">
            <a:avLst/>
          </a:prstGeom>
          <a:blipFill>
            <a:blip r:embed="rId30" cstate="print"/>
            <a:stretch>
              <a:fillRect/>
            </a:stretch>
          </a:blipFill>
        </p:spPr>
        <p:txBody>
          <a:bodyPr wrap="square" lIns="0" tIns="0" rIns="0" bIns="0" rtlCol="0"/>
          <a:lstStyle/>
          <a:p>
            <a:endParaRPr/>
          </a:p>
        </p:txBody>
      </p:sp>
      <p:sp>
        <p:nvSpPr>
          <p:cNvPr id="93" name="object 93"/>
          <p:cNvSpPr/>
          <p:nvPr/>
        </p:nvSpPr>
        <p:spPr>
          <a:xfrm>
            <a:off x="1387855" y="4100576"/>
            <a:ext cx="211836" cy="69342"/>
          </a:xfrm>
          <a:prstGeom prst="rect">
            <a:avLst/>
          </a:prstGeom>
          <a:blipFill>
            <a:blip r:embed="rId31" cstate="print"/>
            <a:stretch>
              <a:fillRect/>
            </a:stretch>
          </a:blipFill>
        </p:spPr>
        <p:txBody>
          <a:bodyPr wrap="square" lIns="0" tIns="0" rIns="0" bIns="0" rtlCol="0"/>
          <a:lstStyle/>
          <a:p>
            <a:endParaRPr/>
          </a:p>
        </p:txBody>
      </p:sp>
      <p:sp>
        <p:nvSpPr>
          <p:cNvPr id="94" name="object 94"/>
          <p:cNvSpPr/>
          <p:nvPr/>
        </p:nvSpPr>
        <p:spPr>
          <a:xfrm>
            <a:off x="1457197" y="4169917"/>
            <a:ext cx="211836" cy="69342"/>
          </a:xfrm>
          <a:prstGeom prst="rect">
            <a:avLst/>
          </a:prstGeom>
          <a:blipFill>
            <a:blip r:embed="rId32" cstate="print"/>
            <a:stretch>
              <a:fillRect/>
            </a:stretch>
          </a:blipFill>
        </p:spPr>
        <p:txBody>
          <a:bodyPr wrap="square" lIns="0" tIns="0" rIns="0" bIns="0" rtlCol="0"/>
          <a:lstStyle/>
          <a:p>
            <a:endParaRPr/>
          </a:p>
        </p:txBody>
      </p:sp>
      <p:sp>
        <p:nvSpPr>
          <p:cNvPr id="95" name="object 95"/>
          <p:cNvSpPr/>
          <p:nvPr/>
        </p:nvSpPr>
        <p:spPr>
          <a:xfrm>
            <a:off x="1526539" y="4239259"/>
            <a:ext cx="211836" cy="69342"/>
          </a:xfrm>
          <a:prstGeom prst="rect">
            <a:avLst/>
          </a:prstGeom>
          <a:blipFill>
            <a:blip r:embed="rId33" cstate="print"/>
            <a:stretch>
              <a:fillRect/>
            </a:stretch>
          </a:blipFill>
        </p:spPr>
        <p:txBody>
          <a:bodyPr wrap="square" lIns="0" tIns="0" rIns="0" bIns="0" rtlCol="0"/>
          <a:lstStyle/>
          <a:p>
            <a:endParaRPr/>
          </a:p>
        </p:txBody>
      </p:sp>
      <p:sp>
        <p:nvSpPr>
          <p:cNvPr id="96" name="object 96"/>
          <p:cNvSpPr/>
          <p:nvPr/>
        </p:nvSpPr>
        <p:spPr>
          <a:xfrm>
            <a:off x="1595882" y="4308602"/>
            <a:ext cx="211836" cy="69342"/>
          </a:xfrm>
          <a:prstGeom prst="rect">
            <a:avLst/>
          </a:prstGeom>
          <a:blipFill>
            <a:blip r:embed="rId34" cstate="print"/>
            <a:stretch>
              <a:fillRect/>
            </a:stretch>
          </a:blipFill>
        </p:spPr>
        <p:txBody>
          <a:bodyPr wrap="square" lIns="0" tIns="0" rIns="0" bIns="0" rtlCol="0"/>
          <a:lstStyle/>
          <a:p>
            <a:endParaRPr/>
          </a:p>
        </p:txBody>
      </p:sp>
      <p:sp>
        <p:nvSpPr>
          <p:cNvPr id="97" name="object 97"/>
          <p:cNvSpPr/>
          <p:nvPr/>
        </p:nvSpPr>
        <p:spPr>
          <a:xfrm>
            <a:off x="1665223" y="4377944"/>
            <a:ext cx="211836" cy="69342"/>
          </a:xfrm>
          <a:prstGeom prst="rect">
            <a:avLst/>
          </a:prstGeom>
          <a:blipFill>
            <a:blip r:embed="rId35" cstate="print"/>
            <a:stretch>
              <a:fillRect/>
            </a:stretch>
          </a:blipFill>
        </p:spPr>
        <p:txBody>
          <a:bodyPr wrap="square" lIns="0" tIns="0" rIns="0" bIns="0" rtlCol="0"/>
          <a:lstStyle/>
          <a:p>
            <a:endParaRPr/>
          </a:p>
        </p:txBody>
      </p:sp>
      <p:sp>
        <p:nvSpPr>
          <p:cNvPr id="98" name="object 98"/>
          <p:cNvSpPr/>
          <p:nvPr/>
        </p:nvSpPr>
        <p:spPr>
          <a:xfrm>
            <a:off x="1734566" y="4447285"/>
            <a:ext cx="211836" cy="69342"/>
          </a:xfrm>
          <a:prstGeom prst="rect">
            <a:avLst/>
          </a:prstGeom>
          <a:blipFill>
            <a:blip r:embed="rId36" cstate="print"/>
            <a:stretch>
              <a:fillRect/>
            </a:stretch>
          </a:blipFill>
        </p:spPr>
        <p:txBody>
          <a:bodyPr wrap="square" lIns="0" tIns="0" rIns="0" bIns="0" rtlCol="0"/>
          <a:lstStyle/>
          <a:p>
            <a:endParaRPr/>
          </a:p>
        </p:txBody>
      </p:sp>
      <p:sp>
        <p:nvSpPr>
          <p:cNvPr id="99" name="object 99"/>
          <p:cNvSpPr/>
          <p:nvPr/>
        </p:nvSpPr>
        <p:spPr>
          <a:xfrm>
            <a:off x="1803907" y="4516628"/>
            <a:ext cx="211836" cy="69342"/>
          </a:xfrm>
          <a:prstGeom prst="rect">
            <a:avLst/>
          </a:prstGeom>
          <a:blipFill>
            <a:blip r:embed="rId37" cstate="print"/>
            <a:stretch>
              <a:fillRect/>
            </a:stretch>
          </a:blipFill>
        </p:spPr>
        <p:txBody>
          <a:bodyPr wrap="square" lIns="0" tIns="0" rIns="0" bIns="0" rtlCol="0"/>
          <a:lstStyle/>
          <a:p>
            <a:endParaRPr/>
          </a:p>
        </p:txBody>
      </p:sp>
      <p:sp>
        <p:nvSpPr>
          <p:cNvPr id="100" name="object 100"/>
          <p:cNvSpPr/>
          <p:nvPr/>
        </p:nvSpPr>
        <p:spPr>
          <a:xfrm>
            <a:off x="1873250" y="4585970"/>
            <a:ext cx="196595" cy="69342"/>
          </a:xfrm>
          <a:prstGeom prst="rect">
            <a:avLst/>
          </a:prstGeom>
          <a:blipFill>
            <a:blip r:embed="rId38" cstate="print"/>
            <a:stretch>
              <a:fillRect/>
            </a:stretch>
          </a:blipFill>
        </p:spPr>
        <p:txBody>
          <a:bodyPr wrap="square" lIns="0" tIns="0" rIns="0" bIns="0" rtlCol="0"/>
          <a:lstStyle/>
          <a:p>
            <a:endParaRPr/>
          </a:p>
        </p:txBody>
      </p:sp>
      <p:sp>
        <p:nvSpPr>
          <p:cNvPr id="101" name="object 101"/>
          <p:cNvSpPr/>
          <p:nvPr/>
        </p:nvSpPr>
        <p:spPr>
          <a:xfrm>
            <a:off x="1942592" y="4655311"/>
            <a:ext cx="127253" cy="76962"/>
          </a:xfrm>
          <a:prstGeom prst="rect">
            <a:avLst/>
          </a:prstGeom>
          <a:blipFill>
            <a:blip r:embed="rId39" cstate="print"/>
            <a:stretch>
              <a:fillRect/>
            </a:stretch>
          </a:blipFill>
        </p:spPr>
        <p:txBody>
          <a:bodyPr wrap="square" lIns="0" tIns="0" rIns="0" bIns="0" rtlCol="0"/>
          <a:lstStyle/>
          <a:p>
            <a:endParaRPr/>
          </a:p>
        </p:txBody>
      </p:sp>
      <p:sp>
        <p:nvSpPr>
          <p:cNvPr id="102" name="object 102"/>
          <p:cNvSpPr/>
          <p:nvPr/>
        </p:nvSpPr>
        <p:spPr>
          <a:xfrm>
            <a:off x="2011933" y="4019803"/>
            <a:ext cx="57912" cy="11429"/>
          </a:xfrm>
          <a:prstGeom prst="rect">
            <a:avLst/>
          </a:prstGeom>
          <a:blipFill>
            <a:blip r:embed="rId40" cstate="print"/>
            <a:stretch>
              <a:fillRect/>
            </a:stretch>
          </a:blipFill>
        </p:spPr>
        <p:txBody>
          <a:bodyPr wrap="square" lIns="0" tIns="0" rIns="0" bIns="0" rtlCol="0"/>
          <a:lstStyle/>
          <a:p>
            <a:endParaRPr/>
          </a:p>
        </p:txBody>
      </p:sp>
      <p:sp>
        <p:nvSpPr>
          <p:cNvPr id="103" name="object 103"/>
          <p:cNvSpPr/>
          <p:nvPr/>
        </p:nvSpPr>
        <p:spPr>
          <a:xfrm>
            <a:off x="1942592" y="4031234"/>
            <a:ext cx="127253" cy="69342"/>
          </a:xfrm>
          <a:prstGeom prst="rect">
            <a:avLst/>
          </a:prstGeom>
          <a:blipFill>
            <a:blip r:embed="rId41" cstate="print"/>
            <a:stretch>
              <a:fillRect/>
            </a:stretch>
          </a:blipFill>
        </p:spPr>
        <p:txBody>
          <a:bodyPr wrap="square" lIns="0" tIns="0" rIns="0" bIns="0" rtlCol="0"/>
          <a:lstStyle/>
          <a:p>
            <a:endParaRPr/>
          </a:p>
        </p:txBody>
      </p:sp>
      <p:sp>
        <p:nvSpPr>
          <p:cNvPr id="104" name="object 104"/>
          <p:cNvSpPr/>
          <p:nvPr/>
        </p:nvSpPr>
        <p:spPr>
          <a:xfrm>
            <a:off x="1873250" y="4100576"/>
            <a:ext cx="196595" cy="69342"/>
          </a:xfrm>
          <a:prstGeom prst="rect">
            <a:avLst/>
          </a:prstGeom>
          <a:blipFill>
            <a:blip r:embed="rId42" cstate="print"/>
            <a:stretch>
              <a:fillRect/>
            </a:stretch>
          </a:blipFill>
        </p:spPr>
        <p:txBody>
          <a:bodyPr wrap="square" lIns="0" tIns="0" rIns="0" bIns="0" rtlCol="0"/>
          <a:lstStyle/>
          <a:p>
            <a:endParaRPr/>
          </a:p>
        </p:txBody>
      </p:sp>
      <p:sp>
        <p:nvSpPr>
          <p:cNvPr id="105" name="object 105"/>
          <p:cNvSpPr/>
          <p:nvPr/>
        </p:nvSpPr>
        <p:spPr>
          <a:xfrm>
            <a:off x="1803907" y="4169917"/>
            <a:ext cx="211836" cy="69342"/>
          </a:xfrm>
          <a:prstGeom prst="rect">
            <a:avLst/>
          </a:prstGeom>
          <a:blipFill>
            <a:blip r:embed="rId43" cstate="print"/>
            <a:stretch>
              <a:fillRect/>
            </a:stretch>
          </a:blipFill>
        </p:spPr>
        <p:txBody>
          <a:bodyPr wrap="square" lIns="0" tIns="0" rIns="0" bIns="0" rtlCol="0"/>
          <a:lstStyle/>
          <a:p>
            <a:endParaRPr/>
          </a:p>
        </p:txBody>
      </p:sp>
      <p:sp>
        <p:nvSpPr>
          <p:cNvPr id="106" name="object 106"/>
          <p:cNvSpPr/>
          <p:nvPr/>
        </p:nvSpPr>
        <p:spPr>
          <a:xfrm>
            <a:off x="1734566" y="4239259"/>
            <a:ext cx="211836" cy="69342"/>
          </a:xfrm>
          <a:prstGeom prst="rect">
            <a:avLst/>
          </a:prstGeom>
          <a:blipFill>
            <a:blip r:embed="rId44" cstate="print"/>
            <a:stretch>
              <a:fillRect/>
            </a:stretch>
          </a:blipFill>
        </p:spPr>
        <p:txBody>
          <a:bodyPr wrap="square" lIns="0" tIns="0" rIns="0" bIns="0" rtlCol="0"/>
          <a:lstStyle/>
          <a:p>
            <a:endParaRPr/>
          </a:p>
        </p:txBody>
      </p:sp>
      <p:sp>
        <p:nvSpPr>
          <p:cNvPr id="107" name="object 107"/>
          <p:cNvSpPr/>
          <p:nvPr/>
        </p:nvSpPr>
        <p:spPr>
          <a:xfrm>
            <a:off x="1665223" y="4308602"/>
            <a:ext cx="211836" cy="69342"/>
          </a:xfrm>
          <a:prstGeom prst="rect">
            <a:avLst/>
          </a:prstGeom>
          <a:blipFill>
            <a:blip r:embed="rId45" cstate="print"/>
            <a:stretch>
              <a:fillRect/>
            </a:stretch>
          </a:blipFill>
        </p:spPr>
        <p:txBody>
          <a:bodyPr wrap="square" lIns="0" tIns="0" rIns="0" bIns="0" rtlCol="0"/>
          <a:lstStyle/>
          <a:p>
            <a:endParaRPr/>
          </a:p>
        </p:txBody>
      </p:sp>
      <p:sp>
        <p:nvSpPr>
          <p:cNvPr id="108" name="object 108"/>
          <p:cNvSpPr/>
          <p:nvPr/>
        </p:nvSpPr>
        <p:spPr>
          <a:xfrm>
            <a:off x="1595882" y="4377944"/>
            <a:ext cx="211836" cy="69342"/>
          </a:xfrm>
          <a:prstGeom prst="rect">
            <a:avLst/>
          </a:prstGeom>
          <a:blipFill>
            <a:blip r:embed="rId46" cstate="print"/>
            <a:stretch>
              <a:fillRect/>
            </a:stretch>
          </a:blipFill>
        </p:spPr>
        <p:txBody>
          <a:bodyPr wrap="square" lIns="0" tIns="0" rIns="0" bIns="0" rtlCol="0"/>
          <a:lstStyle/>
          <a:p>
            <a:endParaRPr/>
          </a:p>
        </p:txBody>
      </p:sp>
      <p:sp>
        <p:nvSpPr>
          <p:cNvPr id="109" name="object 109"/>
          <p:cNvSpPr/>
          <p:nvPr/>
        </p:nvSpPr>
        <p:spPr>
          <a:xfrm>
            <a:off x="1526539" y="4447285"/>
            <a:ext cx="211836" cy="69342"/>
          </a:xfrm>
          <a:prstGeom prst="rect">
            <a:avLst/>
          </a:prstGeom>
          <a:blipFill>
            <a:blip r:embed="rId47" cstate="print"/>
            <a:stretch>
              <a:fillRect/>
            </a:stretch>
          </a:blipFill>
        </p:spPr>
        <p:txBody>
          <a:bodyPr wrap="square" lIns="0" tIns="0" rIns="0" bIns="0" rtlCol="0"/>
          <a:lstStyle/>
          <a:p>
            <a:endParaRPr/>
          </a:p>
        </p:txBody>
      </p:sp>
      <p:sp>
        <p:nvSpPr>
          <p:cNvPr id="110" name="object 110"/>
          <p:cNvSpPr/>
          <p:nvPr/>
        </p:nvSpPr>
        <p:spPr>
          <a:xfrm>
            <a:off x="1457197" y="4516628"/>
            <a:ext cx="211836" cy="69342"/>
          </a:xfrm>
          <a:prstGeom prst="rect">
            <a:avLst/>
          </a:prstGeom>
          <a:blipFill>
            <a:blip r:embed="rId48" cstate="print"/>
            <a:stretch>
              <a:fillRect/>
            </a:stretch>
          </a:blipFill>
        </p:spPr>
        <p:txBody>
          <a:bodyPr wrap="square" lIns="0" tIns="0" rIns="0" bIns="0" rtlCol="0"/>
          <a:lstStyle/>
          <a:p>
            <a:endParaRPr/>
          </a:p>
        </p:txBody>
      </p:sp>
      <p:sp>
        <p:nvSpPr>
          <p:cNvPr id="111" name="object 111"/>
          <p:cNvSpPr/>
          <p:nvPr/>
        </p:nvSpPr>
        <p:spPr>
          <a:xfrm>
            <a:off x="1376425" y="4585970"/>
            <a:ext cx="223266" cy="138684"/>
          </a:xfrm>
          <a:prstGeom prst="rect">
            <a:avLst/>
          </a:prstGeom>
          <a:blipFill>
            <a:blip r:embed="rId49" cstate="print"/>
            <a:stretch>
              <a:fillRect/>
            </a:stretch>
          </a:blipFill>
        </p:spPr>
        <p:txBody>
          <a:bodyPr wrap="square" lIns="0" tIns="0" rIns="0" bIns="0" rtlCol="0"/>
          <a:lstStyle/>
          <a:p>
            <a:endParaRPr/>
          </a:p>
        </p:txBody>
      </p:sp>
      <p:sp>
        <p:nvSpPr>
          <p:cNvPr id="112" name="object 112"/>
          <p:cNvSpPr/>
          <p:nvPr/>
        </p:nvSpPr>
        <p:spPr>
          <a:xfrm>
            <a:off x="1387855" y="4655311"/>
            <a:ext cx="142494" cy="76962"/>
          </a:xfrm>
          <a:prstGeom prst="rect">
            <a:avLst/>
          </a:prstGeom>
          <a:blipFill>
            <a:blip r:embed="rId50" cstate="print"/>
            <a:stretch>
              <a:fillRect/>
            </a:stretch>
          </a:blipFill>
        </p:spPr>
        <p:txBody>
          <a:bodyPr wrap="square" lIns="0" tIns="0" rIns="0" bIns="0" rtlCol="0"/>
          <a:lstStyle/>
          <a:p>
            <a:endParaRPr/>
          </a:p>
        </p:txBody>
      </p:sp>
      <p:sp>
        <p:nvSpPr>
          <p:cNvPr id="113" name="object 113"/>
          <p:cNvSpPr/>
          <p:nvPr/>
        </p:nvSpPr>
        <p:spPr>
          <a:xfrm>
            <a:off x="1591310" y="4996688"/>
            <a:ext cx="281178" cy="10667"/>
          </a:xfrm>
          <a:prstGeom prst="rect">
            <a:avLst/>
          </a:prstGeom>
          <a:blipFill>
            <a:blip r:embed="rId51" cstate="print"/>
            <a:stretch>
              <a:fillRect/>
            </a:stretch>
          </a:blipFill>
        </p:spPr>
        <p:txBody>
          <a:bodyPr wrap="square" lIns="0" tIns="0" rIns="0" bIns="0" rtlCol="0"/>
          <a:lstStyle/>
          <a:p>
            <a:endParaRPr/>
          </a:p>
        </p:txBody>
      </p:sp>
      <p:sp>
        <p:nvSpPr>
          <p:cNvPr id="114" name="object 114"/>
          <p:cNvSpPr/>
          <p:nvPr/>
        </p:nvSpPr>
        <p:spPr>
          <a:xfrm>
            <a:off x="1452625" y="5007355"/>
            <a:ext cx="558546" cy="69342"/>
          </a:xfrm>
          <a:prstGeom prst="rect">
            <a:avLst/>
          </a:prstGeom>
          <a:blipFill>
            <a:blip r:embed="rId52" cstate="print"/>
            <a:stretch>
              <a:fillRect/>
            </a:stretch>
          </a:blipFill>
        </p:spPr>
        <p:txBody>
          <a:bodyPr wrap="square" lIns="0" tIns="0" rIns="0" bIns="0" rtlCol="0"/>
          <a:lstStyle/>
          <a:p>
            <a:endParaRPr/>
          </a:p>
        </p:txBody>
      </p:sp>
      <p:sp>
        <p:nvSpPr>
          <p:cNvPr id="115" name="object 115"/>
          <p:cNvSpPr/>
          <p:nvPr/>
        </p:nvSpPr>
        <p:spPr>
          <a:xfrm>
            <a:off x="1313941" y="5076697"/>
            <a:ext cx="281178" cy="69342"/>
          </a:xfrm>
          <a:prstGeom prst="rect">
            <a:avLst/>
          </a:prstGeom>
          <a:blipFill>
            <a:blip r:embed="rId53" cstate="print"/>
            <a:stretch>
              <a:fillRect/>
            </a:stretch>
          </a:blipFill>
        </p:spPr>
        <p:txBody>
          <a:bodyPr wrap="square" lIns="0" tIns="0" rIns="0" bIns="0" rtlCol="0"/>
          <a:lstStyle/>
          <a:p>
            <a:endParaRPr/>
          </a:p>
        </p:txBody>
      </p:sp>
      <p:sp>
        <p:nvSpPr>
          <p:cNvPr id="116" name="object 116"/>
          <p:cNvSpPr/>
          <p:nvPr/>
        </p:nvSpPr>
        <p:spPr>
          <a:xfrm>
            <a:off x="1799335" y="5076697"/>
            <a:ext cx="281178" cy="69342"/>
          </a:xfrm>
          <a:prstGeom prst="rect">
            <a:avLst/>
          </a:prstGeom>
          <a:blipFill>
            <a:blip r:embed="rId54" cstate="print"/>
            <a:stretch>
              <a:fillRect/>
            </a:stretch>
          </a:blipFill>
        </p:spPr>
        <p:txBody>
          <a:bodyPr wrap="square" lIns="0" tIns="0" rIns="0" bIns="0" rtlCol="0"/>
          <a:lstStyle/>
          <a:p>
            <a:endParaRPr/>
          </a:p>
        </p:txBody>
      </p:sp>
      <p:sp>
        <p:nvSpPr>
          <p:cNvPr id="117" name="object 117"/>
          <p:cNvSpPr/>
          <p:nvPr/>
        </p:nvSpPr>
        <p:spPr>
          <a:xfrm>
            <a:off x="1313941" y="5146040"/>
            <a:ext cx="211836" cy="69342"/>
          </a:xfrm>
          <a:prstGeom prst="rect">
            <a:avLst/>
          </a:prstGeom>
          <a:blipFill>
            <a:blip r:embed="rId55" cstate="print"/>
            <a:stretch>
              <a:fillRect/>
            </a:stretch>
          </a:blipFill>
        </p:spPr>
        <p:txBody>
          <a:bodyPr wrap="square" lIns="0" tIns="0" rIns="0" bIns="0" rtlCol="0"/>
          <a:lstStyle/>
          <a:p>
            <a:endParaRPr/>
          </a:p>
        </p:txBody>
      </p:sp>
      <p:sp>
        <p:nvSpPr>
          <p:cNvPr id="118" name="object 118"/>
          <p:cNvSpPr/>
          <p:nvPr/>
        </p:nvSpPr>
        <p:spPr>
          <a:xfrm>
            <a:off x="1938020" y="5146040"/>
            <a:ext cx="211836" cy="69342"/>
          </a:xfrm>
          <a:prstGeom prst="rect">
            <a:avLst/>
          </a:prstGeom>
          <a:blipFill>
            <a:blip r:embed="rId56" cstate="print"/>
            <a:stretch>
              <a:fillRect/>
            </a:stretch>
          </a:blipFill>
        </p:spPr>
        <p:txBody>
          <a:bodyPr wrap="square" lIns="0" tIns="0" rIns="0" bIns="0" rtlCol="0"/>
          <a:lstStyle/>
          <a:p>
            <a:endParaRPr/>
          </a:p>
        </p:txBody>
      </p:sp>
      <p:sp>
        <p:nvSpPr>
          <p:cNvPr id="119" name="object 119"/>
          <p:cNvSpPr/>
          <p:nvPr/>
        </p:nvSpPr>
        <p:spPr>
          <a:xfrm>
            <a:off x="1244600" y="5215382"/>
            <a:ext cx="211836" cy="69342"/>
          </a:xfrm>
          <a:prstGeom prst="rect">
            <a:avLst/>
          </a:prstGeom>
          <a:blipFill>
            <a:blip r:embed="rId57" cstate="print"/>
            <a:stretch>
              <a:fillRect/>
            </a:stretch>
          </a:blipFill>
        </p:spPr>
        <p:txBody>
          <a:bodyPr wrap="square" lIns="0" tIns="0" rIns="0" bIns="0" rtlCol="0"/>
          <a:lstStyle/>
          <a:p>
            <a:endParaRPr/>
          </a:p>
        </p:txBody>
      </p:sp>
      <p:sp>
        <p:nvSpPr>
          <p:cNvPr id="120" name="object 120"/>
          <p:cNvSpPr/>
          <p:nvPr/>
        </p:nvSpPr>
        <p:spPr>
          <a:xfrm>
            <a:off x="2007361" y="5215382"/>
            <a:ext cx="205739" cy="69342"/>
          </a:xfrm>
          <a:prstGeom prst="rect">
            <a:avLst/>
          </a:prstGeom>
          <a:blipFill>
            <a:blip r:embed="rId58" cstate="print"/>
            <a:stretch>
              <a:fillRect/>
            </a:stretch>
          </a:blipFill>
        </p:spPr>
        <p:txBody>
          <a:bodyPr wrap="square" lIns="0" tIns="0" rIns="0" bIns="0" rtlCol="0"/>
          <a:lstStyle/>
          <a:p>
            <a:endParaRPr/>
          </a:p>
        </p:txBody>
      </p:sp>
      <p:sp>
        <p:nvSpPr>
          <p:cNvPr id="121" name="object 121"/>
          <p:cNvSpPr/>
          <p:nvPr/>
        </p:nvSpPr>
        <p:spPr>
          <a:xfrm>
            <a:off x="2076704" y="5284723"/>
            <a:ext cx="136397" cy="69342"/>
          </a:xfrm>
          <a:prstGeom prst="rect">
            <a:avLst/>
          </a:prstGeom>
          <a:blipFill>
            <a:blip r:embed="rId59" cstate="print"/>
            <a:stretch>
              <a:fillRect/>
            </a:stretch>
          </a:blipFill>
        </p:spPr>
        <p:txBody>
          <a:bodyPr wrap="square" lIns="0" tIns="0" rIns="0" bIns="0" rtlCol="0"/>
          <a:lstStyle/>
          <a:p>
            <a:endParaRPr/>
          </a:p>
        </p:txBody>
      </p:sp>
      <p:sp>
        <p:nvSpPr>
          <p:cNvPr id="122" name="object 122"/>
          <p:cNvSpPr/>
          <p:nvPr/>
        </p:nvSpPr>
        <p:spPr>
          <a:xfrm>
            <a:off x="1233169" y="5284723"/>
            <a:ext cx="153924" cy="138684"/>
          </a:xfrm>
          <a:prstGeom prst="rect">
            <a:avLst/>
          </a:prstGeom>
          <a:blipFill>
            <a:blip r:embed="rId60" cstate="print"/>
            <a:stretch>
              <a:fillRect/>
            </a:stretch>
          </a:blipFill>
        </p:spPr>
        <p:txBody>
          <a:bodyPr wrap="square" lIns="0" tIns="0" rIns="0" bIns="0" rtlCol="0"/>
          <a:lstStyle/>
          <a:p>
            <a:endParaRPr/>
          </a:p>
        </p:txBody>
      </p:sp>
      <p:sp>
        <p:nvSpPr>
          <p:cNvPr id="123" name="object 123"/>
          <p:cNvSpPr/>
          <p:nvPr/>
        </p:nvSpPr>
        <p:spPr>
          <a:xfrm>
            <a:off x="2076704" y="5354065"/>
            <a:ext cx="136397" cy="69342"/>
          </a:xfrm>
          <a:prstGeom prst="rect">
            <a:avLst/>
          </a:prstGeom>
          <a:blipFill>
            <a:blip r:embed="rId61" cstate="print"/>
            <a:stretch>
              <a:fillRect/>
            </a:stretch>
          </a:blipFill>
        </p:spPr>
        <p:txBody>
          <a:bodyPr wrap="square" lIns="0" tIns="0" rIns="0" bIns="0" rtlCol="0"/>
          <a:lstStyle/>
          <a:p>
            <a:endParaRPr/>
          </a:p>
        </p:txBody>
      </p:sp>
      <p:sp>
        <p:nvSpPr>
          <p:cNvPr id="124" name="object 124"/>
          <p:cNvSpPr/>
          <p:nvPr/>
        </p:nvSpPr>
        <p:spPr>
          <a:xfrm>
            <a:off x="1233169" y="5354065"/>
            <a:ext cx="84582" cy="138684"/>
          </a:xfrm>
          <a:prstGeom prst="rect">
            <a:avLst/>
          </a:prstGeom>
          <a:blipFill>
            <a:blip r:embed="rId62" cstate="print"/>
            <a:stretch>
              <a:fillRect/>
            </a:stretch>
          </a:blipFill>
        </p:spPr>
        <p:txBody>
          <a:bodyPr wrap="square" lIns="0" tIns="0" rIns="0" bIns="0" rtlCol="0"/>
          <a:lstStyle/>
          <a:p>
            <a:endParaRPr/>
          </a:p>
        </p:txBody>
      </p:sp>
      <p:sp>
        <p:nvSpPr>
          <p:cNvPr id="125" name="object 125"/>
          <p:cNvSpPr/>
          <p:nvPr/>
        </p:nvSpPr>
        <p:spPr>
          <a:xfrm>
            <a:off x="2076704" y="5423408"/>
            <a:ext cx="136397" cy="69342"/>
          </a:xfrm>
          <a:prstGeom prst="rect">
            <a:avLst/>
          </a:prstGeom>
          <a:blipFill>
            <a:blip r:embed="rId63" cstate="print"/>
            <a:stretch>
              <a:fillRect/>
            </a:stretch>
          </a:blipFill>
        </p:spPr>
        <p:txBody>
          <a:bodyPr wrap="square" lIns="0" tIns="0" rIns="0" bIns="0" rtlCol="0"/>
          <a:lstStyle/>
          <a:p>
            <a:endParaRPr/>
          </a:p>
        </p:txBody>
      </p:sp>
      <p:sp>
        <p:nvSpPr>
          <p:cNvPr id="126" name="object 126"/>
          <p:cNvSpPr/>
          <p:nvPr/>
        </p:nvSpPr>
        <p:spPr>
          <a:xfrm>
            <a:off x="1233169" y="5423408"/>
            <a:ext cx="84582" cy="138684"/>
          </a:xfrm>
          <a:prstGeom prst="rect">
            <a:avLst/>
          </a:prstGeom>
          <a:blipFill>
            <a:blip r:embed="rId64" cstate="print"/>
            <a:stretch>
              <a:fillRect/>
            </a:stretch>
          </a:blipFill>
        </p:spPr>
        <p:txBody>
          <a:bodyPr wrap="square" lIns="0" tIns="0" rIns="0" bIns="0" rtlCol="0"/>
          <a:lstStyle/>
          <a:p>
            <a:endParaRPr/>
          </a:p>
        </p:txBody>
      </p:sp>
      <p:sp>
        <p:nvSpPr>
          <p:cNvPr id="127" name="object 127"/>
          <p:cNvSpPr/>
          <p:nvPr/>
        </p:nvSpPr>
        <p:spPr>
          <a:xfrm>
            <a:off x="2146045" y="5492750"/>
            <a:ext cx="67056" cy="69342"/>
          </a:xfrm>
          <a:prstGeom prst="rect">
            <a:avLst/>
          </a:prstGeom>
          <a:blipFill>
            <a:blip r:embed="rId65" cstate="print"/>
            <a:stretch>
              <a:fillRect/>
            </a:stretch>
          </a:blipFill>
        </p:spPr>
        <p:txBody>
          <a:bodyPr wrap="square" lIns="0" tIns="0" rIns="0" bIns="0" rtlCol="0"/>
          <a:lstStyle/>
          <a:p>
            <a:endParaRPr/>
          </a:p>
        </p:txBody>
      </p:sp>
      <p:sp>
        <p:nvSpPr>
          <p:cNvPr id="128" name="object 128"/>
          <p:cNvSpPr/>
          <p:nvPr/>
        </p:nvSpPr>
        <p:spPr>
          <a:xfrm>
            <a:off x="1233169" y="5492750"/>
            <a:ext cx="84582" cy="138684"/>
          </a:xfrm>
          <a:prstGeom prst="rect">
            <a:avLst/>
          </a:prstGeom>
          <a:blipFill>
            <a:blip r:embed="rId66" cstate="print"/>
            <a:stretch>
              <a:fillRect/>
            </a:stretch>
          </a:blipFill>
        </p:spPr>
        <p:txBody>
          <a:bodyPr wrap="square" lIns="0" tIns="0" rIns="0" bIns="0" rtlCol="0"/>
          <a:lstStyle/>
          <a:p>
            <a:endParaRPr/>
          </a:p>
        </p:txBody>
      </p:sp>
      <p:sp>
        <p:nvSpPr>
          <p:cNvPr id="129" name="object 129"/>
          <p:cNvSpPr/>
          <p:nvPr/>
        </p:nvSpPr>
        <p:spPr>
          <a:xfrm>
            <a:off x="2076704" y="5562091"/>
            <a:ext cx="136397" cy="69342"/>
          </a:xfrm>
          <a:prstGeom prst="rect">
            <a:avLst/>
          </a:prstGeom>
          <a:blipFill>
            <a:blip r:embed="rId67" cstate="print"/>
            <a:stretch>
              <a:fillRect/>
            </a:stretch>
          </a:blipFill>
        </p:spPr>
        <p:txBody>
          <a:bodyPr wrap="square" lIns="0" tIns="0" rIns="0" bIns="0" rtlCol="0"/>
          <a:lstStyle/>
          <a:p>
            <a:endParaRPr/>
          </a:p>
        </p:txBody>
      </p:sp>
      <p:sp>
        <p:nvSpPr>
          <p:cNvPr id="130" name="object 130"/>
          <p:cNvSpPr/>
          <p:nvPr/>
        </p:nvSpPr>
        <p:spPr>
          <a:xfrm>
            <a:off x="1244600" y="5562091"/>
            <a:ext cx="73152" cy="138684"/>
          </a:xfrm>
          <a:prstGeom prst="rect">
            <a:avLst/>
          </a:prstGeom>
          <a:blipFill>
            <a:blip r:embed="rId68" cstate="print"/>
            <a:stretch>
              <a:fillRect/>
            </a:stretch>
          </a:blipFill>
        </p:spPr>
        <p:txBody>
          <a:bodyPr wrap="square" lIns="0" tIns="0" rIns="0" bIns="0" rtlCol="0"/>
          <a:lstStyle/>
          <a:p>
            <a:endParaRPr/>
          </a:p>
        </p:txBody>
      </p:sp>
      <p:sp>
        <p:nvSpPr>
          <p:cNvPr id="131" name="object 131"/>
          <p:cNvSpPr/>
          <p:nvPr/>
        </p:nvSpPr>
        <p:spPr>
          <a:xfrm>
            <a:off x="1313941" y="5631434"/>
            <a:ext cx="73152" cy="69342"/>
          </a:xfrm>
          <a:prstGeom prst="rect">
            <a:avLst/>
          </a:prstGeom>
          <a:blipFill>
            <a:blip r:embed="rId69" cstate="print"/>
            <a:stretch>
              <a:fillRect/>
            </a:stretch>
          </a:blipFill>
        </p:spPr>
        <p:txBody>
          <a:bodyPr wrap="square" lIns="0" tIns="0" rIns="0" bIns="0" rtlCol="0"/>
          <a:lstStyle/>
          <a:p>
            <a:endParaRPr/>
          </a:p>
        </p:txBody>
      </p:sp>
      <p:sp>
        <p:nvSpPr>
          <p:cNvPr id="132" name="object 132"/>
          <p:cNvSpPr/>
          <p:nvPr/>
        </p:nvSpPr>
        <p:spPr>
          <a:xfrm>
            <a:off x="2076704" y="5631434"/>
            <a:ext cx="136397" cy="69342"/>
          </a:xfrm>
          <a:prstGeom prst="rect">
            <a:avLst/>
          </a:prstGeom>
          <a:blipFill>
            <a:blip r:embed="rId70" cstate="print"/>
            <a:stretch>
              <a:fillRect/>
            </a:stretch>
          </a:blipFill>
        </p:spPr>
        <p:txBody>
          <a:bodyPr wrap="square" lIns="0" tIns="0" rIns="0" bIns="0" rtlCol="0"/>
          <a:lstStyle/>
          <a:p>
            <a:endParaRPr/>
          </a:p>
        </p:txBody>
      </p:sp>
      <p:sp>
        <p:nvSpPr>
          <p:cNvPr id="133" name="object 133"/>
          <p:cNvSpPr/>
          <p:nvPr/>
        </p:nvSpPr>
        <p:spPr>
          <a:xfrm>
            <a:off x="1244600" y="5700776"/>
            <a:ext cx="142494" cy="69342"/>
          </a:xfrm>
          <a:prstGeom prst="rect">
            <a:avLst/>
          </a:prstGeom>
          <a:blipFill>
            <a:blip r:embed="rId71" cstate="print"/>
            <a:stretch>
              <a:fillRect/>
            </a:stretch>
          </a:blipFill>
        </p:spPr>
        <p:txBody>
          <a:bodyPr wrap="square" lIns="0" tIns="0" rIns="0" bIns="0" rtlCol="0"/>
          <a:lstStyle/>
          <a:p>
            <a:endParaRPr/>
          </a:p>
        </p:txBody>
      </p:sp>
      <p:sp>
        <p:nvSpPr>
          <p:cNvPr id="134" name="object 134"/>
          <p:cNvSpPr/>
          <p:nvPr/>
        </p:nvSpPr>
        <p:spPr>
          <a:xfrm>
            <a:off x="2007361" y="5700776"/>
            <a:ext cx="205739" cy="69342"/>
          </a:xfrm>
          <a:prstGeom prst="rect">
            <a:avLst/>
          </a:prstGeom>
          <a:blipFill>
            <a:blip r:embed="rId72" cstate="print"/>
            <a:stretch>
              <a:fillRect/>
            </a:stretch>
          </a:blipFill>
        </p:spPr>
        <p:txBody>
          <a:bodyPr wrap="square" lIns="0" tIns="0" rIns="0" bIns="0" rtlCol="0"/>
          <a:lstStyle/>
          <a:p>
            <a:endParaRPr/>
          </a:p>
        </p:txBody>
      </p:sp>
      <p:sp>
        <p:nvSpPr>
          <p:cNvPr id="135" name="object 135"/>
          <p:cNvSpPr/>
          <p:nvPr/>
        </p:nvSpPr>
        <p:spPr>
          <a:xfrm>
            <a:off x="1244600" y="5770117"/>
            <a:ext cx="211836" cy="69342"/>
          </a:xfrm>
          <a:prstGeom prst="rect">
            <a:avLst/>
          </a:prstGeom>
          <a:blipFill>
            <a:blip r:embed="rId73" cstate="print"/>
            <a:stretch>
              <a:fillRect/>
            </a:stretch>
          </a:blipFill>
        </p:spPr>
        <p:txBody>
          <a:bodyPr wrap="square" lIns="0" tIns="0" rIns="0" bIns="0" rtlCol="0"/>
          <a:lstStyle/>
          <a:p>
            <a:endParaRPr/>
          </a:p>
        </p:txBody>
      </p:sp>
      <p:sp>
        <p:nvSpPr>
          <p:cNvPr id="136" name="object 136"/>
          <p:cNvSpPr/>
          <p:nvPr/>
        </p:nvSpPr>
        <p:spPr>
          <a:xfrm>
            <a:off x="1938020" y="5770117"/>
            <a:ext cx="211836" cy="69342"/>
          </a:xfrm>
          <a:prstGeom prst="rect">
            <a:avLst/>
          </a:prstGeom>
          <a:blipFill>
            <a:blip r:embed="rId74" cstate="print"/>
            <a:stretch>
              <a:fillRect/>
            </a:stretch>
          </a:blipFill>
        </p:spPr>
        <p:txBody>
          <a:bodyPr wrap="square" lIns="0" tIns="0" rIns="0" bIns="0" rtlCol="0"/>
          <a:lstStyle/>
          <a:p>
            <a:endParaRPr/>
          </a:p>
        </p:txBody>
      </p:sp>
      <p:sp>
        <p:nvSpPr>
          <p:cNvPr id="137" name="object 137"/>
          <p:cNvSpPr/>
          <p:nvPr/>
        </p:nvSpPr>
        <p:spPr>
          <a:xfrm>
            <a:off x="1313941" y="5839459"/>
            <a:ext cx="281178" cy="69342"/>
          </a:xfrm>
          <a:prstGeom prst="rect">
            <a:avLst/>
          </a:prstGeom>
          <a:blipFill>
            <a:blip r:embed="rId75" cstate="print"/>
            <a:stretch>
              <a:fillRect/>
            </a:stretch>
          </a:blipFill>
        </p:spPr>
        <p:txBody>
          <a:bodyPr wrap="square" lIns="0" tIns="0" rIns="0" bIns="0" rtlCol="0"/>
          <a:lstStyle/>
          <a:p>
            <a:endParaRPr/>
          </a:p>
        </p:txBody>
      </p:sp>
      <p:sp>
        <p:nvSpPr>
          <p:cNvPr id="138" name="object 138"/>
          <p:cNvSpPr/>
          <p:nvPr/>
        </p:nvSpPr>
        <p:spPr>
          <a:xfrm>
            <a:off x="1868677" y="5839459"/>
            <a:ext cx="281178" cy="69342"/>
          </a:xfrm>
          <a:prstGeom prst="rect">
            <a:avLst/>
          </a:prstGeom>
          <a:blipFill>
            <a:blip r:embed="rId76" cstate="print"/>
            <a:stretch>
              <a:fillRect/>
            </a:stretch>
          </a:blipFill>
        </p:spPr>
        <p:txBody>
          <a:bodyPr wrap="square" lIns="0" tIns="0" rIns="0" bIns="0" rtlCol="0"/>
          <a:lstStyle/>
          <a:p>
            <a:endParaRPr/>
          </a:p>
        </p:txBody>
      </p:sp>
      <p:sp>
        <p:nvSpPr>
          <p:cNvPr id="139" name="object 139"/>
          <p:cNvSpPr/>
          <p:nvPr/>
        </p:nvSpPr>
        <p:spPr>
          <a:xfrm>
            <a:off x="1383283" y="5908802"/>
            <a:ext cx="697230" cy="93725"/>
          </a:xfrm>
          <a:prstGeom prst="rect">
            <a:avLst/>
          </a:prstGeom>
          <a:blipFill>
            <a:blip r:embed="rId77" cstate="print"/>
            <a:stretch>
              <a:fillRect/>
            </a:stretch>
          </a:blipFill>
        </p:spPr>
        <p:txBody>
          <a:bodyPr wrap="square" lIns="0" tIns="0" rIns="0" bIns="0" rtlCol="0"/>
          <a:lstStyle/>
          <a:p>
            <a:endParaRPr/>
          </a:p>
        </p:txBody>
      </p:sp>
      <p:sp>
        <p:nvSpPr>
          <p:cNvPr id="140" name="object 140"/>
          <p:cNvSpPr/>
          <p:nvPr/>
        </p:nvSpPr>
        <p:spPr>
          <a:xfrm>
            <a:off x="1376425" y="5143753"/>
            <a:ext cx="84582" cy="80772"/>
          </a:xfrm>
          <a:prstGeom prst="rect">
            <a:avLst/>
          </a:prstGeom>
          <a:blipFill>
            <a:blip r:embed="rId78" cstate="print"/>
            <a:stretch>
              <a:fillRect/>
            </a:stretch>
          </a:blipFill>
        </p:spPr>
        <p:txBody>
          <a:bodyPr wrap="square" lIns="0" tIns="0" rIns="0" bIns="0" rtlCol="0"/>
          <a:lstStyle/>
          <a:p>
            <a:endParaRPr/>
          </a:p>
        </p:txBody>
      </p:sp>
      <p:sp>
        <p:nvSpPr>
          <p:cNvPr id="141" name="object 141"/>
          <p:cNvSpPr/>
          <p:nvPr/>
        </p:nvSpPr>
        <p:spPr>
          <a:xfrm>
            <a:off x="1457197" y="5155184"/>
            <a:ext cx="73152" cy="69342"/>
          </a:xfrm>
          <a:prstGeom prst="rect">
            <a:avLst/>
          </a:prstGeom>
          <a:blipFill>
            <a:blip r:embed="rId79" cstate="print"/>
            <a:stretch>
              <a:fillRect/>
            </a:stretch>
          </a:blipFill>
        </p:spPr>
        <p:txBody>
          <a:bodyPr wrap="square" lIns="0" tIns="0" rIns="0" bIns="0" rtlCol="0"/>
          <a:lstStyle/>
          <a:p>
            <a:endParaRPr/>
          </a:p>
        </p:txBody>
      </p:sp>
      <p:sp>
        <p:nvSpPr>
          <p:cNvPr id="142" name="object 142"/>
          <p:cNvSpPr/>
          <p:nvPr/>
        </p:nvSpPr>
        <p:spPr>
          <a:xfrm>
            <a:off x="1387855" y="5224526"/>
            <a:ext cx="211836" cy="69342"/>
          </a:xfrm>
          <a:prstGeom prst="rect">
            <a:avLst/>
          </a:prstGeom>
          <a:blipFill>
            <a:blip r:embed="rId80" cstate="print"/>
            <a:stretch>
              <a:fillRect/>
            </a:stretch>
          </a:blipFill>
        </p:spPr>
        <p:txBody>
          <a:bodyPr wrap="square" lIns="0" tIns="0" rIns="0" bIns="0" rtlCol="0"/>
          <a:lstStyle/>
          <a:p>
            <a:endParaRPr/>
          </a:p>
        </p:txBody>
      </p:sp>
      <p:sp>
        <p:nvSpPr>
          <p:cNvPr id="143" name="object 143"/>
          <p:cNvSpPr/>
          <p:nvPr/>
        </p:nvSpPr>
        <p:spPr>
          <a:xfrm>
            <a:off x="1457197" y="5293867"/>
            <a:ext cx="211836" cy="69342"/>
          </a:xfrm>
          <a:prstGeom prst="rect">
            <a:avLst/>
          </a:prstGeom>
          <a:blipFill>
            <a:blip r:embed="rId81" cstate="print"/>
            <a:stretch>
              <a:fillRect/>
            </a:stretch>
          </a:blipFill>
        </p:spPr>
        <p:txBody>
          <a:bodyPr wrap="square" lIns="0" tIns="0" rIns="0" bIns="0" rtlCol="0"/>
          <a:lstStyle/>
          <a:p>
            <a:endParaRPr/>
          </a:p>
        </p:txBody>
      </p:sp>
      <p:sp>
        <p:nvSpPr>
          <p:cNvPr id="144" name="object 144"/>
          <p:cNvSpPr/>
          <p:nvPr/>
        </p:nvSpPr>
        <p:spPr>
          <a:xfrm>
            <a:off x="1526539" y="5363209"/>
            <a:ext cx="211836" cy="69342"/>
          </a:xfrm>
          <a:prstGeom prst="rect">
            <a:avLst/>
          </a:prstGeom>
          <a:blipFill>
            <a:blip r:embed="rId82" cstate="print"/>
            <a:stretch>
              <a:fillRect/>
            </a:stretch>
          </a:blipFill>
        </p:spPr>
        <p:txBody>
          <a:bodyPr wrap="square" lIns="0" tIns="0" rIns="0" bIns="0" rtlCol="0"/>
          <a:lstStyle/>
          <a:p>
            <a:endParaRPr/>
          </a:p>
        </p:txBody>
      </p:sp>
      <p:sp>
        <p:nvSpPr>
          <p:cNvPr id="145" name="object 145"/>
          <p:cNvSpPr/>
          <p:nvPr/>
        </p:nvSpPr>
        <p:spPr>
          <a:xfrm>
            <a:off x="1595882" y="5432552"/>
            <a:ext cx="211836" cy="69342"/>
          </a:xfrm>
          <a:prstGeom prst="rect">
            <a:avLst/>
          </a:prstGeom>
          <a:blipFill>
            <a:blip r:embed="rId83" cstate="print"/>
            <a:stretch>
              <a:fillRect/>
            </a:stretch>
          </a:blipFill>
        </p:spPr>
        <p:txBody>
          <a:bodyPr wrap="square" lIns="0" tIns="0" rIns="0" bIns="0" rtlCol="0"/>
          <a:lstStyle/>
          <a:p>
            <a:endParaRPr/>
          </a:p>
        </p:txBody>
      </p:sp>
      <p:sp>
        <p:nvSpPr>
          <p:cNvPr id="146" name="object 146"/>
          <p:cNvSpPr/>
          <p:nvPr/>
        </p:nvSpPr>
        <p:spPr>
          <a:xfrm>
            <a:off x="1665223" y="5501894"/>
            <a:ext cx="211836" cy="69342"/>
          </a:xfrm>
          <a:prstGeom prst="rect">
            <a:avLst/>
          </a:prstGeom>
          <a:blipFill>
            <a:blip r:embed="rId84" cstate="print"/>
            <a:stretch>
              <a:fillRect/>
            </a:stretch>
          </a:blipFill>
        </p:spPr>
        <p:txBody>
          <a:bodyPr wrap="square" lIns="0" tIns="0" rIns="0" bIns="0" rtlCol="0"/>
          <a:lstStyle/>
          <a:p>
            <a:endParaRPr/>
          </a:p>
        </p:txBody>
      </p:sp>
      <p:sp>
        <p:nvSpPr>
          <p:cNvPr id="147" name="object 147"/>
          <p:cNvSpPr/>
          <p:nvPr/>
        </p:nvSpPr>
        <p:spPr>
          <a:xfrm>
            <a:off x="1734566" y="5571235"/>
            <a:ext cx="211836" cy="69342"/>
          </a:xfrm>
          <a:prstGeom prst="rect">
            <a:avLst/>
          </a:prstGeom>
          <a:blipFill>
            <a:blip r:embed="rId85" cstate="print"/>
            <a:stretch>
              <a:fillRect/>
            </a:stretch>
          </a:blipFill>
        </p:spPr>
        <p:txBody>
          <a:bodyPr wrap="square" lIns="0" tIns="0" rIns="0" bIns="0" rtlCol="0"/>
          <a:lstStyle/>
          <a:p>
            <a:endParaRPr/>
          </a:p>
        </p:txBody>
      </p:sp>
      <p:sp>
        <p:nvSpPr>
          <p:cNvPr id="148" name="object 148"/>
          <p:cNvSpPr/>
          <p:nvPr/>
        </p:nvSpPr>
        <p:spPr>
          <a:xfrm>
            <a:off x="1803907" y="5640578"/>
            <a:ext cx="211836" cy="69342"/>
          </a:xfrm>
          <a:prstGeom prst="rect">
            <a:avLst/>
          </a:prstGeom>
          <a:blipFill>
            <a:blip r:embed="rId86" cstate="print"/>
            <a:stretch>
              <a:fillRect/>
            </a:stretch>
          </a:blipFill>
        </p:spPr>
        <p:txBody>
          <a:bodyPr wrap="square" lIns="0" tIns="0" rIns="0" bIns="0" rtlCol="0"/>
          <a:lstStyle/>
          <a:p>
            <a:endParaRPr/>
          </a:p>
        </p:txBody>
      </p:sp>
      <p:sp>
        <p:nvSpPr>
          <p:cNvPr id="149" name="object 149"/>
          <p:cNvSpPr/>
          <p:nvPr/>
        </p:nvSpPr>
        <p:spPr>
          <a:xfrm>
            <a:off x="1873250" y="5709920"/>
            <a:ext cx="196595" cy="69342"/>
          </a:xfrm>
          <a:prstGeom prst="rect">
            <a:avLst/>
          </a:prstGeom>
          <a:blipFill>
            <a:blip r:embed="rId87" cstate="print"/>
            <a:stretch>
              <a:fillRect/>
            </a:stretch>
          </a:blipFill>
        </p:spPr>
        <p:txBody>
          <a:bodyPr wrap="square" lIns="0" tIns="0" rIns="0" bIns="0" rtlCol="0"/>
          <a:lstStyle/>
          <a:p>
            <a:endParaRPr/>
          </a:p>
        </p:txBody>
      </p:sp>
      <p:sp>
        <p:nvSpPr>
          <p:cNvPr id="150" name="object 150"/>
          <p:cNvSpPr/>
          <p:nvPr/>
        </p:nvSpPr>
        <p:spPr>
          <a:xfrm>
            <a:off x="1942592" y="5779261"/>
            <a:ext cx="127253" cy="75437"/>
          </a:xfrm>
          <a:prstGeom prst="rect">
            <a:avLst/>
          </a:prstGeom>
          <a:blipFill>
            <a:blip r:embed="rId88" cstate="print"/>
            <a:stretch>
              <a:fillRect/>
            </a:stretch>
          </a:blipFill>
        </p:spPr>
        <p:txBody>
          <a:bodyPr wrap="square" lIns="0" tIns="0" rIns="0" bIns="0" rtlCol="0"/>
          <a:lstStyle/>
          <a:p>
            <a:endParaRPr/>
          </a:p>
        </p:txBody>
      </p:sp>
      <p:sp>
        <p:nvSpPr>
          <p:cNvPr id="151" name="object 151"/>
          <p:cNvSpPr/>
          <p:nvPr/>
        </p:nvSpPr>
        <p:spPr>
          <a:xfrm>
            <a:off x="2011933" y="5143753"/>
            <a:ext cx="57912" cy="11429"/>
          </a:xfrm>
          <a:prstGeom prst="rect">
            <a:avLst/>
          </a:prstGeom>
          <a:blipFill>
            <a:blip r:embed="rId89" cstate="print"/>
            <a:stretch>
              <a:fillRect/>
            </a:stretch>
          </a:blipFill>
        </p:spPr>
        <p:txBody>
          <a:bodyPr wrap="square" lIns="0" tIns="0" rIns="0" bIns="0" rtlCol="0"/>
          <a:lstStyle/>
          <a:p>
            <a:endParaRPr/>
          </a:p>
        </p:txBody>
      </p:sp>
      <p:sp>
        <p:nvSpPr>
          <p:cNvPr id="152" name="object 152"/>
          <p:cNvSpPr/>
          <p:nvPr/>
        </p:nvSpPr>
        <p:spPr>
          <a:xfrm>
            <a:off x="1942592" y="5155184"/>
            <a:ext cx="127253" cy="69342"/>
          </a:xfrm>
          <a:prstGeom prst="rect">
            <a:avLst/>
          </a:prstGeom>
          <a:blipFill>
            <a:blip r:embed="rId90" cstate="print"/>
            <a:stretch>
              <a:fillRect/>
            </a:stretch>
          </a:blipFill>
        </p:spPr>
        <p:txBody>
          <a:bodyPr wrap="square" lIns="0" tIns="0" rIns="0" bIns="0" rtlCol="0"/>
          <a:lstStyle/>
          <a:p>
            <a:endParaRPr/>
          </a:p>
        </p:txBody>
      </p:sp>
      <p:sp>
        <p:nvSpPr>
          <p:cNvPr id="153" name="object 153"/>
          <p:cNvSpPr/>
          <p:nvPr/>
        </p:nvSpPr>
        <p:spPr>
          <a:xfrm>
            <a:off x="1873250" y="5224526"/>
            <a:ext cx="196595" cy="69342"/>
          </a:xfrm>
          <a:prstGeom prst="rect">
            <a:avLst/>
          </a:prstGeom>
          <a:blipFill>
            <a:blip r:embed="rId91" cstate="print"/>
            <a:stretch>
              <a:fillRect/>
            </a:stretch>
          </a:blipFill>
        </p:spPr>
        <p:txBody>
          <a:bodyPr wrap="square" lIns="0" tIns="0" rIns="0" bIns="0" rtlCol="0"/>
          <a:lstStyle/>
          <a:p>
            <a:endParaRPr/>
          </a:p>
        </p:txBody>
      </p:sp>
      <p:sp>
        <p:nvSpPr>
          <p:cNvPr id="154" name="object 154"/>
          <p:cNvSpPr/>
          <p:nvPr/>
        </p:nvSpPr>
        <p:spPr>
          <a:xfrm>
            <a:off x="1803907" y="5293867"/>
            <a:ext cx="211836" cy="69342"/>
          </a:xfrm>
          <a:prstGeom prst="rect">
            <a:avLst/>
          </a:prstGeom>
          <a:blipFill>
            <a:blip r:embed="rId92" cstate="print"/>
            <a:stretch>
              <a:fillRect/>
            </a:stretch>
          </a:blipFill>
        </p:spPr>
        <p:txBody>
          <a:bodyPr wrap="square" lIns="0" tIns="0" rIns="0" bIns="0" rtlCol="0"/>
          <a:lstStyle/>
          <a:p>
            <a:endParaRPr/>
          </a:p>
        </p:txBody>
      </p:sp>
      <p:sp>
        <p:nvSpPr>
          <p:cNvPr id="155" name="object 155"/>
          <p:cNvSpPr/>
          <p:nvPr/>
        </p:nvSpPr>
        <p:spPr>
          <a:xfrm>
            <a:off x="1734566" y="5363209"/>
            <a:ext cx="211836" cy="69342"/>
          </a:xfrm>
          <a:prstGeom prst="rect">
            <a:avLst/>
          </a:prstGeom>
          <a:blipFill>
            <a:blip r:embed="rId93" cstate="print"/>
            <a:stretch>
              <a:fillRect/>
            </a:stretch>
          </a:blipFill>
        </p:spPr>
        <p:txBody>
          <a:bodyPr wrap="square" lIns="0" tIns="0" rIns="0" bIns="0" rtlCol="0"/>
          <a:lstStyle/>
          <a:p>
            <a:endParaRPr/>
          </a:p>
        </p:txBody>
      </p:sp>
      <p:sp>
        <p:nvSpPr>
          <p:cNvPr id="156" name="object 156"/>
          <p:cNvSpPr/>
          <p:nvPr/>
        </p:nvSpPr>
        <p:spPr>
          <a:xfrm>
            <a:off x="1665223" y="5432552"/>
            <a:ext cx="211836" cy="69342"/>
          </a:xfrm>
          <a:prstGeom prst="rect">
            <a:avLst/>
          </a:prstGeom>
          <a:blipFill>
            <a:blip r:embed="rId94" cstate="print"/>
            <a:stretch>
              <a:fillRect/>
            </a:stretch>
          </a:blipFill>
        </p:spPr>
        <p:txBody>
          <a:bodyPr wrap="square" lIns="0" tIns="0" rIns="0" bIns="0" rtlCol="0"/>
          <a:lstStyle/>
          <a:p>
            <a:endParaRPr/>
          </a:p>
        </p:txBody>
      </p:sp>
      <p:sp>
        <p:nvSpPr>
          <p:cNvPr id="157" name="object 157"/>
          <p:cNvSpPr/>
          <p:nvPr/>
        </p:nvSpPr>
        <p:spPr>
          <a:xfrm>
            <a:off x="1595882" y="5501894"/>
            <a:ext cx="211836" cy="69342"/>
          </a:xfrm>
          <a:prstGeom prst="rect">
            <a:avLst/>
          </a:prstGeom>
          <a:blipFill>
            <a:blip r:embed="rId95" cstate="print"/>
            <a:stretch>
              <a:fillRect/>
            </a:stretch>
          </a:blipFill>
        </p:spPr>
        <p:txBody>
          <a:bodyPr wrap="square" lIns="0" tIns="0" rIns="0" bIns="0" rtlCol="0"/>
          <a:lstStyle/>
          <a:p>
            <a:endParaRPr/>
          </a:p>
        </p:txBody>
      </p:sp>
      <p:sp>
        <p:nvSpPr>
          <p:cNvPr id="158" name="object 158"/>
          <p:cNvSpPr/>
          <p:nvPr/>
        </p:nvSpPr>
        <p:spPr>
          <a:xfrm>
            <a:off x="1526539" y="5571235"/>
            <a:ext cx="211836" cy="69342"/>
          </a:xfrm>
          <a:prstGeom prst="rect">
            <a:avLst/>
          </a:prstGeom>
          <a:blipFill>
            <a:blip r:embed="rId96" cstate="print"/>
            <a:stretch>
              <a:fillRect/>
            </a:stretch>
          </a:blipFill>
        </p:spPr>
        <p:txBody>
          <a:bodyPr wrap="square" lIns="0" tIns="0" rIns="0" bIns="0" rtlCol="0"/>
          <a:lstStyle/>
          <a:p>
            <a:endParaRPr/>
          </a:p>
        </p:txBody>
      </p:sp>
      <p:sp>
        <p:nvSpPr>
          <p:cNvPr id="159" name="object 159"/>
          <p:cNvSpPr/>
          <p:nvPr/>
        </p:nvSpPr>
        <p:spPr>
          <a:xfrm>
            <a:off x="1457197" y="5640578"/>
            <a:ext cx="211836" cy="69342"/>
          </a:xfrm>
          <a:prstGeom prst="rect">
            <a:avLst/>
          </a:prstGeom>
          <a:blipFill>
            <a:blip r:embed="rId97" cstate="print"/>
            <a:stretch>
              <a:fillRect/>
            </a:stretch>
          </a:blipFill>
        </p:spPr>
        <p:txBody>
          <a:bodyPr wrap="square" lIns="0" tIns="0" rIns="0" bIns="0" rtlCol="0"/>
          <a:lstStyle/>
          <a:p>
            <a:endParaRPr/>
          </a:p>
        </p:txBody>
      </p:sp>
      <p:sp>
        <p:nvSpPr>
          <p:cNvPr id="160" name="object 160"/>
          <p:cNvSpPr/>
          <p:nvPr/>
        </p:nvSpPr>
        <p:spPr>
          <a:xfrm>
            <a:off x="1376425" y="5709920"/>
            <a:ext cx="223266" cy="138684"/>
          </a:xfrm>
          <a:prstGeom prst="rect">
            <a:avLst/>
          </a:prstGeom>
          <a:blipFill>
            <a:blip r:embed="rId98" cstate="print"/>
            <a:stretch>
              <a:fillRect/>
            </a:stretch>
          </a:blipFill>
        </p:spPr>
        <p:txBody>
          <a:bodyPr wrap="square" lIns="0" tIns="0" rIns="0" bIns="0" rtlCol="0"/>
          <a:lstStyle/>
          <a:p>
            <a:endParaRPr/>
          </a:p>
        </p:txBody>
      </p:sp>
      <p:sp>
        <p:nvSpPr>
          <p:cNvPr id="161" name="object 161"/>
          <p:cNvSpPr/>
          <p:nvPr/>
        </p:nvSpPr>
        <p:spPr>
          <a:xfrm>
            <a:off x="1387855" y="5779261"/>
            <a:ext cx="142494" cy="75437"/>
          </a:xfrm>
          <a:prstGeom prst="rect">
            <a:avLst/>
          </a:prstGeom>
          <a:blipFill>
            <a:blip r:embed="rId99" cstate="print"/>
            <a:stretch>
              <a:fillRect/>
            </a:stretch>
          </a:blipFill>
        </p:spPr>
        <p:txBody>
          <a:bodyPr wrap="square" lIns="0" tIns="0" rIns="0" bIns="0" rtlCol="0"/>
          <a:lstStyle/>
          <a:p>
            <a:endParaRPr/>
          </a:p>
        </p:txBody>
      </p:sp>
      <p:sp>
        <p:nvSpPr>
          <p:cNvPr id="162" name="object 162"/>
          <p:cNvSpPr/>
          <p:nvPr/>
        </p:nvSpPr>
        <p:spPr>
          <a:xfrm>
            <a:off x="7044943" y="605967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63" name="object 163"/>
          <p:cNvSpPr/>
          <p:nvPr/>
        </p:nvSpPr>
        <p:spPr>
          <a:xfrm>
            <a:off x="7380223" y="6146546"/>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164" name="object 164"/>
          <p:cNvSpPr/>
          <p:nvPr/>
        </p:nvSpPr>
        <p:spPr>
          <a:xfrm>
            <a:off x="7380223" y="6578600"/>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165" name="object 165"/>
          <p:cNvSpPr/>
          <p:nvPr/>
        </p:nvSpPr>
        <p:spPr>
          <a:xfrm>
            <a:off x="7380223" y="6492494"/>
            <a:ext cx="168910" cy="86360"/>
          </a:xfrm>
          <a:custGeom>
            <a:avLst/>
            <a:gdLst/>
            <a:ahLst/>
            <a:cxnLst/>
            <a:rect l="l" t="t" r="r" b="b"/>
            <a:pathLst>
              <a:path w="168909" h="86359">
                <a:moveTo>
                  <a:pt x="0" y="86105"/>
                </a:moveTo>
                <a:lnTo>
                  <a:pt x="168401" y="0"/>
                </a:lnTo>
              </a:path>
            </a:pathLst>
          </a:custGeom>
          <a:ln w="12700">
            <a:solidFill>
              <a:srgbClr val="000000"/>
            </a:solidFill>
          </a:ln>
        </p:spPr>
        <p:txBody>
          <a:bodyPr wrap="square" lIns="0" tIns="0" rIns="0" bIns="0" rtlCol="0"/>
          <a:lstStyle/>
          <a:p>
            <a:endParaRPr/>
          </a:p>
        </p:txBody>
      </p:sp>
      <p:sp>
        <p:nvSpPr>
          <p:cNvPr id="166" name="object 166"/>
          <p:cNvSpPr/>
          <p:nvPr/>
        </p:nvSpPr>
        <p:spPr>
          <a:xfrm>
            <a:off x="7380223" y="6405626"/>
            <a:ext cx="168910" cy="86995"/>
          </a:xfrm>
          <a:custGeom>
            <a:avLst/>
            <a:gdLst/>
            <a:ahLst/>
            <a:cxnLst/>
            <a:rect l="l" t="t" r="r" b="b"/>
            <a:pathLst>
              <a:path w="168909" h="86995">
                <a:moveTo>
                  <a:pt x="168401" y="86868"/>
                </a:moveTo>
                <a:lnTo>
                  <a:pt x="0" y="0"/>
                </a:lnTo>
              </a:path>
            </a:pathLst>
          </a:custGeom>
          <a:ln w="12700">
            <a:solidFill>
              <a:srgbClr val="000000"/>
            </a:solidFill>
          </a:ln>
        </p:spPr>
        <p:txBody>
          <a:bodyPr wrap="square" lIns="0" tIns="0" rIns="0" bIns="0" rtlCol="0"/>
          <a:lstStyle/>
          <a:p>
            <a:endParaRPr/>
          </a:p>
        </p:txBody>
      </p:sp>
      <p:sp>
        <p:nvSpPr>
          <p:cNvPr id="167" name="object 167"/>
          <p:cNvSpPr/>
          <p:nvPr/>
        </p:nvSpPr>
        <p:spPr>
          <a:xfrm>
            <a:off x="7380223" y="6663943"/>
            <a:ext cx="337185" cy="173990"/>
          </a:xfrm>
          <a:custGeom>
            <a:avLst/>
            <a:gdLst/>
            <a:ahLst/>
            <a:cxnLst/>
            <a:rect l="l" t="t" r="r" b="b"/>
            <a:pathLst>
              <a:path w="337184" h="173990">
                <a:moveTo>
                  <a:pt x="0" y="173735"/>
                </a:moveTo>
                <a:lnTo>
                  <a:pt x="336803" y="0"/>
                </a:lnTo>
              </a:path>
            </a:pathLst>
          </a:custGeom>
          <a:ln w="12699">
            <a:solidFill>
              <a:srgbClr val="000000"/>
            </a:solidFill>
          </a:ln>
        </p:spPr>
        <p:txBody>
          <a:bodyPr wrap="square" lIns="0" tIns="0" rIns="0" bIns="0" rtlCol="0"/>
          <a:lstStyle/>
          <a:p>
            <a:endParaRPr/>
          </a:p>
        </p:txBody>
      </p:sp>
      <p:sp>
        <p:nvSpPr>
          <p:cNvPr id="168" name="object 168"/>
          <p:cNvSpPr/>
          <p:nvPr/>
        </p:nvSpPr>
        <p:spPr>
          <a:xfrm>
            <a:off x="7380223" y="6146546"/>
            <a:ext cx="337185" cy="173355"/>
          </a:xfrm>
          <a:custGeom>
            <a:avLst/>
            <a:gdLst/>
            <a:ahLst/>
            <a:cxnLst/>
            <a:rect l="l" t="t" r="r" b="b"/>
            <a:pathLst>
              <a:path w="337184" h="173354">
                <a:moveTo>
                  <a:pt x="0" y="0"/>
                </a:moveTo>
                <a:lnTo>
                  <a:pt x="336803" y="172974"/>
                </a:lnTo>
              </a:path>
            </a:pathLst>
          </a:custGeom>
          <a:ln w="12700">
            <a:solidFill>
              <a:srgbClr val="000000"/>
            </a:solidFill>
          </a:ln>
        </p:spPr>
        <p:txBody>
          <a:bodyPr wrap="square" lIns="0" tIns="0" rIns="0" bIns="0" rtlCol="0"/>
          <a:lstStyle/>
          <a:p>
            <a:endParaRPr/>
          </a:p>
        </p:txBody>
      </p:sp>
      <p:sp>
        <p:nvSpPr>
          <p:cNvPr id="169" name="object 169"/>
          <p:cNvSpPr/>
          <p:nvPr/>
        </p:nvSpPr>
        <p:spPr>
          <a:xfrm>
            <a:off x="7717028" y="6319520"/>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170" name="object 170"/>
          <p:cNvSpPr txBox="1"/>
          <p:nvPr/>
        </p:nvSpPr>
        <p:spPr>
          <a:xfrm>
            <a:off x="8281160" y="6370320"/>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71" name="object 171"/>
          <p:cNvSpPr/>
          <p:nvPr/>
        </p:nvSpPr>
        <p:spPr>
          <a:xfrm>
            <a:off x="6542023" y="6232652"/>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700">
            <a:solidFill>
              <a:srgbClr val="000000"/>
            </a:solidFill>
          </a:ln>
        </p:spPr>
        <p:txBody>
          <a:bodyPr wrap="square" lIns="0" tIns="0" rIns="0" bIns="0" rtlCol="0"/>
          <a:lstStyle/>
          <a:p>
            <a:endParaRPr/>
          </a:p>
        </p:txBody>
      </p:sp>
      <p:sp>
        <p:nvSpPr>
          <p:cNvPr id="172" name="object 172"/>
          <p:cNvSpPr txBox="1"/>
          <p:nvPr/>
        </p:nvSpPr>
        <p:spPr>
          <a:xfrm>
            <a:off x="6584950" y="6370320"/>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173" name="object 173"/>
          <p:cNvSpPr txBox="1"/>
          <p:nvPr/>
        </p:nvSpPr>
        <p:spPr>
          <a:xfrm>
            <a:off x="9100401" y="6370320"/>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74" name="object 174"/>
          <p:cNvSpPr/>
          <p:nvPr/>
        </p:nvSpPr>
        <p:spPr>
          <a:xfrm>
            <a:off x="5703823" y="6232652"/>
            <a:ext cx="337185" cy="519430"/>
          </a:xfrm>
          <a:custGeom>
            <a:avLst/>
            <a:gdLst/>
            <a:ahLst/>
            <a:cxnLst/>
            <a:rect l="l" t="t" r="r" b="b"/>
            <a:pathLst>
              <a:path w="337185" h="519429">
                <a:moveTo>
                  <a:pt x="0" y="0"/>
                </a:moveTo>
                <a:lnTo>
                  <a:pt x="0" y="518922"/>
                </a:lnTo>
                <a:lnTo>
                  <a:pt x="336803" y="518922"/>
                </a:lnTo>
                <a:lnTo>
                  <a:pt x="336803" y="0"/>
                </a:lnTo>
                <a:lnTo>
                  <a:pt x="0" y="0"/>
                </a:lnTo>
                <a:close/>
              </a:path>
            </a:pathLst>
          </a:custGeom>
          <a:ln w="12700">
            <a:solidFill>
              <a:srgbClr val="000000"/>
            </a:solidFill>
          </a:ln>
        </p:spPr>
        <p:txBody>
          <a:bodyPr wrap="square" lIns="0" tIns="0" rIns="0" bIns="0" rtlCol="0"/>
          <a:lstStyle/>
          <a:p>
            <a:endParaRPr/>
          </a:p>
        </p:txBody>
      </p:sp>
      <p:sp>
        <p:nvSpPr>
          <p:cNvPr id="175" name="object 175"/>
          <p:cNvSpPr txBox="1"/>
          <p:nvPr/>
        </p:nvSpPr>
        <p:spPr>
          <a:xfrm>
            <a:off x="5792470" y="6370320"/>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76" name="object 176"/>
          <p:cNvSpPr/>
          <p:nvPr/>
        </p:nvSpPr>
        <p:spPr>
          <a:xfrm>
            <a:off x="7883143" y="605967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77" name="object 177"/>
          <p:cNvSpPr/>
          <p:nvPr/>
        </p:nvSpPr>
        <p:spPr>
          <a:xfrm>
            <a:off x="6206744" y="6059678"/>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78" name="object 178"/>
          <p:cNvSpPr/>
          <p:nvPr/>
        </p:nvSpPr>
        <p:spPr>
          <a:xfrm>
            <a:off x="6040628" y="6490970"/>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79" name="object 179"/>
          <p:cNvSpPr/>
          <p:nvPr/>
        </p:nvSpPr>
        <p:spPr>
          <a:xfrm>
            <a:off x="6878828" y="6319520"/>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80" name="object 180"/>
          <p:cNvSpPr/>
          <p:nvPr/>
        </p:nvSpPr>
        <p:spPr>
          <a:xfrm>
            <a:off x="6878828" y="6663943"/>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81" name="object 181"/>
          <p:cNvSpPr/>
          <p:nvPr/>
        </p:nvSpPr>
        <p:spPr>
          <a:xfrm>
            <a:off x="7213345" y="63195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82" name="object 182"/>
          <p:cNvSpPr/>
          <p:nvPr/>
        </p:nvSpPr>
        <p:spPr>
          <a:xfrm>
            <a:off x="7213345" y="666394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83" name="object 183"/>
          <p:cNvSpPr/>
          <p:nvPr/>
        </p:nvSpPr>
        <p:spPr>
          <a:xfrm>
            <a:off x="7717028" y="6490970"/>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84" name="object 184"/>
          <p:cNvSpPr/>
          <p:nvPr/>
        </p:nvSpPr>
        <p:spPr>
          <a:xfrm>
            <a:off x="8051545" y="64909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85" name="object 185"/>
          <p:cNvSpPr/>
          <p:nvPr/>
        </p:nvSpPr>
        <p:spPr>
          <a:xfrm>
            <a:off x="8218423" y="6232652"/>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700">
            <a:solidFill>
              <a:srgbClr val="000000"/>
            </a:solidFill>
          </a:ln>
        </p:spPr>
        <p:txBody>
          <a:bodyPr wrap="square" lIns="0" tIns="0" rIns="0" bIns="0" rtlCol="0"/>
          <a:lstStyle/>
          <a:p>
            <a:endParaRPr/>
          </a:p>
        </p:txBody>
      </p:sp>
      <p:sp>
        <p:nvSpPr>
          <p:cNvPr id="186" name="object 186"/>
          <p:cNvSpPr/>
          <p:nvPr/>
        </p:nvSpPr>
        <p:spPr>
          <a:xfrm>
            <a:off x="8555228" y="6490970"/>
            <a:ext cx="166370" cy="0"/>
          </a:xfrm>
          <a:custGeom>
            <a:avLst/>
            <a:gdLst/>
            <a:ahLst/>
            <a:cxnLst/>
            <a:rect l="l" t="t" r="r" b="b"/>
            <a:pathLst>
              <a:path w="166370">
                <a:moveTo>
                  <a:pt x="0" y="0"/>
                </a:moveTo>
                <a:lnTo>
                  <a:pt x="166116" y="0"/>
                </a:lnTo>
              </a:path>
            </a:pathLst>
          </a:custGeom>
          <a:ln w="12700">
            <a:solidFill>
              <a:srgbClr val="000000"/>
            </a:solidFill>
          </a:ln>
        </p:spPr>
        <p:txBody>
          <a:bodyPr wrap="square" lIns="0" tIns="0" rIns="0" bIns="0" rtlCol="0"/>
          <a:lstStyle/>
          <a:p>
            <a:endParaRPr/>
          </a:p>
        </p:txBody>
      </p:sp>
      <p:sp>
        <p:nvSpPr>
          <p:cNvPr id="187" name="object 187"/>
          <p:cNvSpPr/>
          <p:nvPr/>
        </p:nvSpPr>
        <p:spPr>
          <a:xfrm>
            <a:off x="8721343" y="605967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88" name="object 188"/>
          <p:cNvSpPr/>
          <p:nvPr/>
        </p:nvSpPr>
        <p:spPr>
          <a:xfrm>
            <a:off x="8889745" y="64909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89" name="object 189"/>
          <p:cNvSpPr/>
          <p:nvPr/>
        </p:nvSpPr>
        <p:spPr>
          <a:xfrm>
            <a:off x="9056623" y="6232652"/>
            <a:ext cx="337185" cy="519430"/>
          </a:xfrm>
          <a:custGeom>
            <a:avLst/>
            <a:gdLst/>
            <a:ahLst/>
            <a:cxnLst/>
            <a:rect l="l" t="t" r="r" b="b"/>
            <a:pathLst>
              <a:path w="337184" h="519429">
                <a:moveTo>
                  <a:pt x="0" y="0"/>
                </a:moveTo>
                <a:lnTo>
                  <a:pt x="0" y="518922"/>
                </a:lnTo>
                <a:lnTo>
                  <a:pt x="336803" y="518922"/>
                </a:lnTo>
                <a:lnTo>
                  <a:pt x="336803" y="0"/>
                </a:lnTo>
                <a:lnTo>
                  <a:pt x="0" y="0"/>
                </a:lnTo>
                <a:close/>
              </a:path>
            </a:pathLst>
          </a:custGeom>
          <a:ln w="12700">
            <a:solidFill>
              <a:srgbClr val="000000"/>
            </a:solidFill>
          </a:ln>
        </p:spPr>
        <p:txBody>
          <a:bodyPr wrap="square" lIns="0" tIns="0" rIns="0" bIns="0" rtlCol="0"/>
          <a:lstStyle/>
          <a:p>
            <a:endParaRPr/>
          </a:p>
        </p:txBody>
      </p:sp>
      <p:sp>
        <p:nvSpPr>
          <p:cNvPr id="190" name="object 190"/>
          <p:cNvSpPr/>
          <p:nvPr/>
        </p:nvSpPr>
        <p:spPr>
          <a:xfrm>
            <a:off x="8136128" y="6490970"/>
            <a:ext cx="0" cy="346710"/>
          </a:xfrm>
          <a:custGeom>
            <a:avLst/>
            <a:gdLst/>
            <a:ahLst/>
            <a:cxnLst/>
            <a:rect l="l" t="t" r="r" b="b"/>
            <a:pathLst>
              <a:path h="346709">
                <a:moveTo>
                  <a:pt x="0" y="0"/>
                </a:moveTo>
                <a:lnTo>
                  <a:pt x="0" y="346709"/>
                </a:lnTo>
              </a:path>
            </a:pathLst>
          </a:custGeom>
          <a:ln w="12700">
            <a:solidFill>
              <a:srgbClr val="000000"/>
            </a:solidFill>
          </a:ln>
        </p:spPr>
        <p:txBody>
          <a:bodyPr wrap="square" lIns="0" tIns="0" rIns="0" bIns="0" rtlCol="0"/>
          <a:lstStyle/>
          <a:p>
            <a:endParaRPr/>
          </a:p>
        </p:txBody>
      </p:sp>
      <p:sp>
        <p:nvSpPr>
          <p:cNvPr id="191" name="object 191"/>
          <p:cNvSpPr/>
          <p:nvPr/>
        </p:nvSpPr>
        <p:spPr>
          <a:xfrm>
            <a:off x="8136128" y="6837680"/>
            <a:ext cx="501650" cy="0"/>
          </a:xfrm>
          <a:custGeom>
            <a:avLst/>
            <a:gdLst/>
            <a:ahLst/>
            <a:cxnLst/>
            <a:rect l="l" t="t" r="r" b="b"/>
            <a:pathLst>
              <a:path w="501650">
                <a:moveTo>
                  <a:pt x="0" y="0"/>
                </a:moveTo>
                <a:lnTo>
                  <a:pt x="501396" y="0"/>
                </a:lnTo>
              </a:path>
            </a:pathLst>
          </a:custGeom>
          <a:ln w="12700">
            <a:solidFill>
              <a:srgbClr val="000000"/>
            </a:solidFill>
          </a:ln>
        </p:spPr>
        <p:txBody>
          <a:bodyPr wrap="square" lIns="0" tIns="0" rIns="0" bIns="0" rtlCol="0"/>
          <a:lstStyle/>
          <a:p>
            <a:endParaRPr/>
          </a:p>
        </p:txBody>
      </p:sp>
      <p:sp>
        <p:nvSpPr>
          <p:cNvPr id="192" name="object 192"/>
          <p:cNvSpPr/>
          <p:nvPr/>
        </p:nvSpPr>
        <p:spPr>
          <a:xfrm>
            <a:off x="8637523" y="666394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93" name="object 193"/>
          <p:cNvSpPr/>
          <p:nvPr/>
        </p:nvSpPr>
        <p:spPr>
          <a:xfrm>
            <a:off x="8637523" y="6663943"/>
            <a:ext cx="0" cy="173990"/>
          </a:xfrm>
          <a:custGeom>
            <a:avLst/>
            <a:gdLst/>
            <a:ahLst/>
            <a:cxnLst/>
            <a:rect l="l" t="t" r="r" b="b"/>
            <a:pathLst>
              <a:path h="173990">
                <a:moveTo>
                  <a:pt x="0" y="0"/>
                </a:moveTo>
                <a:lnTo>
                  <a:pt x="0" y="173735"/>
                </a:lnTo>
              </a:path>
            </a:pathLst>
          </a:custGeom>
          <a:ln w="12700">
            <a:solidFill>
              <a:srgbClr val="000000"/>
            </a:solidFill>
          </a:ln>
        </p:spPr>
        <p:txBody>
          <a:bodyPr wrap="square" lIns="0" tIns="0" rIns="0" bIns="0" rtlCol="0"/>
          <a:lstStyle/>
          <a:p>
            <a:endParaRPr/>
          </a:p>
        </p:txBody>
      </p:sp>
      <p:sp>
        <p:nvSpPr>
          <p:cNvPr id="194" name="object 194"/>
          <p:cNvSpPr/>
          <p:nvPr/>
        </p:nvSpPr>
        <p:spPr>
          <a:xfrm>
            <a:off x="6375146" y="649097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95" name="object 195"/>
          <p:cNvSpPr/>
          <p:nvPr/>
        </p:nvSpPr>
        <p:spPr>
          <a:xfrm>
            <a:off x="5536946" y="42468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96" name="object 196"/>
          <p:cNvSpPr/>
          <p:nvPr/>
        </p:nvSpPr>
        <p:spPr>
          <a:xfrm>
            <a:off x="5536946" y="4592828"/>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97" name="object 197"/>
          <p:cNvSpPr/>
          <p:nvPr/>
        </p:nvSpPr>
        <p:spPr>
          <a:xfrm>
            <a:off x="5536946" y="545617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98" name="object 198"/>
          <p:cNvSpPr/>
          <p:nvPr/>
        </p:nvSpPr>
        <p:spPr>
          <a:xfrm>
            <a:off x="5956046" y="3900170"/>
            <a:ext cx="1927225" cy="1037590"/>
          </a:xfrm>
          <a:custGeom>
            <a:avLst/>
            <a:gdLst/>
            <a:ahLst/>
            <a:cxnLst/>
            <a:rect l="l" t="t" r="r" b="b"/>
            <a:pathLst>
              <a:path w="1927225" h="1037589">
                <a:moveTo>
                  <a:pt x="963929" y="278891"/>
                </a:moveTo>
                <a:lnTo>
                  <a:pt x="745235" y="110489"/>
                </a:lnTo>
                <a:lnTo>
                  <a:pt x="652272" y="303275"/>
                </a:lnTo>
                <a:lnTo>
                  <a:pt x="33527" y="110489"/>
                </a:lnTo>
                <a:lnTo>
                  <a:pt x="413003" y="365759"/>
                </a:lnTo>
                <a:lnTo>
                  <a:pt x="0" y="413765"/>
                </a:lnTo>
                <a:lnTo>
                  <a:pt x="332231" y="565403"/>
                </a:lnTo>
                <a:lnTo>
                  <a:pt x="12191" y="700277"/>
                </a:lnTo>
                <a:lnTo>
                  <a:pt x="505967" y="669035"/>
                </a:lnTo>
                <a:lnTo>
                  <a:pt x="425195" y="845819"/>
                </a:lnTo>
                <a:lnTo>
                  <a:pt x="688848" y="750569"/>
                </a:lnTo>
                <a:lnTo>
                  <a:pt x="757427" y="1037081"/>
                </a:lnTo>
                <a:lnTo>
                  <a:pt x="940307" y="717041"/>
                </a:lnTo>
                <a:lnTo>
                  <a:pt x="1181861" y="947165"/>
                </a:lnTo>
                <a:lnTo>
                  <a:pt x="1251203" y="694181"/>
                </a:lnTo>
                <a:lnTo>
                  <a:pt x="1619250" y="868679"/>
                </a:lnTo>
                <a:lnTo>
                  <a:pt x="1502663" y="621791"/>
                </a:lnTo>
                <a:lnTo>
                  <a:pt x="1927098" y="637793"/>
                </a:lnTo>
                <a:lnTo>
                  <a:pt x="1571244" y="502919"/>
                </a:lnTo>
                <a:lnTo>
                  <a:pt x="1882902" y="390905"/>
                </a:lnTo>
                <a:lnTo>
                  <a:pt x="1490472" y="351281"/>
                </a:lnTo>
                <a:lnTo>
                  <a:pt x="1639824" y="214121"/>
                </a:lnTo>
                <a:lnTo>
                  <a:pt x="1263396" y="256031"/>
                </a:lnTo>
                <a:lnTo>
                  <a:pt x="1296161" y="0"/>
                </a:lnTo>
                <a:lnTo>
                  <a:pt x="963929" y="278891"/>
                </a:lnTo>
                <a:close/>
              </a:path>
            </a:pathLst>
          </a:custGeom>
          <a:ln w="25400">
            <a:solidFill>
              <a:srgbClr val="FF0000"/>
            </a:solidFill>
          </a:ln>
        </p:spPr>
        <p:txBody>
          <a:bodyPr wrap="square" lIns="0" tIns="0" rIns="0" bIns="0" rtlCol="0"/>
          <a:lstStyle/>
          <a:p>
            <a:endParaRPr/>
          </a:p>
        </p:txBody>
      </p:sp>
      <p:sp>
        <p:nvSpPr>
          <p:cNvPr id="199" name="object 199"/>
          <p:cNvSpPr txBox="1"/>
          <p:nvPr/>
        </p:nvSpPr>
        <p:spPr>
          <a:xfrm>
            <a:off x="6640576" y="4292600"/>
            <a:ext cx="536575" cy="292100"/>
          </a:xfrm>
          <a:prstGeom prst="rect">
            <a:avLst/>
          </a:prstGeom>
        </p:spPr>
        <p:txBody>
          <a:bodyPr vert="horz" wrap="square" lIns="0" tIns="0" rIns="0" bIns="0" rtlCol="0">
            <a:spAutoFit/>
          </a:bodyPr>
          <a:lstStyle/>
          <a:p>
            <a:pPr marL="12700">
              <a:lnSpc>
                <a:spcPct val="100000"/>
              </a:lnSpc>
            </a:pPr>
            <a:r>
              <a:rPr sz="1800" i="1" spc="-5" dirty="0">
                <a:solidFill>
                  <a:srgbClr val="FF0000"/>
                </a:solidFill>
                <a:latin typeface="Trebuchet MS"/>
                <a:cs typeface="Trebuchet MS"/>
              </a:rPr>
              <a:t>flush</a:t>
            </a:r>
            <a:endParaRPr sz="1800">
              <a:latin typeface="Trebuchet MS"/>
              <a:cs typeface="Trebuchet MS"/>
            </a:endParaRPr>
          </a:p>
        </p:txBody>
      </p:sp>
      <p:sp>
        <p:nvSpPr>
          <p:cNvPr id="200" name="object 200"/>
          <p:cNvSpPr/>
          <p:nvPr/>
        </p:nvSpPr>
        <p:spPr>
          <a:xfrm>
            <a:off x="5956046" y="4937252"/>
            <a:ext cx="1927225" cy="1036319"/>
          </a:xfrm>
          <a:custGeom>
            <a:avLst/>
            <a:gdLst/>
            <a:ahLst/>
            <a:cxnLst/>
            <a:rect l="l" t="t" r="r" b="b"/>
            <a:pathLst>
              <a:path w="1927225" h="1036320">
                <a:moveTo>
                  <a:pt x="963929" y="278130"/>
                </a:moveTo>
                <a:lnTo>
                  <a:pt x="745235" y="109727"/>
                </a:lnTo>
                <a:lnTo>
                  <a:pt x="652272" y="303275"/>
                </a:lnTo>
                <a:lnTo>
                  <a:pt x="33527" y="109727"/>
                </a:lnTo>
                <a:lnTo>
                  <a:pt x="413003" y="365760"/>
                </a:lnTo>
                <a:lnTo>
                  <a:pt x="0" y="413003"/>
                </a:lnTo>
                <a:lnTo>
                  <a:pt x="332231" y="564642"/>
                </a:lnTo>
                <a:lnTo>
                  <a:pt x="12191" y="700277"/>
                </a:lnTo>
                <a:lnTo>
                  <a:pt x="505967" y="669036"/>
                </a:lnTo>
                <a:lnTo>
                  <a:pt x="425195" y="845058"/>
                </a:lnTo>
                <a:lnTo>
                  <a:pt x="688848" y="749808"/>
                </a:lnTo>
                <a:lnTo>
                  <a:pt x="757427" y="1036320"/>
                </a:lnTo>
                <a:lnTo>
                  <a:pt x="940307" y="716280"/>
                </a:lnTo>
                <a:lnTo>
                  <a:pt x="1181861" y="947165"/>
                </a:lnTo>
                <a:lnTo>
                  <a:pt x="1251203" y="693420"/>
                </a:lnTo>
                <a:lnTo>
                  <a:pt x="1619250" y="867918"/>
                </a:lnTo>
                <a:lnTo>
                  <a:pt x="1502663" y="621030"/>
                </a:lnTo>
                <a:lnTo>
                  <a:pt x="1927098" y="637794"/>
                </a:lnTo>
                <a:lnTo>
                  <a:pt x="1571244" y="502920"/>
                </a:lnTo>
                <a:lnTo>
                  <a:pt x="1882902" y="390144"/>
                </a:lnTo>
                <a:lnTo>
                  <a:pt x="1490472" y="351282"/>
                </a:lnTo>
                <a:lnTo>
                  <a:pt x="1639824" y="214122"/>
                </a:lnTo>
                <a:lnTo>
                  <a:pt x="1263396" y="255270"/>
                </a:lnTo>
                <a:lnTo>
                  <a:pt x="1296161" y="0"/>
                </a:lnTo>
                <a:lnTo>
                  <a:pt x="963929" y="278130"/>
                </a:lnTo>
                <a:close/>
              </a:path>
            </a:pathLst>
          </a:custGeom>
          <a:ln w="25400">
            <a:solidFill>
              <a:srgbClr val="FF0000"/>
            </a:solidFill>
          </a:ln>
        </p:spPr>
        <p:txBody>
          <a:bodyPr wrap="square" lIns="0" tIns="0" rIns="0" bIns="0" rtlCol="0"/>
          <a:lstStyle/>
          <a:p>
            <a:endParaRPr/>
          </a:p>
        </p:txBody>
      </p:sp>
      <p:sp>
        <p:nvSpPr>
          <p:cNvPr id="201" name="object 201"/>
          <p:cNvSpPr txBox="1"/>
          <p:nvPr/>
        </p:nvSpPr>
        <p:spPr>
          <a:xfrm>
            <a:off x="6640576" y="5328920"/>
            <a:ext cx="536575" cy="292100"/>
          </a:xfrm>
          <a:prstGeom prst="rect">
            <a:avLst/>
          </a:prstGeom>
        </p:spPr>
        <p:txBody>
          <a:bodyPr vert="horz" wrap="square" lIns="0" tIns="0" rIns="0" bIns="0" rtlCol="0">
            <a:spAutoFit/>
          </a:bodyPr>
          <a:lstStyle/>
          <a:p>
            <a:pPr marL="12700">
              <a:lnSpc>
                <a:spcPct val="100000"/>
              </a:lnSpc>
            </a:pPr>
            <a:r>
              <a:rPr sz="1800" i="1" spc="-5" dirty="0">
                <a:solidFill>
                  <a:srgbClr val="FF0000"/>
                </a:solidFill>
                <a:latin typeface="Trebuchet MS"/>
                <a:cs typeface="Trebuchet MS"/>
              </a:rPr>
              <a:t>flush</a:t>
            </a:r>
            <a:endParaRPr sz="1800">
              <a:latin typeface="Trebuchet MS"/>
              <a:cs typeface="Trebuchet MS"/>
            </a:endParaRPr>
          </a:p>
        </p:txBody>
      </p:sp>
      <p:sp>
        <p:nvSpPr>
          <p:cNvPr id="202" name="object 202"/>
          <p:cNvSpPr/>
          <p:nvPr/>
        </p:nvSpPr>
        <p:spPr>
          <a:xfrm>
            <a:off x="88059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3" name="object 203"/>
          <p:cNvSpPr/>
          <p:nvPr/>
        </p:nvSpPr>
        <p:spPr>
          <a:xfrm>
            <a:off x="71295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4" name="object 204"/>
          <p:cNvSpPr/>
          <p:nvPr/>
        </p:nvSpPr>
        <p:spPr>
          <a:xfrm>
            <a:off x="62913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5" name="object 205"/>
          <p:cNvSpPr/>
          <p:nvPr/>
        </p:nvSpPr>
        <p:spPr>
          <a:xfrm>
            <a:off x="54531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6" name="object 206"/>
          <p:cNvSpPr/>
          <p:nvPr/>
        </p:nvSpPr>
        <p:spPr>
          <a:xfrm>
            <a:off x="46149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7" name="object 207"/>
          <p:cNvSpPr/>
          <p:nvPr/>
        </p:nvSpPr>
        <p:spPr>
          <a:xfrm>
            <a:off x="3776726" y="2865373"/>
            <a:ext cx="0" cy="4231005"/>
          </a:xfrm>
          <a:custGeom>
            <a:avLst/>
            <a:gdLst/>
            <a:ahLst/>
            <a:cxnLst/>
            <a:rect l="l" t="t" r="r" b="b"/>
            <a:pathLst>
              <a:path h="4231005">
                <a:moveTo>
                  <a:pt x="0" y="0"/>
                </a:moveTo>
                <a:lnTo>
                  <a:pt x="0" y="4230624"/>
                </a:lnTo>
              </a:path>
            </a:pathLst>
          </a:custGeom>
          <a:ln w="12700">
            <a:solidFill>
              <a:srgbClr val="828282"/>
            </a:solidFill>
            <a:prstDash val="dot"/>
          </a:ln>
        </p:spPr>
        <p:txBody>
          <a:bodyPr wrap="square" lIns="0" tIns="0" rIns="0" bIns="0" rtlCol="0"/>
          <a:lstStyle/>
          <a:p>
            <a:endParaRPr/>
          </a:p>
        </p:txBody>
      </p:sp>
      <p:sp>
        <p:nvSpPr>
          <p:cNvPr id="208" name="object 20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209" name="object 20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210" name="object 210"/>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30</a:t>
            </a:fld>
            <a:endParaRPr dirty="0"/>
          </a:p>
        </p:txBody>
      </p:sp>
      <p:sp>
        <p:nvSpPr>
          <p:cNvPr id="211" name="object 38"/>
          <p:cNvSpPr txBox="1"/>
          <p:nvPr/>
        </p:nvSpPr>
        <p:spPr>
          <a:xfrm>
            <a:off x="679450" y="3270250"/>
            <a:ext cx="2109596" cy="276999"/>
          </a:xfrm>
          <a:prstGeom prst="rect">
            <a:avLst/>
          </a:prstGeom>
        </p:spPr>
        <p:txBody>
          <a:bodyPr vert="horz" wrap="square" lIns="0" tIns="0" rIns="0" bIns="0" rtlCol="0">
            <a:spAutoFit/>
          </a:bodyPr>
          <a:lstStyle/>
          <a:p>
            <a:pPr marL="12700">
              <a:lnSpc>
                <a:spcPct val="100000"/>
              </a:lnSpc>
              <a:tabLst>
                <a:tab pos="585470" algn="l"/>
              </a:tabLst>
            </a:pPr>
            <a:r>
              <a:rPr lang="en-US" dirty="0" smtClean="0">
                <a:latin typeface="Trebuchet MS"/>
                <a:cs typeface="Trebuchet MS"/>
              </a:rPr>
              <a:t>CBNZ</a:t>
            </a:r>
            <a:r>
              <a:rPr sz="1800" dirty="0" smtClean="0">
                <a:latin typeface="Trebuchet MS"/>
                <a:cs typeface="Trebuchet MS"/>
              </a:rPr>
              <a:t>	R</a:t>
            </a:r>
            <a:r>
              <a:rPr lang="en-US" sz="1800" dirty="0" smtClean="0">
                <a:latin typeface="Trebuchet MS"/>
                <a:cs typeface="Trebuchet MS"/>
              </a:rPr>
              <a:t>3, </a:t>
            </a:r>
            <a:r>
              <a:rPr sz="1800" spc="-100" dirty="0" smtClean="0">
                <a:latin typeface="Trebuchet MS"/>
                <a:cs typeface="Trebuchet MS"/>
              </a:rPr>
              <a:t> </a:t>
            </a:r>
            <a:r>
              <a:rPr sz="1800" dirty="0">
                <a:latin typeface="Trebuchet MS"/>
                <a:cs typeface="Trebuchet MS"/>
              </a:rPr>
              <a:t>Label</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3510" y="487171"/>
            <a:ext cx="4726940" cy="431800"/>
          </a:xfrm>
          <a:prstGeom prst="rect">
            <a:avLst/>
          </a:prstGeom>
        </p:spPr>
        <p:txBody>
          <a:bodyPr vert="horz" wrap="square" lIns="0" tIns="0" rIns="0" bIns="0" rtlCol="0">
            <a:spAutoFit/>
          </a:bodyPr>
          <a:lstStyle/>
          <a:p>
            <a:pPr marL="12700">
              <a:lnSpc>
                <a:spcPct val="100000"/>
              </a:lnSpc>
            </a:pPr>
            <a:r>
              <a:rPr dirty="0"/>
              <a:t>Performance gains and</a:t>
            </a:r>
            <a:r>
              <a:rPr spc="-114" dirty="0"/>
              <a:t> </a:t>
            </a:r>
            <a:r>
              <a:rPr dirty="0"/>
              <a:t>losses</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5" name="object 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31</a:t>
            </a:fld>
            <a:endParaRPr dirty="0"/>
          </a:p>
        </p:txBody>
      </p:sp>
      <p:sp>
        <p:nvSpPr>
          <p:cNvPr id="3" name="object 3"/>
          <p:cNvSpPr txBox="1"/>
          <p:nvPr/>
        </p:nvSpPr>
        <p:spPr>
          <a:xfrm>
            <a:off x="609345" y="1173479"/>
            <a:ext cx="8731250" cy="446341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Overall, </a:t>
            </a:r>
            <a:r>
              <a:rPr sz="2000" spc="-10" dirty="0">
                <a:latin typeface="Trebuchet MS"/>
                <a:cs typeface="Trebuchet MS"/>
              </a:rPr>
              <a:t>branch prediction </a:t>
            </a:r>
            <a:r>
              <a:rPr sz="2000" spc="-5" dirty="0">
                <a:latin typeface="Trebuchet MS"/>
                <a:cs typeface="Trebuchet MS"/>
              </a:rPr>
              <a:t>is worth</a:t>
            </a:r>
            <a:r>
              <a:rPr sz="2000" spc="20" dirty="0">
                <a:latin typeface="Trebuchet MS"/>
                <a:cs typeface="Trebuchet MS"/>
              </a:rPr>
              <a:t> </a:t>
            </a:r>
            <a:r>
              <a:rPr sz="2000" spc="-10" dirty="0">
                <a:latin typeface="Trebuchet MS"/>
                <a:cs typeface="Trebuchet MS"/>
              </a:rPr>
              <a:t>it.</a:t>
            </a:r>
            <a:endParaRPr sz="2000">
              <a:latin typeface="Trebuchet MS"/>
              <a:cs typeface="Trebuchet MS"/>
            </a:endParaRPr>
          </a:p>
          <a:p>
            <a:pPr marL="755650" lvl="1" indent="-285750">
              <a:lnSpc>
                <a:spcPct val="100000"/>
              </a:lnSpc>
              <a:spcBef>
                <a:spcPts val="470"/>
              </a:spcBef>
              <a:buChar char="—"/>
              <a:tabLst>
                <a:tab pos="755650" algn="l"/>
              </a:tabLst>
            </a:pPr>
            <a:r>
              <a:rPr sz="2000" spc="-10" dirty="0">
                <a:latin typeface="Trebuchet MS"/>
                <a:cs typeface="Trebuchet MS"/>
              </a:rPr>
              <a:t>Mispredicting </a:t>
            </a:r>
            <a:r>
              <a:rPr sz="2000" spc="-5" dirty="0">
                <a:latin typeface="Trebuchet MS"/>
                <a:cs typeface="Trebuchet MS"/>
              </a:rPr>
              <a:t>a </a:t>
            </a:r>
            <a:r>
              <a:rPr sz="2000" spc="-10" dirty="0">
                <a:latin typeface="Trebuchet MS"/>
                <a:cs typeface="Trebuchet MS"/>
              </a:rPr>
              <a:t>branch means </a:t>
            </a:r>
            <a:r>
              <a:rPr sz="2000" spc="-5" dirty="0">
                <a:latin typeface="Trebuchet MS"/>
                <a:cs typeface="Trebuchet MS"/>
              </a:rPr>
              <a:t>that two clock cycles are</a:t>
            </a:r>
            <a:r>
              <a:rPr sz="2000" spc="45" dirty="0">
                <a:latin typeface="Trebuchet MS"/>
                <a:cs typeface="Trebuchet MS"/>
              </a:rPr>
              <a:t> </a:t>
            </a:r>
            <a:r>
              <a:rPr sz="2000" spc="-10" dirty="0">
                <a:latin typeface="Trebuchet MS"/>
                <a:cs typeface="Trebuchet MS"/>
              </a:rPr>
              <a:t>wasted.</a:t>
            </a:r>
            <a:endParaRPr sz="2000">
              <a:latin typeface="Trebuchet MS"/>
              <a:cs typeface="Trebuchet MS"/>
            </a:endParaRPr>
          </a:p>
          <a:p>
            <a:pPr marL="755650" marR="200025" lvl="1" indent="-285750">
              <a:lnSpc>
                <a:spcPct val="100000"/>
              </a:lnSpc>
              <a:spcBef>
                <a:spcPts val="470"/>
              </a:spcBef>
              <a:buChar char="—"/>
              <a:tabLst>
                <a:tab pos="755650" algn="l"/>
              </a:tabLst>
            </a:pPr>
            <a:r>
              <a:rPr sz="2000" spc="-5" dirty="0">
                <a:latin typeface="Trebuchet MS"/>
                <a:cs typeface="Trebuchet MS"/>
              </a:rPr>
              <a:t>But if our </a:t>
            </a:r>
            <a:r>
              <a:rPr sz="2000" spc="-10" dirty="0">
                <a:latin typeface="Trebuchet MS"/>
                <a:cs typeface="Trebuchet MS"/>
              </a:rPr>
              <a:t>predictions </a:t>
            </a:r>
            <a:r>
              <a:rPr sz="2000" spc="-5" dirty="0">
                <a:latin typeface="Trebuchet MS"/>
                <a:cs typeface="Trebuchet MS"/>
              </a:rPr>
              <a:t>are even just occasionally </a:t>
            </a:r>
            <a:r>
              <a:rPr sz="2000" spc="-10" dirty="0">
                <a:latin typeface="Trebuchet MS"/>
                <a:cs typeface="Trebuchet MS"/>
              </a:rPr>
              <a:t>correct, </a:t>
            </a:r>
            <a:r>
              <a:rPr sz="2000" spc="-5" dirty="0">
                <a:latin typeface="Trebuchet MS"/>
                <a:cs typeface="Trebuchet MS"/>
              </a:rPr>
              <a:t>then this </a:t>
            </a:r>
            <a:r>
              <a:rPr sz="2000" spc="-10" dirty="0">
                <a:latin typeface="Trebuchet MS"/>
                <a:cs typeface="Trebuchet MS"/>
              </a:rPr>
              <a:t>is  preferable </a:t>
            </a:r>
            <a:r>
              <a:rPr sz="2000" spc="-5" dirty="0">
                <a:latin typeface="Trebuchet MS"/>
                <a:cs typeface="Trebuchet MS"/>
              </a:rPr>
              <a:t>to </a:t>
            </a:r>
            <a:r>
              <a:rPr sz="2000" spc="-10" dirty="0">
                <a:latin typeface="Trebuchet MS"/>
                <a:cs typeface="Trebuchet MS"/>
              </a:rPr>
              <a:t>stalling </a:t>
            </a:r>
            <a:r>
              <a:rPr sz="2000" spc="-5" dirty="0">
                <a:latin typeface="Trebuchet MS"/>
                <a:cs typeface="Trebuchet MS"/>
              </a:rPr>
              <a:t>and </a:t>
            </a:r>
            <a:r>
              <a:rPr sz="2000" spc="-10" dirty="0">
                <a:latin typeface="Trebuchet MS"/>
                <a:cs typeface="Trebuchet MS"/>
              </a:rPr>
              <a:t>wasting </a:t>
            </a:r>
            <a:r>
              <a:rPr sz="2000" spc="-5" dirty="0">
                <a:latin typeface="Trebuchet MS"/>
                <a:cs typeface="Trebuchet MS"/>
              </a:rPr>
              <a:t>two cycles for </a:t>
            </a:r>
            <a:r>
              <a:rPr sz="2000" i="1" spc="-5" dirty="0">
                <a:latin typeface="Trebuchet MS"/>
                <a:cs typeface="Trebuchet MS"/>
              </a:rPr>
              <a:t>every</a:t>
            </a:r>
            <a:r>
              <a:rPr sz="2000" i="1" spc="110" dirty="0">
                <a:latin typeface="Trebuchet MS"/>
                <a:cs typeface="Trebuchet MS"/>
              </a:rPr>
              <a:t> </a:t>
            </a:r>
            <a:r>
              <a:rPr sz="2000" spc="-5" dirty="0">
                <a:latin typeface="Trebuchet MS"/>
                <a:cs typeface="Trebuchet MS"/>
              </a:rPr>
              <a:t>branch.</a:t>
            </a:r>
            <a:endParaRPr sz="2000">
              <a:latin typeface="Trebuchet MS"/>
              <a:cs typeface="Trebuchet MS"/>
            </a:endParaRPr>
          </a:p>
          <a:p>
            <a:pPr marL="355600" indent="-342900">
              <a:lnSpc>
                <a:spcPct val="100000"/>
              </a:lnSpc>
              <a:spcBef>
                <a:spcPts val="470"/>
              </a:spcBef>
              <a:buFont typeface="Wingdings"/>
              <a:buChar char="•"/>
              <a:tabLst>
                <a:tab pos="354965" algn="l"/>
                <a:tab pos="356235" algn="l"/>
              </a:tabLst>
            </a:pPr>
            <a:r>
              <a:rPr sz="2000" spc="-5" dirty="0">
                <a:latin typeface="Trebuchet MS"/>
                <a:cs typeface="Trebuchet MS"/>
              </a:rPr>
              <a:t>All </a:t>
            </a:r>
            <a:r>
              <a:rPr sz="2000" spc="-10" dirty="0">
                <a:latin typeface="Trebuchet MS"/>
                <a:cs typeface="Trebuchet MS"/>
              </a:rPr>
              <a:t>modern </a:t>
            </a:r>
            <a:r>
              <a:rPr sz="2000" spc="-5" dirty="0">
                <a:latin typeface="Trebuchet MS"/>
                <a:cs typeface="Trebuchet MS"/>
              </a:rPr>
              <a:t>CPUs use </a:t>
            </a:r>
            <a:r>
              <a:rPr sz="2000" spc="-10" dirty="0">
                <a:latin typeface="Trebuchet MS"/>
                <a:cs typeface="Trebuchet MS"/>
              </a:rPr>
              <a:t>branch</a:t>
            </a:r>
            <a:r>
              <a:rPr sz="2000" spc="10" dirty="0">
                <a:latin typeface="Trebuchet MS"/>
                <a:cs typeface="Trebuchet MS"/>
              </a:rPr>
              <a:t> </a:t>
            </a:r>
            <a:r>
              <a:rPr sz="2000" spc="-10" dirty="0">
                <a:latin typeface="Trebuchet MS"/>
                <a:cs typeface="Trebuchet MS"/>
              </a:rPr>
              <a:t>prediction.</a:t>
            </a:r>
            <a:endParaRPr sz="2000">
              <a:latin typeface="Trebuchet MS"/>
              <a:cs typeface="Trebuchet MS"/>
            </a:endParaRPr>
          </a:p>
          <a:p>
            <a:pPr marL="755650" lvl="1" indent="-285750">
              <a:lnSpc>
                <a:spcPct val="100000"/>
              </a:lnSpc>
              <a:spcBef>
                <a:spcPts val="470"/>
              </a:spcBef>
              <a:buChar char="—"/>
              <a:tabLst>
                <a:tab pos="755650" algn="l"/>
              </a:tabLst>
            </a:pPr>
            <a:r>
              <a:rPr sz="2000" spc="-10" dirty="0">
                <a:latin typeface="Trebuchet MS"/>
                <a:cs typeface="Trebuchet MS"/>
              </a:rPr>
              <a:t>Accurate predictions </a:t>
            </a:r>
            <a:r>
              <a:rPr sz="2000" spc="-5" dirty="0">
                <a:latin typeface="Trebuchet MS"/>
                <a:cs typeface="Trebuchet MS"/>
              </a:rPr>
              <a:t>are </a:t>
            </a:r>
            <a:r>
              <a:rPr sz="2000" spc="-10" dirty="0">
                <a:latin typeface="Trebuchet MS"/>
                <a:cs typeface="Trebuchet MS"/>
              </a:rPr>
              <a:t>important </a:t>
            </a:r>
            <a:r>
              <a:rPr sz="2000" spc="-5" dirty="0">
                <a:latin typeface="Trebuchet MS"/>
                <a:cs typeface="Trebuchet MS"/>
              </a:rPr>
              <a:t>for optimal</a:t>
            </a:r>
            <a:r>
              <a:rPr sz="2000" spc="100" dirty="0">
                <a:latin typeface="Trebuchet MS"/>
                <a:cs typeface="Trebuchet MS"/>
              </a:rPr>
              <a:t> </a:t>
            </a:r>
            <a:r>
              <a:rPr sz="2000" spc="-10" dirty="0">
                <a:latin typeface="Trebuchet MS"/>
                <a:cs typeface="Trebuchet MS"/>
              </a:rPr>
              <a:t>performance.</a:t>
            </a:r>
            <a:endParaRPr sz="2000">
              <a:latin typeface="Trebuchet MS"/>
              <a:cs typeface="Trebuchet MS"/>
            </a:endParaRPr>
          </a:p>
          <a:p>
            <a:pPr marL="755650" marR="306070" lvl="1" indent="-285750">
              <a:lnSpc>
                <a:spcPct val="100000"/>
              </a:lnSpc>
              <a:spcBef>
                <a:spcPts val="480"/>
              </a:spcBef>
              <a:buChar char="—"/>
              <a:tabLst>
                <a:tab pos="755650" algn="l"/>
              </a:tabLst>
            </a:pPr>
            <a:r>
              <a:rPr sz="2000" spc="-5" dirty="0">
                <a:latin typeface="Trebuchet MS"/>
                <a:cs typeface="Trebuchet MS"/>
              </a:rPr>
              <a:t>Most CPUs </a:t>
            </a:r>
            <a:r>
              <a:rPr sz="2000" spc="-10" dirty="0">
                <a:latin typeface="Trebuchet MS"/>
                <a:cs typeface="Trebuchet MS"/>
              </a:rPr>
              <a:t>predict branches </a:t>
            </a:r>
            <a:r>
              <a:rPr sz="2000" spc="-5" dirty="0">
                <a:latin typeface="Trebuchet MS"/>
                <a:cs typeface="Trebuchet MS"/>
              </a:rPr>
              <a:t>dynamically—statistics are kept at run-  time to </a:t>
            </a:r>
            <a:r>
              <a:rPr sz="2000" spc="-10" dirty="0">
                <a:latin typeface="Trebuchet MS"/>
                <a:cs typeface="Trebuchet MS"/>
              </a:rPr>
              <a:t>determine </a:t>
            </a:r>
            <a:r>
              <a:rPr sz="2000" spc="-5" dirty="0">
                <a:latin typeface="Trebuchet MS"/>
                <a:cs typeface="Trebuchet MS"/>
              </a:rPr>
              <a:t>the likelihood of a </a:t>
            </a:r>
            <a:r>
              <a:rPr sz="2000" spc="-10" dirty="0">
                <a:latin typeface="Trebuchet MS"/>
                <a:cs typeface="Trebuchet MS"/>
              </a:rPr>
              <a:t>branch </a:t>
            </a:r>
            <a:r>
              <a:rPr sz="2000" spc="-5" dirty="0">
                <a:latin typeface="Trebuchet MS"/>
                <a:cs typeface="Trebuchet MS"/>
              </a:rPr>
              <a:t>being</a:t>
            </a:r>
            <a:r>
              <a:rPr sz="2000" spc="50" dirty="0">
                <a:latin typeface="Trebuchet MS"/>
                <a:cs typeface="Trebuchet MS"/>
              </a:rPr>
              <a:t> </a:t>
            </a:r>
            <a:r>
              <a:rPr sz="2000" spc="-10" dirty="0">
                <a:latin typeface="Trebuchet MS"/>
                <a:cs typeface="Trebuchet MS"/>
              </a:rPr>
              <a:t>taken.</a:t>
            </a:r>
            <a:endParaRPr sz="2000">
              <a:latin typeface="Trebuchet MS"/>
              <a:cs typeface="Trebuchet MS"/>
            </a:endParaRPr>
          </a:p>
          <a:p>
            <a:pPr marL="355600" indent="-342900">
              <a:lnSpc>
                <a:spcPct val="100000"/>
              </a:lnSpc>
              <a:spcBef>
                <a:spcPts val="475"/>
              </a:spcBef>
              <a:buFont typeface="Wingdings"/>
              <a:buChar char="•"/>
              <a:tabLst>
                <a:tab pos="355600" algn="l"/>
                <a:tab pos="356235" algn="l"/>
              </a:tabLst>
            </a:pPr>
            <a:r>
              <a:rPr sz="2000" spc="-5" dirty="0">
                <a:latin typeface="Trebuchet MS"/>
                <a:cs typeface="Trebuchet MS"/>
              </a:rPr>
              <a:t>The </a:t>
            </a:r>
            <a:r>
              <a:rPr sz="2000" spc="-10" dirty="0">
                <a:latin typeface="Trebuchet MS"/>
                <a:cs typeface="Trebuchet MS"/>
              </a:rPr>
              <a:t>pipeline </a:t>
            </a:r>
            <a:r>
              <a:rPr sz="2000" spc="-5" dirty="0">
                <a:latin typeface="Trebuchet MS"/>
                <a:cs typeface="Trebuchet MS"/>
              </a:rPr>
              <a:t>structure also has a big </a:t>
            </a:r>
            <a:r>
              <a:rPr sz="2000" spc="-10" dirty="0">
                <a:latin typeface="Trebuchet MS"/>
                <a:cs typeface="Trebuchet MS"/>
              </a:rPr>
              <a:t>impact </a:t>
            </a:r>
            <a:r>
              <a:rPr sz="2000" spc="-5" dirty="0">
                <a:latin typeface="Trebuchet MS"/>
                <a:cs typeface="Trebuchet MS"/>
              </a:rPr>
              <a:t>on </a:t>
            </a:r>
            <a:r>
              <a:rPr sz="2000" spc="-10" dirty="0">
                <a:latin typeface="Trebuchet MS"/>
                <a:cs typeface="Trebuchet MS"/>
              </a:rPr>
              <a:t>branch</a:t>
            </a:r>
            <a:r>
              <a:rPr sz="2000" spc="90" dirty="0">
                <a:latin typeface="Trebuchet MS"/>
                <a:cs typeface="Trebuchet MS"/>
              </a:rPr>
              <a:t> </a:t>
            </a:r>
            <a:r>
              <a:rPr sz="2000" spc="-10" dirty="0">
                <a:latin typeface="Trebuchet MS"/>
                <a:cs typeface="Trebuchet MS"/>
              </a:rPr>
              <a:t>prediction.</a:t>
            </a:r>
            <a:endParaRPr sz="2000">
              <a:latin typeface="Trebuchet MS"/>
              <a:cs typeface="Trebuchet MS"/>
            </a:endParaRPr>
          </a:p>
          <a:p>
            <a:pPr marL="755650" marR="5080" lvl="1" indent="-285750">
              <a:lnSpc>
                <a:spcPct val="100000"/>
              </a:lnSpc>
              <a:spcBef>
                <a:spcPts val="475"/>
              </a:spcBef>
              <a:buChar char="—"/>
              <a:tabLst>
                <a:tab pos="756285" algn="l"/>
              </a:tabLst>
            </a:pPr>
            <a:r>
              <a:rPr sz="2000" spc="-5" dirty="0">
                <a:latin typeface="Trebuchet MS"/>
                <a:cs typeface="Trebuchet MS"/>
              </a:rPr>
              <a:t>A </a:t>
            </a:r>
            <a:r>
              <a:rPr sz="2000" spc="-10" dirty="0">
                <a:latin typeface="Trebuchet MS"/>
                <a:cs typeface="Trebuchet MS"/>
              </a:rPr>
              <a:t>longer pipeline </a:t>
            </a:r>
            <a:r>
              <a:rPr sz="2000" spc="-5" dirty="0">
                <a:latin typeface="Trebuchet MS"/>
                <a:cs typeface="Trebuchet MS"/>
              </a:rPr>
              <a:t>may require more </a:t>
            </a:r>
            <a:r>
              <a:rPr sz="2000" spc="-10" dirty="0">
                <a:latin typeface="Trebuchet MS"/>
                <a:cs typeface="Trebuchet MS"/>
              </a:rPr>
              <a:t>instructions </a:t>
            </a:r>
            <a:r>
              <a:rPr sz="2000" spc="-5" dirty="0">
                <a:latin typeface="Trebuchet MS"/>
                <a:cs typeface="Trebuchet MS"/>
              </a:rPr>
              <a:t>to be flushed for a  </a:t>
            </a:r>
            <a:r>
              <a:rPr sz="2000" spc="-10" dirty="0">
                <a:latin typeface="Trebuchet MS"/>
                <a:cs typeface="Trebuchet MS"/>
              </a:rPr>
              <a:t>misprediction, </a:t>
            </a:r>
            <a:r>
              <a:rPr sz="2000" spc="-5" dirty="0">
                <a:latin typeface="Trebuchet MS"/>
                <a:cs typeface="Trebuchet MS"/>
              </a:rPr>
              <a:t>resulting in more </a:t>
            </a:r>
            <a:r>
              <a:rPr sz="2000" spc="-10" dirty="0">
                <a:latin typeface="Trebuchet MS"/>
                <a:cs typeface="Trebuchet MS"/>
              </a:rPr>
              <a:t>wasted </a:t>
            </a:r>
            <a:r>
              <a:rPr sz="2000" spc="-5" dirty="0">
                <a:latin typeface="Trebuchet MS"/>
                <a:cs typeface="Trebuchet MS"/>
              </a:rPr>
              <a:t>time and lower</a:t>
            </a:r>
            <a:r>
              <a:rPr sz="2000" spc="100" dirty="0">
                <a:latin typeface="Trebuchet MS"/>
                <a:cs typeface="Trebuchet MS"/>
              </a:rPr>
              <a:t> </a:t>
            </a:r>
            <a:r>
              <a:rPr sz="2000" spc="-10" dirty="0">
                <a:latin typeface="Trebuchet MS"/>
                <a:cs typeface="Trebuchet MS"/>
              </a:rPr>
              <a:t>performance.</a:t>
            </a:r>
            <a:endParaRPr sz="2000">
              <a:latin typeface="Trebuchet MS"/>
              <a:cs typeface="Trebuchet MS"/>
            </a:endParaRPr>
          </a:p>
          <a:p>
            <a:pPr marL="755650" marR="249554" lvl="1" indent="-285750">
              <a:lnSpc>
                <a:spcPct val="100000"/>
              </a:lnSpc>
              <a:spcBef>
                <a:spcPts val="475"/>
              </a:spcBef>
              <a:buChar char="—"/>
              <a:tabLst>
                <a:tab pos="755650" algn="l"/>
              </a:tabLst>
            </a:pPr>
            <a:r>
              <a:rPr sz="2000" spc="-5" dirty="0">
                <a:latin typeface="Trebuchet MS"/>
                <a:cs typeface="Trebuchet MS"/>
              </a:rPr>
              <a:t>We must also be </a:t>
            </a:r>
            <a:r>
              <a:rPr sz="2000" spc="-10" dirty="0">
                <a:latin typeface="Trebuchet MS"/>
                <a:cs typeface="Trebuchet MS"/>
              </a:rPr>
              <a:t>careful </a:t>
            </a:r>
            <a:r>
              <a:rPr sz="2000" spc="-5" dirty="0">
                <a:latin typeface="Trebuchet MS"/>
                <a:cs typeface="Trebuchet MS"/>
              </a:rPr>
              <a:t>that instructions do not </a:t>
            </a:r>
            <a:r>
              <a:rPr sz="2000" spc="-10" dirty="0">
                <a:latin typeface="Trebuchet MS"/>
                <a:cs typeface="Trebuchet MS"/>
              </a:rPr>
              <a:t>modify </a:t>
            </a:r>
            <a:r>
              <a:rPr sz="2000" spc="-5" dirty="0">
                <a:latin typeface="Trebuchet MS"/>
                <a:cs typeface="Trebuchet MS"/>
              </a:rPr>
              <a:t>registers or  memory </a:t>
            </a:r>
            <a:r>
              <a:rPr sz="2000" spc="-10" dirty="0">
                <a:latin typeface="Trebuchet MS"/>
                <a:cs typeface="Trebuchet MS"/>
              </a:rPr>
              <a:t>before </a:t>
            </a:r>
            <a:r>
              <a:rPr sz="2000" spc="-5" dirty="0">
                <a:latin typeface="Trebuchet MS"/>
                <a:cs typeface="Trebuchet MS"/>
              </a:rPr>
              <a:t>they get</a:t>
            </a:r>
            <a:r>
              <a:rPr sz="2000" spc="-35" dirty="0">
                <a:latin typeface="Trebuchet MS"/>
                <a:cs typeface="Trebuchet MS"/>
              </a:rPr>
              <a:t> </a:t>
            </a:r>
            <a:r>
              <a:rPr sz="2000" spc="-5" dirty="0">
                <a:latin typeface="Trebuchet MS"/>
                <a:cs typeface="Trebuchet MS"/>
              </a:rPr>
              <a:t>flushed.</a:t>
            </a:r>
            <a:endParaRPr sz="200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5188" y="487171"/>
            <a:ext cx="3782695" cy="431800"/>
          </a:xfrm>
          <a:prstGeom prst="rect">
            <a:avLst/>
          </a:prstGeom>
        </p:spPr>
        <p:txBody>
          <a:bodyPr vert="horz" wrap="square" lIns="0" tIns="0" rIns="0" bIns="0" rtlCol="0">
            <a:spAutoFit/>
          </a:bodyPr>
          <a:lstStyle/>
          <a:p>
            <a:pPr marL="12700">
              <a:lnSpc>
                <a:spcPct val="100000"/>
              </a:lnSpc>
            </a:pPr>
            <a:r>
              <a:rPr spc="-5" dirty="0"/>
              <a:t>Implementing</a:t>
            </a:r>
            <a:r>
              <a:rPr spc="-80" dirty="0"/>
              <a:t> </a:t>
            </a:r>
            <a:r>
              <a:rPr dirty="0"/>
              <a:t>branches</a:t>
            </a:r>
          </a:p>
        </p:txBody>
      </p:sp>
      <p:sp>
        <p:nvSpPr>
          <p:cNvPr id="3" name="object 3"/>
          <p:cNvSpPr txBox="1"/>
          <p:nvPr/>
        </p:nvSpPr>
        <p:spPr>
          <a:xfrm>
            <a:off x="609345" y="1173479"/>
            <a:ext cx="8329930" cy="247332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We can </a:t>
            </a:r>
            <a:r>
              <a:rPr sz="2000" spc="-10" dirty="0">
                <a:latin typeface="Trebuchet MS"/>
                <a:cs typeface="Trebuchet MS"/>
              </a:rPr>
              <a:t>actually decide </a:t>
            </a:r>
            <a:r>
              <a:rPr sz="2000" spc="-5" dirty="0">
                <a:latin typeface="Trebuchet MS"/>
                <a:cs typeface="Trebuchet MS"/>
              </a:rPr>
              <a:t>the </a:t>
            </a:r>
            <a:r>
              <a:rPr sz="2000" spc="-10" dirty="0">
                <a:latin typeface="Trebuchet MS"/>
                <a:cs typeface="Trebuchet MS"/>
              </a:rPr>
              <a:t>branch </a:t>
            </a:r>
            <a:r>
              <a:rPr sz="2000" spc="-5" dirty="0">
                <a:latin typeface="Trebuchet MS"/>
                <a:cs typeface="Trebuchet MS"/>
              </a:rPr>
              <a:t>a little </a:t>
            </a:r>
            <a:r>
              <a:rPr sz="2000" spc="-10" dirty="0">
                <a:latin typeface="Trebuchet MS"/>
                <a:cs typeface="Trebuchet MS"/>
              </a:rPr>
              <a:t>earlier, </a:t>
            </a:r>
            <a:r>
              <a:rPr sz="2000" spc="-5" dirty="0">
                <a:latin typeface="Trebuchet MS"/>
                <a:cs typeface="Trebuchet MS"/>
              </a:rPr>
              <a:t>in ID </a:t>
            </a:r>
            <a:r>
              <a:rPr sz="2000" spc="-10" dirty="0">
                <a:latin typeface="Trebuchet MS"/>
                <a:cs typeface="Trebuchet MS"/>
              </a:rPr>
              <a:t>instead </a:t>
            </a:r>
            <a:r>
              <a:rPr sz="2000" spc="-5" dirty="0">
                <a:latin typeface="Trebuchet MS"/>
                <a:cs typeface="Trebuchet MS"/>
              </a:rPr>
              <a:t>of</a:t>
            </a:r>
            <a:r>
              <a:rPr sz="2000" spc="150" dirty="0">
                <a:latin typeface="Trebuchet MS"/>
                <a:cs typeface="Trebuchet MS"/>
              </a:rPr>
              <a:t> </a:t>
            </a:r>
            <a:r>
              <a:rPr sz="2000" spc="-5" dirty="0">
                <a:latin typeface="Trebuchet MS"/>
                <a:cs typeface="Trebuchet MS"/>
              </a:rPr>
              <a:t>EX.</a:t>
            </a:r>
            <a:endParaRPr sz="2000">
              <a:latin typeface="Trebuchet MS"/>
              <a:cs typeface="Trebuchet MS"/>
            </a:endParaRPr>
          </a:p>
          <a:p>
            <a:pPr marL="755650" lvl="1" indent="-285750">
              <a:lnSpc>
                <a:spcPct val="100000"/>
              </a:lnSpc>
              <a:spcBef>
                <a:spcPts val="470"/>
              </a:spcBef>
              <a:buChar char="—"/>
              <a:tabLst>
                <a:tab pos="755650" algn="l"/>
              </a:tabLst>
            </a:pPr>
            <a:r>
              <a:rPr sz="2000" spc="-5" dirty="0">
                <a:latin typeface="Trebuchet MS"/>
                <a:cs typeface="Trebuchet MS"/>
              </a:rPr>
              <a:t>Our sample </a:t>
            </a:r>
            <a:r>
              <a:rPr sz="2000" spc="-10" dirty="0">
                <a:latin typeface="Trebuchet MS"/>
                <a:cs typeface="Trebuchet MS"/>
              </a:rPr>
              <a:t>instruction </a:t>
            </a:r>
            <a:r>
              <a:rPr sz="2000" spc="-5" dirty="0">
                <a:latin typeface="Trebuchet MS"/>
                <a:cs typeface="Trebuchet MS"/>
              </a:rPr>
              <a:t>set has only a</a:t>
            </a:r>
            <a:r>
              <a:rPr sz="2000" spc="10" dirty="0">
                <a:latin typeface="Trebuchet MS"/>
                <a:cs typeface="Trebuchet MS"/>
              </a:rPr>
              <a:t> </a:t>
            </a:r>
            <a:r>
              <a:rPr sz="2000" spc="-5" dirty="0">
                <a:latin typeface="Trebuchet MS"/>
                <a:cs typeface="Trebuchet MS"/>
              </a:rPr>
              <a:t>BEQ.</a:t>
            </a:r>
            <a:endParaRPr sz="2000">
              <a:latin typeface="Trebuchet MS"/>
              <a:cs typeface="Trebuchet MS"/>
            </a:endParaRPr>
          </a:p>
          <a:p>
            <a:pPr marL="755650" marR="252729" lvl="1" indent="-285750">
              <a:lnSpc>
                <a:spcPct val="100000"/>
              </a:lnSpc>
              <a:spcBef>
                <a:spcPts val="470"/>
              </a:spcBef>
              <a:buChar char="—"/>
              <a:tabLst>
                <a:tab pos="755650" algn="l"/>
              </a:tabLst>
            </a:pPr>
            <a:r>
              <a:rPr sz="2000" spc="-5" dirty="0">
                <a:latin typeface="Trebuchet MS"/>
                <a:cs typeface="Trebuchet MS"/>
              </a:rPr>
              <a:t>We can add a small </a:t>
            </a:r>
            <a:r>
              <a:rPr sz="2000" spc="-10" dirty="0">
                <a:latin typeface="Trebuchet MS"/>
                <a:cs typeface="Trebuchet MS"/>
              </a:rPr>
              <a:t>comparison circuit </a:t>
            </a:r>
            <a:r>
              <a:rPr sz="2000" spc="-5" dirty="0">
                <a:latin typeface="Trebuchet MS"/>
                <a:cs typeface="Trebuchet MS"/>
              </a:rPr>
              <a:t>to the ID stage, after </a:t>
            </a:r>
            <a:r>
              <a:rPr sz="2000" spc="-10" dirty="0">
                <a:latin typeface="Trebuchet MS"/>
                <a:cs typeface="Trebuchet MS"/>
              </a:rPr>
              <a:t>the  </a:t>
            </a:r>
            <a:r>
              <a:rPr sz="2000" spc="-5" dirty="0">
                <a:latin typeface="Trebuchet MS"/>
                <a:cs typeface="Trebuchet MS"/>
              </a:rPr>
              <a:t>source registers are</a:t>
            </a:r>
            <a:r>
              <a:rPr sz="2000" spc="-40" dirty="0">
                <a:latin typeface="Trebuchet MS"/>
                <a:cs typeface="Trebuchet MS"/>
              </a:rPr>
              <a:t> </a:t>
            </a:r>
            <a:r>
              <a:rPr sz="2000" spc="-5" dirty="0">
                <a:latin typeface="Trebuchet MS"/>
                <a:cs typeface="Trebuchet MS"/>
              </a:rPr>
              <a:t>read.</a:t>
            </a:r>
            <a:endParaRPr sz="2000">
              <a:latin typeface="Trebuchet MS"/>
              <a:cs typeface="Trebuchet MS"/>
            </a:endParaRPr>
          </a:p>
          <a:p>
            <a:pPr marL="355600" indent="-342900">
              <a:lnSpc>
                <a:spcPct val="100000"/>
              </a:lnSpc>
              <a:spcBef>
                <a:spcPts val="470"/>
              </a:spcBef>
              <a:buFont typeface="Wingdings"/>
              <a:buChar char="•"/>
              <a:tabLst>
                <a:tab pos="354965" algn="l"/>
                <a:tab pos="356235" algn="l"/>
              </a:tabLst>
            </a:pPr>
            <a:r>
              <a:rPr sz="2000" spc="-5" dirty="0">
                <a:latin typeface="Trebuchet MS"/>
                <a:cs typeface="Trebuchet MS"/>
              </a:rPr>
              <a:t>Then we would only need to flush one </a:t>
            </a:r>
            <a:r>
              <a:rPr sz="2000" spc="-10" dirty="0">
                <a:latin typeface="Trebuchet MS"/>
                <a:cs typeface="Trebuchet MS"/>
              </a:rPr>
              <a:t>instruction </a:t>
            </a:r>
            <a:r>
              <a:rPr sz="2000" spc="-5" dirty="0">
                <a:latin typeface="Trebuchet MS"/>
                <a:cs typeface="Trebuchet MS"/>
              </a:rPr>
              <a:t>on a</a:t>
            </a:r>
            <a:r>
              <a:rPr sz="2000" spc="50" dirty="0">
                <a:latin typeface="Trebuchet MS"/>
                <a:cs typeface="Trebuchet MS"/>
              </a:rPr>
              <a:t> </a:t>
            </a:r>
            <a:r>
              <a:rPr sz="2000" spc="-10" dirty="0">
                <a:latin typeface="Trebuchet MS"/>
                <a:cs typeface="Trebuchet MS"/>
              </a:rPr>
              <a:t>misprediction.</a:t>
            </a:r>
            <a:endParaRPr sz="2000">
              <a:latin typeface="Trebuchet MS"/>
              <a:cs typeface="Trebuchet MS"/>
            </a:endParaRPr>
          </a:p>
          <a:p>
            <a:pPr marL="4658995">
              <a:lnSpc>
                <a:spcPct val="100000"/>
              </a:lnSpc>
              <a:spcBef>
                <a:spcPts val="1580"/>
              </a:spcBef>
            </a:pPr>
            <a:r>
              <a:rPr sz="1800" spc="-5" dirty="0">
                <a:latin typeface="Trebuchet MS"/>
                <a:cs typeface="Trebuchet MS"/>
              </a:rPr>
              <a:t>Clock</a:t>
            </a:r>
            <a:r>
              <a:rPr sz="1800" spc="-100" dirty="0">
                <a:latin typeface="Trebuchet MS"/>
                <a:cs typeface="Trebuchet MS"/>
              </a:rPr>
              <a:t> </a:t>
            </a:r>
            <a:r>
              <a:rPr sz="1800" spc="-5" dirty="0">
                <a:latin typeface="Trebuchet MS"/>
                <a:cs typeface="Trebuchet MS"/>
              </a:rPr>
              <a:t>cycle</a:t>
            </a:r>
            <a:endParaRPr sz="1800">
              <a:latin typeface="Trebuchet MS"/>
              <a:cs typeface="Trebuchet MS"/>
            </a:endParaRPr>
          </a:p>
          <a:p>
            <a:pPr marL="2947670">
              <a:lnSpc>
                <a:spcPct val="100000"/>
              </a:lnSpc>
              <a:tabLst>
                <a:tab pos="3778250" algn="l"/>
                <a:tab pos="4606290" algn="l"/>
                <a:tab pos="5436870" algn="l"/>
                <a:tab pos="6325235" algn="l"/>
                <a:tab pos="7155815" algn="l"/>
                <a:tab pos="7974965" algn="l"/>
              </a:tabLst>
            </a:pPr>
            <a:r>
              <a:rPr sz="1800" dirty="0">
                <a:latin typeface="Trebuchet MS"/>
                <a:cs typeface="Trebuchet MS"/>
              </a:rPr>
              <a:t>1	2	3	4	5	6	7</a:t>
            </a:r>
            <a:endParaRPr sz="1800">
              <a:latin typeface="Trebuchet MS"/>
              <a:cs typeface="Trebuchet MS"/>
            </a:endParaRPr>
          </a:p>
        </p:txBody>
      </p:sp>
      <p:sp>
        <p:nvSpPr>
          <p:cNvPr id="4" name="object 4"/>
          <p:cNvSpPr/>
          <p:nvPr/>
        </p:nvSpPr>
        <p:spPr>
          <a:xfrm>
            <a:off x="4755896" y="3798823"/>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5594096" y="3798823"/>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6" name="object 6"/>
          <p:cNvSpPr/>
          <p:nvPr/>
        </p:nvSpPr>
        <p:spPr>
          <a:xfrm>
            <a:off x="3917696" y="3798823"/>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5091176" y="388492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8" name="object 8"/>
          <p:cNvSpPr/>
          <p:nvPr/>
        </p:nvSpPr>
        <p:spPr>
          <a:xfrm>
            <a:off x="5091176" y="4316221"/>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9" name="object 9"/>
          <p:cNvSpPr/>
          <p:nvPr/>
        </p:nvSpPr>
        <p:spPr>
          <a:xfrm>
            <a:off x="5091176" y="4230878"/>
            <a:ext cx="168910" cy="85725"/>
          </a:xfrm>
          <a:custGeom>
            <a:avLst/>
            <a:gdLst/>
            <a:ahLst/>
            <a:cxnLst/>
            <a:rect l="l" t="t" r="r" b="b"/>
            <a:pathLst>
              <a:path w="168910" h="85725">
                <a:moveTo>
                  <a:pt x="0" y="85344"/>
                </a:moveTo>
                <a:lnTo>
                  <a:pt x="168401" y="0"/>
                </a:lnTo>
              </a:path>
            </a:pathLst>
          </a:custGeom>
          <a:ln w="12700">
            <a:solidFill>
              <a:srgbClr val="000000"/>
            </a:solidFill>
          </a:ln>
        </p:spPr>
        <p:txBody>
          <a:bodyPr wrap="square" lIns="0" tIns="0" rIns="0" bIns="0" rtlCol="0"/>
          <a:lstStyle/>
          <a:p>
            <a:endParaRPr/>
          </a:p>
        </p:txBody>
      </p:sp>
      <p:sp>
        <p:nvSpPr>
          <p:cNvPr id="10" name="object 10"/>
          <p:cNvSpPr/>
          <p:nvPr/>
        </p:nvSpPr>
        <p:spPr>
          <a:xfrm>
            <a:off x="5091176" y="4143247"/>
            <a:ext cx="168910" cy="87630"/>
          </a:xfrm>
          <a:custGeom>
            <a:avLst/>
            <a:gdLst/>
            <a:ahLst/>
            <a:cxnLst/>
            <a:rect l="l" t="t" r="r" b="b"/>
            <a:pathLst>
              <a:path w="168910" h="87629">
                <a:moveTo>
                  <a:pt x="168401" y="87629"/>
                </a:moveTo>
                <a:lnTo>
                  <a:pt x="0" y="0"/>
                </a:lnTo>
              </a:path>
            </a:pathLst>
          </a:custGeom>
          <a:ln w="12700">
            <a:solidFill>
              <a:srgbClr val="000000"/>
            </a:solidFill>
          </a:ln>
        </p:spPr>
        <p:txBody>
          <a:bodyPr wrap="square" lIns="0" tIns="0" rIns="0" bIns="0" rtlCol="0"/>
          <a:lstStyle/>
          <a:p>
            <a:endParaRPr/>
          </a:p>
        </p:txBody>
      </p:sp>
      <p:sp>
        <p:nvSpPr>
          <p:cNvPr id="11" name="object 11"/>
          <p:cNvSpPr/>
          <p:nvPr/>
        </p:nvSpPr>
        <p:spPr>
          <a:xfrm>
            <a:off x="5091176" y="4402328"/>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12" name="object 12"/>
          <p:cNvSpPr/>
          <p:nvPr/>
        </p:nvSpPr>
        <p:spPr>
          <a:xfrm>
            <a:off x="5091176" y="3884929"/>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3" name="object 13"/>
          <p:cNvSpPr/>
          <p:nvPr/>
        </p:nvSpPr>
        <p:spPr>
          <a:xfrm>
            <a:off x="5425694" y="4057903"/>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14" name="object 14"/>
          <p:cNvSpPr/>
          <p:nvPr/>
        </p:nvSpPr>
        <p:spPr>
          <a:xfrm>
            <a:off x="4922773" y="405790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5" name="object 15"/>
          <p:cNvSpPr/>
          <p:nvPr/>
        </p:nvSpPr>
        <p:spPr>
          <a:xfrm>
            <a:off x="4922773" y="4403852"/>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6" name="object 16"/>
          <p:cNvSpPr/>
          <p:nvPr/>
        </p:nvSpPr>
        <p:spPr>
          <a:xfrm>
            <a:off x="5425694" y="4230878"/>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7" name="object 17"/>
          <p:cNvSpPr/>
          <p:nvPr/>
        </p:nvSpPr>
        <p:spPr>
          <a:xfrm>
            <a:off x="5760973" y="4230878"/>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8" name="object 18"/>
          <p:cNvSpPr txBox="1"/>
          <p:nvPr/>
        </p:nvSpPr>
        <p:spPr>
          <a:xfrm>
            <a:off x="5992114" y="4107941"/>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9" name="object 19"/>
          <p:cNvSpPr/>
          <p:nvPr/>
        </p:nvSpPr>
        <p:spPr>
          <a:xfrm>
            <a:off x="5929376" y="3971797"/>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5844794" y="4230878"/>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21" name="object 21"/>
          <p:cNvSpPr/>
          <p:nvPr/>
        </p:nvSpPr>
        <p:spPr>
          <a:xfrm>
            <a:off x="5844794" y="4575302"/>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22" name="object 22"/>
          <p:cNvSpPr/>
          <p:nvPr/>
        </p:nvSpPr>
        <p:spPr>
          <a:xfrm>
            <a:off x="6348476" y="4403852"/>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23" name="object 23"/>
          <p:cNvSpPr/>
          <p:nvPr/>
        </p:nvSpPr>
        <p:spPr>
          <a:xfrm>
            <a:off x="6348476" y="4403852"/>
            <a:ext cx="0" cy="171450"/>
          </a:xfrm>
          <a:custGeom>
            <a:avLst/>
            <a:gdLst/>
            <a:ahLst/>
            <a:cxnLst/>
            <a:rect l="l" t="t" r="r" b="b"/>
            <a:pathLst>
              <a:path h="171450">
                <a:moveTo>
                  <a:pt x="0" y="0"/>
                </a:moveTo>
                <a:lnTo>
                  <a:pt x="0" y="171450"/>
                </a:lnTo>
              </a:path>
            </a:pathLst>
          </a:custGeom>
          <a:ln w="12700">
            <a:solidFill>
              <a:srgbClr val="000000"/>
            </a:solidFill>
          </a:ln>
        </p:spPr>
        <p:txBody>
          <a:bodyPr wrap="square" lIns="0" tIns="0" rIns="0" bIns="0" rtlCol="0"/>
          <a:lstStyle/>
          <a:p>
            <a:endParaRPr/>
          </a:p>
        </p:txBody>
      </p:sp>
      <p:sp>
        <p:nvSpPr>
          <p:cNvPr id="24" name="object 24"/>
          <p:cNvSpPr/>
          <p:nvPr/>
        </p:nvSpPr>
        <p:spPr>
          <a:xfrm>
            <a:off x="4252976" y="3971797"/>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3030FF"/>
            </a:solidFill>
          </a:ln>
        </p:spPr>
        <p:txBody>
          <a:bodyPr wrap="square" lIns="0" tIns="0" rIns="0" bIns="0" rtlCol="0"/>
          <a:lstStyle/>
          <a:p>
            <a:endParaRPr/>
          </a:p>
        </p:txBody>
      </p:sp>
      <p:sp>
        <p:nvSpPr>
          <p:cNvPr id="25" name="object 25"/>
          <p:cNvSpPr txBox="1"/>
          <p:nvPr/>
        </p:nvSpPr>
        <p:spPr>
          <a:xfrm>
            <a:off x="4295140" y="4107941"/>
            <a:ext cx="28130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Reg</a:t>
            </a:r>
            <a:endParaRPr sz="1100">
              <a:latin typeface="Arial"/>
              <a:cs typeface="Arial"/>
            </a:endParaRPr>
          </a:p>
        </p:txBody>
      </p:sp>
      <p:sp>
        <p:nvSpPr>
          <p:cNvPr id="26" name="object 26"/>
          <p:cNvSpPr/>
          <p:nvPr/>
        </p:nvSpPr>
        <p:spPr>
          <a:xfrm>
            <a:off x="4084573" y="4230878"/>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7" name="object 27"/>
          <p:cNvSpPr/>
          <p:nvPr/>
        </p:nvSpPr>
        <p:spPr>
          <a:xfrm>
            <a:off x="4587494" y="4057903"/>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8" name="object 28"/>
          <p:cNvSpPr/>
          <p:nvPr/>
        </p:nvSpPr>
        <p:spPr>
          <a:xfrm>
            <a:off x="4587494" y="4403852"/>
            <a:ext cx="168910" cy="0"/>
          </a:xfrm>
          <a:custGeom>
            <a:avLst/>
            <a:gdLst/>
            <a:ahLst/>
            <a:cxnLst/>
            <a:rect l="l" t="t" r="r" b="b"/>
            <a:pathLst>
              <a:path w="168910">
                <a:moveTo>
                  <a:pt x="0" y="0"/>
                </a:moveTo>
                <a:lnTo>
                  <a:pt x="168401" y="0"/>
                </a:lnTo>
              </a:path>
            </a:pathLst>
          </a:custGeom>
          <a:ln w="12700">
            <a:solidFill>
              <a:srgbClr val="3030FF"/>
            </a:solidFill>
          </a:ln>
        </p:spPr>
        <p:txBody>
          <a:bodyPr wrap="square" lIns="0" tIns="0" rIns="0" bIns="0" rtlCol="0"/>
          <a:lstStyle/>
          <a:p>
            <a:endParaRPr/>
          </a:p>
        </p:txBody>
      </p:sp>
      <p:sp>
        <p:nvSpPr>
          <p:cNvPr id="29" name="object 29"/>
          <p:cNvSpPr txBox="1"/>
          <p:nvPr/>
        </p:nvSpPr>
        <p:spPr>
          <a:xfrm>
            <a:off x="6809740" y="4107941"/>
            <a:ext cx="2813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30" name="object 30"/>
          <p:cNvSpPr/>
          <p:nvPr/>
        </p:nvSpPr>
        <p:spPr>
          <a:xfrm>
            <a:off x="6432296" y="3798823"/>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6599173" y="4230878"/>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32" name="object 32"/>
          <p:cNvSpPr/>
          <p:nvPr/>
        </p:nvSpPr>
        <p:spPr>
          <a:xfrm>
            <a:off x="6767576" y="3971797"/>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33" name="object 33"/>
          <p:cNvSpPr/>
          <p:nvPr/>
        </p:nvSpPr>
        <p:spPr>
          <a:xfrm>
            <a:off x="3414776" y="3971797"/>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34" name="object 34"/>
          <p:cNvSpPr txBox="1"/>
          <p:nvPr/>
        </p:nvSpPr>
        <p:spPr>
          <a:xfrm>
            <a:off x="3503421" y="4107941"/>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35" name="object 35"/>
          <p:cNvSpPr/>
          <p:nvPr/>
        </p:nvSpPr>
        <p:spPr>
          <a:xfrm>
            <a:off x="3749294" y="4230878"/>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6" name="object 36"/>
          <p:cNvSpPr/>
          <p:nvPr/>
        </p:nvSpPr>
        <p:spPr>
          <a:xfrm>
            <a:off x="6263894" y="4230878"/>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8" name="object 38"/>
          <p:cNvSpPr txBox="1"/>
          <p:nvPr/>
        </p:nvSpPr>
        <p:spPr>
          <a:xfrm>
            <a:off x="1415208" y="5181337"/>
            <a:ext cx="21082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xt</a:t>
            </a:r>
            <a:endParaRPr sz="1800">
              <a:latin typeface="Trebuchet MS"/>
              <a:cs typeface="Trebuchet MS"/>
            </a:endParaRPr>
          </a:p>
        </p:txBody>
      </p:sp>
      <p:sp>
        <p:nvSpPr>
          <p:cNvPr id="39" name="object 39"/>
          <p:cNvSpPr txBox="1"/>
          <p:nvPr/>
        </p:nvSpPr>
        <p:spPr>
          <a:xfrm>
            <a:off x="1888750" y="5181337"/>
            <a:ext cx="188595"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st</a:t>
            </a:r>
            <a:endParaRPr sz="1800">
              <a:latin typeface="Trebuchet MS"/>
              <a:cs typeface="Trebuchet MS"/>
            </a:endParaRPr>
          </a:p>
        </p:txBody>
      </p:sp>
      <p:sp>
        <p:nvSpPr>
          <p:cNvPr id="40" name="object 40"/>
          <p:cNvSpPr txBox="1"/>
          <p:nvPr/>
        </p:nvSpPr>
        <p:spPr>
          <a:xfrm>
            <a:off x="2077262" y="5181337"/>
            <a:ext cx="107950" cy="265430"/>
          </a:xfrm>
          <a:prstGeom prst="rect">
            <a:avLst/>
          </a:prstGeom>
        </p:spPr>
        <p:txBody>
          <a:bodyPr vert="horz" wrap="square" lIns="0" tIns="0" rIns="0" bIns="0" rtlCol="0">
            <a:spAutoFit/>
          </a:bodyPr>
          <a:lstStyle/>
          <a:p>
            <a:pPr>
              <a:lnSpc>
                <a:spcPts val="2050"/>
              </a:lnSpc>
            </a:pPr>
            <a:r>
              <a:rPr sz="1800" i="1" spc="-5" dirty="0">
                <a:latin typeface="Trebuchet MS"/>
                <a:cs typeface="Trebuchet MS"/>
              </a:rPr>
              <a:t>r</a:t>
            </a:r>
            <a:endParaRPr sz="1800">
              <a:latin typeface="Trebuchet MS"/>
              <a:cs typeface="Trebuchet MS"/>
            </a:endParaRPr>
          </a:p>
        </p:txBody>
      </p:sp>
      <p:sp>
        <p:nvSpPr>
          <p:cNvPr id="41" name="object 41"/>
          <p:cNvSpPr txBox="1"/>
          <p:nvPr/>
        </p:nvSpPr>
        <p:spPr>
          <a:xfrm>
            <a:off x="1155700" y="5167384"/>
            <a:ext cx="1861820" cy="292100"/>
          </a:xfrm>
          <a:prstGeom prst="rect">
            <a:avLst/>
          </a:prstGeom>
        </p:spPr>
        <p:txBody>
          <a:bodyPr vert="horz" wrap="square" lIns="0" tIns="0" rIns="0" bIns="0" rtlCol="0">
            <a:spAutoFit/>
          </a:bodyPr>
          <a:lstStyle/>
          <a:p>
            <a:pPr marL="12700">
              <a:lnSpc>
                <a:spcPct val="100000"/>
              </a:lnSpc>
              <a:tabLst>
                <a:tab pos="537845" algn="l"/>
                <a:tab pos="1016635" algn="l"/>
              </a:tabLst>
            </a:pPr>
            <a:r>
              <a:rPr sz="1800" i="1" spc="-5" dirty="0">
                <a:latin typeface="Trebuchet MS"/>
                <a:cs typeface="Trebuchet MS"/>
              </a:rPr>
              <a:t>ne	in	uction</a:t>
            </a:r>
            <a:r>
              <a:rPr sz="1800" i="1" spc="-114" dirty="0">
                <a:latin typeface="Trebuchet MS"/>
                <a:cs typeface="Trebuchet MS"/>
              </a:rPr>
              <a:t> </a:t>
            </a:r>
            <a:r>
              <a:rPr sz="1800" i="1" dirty="0">
                <a:latin typeface="Trebuchet MS"/>
                <a:cs typeface="Trebuchet MS"/>
              </a:rPr>
              <a:t>1</a:t>
            </a:r>
            <a:endParaRPr sz="1800">
              <a:latin typeface="Trebuchet MS"/>
              <a:cs typeface="Trebuchet MS"/>
            </a:endParaRPr>
          </a:p>
        </p:txBody>
      </p:sp>
      <p:sp>
        <p:nvSpPr>
          <p:cNvPr id="42" name="object 42"/>
          <p:cNvSpPr txBox="1"/>
          <p:nvPr/>
        </p:nvSpPr>
        <p:spPr>
          <a:xfrm>
            <a:off x="1155700" y="6248661"/>
            <a:ext cx="1433195" cy="292100"/>
          </a:xfrm>
          <a:prstGeom prst="rect">
            <a:avLst/>
          </a:prstGeom>
        </p:spPr>
        <p:txBody>
          <a:bodyPr vert="horz" wrap="square" lIns="0" tIns="0" rIns="0" bIns="0" rtlCol="0">
            <a:spAutoFit/>
          </a:bodyPr>
          <a:lstStyle/>
          <a:p>
            <a:pPr marL="12700">
              <a:lnSpc>
                <a:spcPct val="100000"/>
              </a:lnSpc>
              <a:tabLst>
                <a:tab pos="1031240" algn="l"/>
              </a:tabLst>
            </a:pPr>
            <a:r>
              <a:rPr sz="1800" i="1" spc="-5" dirty="0">
                <a:latin typeface="Trebuchet MS"/>
                <a:cs typeface="Trebuchet MS"/>
              </a:rPr>
              <a:t>Label:	</a:t>
            </a:r>
            <a:r>
              <a:rPr sz="1800" i="1" dirty="0">
                <a:latin typeface="Trebuchet MS"/>
                <a:cs typeface="Trebuchet MS"/>
              </a:rPr>
              <a:t>. .</a:t>
            </a:r>
            <a:r>
              <a:rPr sz="1800" i="1" spc="-110" dirty="0">
                <a:latin typeface="Trebuchet MS"/>
                <a:cs typeface="Trebuchet MS"/>
              </a:rPr>
              <a:t> </a:t>
            </a:r>
            <a:r>
              <a:rPr sz="1800" i="1" dirty="0">
                <a:latin typeface="Trebuchet MS"/>
                <a:cs typeface="Trebuchet MS"/>
              </a:rPr>
              <a:t>.</a:t>
            </a:r>
            <a:endParaRPr sz="1800">
              <a:latin typeface="Trebuchet MS"/>
              <a:cs typeface="Trebuchet MS"/>
            </a:endParaRPr>
          </a:p>
        </p:txBody>
      </p:sp>
      <p:sp>
        <p:nvSpPr>
          <p:cNvPr id="43" name="object 43"/>
          <p:cNvSpPr/>
          <p:nvPr/>
        </p:nvSpPr>
        <p:spPr>
          <a:xfrm>
            <a:off x="1899157" y="4807711"/>
            <a:ext cx="281178" cy="10667"/>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1760473" y="4818379"/>
            <a:ext cx="558546" cy="69342"/>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1621789" y="4887721"/>
            <a:ext cx="281178" cy="69342"/>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2107183" y="4887721"/>
            <a:ext cx="281178" cy="69342"/>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1621789" y="4957064"/>
            <a:ext cx="211836" cy="69342"/>
          </a:xfrm>
          <a:prstGeom prst="rect">
            <a:avLst/>
          </a:prstGeom>
          <a:blipFill>
            <a:blip r:embed="rId6" cstate="print"/>
            <a:stretch>
              <a:fillRect/>
            </a:stretch>
          </a:blipFill>
        </p:spPr>
        <p:txBody>
          <a:bodyPr wrap="square" lIns="0" tIns="0" rIns="0" bIns="0" rtlCol="0"/>
          <a:lstStyle/>
          <a:p>
            <a:endParaRPr/>
          </a:p>
        </p:txBody>
      </p:sp>
      <p:sp>
        <p:nvSpPr>
          <p:cNvPr id="48" name="object 48"/>
          <p:cNvSpPr/>
          <p:nvPr/>
        </p:nvSpPr>
        <p:spPr>
          <a:xfrm>
            <a:off x="2245867" y="4957064"/>
            <a:ext cx="211836" cy="69342"/>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1552447" y="5026405"/>
            <a:ext cx="211836" cy="69342"/>
          </a:xfrm>
          <a:prstGeom prst="rect">
            <a:avLst/>
          </a:prstGeom>
          <a:blipFill>
            <a:blip r:embed="rId8" cstate="print"/>
            <a:stretch>
              <a:fillRect/>
            </a:stretch>
          </a:blipFill>
        </p:spPr>
        <p:txBody>
          <a:bodyPr wrap="square" lIns="0" tIns="0" rIns="0" bIns="0" rtlCol="0"/>
          <a:lstStyle/>
          <a:p>
            <a:endParaRPr/>
          </a:p>
        </p:txBody>
      </p:sp>
      <p:sp>
        <p:nvSpPr>
          <p:cNvPr id="50" name="object 50"/>
          <p:cNvSpPr/>
          <p:nvPr/>
        </p:nvSpPr>
        <p:spPr>
          <a:xfrm>
            <a:off x="2315210" y="5026405"/>
            <a:ext cx="205739" cy="69342"/>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2384551" y="5095747"/>
            <a:ext cx="136398" cy="69342"/>
          </a:xfrm>
          <a:prstGeom prst="rect">
            <a:avLst/>
          </a:prstGeom>
          <a:blipFill>
            <a:blip r:embed="rId10" cstate="print"/>
            <a:stretch>
              <a:fillRect/>
            </a:stretch>
          </a:blipFill>
        </p:spPr>
        <p:txBody>
          <a:bodyPr wrap="square" lIns="0" tIns="0" rIns="0" bIns="0" rtlCol="0"/>
          <a:lstStyle/>
          <a:p>
            <a:endParaRPr/>
          </a:p>
        </p:txBody>
      </p:sp>
      <p:sp>
        <p:nvSpPr>
          <p:cNvPr id="52" name="object 52"/>
          <p:cNvSpPr/>
          <p:nvPr/>
        </p:nvSpPr>
        <p:spPr>
          <a:xfrm>
            <a:off x="1541017" y="5095747"/>
            <a:ext cx="153924" cy="138684"/>
          </a:xfrm>
          <a:prstGeom prst="rect">
            <a:avLst/>
          </a:prstGeom>
          <a:blipFill>
            <a:blip r:embed="rId11" cstate="print"/>
            <a:stretch>
              <a:fillRect/>
            </a:stretch>
          </a:blipFill>
        </p:spPr>
        <p:txBody>
          <a:bodyPr wrap="square" lIns="0" tIns="0" rIns="0" bIns="0" rtlCol="0"/>
          <a:lstStyle/>
          <a:p>
            <a:endParaRPr/>
          </a:p>
        </p:txBody>
      </p:sp>
      <p:sp>
        <p:nvSpPr>
          <p:cNvPr id="53" name="object 53"/>
          <p:cNvSpPr/>
          <p:nvPr/>
        </p:nvSpPr>
        <p:spPr>
          <a:xfrm>
            <a:off x="2384551" y="5165090"/>
            <a:ext cx="136398" cy="69342"/>
          </a:xfrm>
          <a:prstGeom prst="rect">
            <a:avLst/>
          </a:prstGeom>
          <a:blipFill>
            <a:blip r:embed="rId12" cstate="print"/>
            <a:stretch>
              <a:fillRect/>
            </a:stretch>
          </a:blipFill>
        </p:spPr>
        <p:txBody>
          <a:bodyPr wrap="square" lIns="0" tIns="0" rIns="0" bIns="0" rtlCol="0"/>
          <a:lstStyle/>
          <a:p>
            <a:endParaRPr/>
          </a:p>
        </p:txBody>
      </p:sp>
      <p:sp>
        <p:nvSpPr>
          <p:cNvPr id="54" name="object 54"/>
          <p:cNvSpPr/>
          <p:nvPr/>
        </p:nvSpPr>
        <p:spPr>
          <a:xfrm>
            <a:off x="1541017" y="5165090"/>
            <a:ext cx="153924" cy="138684"/>
          </a:xfrm>
          <a:prstGeom prst="rect">
            <a:avLst/>
          </a:prstGeom>
          <a:blipFill>
            <a:blip r:embed="rId13" cstate="print"/>
            <a:stretch>
              <a:fillRect/>
            </a:stretch>
          </a:blipFill>
        </p:spPr>
        <p:txBody>
          <a:bodyPr wrap="square" lIns="0" tIns="0" rIns="0" bIns="0" rtlCol="0"/>
          <a:lstStyle/>
          <a:p>
            <a:endParaRPr/>
          </a:p>
        </p:txBody>
      </p:sp>
      <p:sp>
        <p:nvSpPr>
          <p:cNvPr id="55" name="object 55"/>
          <p:cNvSpPr/>
          <p:nvPr/>
        </p:nvSpPr>
        <p:spPr>
          <a:xfrm>
            <a:off x="2384551" y="5234432"/>
            <a:ext cx="136398" cy="69342"/>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1541017" y="5234432"/>
            <a:ext cx="84582" cy="138684"/>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2453894" y="5303773"/>
            <a:ext cx="67056" cy="69342"/>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1541017" y="5303773"/>
            <a:ext cx="84582" cy="138684"/>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2384551" y="5373115"/>
            <a:ext cx="136398" cy="69342"/>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1552447" y="5373115"/>
            <a:ext cx="73152" cy="138684"/>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1621789" y="5442458"/>
            <a:ext cx="73152" cy="69342"/>
          </a:xfrm>
          <a:prstGeom prst="rect">
            <a:avLst/>
          </a:prstGeom>
          <a:blipFill>
            <a:blip r:embed="rId20" cstate="print"/>
            <a:stretch>
              <a:fillRect/>
            </a:stretch>
          </a:blipFill>
        </p:spPr>
        <p:txBody>
          <a:bodyPr wrap="square" lIns="0" tIns="0" rIns="0" bIns="0" rtlCol="0"/>
          <a:lstStyle/>
          <a:p>
            <a:endParaRPr/>
          </a:p>
        </p:txBody>
      </p:sp>
      <p:sp>
        <p:nvSpPr>
          <p:cNvPr id="62" name="object 62"/>
          <p:cNvSpPr/>
          <p:nvPr/>
        </p:nvSpPr>
        <p:spPr>
          <a:xfrm>
            <a:off x="2384551" y="5442458"/>
            <a:ext cx="136398" cy="69342"/>
          </a:xfrm>
          <a:prstGeom prst="rect">
            <a:avLst/>
          </a:prstGeom>
          <a:blipFill>
            <a:blip r:embed="rId21" cstate="print"/>
            <a:stretch>
              <a:fillRect/>
            </a:stretch>
          </a:blipFill>
        </p:spPr>
        <p:txBody>
          <a:bodyPr wrap="square" lIns="0" tIns="0" rIns="0" bIns="0" rtlCol="0"/>
          <a:lstStyle/>
          <a:p>
            <a:endParaRPr/>
          </a:p>
        </p:txBody>
      </p:sp>
      <p:sp>
        <p:nvSpPr>
          <p:cNvPr id="63" name="object 63"/>
          <p:cNvSpPr/>
          <p:nvPr/>
        </p:nvSpPr>
        <p:spPr>
          <a:xfrm>
            <a:off x="1552447" y="5511800"/>
            <a:ext cx="142494" cy="69342"/>
          </a:xfrm>
          <a:prstGeom prst="rect">
            <a:avLst/>
          </a:prstGeom>
          <a:blipFill>
            <a:blip r:embed="rId22" cstate="print"/>
            <a:stretch>
              <a:fillRect/>
            </a:stretch>
          </a:blipFill>
        </p:spPr>
        <p:txBody>
          <a:bodyPr wrap="square" lIns="0" tIns="0" rIns="0" bIns="0" rtlCol="0"/>
          <a:lstStyle/>
          <a:p>
            <a:endParaRPr/>
          </a:p>
        </p:txBody>
      </p:sp>
      <p:sp>
        <p:nvSpPr>
          <p:cNvPr id="64" name="object 64"/>
          <p:cNvSpPr/>
          <p:nvPr/>
        </p:nvSpPr>
        <p:spPr>
          <a:xfrm>
            <a:off x="2315210" y="5511800"/>
            <a:ext cx="205739" cy="69342"/>
          </a:xfrm>
          <a:prstGeom prst="rect">
            <a:avLst/>
          </a:prstGeom>
          <a:blipFill>
            <a:blip r:embed="rId23" cstate="print"/>
            <a:stretch>
              <a:fillRect/>
            </a:stretch>
          </a:blipFill>
        </p:spPr>
        <p:txBody>
          <a:bodyPr wrap="square" lIns="0" tIns="0" rIns="0" bIns="0" rtlCol="0"/>
          <a:lstStyle/>
          <a:p>
            <a:endParaRPr/>
          </a:p>
        </p:txBody>
      </p:sp>
      <p:sp>
        <p:nvSpPr>
          <p:cNvPr id="65" name="object 65"/>
          <p:cNvSpPr/>
          <p:nvPr/>
        </p:nvSpPr>
        <p:spPr>
          <a:xfrm>
            <a:off x="1552447" y="5581141"/>
            <a:ext cx="211836" cy="69342"/>
          </a:xfrm>
          <a:prstGeom prst="rect">
            <a:avLst/>
          </a:prstGeom>
          <a:blipFill>
            <a:blip r:embed="rId24" cstate="print"/>
            <a:stretch>
              <a:fillRect/>
            </a:stretch>
          </a:blipFill>
        </p:spPr>
        <p:txBody>
          <a:bodyPr wrap="square" lIns="0" tIns="0" rIns="0" bIns="0" rtlCol="0"/>
          <a:lstStyle/>
          <a:p>
            <a:endParaRPr/>
          </a:p>
        </p:txBody>
      </p:sp>
      <p:sp>
        <p:nvSpPr>
          <p:cNvPr id="66" name="object 66"/>
          <p:cNvSpPr/>
          <p:nvPr/>
        </p:nvSpPr>
        <p:spPr>
          <a:xfrm>
            <a:off x="2245867" y="5581141"/>
            <a:ext cx="211836" cy="69342"/>
          </a:xfrm>
          <a:prstGeom prst="rect">
            <a:avLst/>
          </a:prstGeom>
          <a:blipFill>
            <a:blip r:embed="rId25" cstate="print"/>
            <a:stretch>
              <a:fillRect/>
            </a:stretch>
          </a:blipFill>
        </p:spPr>
        <p:txBody>
          <a:bodyPr wrap="square" lIns="0" tIns="0" rIns="0" bIns="0" rtlCol="0"/>
          <a:lstStyle/>
          <a:p>
            <a:endParaRPr/>
          </a:p>
        </p:txBody>
      </p:sp>
      <p:sp>
        <p:nvSpPr>
          <p:cNvPr id="67" name="object 67"/>
          <p:cNvSpPr/>
          <p:nvPr/>
        </p:nvSpPr>
        <p:spPr>
          <a:xfrm>
            <a:off x="1621789" y="5650484"/>
            <a:ext cx="281178" cy="69342"/>
          </a:xfrm>
          <a:prstGeom prst="rect">
            <a:avLst/>
          </a:prstGeom>
          <a:blipFill>
            <a:blip r:embed="rId26" cstate="print"/>
            <a:stretch>
              <a:fillRect/>
            </a:stretch>
          </a:blipFill>
        </p:spPr>
        <p:txBody>
          <a:bodyPr wrap="square" lIns="0" tIns="0" rIns="0" bIns="0" rtlCol="0"/>
          <a:lstStyle/>
          <a:p>
            <a:endParaRPr/>
          </a:p>
        </p:txBody>
      </p:sp>
      <p:sp>
        <p:nvSpPr>
          <p:cNvPr id="68" name="object 68"/>
          <p:cNvSpPr/>
          <p:nvPr/>
        </p:nvSpPr>
        <p:spPr>
          <a:xfrm>
            <a:off x="2176526" y="5650484"/>
            <a:ext cx="281178" cy="69342"/>
          </a:xfrm>
          <a:prstGeom prst="rect">
            <a:avLst/>
          </a:prstGeom>
          <a:blipFill>
            <a:blip r:embed="rId27" cstate="print"/>
            <a:stretch>
              <a:fillRect/>
            </a:stretch>
          </a:blipFill>
        </p:spPr>
        <p:txBody>
          <a:bodyPr wrap="square" lIns="0" tIns="0" rIns="0" bIns="0" rtlCol="0"/>
          <a:lstStyle/>
          <a:p>
            <a:endParaRPr/>
          </a:p>
        </p:txBody>
      </p:sp>
      <p:sp>
        <p:nvSpPr>
          <p:cNvPr id="69" name="object 69"/>
          <p:cNvSpPr/>
          <p:nvPr/>
        </p:nvSpPr>
        <p:spPr>
          <a:xfrm>
            <a:off x="1691132" y="5719826"/>
            <a:ext cx="697230" cy="93725"/>
          </a:xfrm>
          <a:prstGeom prst="rect">
            <a:avLst/>
          </a:prstGeom>
          <a:blipFill>
            <a:blip r:embed="rId28" cstate="print"/>
            <a:stretch>
              <a:fillRect/>
            </a:stretch>
          </a:blipFill>
        </p:spPr>
        <p:txBody>
          <a:bodyPr wrap="square" lIns="0" tIns="0" rIns="0" bIns="0" rtlCol="0"/>
          <a:lstStyle/>
          <a:p>
            <a:endParaRPr/>
          </a:p>
        </p:txBody>
      </p:sp>
      <p:sp>
        <p:nvSpPr>
          <p:cNvPr id="70" name="object 70"/>
          <p:cNvSpPr/>
          <p:nvPr/>
        </p:nvSpPr>
        <p:spPr>
          <a:xfrm>
            <a:off x="1684273" y="4954778"/>
            <a:ext cx="84582" cy="80772"/>
          </a:xfrm>
          <a:prstGeom prst="rect">
            <a:avLst/>
          </a:prstGeom>
          <a:blipFill>
            <a:blip r:embed="rId29" cstate="print"/>
            <a:stretch>
              <a:fillRect/>
            </a:stretch>
          </a:blipFill>
        </p:spPr>
        <p:txBody>
          <a:bodyPr wrap="square" lIns="0" tIns="0" rIns="0" bIns="0" rtlCol="0"/>
          <a:lstStyle/>
          <a:p>
            <a:endParaRPr/>
          </a:p>
        </p:txBody>
      </p:sp>
      <p:sp>
        <p:nvSpPr>
          <p:cNvPr id="71" name="object 71"/>
          <p:cNvSpPr/>
          <p:nvPr/>
        </p:nvSpPr>
        <p:spPr>
          <a:xfrm>
            <a:off x="1765045" y="4966208"/>
            <a:ext cx="73152" cy="69342"/>
          </a:xfrm>
          <a:prstGeom prst="rect">
            <a:avLst/>
          </a:prstGeom>
          <a:blipFill>
            <a:blip r:embed="rId30" cstate="print"/>
            <a:stretch>
              <a:fillRect/>
            </a:stretch>
          </a:blipFill>
        </p:spPr>
        <p:txBody>
          <a:bodyPr wrap="square" lIns="0" tIns="0" rIns="0" bIns="0" rtlCol="0"/>
          <a:lstStyle/>
          <a:p>
            <a:endParaRPr/>
          </a:p>
        </p:txBody>
      </p:sp>
      <p:sp>
        <p:nvSpPr>
          <p:cNvPr id="72" name="object 72"/>
          <p:cNvSpPr/>
          <p:nvPr/>
        </p:nvSpPr>
        <p:spPr>
          <a:xfrm>
            <a:off x="1695704" y="5035550"/>
            <a:ext cx="211836" cy="69342"/>
          </a:xfrm>
          <a:prstGeom prst="rect">
            <a:avLst/>
          </a:prstGeom>
          <a:blipFill>
            <a:blip r:embed="rId31" cstate="print"/>
            <a:stretch>
              <a:fillRect/>
            </a:stretch>
          </a:blipFill>
        </p:spPr>
        <p:txBody>
          <a:bodyPr wrap="square" lIns="0" tIns="0" rIns="0" bIns="0" rtlCol="0"/>
          <a:lstStyle/>
          <a:p>
            <a:endParaRPr/>
          </a:p>
        </p:txBody>
      </p:sp>
      <p:sp>
        <p:nvSpPr>
          <p:cNvPr id="73" name="object 73"/>
          <p:cNvSpPr/>
          <p:nvPr/>
        </p:nvSpPr>
        <p:spPr>
          <a:xfrm>
            <a:off x="1765045" y="5104891"/>
            <a:ext cx="211836" cy="69342"/>
          </a:xfrm>
          <a:prstGeom prst="rect">
            <a:avLst/>
          </a:prstGeom>
          <a:blipFill>
            <a:blip r:embed="rId32" cstate="print"/>
            <a:stretch>
              <a:fillRect/>
            </a:stretch>
          </a:blipFill>
        </p:spPr>
        <p:txBody>
          <a:bodyPr wrap="square" lIns="0" tIns="0" rIns="0" bIns="0" rtlCol="0"/>
          <a:lstStyle/>
          <a:p>
            <a:endParaRPr/>
          </a:p>
        </p:txBody>
      </p:sp>
      <p:sp>
        <p:nvSpPr>
          <p:cNvPr id="74" name="object 74"/>
          <p:cNvSpPr/>
          <p:nvPr/>
        </p:nvSpPr>
        <p:spPr>
          <a:xfrm>
            <a:off x="1834388" y="5174234"/>
            <a:ext cx="211836" cy="69342"/>
          </a:xfrm>
          <a:prstGeom prst="rect">
            <a:avLst/>
          </a:prstGeom>
          <a:blipFill>
            <a:blip r:embed="rId33" cstate="print"/>
            <a:stretch>
              <a:fillRect/>
            </a:stretch>
          </a:blipFill>
        </p:spPr>
        <p:txBody>
          <a:bodyPr wrap="square" lIns="0" tIns="0" rIns="0" bIns="0" rtlCol="0"/>
          <a:lstStyle/>
          <a:p>
            <a:endParaRPr/>
          </a:p>
        </p:txBody>
      </p:sp>
      <p:sp>
        <p:nvSpPr>
          <p:cNvPr id="75" name="object 75"/>
          <p:cNvSpPr/>
          <p:nvPr/>
        </p:nvSpPr>
        <p:spPr>
          <a:xfrm>
            <a:off x="1903729" y="5243576"/>
            <a:ext cx="211836" cy="69342"/>
          </a:xfrm>
          <a:prstGeom prst="rect">
            <a:avLst/>
          </a:prstGeom>
          <a:blipFill>
            <a:blip r:embed="rId34" cstate="print"/>
            <a:stretch>
              <a:fillRect/>
            </a:stretch>
          </a:blipFill>
        </p:spPr>
        <p:txBody>
          <a:bodyPr wrap="square" lIns="0" tIns="0" rIns="0" bIns="0" rtlCol="0"/>
          <a:lstStyle/>
          <a:p>
            <a:endParaRPr/>
          </a:p>
        </p:txBody>
      </p:sp>
      <p:sp>
        <p:nvSpPr>
          <p:cNvPr id="76" name="object 76"/>
          <p:cNvSpPr/>
          <p:nvPr/>
        </p:nvSpPr>
        <p:spPr>
          <a:xfrm>
            <a:off x="1973072" y="5312917"/>
            <a:ext cx="211836" cy="69342"/>
          </a:xfrm>
          <a:prstGeom prst="rect">
            <a:avLst/>
          </a:prstGeom>
          <a:blipFill>
            <a:blip r:embed="rId35" cstate="print"/>
            <a:stretch>
              <a:fillRect/>
            </a:stretch>
          </a:blipFill>
        </p:spPr>
        <p:txBody>
          <a:bodyPr wrap="square" lIns="0" tIns="0" rIns="0" bIns="0" rtlCol="0"/>
          <a:lstStyle/>
          <a:p>
            <a:endParaRPr/>
          </a:p>
        </p:txBody>
      </p:sp>
      <p:sp>
        <p:nvSpPr>
          <p:cNvPr id="77" name="object 77"/>
          <p:cNvSpPr/>
          <p:nvPr/>
        </p:nvSpPr>
        <p:spPr>
          <a:xfrm>
            <a:off x="2042414" y="5382259"/>
            <a:ext cx="211836" cy="69342"/>
          </a:xfrm>
          <a:prstGeom prst="rect">
            <a:avLst/>
          </a:prstGeom>
          <a:blipFill>
            <a:blip r:embed="rId36" cstate="print"/>
            <a:stretch>
              <a:fillRect/>
            </a:stretch>
          </a:blipFill>
        </p:spPr>
        <p:txBody>
          <a:bodyPr wrap="square" lIns="0" tIns="0" rIns="0" bIns="0" rtlCol="0"/>
          <a:lstStyle/>
          <a:p>
            <a:endParaRPr/>
          </a:p>
        </p:txBody>
      </p:sp>
      <p:sp>
        <p:nvSpPr>
          <p:cNvPr id="78" name="object 78"/>
          <p:cNvSpPr/>
          <p:nvPr/>
        </p:nvSpPr>
        <p:spPr>
          <a:xfrm>
            <a:off x="2111755" y="5451602"/>
            <a:ext cx="211836" cy="69342"/>
          </a:xfrm>
          <a:prstGeom prst="rect">
            <a:avLst/>
          </a:prstGeom>
          <a:blipFill>
            <a:blip r:embed="rId37" cstate="print"/>
            <a:stretch>
              <a:fillRect/>
            </a:stretch>
          </a:blipFill>
        </p:spPr>
        <p:txBody>
          <a:bodyPr wrap="square" lIns="0" tIns="0" rIns="0" bIns="0" rtlCol="0"/>
          <a:lstStyle/>
          <a:p>
            <a:endParaRPr/>
          </a:p>
        </p:txBody>
      </p:sp>
      <p:sp>
        <p:nvSpPr>
          <p:cNvPr id="79" name="object 79"/>
          <p:cNvSpPr/>
          <p:nvPr/>
        </p:nvSpPr>
        <p:spPr>
          <a:xfrm>
            <a:off x="2181098" y="5520944"/>
            <a:ext cx="196595" cy="69342"/>
          </a:xfrm>
          <a:prstGeom prst="rect">
            <a:avLst/>
          </a:prstGeom>
          <a:blipFill>
            <a:blip r:embed="rId38" cstate="print"/>
            <a:stretch>
              <a:fillRect/>
            </a:stretch>
          </a:blipFill>
        </p:spPr>
        <p:txBody>
          <a:bodyPr wrap="square" lIns="0" tIns="0" rIns="0" bIns="0" rtlCol="0"/>
          <a:lstStyle/>
          <a:p>
            <a:endParaRPr/>
          </a:p>
        </p:txBody>
      </p:sp>
      <p:sp>
        <p:nvSpPr>
          <p:cNvPr id="80" name="object 80"/>
          <p:cNvSpPr/>
          <p:nvPr/>
        </p:nvSpPr>
        <p:spPr>
          <a:xfrm>
            <a:off x="2250439" y="5590285"/>
            <a:ext cx="127254" cy="75437"/>
          </a:xfrm>
          <a:prstGeom prst="rect">
            <a:avLst/>
          </a:prstGeom>
          <a:blipFill>
            <a:blip r:embed="rId39" cstate="print"/>
            <a:stretch>
              <a:fillRect/>
            </a:stretch>
          </a:blipFill>
        </p:spPr>
        <p:txBody>
          <a:bodyPr wrap="square" lIns="0" tIns="0" rIns="0" bIns="0" rtlCol="0"/>
          <a:lstStyle/>
          <a:p>
            <a:endParaRPr/>
          </a:p>
        </p:txBody>
      </p:sp>
      <p:sp>
        <p:nvSpPr>
          <p:cNvPr id="81" name="object 81"/>
          <p:cNvSpPr/>
          <p:nvPr/>
        </p:nvSpPr>
        <p:spPr>
          <a:xfrm>
            <a:off x="2319782" y="4954778"/>
            <a:ext cx="57912" cy="11429"/>
          </a:xfrm>
          <a:prstGeom prst="rect">
            <a:avLst/>
          </a:prstGeom>
          <a:blipFill>
            <a:blip r:embed="rId40" cstate="print"/>
            <a:stretch>
              <a:fillRect/>
            </a:stretch>
          </a:blipFill>
        </p:spPr>
        <p:txBody>
          <a:bodyPr wrap="square" lIns="0" tIns="0" rIns="0" bIns="0" rtlCol="0"/>
          <a:lstStyle/>
          <a:p>
            <a:endParaRPr/>
          </a:p>
        </p:txBody>
      </p:sp>
      <p:sp>
        <p:nvSpPr>
          <p:cNvPr id="82" name="object 82"/>
          <p:cNvSpPr/>
          <p:nvPr/>
        </p:nvSpPr>
        <p:spPr>
          <a:xfrm>
            <a:off x="2250439" y="4966208"/>
            <a:ext cx="127254" cy="69342"/>
          </a:xfrm>
          <a:prstGeom prst="rect">
            <a:avLst/>
          </a:prstGeom>
          <a:blipFill>
            <a:blip r:embed="rId41" cstate="print"/>
            <a:stretch>
              <a:fillRect/>
            </a:stretch>
          </a:blipFill>
        </p:spPr>
        <p:txBody>
          <a:bodyPr wrap="square" lIns="0" tIns="0" rIns="0" bIns="0" rtlCol="0"/>
          <a:lstStyle/>
          <a:p>
            <a:endParaRPr/>
          </a:p>
        </p:txBody>
      </p:sp>
      <p:sp>
        <p:nvSpPr>
          <p:cNvPr id="83" name="object 83"/>
          <p:cNvSpPr/>
          <p:nvPr/>
        </p:nvSpPr>
        <p:spPr>
          <a:xfrm>
            <a:off x="2181098" y="5035550"/>
            <a:ext cx="196595" cy="69342"/>
          </a:xfrm>
          <a:prstGeom prst="rect">
            <a:avLst/>
          </a:prstGeom>
          <a:blipFill>
            <a:blip r:embed="rId42" cstate="print"/>
            <a:stretch>
              <a:fillRect/>
            </a:stretch>
          </a:blipFill>
        </p:spPr>
        <p:txBody>
          <a:bodyPr wrap="square" lIns="0" tIns="0" rIns="0" bIns="0" rtlCol="0"/>
          <a:lstStyle/>
          <a:p>
            <a:endParaRPr/>
          </a:p>
        </p:txBody>
      </p:sp>
      <p:sp>
        <p:nvSpPr>
          <p:cNvPr id="84" name="object 84"/>
          <p:cNvSpPr/>
          <p:nvPr/>
        </p:nvSpPr>
        <p:spPr>
          <a:xfrm>
            <a:off x="2111755" y="5104891"/>
            <a:ext cx="211836" cy="69342"/>
          </a:xfrm>
          <a:prstGeom prst="rect">
            <a:avLst/>
          </a:prstGeom>
          <a:blipFill>
            <a:blip r:embed="rId43" cstate="print"/>
            <a:stretch>
              <a:fillRect/>
            </a:stretch>
          </a:blipFill>
        </p:spPr>
        <p:txBody>
          <a:bodyPr wrap="square" lIns="0" tIns="0" rIns="0" bIns="0" rtlCol="0"/>
          <a:lstStyle/>
          <a:p>
            <a:endParaRPr/>
          </a:p>
        </p:txBody>
      </p:sp>
      <p:sp>
        <p:nvSpPr>
          <p:cNvPr id="85" name="object 85"/>
          <p:cNvSpPr/>
          <p:nvPr/>
        </p:nvSpPr>
        <p:spPr>
          <a:xfrm>
            <a:off x="2042414" y="5174234"/>
            <a:ext cx="211836" cy="69342"/>
          </a:xfrm>
          <a:prstGeom prst="rect">
            <a:avLst/>
          </a:prstGeom>
          <a:blipFill>
            <a:blip r:embed="rId44" cstate="print"/>
            <a:stretch>
              <a:fillRect/>
            </a:stretch>
          </a:blipFill>
        </p:spPr>
        <p:txBody>
          <a:bodyPr wrap="square" lIns="0" tIns="0" rIns="0" bIns="0" rtlCol="0"/>
          <a:lstStyle/>
          <a:p>
            <a:endParaRPr/>
          </a:p>
        </p:txBody>
      </p:sp>
      <p:sp>
        <p:nvSpPr>
          <p:cNvPr id="86" name="object 86"/>
          <p:cNvSpPr/>
          <p:nvPr/>
        </p:nvSpPr>
        <p:spPr>
          <a:xfrm>
            <a:off x="1973072" y="5243576"/>
            <a:ext cx="211836" cy="69342"/>
          </a:xfrm>
          <a:prstGeom prst="rect">
            <a:avLst/>
          </a:prstGeom>
          <a:blipFill>
            <a:blip r:embed="rId45" cstate="print"/>
            <a:stretch>
              <a:fillRect/>
            </a:stretch>
          </a:blipFill>
        </p:spPr>
        <p:txBody>
          <a:bodyPr wrap="square" lIns="0" tIns="0" rIns="0" bIns="0" rtlCol="0"/>
          <a:lstStyle/>
          <a:p>
            <a:endParaRPr/>
          </a:p>
        </p:txBody>
      </p:sp>
      <p:sp>
        <p:nvSpPr>
          <p:cNvPr id="87" name="object 87"/>
          <p:cNvSpPr/>
          <p:nvPr/>
        </p:nvSpPr>
        <p:spPr>
          <a:xfrm>
            <a:off x="1903729" y="5312917"/>
            <a:ext cx="211836" cy="69342"/>
          </a:xfrm>
          <a:prstGeom prst="rect">
            <a:avLst/>
          </a:prstGeom>
          <a:blipFill>
            <a:blip r:embed="rId46" cstate="print"/>
            <a:stretch>
              <a:fillRect/>
            </a:stretch>
          </a:blipFill>
        </p:spPr>
        <p:txBody>
          <a:bodyPr wrap="square" lIns="0" tIns="0" rIns="0" bIns="0" rtlCol="0"/>
          <a:lstStyle/>
          <a:p>
            <a:endParaRPr/>
          </a:p>
        </p:txBody>
      </p:sp>
      <p:sp>
        <p:nvSpPr>
          <p:cNvPr id="88" name="object 88"/>
          <p:cNvSpPr/>
          <p:nvPr/>
        </p:nvSpPr>
        <p:spPr>
          <a:xfrm>
            <a:off x="1834388" y="5382259"/>
            <a:ext cx="211836" cy="69342"/>
          </a:xfrm>
          <a:prstGeom prst="rect">
            <a:avLst/>
          </a:prstGeom>
          <a:blipFill>
            <a:blip r:embed="rId47" cstate="print"/>
            <a:stretch>
              <a:fillRect/>
            </a:stretch>
          </a:blipFill>
        </p:spPr>
        <p:txBody>
          <a:bodyPr wrap="square" lIns="0" tIns="0" rIns="0" bIns="0" rtlCol="0"/>
          <a:lstStyle/>
          <a:p>
            <a:endParaRPr/>
          </a:p>
        </p:txBody>
      </p:sp>
      <p:sp>
        <p:nvSpPr>
          <p:cNvPr id="89" name="object 89"/>
          <p:cNvSpPr/>
          <p:nvPr/>
        </p:nvSpPr>
        <p:spPr>
          <a:xfrm>
            <a:off x="1765045" y="5451602"/>
            <a:ext cx="211836" cy="69342"/>
          </a:xfrm>
          <a:prstGeom prst="rect">
            <a:avLst/>
          </a:prstGeom>
          <a:blipFill>
            <a:blip r:embed="rId48" cstate="print"/>
            <a:stretch>
              <a:fillRect/>
            </a:stretch>
          </a:blipFill>
        </p:spPr>
        <p:txBody>
          <a:bodyPr wrap="square" lIns="0" tIns="0" rIns="0" bIns="0" rtlCol="0"/>
          <a:lstStyle/>
          <a:p>
            <a:endParaRPr/>
          </a:p>
        </p:txBody>
      </p:sp>
      <p:sp>
        <p:nvSpPr>
          <p:cNvPr id="90" name="object 90"/>
          <p:cNvSpPr/>
          <p:nvPr/>
        </p:nvSpPr>
        <p:spPr>
          <a:xfrm>
            <a:off x="1684273" y="5520944"/>
            <a:ext cx="223266" cy="138684"/>
          </a:xfrm>
          <a:prstGeom prst="rect">
            <a:avLst/>
          </a:prstGeom>
          <a:blipFill>
            <a:blip r:embed="rId49" cstate="print"/>
            <a:stretch>
              <a:fillRect/>
            </a:stretch>
          </a:blipFill>
        </p:spPr>
        <p:txBody>
          <a:bodyPr wrap="square" lIns="0" tIns="0" rIns="0" bIns="0" rtlCol="0"/>
          <a:lstStyle/>
          <a:p>
            <a:endParaRPr/>
          </a:p>
        </p:txBody>
      </p:sp>
      <p:sp>
        <p:nvSpPr>
          <p:cNvPr id="91" name="object 91"/>
          <p:cNvSpPr/>
          <p:nvPr/>
        </p:nvSpPr>
        <p:spPr>
          <a:xfrm>
            <a:off x="1695704" y="5590285"/>
            <a:ext cx="142494" cy="75437"/>
          </a:xfrm>
          <a:prstGeom prst="rect">
            <a:avLst/>
          </a:prstGeom>
          <a:blipFill>
            <a:blip r:embed="rId50" cstate="print"/>
            <a:stretch>
              <a:fillRect/>
            </a:stretch>
          </a:blipFill>
        </p:spPr>
        <p:txBody>
          <a:bodyPr wrap="square" lIns="0" tIns="0" rIns="0" bIns="0" rtlCol="0"/>
          <a:lstStyle/>
          <a:p>
            <a:endParaRPr/>
          </a:p>
        </p:txBody>
      </p:sp>
      <p:sp>
        <p:nvSpPr>
          <p:cNvPr id="92" name="object 92"/>
          <p:cNvSpPr/>
          <p:nvPr/>
        </p:nvSpPr>
        <p:spPr>
          <a:xfrm>
            <a:off x="4252976" y="5006594"/>
            <a:ext cx="334645" cy="520065"/>
          </a:xfrm>
          <a:custGeom>
            <a:avLst/>
            <a:gdLst/>
            <a:ahLst/>
            <a:cxnLst/>
            <a:rect l="l" t="t" r="r" b="b"/>
            <a:pathLst>
              <a:path w="334645" h="520064">
                <a:moveTo>
                  <a:pt x="0" y="0"/>
                </a:moveTo>
                <a:lnTo>
                  <a:pt x="0" y="519684"/>
                </a:lnTo>
                <a:lnTo>
                  <a:pt x="334517" y="519684"/>
                </a:lnTo>
                <a:lnTo>
                  <a:pt x="334517" y="0"/>
                </a:lnTo>
                <a:lnTo>
                  <a:pt x="0" y="0"/>
                </a:lnTo>
                <a:close/>
              </a:path>
            </a:pathLst>
          </a:custGeom>
          <a:ln w="12700">
            <a:solidFill>
              <a:srgbClr val="000000"/>
            </a:solidFill>
          </a:ln>
        </p:spPr>
        <p:txBody>
          <a:bodyPr wrap="square" lIns="0" tIns="0" rIns="0" bIns="0" rtlCol="0"/>
          <a:lstStyle/>
          <a:p>
            <a:endParaRPr/>
          </a:p>
        </p:txBody>
      </p:sp>
      <p:sp>
        <p:nvSpPr>
          <p:cNvPr id="93" name="object 93"/>
          <p:cNvSpPr txBox="1"/>
          <p:nvPr/>
        </p:nvSpPr>
        <p:spPr>
          <a:xfrm>
            <a:off x="4341621" y="5145023"/>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94" name="object 94"/>
          <p:cNvSpPr/>
          <p:nvPr/>
        </p:nvSpPr>
        <p:spPr>
          <a:xfrm>
            <a:off x="4755896" y="4835144"/>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95" name="object 95"/>
          <p:cNvSpPr/>
          <p:nvPr/>
        </p:nvSpPr>
        <p:spPr>
          <a:xfrm>
            <a:off x="4587494" y="52671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6" name="object 96"/>
          <p:cNvSpPr/>
          <p:nvPr/>
        </p:nvSpPr>
        <p:spPr>
          <a:xfrm>
            <a:off x="4922773" y="5267197"/>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7" name="object 97"/>
          <p:cNvSpPr/>
          <p:nvPr/>
        </p:nvSpPr>
        <p:spPr>
          <a:xfrm>
            <a:off x="8191754"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98" name="object 98"/>
          <p:cNvSpPr/>
          <p:nvPr/>
        </p:nvSpPr>
        <p:spPr>
          <a:xfrm>
            <a:off x="8108695" y="5870702"/>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699">
            <a:solidFill>
              <a:srgbClr val="000000"/>
            </a:solidFill>
          </a:ln>
        </p:spPr>
        <p:txBody>
          <a:bodyPr wrap="square" lIns="0" tIns="0" rIns="0" bIns="0" rtlCol="0"/>
          <a:lstStyle/>
          <a:p>
            <a:endParaRPr/>
          </a:p>
        </p:txBody>
      </p:sp>
      <p:sp>
        <p:nvSpPr>
          <p:cNvPr id="99" name="object 99"/>
          <p:cNvSpPr/>
          <p:nvPr/>
        </p:nvSpPr>
        <p:spPr>
          <a:xfrm>
            <a:off x="6432296" y="5870702"/>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699">
            <a:solidFill>
              <a:srgbClr val="000000"/>
            </a:solidFill>
          </a:ln>
        </p:spPr>
        <p:txBody>
          <a:bodyPr wrap="square" lIns="0" tIns="0" rIns="0" bIns="0" rtlCol="0"/>
          <a:lstStyle/>
          <a:p>
            <a:endParaRPr/>
          </a:p>
        </p:txBody>
      </p:sp>
      <p:sp>
        <p:nvSpPr>
          <p:cNvPr id="100" name="object 100"/>
          <p:cNvSpPr/>
          <p:nvPr/>
        </p:nvSpPr>
        <p:spPr>
          <a:xfrm>
            <a:off x="7270495" y="5870702"/>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699">
            <a:solidFill>
              <a:srgbClr val="000000"/>
            </a:solidFill>
          </a:ln>
        </p:spPr>
        <p:txBody>
          <a:bodyPr wrap="square" lIns="0" tIns="0" rIns="0" bIns="0" rtlCol="0"/>
          <a:lstStyle/>
          <a:p>
            <a:endParaRPr/>
          </a:p>
        </p:txBody>
      </p:sp>
      <p:sp>
        <p:nvSpPr>
          <p:cNvPr id="101" name="object 101"/>
          <p:cNvSpPr/>
          <p:nvPr/>
        </p:nvSpPr>
        <p:spPr>
          <a:xfrm>
            <a:off x="5594096" y="5870702"/>
            <a:ext cx="167005" cy="863600"/>
          </a:xfrm>
          <a:custGeom>
            <a:avLst/>
            <a:gdLst/>
            <a:ahLst/>
            <a:cxnLst/>
            <a:rect l="l" t="t" r="r" b="b"/>
            <a:pathLst>
              <a:path w="167004" h="863600">
                <a:moveTo>
                  <a:pt x="0" y="0"/>
                </a:moveTo>
                <a:lnTo>
                  <a:pt x="0" y="863346"/>
                </a:lnTo>
                <a:lnTo>
                  <a:pt x="166878" y="863346"/>
                </a:lnTo>
                <a:lnTo>
                  <a:pt x="166877" y="0"/>
                </a:lnTo>
                <a:lnTo>
                  <a:pt x="0" y="0"/>
                </a:lnTo>
                <a:close/>
              </a:path>
            </a:pathLst>
          </a:custGeom>
          <a:ln w="12700">
            <a:solidFill>
              <a:srgbClr val="000000"/>
            </a:solidFill>
          </a:ln>
        </p:spPr>
        <p:txBody>
          <a:bodyPr wrap="square" lIns="0" tIns="0" rIns="0" bIns="0" rtlCol="0"/>
          <a:lstStyle/>
          <a:p>
            <a:endParaRPr/>
          </a:p>
        </p:txBody>
      </p:sp>
      <p:sp>
        <p:nvSpPr>
          <p:cNvPr id="102" name="object 102"/>
          <p:cNvSpPr/>
          <p:nvPr/>
        </p:nvSpPr>
        <p:spPr>
          <a:xfrm>
            <a:off x="5425694" y="63019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03" name="object 103"/>
          <p:cNvSpPr/>
          <p:nvPr/>
        </p:nvSpPr>
        <p:spPr>
          <a:xfrm>
            <a:off x="6263894" y="61305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04" name="object 104"/>
          <p:cNvSpPr/>
          <p:nvPr/>
        </p:nvSpPr>
        <p:spPr>
          <a:xfrm>
            <a:off x="6263894" y="647572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05" name="object 105"/>
          <p:cNvSpPr/>
          <p:nvPr/>
        </p:nvSpPr>
        <p:spPr>
          <a:xfrm>
            <a:off x="6599173" y="613054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06" name="object 106"/>
          <p:cNvSpPr/>
          <p:nvPr/>
        </p:nvSpPr>
        <p:spPr>
          <a:xfrm>
            <a:off x="6599173" y="6475729"/>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07" name="object 107"/>
          <p:cNvSpPr/>
          <p:nvPr/>
        </p:nvSpPr>
        <p:spPr>
          <a:xfrm>
            <a:off x="7102093" y="630199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08" name="object 108"/>
          <p:cNvSpPr/>
          <p:nvPr/>
        </p:nvSpPr>
        <p:spPr>
          <a:xfrm>
            <a:off x="7437373" y="630199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09" name="object 109"/>
          <p:cNvSpPr/>
          <p:nvPr/>
        </p:nvSpPr>
        <p:spPr>
          <a:xfrm>
            <a:off x="6767576" y="5957570"/>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110" name="object 110"/>
          <p:cNvSpPr/>
          <p:nvPr/>
        </p:nvSpPr>
        <p:spPr>
          <a:xfrm>
            <a:off x="6767576" y="6389623"/>
            <a:ext cx="0" cy="259079"/>
          </a:xfrm>
          <a:custGeom>
            <a:avLst/>
            <a:gdLst/>
            <a:ahLst/>
            <a:cxnLst/>
            <a:rect l="l" t="t" r="r" b="b"/>
            <a:pathLst>
              <a:path h="259079">
                <a:moveTo>
                  <a:pt x="0" y="0"/>
                </a:moveTo>
                <a:lnTo>
                  <a:pt x="0" y="259080"/>
                </a:lnTo>
              </a:path>
            </a:pathLst>
          </a:custGeom>
          <a:ln w="12700">
            <a:solidFill>
              <a:srgbClr val="000000"/>
            </a:solidFill>
          </a:ln>
        </p:spPr>
        <p:txBody>
          <a:bodyPr wrap="square" lIns="0" tIns="0" rIns="0" bIns="0" rtlCol="0"/>
          <a:lstStyle/>
          <a:p>
            <a:endParaRPr/>
          </a:p>
        </p:txBody>
      </p:sp>
      <p:sp>
        <p:nvSpPr>
          <p:cNvPr id="111" name="object 111"/>
          <p:cNvSpPr/>
          <p:nvPr/>
        </p:nvSpPr>
        <p:spPr>
          <a:xfrm>
            <a:off x="6767576" y="6304279"/>
            <a:ext cx="168910" cy="85725"/>
          </a:xfrm>
          <a:custGeom>
            <a:avLst/>
            <a:gdLst/>
            <a:ahLst/>
            <a:cxnLst/>
            <a:rect l="l" t="t" r="r" b="b"/>
            <a:pathLst>
              <a:path w="168909" h="85725">
                <a:moveTo>
                  <a:pt x="0" y="85344"/>
                </a:moveTo>
                <a:lnTo>
                  <a:pt x="168401" y="0"/>
                </a:lnTo>
              </a:path>
            </a:pathLst>
          </a:custGeom>
          <a:ln w="12700">
            <a:solidFill>
              <a:srgbClr val="000000"/>
            </a:solidFill>
          </a:ln>
        </p:spPr>
        <p:txBody>
          <a:bodyPr wrap="square" lIns="0" tIns="0" rIns="0" bIns="0" rtlCol="0"/>
          <a:lstStyle/>
          <a:p>
            <a:endParaRPr/>
          </a:p>
        </p:txBody>
      </p:sp>
      <p:sp>
        <p:nvSpPr>
          <p:cNvPr id="112" name="object 112"/>
          <p:cNvSpPr/>
          <p:nvPr/>
        </p:nvSpPr>
        <p:spPr>
          <a:xfrm>
            <a:off x="6767576" y="6216650"/>
            <a:ext cx="168910" cy="87630"/>
          </a:xfrm>
          <a:custGeom>
            <a:avLst/>
            <a:gdLst/>
            <a:ahLst/>
            <a:cxnLst/>
            <a:rect l="l" t="t" r="r" b="b"/>
            <a:pathLst>
              <a:path w="168909" h="87629">
                <a:moveTo>
                  <a:pt x="168401" y="87629"/>
                </a:moveTo>
                <a:lnTo>
                  <a:pt x="0" y="0"/>
                </a:lnTo>
              </a:path>
            </a:pathLst>
          </a:custGeom>
          <a:ln w="12700">
            <a:solidFill>
              <a:srgbClr val="000000"/>
            </a:solidFill>
          </a:ln>
        </p:spPr>
        <p:txBody>
          <a:bodyPr wrap="square" lIns="0" tIns="0" rIns="0" bIns="0" rtlCol="0"/>
          <a:lstStyle/>
          <a:p>
            <a:endParaRPr/>
          </a:p>
        </p:txBody>
      </p:sp>
      <p:sp>
        <p:nvSpPr>
          <p:cNvPr id="113" name="object 113"/>
          <p:cNvSpPr/>
          <p:nvPr/>
        </p:nvSpPr>
        <p:spPr>
          <a:xfrm>
            <a:off x="6767576" y="6475729"/>
            <a:ext cx="334645" cy="173355"/>
          </a:xfrm>
          <a:custGeom>
            <a:avLst/>
            <a:gdLst/>
            <a:ahLst/>
            <a:cxnLst/>
            <a:rect l="l" t="t" r="r" b="b"/>
            <a:pathLst>
              <a:path w="334645" h="173354">
                <a:moveTo>
                  <a:pt x="0" y="172974"/>
                </a:moveTo>
                <a:lnTo>
                  <a:pt x="334518" y="0"/>
                </a:lnTo>
              </a:path>
            </a:pathLst>
          </a:custGeom>
          <a:ln w="12699">
            <a:solidFill>
              <a:srgbClr val="000000"/>
            </a:solidFill>
          </a:ln>
        </p:spPr>
        <p:txBody>
          <a:bodyPr wrap="square" lIns="0" tIns="0" rIns="0" bIns="0" rtlCol="0"/>
          <a:lstStyle/>
          <a:p>
            <a:endParaRPr/>
          </a:p>
        </p:txBody>
      </p:sp>
      <p:sp>
        <p:nvSpPr>
          <p:cNvPr id="114" name="object 114"/>
          <p:cNvSpPr/>
          <p:nvPr/>
        </p:nvSpPr>
        <p:spPr>
          <a:xfrm>
            <a:off x="6767576" y="5957570"/>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15" name="object 115"/>
          <p:cNvSpPr/>
          <p:nvPr/>
        </p:nvSpPr>
        <p:spPr>
          <a:xfrm>
            <a:off x="7102093" y="6130544"/>
            <a:ext cx="0" cy="345440"/>
          </a:xfrm>
          <a:custGeom>
            <a:avLst/>
            <a:gdLst/>
            <a:ahLst/>
            <a:cxnLst/>
            <a:rect l="l" t="t" r="r" b="b"/>
            <a:pathLst>
              <a:path h="345439">
                <a:moveTo>
                  <a:pt x="0" y="0"/>
                </a:moveTo>
                <a:lnTo>
                  <a:pt x="0" y="345185"/>
                </a:lnTo>
              </a:path>
            </a:pathLst>
          </a:custGeom>
          <a:ln w="12700">
            <a:solidFill>
              <a:srgbClr val="000000"/>
            </a:solidFill>
          </a:ln>
        </p:spPr>
        <p:txBody>
          <a:bodyPr wrap="square" lIns="0" tIns="0" rIns="0" bIns="0" rtlCol="0"/>
          <a:lstStyle/>
          <a:p>
            <a:endParaRPr/>
          </a:p>
        </p:txBody>
      </p:sp>
      <p:sp>
        <p:nvSpPr>
          <p:cNvPr id="116" name="object 116"/>
          <p:cNvSpPr/>
          <p:nvPr/>
        </p:nvSpPr>
        <p:spPr>
          <a:xfrm>
            <a:off x="7521193" y="6301994"/>
            <a:ext cx="0" cy="346710"/>
          </a:xfrm>
          <a:custGeom>
            <a:avLst/>
            <a:gdLst/>
            <a:ahLst/>
            <a:cxnLst/>
            <a:rect l="l" t="t" r="r" b="b"/>
            <a:pathLst>
              <a:path h="346709">
                <a:moveTo>
                  <a:pt x="0" y="0"/>
                </a:moveTo>
                <a:lnTo>
                  <a:pt x="0" y="346710"/>
                </a:lnTo>
              </a:path>
            </a:pathLst>
          </a:custGeom>
          <a:ln w="12700">
            <a:solidFill>
              <a:srgbClr val="000000"/>
            </a:solidFill>
          </a:ln>
        </p:spPr>
        <p:txBody>
          <a:bodyPr wrap="square" lIns="0" tIns="0" rIns="0" bIns="0" rtlCol="0"/>
          <a:lstStyle/>
          <a:p>
            <a:endParaRPr/>
          </a:p>
        </p:txBody>
      </p:sp>
      <p:sp>
        <p:nvSpPr>
          <p:cNvPr id="117" name="object 117"/>
          <p:cNvSpPr/>
          <p:nvPr/>
        </p:nvSpPr>
        <p:spPr>
          <a:xfrm>
            <a:off x="7521193" y="6648704"/>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118" name="object 118"/>
          <p:cNvSpPr/>
          <p:nvPr/>
        </p:nvSpPr>
        <p:spPr>
          <a:xfrm>
            <a:off x="8024876" y="6475729"/>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19" name="object 119"/>
          <p:cNvSpPr/>
          <p:nvPr/>
        </p:nvSpPr>
        <p:spPr>
          <a:xfrm>
            <a:off x="8024876" y="6475729"/>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120" name="object 120"/>
          <p:cNvSpPr/>
          <p:nvPr/>
        </p:nvSpPr>
        <p:spPr>
          <a:xfrm>
            <a:off x="5760973" y="63019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21" name="object 121"/>
          <p:cNvSpPr txBox="1"/>
          <p:nvPr/>
        </p:nvSpPr>
        <p:spPr>
          <a:xfrm>
            <a:off x="7668512" y="618134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22" name="object 122"/>
          <p:cNvSpPr/>
          <p:nvPr/>
        </p:nvSpPr>
        <p:spPr>
          <a:xfrm>
            <a:off x="7605776" y="6043676"/>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123" name="object 123"/>
          <p:cNvSpPr/>
          <p:nvPr/>
        </p:nvSpPr>
        <p:spPr>
          <a:xfrm>
            <a:off x="5929376" y="6043676"/>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699">
            <a:solidFill>
              <a:srgbClr val="000000"/>
            </a:solidFill>
          </a:ln>
        </p:spPr>
        <p:txBody>
          <a:bodyPr wrap="square" lIns="0" tIns="0" rIns="0" bIns="0" rtlCol="0"/>
          <a:lstStyle/>
          <a:p>
            <a:endParaRPr/>
          </a:p>
        </p:txBody>
      </p:sp>
      <p:sp>
        <p:nvSpPr>
          <p:cNvPr id="124" name="object 124"/>
          <p:cNvSpPr txBox="1"/>
          <p:nvPr/>
        </p:nvSpPr>
        <p:spPr>
          <a:xfrm>
            <a:off x="5970778" y="6181344"/>
            <a:ext cx="2825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a:t>
            </a:r>
            <a:r>
              <a:rPr sz="1100" dirty="0">
                <a:latin typeface="Arial"/>
                <a:cs typeface="Arial"/>
              </a:rPr>
              <a:t>e</a:t>
            </a:r>
            <a:r>
              <a:rPr sz="1100" spc="-5" dirty="0">
                <a:latin typeface="Arial"/>
                <a:cs typeface="Arial"/>
              </a:rPr>
              <a:t>g</a:t>
            </a:r>
            <a:endParaRPr sz="1100">
              <a:latin typeface="Arial"/>
              <a:cs typeface="Arial"/>
            </a:endParaRPr>
          </a:p>
        </p:txBody>
      </p:sp>
      <p:sp>
        <p:nvSpPr>
          <p:cNvPr id="125" name="object 125"/>
          <p:cNvSpPr txBox="1"/>
          <p:nvPr/>
        </p:nvSpPr>
        <p:spPr>
          <a:xfrm>
            <a:off x="8486214" y="618134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26" name="object 126"/>
          <p:cNvSpPr/>
          <p:nvPr/>
        </p:nvSpPr>
        <p:spPr>
          <a:xfrm>
            <a:off x="8275573" y="630199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27" name="object 127"/>
          <p:cNvSpPr/>
          <p:nvPr/>
        </p:nvSpPr>
        <p:spPr>
          <a:xfrm>
            <a:off x="8443976" y="6043676"/>
            <a:ext cx="334645" cy="519430"/>
          </a:xfrm>
          <a:custGeom>
            <a:avLst/>
            <a:gdLst/>
            <a:ahLst/>
            <a:cxnLst/>
            <a:rect l="l" t="t" r="r" b="b"/>
            <a:pathLst>
              <a:path w="334645" h="519429">
                <a:moveTo>
                  <a:pt x="0" y="0"/>
                </a:moveTo>
                <a:lnTo>
                  <a:pt x="0" y="518922"/>
                </a:lnTo>
                <a:lnTo>
                  <a:pt x="334518" y="518922"/>
                </a:lnTo>
                <a:lnTo>
                  <a:pt x="334518" y="0"/>
                </a:lnTo>
                <a:lnTo>
                  <a:pt x="0" y="0"/>
                </a:lnTo>
                <a:close/>
              </a:path>
            </a:pathLst>
          </a:custGeom>
          <a:ln w="12700">
            <a:solidFill>
              <a:srgbClr val="000000"/>
            </a:solidFill>
          </a:ln>
        </p:spPr>
        <p:txBody>
          <a:bodyPr wrap="square" lIns="0" tIns="0" rIns="0" bIns="0" rtlCol="0"/>
          <a:lstStyle/>
          <a:p>
            <a:endParaRPr/>
          </a:p>
        </p:txBody>
      </p:sp>
      <p:sp>
        <p:nvSpPr>
          <p:cNvPr id="128" name="object 128"/>
          <p:cNvSpPr/>
          <p:nvPr/>
        </p:nvSpPr>
        <p:spPr>
          <a:xfrm>
            <a:off x="5091176" y="6043676"/>
            <a:ext cx="334645" cy="519430"/>
          </a:xfrm>
          <a:custGeom>
            <a:avLst/>
            <a:gdLst/>
            <a:ahLst/>
            <a:cxnLst/>
            <a:rect l="l" t="t" r="r" b="b"/>
            <a:pathLst>
              <a:path w="334645" h="519429">
                <a:moveTo>
                  <a:pt x="0" y="0"/>
                </a:moveTo>
                <a:lnTo>
                  <a:pt x="0" y="518922"/>
                </a:lnTo>
                <a:lnTo>
                  <a:pt x="334517" y="518922"/>
                </a:lnTo>
                <a:lnTo>
                  <a:pt x="334517" y="0"/>
                </a:lnTo>
                <a:lnTo>
                  <a:pt x="0" y="0"/>
                </a:lnTo>
                <a:close/>
              </a:path>
            </a:pathLst>
          </a:custGeom>
          <a:ln w="12700">
            <a:solidFill>
              <a:srgbClr val="000000"/>
            </a:solidFill>
          </a:ln>
        </p:spPr>
        <p:txBody>
          <a:bodyPr wrap="square" lIns="0" tIns="0" rIns="0" bIns="0" rtlCol="0"/>
          <a:lstStyle/>
          <a:p>
            <a:endParaRPr/>
          </a:p>
        </p:txBody>
      </p:sp>
      <p:sp>
        <p:nvSpPr>
          <p:cNvPr id="129" name="object 129"/>
          <p:cNvSpPr txBox="1"/>
          <p:nvPr/>
        </p:nvSpPr>
        <p:spPr>
          <a:xfrm>
            <a:off x="5179821" y="618134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30" name="object 130"/>
          <p:cNvSpPr/>
          <p:nvPr/>
        </p:nvSpPr>
        <p:spPr>
          <a:xfrm>
            <a:off x="7353554"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131" name="object 131"/>
          <p:cNvSpPr/>
          <p:nvPr/>
        </p:nvSpPr>
        <p:spPr>
          <a:xfrm>
            <a:off x="6515354"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132" name="object 132"/>
          <p:cNvSpPr/>
          <p:nvPr/>
        </p:nvSpPr>
        <p:spPr>
          <a:xfrm>
            <a:off x="5677153"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133" name="object 133"/>
          <p:cNvSpPr/>
          <p:nvPr/>
        </p:nvSpPr>
        <p:spPr>
          <a:xfrm>
            <a:off x="4838953"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134" name="object 134"/>
          <p:cNvSpPr/>
          <p:nvPr/>
        </p:nvSpPr>
        <p:spPr>
          <a:xfrm>
            <a:off x="4000753" y="3711194"/>
            <a:ext cx="0" cy="3195955"/>
          </a:xfrm>
          <a:custGeom>
            <a:avLst/>
            <a:gdLst/>
            <a:ahLst/>
            <a:cxnLst/>
            <a:rect l="l" t="t" r="r" b="b"/>
            <a:pathLst>
              <a:path h="3195954">
                <a:moveTo>
                  <a:pt x="0" y="0"/>
                </a:moveTo>
                <a:lnTo>
                  <a:pt x="0" y="3195828"/>
                </a:lnTo>
              </a:path>
            </a:pathLst>
          </a:custGeom>
          <a:ln w="12700">
            <a:solidFill>
              <a:srgbClr val="828282"/>
            </a:solidFill>
            <a:prstDash val="dot"/>
          </a:ln>
        </p:spPr>
        <p:txBody>
          <a:bodyPr wrap="square" lIns="0" tIns="0" rIns="0" bIns="0" rtlCol="0"/>
          <a:lstStyle/>
          <a:p>
            <a:endParaRPr/>
          </a:p>
        </p:txBody>
      </p:sp>
      <p:sp>
        <p:nvSpPr>
          <p:cNvPr id="135" name="object 135"/>
          <p:cNvSpPr/>
          <p:nvPr/>
        </p:nvSpPr>
        <p:spPr>
          <a:xfrm>
            <a:off x="5091176" y="4748276"/>
            <a:ext cx="1927225" cy="1036319"/>
          </a:xfrm>
          <a:custGeom>
            <a:avLst/>
            <a:gdLst/>
            <a:ahLst/>
            <a:cxnLst/>
            <a:rect l="l" t="t" r="r" b="b"/>
            <a:pathLst>
              <a:path w="1927225" h="1036320">
                <a:moveTo>
                  <a:pt x="963168" y="278129"/>
                </a:moveTo>
                <a:lnTo>
                  <a:pt x="745236" y="109728"/>
                </a:lnTo>
                <a:lnTo>
                  <a:pt x="652272" y="303276"/>
                </a:lnTo>
                <a:lnTo>
                  <a:pt x="32765" y="109728"/>
                </a:lnTo>
                <a:lnTo>
                  <a:pt x="413003" y="365760"/>
                </a:lnTo>
                <a:lnTo>
                  <a:pt x="0" y="413004"/>
                </a:lnTo>
                <a:lnTo>
                  <a:pt x="332232" y="565404"/>
                </a:lnTo>
                <a:lnTo>
                  <a:pt x="12191" y="700278"/>
                </a:lnTo>
                <a:lnTo>
                  <a:pt x="505206" y="669036"/>
                </a:lnTo>
                <a:lnTo>
                  <a:pt x="424434" y="845058"/>
                </a:lnTo>
                <a:lnTo>
                  <a:pt x="688086" y="749808"/>
                </a:lnTo>
                <a:lnTo>
                  <a:pt x="756665" y="1036320"/>
                </a:lnTo>
                <a:lnTo>
                  <a:pt x="939546" y="717041"/>
                </a:lnTo>
                <a:lnTo>
                  <a:pt x="1181862" y="947165"/>
                </a:lnTo>
                <a:lnTo>
                  <a:pt x="1251203" y="693420"/>
                </a:lnTo>
                <a:lnTo>
                  <a:pt x="1619250" y="868679"/>
                </a:lnTo>
                <a:lnTo>
                  <a:pt x="1501902" y="621029"/>
                </a:lnTo>
                <a:lnTo>
                  <a:pt x="1927098" y="637794"/>
                </a:lnTo>
                <a:lnTo>
                  <a:pt x="1571244" y="502920"/>
                </a:lnTo>
                <a:lnTo>
                  <a:pt x="1882140" y="390144"/>
                </a:lnTo>
                <a:lnTo>
                  <a:pt x="1490472" y="351282"/>
                </a:lnTo>
                <a:lnTo>
                  <a:pt x="1639824" y="214122"/>
                </a:lnTo>
                <a:lnTo>
                  <a:pt x="1262634" y="255270"/>
                </a:lnTo>
                <a:lnTo>
                  <a:pt x="1295400" y="0"/>
                </a:lnTo>
                <a:lnTo>
                  <a:pt x="963168" y="278129"/>
                </a:lnTo>
                <a:close/>
              </a:path>
            </a:pathLst>
          </a:custGeom>
          <a:ln w="25400">
            <a:solidFill>
              <a:srgbClr val="FF0000"/>
            </a:solidFill>
          </a:ln>
        </p:spPr>
        <p:txBody>
          <a:bodyPr wrap="square" lIns="0" tIns="0" rIns="0" bIns="0" rtlCol="0"/>
          <a:lstStyle/>
          <a:p>
            <a:endParaRPr/>
          </a:p>
        </p:txBody>
      </p:sp>
      <p:sp>
        <p:nvSpPr>
          <p:cNvPr id="136" name="object 136"/>
          <p:cNvSpPr txBox="1"/>
          <p:nvPr/>
        </p:nvSpPr>
        <p:spPr>
          <a:xfrm>
            <a:off x="5775705" y="5139944"/>
            <a:ext cx="536575" cy="292100"/>
          </a:xfrm>
          <a:prstGeom prst="rect">
            <a:avLst/>
          </a:prstGeom>
        </p:spPr>
        <p:txBody>
          <a:bodyPr vert="horz" wrap="square" lIns="0" tIns="0" rIns="0" bIns="0" rtlCol="0">
            <a:spAutoFit/>
          </a:bodyPr>
          <a:lstStyle/>
          <a:p>
            <a:pPr marL="12700">
              <a:lnSpc>
                <a:spcPct val="100000"/>
              </a:lnSpc>
            </a:pPr>
            <a:r>
              <a:rPr sz="1800" i="1" spc="-5" dirty="0">
                <a:solidFill>
                  <a:srgbClr val="FF0000"/>
                </a:solidFill>
                <a:latin typeface="Trebuchet MS"/>
                <a:cs typeface="Trebuchet MS"/>
              </a:rPr>
              <a:t>flush</a:t>
            </a:r>
            <a:endParaRPr sz="1800">
              <a:latin typeface="Trebuchet MS"/>
              <a:cs typeface="Trebuchet MS"/>
            </a:endParaRPr>
          </a:p>
        </p:txBody>
      </p:sp>
      <p:sp>
        <p:nvSpPr>
          <p:cNvPr id="137" name="object 137"/>
          <p:cNvSpPr/>
          <p:nvPr/>
        </p:nvSpPr>
        <p:spPr>
          <a:xfrm>
            <a:off x="7940293" y="6301994"/>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138" name="object 13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39" name="object 13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40" name="object 140"/>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32</a:t>
            </a:fld>
            <a:endParaRPr dirty="0"/>
          </a:p>
        </p:txBody>
      </p:sp>
      <p:sp>
        <p:nvSpPr>
          <p:cNvPr id="141" name="object 38"/>
          <p:cNvSpPr txBox="1"/>
          <p:nvPr/>
        </p:nvSpPr>
        <p:spPr>
          <a:xfrm>
            <a:off x="908050" y="4108450"/>
            <a:ext cx="2109596" cy="276999"/>
          </a:xfrm>
          <a:prstGeom prst="rect">
            <a:avLst/>
          </a:prstGeom>
        </p:spPr>
        <p:txBody>
          <a:bodyPr vert="horz" wrap="square" lIns="0" tIns="0" rIns="0" bIns="0" rtlCol="0">
            <a:spAutoFit/>
          </a:bodyPr>
          <a:lstStyle/>
          <a:p>
            <a:pPr marL="12700">
              <a:lnSpc>
                <a:spcPct val="100000"/>
              </a:lnSpc>
              <a:tabLst>
                <a:tab pos="585470" algn="l"/>
              </a:tabLst>
            </a:pPr>
            <a:r>
              <a:rPr lang="en-US" dirty="0" smtClean="0">
                <a:latin typeface="Trebuchet MS"/>
                <a:cs typeface="Trebuchet MS"/>
              </a:rPr>
              <a:t>CBNZ</a:t>
            </a:r>
            <a:r>
              <a:rPr sz="1800" dirty="0" smtClean="0">
                <a:latin typeface="Trebuchet MS"/>
                <a:cs typeface="Trebuchet MS"/>
              </a:rPr>
              <a:t>	R</a:t>
            </a:r>
            <a:r>
              <a:rPr lang="en-US" sz="1800" dirty="0" smtClean="0">
                <a:latin typeface="Trebuchet MS"/>
                <a:cs typeface="Trebuchet MS"/>
              </a:rPr>
              <a:t>3, </a:t>
            </a:r>
            <a:r>
              <a:rPr sz="1800" spc="-100" dirty="0" smtClean="0">
                <a:latin typeface="Trebuchet MS"/>
                <a:cs typeface="Trebuchet MS"/>
              </a:rPr>
              <a:t> </a:t>
            </a:r>
            <a:r>
              <a:rPr sz="1800" dirty="0">
                <a:latin typeface="Trebuchet MS"/>
                <a:cs typeface="Trebuchet MS"/>
              </a:rPr>
              <a:t>Label</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9779" y="487171"/>
            <a:ext cx="3454400" cy="431800"/>
          </a:xfrm>
          <a:prstGeom prst="rect">
            <a:avLst/>
          </a:prstGeom>
        </p:spPr>
        <p:txBody>
          <a:bodyPr vert="horz" wrap="square" lIns="0" tIns="0" rIns="0" bIns="0" rtlCol="0">
            <a:spAutoFit/>
          </a:bodyPr>
          <a:lstStyle/>
          <a:p>
            <a:pPr marL="12700">
              <a:lnSpc>
                <a:spcPct val="100000"/>
              </a:lnSpc>
            </a:pPr>
            <a:r>
              <a:rPr spc="-5" dirty="0"/>
              <a:t>Implementing</a:t>
            </a:r>
            <a:r>
              <a:rPr spc="-80" dirty="0"/>
              <a:t> </a:t>
            </a:r>
            <a:r>
              <a:rPr dirty="0"/>
              <a:t>flushes</a:t>
            </a:r>
          </a:p>
        </p:txBody>
      </p:sp>
      <p:sp>
        <p:nvSpPr>
          <p:cNvPr id="3" name="object 3"/>
          <p:cNvSpPr txBox="1"/>
          <p:nvPr/>
        </p:nvSpPr>
        <p:spPr>
          <a:xfrm>
            <a:off x="609345" y="1173479"/>
            <a:ext cx="8823325" cy="3368040"/>
          </a:xfrm>
          <a:prstGeom prst="rect">
            <a:avLst/>
          </a:prstGeom>
        </p:spPr>
        <p:txBody>
          <a:bodyPr vert="horz" wrap="square" lIns="0" tIns="0" rIns="0" bIns="0" rtlCol="0">
            <a:spAutoFit/>
          </a:bodyPr>
          <a:lstStyle/>
          <a:p>
            <a:pPr marL="355600" marR="5080" indent="-342900">
              <a:lnSpc>
                <a:spcPct val="100000"/>
              </a:lnSpc>
              <a:buFont typeface="Wingdings"/>
              <a:buChar char="•"/>
              <a:tabLst>
                <a:tab pos="354965" algn="l"/>
                <a:tab pos="355600" algn="l"/>
              </a:tabLst>
            </a:pPr>
            <a:r>
              <a:rPr sz="2000" spc="-5" dirty="0">
                <a:latin typeface="Trebuchet MS"/>
                <a:cs typeface="Trebuchet MS"/>
              </a:rPr>
              <a:t>We must flush one </a:t>
            </a:r>
            <a:r>
              <a:rPr sz="2000" spc="-10" dirty="0">
                <a:latin typeface="Trebuchet MS"/>
                <a:cs typeface="Trebuchet MS"/>
              </a:rPr>
              <a:t>instruction </a:t>
            </a:r>
            <a:r>
              <a:rPr sz="2000" spc="-5" dirty="0">
                <a:latin typeface="Trebuchet MS"/>
                <a:cs typeface="Trebuchet MS"/>
              </a:rPr>
              <a:t>(in its IF stage) if the </a:t>
            </a:r>
            <a:r>
              <a:rPr sz="2000" spc="-10" dirty="0">
                <a:latin typeface="Trebuchet MS"/>
                <a:cs typeface="Trebuchet MS"/>
              </a:rPr>
              <a:t>previous instruction is  </a:t>
            </a:r>
            <a:r>
              <a:rPr sz="2000" spc="-5" dirty="0">
                <a:latin typeface="Trebuchet MS"/>
                <a:cs typeface="Trebuchet MS"/>
              </a:rPr>
              <a:t>BEQ and its two source registers are</a:t>
            </a:r>
            <a:r>
              <a:rPr sz="2000" spc="-15" dirty="0">
                <a:latin typeface="Trebuchet MS"/>
                <a:cs typeface="Trebuchet MS"/>
              </a:rPr>
              <a:t> </a:t>
            </a:r>
            <a:r>
              <a:rPr sz="2000" spc="-10" dirty="0">
                <a:latin typeface="Trebuchet MS"/>
                <a:cs typeface="Trebuchet MS"/>
              </a:rPr>
              <a:t>equal.</a:t>
            </a:r>
            <a:endParaRPr sz="2000" dirty="0">
              <a:latin typeface="Trebuchet MS"/>
              <a:cs typeface="Trebuchet MS"/>
            </a:endParaRPr>
          </a:p>
          <a:p>
            <a:pPr marL="355600" marR="235585" indent="-342900">
              <a:lnSpc>
                <a:spcPct val="100000"/>
              </a:lnSpc>
              <a:spcBef>
                <a:spcPts val="470"/>
              </a:spcBef>
              <a:buFont typeface="Wingdings"/>
              <a:buChar char="•"/>
              <a:tabLst>
                <a:tab pos="354965" algn="l"/>
                <a:tab pos="355600" algn="l"/>
              </a:tabLst>
            </a:pPr>
            <a:r>
              <a:rPr sz="2000" spc="-5" dirty="0">
                <a:latin typeface="Trebuchet MS"/>
                <a:cs typeface="Trebuchet MS"/>
              </a:rPr>
              <a:t>We can flush an </a:t>
            </a:r>
            <a:r>
              <a:rPr sz="2000" spc="-10" dirty="0">
                <a:latin typeface="Trebuchet MS"/>
                <a:cs typeface="Trebuchet MS"/>
              </a:rPr>
              <a:t>instruction </a:t>
            </a:r>
            <a:r>
              <a:rPr sz="2000" spc="-5" dirty="0">
                <a:latin typeface="Trebuchet MS"/>
                <a:cs typeface="Trebuchet MS"/>
              </a:rPr>
              <a:t>from the IF stage by replacing it in the </a:t>
            </a:r>
            <a:r>
              <a:rPr sz="2000" spc="-10" dirty="0">
                <a:latin typeface="Trebuchet MS"/>
                <a:cs typeface="Trebuchet MS"/>
              </a:rPr>
              <a:t>IF/ID  pipeline </a:t>
            </a:r>
            <a:r>
              <a:rPr sz="2000" spc="-5" dirty="0">
                <a:latin typeface="Trebuchet MS"/>
                <a:cs typeface="Trebuchet MS"/>
              </a:rPr>
              <a:t>register with a </a:t>
            </a:r>
            <a:r>
              <a:rPr sz="2000" spc="-10" dirty="0">
                <a:latin typeface="Trebuchet MS"/>
                <a:cs typeface="Trebuchet MS"/>
              </a:rPr>
              <a:t>harmless </a:t>
            </a:r>
            <a:r>
              <a:rPr sz="2000" spc="-5" dirty="0">
                <a:latin typeface="Trebuchet MS"/>
                <a:cs typeface="Trebuchet MS"/>
              </a:rPr>
              <a:t>nop</a:t>
            </a:r>
            <a:r>
              <a:rPr sz="2000" spc="70" dirty="0">
                <a:latin typeface="Trebuchet MS"/>
                <a:cs typeface="Trebuchet MS"/>
              </a:rPr>
              <a:t> </a:t>
            </a:r>
            <a:r>
              <a:rPr sz="2000" spc="-10" dirty="0">
                <a:latin typeface="Trebuchet MS"/>
                <a:cs typeface="Trebuchet MS"/>
              </a:rPr>
              <a:t>instruction.</a:t>
            </a:r>
            <a:endParaRPr sz="2000" dirty="0" smtClean="0">
              <a:latin typeface="Trebuchet MS"/>
              <a:cs typeface="Trebuchet MS"/>
            </a:endParaRPr>
          </a:p>
          <a:p>
            <a:pPr marL="755015" lvl="1" indent="-285115">
              <a:lnSpc>
                <a:spcPct val="100000"/>
              </a:lnSpc>
              <a:spcBef>
                <a:spcPts val="470"/>
              </a:spcBef>
              <a:buChar char="—"/>
              <a:tabLst>
                <a:tab pos="755650" algn="l"/>
              </a:tabLst>
            </a:pPr>
            <a:r>
              <a:rPr lang="en-US" sz="2000" spc="-5" dirty="0" smtClean="0">
                <a:latin typeface="Trebuchet MS"/>
                <a:cs typeface="Trebuchet MS"/>
              </a:rPr>
              <a:t>ARM</a:t>
            </a:r>
            <a:r>
              <a:rPr sz="2000" spc="-5" dirty="0" smtClean="0">
                <a:latin typeface="Trebuchet MS"/>
                <a:cs typeface="Trebuchet MS"/>
              </a:rPr>
              <a:t> </a:t>
            </a:r>
            <a:r>
              <a:rPr sz="2000" spc="-5" dirty="0">
                <a:latin typeface="Trebuchet MS"/>
                <a:cs typeface="Trebuchet MS"/>
              </a:rPr>
              <a:t>uses</a:t>
            </a:r>
            <a:r>
              <a:rPr sz="2000" spc="-5" dirty="0" smtClean="0">
                <a:latin typeface="Trebuchet MS"/>
                <a:cs typeface="Trebuchet MS"/>
              </a:rPr>
              <a:t> </a:t>
            </a:r>
            <a:r>
              <a:rPr lang="en-US" sz="2000" spc="-5" dirty="0" smtClean="0">
                <a:solidFill>
                  <a:srgbClr val="2F2FFF"/>
                </a:solidFill>
                <a:latin typeface="Trebuchet MS"/>
                <a:cs typeface="Trebuchet MS"/>
              </a:rPr>
              <a:t>LSL</a:t>
            </a:r>
            <a:r>
              <a:rPr sz="2000" spc="-5" dirty="0" smtClean="0">
                <a:solidFill>
                  <a:srgbClr val="2F2FFF"/>
                </a:solidFill>
                <a:latin typeface="Trebuchet MS"/>
                <a:cs typeface="Trebuchet MS"/>
              </a:rPr>
              <a:t> R0</a:t>
            </a:r>
            <a:r>
              <a:rPr sz="2000" spc="-5" dirty="0">
                <a:solidFill>
                  <a:srgbClr val="2F2FFF"/>
                </a:solidFill>
                <a:latin typeface="Trebuchet MS"/>
                <a:cs typeface="Trebuchet MS"/>
              </a:rPr>
              <a:t>,</a:t>
            </a:r>
            <a:r>
              <a:rPr sz="2000" spc="-5" dirty="0" smtClean="0">
                <a:solidFill>
                  <a:srgbClr val="2F2FFF"/>
                </a:solidFill>
                <a:latin typeface="Trebuchet MS"/>
                <a:cs typeface="Trebuchet MS"/>
              </a:rPr>
              <a:t> R0</a:t>
            </a:r>
            <a:r>
              <a:rPr sz="2000" spc="-5" dirty="0">
                <a:solidFill>
                  <a:srgbClr val="2F2FFF"/>
                </a:solidFill>
                <a:latin typeface="Trebuchet MS"/>
                <a:cs typeface="Trebuchet MS"/>
              </a:rPr>
              <a:t>, 0 </a:t>
            </a:r>
            <a:r>
              <a:rPr sz="2000" spc="-5" dirty="0">
                <a:latin typeface="Trebuchet MS"/>
                <a:cs typeface="Trebuchet MS"/>
              </a:rPr>
              <a:t>as the nop</a:t>
            </a:r>
            <a:r>
              <a:rPr sz="2000" spc="20" dirty="0">
                <a:latin typeface="Trebuchet MS"/>
                <a:cs typeface="Trebuchet MS"/>
              </a:rPr>
              <a:t> </a:t>
            </a:r>
            <a:r>
              <a:rPr sz="2000" spc="-10" dirty="0">
                <a:latin typeface="Trebuchet MS"/>
                <a:cs typeface="Trebuchet MS"/>
              </a:rPr>
              <a:t>instruction.</a:t>
            </a:r>
            <a:endParaRPr sz="2000" dirty="0">
              <a:latin typeface="Trebuchet MS"/>
              <a:cs typeface="Trebuchet MS"/>
            </a:endParaRPr>
          </a:p>
          <a:p>
            <a:pPr marL="755015" lvl="1" indent="-285115">
              <a:lnSpc>
                <a:spcPct val="100000"/>
              </a:lnSpc>
              <a:spcBef>
                <a:spcPts val="470"/>
              </a:spcBef>
              <a:buChar char="—"/>
              <a:tabLst>
                <a:tab pos="755650" algn="l"/>
                <a:tab pos="7443470" algn="l"/>
              </a:tabLst>
            </a:pPr>
            <a:r>
              <a:rPr sz="2000" spc="-5" dirty="0">
                <a:latin typeface="Trebuchet MS"/>
                <a:cs typeface="Trebuchet MS"/>
              </a:rPr>
              <a:t>This </a:t>
            </a:r>
            <a:r>
              <a:rPr sz="2000" spc="-10" dirty="0">
                <a:latin typeface="Trebuchet MS"/>
                <a:cs typeface="Trebuchet MS"/>
              </a:rPr>
              <a:t>happens </a:t>
            </a:r>
            <a:r>
              <a:rPr sz="2000" spc="-5" dirty="0">
                <a:latin typeface="Trebuchet MS"/>
                <a:cs typeface="Trebuchet MS"/>
              </a:rPr>
              <a:t>to have a </a:t>
            </a:r>
            <a:r>
              <a:rPr sz="2000" spc="-10" dirty="0">
                <a:latin typeface="Trebuchet MS"/>
                <a:cs typeface="Trebuchet MS"/>
              </a:rPr>
              <a:t>binary encoding </a:t>
            </a:r>
            <a:r>
              <a:rPr sz="2000" spc="-5" dirty="0">
                <a:latin typeface="Trebuchet MS"/>
                <a:cs typeface="Trebuchet MS"/>
              </a:rPr>
              <a:t>of all</a:t>
            </a:r>
            <a:r>
              <a:rPr sz="2000" spc="140" dirty="0">
                <a:latin typeface="Trebuchet MS"/>
                <a:cs typeface="Trebuchet MS"/>
              </a:rPr>
              <a:t> </a:t>
            </a:r>
            <a:r>
              <a:rPr sz="2000" spc="-5" dirty="0">
                <a:latin typeface="Trebuchet MS"/>
                <a:cs typeface="Trebuchet MS"/>
              </a:rPr>
              <a:t>0s:</a:t>
            </a:r>
            <a:r>
              <a:rPr sz="2000" spc="5" dirty="0">
                <a:latin typeface="Trebuchet MS"/>
                <a:cs typeface="Trebuchet MS"/>
              </a:rPr>
              <a:t> </a:t>
            </a:r>
            <a:r>
              <a:rPr sz="2000" spc="-10" dirty="0">
                <a:latin typeface="Trebuchet MS"/>
                <a:cs typeface="Trebuchet MS"/>
              </a:rPr>
              <a:t>0000	0000.</a:t>
            </a:r>
            <a:endParaRPr sz="2000" dirty="0">
              <a:latin typeface="Trebuchet MS"/>
              <a:cs typeface="Trebuchet MS"/>
            </a:endParaRPr>
          </a:p>
          <a:p>
            <a:pPr marL="355600" marR="95250" indent="-342900">
              <a:lnSpc>
                <a:spcPct val="100000"/>
              </a:lnSpc>
              <a:spcBef>
                <a:spcPts val="470"/>
              </a:spcBef>
              <a:buFont typeface="Wingdings"/>
              <a:buChar char="•"/>
              <a:tabLst>
                <a:tab pos="355600" algn="l"/>
                <a:tab pos="356235" algn="l"/>
              </a:tabLst>
            </a:pPr>
            <a:r>
              <a:rPr sz="2000" spc="-10" dirty="0">
                <a:latin typeface="Trebuchet MS"/>
                <a:cs typeface="Trebuchet MS"/>
              </a:rPr>
              <a:t>Flushing introduces </a:t>
            </a:r>
            <a:r>
              <a:rPr sz="2000" spc="-5" dirty="0">
                <a:latin typeface="Trebuchet MS"/>
                <a:cs typeface="Trebuchet MS"/>
              </a:rPr>
              <a:t>a </a:t>
            </a:r>
            <a:r>
              <a:rPr sz="2000" spc="-10" dirty="0">
                <a:latin typeface="Trebuchet MS"/>
                <a:cs typeface="Trebuchet MS"/>
              </a:rPr>
              <a:t>bubble </a:t>
            </a:r>
            <a:r>
              <a:rPr sz="2000" spc="-5" dirty="0">
                <a:latin typeface="Trebuchet MS"/>
                <a:cs typeface="Trebuchet MS"/>
              </a:rPr>
              <a:t>into </a:t>
            </a:r>
            <a:r>
              <a:rPr sz="2000" dirty="0">
                <a:latin typeface="Trebuchet MS"/>
                <a:cs typeface="Trebuchet MS"/>
              </a:rPr>
              <a:t>the </a:t>
            </a:r>
            <a:r>
              <a:rPr sz="2000" spc="-10" dirty="0">
                <a:latin typeface="Trebuchet MS"/>
                <a:cs typeface="Trebuchet MS"/>
              </a:rPr>
              <a:t>pipeline, </a:t>
            </a:r>
            <a:r>
              <a:rPr sz="2000" spc="-5" dirty="0">
                <a:latin typeface="Trebuchet MS"/>
                <a:cs typeface="Trebuchet MS"/>
              </a:rPr>
              <a:t>which represents the one-  cycle delay in taking the</a:t>
            </a:r>
            <a:r>
              <a:rPr sz="2000" spc="-85" dirty="0">
                <a:latin typeface="Trebuchet MS"/>
                <a:cs typeface="Trebuchet MS"/>
              </a:rPr>
              <a:t> </a:t>
            </a:r>
            <a:r>
              <a:rPr sz="2000" spc="-10" dirty="0">
                <a:latin typeface="Trebuchet MS"/>
                <a:cs typeface="Trebuchet MS"/>
              </a:rPr>
              <a:t>branch.</a:t>
            </a:r>
            <a:endParaRPr sz="2000" dirty="0">
              <a:latin typeface="Trebuchet MS"/>
              <a:cs typeface="Trebuchet MS"/>
            </a:endParaRPr>
          </a:p>
          <a:p>
            <a:pPr marL="355600" marR="133350" indent="-342900">
              <a:lnSpc>
                <a:spcPct val="100000"/>
              </a:lnSpc>
              <a:spcBef>
                <a:spcPts val="480"/>
              </a:spcBef>
              <a:buFont typeface="Wingdings"/>
              <a:buChar char="•"/>
              <a:tabLst>
                <a:tab pos="355600" algn="l"/>
                <a:tab pos="356235" algn="l"/>
              </a:tabLst>
            </a:pPr>
            <a:r>
              <a:rPr sz="2000" spc="-5" dirty="0">
                <a:latin typeface="Trebuchet MS"/>
                <a:cs typeface="Trebuchet MS"/>
              </a:rPr>
              <a:t>The </a:t>
            </a:r>
            <a:r>
              <a:rPr sz="2000" spc="-5" dirty="0">
                <a:solidFill>
                  <a:srgbClr val="2F2FFF"/>
                </a:solidFill>
                <a:latin typeface="Trebuchet MS"/>
                <a:cs typeface="Trebuchet MS"/>
              </a:rPr>
              <a:t>IF.Flush </a:t>
            </a:r>
            <a:r>
              <a:rPr sz="2000" spc="-10" dirty="0">
                <a:latin typeface="Trebuchet MS"/>
                <a:cs typeface="Trebuchet MS"/>
              </a:rPr>
              <a:t>control </a:t>
            </a:r>
            <a:r>
              <a:rPr sz="2000" spc="-5" dirty="0">
                <a:latin typeface="Trebuchet MS"/>
                <a:cs typeface="Trebuchet MS"/>
              </a:rPr>
              <a:t>signal shown on the next page </a:t>
            </a:r>
            <a:r>
              <a:rPr sz="2000" spc="-10" dirty="0">
                <a:latin typeface="Trebuchet MS"/>
                <a:cs typeface="Trebuchet MS"/>
              </a:rPr>
              <a:t>implements </a:t>
            </a:r>
            <a:r>
              <a:rPr sz="2000" spc="-5" dirty="0">
                <a:latin typeface="Trebuchet MS"/>
                <a:cs typeface="Trebuchet MS"/>
              </a:rPr>
              <a:t>this </a:t>
            </a:r>
            <a:r>
              <a:rPr sz="2000" spc="-10" dirty="0">
                <a:latin typeface="Trebuchet MS"/>
                <a:cs typeface="Trebuchet MS"/>
              </a:rPr>
              <a:t>idea,  </a:t>
            </a:r>
            <a:r>
              <a:rPr sz="2000" spc="-5" dirty="0">
                <a:latin typeface="Trebuchet MS"/>
                <a:cs typeface="Trebuchet MS"/>
              </a:rPr>
              <a:t>but no </a:t>
            </a:r>
            <a:r>
              <a:rPr sz="2000" spc="-10" dirty="0">
                <a:latin typeface="Trebuchet MS"/>
                <a:cs typeface="Trebuchet MS"/>
              </a:rPr>
              <a:t>details </a:t>
            </a:r>
            <a:r>
              <a:rPr sz="2000" spc="-5" dirty="0">
                <a:latin typeface="Trebuchet MS"/>
                <a:cs typeface="Trebuchet MS"/>
              </a:rPr>
              <a:t>are shown in the</a:t>
            </a:r>
            <a:r>
              <a:rPr sz="2000" spc="-20" dirty="0">
                <a:latin typeface="Trebuchet MS"/>
                <a:cs typeface="Trebuchet MS"/>
              </a:rPr>
              <a:t> </a:t>
            </a:r>
            <a:r>
              <a:rPr sz="2000" spc="-10" dirty="0">
                <a:latin typeface="Trebuchet MS"/>
                <a:cs typeface="Trebuchet MS"/>
              </a:rPr>
              <a:t>diagram.</a:t>
            </a:r>
            <a:endParaRPr sz="2000" dirty="0">
              <a:latin typeface="Trebuchet MS"/>
              <a:cs typeface="Trebuchet MS"/>
            </a:endParaRPr>
          </a:p>
        </p:txBody>
      </p:sp>
      <p:sp>
        <p:nvSpPr>
          <p:cNvPr id="4" name="object 4"/>
          <p:cNvSpPr/>
          <p:nvPr/>
        </p:nvSpPr>
        <p:spPr>
          <a:xfrm>
            <a:off x="4625594" y="4809997"/>
            <a:ext cx="714375" cy="1972310"/>
          </a:xfrm>
          <a:custGeom>
            <a:avLst/>
            <a:gdLst/>
            <a:ahLst/>
            <a:cxnLst/>
            <a:rect l="l" t="t" r="r" b="b"/>
            <a:pathLst>
              <a:path w="714375" h="1972309">
                <a:moveTo>
                  <a:pt x="534923" y="37337"/>
                </a:moveTo>
                <a:lnTo>
                  <a:pt x="460247" y="0"/>
                </a:lnTo>
                <a:lnTo>
                  <a:pt x="2285" y="1518665"/>
                </a:lnTo>
                <a:lnTo>
                  <a:pt x="0" y="1549907"/>
                </a:lnTo>
                <a:lnTo>
                  <a:pt x="0" y="1605534"/>
                </a:lnTo>
                <a:lnTo>
                  <a:pt x="4571" y="1663446"/>
                </a:lnTo>
                <a:lnTo>
                  <a:pt x="13715" y="1709927"/>
                </a:lnTo>
                <a:lnTo>
                  <a:pt x="60197" y="1750052"/>
                </a:lnTo>
                <a:lnTo>
                  <a:pt x="60197" y="1581150"/>
                </a:lnTo>
                <a:lnTo>
                  <a:pt x="61721" y="1555241"/>
                </a:lnTo>
                <a:lnTo>
                  <a:pt x="69341" y="1530857"/>
                </a:lnTo>
                <a:lnTo>
                  <a:pt x="83819" y="1505712"/>
                </a:lnTo>
                <a:lnTo>
                  <a:pt x="534923" y="37337"/>
                </a:lnTo>
                <a:close/>
              </a:path>
              <a:path w="714375" h="1972309">
                <a:moveTo>
                  <a:pt x="713993" y="1972055"/>
                </a:moveTo>
                <a:lnTo>
                  <a:pt x="125729" y="1690116"/>
                </a:lnTo>
                <a:lnTo>
                  <a:pt x="93725" y="1666493"/>
                </a:lnTo>
                <a:lnTo>
                  <a:pt x="67817" y="1623822"/>
                </a:lnTo>
                <a:lnTo>
                  <a:pt x="60197" y="1581150"/>
                </a:lnTo>
                <a:lnTo>
                  <a:pt x="60197" y="1750052"/>
                </a:lnTo>
                <a:lnTo>
                  <a:pt x="713993" y="1972055"/>
                </a:lnTo>
                <a:close/>
              </a:path>
            </a:pathLst>
          </a:custGeom>
          <a:solidFill>
            <a:srgbClr val="88AAFF"/>
          </a:solidFill>
        </p:spPr>
        <p:txBody>
          <a:bodyPr wrap="square" lIns="0" tIns="0" rIns="0" bIns="0" rtlCol="0"/>
          <a:lstStyle/>
          <a:p>
            <a:endParaRPr/>
          </a:p>
        </p:txBody>
      </p:sp>
      <p:sp>
        <p:nvSpPr>
          <p:cNvPr id="5" name="object 5"/>
          <p:cNvSpPr/>
          <p:nvPr/>
        </p:nvSpPr>
        <p:spPr>
          <a:xfrm>
            <a:off x="3853688" y="4745990"/>
            <a:ext cx="2412491" cy="23225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7" name="object 7"/>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8" name="object 8"/>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2974" y="487171"/>
            <a:ext cx="7207884" cy="431800"/>
          </a:xfrm>
          <a:prstGeom prst="rect">
            <a:avLst/>
          </a:prstGeom>
        </p:spPr>
        <p:txBody>
          <a:bodyPr vert="horz" wrap="square" lIns="0" tIns="0" rIns="0" bIns="0" rtlCol="0">
            <a:spAutoFit/>
          </a:bodyPr>
          <a:lstStyle/>
          <a:p>
            <a:pPr marL="12700">
              <a:lnSpc>
                <a:spcPct val="100000"/>
              </a:lnSpc>
            </a:pPr>
            <a:r>
              <a:rPr spc="-5" dirty="0"/>
              <a:t>Branching </a:t>
            </a:r>
            <a:r>
              <a:rPr i="1" spc="-5" dirty="0">
                <a:latin typeface="Trebuchet-BoldItalic"/>
                <a:cs typeface="Trebuchet-BoldItalic"/>
              </a:rPr>
              <a:t>without </a:t>
            </a:r>
            <a:r>
              <a:rPr dirty="0"/>
              <a:t>forwarding and </a:t>
            </a:r>
            <a:r>
              <a:rPr spc="-5" dirty="0"/>
              <a:t>load</a:t>
            </a:r>
            <a:r>
              <a:rPr spc="-95" dirty="0"/>
              <a:t> </a:t>
            </a:r>
            <a:r>
              <a:rPr dirty="0"/>
              <a:t>stalls</a:t>
            </a:r>
          </a:p>
        </p:txBody>
      </p:sp>
      <p:sp>
        <p:nvSpPr>
          <p:cNvPr id="3" name="object 3"/>
          <p:cNvSpPr/>
          <p:nvPr/>
        </p:nvSpPr>
        <p:spPr>
          <a:xfrm>
            <a:off x="1160780" y="2620772"/>
            <a:ext cx="334645" cy="86360"/>
          </a:xfrm>
          <a:custGeom>
            <a:avLst/>
            <a:gdLst/>
            <a:ahLst/>
            <a:cxnLst/>
            <a:rect l="l" t="t" r="r" b="b"/>
            <a:pathLst>
              <a:path w="334644" h="86360">
                <a:moveTo>
                  <a:pt x="291846" y="57149"/>
                </a:moveTo>
                <a:lnTo>
                  <a:pt x="291846" y="28955"/>
                </a:lnTo>
                <a:lnTo>
                  <a:pt x="0" y="28955"/>
                </a:lnTo>
                <a:lnTo>
                  <a:pt x="0" y="57149"/>
                </a:lnTo>
                <a:lnTo>
                  <a:pt x="291846" y="57149"/>
                </a:lnTo>
                <a:close/>
              </a:path>
              <a:path w="334644" h="86360">
                <a:moveTo>
                  <a:pt x="334518" y="42671"/>
                </a:moveTo>
                <a:lnTo>
                  <a:pt x="277368" y="0"/>
                </a:lnTo>
                <a:lnTo>
                  <a:pt x="277368" y="28955"/>
                </a:lnTo>
                <a:lnTo>
                  <a:pt x="291846" y="28955"/>
                </a:lnTo>
                <a:lnTo>
                  <a:pt x="291846" y="75102"/>
                </a:lnTo>
                <a:lnTo>
                  <a:pt x="334518" y="42671"/>
                </a:lnTo>
                <a:close/>
              </a:path>
              <a:path w="334644" h="86360">
                <a:moveTo>
                  <a:pt x="291846" y="75102"/>
                </a:moveTo>
                <a:lnTo>
                  <a:pt x="291846" y="57149"/>
                </a:lnTo>
                <a:lnTo>
                  <a:pt x="277368" y="57149"/>
                </a:lnTo>
                <a:lnTo>
                  <a:pt x="277368" y="86105"/>
                </a:lnTo>
                <a:lnTo>
                  <a:pt x="291846" y="75102"/>
                </a:lnTo>
                <a:close/>
              </a:path>
            </a:pathLst>
          </a:custGeom>
          <a:solidFill>
            <a:srgbClr val="FF0000"/>
          </a:solidFill>
        </p:spPr>
        <p:txBody>
          <a:bodyPr wrap="square" lIns="0" tIns="0" rIns="0" bIns="0" rtlCol="0"/>
          <a:lstStyle/>
          <a:p>
            <a:endParaRPr/>
          </a:p>
        </p:txBody>
      </p:sp>
      <p:sp>
        <p:nvSpPr>
          <p:cNvPr id="4" name="object 4"/>
          <p:cNvSpPr/>
          <p:nvPr/>
        </p:nvSpPr>
        <p:spPr>
          <a:xfrm>
            <a:off x="1203452" y="2627629"/>
            <a:ext cx="83820" cy="86995"/>
          </a:xfrm>
          <a:custGeom>
            <a:avLst/>
            <a:gdLst/>
            <a:ahLst/>
            <a:cxnLst/>
            <a:rect l="l" t="t" r="r" b="b"/>
            <a:pathLst>
              <a:path w="83819" h="86994">
                <a:moveTo>
                  <a:pt x="83819" y="62484"/>
                </a:moveTo>
                <a:lnTo>
                  <a:pt x="83819" y="24384"/>
                </a:lnTo>
                <a:lnTo>
                  <a:pt x="59435" y="0"/>
                </a:lnTo>
                <a:lnTo>
                  <a:pt x="24384" y="0"/>
                </a:lnTo>
                <a:lnTo>
                  <a:pt x="0" y="24384"/>
                </a:lnTo>
                <a:lnTo>
                  <a:pt x="0" y="62484"/>
                </a:lnTo>
                <a:lnTo>
                  <a:pt x="24384" y="86868"/>
                </a:lnTo>
                <a:lnTo>
                  <a:pt x="59435" y="86868"/>
                </a:lnTo>
                <a:lnTo>
                  <a:pt x="83819" y="62484"/>
                </a:lnTo>
                <a:close/>
              </a:path>
            </a:pathLst>
          </a:custGeom>
          <a:solidFill>
            <a:srgbClr val="FF0000"/>
          </a:solidFill>
        </p:spPr>
        <p:txBody>
          <a:bodyPr wrap="square" lIns="0" tIns="0" rIns="0" bIns="0" rtlCol="0"/>
          <a:lstStyle/>
          <a:p>
            <a:endParaRPr/>
          </a:p>
        </p:txBody>
      </p:sp>
      <p:sp>
        <p:nvSpPr>
          <p:cNvPr id="5" name="object 5"/>
          <p:cNvSpPr/>
          <p:nvPr/>
        </p:nvSpPr>
        <p:spPr>
          <a:xfrm>
            <a:off x="1203452" y="2627629"/>
            <a:ext cx="83820" cy="86995"/>
          </a:xfrm>
          <a:custGeom>
            <a:avLst/>
            <a:gdLst/>
            <a:ahLst/>
            <a:cxnLst/>
            <a:rect l="l" t="t" r="r" b="b"/>
            <a:pathLst>
              <a:path w="83819" h="86994">
                <a:moveTo>
                  <a:pt x="24384" y="0"/>
                </a:moveTo>
                <a:lnTo>
                  <a:pt x="0" y="24384"/>
                </a:lnTo>
                <a:lnTo>
                  <a:pt x="0" y="62484"/>
                </a:lnTo>
                <a:lnTo>
                  <a:pt x="24384" y="86868"/>
                </a:lnTo>
                <a:lnTo>
                  <a:pt x="59435" y="86868"/>
                </a:lnTo>
                <a:lnTo>
                  <a:pt x="83819" y="62484"/>
                </a:lnTo>
                <a:lnTo>
                  <a:pt x="83819" y="24384"/>
                </a:lnTo>
                <a:lnTo>
                  <a:pt x="59435" y="0"/>
                </a:lnTo>
                <a:lnTo>
                  <a:pt x="24384" y="0"/>
                </a:lnTo>
                <a:close/>
              </a:path>
            </a:pathLst>
          </a:custGeom>
          <a:ln w="9525">
            <a:solidFill>
              <a:srgbClr val="FF0000"/>
            </a:solidFill>
          </a:ln>
        </p:spPr>
        <p:txBody>
          <a:bodyPr wrap="square" lIns="0" tIns="0" rIns="0" bIns="0" rtlCol="0"/>
          <a:lstStyle/>
          <a:p>
            <a:endParaRPr/>
          </a:p>
        </p:txBody>
      </p:sp>
      <p:sp>
        <p:nvSpPr>
          <p:cNvPr id="6" name="object 6"/>
          <p:cNvSpPr/>
          <p:nvPr/>
        </p:nvSpPr>
        <p:spPr>
          <a:xfrm>
            <a:off x="1244600" y="1628648"/>
            <a:ext cx="0" cy="1035050"/>
          </a:xfrm>
          <a:custGeom>
            <a:avLst/>
            <a:gdLst/>
            <a:ahLst/>
            <a:cxnLst/>
            <a:rect l="l" t="t" r="r" b="b"/>
            <a:pathLst>
              <a:path h="1035050">
                <a:moveTo>
                  <a:pt x="0" y="1034795"/>
                </a:moveTo>
                <a:lnTo>
                  <a:pt x="0" y="0"/>
                </a:lnTo>
              </a:path>
            </a:pathLst>
          </a:custGeom>
          <a:ln w="28575">
            <a:solidFill>
              <a:srgbClr val="FF0000"/>
            </a:solidFill>
          </a:ln>
        </p:spPr>
        <p:txBody>
          <a:bodyPr wrap="square" lIns="0" tIns="0" rIns="0" bIns="0" rtlCol="0"/>
          <a:lstStyle/>
          <a:p>
            <a:endParaRPr/>
          </a:p>
        </p:txBody>
      </p:sp>
      <p:sp>
        <p:nvSpPr>
          <p:cNvPr id="7" name="object 7"/>
          <p:cNvSpPr/>
          <p:nvPr/>
        </p:nvSpPr>
        <p:spPr>
          <a:xfrm>
            <a:off x="1832101" y="3700526"/>
            <a:ext cx="0" cy="432434"/>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8" name="object 8"/>
          <p:cNvSpPr/>
          <p:nvPr/>
        </p:nvSpPr>
        <p:spPr>
          <a:xfrm>
            <a:off x="1797050" y="4097528"/>
            <a:ext cx="70485" cy="71120"/>
          </a:xfrm>
          <a:custGeom>
            <a:avLst/>
            <a:gdLst/>
            <a:ahLst/>
            <a:cxnLst/>
            <a:rect l="l" t="t" r="r" b="b"/>
            <a:pathLst>
              <a:path w="70485" h="71120">
                <a:moveTo>
                  <a:pt x="70104" y="51054"/>
                </a:moveTo>
                <a:lnTo>
                  <a:pt x="70104" y="20574"/>
                </a:lnTo>
                <a:lnTo>
                  <a:pt x="49530" y="0"/>
                </a:lnTo>
                <a:lnTo>
                  <a:pt x="20574" y="0"/>
                </a:lnTo>
                <a:lnTo>
                  <a:pt x="0" y="20574"/>
                </a:lnTo>
                <a:lnTo>
                  <a:pt x="0" y="51054"/>
                </a:lnTo>
                <a:lnTo>
                  <a:pt x="20574" y="70866"/>
                </a:lnTo>
                <a:lnTo>
                  <a:pt x="49530" y="70866"/>
                </a:lnTo>
                <a:lnTo>
                  <a:pt x="70104" y="51054"/>
                </a:lnTo>
                <a:close/>
              </a:path>
            </a:pathLst>
          </a:custGeom>
          <a:solidFill>
            <a:srgbClr val="FF0000"/>
          </a:solidFill>
        </p:spPr>
        <p:txBody>
          <a:bodyPr wrap="square" lIns="0" tIns="0" rIns="0" bIns="0" rtlCol="0"/>
          <a:lstStyle/>
          <a:p>
            <a:endParaRPr/>
          </a:p>
        </p:txBody>
      </p:sp>
      <p:sp>
        <p:nvSpPr>
          <p:cNvPr id="9" name="object 9"/>
          <p:cNvSpPr/>
          <p:nvPr/>
        </p:nvSpPr>
        <p:spPr>
          <a:xfrm>
            <a:off x="1797050" y="4097528"/>
            <a:ext cx="70485" cy="71120"/>
          </a:xfrm>
          <a:custGeom>
            <a:avLst/>
            <a:gdLst/>
            <a:ahLst/>
            <a:cxnLst/>
            <a:rect l="l" t="t" r="r" b="b"/>
            <a:pathLst>
              <a:path w="70485" h="71120">
                <a:moveTo>
                  <a:pt x="20574" y="0"/>
                </a:moveTo>
                <a:lnTo>
                  <a:pt x="0" y="20574"/>
                </a:lnTo>
                <a:lnTo>
                  <a:pt x="0" y="51054"/>
                </a:lnTo>
                <a:lnTo>
                  <a:pt x="20574" y="70866"/>
                </a:lnTo>
                <a:lnTo>
                  <a:pt x="49530" y="70866"/>
                </a:lnTo>
                <a:lnTo>
                  <a:pt x="70104" y="51054"/>
                </a:lnTo>
                <a:lnTo>
                  <a:pt x="70104" y="20574"/>
                </a:lnTo>
                <a:lnTo>
                  <a:pt x="49530" y="0"/>
                </a:lnTo>
                <a:lnTo>
                  <a:pt x="20574" y="0"/>
                </a:lnTo>
                <a:close/>
              </a:path>
            </a:pathLst>
          </a:custGeom>
          <a:ln w="9525">
            <a:solidFill>
              <a:srgbClr val="FF0000"/>
            </a:solidFill>
          </a:ln>
        </p:spPr>
        <p:txBody>
          <a:bodyPr wrap="square" lIns="0" tIns="0" rIns="0" bIns="0" rtlCol="0"/>
          <a:lstStyle/>
          <a:p>
            <a:endParaRPr/>
          </a:p>
        </p:txBody>
      </p:sp>
      <p:sp>
        <p:nvSpPr>
          <p:cNvPr id="10" name="object 10"/>
          <p:cNvSpPr/>
          <p:nvPr/>
        </p:nvSpPr>
        <p:spPr>
          <a:xfrm>
            <a:off x="1795526" y="3660902"/>
            <a:ext cx="70485" cy="73660"/>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11" name="object 11"/>
          <p:cNvSpPr/>
          <p:nvPr/>
        </p:nvSpPr>
        <p:spPr>
          <a:xfrm>
            <a:off x="1795526" y="3660902"/>
            <a:ext cx="70485" cy="73660"/>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574801" y="2362454"/>
            <a:ext cx="167005" cy="85725"/>
          </a:xfrm>
          <a:custGeom>
            <a:avLst/>
            <a:gdLst/>
            <a:ahLst/>
            <a:cxnLst/>
            <a:rect l="l" t="t" r="r" b="b"/>
            <a:pathLst>
              <a:path w="167004" h="85725">
                <a:moveTo>
                  <a:pt x="123443" y="57150"/>
                </a:moveTo>
                <a:lnTo>
                  <a:pt x="123443" y="28194"/>
                </a:lnTo>
                <a:lnTo>
                  <a:pt x="0" y="28194"/>
                </a:lnTo>
                <a:lnTo>
                  <a:pt x="0" y="57150"/>
                </a:lnTo>
                <a:lnTo>
                  <a:pt x="123443" y="57150"/>
                </a:lnTo>
                <a:close/>
              </a:path>
              <a:path w="167004" h="85725">
                <a:moveTo>
                  <a:pt x="166878" y="42672"/>
                </a:moveTo>
                <a:lnTo>
                  <a:pt x="109728" y="0"/>
                </a:lnTo>
                <a:lnTo>
                  <a:pt x="109728" y="28194"/>
                </a:lnTo>
                <a:lnTo>
                  <a:pt x="123443" y="28194"/>
                </a:lnTo>
                <a:lnTo>
                  <a:pt x="123443" y="75102"/>
                </a:lnTo>
                <a:lnTo>
                  <a:pt x="166878" y="42672"/>
                </a:lnTo>
                <a:close/>
              </a:path>
              <a:path w="167004" h="85725">
                <a:moveTo>
                  <a:pt x="123443" y="75102"/>
                </a:moveTo>
                <a:lnTo>
                  <a:pt x="123443" y="57150"/>
                </a:lnTo>
                <a:lnTo>
                  <a:pt x="109728" y="57150"/>
                </a:lnTo>
                <a:lnTo>
                  <a:pt x="109728" y="85344"/>
                </a:lnTo>
                <a:lnTo>
                  <a:pt x="123443" y="75102"/>
                </a:lnTo>
                <a:close/>
              </a:path>
            </a:pathLst>
          </a:custGeom>
          <a:solidFill>
            <a:srgbClr val="FF0000"/>
          </a:solidFill>
        </p:spPr>
        <p:txBody>
          <a:bodyPr wrap="square" lIns="0" tIns="0" rIns="0" bIns="0" rtlCol="0"/>
          <a:lstStyle/>
          <a:p>
            <a:endParaRPr/>
          </a:p>
        </p:txBody>
      </p:sp>
      <p:sp>
        <p:nvSpPr>
          <p:cNvPr id="13" name="object 13"/>
          <p:cNvSpPr/>
          <p:nvPr/>
        </p:nvSpPr>
        <p:spPr>
          <a:xfrm>
            <a:off x="1827529" y="5821171"/>
            <a:ext cx="3188970" cy="76200"/>
          </a:xfrm>
          <a:custGeom>
            <a:avLst/>
            <a:gdLst/>
            <a:ahLst/>
            <a:cxnLst/>
            <a:rect l="l" t="t" r="r" b="b"/>
            <a:pathLst>
              <a:path w="3188970" h="76200">
                <a:moveTo>
                  <a:pt x="3130295" y="41148"/>
                </a:moveTo>
                <a:lnTo>
                  <a:pt x="3130295" y="35813"/>
                </a:lnTo>
                <a:lnTo>
                  <a:pt x="3128009" y="33527"/>
                </a:lnTo>
                <a:lnTo>
                  <a:pt x="1524" y="33527"/>
                </a:lnTo>
                <a:lnTo>
                  <a:pt x="0" y="35813"/>
                </a:lnTo>
                <a:lnTo>
                  <a:pt x="0" y="41148"/>
                </a:lnTo>
                <a:lnTo>
                  <a:pt x="1524" y="42672"/>
                </a:lnTo>
                <a:lnTo>
                  <a:pt x="3128009" y="42672"/>
                </a:lnTo>
                <a:lnTo>
                  <a:pt x="3130295" y="41148"/>
                </a:lnTo>
                <a:close/>
              </a:path>
              <a:path w="3188970" h="76200">
                <a:moveTo>
                  <a:pt x="3188969" y="38100"/>
                </a:moveTo>
                <a:lnTo>
                  <a:pt x="3112769" y="0"/>
                </a:lnTo>
                <a:lnTo>
                  <a:pt x="3112769" y="33527"/>
                </a:lnTo>
                <a:lnTo>
                  <a:pt x="3128009" y="33527"/>
                </a:lnTo>
                <a:lnTo>
                  <a:pt x="3130295" y="35813"/>
                </a:lnTo>
                <a:lnTo>
                  <a:pt x="3130296" y="67437"/>
                </a:lnTo>
                <a:lnTo>
                  <a:pt x="3188969" y="38100"/>
                </a:lnTo>
                <a:close/>
              </a:path>
              <a:path w="3188970" h="76200">
                <a:moveTo>
                  <a:pt x="3130296" y="67437"/>
                </a:moveTo>
                <a:lnTo>
                  <a:pt x="3130295" y="41148"/>
                </a:lnTo>
                <a:lnTo>
                  <a:pt x="3128009" y="42672"/>
                </a:lnTo>
                <a:lnTo>
                  <a:pt x="3112769" y="42672"/>
                </a:lnTo>
                <a:lnTo>
                  <a:pt x="3112770" y="76200"/>
                </a:lnTo>
                <a:lnTo>
                  <a:pt x="3130296" y="67437"/>
                </a:lnTo>
                <a:close/>
              </a:path>
            </a:pathLst>
          </a:custGeom>
          <a:solidFill>
            <a:srgbClr val="000000"/>
          </a:solidFill>
        </p:spPr>
        <p:txBody>
          <a:bodyPr wrap="square" lIns="0" tIns="0" rIns="0" bIns="0" rtlCol="0"/>
          <a:lstStyle/>
          <a:p>
            <a:endParaRPr/>
          </a:p>
        </p:txBody>
      </p:sp>
      <p:sp>
        <p:nvSpPr>
          <p:cNvPr id="14" name="object 14"/>
          <p:cNvSpPr/>
          <p:nvPr/>
        </p:nvSpPr>
        <p:spPr>
          <a:xfrm>
            <a:off x="1797050" y="5816600"/>
            <a:ext cx="70485" cy="71755"/>
          </a:xfrm>
          <a:custGeom>
            <a:avLst/>
            <a:gdLst/>
            <a:ahLst/>
            <a:cxnLst/>
            <a:rect l="l" t="t" r="r" b="b"/>
            <a:pathLst>
              <a:path w="70485" h="71754">
                <a:moveTo>
                  <a:pt x="70104" y="51053"/>
                </a:moveTo>
                <a:lnTo>
                  <a:pt x="70104" y="20574"/>
                </a:lnTo>
                <a:lnTo>
                  <a:pt x="49530" y="0"/>
                </a:lnTo>
                <a:lnTo>
                  <a:pt x="20574" y="0"/>
                </a:lnTo>
                <a:lnTo>
                  <a:pt x="0" y="20574"/>
                </a:lnTo>
                <a:lnTo>
                  <a:pt x="0" y="51053"/>
                </a:lnTo>
                <a:lnTo>
                  <a:pt x="20574" y="71627"/>
                </a:lnTo>
                <a:lnTo>
                  <a:pt x="49530" y="71627"/>
                </a:lnTo>
                <a:lnTo>
                  <a:pt x="70104" y="51053"/>
                </a:lnTo>
                <a:close/>
              </a:path>
            </a:pathLst>
          </a:custGeom>
          <a:solidFill>
            <a:srgbClr val="000000"/>
          </a:solidFill>
        </p:spPr>
        <p:txBody>
          <a:bodyPr wrap="square" lIns="0" tIns="0" rIns="0" bIns="0" rtlCol="0"/>
          <a:lstStyle/>
          <a:p>
            <a:endParaRPr/>
          </a:p>
        </p:txBody>
      </p:sp>
      <p:sp>
        <p:nvSpPr>
          <p:cNvPr id="15" name="object 15"/>
          <p:cNvSpPr/>
          <p:nvPr/>
        </p:nvSpPr>
        <p:spPr>
          <a:xfrm>
            <a:off x="1797050" y="5816600"/>
            <a:ext cx="70485" cy="71755"/>
          </a:xfrm>
          <a:custGeom>
            <a:avLst/>
            <a:gdLst/>
            <a:ahLst/>
            <a:cxnLst/>
            <a:rect l="l" t="t" r="r" b="b"/>
            <a:pathLst>
              <a:path w="70485" h="71754">
                <a:moveTo>
                  <a:pt x="20574" y="0"/>
                </a:moveTo>
                <a:lnTo>
                  <a:pt x="0" y="20574"/>
                </a:lnTo>
                <a:lnTo>
                  <a:pt x="0" y="51053"/>
                </a:lnTo>
                <a:lnTo>
                  <a:pt x="20574" y="71627"/>
                </a:lnTo>
                <a:lnTo>
                  <a:pt x="49530" y="71627"/>
                </a:lnTo>
                <a:lnTo>
                  <a:pt x="70104" y="51053"/>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5769609" y="4525517"/>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17" name="object 17"/>
          <p:cNvSpPr txBox="1"/>
          <p:nvPr/>
        </p:nvSpPr>
        <p:spPr>
          <a:xfrm>
            <a:off x="5769609" y="4862321"/>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18" name="object 18"/>
          <p:cNvSpPr/>
          <p:nvPr/>
        </p:nvSpPr>
        <p:spPr>
          <a:xfrm>
            <a:off x="5687821" y="4478528"/>
            <a:ext cx="250825" cy="604520"/>
          </a:xfrm>
          <a:custGeom>
            <a:avLst/>
            <a:gdLst/>
            <a:ahLst/>
            <a:cxnLst/>
            <a:rect l="l" t="t" r="r" b="b"/>
            <a:pathLst>
              <a:path w="250825" h="604520">
                <a:moveTo>
                  <a:pt x="125729" y="0"/>
                </a:moveTo>
                <a:lnTo>
                  <a:pt x="76831" y="9775"/>
                </a:lnTo>
                <a:lnTo>
                  <a:pt x="36861" y="36480"/>
                </a:lnTo>
                <a:lnTo>
                  <a:pt x="9894" y="76188"/>
                </a:lnTo>
                <a:lnTo>
                  <a:pt x="0" y="124968"/>
                </a:lnTo>
                <a:lnTo>
                  <a:pt x="0" y="479298"/>
                </a:lnTo>
                <a:lnTo>
                  <a:pt x="9894" y="528077"/>
                </a:lnTo>
                <a:lnTo>
                  <a:pt x="36861" y="567785"/>
                </a:lnTo>
                <a:lnTo>
                  <a:pt x="76831" y="594490"/>
                </a:lnTo>
                <a:lnTo>
                  <a:pt x="125729" y="604266"/>
                </a:lnTo>
                <a:lnTo>
                  <a:pt x="174509" y="594490"/>
                </a:lnTo>
                <a:lnTo>
                  <a:pt x="214217" y="567785"/>
                </a:lnTo>
                <a:lnTo>
                  <a:pt x="240922" y="528077"/>
                </a:lnTo>
                <a:lnTo>
                  <a:pt x="250698" y="479297"/>
                </a:lnTo>
                <a:lnTo>
                  <a:pt x="250698" y="124967"/>
                </a:lnTo>
                <a:lnTo>
                  <a:pt x="240922" y="76188"/>
                </a:lnTo>
                <a:lnTo>
                  <a:pt x="214217" y="36480"/>
                </a:lnTo>
                <a:lnTo>
                  <a:pt x="174509" y="9775"/>
                </a:lnTo>
                <a:lnTo>
                  <a:pt x="125729"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1832101" y="5514847"/>
            <a:ext cx="0" cy="603885"/>
          </a:xfrm>
          <a:custGeom>
            <a:avLst/>
            <a:gdLst/>
            <a:ahLst/>
            <a:cxnLst/>
            <a:rect l="l" t="t" r="r" b="b"/>
            <a:pathLst>
              <a:path h="603885">
                <a:moveTo>
                  <a:pt x="0" y="0"/>
                </a:moveTo>
                <a:lnTo>
                  <a:pt x="0" y="603503"/>
                </a:lnTo>
              </a:path>
            </a:pathLst>
          </a:custGeom>
          <a:ln w="9525">
            <a:solidFill>
              <a:srgbClr val="000000"/>
            </a:solidFill>
          </a:ln>
        </p:spPr>
        <p:txBody>
          <a:bodyPr wrap="square" lIns="0" tIns="0" rIns="0" bIns="0" rtlCol="0"/>
          <a:lstStyle/>
          <a:p>
            <a:endParaRPr/>
          </a:p>
        </p:txBody>
      </p:sp>
      <p:sp>
        <p:nvSpPr>
          <p:cNvPr id="20" name="object 20"/>
          <p:cNvSpPr/>
          <p:nvPr/>
        </p:nvSpPr>
        <p:spPr>
          <a:xfrm>
            <a:off x="1832101" y="4132579"/>
            <a:ext cx="0" cy="1382395"/>
          </a:xfrm>
          <a:custGeom>
            <a:avLst/>
            <a:gdLst/>
            <a:ahLst/>
            <a:cxnLst/>
            <a:rect l="l" t="t" r="r" b="b"/>
            <a:pathLst>
              <a:path h="1382395">
                <a:moveTo>
                  <a:pt x="0" y="0"/>
                </a:moveTo>
                <a:lnTo>
                  <a:pt x="0" y="1382268"/>
                </a:lnTo>
              </a:path>
            </a:pathLst>
          </a:custGeom>
          <a:ln w="9525">
            <a:solidFill>
              <a:srgbClr val="FF0000"/>
            </a:solidFill>
          </a:ln>
        </p:spPr>
        <p:txBody>
          <a:bodyPr wrap="square" lIns="0" tIns="0" rIns="0" bIns="0" rtlCol="0"/>
          <a:lstStyle/>
          <a:p>
            <a:endParaRPr/>
          </a:p>
        </p:txBody>
      </p:sp>
      <p:sp>
        <p:nvSpPr>
          <p:cNvPr id="21" name="object 21"/>
          <p:cNvSpPr/>
          <p:nvPr/>
        </p:nvSpPr>
        <p:spPr>
          <a:xfrm>
            <a:off x="5016500" y="2319020"/>
            <a:ext cx="167640" cy="4145279"/>
          </a:xfrm>
          <a:custGeom>
            <a:avLst/>
            <a:gdLst/>
            <a:ahLst/>
            <a:cxnLst/>
            <a:rect l="l" t="t" r="r" b="b"/>
            <a:pathLst>
              <a:path w="167639" h="4145279">
                <a:moveTo>
                  <a:pt x="167639" y="0"/>
                </a:moveTo>
                <a:lnTo>
                  <a:pt x="167640" y="4145280"/>
                </a:lnTo>
                <a:lnTo>
                  <a:pt x="0" y="4145280"/>
                </a:lnTo>
                <a:lnTo>
                  <a:pt x="0" y="0"/>
                </a:lnTo>
                <a:lnTo>
                  <a:pt x="167639" y="0"/>
                </a:lnTo>
                <a:close/>
              </a:path>
            </a:pathLst>
          </a:custGeom>
          <a:solidFill>
            <a:srgbClr val="DEDEDE"/>
          </a:solidFill>
        </p:spPr>
        <p:txBody>
          <a:bodyPr wrap="square" lIns="0" tIns="0" rIns="0" bIns="0" rtlCol="0"/>
          <a:lstStyle/>
          <a:p>
            <a:endParaRPr/>
          </a:p>
        </p:txBody>
      </p:sp>
      <p:sp>
        <p:nvSpPr>
          <p:cNvPr id="22" name="object 22"/>
          <p:cNvSpPr/>
          <p:nvPr/>
        </p:nvSpPr>
        <p:spPr>
          <a:xfrm>
            <a:off x="5016500" y="2319020"/>
            <a:ext cx="168910" cy="4145279"/>
          </a:xfrm>
          <a:custGeom>
            <a:avLst/>
            <a:gdLst/>
            <a:ahLst/>
            <a:cxnLst/>
            <a:rect l="l" t="t" r="r" b="b"/>
            <a:pathLst>
              <a:path w="168910" h="4145279">
                <a:moveTo>
                  <a:pt x="0" y="0"/>
                </a:moveTo>
                <a:lnTo>
                  <a:pt x="0" y="4145280"/>
                </a:lnTo>
                <a:lnTo>
                  <a:pt x="168402" y="4145280"/>
                </a:lnTo>
                <a:lnTo>
                  <a:pt x="168401" y="0"/>
                </a:lnTo>
                <a:lnTo>
                  <a:pt x="0" y="0"/>
                </a:lnTo>
                <a:close/>
              </a:path>
            </a:pathLst>
          </a:custGeom>
          <a:ln w="9524">
            <a:solidFill>
              <a:srgbClr val="000000"/>
            </a:solidFill>
          </a:ln>
        </p:spPr>
        <p:txBody>
          <a:bodyPr wrap="square" lIns="0" tIns="0" rIns="0" bIns="0" rtlCol="0"/>
          <a:lstStyle/>
          <a:p>
            <a:endParaRPr/>
          </a:p>
        </p:txBody>
      </p:sp>
      <p:sp>
        <p:nvSpPr>
          <p:cNvPr id="23" name="object 23"/>
          <p:cNvSpPr/>
          <p:nvPr/>
        </p:nvSpPr>
        <p:spPr>
          <a:xfrm>
            <a:off x="5016500" y="2059939"/>
            <a:ext cx="167640" cy="259079"/>
          </a:xfrm>
          <a:custGeom>
            <a:avLst/>
            <a:gdLst/>
            <a:ahLst/>
            <a:cxnLst/>
            <a:rect l="l" t="t" r="r" b="b"/>
            <a:pathLst>
              <a:path w="167639" h="259080">
                <a:moveTo>
                  <a:pt x="167639" y="0"/>
                </a:moveTo>
                <a:lnTo>
                  <a:pt x="167639" y="259080"/>
                </a:lnTo>
                <a:lnTo>
                  <a:pt x="0" y="259080"/>
                </a:lnTo>
                <a:lnTo>
                  <a:pt x="0" y="0"/>
                </a:lnTo>
                <a:lnTo>
                  <a:pt x="167639" y="0"/>
                </a:lnTo>
                <a:close/>
              </a:path>
            </a:pathLst>
          </a:custGeom>
          <a:solidFill>
            <a:srgbClr val="DEDEDE"/>
          </a:solidFill>
        </p:spPr>
        <p:txBody>
          <a:bodyPr wrap="square" lIns="0" tIns="0" rIns="0" bIns="0" rtlCol="0"/>
          <a:lstStyle/>
          <a:p>
            <a:endParaRPr/>
          </a:p>
        </p:txBody>
      </p:sp>
      <p:sp>
        <p:nvSpPr>
          <p:cNvPr id="24" name="object 24"/>
          <p:cNvSpPr/>
          <p:nvPr/>
        </p:nvSpPr>
        <p:spPr>
          <a:xfrm>
            <a:off x="5016500" y="2060701"/>
            <a:ext cx="168910" cy="258445"/>
          </a:xfrm>
          <a:custGeom>
            <a:avLst/>
            <a:gdLst/>
            <a:ahLst/>
            <a:cxnLst/>
            <a:rect l="l" t="t" r="r" b="b"/>
            <a:pathLst>
              <a:path w="168910"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8704580" y="5299202"/>
            <a:ext cx="252729" cy="85725"/>
          </a:xfrm>
          <a:custGeom>
            <a:avLst/>
            <a:gdLst/>
            <a:ahLst/>
            <a:cxnLst/>
            <a:rect l="l" t="t" r="r" b="b"/>
            <a:pathLst>
              <a:path w="252729" h="85725">
                <a:moveTo>
                  <a:pt x="209550" y="57150"/>
                </a:moveTo>
                <a:lnTo>
                  <a:pt x="209550" y="28194"/>
                </a:lnTo>
                <a:lnTo>
                  <a:pt x="0" y="28194"/>
                </a:lnTo>
                <a:lnTo>
                  <a:pt x="0" y="57150"/>
                </a:lnTo>
                <a:lnTo>
                  <a:pt x="209550" y="57150"/>
                </a:lnTo>
                <a:close/>
              </a:path>
              <a:path w="252729" h="85725">
                <a:moveTo>
                  <a:pt x="252222" y="42672"/>
                </a:moveTo>
                <a:lnTo>
                  <a:pt x="195072" y="0"/>
                </a:lnTo>
                <a:lnTo>
                  <a:pt x="195072" y="28194"/>
                </a:lnTo>
                <a:lnTo>
                  <a:pt x="209550" y="28194"/>
                </a:lnTo>
                <a:lnTo>
                  <a:pt x="209550" y="74533"/>
                </a:lnTo>
                <a:lnTo>
                  <a:pt x="252222" y="42672"/>
                </a:lnTo>
                <a:close/>
              </a:path>
              <a:path w="252729" h="85725">
                <a:moveTo>
                  <a:pt x="209550" y="74533"/>
                </a:moveTo>
                <a:lnTo>
                  <a:pt x="209550" y="57150"/>
                </a:lnTo>
                <a:lnTo>
                  <a:pt x="195072" y="57150"/>
                </a:lnTo>
                <a:lnTo>
                  <a:pt x="195072" y="85344"/>
                </a:lnTo>
                <a:lnTo>
                  <a:pt x="209550" y="74533"/>
                </a:lnTo>
                <a:close/>
              </a:path>
            </a:pathLst>
          </a:custGeom>
          <a:solidFill>
            <a:srgbClr val="000000"/>
          </a:solidFill>
        </p:spPr>
        <p:txBody>
          <a:bodyPr wrap="square" lIns="0" tIns="0" rIns="0" bIns="0" rtlCol="0"/>
          <a:lstStyle/>
          <a:p>
            <a:endParaRPr/>
          </a:p>
        </p:txBody>
      </p:sp>
      <p:sp>
        <p:nvSpPr>
          <p:cNvPr id="26" name="object 26"/>
          <p:cNvSpPr/>
          <p:nvPr/>
        </p:nvSpPr>
        <p:spPr>
          <a:xfrm>
            <a:off x="7280402" y="4521200"/>
            <a:ext cx="501650" cy="85725"/>
          </a:xfrm>
          <a:custGeom>
            <a:avLst/>
            <a:gdLst/>
            <a:ahLst/>
            <a:cxnLst/>
            <a:rect l="l" t="t" r="r" b="b"/>
            <a:pathLst>
              <a:path w="501650" h="85725">
                <a:moveTo>
                  <a:pt x="458724" y="57150"/>
                </a:moveTo>
                <a:lnTo>
                  <a:pt x="458724" y="28194"/>
                </a:lnTo>
                <a:lnTo>
                  <a:pt x="0" y="28194"/>
                </a:lnTo>
                <a:lnTo>
                  <a:pt x="0" y="57150"/>
                </a:lnTo>
                <a:lnTo>
                  <a:pt x="458724" y="57150"/>
                </a:lnTo>
                <a:close/>
              </a:path>
              <a:path w="501650" h="85725">
                <a:moveTo>
                  <a:pt x="501396" y="42672"/>
                </a:moveTo>
                <a:lnTo>
                  <a:pt x="444246" y="0"/>
                </a:lnTo>
                <a:lnTo>
                  <a:pt x="444246" y="28194"/>
                </a:lnTo>
                <a:lnTo>
                  <a:pt x="458724" y="28194"/>
                </a:lnTo>
                <a:lnTo>
                  <a:pt x="458724" y="74533"/>
                </a:lnTo>
                <a:lnTo>
                  <a:pt x="501396" y="42672"/>
                </a:lnTo>
                <a:close/>
              </a:path>
              <a:path w="501650" h="85725">
                <a:moveTo>
                  <a:pt x="458724" y="74533"/>
                </a:moveTo>
                <a:lnTo>
                  <a:pt x="458724" y="57150"/>
                </a:lnTo>
                <a:lnTo>
                  <a:pt x="444246" y="57150"/>
                </a:lnTo>
                <a:lnTo>
                  <a:pt x="444246" y="85344"/>
                </a:lnTo>
                <a:lnTo>
                  <a:pt x="458724" y="74533"/>
                </a:lnTo>
                <a:close/>
              </a:path>
            </a:pathLst>
          </a:custGeom>
          <a:solidFill>
            <a:srgbClr val="000000"/>
          </a:solidFill>
        </p:spPr>
        <p:txBody>
          <a:bodyPr wrap="square" lIns="0" tIns="0" rIns="0" bIns="0" rtlCol="0"/>
          <a:lstStyle/>
          <a:p>
            <a:endParaRPr/>
          </a:p>
        </p:txBody>
      </p:sp>
      <p:sp>
        <p:nvSpPr>
          <p:cNvPr id="27" name="object 27"/>
          <p:cNvSpPr/>
          <p:nvPr/>
        </p:nvSpPr>
        <p:spPr>
          <a:xfrm>
            <a:off x="7531100" y="4563871"/>
            <a:ext cx="0" cy="1210310"/>
          </a:xfrm>
          <a:custGeom>
            <a:avLst/>
            <a:gdLst/>
            <a:ahLst/>
            <a:cxnLst/>
            <a:rect l="l" t="t" r="r" b="b"/>
            <a:pathLst>
              <a:path h="1210310">
                <a:moveTo>
                  <a:pt x="0" y="0"/>
                </a:moveTo>
                <a:lnTo>
                  <a:pt x="0" y="1210055"/>
                </a:lnTo>
              </a:path>
            </a:pathLst>
          </a:custGeom>
          <a:ln w="28575">
            <a:solidFill>
              <a:srgbClr val="000000"/>
            </a:solidFill>
          </a:ln>
        </p:spPr>
        <p:txBody>
          <a:bodyPr wrap="square" lIns="0" tIns="0" rIns="0" bIns="0" rtlCol="0"/>
          <a:lstStyle/>
          <a:p>
            <a:endParaRPr/>
          </a:p>
        </p:txBody>
      </p:sp>
      <p:sp>
        <p:nvSpPr>
          <p:cNvPr id="28" name="object 28"/>
          <p:cNvSpPr/>
          <p:nvPr/>
        </p:nvSpPr>
        <p:spPr>
          <a:xfrm>
            <a:off x="7531100" y="5730494"/>
            <a:ext cx="1426210" cy="86360"/>
          </a:xfrm>
          <a:custGeom>
            <a:avLst/>
            <a:gdLst/>
            <a:ahLst/>
            <a:cxnLst/>
            <a:rect l="l" t="t" r="r" b="b"/>
            <a:pathLst>
              <a:path w="1426209" h="86360">
                <a:moveTo>
                  <a:pt x="1383029" y="57150"/>
                </a:moveTo>
                <a:lnTo>
                  <a:pt x="1383029" y="28955"/>
                </a:lnTo>
                <a:lnTo>
                  <a:pt x="0" y="28955"/>
                </a:lnTo>
                <a:lnTo>
                  <a:pt x="0" y="57150"/>
                </a:lnTo>
                <a:lnTo>
                  <a:pt x="1383029" y="57150"/>
                </a:lnTo>
                <a:close/>
              </a:path>
              <a:path w="1426209" h="86360">
                <a:moveTo>
                  <a:pt x="1425702" y="43433"/>
                </a:moveTo>
                <a:lnTo>
                  <a:pt x="1368552" y="0"/>
                </a:lnTo>
                <a:lnTo>
                  <a:pt x="1368552" y="28955"/>
                </a:lnTo>
                <a:lnTo>
                  <a:pt x="1383029" y="28955"/>
                </a:lnTo>
                <a:lnTo>
                  <a:pt x="1383029" y="75295"/>
                </a:lnTo>
                <a:lnTo>
                  <a:pt x="1425702" y="43433"/>
                </a:lnTo>
                <a:close/>
              </a:path>
              <a:path w="1426209" h="86360">
                <a:moveTo>
                  <a:pt x="1383029" y="75295"/>
                </a:moveTo>
                <a:lnTo>
                  <a:pt x="1383029" y="57150"/>
                </a:lnTo>
                <a:lnTo>
                  <a:pt x="1368552" y="57150"/>
                </a:lnTo>
                <a:lnTo>
                  <a:pt x="1368552" y="86105"/>
                </a:lnTo>
                <a:lnTo>
                  <a:pt x="1383029" y="75295"/>
                </a:lnTo>
                <a:close/>
              </a:path>
            </a:pathLst>
          </a:custGeom>
          <a:solidFill>
            <a:srgbClr val="000000"/>
          </a:solidFill>
        </p:spPr>
        <p:txBody>
          <a:bodyPr wrap="square" lIns="0" tIns="0" rIns="0" bIns="0" rtlCol="0"/>
          <a:lstStyle/>
          <a:p>
            <a:endParaRPr/>
          </a:p>
        </p:txBody>
      </p:sp>
      <p:sp>
        <p:nvSpPr>
          <p:cNvPr id="29" name="object 29"/>
          <p:cNvSpPr/>
          <p:nvPr/>
        </p:nvSpPr>
        <p:spPr>
          <a:xfrm>
            <a:off x="7491476" y="4521200"/>
            <a:ext cx="83820" cy="85725"/>
          </a:xfrm>
          <a:custGeom>
            <a:avLst/>
            <a:gdLst/>
            <a:ahLst/>
            <a:cxnLst/>
            <a:rect l="l" t="t" r="r" b="b"/>
            <a:pathLst>
              <a:path w="83820" h="85725">
                <a:moveTo>
                  <a:pt x="83820" y="60960"/>
                </a:moveTo>
                <a:lnTo>
                  <a:pt x="83820" y="24384"/>
                </a:lnTo>
                <a:lnTo>
                  <a:pt x="59435" y="0"/>
                </a:lnTo>
                <a:lnTo>
                  <a:pt x="24383" y="0"/>
                </a:lnTo>
                <a:lnTo>
                  <a:pt x="0" y="24384"/>
                </a:lnTo>
                <a:lnTo>
                  <a:pt x="0" y="60960"/>
                </a:lnTo>
                <a:lnTo>
                  <a:pt x="24383" y="85344"/>
                </a:lnTo>
                <a:lnTo>
                  <a:pt x="59435" y="85344"/>
                </a:lnTo>
                <a:lnTo>
                  <a:pt x="83820" y="60960"/>
                </a:lnTo>
                <a:close/>
              </a:path>
            </a:pathLst>
          </a:custGeom>
          <a:solidFill>
            <a:srgbClr val="000000"/>
          </a:solidFill>
        </p:spPr>
        <p:txBody>
          <a:bodyPr wrap="square" lIns="0" tIns="0" rIns="0" bIns="0" rtlCol="0"/>
          <a:lstStyle/>
          <a:p>
            <a:endParaRPr/>
          </a:p>
        </p:txBody>
      </p:sp>
      <p:sp>
        <p:nvSpPr>
          <p:cNvPr id="30" name="object 30"/>
          <p:cNvSpPr/>
          <p:nvPr/>
        </p:nvSpPr>
        <p:spPr>
          <a:xfrm>
            <a:off x="7491476" y="4521200"/>
            <a:ext cx="83820" cy="85725"/>
          </a:xfrm>
          <a:custGeom>
            <a:avLst/>
            <a:gdLst/>
            <a:ahLst/>
            <a:cxnLst/>
            <a:rect l="l" t="t" r="r" b="b"/>
            <a:pathLst>
              <a:path w="83820" h="85725">
                <a:moveTo>
                  <a:pt x="24383" y="0"/>
                </a:moveTo>
                <a:lnTo>
                  <a:pt x="0" y="24384"/>
                </a:lnTo>
                <a:lnTo>
                  <a:pt x="0" y="60960"/>
                </a:lnTo>
                <a:lnTo>
                  <a:pt x="24383" y="85344"/>
                </a:lnTo>
                <a:lnTo>
                  <a:pt x="59435" y="85344"/>
                </a:lnTo>
                <a:lnTo>
                  <a:pt x="83820" y="60960"/>
                </a:lnTo>
                <a:lnTo>
                  <a:pt x="83820" y="24384"/>
                </a:lnTo>
                <a:lnTo>
                  <a:pt x="59435" y="0"/>
                </a:lnTo>
                <a:lnTo>
                  <a:pt x="24383"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9626600" y="5514847"/>
            <a:ext cx="168910"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32" name="object 32"/>
          <p:cNvSpPr/>
          <p:nvPr/>
        </p:nvSpPr>
        <p:spPr>
          <a:xfrm>
            <a:off x="9795002" y="5514847"/>
            <a:ext cx="0" cy="1295400"/>
          </a:xfrm>
          <a:custGeom>
            <a:avLst/>
            <a:gdLst/>
            <a:ahLst/>
            <a:cxnLst/>
            <a:rect l="l" t="t" r="r" b="b"/>
            <a:pathLst>
              <a:path h="1295400">
                <a:moveTo>
                  <a:pt x="0" y="0"/>
                </a:moveTo>
                <a:lnTo>
                  <a:pt x="0" y="1295400"/>
                </a:lnTo>
              </a:path>
            </a:pathLst>
          </a:custGeom>
          <a:ln w="28575">
            <a:solidFill>
              <a:srgbClr val="000000"/>
            </a:solidFill>
          </a:ln>
        </p:spPr>
        <p:txBody>
          <a:bodyPr wrap="square" lIns="0" tIns="0" rIns="0" bIns="0" rtlCol="0"/>
          <a:lstStyle/>
          <a:p>
            <a:endParaRPr/>
          </a:p>
        </p:txBody>
      </p:sp>
      <p:sp>
        <p:nvSpPr>
          <p:cNvPr id="33" name="object 33"/>
          <p:cNvSpPr/>
          <p:nvPr/>
        </p:nvSpPr>
        <p:spPr>
          <a:xfrm>
            <a:off x="2837179" y="6810247"/>
            <a:ext cx="6958330" cy="0"/>
          </a:xfrm>
          <a:custGeom>
            <a:avLst/>
            <a:gdLst/>
            <a:ahLst/>
            <a:cxnLst/>
            <a:rect l="l" t="t" r="r" b="b"/>
            <a:pathLst>
              <a:path w="6958330">
                <a:moveTo>
                  <a:pt x="6957821" y="0"/>
                </a:moveTo>
                <a:lnTo>
                  <a:pt x="0" y="0"/>
                </a:lnTo>
              </a:path>
            </a:pathLst>
          </a:custGeom>
          <a:ln w="28575">
            <a:solidFill>
              <a:srgbClr val="000000"/>
            </a:solidFill>
          </a:ln>
        </p:spPr>
        <p:txBody>
          <a:bodyPr wrap="square" lIns="0" tIns="0" rIns="0" bIns="0" rtlCol="0"/>
          <a:lstStyle/>
          <a:p>
            <a:endParaRPr/>
          </a:p>
        </p:txBody>
      </p:sp>
      <p:sp>
        <p:nvSpPr>
          <p:cNvPr id="34" name="object 34"/>
          <p:cNvSpPr/>
          <p:nvPr/>
        </p:nvSpPr>
        <p:spPr>
          <a:xfrm>
            <a:off x="2670301" y="4651502"/>
            <a:ext cx="0" cy="1986280"/>
          </a:xfrm>
          <a:custGeom>
            <a:avLst/>
            <a:gdLst/>
            <a:ahLst/>
            <a:cxnLst/>
            <a:rect l="l" t="t" r="r" b="b"/>
            <a:pathLst>
              <a:path h="1986279">
                <a:moveTo>
                  <a:pt x="0" y="1985772"/>
                </a:moveTo>
                <a:lnTo>
                  <a:pt x="0" y="0"/>
                </a:lnTo>
              </a:path>
            </a:pathLst>
          </a:custGeom>
          <a:ln w="9525">
            <a:solidFill>
              <a:srgbClr val="000000"/>
            </a:solidFill>
          </a:ln>
        </p:spPr>
        <p:txBody>
          <a:bodyPr wrap="square" lIns="0" tIns="0" rIns="0" bIns="0" rtlCol="0"/>
          <a:lstStyle/>
          <a:p>
            <a:endParaRPr/>
          </a:p>
        </p:txBody>
      </p:sp>
      <p:sp>
        <p:nvSpPr>
          <p:cNvPr id="35" name="object 35"/>
          <p:cNvSpPr/>
          <p:nvPr/>
        </p:nvSpPr>
        <p:spPr>
          <a:xfrm>
            <a:off x="2665729" y="4613402"/>
            <a:ext cx="424180" cy="76200"/>
          </a:xfrm>
          <a:custGeom>
            <a:avLst/>
            <a:gdLst/>
            <a:ahLst/>
            <a:cxnLst/>
            <a:rect l="l" t="t" r="r" b="b"/>
            <a:pathLst>
              <a:path w="424180" h="76200">
                <a:moveTo>
                  <a:pt x="364997" y="40386"/>
                </a:moveTo>
                <a:lnTo>
                  <a:pt x="364997" y="35051"/>
                </a:lnTo>
                <a:lnTo>
                  <a:pt x="362712" y="33527"/>
                </a:lnTo>
                <a:lnTo>
                  <a:pt x="1524" y="33527"/>
                </a:lnTo>
                <a:lnTo>
                  <a:pt x="0" y="35051"/>
                </a:lnTo>
                <a:lnTo>
                  <a:pt x="0" y="40386"/>
                </a:lnTo>
                <a:lnTo>
                  <a:pt x="1524" y="42672"/>
                </a:lnTo>
                <a:lnTo>
                  <a:pt x="362712" y="42672"/>
                </a:lnTo>
                <a:lnTo>
                  <a:pt x="364997" y="40386"/>
                </a:lnTo>
                <a:close/>
              </a:path>
              <a:path w="424180" h="76200">
                <a:moveTo>
                  <a:pt x="423671" y="38100"/>
                </a:moveTo>
                <a:lnTo>
                  <a:pt x="347471" y="0"/>
                </a:lnTo>
                <a:lnTo>
                  <a:pt x="347471" y="33527"/>
                </a:lnTo>
                <a:lnTo>
                  <a:pt x="362712" y="33527"/>
                </a:lnTo>
                <a:lnTo>
                  <a:pt x="364997" y="35051"/>
                </a:lnTo>
                <a:lnTo>
                  <a:pt x="364997" y="67437"/>
                </a:lnTo>
                <a:lnTo>
                  <a:pt x="423671" y="38100"/>
                </a:lnTo>
                <a:close/>
              </a:path>
              <a:path w="424180" h="76200">
                <a:moveTo>
                  <a:pt x="364997" y="67437"/>
                </a:moveTo>
                <a:lnTo>
                  <a:pt x="364997" y="40386"/>
                </a:lnTo>
                <a:lnTo>
                  <a:pt x="362712" y="42672"/>
                </a:lnTo>
                <a:lnTo>
                  <a:pt x="347471" y="42672"/>
                </a:lnTo>
                <a:lnTo>
                  <a:pt x="347471" y="76200"/>
                </a:lnTo>
                <a:lnTo>
                  <a:pt x="364997" y="67437"/>
                </a:lnTo>
                <a:close/>
              </a:path>
            </a:pathLst>
          </a:custGeom>
          <a:solidFill>
            <a:srgbClr val="000000"/>
          </a:solidFill>
        </p:spPr>
        <p:txBody>
          <a:bodyPr wrap="square" lIns="0" tIns="0" rIns="0" bIns="0" rtlCol="0"/>
          <a:lstStyle/>
          <a:p>
            <a:endParaRPr/>
          </a:p>
        </p:txBody>
      </p:sp>
      <p:sp>
        <p:nvSpPr>
          <p:cNvPr id="36" name="object 36"/>
          <p:cNvSpPr txBox="1"/>
          <p:nvPr/>
        </p:nvSpPr>
        <p:spPr>
          <a:xfrm>
            <a:off x="7781797" y="4305553"/>
            <a:ext cx="923290" cy="1295400"/>
          </a:xfrm>
          <a:prstGeom prst="rect">
            <a:avLst/>
          </a:prstGeom>
          <a:ln w="9525">
            <a:solidFill>
              <a:srgbClr val="000000"/>
            </a:solidFill>
          </a:ln>
        </p:spPr>
        <p:txBody>
          <a:bodyPr vert="horz" wrap="square" lIns="0" tIns="128270" rIns="0" bIns="0" rtlCol="0">
            <a:spAutoFit/>
          </a:bodyPr>
          <a:lstStyle/>
          <a:p>
            <a:pPr marL="52705">
              <a:lnSpc>
                <a:spcPct val="100000"/>
              </a:lnSpc>
              <a:spcBef>
                <a:spcPts val="1010"/>
              </a:spcBef>
            </a:pPr>
            <a:r>
              <a:rPr sz="1100" spc="-5" dirty="0">
                <a:latin typeface="Arial"/>
                <a:cs typeface="Arial"/>
              </a:rPr>
              <a:t>Address</a:t>
            </a:r>
            <a:endParaRPr sz="1100">
              <a:latin typeface="Arial"/>
              <a:cs typeface="Arial"/>
            </a:endParaRPr>
          </a:p>
          <a:p>
            <a:pPr marL="52705" marR="58419" indent="1905" algn="ctr">
              <a:lnSpc>
                <a:spcPct val="100000"/>
              </a:lnSpc>
              <a:spcBef>
                <a:spcPts val="725"/>
              </a:spcBef>
            </a:pPr>
            <a:r>
              <a:rPr sz="1100" b="1" spc="-5" dirty="0">
                <a:latin typeface="Arial"/>
                <a:cs typeface="Arial"/>
              </a:rPr>
              <a:t>Data  memory</a:t>
            </a:r>
            <a:endParaRPr sz="1100">
              <a:latin typeface="Arial"/>
              <a:cs typeface="Arial"/>
            </a:endParaRPr>
          </a:p>
          <a:p>
            <a:pPr>
              <a:lnSpc>
                <a:spcPct val="100000"/>
              </a:lnSpc>
              <a:spcBef>
                <a:spcPts val="50"/>
              </a:spcBef>
            </a:pPr>
            <a:endParaRPr sz="1200">
              <a:latin typeface="Times New Roman"/>
              <a:cs typeface="Times New Roman"/>
            </a:endParaRPr>
          </a:p>
          <a:p>
            <a:pPr marL="52705" marR="56515" indent="-1905" algn="ctr">
              <a:lnSpc>
                <a:spcPct val="100000"/>
              </a:lnSpc>
              <a:tabLst>
                <a:tab pos="510540" algn="l"/>
                <a:tab pos="575945" algn="l"/>
              </a:tabLst>
            </a:pPr>
            <a:r>
              <a:rPr sz="1100" spc="-10" dirty="0">
                <a:latin typeface="Arial"/>
                <a:cs typeface="Arial"/>
              </a:rPr>
              <a:t>Wr</a:t>
            </a:r>
            <a:r>
              <a:rPr sz="1100" spc="-5" dirty="0">
                <a:latin typeface="Arial"/>
                <a:cs typeface="Arial"/>
              </a:rPr>
              <a:t>ite</a:t>
            </a:r>
            <a:r>
              <a:rPr sz="1100" dirty="0">
                <a:latin typeface="Arial"/>
                <a:cs typeface="Arial"/>
              </a:rPr>
              <a:t>	</a:t>
            </a:r>
            <a:r>
              <a:rPr sz="1100" spc="-5" dirty="0">
                <a:latin typeface="Arial"/>
                <a:cs typeface="Arial"/>
              </a:rPr>
              <a:t>R</a:t>
            </a:r>
            <a:r>
              <a:rPr sz="1100" dirty="0">
                <a:latin typeface="Arial"/>
                <a:cs typeface="Arial"/>
              </a:rPr>
              <a:t>e</a:t>
            </a:r>
            <a:r>
              <a:rPr sz="1100" spc="-5" dirty="0">
                <a:latin typeface="Arial"/>
                <a:cs typeface="Arial"/>
              </a:rPr>
              <a:t>ad  d</a:t>
            </a:r>
            <a:r>
              <a:rPr sz="1100" spc="-10" dirty="0">
                <a:latin typeface="Arial"/>
                <a:cs typeface="Arial"/>
              </a:rPr>
              <a:t>a</a:t>
            </a:r>
            <a:r>
              <a:rPr sz="1100" spc="-5" dirty="0">
                <a:latin typeface="Arial"/>
                <a:cs typeface="Arial"/>
              </a:rPr>
              <a:t>ta</a:t>
            </a:r>
            <a:r>
              <a:rPr sz="1100" dirty="0">
                <a:latin typeface="Arial"/>
                <a:cs typeface="Arial"/>
              </a:rPr>
              <a:t>		</a:t>
            </a:r>
            <a:r>
              <a:rPr sz="1100" spc="-5" dirty="0">
                <a:latin typeface="Arial"/>
                <a:cs typeface="Arial"/>
              </a:rPr>
              <a:t>data</a:t>
            </a:r>
            <a:endParaRPr sz="1100">
              <a:latin typeface="Arial"/>
              <a:cs typeface="Arial"/>
            </a:endParaRPr>
          </a:p>
        </p:txBody>
      </p:sp>
      <p:sp>
        <p:nvSpPr>
          <p:cNvPr id="37" name="object 37"/>
          <p:cNvSpPr/>
          <p:nvPr/>
        </p:nvSpPr>
        <p:spPr>
          <a:xfrm>
            <a:off x="5351779" y="4651502"/>
            <a:ext cx="0" cy="517525"/>
          </a:xfrm>
          <a:custGeom>
            <a:avLst/>
            <a:gdLst/>
            <a:ahLst/>
            <a:cxnLst/>
            <a:rect l="l" t="t" r="r" b="b"/>
            <a:pathLst>
              <a:path h="517525">
                <a:moveTo>
                  <a:pt x="0" y="517398"/>
                </a:moveTo>
                <a:lnTo>
                  <a:pt x="0" y="0"/>
                </a:lnTo>
              </a:path>
            </a:pathLst>
          </a:custGeom>
          <a:ln w="28575">
            <a:solidFill>
              <a:srgbClr val="000000"/>
            </a:solidFill>
          </a:ln>
        </p:spPr>
        <p:txBody>
          <a:bodyPr wrap="square" lIns="0" tIns="0" rIns="0" bIns="0" rtlCol="0"/>
          <a:lstStyle/>
          <a:p>
            <a:endParaRPr/>
          </a:p>
        </p:txBody>
      </p:sp>
      <p:sp>
        <p:nvSpPr>
          <p:cNvPr id="38" name="object 38"/>
          <p:cNvSpPr/>
          <p:nvPr/>
        </p:nvSpPr>
        <p:spPr>
          <a:xfrm>
            <a:off x="5184902" y="4608829"/>
            <a:ext cx="501650" cy="85725"/>
          </a:xfrm>
          <a:custGeom>
            <a:avLst/>
            <a:gdLst/>
            <a:ahLst/>
            <a:cxnLst/>
            <a:rect l="l" t="t" r="r" b="b"/>
            <a:pathLst>
              <a:path w="501650" h="85725">
                <a:moveTo>
                  <a:pt x="458724" y="57150"/>
                </a:moveTo>
                <a:lnTo>
                  <a:pt x="458724" y="28194"/>
                </a:lnTo>
                <a:lnTo>
                  <a:pt x="0" y="28194"/>
                </a:lnTo>
                <a:lnTo>
                  <a:pt x="0" y="57150"/>
                </a:lnTo>
                <a:lnTo>
                  <a:pt x="458724" y="57150"/>
                </a:lnTo>
                <a:close/>
              </a:path>
              <a:path w="501650" h="85725">
                <a:moveTo>
                  <a:pt x="501396" y="42672"/>
                </a:moveTo>
                <a:lnTo>
                  <a:pt x="444246" y="0"/>
                </a:lnTo>
                <a:lnTo>
                  <a:pt x="444246" y="28194"/>
                </a:lnTo>
                <a:lnTo>
                  <a:pt x="458724" y="28194"/>
                </a:lnTo>
                <a:lnTo>
                  <a:pt x="458724" y="74533"/>
                </a:lnTo>
                <a:lnTo>
                  <a:pt x="501396" y="42672"/>
                </a:lnTo>
                <a:close/>
              </a:path>
              <a:path w="501650" h="85725">
                <a:moveTo>
                  <a:pt x="458724" y="74533"/>
                </a:moveTo>
                <a:lnTo>
                  <a:pt x="458724" y="57150"/>
                </a:lnTo>
                <a:lnTo>
                  <a:pt x="444246" y="57150"/>
                </a:lnTo>
                <a:lnTo>
                  <a:pt x="444246" y="85344"/>
                </a:lnTo>
                <a:lnTo>
                  <a:pt x="458724" y="74533"/>
                </a:lnTo>
                <a:close/>
              </a:path>
            </a:pathLst>
          </a:custGeom>
          <a:solidFill>
            <a:srgbClr val="000000"/>
          </a:solidFill>
        </p:spPr>
        <p:txBody>
          <a:bodyPr wrap="square" lIns="0" tIns="0" rIns="0" bIns="0" rtlCol="0"/>
          <a:lstStyle/>
          <a:p>
            <a:endParaRPr/>
          </a:p>
        </p:txBody>
      </p:sp>
      <p:sp>
        <p:nvSpPr>
          <p:cNvPr id="39" name="object 39"/>
          <p:cNvSpPr/>
          <p:nvPr/>
        </p:nvSpPr>
        <p:spPr>
          <a:xfrm>
            <a:off x="5308346" y="4601971"/>
            <a:ext cx="85090" cy="86360"/>
          </a:xfrm>
          <a:custGeom>
            <a:avLst/>
            <a:gdLst/>
            <a:ahLst/>
            <a:cxnLst/>
            <a:rect l="l" t="t" r="r" b="b"/>
            <a:pathLst>
              <a:path w="85089" h="86360">
                <a:moveTo>
                  <a:pt x="84581" y="60960"/>
                </a:moveTo>
                <a:lnTo>
                  <a:pt x="84581" y="25145"/>
                </a:lnTo>
                <a:lnTo>
                  <a:pt x="59436" y="0"/>
                </a:lnTo>
                <a:lnTo>
                  <a:pt x="25145" y="0"/>
                </a:lnTo>
                <a:lnTo>
                  <a:pt x="0" y="25145"/>
                </a:lnTo>
                <a:lnTo>
                  <a:pt x="0" y="60960"/>
                </a:lnTo>
                <a:lnTo>
                  <a:pt x="25145" y="86105"/>
                </a:lnTo>
                <a:lnTo>
                  <a:pt x="59436" y="86105"/>
                </a:lnTo>
                <a:lnTo>
                  <a:pt x="84581" y="60960"/>
                </a:lnTo>
                <a:close/>
              </a:path>
            </a:pathLst>
          </a:custGeom>
          <a:solidFill>
            <a:srgbClr val="000000"/>
          </a:solidFill>
        </p:spPr>
        <p:txBody>
          <a:bodyPr wrap="square" lIns="0" tIns="0" rIns="0" bIns="0" rtlCol="0"/>
          <a:lstStyle/>
          <a:p>
            <a:endParaRPr/>
          </a:p>
        </p:txBody>
      </p:sp>
      <p:sp>
        <p:nvSpPr>
          <p:cNvPr id="40" name="object 40"/>
          <p:cNvSpPr/>
          <p:nvPr/>
        </p:nvSpPr>
        <p:spPr>
          <a:xfrm>
            <a:off x="5308346" y="4601971"/>
            <a:ext cx="85090" cy="86360"/>
          </a:xfrm>
          <a:custGeom>
            <a:avLst/>
            <a:gdLst/>
            <a:ahLst/>
            <a:cxnLst/>
            <a:rect l="l" t="t" r="r" b="b"/>
            <a:pathLst>
              <a:path w="85089" h="86360">
                <a:moveTo>
                  <a:pt x="25145" y="0"/>
                </a:moveTo>
                <a:lnTo>
                  <a:pt x="0" y="25145"/>
                </a:lnTo>
                <a:lnTo>
                  <a:pt x="0" y="60960"/>
                </a:lnTo>
                <a:lnTo>
                  <a:pt x="25145" y="86105"/>
                </a:lnTo>
                <a:lnTo>
                  <a:pt x="59436" y="86105"/>
                </a:lnTo>
                <a:lnTo>
                  <a:pt x="84581" y="60960"/>
                </a:lnTo>
                <a:lnTo>
                  <a:pt x="84581" y="25145"/>
                </a:lnTo>
                <a:lnTo>
                  <a:pt x="59436" y="0"/>
                </a:lnTo>
                <a:lnTo>
                  <a:pt x="25145"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6861302" y="4348226"/>
            <a:ext cx="250825" cy="85725"/>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42" name="object 42"/>
          <p:cNvSpPr txBox="1"/>
          <p:nvPr/>
        </p:nvSpPr>
        <p:spPr>
          <a:xfrm>
            <a:off x="2094483" y="5474970"/>
            <a:ext cx="491490" cy="182245"/>
          </a:xfrm>
          <a:prstGeom prst="rect">
            <a:avLst/>
          </a:prstGeom>
        </p:spPr>
        <p:txBody>
          <a:bodyPr vert="horz" wrap="square" lIns="0" tIns="0" rIns="0" bIns="0" rtlCol="0">
            <a:spAutoFit/>
          </a:bodyPr>
          <a:lstStyle/>
          <a:p>
            <a:pPr marL="12700">
              <a:lnSpc>
                <a:spcPct val="100000"/>
              </a:lnSpc>
            </a:pPr>
            <a:r>
              <a:rPr sz="1100" b="1" spc="-5" dirty="0">
                <a:solidFill>
                  <a:srgbClr val="FF0000"/>
                </a:solidFill>
                <a:latin typeface="Arial"/>
                <a:cs typeface="Arial"/>
              </a:rPr>
              <a:t>Extend</a:t>
            </a:r>
            <a:endParaRPr sz="1100">
              <a:latin typeface="Arial"/>
              <a:cs typeface="Arial"/>
            </a:endParaRPr>
          </a:p>
        </p:txBody>
      </p:sp>
      <p:sp>
        <p:nvSpPr>
          <p:cNvPr id="43" name="object 43"/>
          <p:cNvSpPr/>
          <p:nvPr/>
        </p:nvSpPr>
        <p:spPr>
          <a:xfrm>
            <a:off x="2082800" y="5341873"/>
            <a:ext cx="502920" cy="432434"/>
          </a:xfrm>
          <a:custGeom>
            <a:avLst/>
            <a:gdLst/>
            <a:ahLst/>
            <a:cxnLst/>
            <a:rect l="l" t="t" r="r" b="b"/>
            <a:pathLst>
              <a:path w="502919" h="432435">
                <a:moveTo>
                  <a:pt x="251460" y="0"/>
                </a:moveTo>
                <a:lnTo>
                  <a:pt x="200837" y="4390"/>
                </a:lnTo>
                <a:lnTo>
                  <a:pt x="153662" y="16978"/>
                </a:lnTo>
                <a:lnTo>
                  <a:pt x="110951" y="36888"/>
                </a:lnTo>
                <a:lnTo>
                  <a:pt x="73723" y="63246"/>
                </a:lnTo>
                <a:lnTo>
                  <a:pt x="42996" y="95175"/>
                </a:lnTo>
                <a:lnTo>
                  <a:pt x="19788" y="131802"/>
                </a:lnTo>
                <a:lnTo>
                  <a:pt x="5116" y="172250"/>
                </a:lnTo>
                <a:lnTo>
                  <a:pt x="0" y="215646"/>
                </a:lnTo>
                <a:lnTo>
                  <a:pt x="5116" y="259292"/>
                </a:lnTo>
                <a:lnTo>
                  <a:pt x="19788" y="299930"/>
                </a:lnTo>
                <a:lnTo>
                  <a:pt x="42996" y="336692"/>
                </a:lnTo>
                <a:lnTo>
                  <a:pt x="73723" y="368712"/>
                </a:lnTo>
                <a:lnTo>
                  <a:pt x="110951" y="395125"/>
                </a:lnTo>
                <a:lnTo>
                  <a:pt x="153662" y="415063"/>
                </a:lnTo>
                <a:lnTo>
                  <a:pt x="200837" y="427662"/>
                </a:lnTo>
                <a:lnTo>
                  <a:pt x="251460" y="432053"/>
                </a:lnTo>
                <a:lnTo>
                  <a:pt x="302301" y="427662"/>
                </a:lnTo>
                <a:lnTo>
                  <a:pt x="349579" y="415063"/>
                </a:lnTo>
                <a:lnTo>
                  <a:pt x="392303" y="395125"/>
                </a:lnTo>
                <a:lnTo>
                  <a:pt x="429482" y="368712"/>
                </a:lnTo>
                <a:lnTo>
                  <a:pt x="460124" y="336692"/>
                </a:lnTo>
                <a:lnTo>
                  <a:pt x="483238" y="299930"/>
                </a:lnTo>
                <a:lnTo>
                  <a:pt x="497834" y="259292"/>
                </a:lnTo>
                <a:lnTo>
                  <a:pt x="502919" y="215646"/>
                </a:lnTo>
                <a:lnTo>
                  <a:pt x="497834" y="172250"/>
                </a:lnTo>
                <a:lnTo>
                  <a:pt x="483238" y="131802"/>
                </a:lnTo>
                <a:lnTo>
                  <a:pt x="460124" y="95175"/>
                </a:lnTo>
                <a:lnTo>
                  <a:pt x="429482" y="63246"/>
                </a:lnTo>
                <a:lnTo>
                  <a:pt x="392303" y="36888"/>
                </a:lnTo>
                <a:lnTo>
                  <a:pt x="349579" y="16978"/>
                </a:lnTo>
                <a:lnTo>
                  <a:pt x="302301" y="4390"/>
                </a:lnTo>
                <a:lnTo>
                  <a:pt x="251460" y="0"/>
                </a:lnTo>
                <a:close/>
              </a:path>
            </a:pathLst>
          </a:custGeom>
          <a:ln w="9525">
            <a:solidFill>
              <a:srgbClr val="FF0000"/>
            </a:solidFill>
          </a:ln>
        </p:spPr>
        <p:txBody>
          <a:bodyPr wrap="square" lIns="0" tIns="0" rIns="0" bIns="0" rtlCol="0"/>
          <a:lstStyle/>
          <a:p>
            <a:endParaRPr/>
          </a:p>
        </p:txBody>
      </p:sp>
      <p:sp>
        <p:nvSpPr>
          <p:cNvPr id="44" name="object 44"/>
          <p:cNvSpPr/>
          <p:nvPr/>
        </p:nvSpPr>
        <p:spPr>
          <a:xfrm>
            <a:off x="5818123" y="4390897"/>
            <a:ext cx="0" cy="87630"/>
          </a:xfrm>
          <a:custGeom>
            <a:avLst/>
            <a:gdLst/>
            <a:ahLst/>
            <a:cxnLst/>
            <a:rect l="l" t="t" r="r" b="b"/>
            <a:pathLst>
              <a:path h="87629">
                <a:moveTo>
                  <a:pt x="0" y="0"/>
                </a:moveTo>
                <a:lnTo>
                  <a:pt x="0" y="87629"/>
                </a:lnTo>
              </a:path>
            </a:pathLst>
          </a:custGeom>
          <a:ln w="9525">
            <a:solidFill>
              <a:srgbClr val="3030FF"/>
            </a:solidFill>
          </a:ln>
        </p:spPr>
        <p:txBody>
          <a:bodyPr wrap="square" lIns="0" tIns="0" rIns="0" bIns="0" rtlCol="0"/>
          <a:lstStyle/>
          <a:p>
            <a:endParaRPr/>
          </a:p>
        </p:txBody>
      </p:sp>
      <p:sp>
        <p:nvSpPr>
          <p:cNvPr id="45" name="object 45"/>
          <p:cNvSpPr/>
          <p:nvPr/>
        </p:nvSpPr>
        <p:spPr>
          <a:xfrm>
            <a:off x="6189979" y="3441446"/>
            <a:ext cx="0" cy="605155"/>
          </a:xfrm>
          <a:custGeom>
            <a:avLst/>
            <a:gdLst/>
            <a:ahLst/>
            <a:cxnLst/>
            <a:rect l="l" t="t" r="r" b="b"/>
            <a:pathLst>
              <a:path h="605154">
                <a:moveTo>
                  <a:pt x="0" y="0"/>
                </a:moveTo>
                <a:lnTo>
                  <a:pt x="0" y="605027"/>
                </a:lnTo>
              </a:path>
            </a:pathLst>
          </a:custGeom>
          <a:ln w="9525">
            <a:solidFill>
              <a:srgbClr val="000000"/>
            </a:solidFill>
          </a:ln>
        </p:spPr>
        <p:txBody>
          <a:bodyPr wrap="square" lIns="0" tIns="0" rIns="0" bIns="0" rtlCol="0"/>
          <a:lstStyle/>
          <a:p>
            <a:endParaRPr/>
          </a:p>
        </p:txBody>
      </p:sp>
      <p:sp>
        <p:nvSpPr>
          <p:cNvPr id="46" name="object 46"/>
          <p:cNvSpPr/>
          <p:nvPr/>
        </p:nvSpPr>
        <p:spPr>
          <a:xfrm>
            <a:off x="6189979" y="4390897"/>
            <a:ext cx="0" cy="605155"/>
          </a:xfrm>
          <a:custGeom>
            <a:avLst/>
            <a:gdLst/>
            <a:ahLst/>
            <a:cxnLst/>
            <a:rect l="l" t="t" r="r" b="b"/>
            <a:pathLst>
              <a:path h="605154">
                <a:moveTo>
                  <a:pt x="0" y="0"/>
                </a:moveTo>
                <a:lnTo>
                  <a:pt x="0" y="605027"/>
                </a:lnTo>
              </a:path>
            </a:pathLst>
          </a:custGeom>
          <a:ln w="9525">
            <a:solidFill>
              <a:srgbClr val="000000"/>
            </a:solidFill>
          </a:ln>
        </p:spPr>
        <p:txBody>
          <a:bodyPr wrap="square" lIns="0" tIns="0" rIns="0" bIns="0" rtlCol="0"/>
          <a:lstStyle/>
          <a:p>
            <a:endParaRPr/>
          </a:p>
        </p:txBody>
      </p:sp>
      <p:sp>
        <p:nvSpPr>
          <p:cNvPr id="47" name="object 47"/>
          <p:cNvSpPr/>
          <p:nvPr/>
        </p:nvSpPr>
        <p:spPr>
          <a:xfrm>
            <a:off x="6189979" y="4046473"/>
            <a:ext cx="252729" cy="173355"/>
          </a:xfrm>
          <a:custGeom>
            <a:avLst/>
            <a:gdLst/>
            <a:ahLst/>
            <a:cxnLst/>
            <a:rect l="l" t="t" r="r" b="b"/>
            <a:pathLst>
              <a:path w="252729" h="173354">
                <a:moveTo>
                  <a:pt x="0" y="0"/>
                </a:moveTo>
                <a:lnTo>
                  <a:pt x="252222" y="172974"/>
                </a:lnTo>
              </a:path>
            </a:pathLst>
          </a:custGeom>
          <a:ln w="9525">
            <a:solidFill>
              <a:srgbClr val="000000"/>
            </a:solidFill>
          </a:ln>
        </p:spPr>
        <p:txBody>
          <a:bodyPr wrap="square" lIns="0" tIns="0" rIns="0" bIns="0" rtlCol="0"/>
          <a:lstStyle/>
          <a:p>
            <a:endParaRPr/>
          </a:p>
        </p:txBody>
      </p:sp>
      <p:sp>
        <p:nvSpPr>
          <p:cNvPr id="48" name="object 48"/>
          <p:cNvSpPr/>
          <p:nvPr/>
        </p:nvSpPr>
        <p:spPr>
          <a:xfrm>
            <a:off x="6189979" y="4219447"/>
            <a:ext cx="252729" cy="171450"/>
          </a:xfrm>
          <a:custGeom>
            <a:avLst/>
            <a:gdLst/>
            <a:ahLst/>
            <a:cxnLst/>
            <a:rect l="l" t="t" r="r" b="b"/>
            <a:pathLst>
              <a:path w="252729" h="171450">
                <a:moveTo>
                  <a:pt x="0" y="171450"/>
                </a:moveTo>
                <a:lnTo>
                  <a:pt x="252222" y="0"/>
                </a:lnTo>
              </a:path>
            </a:pathLst>
          </a:custGeom>
          <a:ln w="9525">
            <a:solidFill>
              <a:srgbClr val="000000"/>
            </a:solidFill>
          </a:ln>
        </p:spPr>
        <p:txBody>
          <a:bodyPr wrap="square" lIns="0" tIns="0" rIns="0" bIns="0" rtlCol="0"/>
          <a:lstStyle/>
          <a:p>
            <a:endParaRPr/>
          </a:p>
        </p:txBody>
      </p:sp>
      <p:sp>
        <p:nvSpPr>
          <p:cNvPr id="49" name="object 49"/>
          <p:cNvSpPr/>
          <p:nvPr/>
        </p:nvSpPr>
        <p:spPr>
          <a:xfrm>
            <a:off x="6189979" y="3441446"/>
            <a:ext cx="671830" cy="1037590"/>
          </a:xfrm>
          <a:custGeom>
            <a:avLst/>
            <a:gdLst/>
            <a:ahLst/>
            <a:cxnLst/>
            <a:rect l="l" t="t" r="r" b="b"/>
            <a:pathLst>
              <a:path w="671829" h="1037589">
                <a:moveTo>
                  <a:pt x="0" y="0"/>
                </a:moveTo>
                <a:lnTo>
                  <a:pt x="671322" y="517398"/>
                </a:lnTo>
                <a:lnTo>
                  <a:pt x="671322" y="1037081"/>
                </a:lnTo>
              </a:path>
            </a:pathLst>
          </a:custGeom>
          <a:ln w="9525">
            <a:solidFill>
              <a:srgbClr val="000000"/>
            </a:solidFill>
          </a:ln>
        </p:spPr>
        <p:txBody>
          <a:bodyPr wrap="square" lIns="0" tIns="0" rIns="0" bIns="0" rtlCol="0"/>
          <a:lstStyle/>
          <a:p>
            <a:endParaRPr/>
          </a:p>
        </p:txBody>
      </p:sp>
      <p:sp>
        <p:nvSpPr>
          <p:cNvPr id="50" name="object 50"/>
          <p:cNvSpPr/>
          <p:nvPr/>
        </p:nvSpPr>
        <p:spPr>
          <a:xfrm>
            <a:off x="6189979" y="4478528"/>
            <a:ext cx="671830" cy="517525"/>
          </a:xfrm>
          <a:custGeom>
            <a:avLst/>
            <a:gdLst/>
            <a:ahLst/>
            <a:cxnLst/>
            <a:rect l="l" t="t" r="r" b="b"/>
            <a:pathLst>
              <a:path w="671829" h="517525">
                <a:moveTo>
                  <a:pt x="0" y="517398"/>
                </a:moveTo>
                <a:lnTo>
                  <a:pt x="671322" y="0"/>
                </a:lnTo>
              </a:path>
            </a:pathLst>
          </a:custGeom>
          <a:ln w="9525">
            <a:solidFill>
              <a:srgbClr val="000000"/>
            </a:solidFill>
          </a:ln>
        </p:spPr>
        <p:txBody>
          <a:bodyPr wrap="square" lIns="0" tIns="0" rIns="0" bIns="0" rtlCol="0"/>
          <a:lstStyle/>
          <a:p>
            <a:endParaRPr/>
          </a:p>
        </p:txBody>
      </p:sp>
      <p:sp>
        <p:nvSpPr>
          <p:cNvPr id="51" name="object 51"/>
          <p:cNvSpPr txBox="1"/>
          <p:nvPr/>
        </p:nvSpPr>
        <p:spPr>
          <a:xfrm>
            <a:off x="6278624" y="3835139"/>
            <a:ext cx="588010" cy="614045"/>
          </a:xfrm>
          <a:prstGeom prst="rect">
            <a:avLst/>
          </a:prstGeom>
        </p:spPr>
        <p:txBody>
          <a:bodyPr vert="horz" wrap="square" lIns="0" tIns="0" rIns="0" bIns="0" rtlCol="0">
            <a:spAutoFit/>
          </a:bodyPr>
          <a:lstStyle/>
          <a:p>
            <a:pPr marL="12700">
              <a:lnSpc>
                <a:spcPct val="100000"/>
              </a:lnSpc>
            </a:pPr>
            <a:r>
              <a:rPr sz="1100" b="1" dirty="0">
                <a:latin typeface="Arial"/>
                <a:cs typeface="Arial"/>
              </a:rPr>
              <a:t>ALU</a:t>
            </a:r>
            <a:endParaRPr sz="1100">
              <a:latin typeface="Arial"/>
              <a:cs typeface="Arial"/>
            </a:endParaRPr>
          </a:p>
          <a:p>
            <a:pPr marL="165100" algn="ctr">
              <a:lnSpc>
                <a:spcPct val="100000"/>
              </a:lnSpc>
              <a:spcBef>
                <a:spcPts val="30"/>
              </a:spcBef>
            </a:pPr>
            <a:r>
              <a:rPr sz="1100" spc="-5" dirty="0">
                <a:latin typeface="Arial"/>
                <a:cs typeface="Arial"/>
              </a:rPr>
              <a:t>Zero</a:t>
            </a:r>
            <a:endParaRPr sz="1100">
              <a:latin typeface="Arial"/>
              <a:cs typeface="Arial"/>
            </a:endParaRPr>
          </a:p>
          <a:p>
            <a:pPr marL="165100" algn="ctr">
              <a:lnSpc>
                <a:spcPct val="100000"/>
              </a:lnSpc>
              <a:spcBef>
                <a:spcPts val="730"/>
              </a:spcBef>
            </a:pPr>
            <a:r>
              <a:rPr sz="1100" spc="-5" dirty="0">
                <a:latin typeface="Arial"/>
                <a:cs typeface="Arial"/>
              </a:rPr>
              <a:t>Result</a:t>
            </a:r>
            <a:endParaRPr sz="1100">
              <a:latin typeface="Arial"/>
              <a:cs typeface="Arial"/>
            </a:endParaRPr>
          </a:p>
        </p:txBody>
      </p:sp>
      <p:sp>
        <p:nvSpPr>
          <p:cNvPr id="52" name="object 52"/>
          <p:cNvSpPr/>
          <p:nvPr/>
        </p:nvSpPr>
        <p:spPr>
          <a:xfrm>
            <a:off x="1827529" y="5476747"/>
            <a:ext cx="255270" cy="76200"/>
          </a:xfrm>
          <a:custGeom>
            <a:avLst/>
            <a:gdLst/>
            <a:ahLst/>
            <a:cxnLst/>
            <a:rect l="l" t="t" r="r" b="b"/>
            <a:pathLst>
              <a:path w="255269" h="76200">
                <a:moveTo>
                  <a:pt x="196595" y="41148"/>
                </a:moveTo>
                <a:lnTo>
                  <a:pt x="196595" y="35813"/>
                </a:lnTo>
                <a:lnTo>
                  <a:pt x="194309" y="33527"/>
                </a:lnTo>
                <a:lnTo>
                  <a:pt x="1524" y="33527"/>
                </a:lnTo>
                <a:lnTo>
                  <a:pt x="0" y="35813"/>
                </a:lnTo>
                <a:lnTo>
                  <a:pt x="0" y="41148"/>
                </a:lnTo>
                <a:lnTo>
                  <a:pt x="1524" y="42672"/>
                </a:lnTo>
                <a:lnTo>
                  <a:pt x="194309" y="42672"/>
                </a:lnTo>
                <a:lnTo>
                  <a:pt x="196595" y="41148"/>
                </a:lnTo>
                <a:close/>
              </a:path>
              <a:path w="255269" h="76200">
                <a:moveTo>
                  <a:pt x="255269" y="38100"/>
                </a:moveTo>
                <a:lnTo>
                  <a:pt x="179069" y="0"/>
                </a:lnTo>
                <a:lnTo>
                  <a:pt x="179069" y="33527"/>
                </a:lnTo>
                <a:lnTo>
                  <a:pt x="194309" y="33527"/>
                </a:lnTo>
                <a:lnTo>
                  <a:pt x="196595" y="35813"/>
                </a:lnTo>
                <a:lnTo>
                  <a:pt x="196595" y="67437"/>
                </a:lnTo>
                <a:lnTo>
                  <a:pt x="255269" y="38100"/>
                </a:lnTo>
                <a:close/>
              </a:path>
              <a:path w="255269" h="76200">
                <a:moveTo>
                  <a:pt x="196595" y="67437"/>
                </a:moveTo>
                <a:lnTo>
                  <a:pt x="196595" y="41148"/>
                </a:lnTo>
                <a:lnTo>
                  <a:pt x="194309" y="42672"/>
                </a:lnTo>
                <a:lnTo>
                  <a:pt x="179069" y="42672"/>
                </a:lnTo>
                <a:lnTo>
                  <a:pt x="179069" y="76200"/>
                </a:lnTo>
                <a:lnTo>
                  <a:pt x="196595" y="67437"/>
                </a:lnTo>
                <a:close/>
              </a:path>
            </a:pathLst>
          </a:custGeom>
          <a:solidFill>
            <a:srgbClr val="FF0000"/>
          </a:solidFill>
        </p:spPr>
        <p:txBody>
          <a:bodyPr wrap="square" lIns="0" tIns="0" rIns="0" bIns="0" rtlCol="0"/>
          <a:lstStyle/>
          <a:p>
            <a:endParaRPr/>
          </a:p>
        </p:txBody>
      </p:sp>
      <p:sp>
        <p:nvSpPr>
          <p:cNvPr id="53" name="object 53"/>
          <p:cNvSpPr/>
          <p:nvPr/>
        </p:nvSpPr>
        <p:spPr>
          <a:xfrm>
            <a:off x="1827529" y="3662426"/>
            <a:ext cx="1262380" cy="76200"/>
          </a:xfrm>
          <a:custGeom>
            <a:avLst/>
            <a:gdLst/>
            <a:ahLst/>
            <a:cxnLst/>
            <a:rect l="l" t="t" r="r" b="b"/>
            <a:pathLst>
              <a:path w="1262380" h="76200">
                <a:moveTo>
                  <a:pt x="1203197" y="40386"/>
                </a:moveTo>
                <a:lnTo>
                  <a:pt x="1203197" y="35051"/>
                </a:lnTo>
                <a:lnTo>
                  <a:pt x="1200912" y="33527"/>
                </a:lnTo>
                <a:lnTo>
                  <a:pt x="1524" y="33527"/>
                </a:lnTo>
                <a:lnTo>
                  <a:pt x="0" y="35051"/>
                </a:lnTo>
                <a:lnTo>
                  <a:pt x="0" y="40386"/>
                </a:lnTo>
                <a:lnTo>
                  <a:pt x="1524" y="42672"/>
                </a:lnTo>
                <a:lnTo>
                  <a:pt x="1200912" y="42672"/>
                </a:lnTo>
                <a:lnTo>
                  <a:pt x="1203197" y="40386"/>
                </a:lnTo>
                <a:close/>
              </a:path>
              <a:path w="1262380" h="76200">
                <a:moveTo>
                  <a:pt x="1261871" y="38100"/>
                </a:moveTo>
                <a:lnTo>
                  <a:pt x="1185671" y="0"/>
                </a:lnTo>
                <a:lnTo>
                  <a:pt x="1185671" y="33527"/>
                </a:lnTo>
                <a:lnTo>
                  <a:pt x="1200912" y="33527"/>
                </a:lnTo>
                <a:lnTo>
                  <a:pt x="1203197" y="35051"/>
                </a:lnTo>
                <a:lnTo>
                  <a:pt x="1203197" y="67437"/>
                </a:lnTo>
                <a:lnTo>
                  <a:pt x="1261871" y="38100"/>
                </a:lnTo>
                <a:close/>
              </a:path>
              <a:path w="1262380" h="76200">
                <a:moveTo>
                  <a:pt x="1203197" y="67437"/>
                </a:moveTo>
                <a:lnTo>
                  <a:pt x="1203197" y="40386"/>
                </a:lnTo>
                <a:lnTo>
                  <a:pt x="1200912" y="42672"/>
                </a:lnTo>
                <a:lnTo>
                  <a:pt x="1185671" y="42672"/>
                </a:lnTo>
                <a:lnTo>
                  <a:pt x="1185671" y="76200"/>
                </a:lnTo>
                <a:lnTo>
                  <a:pt x="1203197" y="67437"/>
                </a:lnTo>
                <a:close/>
              </a:path>
            </a:pathLst>
          </a:custGeom>
          <a:solidFill>
            <a:srgbClr val="000000"/>
          </a:solidFill>
        </p:spPr>
        <p:txBody>
          <a:bodyPr wrap="square" lIns="0" tIns="0" rIns="0" bIns="0" rtlCol="0"/>
          <a:lstStyle/>
          <a:p>
            <a:endParaRPr/>
          </a:p>
        </p:txBody>
      </p:sp>
      <p:sp>
        <p:nvSpPr>
          <p:cNvPr id="54" name="object 54"/>
          <p:cNvSpPr/>
          <p:nvPr/>
        </p:nvSpPr>
        <p:spPr>
          <a:xfrm>
            <a:off x="1827529" y="4094479"/>
            <a:ext cx="1262380" cy="76200"/>
          </a:xfrm>
          <a:custGeom>
            <a:avLst/>
            <a:gdLst/>
            <a:ahLst/>
            <a:cxnLst/>
            <a:rect l="l" t="t" r="r" b="b"/>
            <a:pathLst>
              <a:path w="1262380" h="76200">
                <a:moveTo>
                  <a:pt x="1203197" y="40386"/>
                </a:moveTo>
                <a:lnTo>
                  <a:pt x="1203197" y="35052"/>
                </a:lnTo>
                <a:lnTo>
                  <a:pt x="1200912" y="32766"/>
                </a:lnTo>
                <a:lnTo>
                  <a:pt x="1524" y="32766"/>
                </a:lnTo>
                <a:lnTo>
                  <a:pt x="0" y="35052"/>
                </a:lnTo>
                <a:lnTo>
                  <a:pt x="0" y="40386"/>
                </a:lnTo>
                <a:lnTo>
                  <a:pt x="1524" y="42672"/>
                </a:lnTo>
                <a:lnTo>
                  <a:pt x="1200912" y="42672"/>
                </a:lnTo>
                <a:lnTo>
                  <a:pt x="1203197" y="40386"/>
                </a:lnTo>
                <a:close/>
              </a:path>
              <a:path w="1262380" h="76200">
                <a:moveTo>
                  <a:pt x="1261871" y="38100"/>
                </a:moveTo>
                <a:lnTo>
                  <a:pt x="1185671" y="0"/>
                </a:lnTo>
                <a:lnTo>
                  <a:pt x="1185671" y="32766"/>
                </a:lnTo>
                <a:lnTo>
                  <a:pt x="1200912" y="32766"/>
                </a:lnTo>
                <a:lnTo>
                  <a:pt x="1203197" y="35052"/>
                </a:lnTo>
                <a:lnTo>
                  <a:pt x="1203197" y="67437"/>
                </a:lnTo>
                <a:lnTo>
                  <a:pt x="1261871" y="38100"/>
                </a:lnTo>
                <a:close/>
              </a:path>
              <a:path w="1262380" h="76200">
                <a:moveTo>
                  <a:pt x="1203197" y="67437"/>
                </a:moveTo>
                <a:lnTo>
                  <a:pt x="1203197" y="40386"/>
                </a:lnTo>
                <a:lnTo>
                  <a:pt x="1200912" y="42672"/>
                </a:lnTo>
                <a:lnTo>
                  <a:pt x="1185671" y="42672"/>
                </a:lnTo>
                <a:lnTo>
                  <a:pt x="1185671" y="76200"/>
                </a:lnTo>
                <a:lnTo>
                  <a:pt x="1203197" y="67437"/>
                </a:lnTo>
                <a:close/>
              </a:path>
            </a:pathLst>
          </a:custGeom>
          <a:solidFill>
            <a:srgbClr val="000000"/>
          </a:solidFill>
        </p:spPr>
        <p:txBody>
          <a:bodyPr wrap="square" lIns="0" tIns="0" rIns="0" bIns="0" rtlCol="0"/>
          <a:lstStyle/>
          <a:p>
            <a:endParaRPr/>
          </a:p>
        </p:txBody>
      </p:sp>
      <p:sp>
        <p:nvSpPr>
          <p:cNvPr id="55" name="object 55"/>
          <p:cNvSpPr/>
          <p:nvPr/>
        </p:nvSpPr>
        <p:spPr>
          <a:xfrm>
            <a:off x="6321044" y="5600953"/>
            <a:ext cx="0" cy="85725"/>
          </a:xfrm>
          <a:custGeom>
            <a:avLst/>
            <a:gdLst/>
            <a:ahLst/>
            <a:cxnLst/>
            <a:rect l="l" t="t" r="r" b="b"/>
            <a:pathLst>
              <a:path h="85725">
                <a:moveTo>
                  <a:pt x="0" y="0"/>
                </a:moveTo>
                <a:lnTo>
                  <a:pt x="0" y="85344"/>
                </a:lnTo>
              </a:path>
            </a:pathLst>
          </a:custGeom>
          <a:ln w="9525">
            <a:solidFill>
              <a:srgbClr val="3030FF"/>
            </a:solidFill>
          </a:ln>
        </p:spPr>
        <p:txBody>
          <a:bodyPr wrap="square" lIns="0" tIns="0" rIns="0" bIns="0" rtlCol="0"/>
          <a:lstStyle/>
          <a:p>
            <a:endParaRPr/>
          </a:p>
        </p:txBody>
      </p:sp>
      <p:sp>
        <p:nvSpPr>
          <p:cNvPr id="56" name="object 56"/>
          <p:cNvSpPr txBox="1"/>
          <p:nvPr/>
        </p:nvSpPr>
        <p:spPr>
          <a:xfrm>
            <a:off x="3190742" y="3574541"/>
            <a:ext cx="594360" cy="1202055"/>
          </a:xfrm>
          <a:prstGeom prst="rect">
            <a:avLst/>
          </a:prstGeom>
        </p:spPr>
        <p:txBody>
          <a:bodyPr vert="horz" wrap="square" lIns="0" tIns="0" rIns="0" bIns="0" rtlCol="0">
            <a:spAutoFit/>
          </a:bodyPr>
          <a:lstStyle/>
          <a:p>
            <a:pPr marR="5080">
              <a:lnSpc>
                <a:spcPct val="100000"/>
              </a:lnSpc>
            </a:pPr>
            <a:r>
              <a:rPr sz="1100" dirty="0">
                <a:latin typeface="Arial"/>
                <a:cs typeface="Arial"/>
              </a:rPr>
              <a:t>Read  </a:t>
            </a:r>
            <a:r>
              <a:rPr sz="1100" spc="-5" dirty="0">
                <a:latin typeface="Arial"/>
                <a:cs typeface="Arial"/>
              </a:rPr>
              <a:t>register</a:t>
            </a:r>
            <a:r>
              <a:rPr sz="1100" spc="-80" dirty="0">
                <a:latin typeface="Arial"/>
                <a:cs typeface="Arial"/>
              </a:rPr>
              <a:t> </a:t>
            </a:r>
            <a:r>
              <a:rPr sz="1100" spc="-5" dirty="0">
                <a:latin typeface="Arial"/>
                <a:cs typeface="Arial"/>
              </a:rPr>
              <a:t>1</a:t>
            </a:r>
            <a:endParaRPr sz="1100">
              <a:latin typeface="Arial"/>
              <a:cs typeface="Arial"/>
            </a:endParaRPr>
          </a:p>
          <a:p>
            <a:pPr marR="5080">
              <a:lnSpc>
                <a:spcPct val="100000"/>
              </a:lnSpc>
              <a:spcBef>
                <a:spcPts val="755"/>
              </a:spcBef>
            </a:pPr>
            <a:r>
              <a:rPr sz="1100" dirty="0">
                <a:latin typeface="Arial"/>
                <a:cs typeface="Arial"/>
              </a:rPr>
              <a:t>Read  </a:t>
            </a:r>
            <a:r>
              <a:rPr sz="1100" spc="-5" dirty="0">
                <a:latin typeface="Arial"/>
                <a:cs typeface="Arial"/>
              </a:rPr>
              <a:t>register</a:t>
            </a:r>
            <a:r>
              <a:rPr sz="1100" spc="-80" dirty="0">
                <a:latin typeface="Arial"/>
                <a:cs typeface="Arial"/>
              </a:rPr>
              <a:t> </a:t>
            </a:r>
            <a:r>
              <a:rPr sz="1100" spc="-5" dirty="0">
                <a:latin typeface="Arial"/>
                <a:cs typeface="Arial"/>
              </a:rPr>
              <a:t>2</a:t>
            </a:r>
            <a:endParaRPr sz="1100">
              <a:latin typeface="Arial"/>
              <a:cs typeface="Arial"/>
            </a:endParaRPr>
          </a:p>
          <a:p>
            <a:pPr marR="120650">
              <a:lnSpc>
                <a:spcPct val="100000"/>
              </a:lnSpc>
              <a:spcBef>
                <a:spcPts val="755"/>
              </a:spcBef>
            </a:pPr>
            <a:r>
              <a:rPr sz="1100" spc="-5" dirty="0">
                <a:latin typeface="Arial"/>
                <a:cs typeface="Arial"/>
              </a:rPr>
              <a:t>Write  regist</a:t>
            </a:r>
            <a:r>
              <a:rPr sz="1100" spc="-15" dirty="0">
                <a:latin typeface="Arial"/>
                <a:cs typeface="Arial"/>
              </a:rPr>
              <a:t>e</a:t>
            </a:r>
            <a:r>
              <a:rPr sz="1100" spc="-5" dirty="0">
                <a:latin typeface="Arial"/>
                <a:cs typeface="Arial"/>
              </a:rPr>
              <a:t>r</a:t>
            </a:r>
            <a:endParaRPr sz="1100">
              <a:latin typeface="Arial"/>
              <a:cs typeface="Arial"/>
            </a:endParaRPr>
          </a:p>
        </p:txBody>
      </p:sp>
      <p:sp>
        <p:nvSpPr>
          <p:cNvPr id="57" name="object 57"/>
          <p:cNvSpPr txBox="1"/>
          <p:nvPr/>
        </p:nvSpPr>
        <p:spPr>
          <a:xfrm>
            <a:off x="3190742" y="4438629"/>
            <a:ext cx="1150620" cy="768985"/>
          </a:xfrm>
          <a:prstGeom prst="rect">
            <a:avLst/>
          </a:prstGeom>
        </p:spPr>
        <p:txBody>
          <a:bodyPr vert="horz" wrap="square" lIns="0" tIns="0" rIns="0" bIns="0" rtlCol="0">
            <a:spAutoFit/>
          </a:bodyPr>
          <a:lstStyle/>
          <a:p>
            <a:pPr marL="749300" marR="5080" indent="51435">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2</a:t>
            </a:r>
            <a:endParaRPr sz="1100">
              <a:latin typeface="Arial"/>
              <a:cs typeface="Arial"/>
            </a:endParaRPr>
          </a:p>
          <a:p>
            <a:pPr marR="815975">
              <a:lnSpc>
                <a:spcPct val="100000"/>
              </a:lnSpc>
              <a:spcBef>
                <a:spcPts val="750"/>
              </a:spcBef>
            </a:pPr>
            <a:r>
              <a:rPr sz="1100" spc="-5" dirty="0">
                <a:latin typeface="Arial"/>
                <a:cs typeface="Arial"/>
              </a:rPr>
              <a:t>Write  data</a:t>
            </a:r>
            <a:endParaRPr sz="1100">
              <a:latin typeface="Arial"/>
              <a:cs typeface="Arial"/>
            </a:endParaRPr>
          </a:p>
        </p:txBody>
      </p:sp>
      <p:sp>
        <p:nvSpPr>
          <p:cNvPr id="58" name="object 58"/>
          <p:cNvSpPr txBox="1"/>
          <p:nvPr/>
        </p:nvSpPr>
        <p:spPr>
          <a:xfrm>
            <a:off x="3940543" y="3574508"/>
            <a:ext cx="400685" cy="337820"/>
          </a:xfrm>
          <a:prstGeom prst="rect">
            <a:avLst/>
          </a:prstGeom>
        </p:spPr>
        <p:txBody>
          <a:bodyPr vert="horz" wrap="square" lIns="0" tIns="0" rIns="0" bIns="0" rtlCol="0">
            <a:spAutoFit/>
          </a:bodyPr>
          <a:lstStyle/>
          <a:p>
            <a:pPr marR="5080" indent="51435">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1</a:t>
            </a:r>
            <a:endParaRPr sz="1100">
              <a:latin typeface="Arial"/>
              <a:cs typeface="Arial"/>
            </a:endParaRPr>
          </a:p>
        </p:txBody>
      </p:sp>
      <p:sp>
        <p:nvSpPr>
          <p:cNvPr id="59" name="object 59"/>
          <p:cNvSpPr txBox="1"/>
          <p:nvPr/>
        </p:nvSpPr>
        <p:spPr>
          <a:xfrm>
            <a:off x="3692886" y="4869920"/>
            <a:ext cx="649605" cy="169545"/>
          </a:xfrm>
          <a:prstGeom prst="rect">
            <a:avLst/>
          </a:prstGeom>
        </p:spPr>
        <p:txBody>
          <a:bodyPr vert="horz" wrap="square" lIns="0" tIns="0" rIns="0" bIns="0" rtlCol="0">
            <a:spAutoFit/>
          </a:bodyPr>
          <a:lstStyle/>
          <a:p>
            <a:pPr>
              <a:lnSpc>
                <a:spcPct val="100000"/>
              </a:lnSpc>
            </a:pPr>
            <a:r>
              <a:rPr sz="1100" b="1" spc="-5" dirty="0">
                <a:latin typeface="Arial"/>
                <a:cs typeface="Arial"/>
              </a:rPr>
              <a:t>Registers</a:t>
            </a:r>
            <a:endParaRPr sz="1100">
              <a:latin typeface="Arial"/>
              <a:cs typeface="Arial"/>
            </a:endParaRPr>
          </a:p>
        </p:txBody>
      </p:sp>
      <p:sp>
        <p:nvSpPr>
          <p:cNvPr id="60" name="object 60"/>
          <p:cNvSpPr/>
          <p:nvPr/>
        </p:nvSpPr>
        <p:spPr>
          <a:xfrm>
            <a:off x="3089401" y="3527552"/>
            <a:ext cx="1339850" cy="1727200"/>
          </a:xfrm>
          <a:custGeom>
            <a:avLst/>
            <a:gdLst/>
            <a:ahLst/>
            <a:cxnLst/>
            <a:rect l="l" t="t" r="r" b="b"/>
            <a:pathLst>
              <a:path w="1339850" h="1727200">
                <a:moveTo>
                  <a:pt x="0" y="0"/>
                </a:moveTo>
                <a:lnTo>
                  <a:pt x="0" y="1726692"/>
                </a:lnTo>
                <a:lnTo>
                  <a:pt x="1339595" y="1726692"/>
                </a:lnTo>
                <a:lnTo>
                  <a:pt x="1339595" y="0"/>
                </a:lnTo>
                <a:lnTo>
                  <a:pt x="0" y="0"/>
                </a:lnTo>
                <a:close/>
              </a:path>
            </a:pathLst>
          </a:custGeom>
          <a:ln w="9525">
            <a:solidFill>
              <a:srgbClr val="000000"/>
            </a:solidFill>
          </a:ln>
        </p:spPr>
        <p:txBody>
          <a:bodyPr wrap="square" lIns="0" tIns="0" rIns="0" bIns="0" rtlCol="0"/>
          <a:lstStyle/>
          <a:p>
            <a:endParaRPr/>
          </a:p>
        </p:txBody>
      </p:sp>
      <p:sp>
        <p:nvSpPr>
          <p:cNvPr id="61" name="object 61"/>
          <p:cNvSpPr/>
          <p:nvPr/>
        </p:nvSpPr>
        <p:spPr>
          <a:xfrm>
            <a:off x="5938520" y="4694173"/>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2672"/>
                </a:moveTo>
                <a:lnTo>
                  <a:pt x="194309" y="0"/>
                </a:lnTo>
                <a:lnTo>
                  <a:pt x="194309" y="28955"/>
                </a:lnTo>
                <a:lnTo>
                  <a:pt x="208025" y="28955"/>
                </a:lnTo>
                <a:lnTo>
                  <a:pt x="208025" y="75681"/>
                </a:lnTo>
                <a:lnTo>
                  <a:pt x="251459" y="42672"/>
                </a:lnTo>
                <a:close/>
              </a:path>
              <a:path w="251460" h="86360">
                <a:moveTo>
                  <a:pt x="208025" y="75681"/>
                </a:moveTo>
                <a:lnTo>
                  <a:pt x="208025" y="57150"/>
                </a:lnTo>
                <a:lnTo>
                  <a:pt x="194309" y="57150"/>
                </a:lnTo>
                <a:lnTo>
                  <a:pt x="194309" y="86105"/>
                </a:lnTo>
                <a:lnTo>
                  <a:pt x="208025" y="75681"/>
                </a:lnTo>
                <a:close/>
              </a:path>
            </a:pathLst>
          </a:custGeom>
          <a:solidFill>
            <a:srgbClr val="000000"/>
          </a:solidFill>
        </p:spPr>
        <p:txBody>
          <a:bodyPr wrap="square" lIns="0" tIns="0" rIns="0" bIns="0" rtlCol="0"/>
          <a:lstStyle/>
          <a:p>
            <a:endParaRPr/>
          </a:p>
        </p:txBody>
      </p:sp>
      <p:sp>
        <p:nvSpPr>
          <p:cNvPr id="62" name="object 62"/>
          <p:cNvSpPr/>
          <p:nvPr/>
        </p:nvSpPr>
        <p:spPr>
          <a:xfrm>
            <a:off x="9123680" y="5730494"/>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3433"/>
                </a:moveTo>
                <a:lnTo>
                  <a:pt x="195072" y="0"/>
                </a:lnTo>
                <a:lnTo>
                  <a:pt x="195072" y="28955"/>
                </a:lnTo>
                <a:lnTo>
                  <a:pt x="209550" y="28955"/>
                </a:lnTo>
                <a:lnTo>
                  <a:pt x="209550" y="75295"/>
                </a:lnTo>
                <a:lnTo>
                  <a:pt x="252222" y="43433"/>
                </a:lnTo>
                <a:close/>
              </a:path>
              <a:path w="252729" h="86360">
                <a:moveTo>
                  <a:pt x="209550" y="75295"/>
                </a:moveTo>
                <a:lnTo>
                  <a:pt x="209550" y="57150"/>
                </a:lnTo>
                <a:lnTo>
                  <a:pt x="195072" y="57150"/>
                </a:lnTo>
                <a:lnTo>
                  <a:pt x="195072" y="86105"/>
                </a:lnTo>
                <a:lnTo>
                  <a:pt x="209550" y="75295"/>
                </a:lnTo>
                <a:close/>
              </a:path>
            </a:pathLst>
          </a:custGeom>
          <a:solidFill>
            <a:srgbClr val="000000"/>
          </a:solidFill>
        </p:spPr>
        <p:txBody>
          <a:bodyPr wrap="square" lIns="0" tIns="0" rIns="0" bIns="0" rtlCol="0"/>
          <a:lstStyle/>
          <a:p>
            <a:endParaRPr/>
          </a:p>
        </p:txBody>
      </p:sp>
      <p:sp>
        <p:nvSpPr>
          <p:cNvPr id="63" name="object 63"/>
          <p:cNvSpPr/>
          <p:nvPr/>
        </p:nvSpPr>
        <p:spPr>
          <a:xfrm>
            <a:off x="2837179" y="4995926"/>
            <a:ext cx="0" cy="1814830"/>
          </a:xfrm>
          <a:custGeom>
            <a:avLst/>
            <a:gdLst/>
            <a:ahLst/>
            <a:cxnLst/>
            <a:rect l="l" t="t" r="r" b="b"/>
            <a:pathLst>
              <a:path h="1814829">
                <a:moveTo>
                  <a:pt x="0" y="1814322"/>
                </a:moveTo>
                <a:lnTo>
                  <a:pt x="0" y="0"/>
                </a:lnTo>
              </a:path>
            </a:pathLst>
          </a:custGeom>
          <a:ln w="28575">
            <a:solidFill>
              <a:srgbClr val="000000"/>
            </a:solidFill>
          </a:ln>
        </p:spPr>
        <p:txBody>
          <a:bodyPr wrap="square" lIns="0" tIns="0" rIns="0" bIns="0" rtlCol="0"/>
          <a:lstStyle/>
          <a:p>
            <a:endParaRPr/>
          </a:p>
        </p:txBody>
      </p:sp>
      <p:sp>
        <p:nvSpPr>
          <p:cNvPr id="64" name="object 64"/>
          <p:cNvSpPr/>
          <p:nvPr/>
        </p:nvSpPr>
        <p:spPr>
          <a:xfrm>
            <a:off x="2837179" y="4953253"/>
            <a:ext cx="252729" cy="85725"/>
          </a:xfrm>
          <a:custGeom>
            <a:avLst/>
            <a:gdLst/>
            <a:ahLst/>
            <a:cxnLst/>
            <a:rect l="l" t="t" r="r" b="b"/>
            <a:pathLst>
              <a:path w="252730" h="85725">
                <a:moveTo>
                  <a:pt x="209550" y="57150"/>
                </a:moveTo>
                <a:lnTo>
                  <a:pt x="209550" y="28194"/>
                </a:lnTo>
                <a:lnTo>
                  <a:pt x="0" y="28194"/>
                </a:lnTo>
                <a:lnTo>
                  <a:pt x="0" y="57150"/>
                </a:lnTo>
                <a:lnTo>
                  <a:pt x="209550" y="57150"/>
                </a:lnTo>
                <a:close/>
              </a:path>
              <a:path w="252730" h="85725">
                <a:moveTo>
                  <a:pt x="252221" y="42672"/>
                </a:moveTo>
                <a:lnTo>
                  <a:pt x="195071" y="0"/>
                </a:lnTo>
                <a:lnTo>
                  <a:pt x="195071" y="28194"/>
                </a:lnTo>
                <a:lnTo>
                  <a:pt x="209550" y="28194"/>
                </a:lnTo>
                <a:lnTo>
                  <a:pt x="209550" y="74533"/>
                </a:lnTo>
                <a:lnTo>
                  <a:pt x="252221" y="42672"/>
                </a:lnTo>
                <a:close/>
              </a:path>
              <a:path w="252730" h="85725">
                <a:moveTo>
                  <a:pt x="209550" y="74533"/>
                </a:moveTo>
                <a:lnTo>
                  <a:pt x="209550" y="57150"/>
                </a:lnTo>
                <a:lnTo>
                  <a:pt x="195071" y="57150"/>
                </a:lnTo>
                <a:lnTo>
                  <a:pt x="195071" y="85344"/>
                </a:lnTo>
                <a:lnTo>
                  <a:pt x="209550" y="74533"/>
                </a:lnTo>
                <a:close/>
              </a:path>
            </a:pathLst>
          </a:custGeom>
          <a:solidFill>
            <a:srgbClr val="000000"/>
          </a:solidFill>
        </p:spPr>
        <p:txBody>
          <a:bodyPr wrap="square" lIns="0" tIns="0" rIns="0" bIns="0" rtlCol="0"/>
          <a:lstStyle/>
          <a:p>
            <a:endParaRPr/>
          </a:p>
        </p:txBody>
      </p:sp>
      <p:sp>
        <p:nvSpPr>
          <p:cNvPr id="65" name="object 65"/>
          <p:cNvSpPr/>
          <p:nvPr/>
        </p:nvSpPr>
        <p:spPr>
          <a:xfrm>
            <a:off x="4428997" y="3657853"/>
            <a:ext cx="588010" cy="85725"/>
          </a:xfrm>
          <a:custGeom>
            <a:avLst/>
            <a:gdLst/>
            <a:ahLst/>
            <a:cxnLst/>
            <a:rect l="l" t="t" r="r" b="b"/>
            <a:pathLst>
              <a:path w="588010" h="85725">
                <a:moveTo>
                  <a:pt x="544829" y="57150"/>
                </a:moveTo>
                <a:lnTo>
                  <a:pt x="544829" y="28194"/>
                </a:lnTo>
                <a:lnTo>
                  <a:pt x="0" y="28194"/>
                </a:lnTo>
                <a:lnTo>
                  <a:pt x="0" y="57150"/>
                </a:lnTo>
                <a:lnTo>
                  <a:pt x="544829" y="57150"/>
                </a:lnTo>
                <a:close/>
              </a:path>
              <a:path w="588010" h="85725">
                <a:moveTo>
                  <a:pt x="587501" y="42672"/>
                </a:moveTo>
                <a:lnTo>
                  <a:pt x="530351" y="0"/>
                </a:lnTo>
                <a:lnTo>
                  <a:pt x="530351" y="28194"/>
                </a:lnTo>
                <a:lnTo>
                  <a:pt x="544829" y="28194"/>
                </a:lnTo>
                <a:lnTo>
                  <a:pt x="544829" y="74533"/>
                </a:lnTo>
                <a:lnTo>
                  <a:pt x="587501" y="42672"/>
                </a:lnTo>
                <a:close/>
              </a:path>
              <a:path w="588010" h="85725">
                <a:moveTo>
                  <a:pt x="544829" y="74533"/>
                </a:moveTo>
                <a:lnTo>
                  <a:pt x="544829" y="57150"/>
                </a:lnTo>
                <a:lnTo>
                  <a:pt x="530351" y="57150"/>
                </a:lnTo>
                <a:lnTo>
                  <a:pt x="530351" y="85344"/>
                </a:lnTo>
                <a:lnTo>
                  <a:pt x="544829" y="74533"/>
                </a:lnTo>
                <a:close/>
              </a:path>
            </a:pathLst>
          </a:custGeom>
          <a:solidFill>
            <a:srgbClr val="000000"/>
          </a:solidFill>
        </p:spPr>
        <p:txBody>
          <a:bodyPr wrap="square" lIns="0" tIns="0" rIns="0" bIns="0" rtlCol="0"/>
          <a:lstStyle/>
          <a:p>
            <a:endParaRPr/>
          </a:p>
        </p:txBody>
      </p:sp>
      <p:sp>
        <p:nvSpPr>
          <p:cNvPr id="66" name="object 66"/>
          <p:cNvSpPr/>
          <p:nvPr/>
        </p:nvSpPr>
        <p:spPr>
          <a:xfrm>
            <a:off x="4428997" y="4608829"/>
            <a:ext cx="588010" cy="85725"/>
          </a:xfrm>
          <a:custGeom>
            <a:avLst/>
            <a:gdLst/>
            <a:ahLst/>
            <a:cxnLst/>
            <a:rect l="l" t="t" r="r" b="b"/>
            <a:pathLst>
              <a:path w="588010" h="85725">
                <a:moveTo>
                  <a:pt x="544829" y="57150"/>
                </a:moveTo>
                <a:lnTo>
                  <a:pt x="544829" y="28194"/>
                </a:lnTo>
                <a:lnTo>
                  <a:pt x="0" y="28194"/>
                </a:lnTo>
                <a:lnTo>
                  <a:pt x="0" y="57150"/>
                </a:lnTo>
                <a:lnTo>
                  <a:pt x="544829" y="57150"/>
                </a:lnTo>
                <a:close/>
              </a:path>
              <a:path w="588010" h="85725">
                <a:moveTo>
                  <a:pt x="587501" y="42672"/>
                </a:moveTo>
                <a:lnTo>
                  <a:pt x="530351" y="0"/>
                </a:lnTo>
                <a:lnTo>
                  <a:pt x="530351" y="28194"/>
                </a:lnTo>
                <a:lnTo>
                  <a:pt x="544829" y="28194"/>
                </a:lnTo>
                <a:lnTo>
                  <a:pt x="544829" y="74533"/>
                </a:lnTo>
                <a:lnTo>
                  <a:pt x="587501" y="42672"/>
                </a:lnTo>
                <a:close/>
              </a:path>
              <a:path w="588010" h="85725">
                <a:moveTo>
                  <a:pt x="544829" y="74533"/>
                </a:moveTo>
                <a:lnTo>
                  <a:pt x="544829" y="57150"/>
                </a:lnTo>
                <a:lnTo>
                  <a:pt x="530351" y="57150"/>
                </a:lnTo>
                <a:lnTo>
                  <a:pt x="530351" y="85344"/>
                </a:lnTo>
                <a:lnTo>
                  <a:pt x="544829" y="74533"/>
                </a:lnTo>
                <a:close/>
              </a:path>
            </a:pathLst>
          </a:custGeom>
          <a:solidFill>
            <a:srgbClr val="000000"/>
          </a:solidFill>
        </p:spPr>
        <p:txBody>
          <a:bodyPr wrap="square" lIns="0" tIns="0" rIns="0" bIns="0" rtlCol="0"/>
          <a:lstStyle/>
          <a:p>
            <a:endParaRPr/>
          </a:p>
        </p:txBody>
      </p:sp>
      <p:sp>
        <p:nvSpPr>
          <p:cNvPr id="67" name="object 67"/>
          <p:cNvSpPr/>
          <p:nvPr/>
        </p:nvSpPr>
        <p:spPr>
          <a:xfrm>
            <a:off x="2585720" y="5472176"/>
            <a:ext cx="2430780" cy="85725"/>
          </a:xfrm>
          <a:custGeom>
            <a:avLst/>
            <a:gdLst/>
            <a:ahLst/>
            <a:cxnLst/>
            <a:rect l="l" t="t" r="r" b="b"/>
            <a:pathLst>
              <a:path w="2430779" h="85725">
                <a:moveTo>
                  <a:pt x="2388107" y="57150"/>
                </a:moveTo>
                <a:lnTo>
                  <a:pt x="2388107" y="28194"/>
                </a:lnTo>
                <a:lnTo>
                  <a:pt x="0" y="28194"/>
                </a:lnTo>
                <a:lnTo>
                  <a:pt x="0" y="57150"/>
                </a:lnTo>
                <a:lnTo>
                  <a:pt x="2388107" y="57150"/>
                </a:lnTo>
                <a:close/>
              </a:path>
              <a:path w="2430779" h="85725">
                <a:moveTo>
                  <a:pt x="2430779" y="42672"/>
                </a:moveTo>
                <a:lnTo>
                  <a:pt x="2373629" y="0"/>
                </a:lnTo>
                <a:lnTo>
                  <a:pt x="2373629" y="28194"/>
                </a:lnTo>
                <a:lnTo>
                  <a:pt x="2388107" y="28194"/>
                </a:lnTo>
                <a:lnTo>
                  <a:pt x="2388107" y="74533"/>
                </a:lnTo>
                <a:lnTo>
                  <a:pt x="2430779" y="42672"/>
                </a:lnTo>
                <a:close/>
              </a:path>
              <a:path w="2430779" h="85725">
                <a:moveTo>
                  <a:pt x="2388107" y="74533"/>
                </a:moveTo>
                <a:lnTo>
                  <a:pt x="2388107" y="57150"/>
                </a:lnTo>
                <a:lnTo>
                  <a:pt x="2373629" y="57150"/>
                </a:lnTo>
                <a:lnTo>
                  <a:pt x="2373629" y="85344"/>
                </a:lnTo>
                <a:lnTo>
                  <a:pt x="2388107" y="74533"/>
                </a:lnTo>
                <a:close/>
              </a:path>
            </a:pathLst>
          </a:custGeom>
          <a:solidFill>
            <a:srgbClr val="000000"/>
          </a:solidFill>
        </p:spPr>
        <p:txBody>
          <a:bodyPr wrap="square" lIns="0" tIns="0" rIns="0" bIns="0" rtlCol="0"/>
          <a:lstStyle/>
          <a:p>
            <a:endParaRPr/>
          </a:p>
        </p:txBody>
      </p:sp>
      <p:sp>
        <p:nvSpPr>
          <p:cNvPr id="68" name="object 68"/>
          <p:cNvSpPr/>
          <p:nvPr/>
        </p:nvSpPr>
        <p:spPr>
          <a:xfrm>
            <a:off x="5184902" y="5514847"/>
            <a:ext cx="250825" cy="0"/>
          </a:xfrm>
          <a:custGeom>
            <a:avLst/>
            <a:gdLst/>
            <a:ahLst/>
            <a:cxnLst/>
            <a:rect l="l" t="t" r="r" b="b"/>
            <a:pathLst>
              <a:path w="250825">
                <a:moveTo>
                  <a:pt x="0" y="0"/>
                </a:moveTo>
                <a:lnTo>
                  <a:pt x="250698" y="0"/>
                </a:lnTo>
              </a:path>
            </a:pathLst>
          </a:custGeom>
          <a:ln w="28575">
            <a:solidFill>
              <a:srgbClr val="000000"/>
            </a:solidFill>
          </a:ln>
        </p:spPr>
        <p:txBody>
          <a:bodyPr wrap="square" lIns="0" tIns="0" rIns="0" bIns="0" rtlCol="0"/>
          <a:lstStyle/>
          <a:p>
            <a:endParaRPr/>
          </a:p>
        </p:txBody>
      </p:sp>
      <p:sp>
        <p:nvSpPr>
          <p:cNvPr id="69" name="object 69"/>
          <p:cNvSpPr/>
          <p:nvPr/>
        </p:nvSpPr>
        <p:spPr>
          <a:xfrm>
            <a:off x="5435600" y="4909820"/>
            <a:ext cx="0" cy="605155"/>
          </a:xfrm>
          <a:custGeom>
            <a:avLst/>
            <a:gdLst/>
            <a:ahLst/>
            <a:cxnLst/>
            <a:rect l="l" t="t" r="r" b="b"/>
            <a:pathLst>
              <a:path h="605154">
                <a:moveTo>
                  <a:pt x="0" y="0"/>
                </a:moveTo>
                <a:lnTo>
                  <a:pt x="0" y="605027"/>
                </a:lnTo>
              </a:path>
            </a:pathLst>
          </a:custGeom>
          <a:ln w="28575">
            <a:solidFill>
              <a:srgbClr val="000000"/>
            </a:solidFill>
          </a:ln>
        </p:spPr>
        <p:txBody>
          <a:bodyPr wrap="square" lIns="0" tIns="0" rIns="0" bIns="0" rtlCol="0"/>
          <a:lstStyle/>
          <a:p>
            <a:endParaRPr/>
          </a:p>
        </p:txBody>
      </p:sp>
      <p:sp>
        <p:nvSpPr>
          <p:cNvPr id="70" name="object 70"/>
          <p:cNvSpPr/>
          <p:nvPr/>
        </p:nvSpPr>
        <p:spPr>
          <a:xfrm>
            <a:off x="5435600" y="4867147"/>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71" name="object 71"/>
          <p:cNvSpPr/>
          <p:nvPr/>
        </p:nvSpPr>
        <p:spPr>
          <a:xfrm>
            <a:off x="9123680" y="5299202"/>
            <a:ext cx="252729" cy="85725"/>
          </a:xfrm>
          <a:custGeom>
            <a:avLst/>
            <a:gdLst/>
            <a:ahLst/>
            <a:cxnLst/>
            <a:rect l="l" t="t" r="r" b="b"/>
            <a:pathLst>
              <a:path w="252729" h="85725">
                <a:moveTo>
                  <a:pt x="209550" y="57150"/>
                </a:moveTo>
                <a:lnTo>
                  <a:pt x="209550" y="28194"/>
                </a:lnTo>
                <a:lnTo>
                  <a:pt x="0" y="28194"/>
                </a:lnTo>
                <a:lnTo>
                  <a:pt x="0" y="57150"/>
                </a:lnTo>
                <a:lnTo>
                  <a:pt x="209550" y="57150"/>
                </a:lnTo>
                <a:close/>
              </a:path>
              <a:path w="252729" h="85725">
                <a:moveTo>
                  <a:pt x="252222" y="42672"/>
                </a:moveTo>
                <a:lnTo>
                  <a:pt x="195072" y="0"/>
                </a:lnTo>
                <a:lnTo>
                  <a:pt x="195072" y="28194"/>
                </a:lnTo>
                <a:lnTo>
                  <a:pt x="209550" y="28194"/>
                </a:lnTo>
                <a:lnTo>
                  <a:pt x="209550" y="74533"/>
                </a:lnTo>
                <a:lnTo>
                  <a:pt x="252222" y="42672"/>
                </a:lnTo>
                <a:close/>
              </a:path>
              <a:path w="252729" h="85725">
                <a:moveTo>
                  <a:pt x="209550" y="74533"/>
                </a:moveTo>
                <a:lnTo>
                  <a:pt x="209550" y="57150"/>
                </a:lnTo>
                <a:lnTo>
                  <a:pt x="195072" y="57150"/>
                </a:lnTo>
                <a:lnTo>
                  <a:pt x="195072" y="85344"/>
                </a:lnTo>
                <a:lnTo>
                  <a:pt x="209550" y="74533"/>
                </a:lnTo>
                <a:close/>
              </a:path>
            </a:pathLst>
          </a:custGeom>
          <a:solidFill>
            <a:srgbClr val="000000"/>
          </a:solidFill>
        </p:spPr>
        <p:txBody>
          <a:bodyPr wrap="square" lIns="0" tIns="0" rIns="0" bIns="0" rtlCol="0"/>
          <a:lstStyle/>
          <a:p>
            <a:endParaRPr/>
          </a:p>
        </p:txBody>
      </p:sp>
      <p:sp>
        <p:nvSpPr>
          <p:cNvPr id="72" name="object 72"/>
          <p:cNvSpPr/>
          <p:nvPr/>
        </p:nvSpPr>
        <p:spPr>
          <a:xfrm>
            <a:off x="1827529" y="6080252"/>
            <a:ext cx="3188970" cy="76200"/>
          </a:xfrm>
          <a:custGeom>
            <a:avLst/>
            <a:gdLst/>
            <a:ahLst/>
            <a:cxnLst/>
            <a:rect l="l" t="t" r="r" b="b"/>
            <a:pathLst>
              <a:path w="3188970" h="76200">
                <a:moveTo>
                  <a:pt x="3130296" y="40386"/>
                </a:moveTo>
                <a:lnTo>
                  <a:pt x="3130296" y="35051"/>
                </a:lnTo>
                <a:lnTo>
                  <a:pt x="3128010" y="33527"/>
                </a:lnTo>
                <a:lnTo>
                  <a:pt x="1524" y="33527"/>
                </a:lnTo>
                <a:lnTo>
                  <a:pt x="0" y="35051"/>
                </a:lnTo>
                <a:lnTo>
                  <a:pt x="0" y="40386"/>
                </a:lnTo>
                <a:lnTo>
                  <a:pt x="1524" y="42672"/>
                </a:lnTo>
                <a:lnTo>
                  <a:pt x="3128010" y="42672"/>
                </a:lnTo>
                <a:lnTo>
                  <a:pt x="3130296" y="40386"/>
                </a:lnTo>
                <a:close/>
              </a:path>
              <a:path w="3188970" h="76200">
                <a:moveTo>
                  <a:pt x="3188970" y="38100"/>
                </a:moveTo>
                <a:lnTo>
                  <a:pt x="3112770" y="0"/>
                </a:lnTo>
                <a:lnTo>
                  <a:pt x="3112770" y="33527"/>
                </a:lnTo>
                <a:lnTo>
                  <a:pt x="3128010" y="33527"/>
                </a:lnTo>
                <a:lnTo>
                  <a:pt x="3130296" y="35051"/>
                </a:lnTo>
                <a:lnTo>
                  <a:pt x="3130296" y="67437"/>
                </a:lnTo>
                <a:lnTo>
                  <a:pt x="3188970" y="38100"/>
                </a:lnTo>
                <a:close/>
              </a:path>
              <a:path w="3188970" h="76200">
                <a:moveTo>
                  <a:pt x="3130296" y="67437"/>
                </a:moveTo>
                <a:lnTo>
                  <a:pt x="3130296" y="40386"/>
                </a:lnTo>
                <a:lnTo>
                  <a:pt x="3128010" y="42672"/>
                </a:lnTo>
                <a:lnTo>
                  <a:pt x="3112770" y="42672"/>
                </a:lnTo>
                <a:lnTo>
                  <a:pt x="3112770" y="76200"/>
                </a:lnTo>
                <a:lnTo>
                  <a:pt x="3130296" y="67437"/>
                </a:lnTo>
                <a:close/>
              </a:path>
            </a:pathLst>
          </a:custGeom>
          <a:solidFill>
            <a:srgbClr val="000000"/>
          </a:solidFill>
        </p:spPr>
        <p:txBody>
          <a:bodyPr wrap="square" lIns="0" tIns="0" rIns="0" bIns="0" rtlCol="0"/>
          <a:lstStyle/>
          <a:p>
            <a:endParaRPr/>
          </a:p>
        </p:txBody>
      </p:sp>
      <p:sp>
        <p:nvSpPr>
          <p:cNvPr id="73" name="object 73"/>
          <p:cNvSpPr/>
          <p:nvPr/>
        </p:nvSpPr>
        <p:spPr>
          <a:xfrm>
            <a:off x="1797050" y="5473700"/>
            <a:ext cx="70485" cy="71755"/>
          </a:xfrm>
          <a:custGeom>
            <a:avLst/>
            <a:gdLst/>
            <a:ahLst/>
            <a:cxnLst/>
            <a:rect l="l" t="t" r="r" b="b"/>
            <a:pathLst>
              <a:path w="70485" h="71754">
                <a:moveTo>
                  <a:pt x="70104" y="51053"/>
                </a:moveTo>
                <a:lnTo>
                  <a:pt x="70104" y="20574"/>
                </a:lnTo>
                <a:lnTo>
                  <a:pt x="49530" y="0"/>
                </a:lnTo>
                <a:lnTo>
                  <a:pt x="20574" y="0"/>
                </a:lnTo>
                <a:lnTo>
                  <a:pt x="0" y="20574"/>
                </a:lnTo>
                <a:lnTo>
                  <a:pt x="0" y="51053"/>
                </a:lnTo>
                <a:lnTo>
                  <a:pt x="20574" y="71627"/>
                </a:lnTo>
                <a:lnTo>
                  <a:pt x="49530" y="71627"/>
                </a:lnTo>
                <a:lnTo>
                  <a:pt x="70104" y="51053"/>
                </a:lnTo>
                <a:close/>
              </a:path>
            </a:pathLst>
          </a:custGeom>
          <a:solidFill>
            <a:srgbClr val="FF0000"/>
          </a:solidFill>
        </p:spPr>
        <p:txBody>
          <a:bodyPr wrap="square" lIns="0" tIns="0" rIns="0" bIns="0" rtlCol="0"/>
          <a:lstStyle/>
          <a:p>
            <a:endParaRPr/>
          </a:p>
        </p:txBody>
      </p:sp>
      <p:sp>
        <p:nvSpPr>
          <p:cNvPr id="74" name="object 74"/>
          <p:cNvSpPr/>
          <p:nvPr/>
        </p:nvSpPr>
        <p:spPr>
          <a:xfrm>
            <a:off x="1797050" y="5473700"/>
            <a:ext cx="70485" cy="71755"/>
          </a:xfrm>
          <a:custGeom>
            <a:avLst/>
            <a:gdLst/>
            <a:ahLst/>
            <a:cxnLst/>
            <a:rect l="l" t="t" r="r" b="b"/>
            <a:pathLst>
              <a:path w="70485" h="71754">
                <a:moveTo>
                  <a:pt x="20574" y="0"/>
                </a:moveTo>
                <a:lnTo>
                  <a:pt x="0" y="20574"/>
                </a:lnTo>
                <a:lnTo>
                  <a:pt x="0" y="51053"/>
                </a:lnTo>
                <a:lnTo>
                  <a:pt x="20574" y="71627"/>
                </a:lnTo>
                <a:lnTo>
                  <a:pt x="49530" y="71627"/>
                </a:lnTo>
                <a:lnTo>
                  <a:pt x="70104" y="51053"/>
                </a:lnTo>
                <a:lnTo>
                  <a:pt x="70104" y="20574"/>
                </a:lnTo>
                <a:lnTo>
                  <a:pt x="49530" y="0"/>
                </a:lnTo>
                <a:lnTo>
                  <a:pt x="20574" y="0"/>
                </a:lnTo>
                <a:close/>
              </a:path>
            </a:pathLst>
          </a:custGeom>
          <a:ln w="9525">
            <a:solidFill>
              <a:srgbClr val="FF0000"/>
            </a:solidFill>
          </a:ln>
        </p:spPr>
        <p:txBody>
          <a:bodyPr wrap="square" lIns="0" tIns="0" rIns="0" bIns="0" rtlCol="0"/>
          <a:lstStyle/>
          <a:p>
            <a:endParaRPr/>
          </a:p>
        </p:txBody>
      </p:sp>
      <p:sp>
        <p:nvSpPr>
          <p:cNvPr id="75" name="object 75"/>
          <p:cNvSpPr/>
          <p:nvPr/>
        </p:nvSpPr>
        <p:spPr>
          <a:xfrm>
            <a:off x="6856730" y="4094479"/>
            <a:ext cx="255270" cy="76200"/>
          </a:xfrm>
          <a:custGeom>
            <a:avLst/>
            <a:gdLst/>
            <a:ahLst/>
            <a:cxnLst/>
            <a:rect l="l" t="t" r="r" b="b"/>
            <a:pathLst>
              <a:path w="255270" h="76200">
                <a:moveTo>
                  <a:pt x="196596" y="40386"/>
                </a:moveTo>
                <a:lnTo>
                  <a:pt x="196596" y="35052"/>
                </a:lnTo>
                <a:lnTo>
                  <a:pt x="194310" y="32766"/>
                </a:lnTo>
                <a:lnTo>
                  <a:pt x="1524" y="32766"/>
                </a:lnTo>
                <a:lnTo>
                  <a:pt x="0" y="35052"/>
                </a:lnTo>
                <a:lnTo>
                  <a:pt x="0" y="40386"/>
                </a:lnTo>
                <a:lnTo>
                  <a:pt x="1524" y="42672"/>
                </a:lnTo>
                <a:lnTo>
                  <a:pt x="194310" y="42672"/>
                </a:lnTo>
                <a:lnTo>
                  <a:pt x="196596" y="40386"/>
                </a:lnTo>
                <a:close/>
              </a:path>
              <a:path w="255270" h="76200">
                <a:moveTo>
                  <a:pt x="255270" y="38100"/>
                </a:moveTo>
                <a:lnTo>
                  <a:pt x="179070" y="0"/>
                </a:lnTo>
                <a:lnTo>
                  <a:pt x="179070" y="32766"/>
                </a:lnTo>
                <a:lnTo>
                  <a:pt x="194310" y="32766"/>
                </a:lnTo>
                <a:lnTo>
                  <a:pt x="196596" y="35052"/>
                </a:lnTo>
                <a:lnTo>
                  <a:pt x="196596" y="67437"/>
                </a:lnTo>
                <a:lnTo>
                  <a:pt x="255270" y="38100"/>
                </a:lnTo>
                <a:close/>
              </a:path>
              <a:path w="255270" h="76200">
                <a:moveTo>
                  <a:pt x="196596" y="67437"/>
                </a:moveTo>
                <a:lnTo>
                  <a:pt x="196596" y="40386"/>
                </a:lnTo>
                <a:lnTo>
                  <a:pt x="194310" y="42672"/>
                </a:lnTo>
                <a:lnTo>
                  <a:pt x="179070" y="42672"/>
                </a:lnTo>
                <a:lnTo>
                  <a:pt x="179070" y="76200"/>
                </a:lnTo>
                <a:lnTo>
                  <a:pt x="196596" y="67437"/>
                </a:lnTo>
                <a:close/>
              </a:path>
            </a:pathLst>
          </a:custGeom>
          <a:solidFill>
            <a:srgbClr val="000000"/>
          </a:solidFill>
        </p:spPr>
        <p:txBody>
          <a:bodyPr wrap="square" lIns="0" tIns="0" rIns="0" bIns="0" rtlCol="0"/>
          <a:lstStyle/>
          <a:p>
            <a:endParaRPr/>
          </a:p>
        </p:txBody>
      </p:sp>
      <p:sp>
        <p:nvSpPr>
          <p:cNvPr id="76" name="object 76"/>
          <p:cNvSpPr/>
          <p:nvPr/>
        </p:nvSpPr>
        <p:spPr>
          <a:xfrm>
            <a:off x="5351779" y="5126228"/>
            <a:ext cx="1760220" cy="85725"/>
          </a:xfrm>
          <a:custGeom>
            <a:avLst/>
            <a:gdLst/>
            <a:ahLst/>
            <a:cxnLst/>
            <a:rect l="l" t="t" r="r" b="b"/>
            <a:pathLst>
              <a:path w="1760220" h="85725">
                <a:moveTo>
                  <a:pt x="1717548" y="57150"/>
                </a:moveTo>
                <a:lnTo>
                  <a:pt x="1717548" y="28194"/>
                </a:lnTo>
                <a:lnTo>
                  <a:pt x="0" y="28194"/>
                </a:lnTo>
                <a:lnTo>
                  <a:pt x="0" y="57150"/>
                </a:lnTo>
                <a:lnTo>
                  <a:pt x="1717548" y="57150"/>
                </a:lnTo>
                <a:close/>
              </a:path>
              <a:path w="1760220" h="85725">
                <a:moveTo>
                  <a:pt x="1760220" y="42672"/>
                </a:moveTo>
                <a:lnTo>
                  <a:pt x="1703070" y="0"/>
                </a:lnTo>
                <a:lnTo>
                  <a:pt x="1703070" y="28194"/>
                </a:lnTo>
                <a:lnTo>
                  <a:pt x="1717548" y="28194"/>
                </a:lnTo>
                <a:lnTo>
                  <a:pt x="1717548" y="74533"/>
                </a:lnTo>
                <a:lnTo>
                  <a:pt x="1760220" y="42672"/>
                </a:lnTo>
                <a:close/>
              </a:path>
              <a:path w="1760220" h="85725">
                <a:moveTo>
                  <a:pt x="1717548" y="74533"/>
                </a:moveTo>
                <a:lnTo>
                  <a:pt x="1717548" y="57150"/>
                </a:lnTo>
                <a:lnTo>
                  <a:pt x="1703070" y="57150"/>
                </a:lnTo>
                <a:lnTo>
                  <a:pt x="1703070" y="85344"/>
                </a:lnTo>
                <a:lnTo>
                  <a:pt x="1717548" y="74533"/>
                </a:lnTo>
                <a:close/>
              </a:path>
            </a:pathLst>
          </a:custGeom>
          <a:solidFill>
            <a:srgbClr val="000000"/>
          </a:solidFill>
        </p:spPr>
        <p:txBody>
          <a:bodyPr wrap="square" lIns="0" tIns="0" rIns="0" bIns="0" rtlCol="0"/>
          <a:lstStyle/>
          <a:p>
            <a:endParaRPr/>
          </a:p>
        </p:txBody>
      </p:sp>
      <p:sp>
        <p:nvSpPr>
          <p:cNvPr id="77" name="object 77"/>
          <p:cNvSpPr txBox="1"/>
          <p:nvPr/>
        </p:nvSpPr>
        <p:spPr>
          <a:xfrm>
            <a:off x="6278626" y="5746242"/>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78" name="object 78"/>
          <p:cNvSpPr txBox="1"/>
          <p:nvPr/>
        </p:nvSpPr>
        <p:spPr>
          <a:xfrm>
            <a:off x="6278626" y="6049522"/>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79" name="object 79"/>
          <p:cNvSpPr/>
          <p:nvPr/>
        </p:nvSpPr>
        <p:spPr>
          <a:xfrm>
            <a:off x="6202171" y="5686297"/>
            <a:ext cx="238760" cy="605155"/>
          </a:xfrm>
          <a:custGeom>
            <a:avLst/>
            <a:gdLst/>
            <a:ahLst/>
            <a:cxnLst/>
            <a:rect l="l" t="t" r="r" b="b"/>
            <a:pathLst>
              <a:path w="238760" h="605154">
                <a:moveTo>
                  <a:pt x="118872" y="0"/>
                </a:moveTo>
                <a:lnTo>
                  <a:pt x="72651" y="9358"/>
                </a:lnTo>
                <a:lnTo>
                  <a:pt x="34861" y="34861"/>
                </a:lnTo>
                <a:lnTo>
                  <a:pt x="9358" y="72651"/>
                </a:lnTo>
                <a:lnTo>
                  <a:pt x="0" y="118872"/>
                </a:lnTo>
                <a:lnTo>
                  <a:pt x="0" y="486155"/>
                </a:lnTo>
                <a:lnTo>
                  <a:pt x="9358" y="532376"/>
                </a:lnTo>
                <a:lnTo>
                  <a:pt x="34861" y="570166"/>
                </a:lnTo>
                <a:lnTo>
                  <a:pt x="72651" y="595669"/>
                </a:lnTo>
                <a:lnTo>
                  <a:pt x="118872" y="605027"/>
                </a:lnTo>
                <a:lnTo>
                  <a:pt x="165532" y="595669"/>
                </a:lnTo>
                <a:lnTo>
                  <a:pt x="203549" y="570166"/>
                </a:lnTo>
                <a:lnTo>
                  <a:pt x="229135" y="532376"/>
                </a:lnTo>
                <a:lnTo>
                  <a:pt x="238506" y="486155"/>
                </a:lnTo>
                <a:lnTo>
                  <a:pt x="238505" y="118872"/>
                </a:lnTo>
                <a:lnTo>
                  <a:pt x="229135" y="72651"/>
                </a:lnTo>
                <a:lnTo>
                  <a:pt x="203549" y="34861"/>
                </a:lnTo>
                <a:lnTo>
                  <a:pt x="165532" y="9358"/>
                </a:lnTo>
                <a:lnTo>
                  <a:pt x="118872" y="0"/>
                </a:lnTo>
                <a:close/>
              </a:path>
            </a:pathLst>
          </a:custGeom>
          <a:ln w="9525">
            <a:solidFill>
              <a:srgbClr val="000000"/>
            </a:solidFill>
          </a:ln>
        </p:spPr>
        <p:txBody>
          <a:bodyPr wrap="square" lIns="0" tIns="0" rIns="0" bIns="0" rtlCol="0"/>
          <a:lstStyle/>
          <a:p>
            <a:endParaRPr/>
          </a:p>
        </p:txBody>
      </p:sp>
      <p:sp>
        <p:nvSpPr>
          <p:cNvPr id="80" name="object 80"/>
          <p:cNvSpPr/>
          <p:nvPr/>
        </p:nvSpPr>
        <p:spPr>
          <a:xfrm>
            <a:off x="5180329" y="6080252"/>
            <a:ext cx="1009650" cy="76200"/>
          </a:xfrm>
          <a:custGeom>
            <a:avLst/>
            <a:gdLst/>
            <a:ahLst/>
            <a:cxnLst/>
            <a:rect l="l" t="t" r="r" b="b"/>
            <a:pathLst>
              <a:path w="1009650" h="76200">
                <a:moveTo>
                  <a:pt x="950214" y="40386"/>
                </a:moveTo>
                <a:lnTo>
                  <a:pt x="950214" y="35051"/>
                </a:lnTo>
                <a:lnTo>
                  <a:pt x="948690" y="33527"/>
                </a:lnTo>
                <a:lnTo>
                  <a:pt x="1524" y="33528"/>
                </a:lnTo>
                <a:lnTo>
                  <a:pt x="0" y="35052"/>
                </a:lnTo>
                <a:lnTo>
                  <a:pt x="0" y="40386"/>
                </a:lnTo>
                <a:lnTo>
                  <a:pt x="1524" y="42672"/>
                </a:lnTo>
                <a:lnTo>
                  <a:pt x="948690" y="42672"/>
                </a:lnTo>
                <a:lnTo>
                  <a:pt x="950214" y="40386"/>
                </a:lnTo>
                <a:close/>
              </a:path>
              <a:path w="1009650" h="76200">
                <a:moveTo>
                  <a:pt x="1009650" y="38100"/>
                </a:moveTo>
                <a:lnTo>
                  <a:pt x="933450" y="0"/>
                </a:lnTo>
                <a:lnTo>
                  <a:pt x="933450" y="33527"/>
                </a:lnTo>
                <a:lnTo>
                  <a:pt x="948690" y="33527"/>
                </a:lnTo>
                <a:lnTo>
                  <a:pt x="950214" y="35051"/>
                </a:lnTo>
                <a:lnTo>
                  <a:pt x="950214" y="67817"/>
                </a:lnTo>
                <a:lnTo>
                  <a:pt x="1009650" y="38100"/>
                </a:lnTo>
                <a:close/>
              </a:path>
              <a:path w="1009650" h="76200">
                <a:moveTo>
                  <a:pt x="950214" y="67817"/>
                </a:moveTo>
                <a:lnTo>
                  <a:pt x="950214" y="40386"/>
                </a:lnTo>
                <a:lnTo>
                  <a:pt x="948690" y="42672"/>
                </a:lnTo>
                <a:lnTo>
                  <a:pt x="933450" y="42672"/>
                </a:lnTo>
                <a:lnTo>
                  <a:pt x="933450" y="76200"/>
                </a:lnTo>
                <a:lnTo>
                  <a:pt x="950214" y="67817"/>
                </a:lnTo>
                <a:close/>
              </a:path>
            </a:pathLst>
          </a:custGeom>
          <a:solidFill>
            <a:srgbClr val="000000"/>
          </a:solidFill>
        </p:spPr>
        <p:txBody>
          <a:bodyPr wrap="square" lIns="0" tIns="0" rIns="0" bIns="0" rtlCol="0"/>
          <a:lstStyle/>
          <a:p>
            <a:endParaRPr/>
          </a:p>
        </p:txBody>
      </p:sp>
      <p:sp>
        <p:nvSpPr>
          <p:cNvPr id="81" name="object 81"/>
          <p:cNvSpPr/>
          <p:nvPr/>
        </p:nvSpPr>
        <p:spPr>
          <a:xfrm>
            <a:off x="5180329" y="5821171"/>
            <a:ext cx="1009650" cy="76200"/>
          </a:xfrm>
          <a:custGeom>
            <a:avLst/>
            <a:gdLst/>
            <a:ahLst/>
            <a:cxnLst/>
            <a:rect l="l" t="t" r="r" b="b"/>
            <a:pathLst>
              <a:path w="1009650" h="76200">
                <a:moveTo>
                  <a:pt x="950214" y="41148"/>
                </a:moveTo>
                <a:lnTo>
                  <a:pt x="950214" y="35813"/>
                </a:lnTo>
                <a:lnTo>
                  <a:pt x="948690" y="33527"/>
                </a:lnTo>
                <a:lnTo>
                  <a:pt x="1524" y="33528"/>
                </a:lnTo>
                <a:lnTo>
                  <a:pt x="0" y="35814"/>
                </a:lnTo>
                <a:lnTo>
                  <a:pt x="0" y="41148"/>
                </a:lnTo>
                <a:lnTo>
                  <a:pt x="1524" y="42672"/>
                </a:lnTo>
                <a:lnTo>
                  <a:pt x="948690" y="42672"/>
                </a:lnTo>
                <a:lnTo>
                  <a:pt x="950214" y="41148"/>
                </a:lnTo>
                <a:close/>
              </a:path>
              <a:path w="1009650" h="76200">
                <a:moveTo>
                  <a:pt x="1009650" y="38100"/>
                </a:moveTo>
                <a:lnTo>
                  <a:pt x="933450" y="0"/>
                </a:lnTo>
                <a:lnTo>
                  <a:pt x="933450" y="33527"/>
                </a:lnTo>
                <a:lnTo>
                  <a:pt x="948690" y="33527"/>
                </a:lnTo>
                <a:lnTo>
                  <a:pt x="950214" y="35813"/>
                </a:lnTo>
                <a:lnTo>
                  <a:pt x="950214" y="67817"/>
                </a:lnTo>
                <a:lnTo>
                  <a:pt x="1009650" y="38100"/>
                </a:lnTo>
                <a:close/>
              </a:path>
              <a:path w="1009650" h="76200">
                <a:moveTo>
                  <a:pt x="950214" y="67817"/>
                </a:moveTo>
                <a:lnTo>
                  <a:pt x="950214" y="41148"/>
                </a:lnTo>
                <a:lnTo>
                  <a:pt x="948690" y="42672"/>
                </a:lnTo>
                <a:lnTo>
                  <a:pt x="933450" y="42672"/>
                </a:lnTo>
                <a:lnTo>
                  <a:pt x="933450" y="76200"/>
                </a:lnTo>
                <a:lnTo>
                  <a:pt x="950214" y="67817"/>
                </a:lnTo>
                <a:close/>
              </a:path>
            </a:pathLst>
          </a:custGeom>
          <a:solidFill>
            <a:srgbClr val="000000"/>
          </a:solidFill>
        </p:spPr>
        <p:txBody>
          <a:bodyPr wrap="square" lIns="0" tIns="0" rIns="0" bIns="0" rtlCol="0"/>
          <a:lstStyle/>
          <a:p>
            <a:endParaRPr/>
          </a:p>
        </p:txBody>
      </p:sp>
      <p:sp>
        <p:nvSpPr>
          <p:cNvPr id="82" name="object 82"/>
          <p:cNvSpPr/>
          <p:nvPr/>
        </p:nvSpPr>
        <p:spPr>
          <a:xfrm>
            <a:off x="6437629" y="5994146"/>
            <a:ext cx="674370" cy="76200"/>
          </a:xfrm>
          <a:custGeom>
            <a:avLst/>
            <a:gdLst/>
            <a:ahLst/>
            <a:cxnLst/>
            <a:rect l="l" t="t" r="r" b="b"/>
            <a:pathLst>
              <a:path w="674370" h="76200">
                <a:moveTo>
                  <a:pt x="615695" y="41148"/>
                </a:moveTo>
                <a:lnTo>
                  <a:pt x="615695" y="35813"/>
                </a:lnTo>
                <a:lnTo>
                  <a:pt x="613410" y="33527"/>
                </a:lnTo>
                <a:lnTo>
                  <a:pt x="1524" y="33527"/>
                </a:lnTo>
                <a:lnTo>
                  <a:pt x="0" y="35813"/>
                </a:lnTo>
                <a:lnTo>
                  <a:pt x="0" y="41148"/>
                </a:lnTo>
                <a:lnTo>
                  <a:pt x="1524" y="43433"/>
                </a:lnTo>
                <a:lnTo>
                  <a:pt x="613410" y="43433"/>
                </a:lnTo>
                <a:lnTo>
                  <a:pt x="615695" y="41148"/>
                </a:lnTo>
                <a:close/>
              </a:path>
              <a:path w="674370" h="76200">
                <a:moveTo>
                  <a:pt x="674369" y="38100"/>
                </a:moveTo>
                <a:lnTo>
                  <a:pt x="598169" y="0"/>
                </a:lnTo>
                <a:lnTo>
                  <a:pt x="598169" y="33527"/>
                </a:lnTo>
                <a:lnTo>
                  <a:pt x="613410" y="33527"/>
                </a:lnTo>
                <a:lnTo>
                  <a:pt x="615695" y="35813"/>
                </a:lnTo>
                <a:lnTo>
                  <a:pt x="615695" y="67437"/>
                </a:lnTo>
                <a:lnTo>
                  <a:pt x="674369" y="38100"/>
                </a:lnTo>
                <a:close/>
              </a:path>
              <a:path w="674370" h="76200">
                <a:moveTo>
                  <a:pt x="615695" y="67437"/>
                </a:moveTo>
                <a:lnTo>
                  <a:pt x="615695" y="41148"/>
                </a:lnTo>
                <a:lnTo>
                  <a:pt x="613410" y="43433"/>
                </a:lnTo>
                <a:lnTo>
                  <a:pt x="598169" y="43433"/>
                </a:lnTo>
                <a:lnTo>
                  <a:pt x="598169" y="76200"/>
                </a:lnTo>
                <a:lnTo>
                  <a:pt x="615695" y="67437"/>
                </a:lnTo>
                <a:close/>
              </a:path>
            </a:pathLst>
          </a:custGeom>
          <a:solidFill>
            <a:srgbClr val="000000"/>
          </a:solidFill>
        </p:spPr>
        <p:txBody>
          <a:bodyPr wrap="square" lIns="0" tIns="0" rIns="0" bIns="0" rtlCol="0"/>
          <a:lstStyle/>
          <a:p>
            <a:endParaRPr/>
          </a:p>
        </p:txBody>
      </p:sp>
      <p:sp>
        <p:nvSpPr>
          <p:cNvPr id="83" name="object 83"/>
          <p:cNvSpPr/>
          <p:nvPr/>
        </p:nvSpPr>
        <p:spPr>
          <a:xfrm>
            <a:off x="7280402" y="5299202"/>
            <a:ext cx="501650" cy="85725"/>
          </a:xfrm>
          <a:custGeom>
            <a:avLst/>
            <a:gdLst/>
            <a:ahLst/>
            <a:cxnLst/>
            <a:rect l="l" t="t" r="r" b="b"/>
            <a:pathLst>
              <a:path w="501650" h="85725">
                <a:moveTo>
                  <a:pt x="458724" y="57150"/>
                </a:moveTo>
                <a:lnTo>
                  <a:pt x="458724" y="28194"/>
                </a:lnTo>
                <a:lnTo>
                  <a:pt x="0" y="28194"/>
                </a:lnTo>
                <a:lnTo>
                  <a:pt x="0" y="57150"/>
                </a:lnTo>
                <a:lnTo>
                  <a:pt x="458724" y="57150"/>
                </a:lnTo>
                <a:close/>
              </a:path>
              <a:path w="501650" h="85725">
                <a:moveTo>
                  <a:pt x="501396" y="42672"/>
                </a:moveTo>
                <a:lnTo>
                  <a:pt x="444246" y="0"/>
                </a:lnTo>
                <a:lnTo>
                  <a:pt x="444246" y="28194"/>
                </a:lnTo>
                <a:lnTo>
                  <a:pt x="458724" y="28194"/>
                </a:lnTo>
                <a:lnTo>
                  <a:pt x="458724" y="74533"/>
                </a:lnTo>
                <a:lnTo>
                  <a:pt x="501396" y="42672"/>
                </a:lnTo>
                <a:close/>
              </a:path>
              <a:path w="501650" h="85725">
                <a:moveTo>
                  <a:pt x="458724" y="74533"/>
                </a:moveTo>
                <a:lnTo>
                  <a:pt x="458724" y="57150"/>
                </a:lnTo>
                <a:lnTo>
                  <a:pt x="444246" y="57150"/>
                </a:lnTo>
                <a:lnTo>
                  <a:pt x="444246" y="85344"/>
                </a:lnTo>
                <a:lnTo>
                  <a:pt x="458724" y="74533"/>
                </a:lnTo>
                <a:close/>
              </a:path>
            </a:pathLst>
          </a:custGeom>
          <a:solidFill>
            <a:srgbClr val="000000"/>
          </a:solidFill>
        </p:spPr>
        <p:txBody>
          <a:bodyPr wrap="square" lIns="0" tIns="0" rIns="0" bIns="0" rtlCol="0"/>
          <a:lstStyle/>
          <a:p>
            <a:endParaRPr/>
          </a:p>
        </p:txBody>
      </p:sp>
      <p:sp>
        <p:nvSpPr>
          <p:cNvPr id="84" name="object 84"/>
          <p:cNvSpPr/>
          <p:nvPr/>
        </p:nvSpPr>
        <p:spPr>
          <a:xfrm>
            <a:off x="7275830" y="5994146"/>
            <a:ext cx="1681480" cy="76200"/>
          </a:xfrm>
          <a:custGeom>
            <a:avLst/>
            <a:gdLst/>
            <a:ahLst/>
            <a:cxnLst/>
            <a:rect l="l" t="t" r="r" b="b"/>
            <a:pathLst>
              <a:path w="1681479" h="76200">
                <a:moveTo>
                  <a:pt x="1622298" y="41148"/>
                </a:moveTo>
                <a:lnTo>
                  <a:pt x="1622298" y="35813"/>
                </a:lnTo>
                <a:lnTo>
                  <a:pt x="1620012" y="33527"/>
                </a:lnTo>
                <a:lnTo>
                  <a:pt x="1524" y="33527"/>
                </a:lnTo>
                <a:lnTo>
                  <a:pt x="0" y="35813"/>
                </a:lnTo>
                <a:lnTo>
                  <a:pt x="0" y="41148"/>
                </a:lnTo>
                <a:lnTo>
                  <a:pt x="1524" y="43433"/>
                </a:lnTo>
                <a:lnTo>
                  <a:pt x="1620012" y="43433"/>
                </a:lnTo>
                <a:lnTo>
                  <a:pt x="1622298" y="41148"/>
                </a:lnTo>
                <a:close/>
              </a:path>
              <a:path w="1681479" h="76200">
                <a:moveTo>
                  <a:pt x="1680972" y="38100"/>
                </a:moveTo>
                <a:lnTo>
                  <a:pt x="1604772" y="0"/>
                </a:lnTo>
                <a:lnTo>
                  <a:pt x="1604772" y="33527"/>
                </a:lnTo>
                <a:lnTo>
                  <a:pt x="1620012" y="33527"/>
                </a:lnTo>
                <a:lnTo>
                  <a:pt x="1622298" y="35813"/>
                </a:lnTo>
                <a:lnTo>
                  <a:pt x="1622298" y="67437"/>
                </a:lnTo>
                <a:lnTo>
                  <a:pt x="1680972" y="38100"/>
                </a:lnTo>
                <a:close/>
              </a:path>
              <a:path w="1681479" h="76200">
                <a:moveTo>
                  <a:pt x="1622298" y="67437"/>
                </a:moveTo>
                <a:lnTo>
                  <a:pt x="1622298" y="41148"/>
                </a:lnTo>
                <a:lnTo>
                  <a:pt x="1620012" y="43433"/>
                </a:lnTo>
                <a:lnTo>
                  <a:pt x="1604772" y="43433"/>
                </a:lnTo>
                <a:lnTo>
                  <a:pt x="1604772" y="76200"/>
                </a:lnTo>
                <a:lnTo>
                  <a:pt x="1622298" y="67437"/>
                </a:lnTo>
                <a:close/>
              </a:path>
            </a:pathLst>
          </a:custGeom>
          <a:solidFill>
            <a:srgbClr val="000000"/>
          </a:solidFill>
        </p:spPr>
        <p:txBody>
          <a:bodyPr wrap="square" lIns="0" tIns="0" rIns="0" bIns="0" rtlCol="0"/>
          <a:lstStyle/>
          <a:p>
            <a:endParaRPr/>
          </a:p>
        </p:txBody>
      </p:sp>
      <p:sp>
        <p:nvSpPr>
          <p:cNvPr id="85" name="object 85"/>
          <p:cNvSpPr/>
          <p:nvPr/>
        </p:nvSpPr>
        <p:spPr>
          <a:xfrm>
            <a:off x="9123680" y="6032246"/>
            <a:ext cx="252729" cy="0"/>
          </a:xfrm>
          <a:custGeom>
            <a:avLst/>
            <a:gdLst/>
            <a:ahLst/>
            <a:cxnLst/>
            <a:rect l="l" t="t" r="r" b="b"/>
            <a:pathLst>
              <a:path w="252729">
                <a:moveTo>
                  <a:pt x="0" y="0"/>
                </a:moveTo>
                <a:lnTo>
                  <a:pt x="252222" y="0"/>
                </a:lnTo>
              </a:path>
            </a:pathLst>
          </a:custGeom>
          <a:ln w="9525">
            <a:solidFill>
              <a:srgbClr val="000000"/>
            </a:solidFill>
          </a:ln>
        </p:spPr>
        <p:txBody>
          <a:bodyPr wrap="square" lIns="0" tIns="0" rIns="0" bIns="0" rtlCol="0"/>
          <a:lstStyle/>
          <a:p>
            <a:endParaRPr/>
          </a:p>
        </p:txBody>
      </p:sp>
      <p:sp>
        <p:nvSpPr>
          <p:cNvPr id="86" name="object 86"/>
          <p:cNvSpPr/>
          <p:nvPr/>
        </p:nvSpPr>
        <p:spPr>
          <a:xfrm>
            <a:off x="9375902" y="6032246"/>
            <a:ext cx="0" cy="605155"/>
          </a:xfrm>
          <a:custGeom>
            <a:avLst/>
            <a:gdLst/>
            <a:ahLst/>
            <a:cxnLst/>
            <a:rect l="l" t="t" r="r" b="b"/>
            <a:pathLst>
              <a:path h="605154">
                <a:moveTo>
                  <a:pt x="0" y="605028"/>
                </a:moveTo>
                <a:lnTo>
                  <a:pt x="0" y="0"/>
                </a:lnTo>
              </a:path>
            </a:pathLst>
          </a:custGeom>
          <a:ln w="9525">
            <a:solidFill>
              <a:srgbClr val="000000"/>
            </a:solidFill>
          </a:ln>
        </p:spPr>
        <p:txBody>
          <a:bodyPr wrap="square" lIns="0" tIns="0" rIns="0" bIns="0" rtlCol="0"/>
          <a:lstStyle/>
          <a:p>
            <a:endParaRPr/>
          </a:p>
        </p:txBody>
      </p:sp>
      <p:sp>
        <p:nvSpPr>
          <p:cNvPr id="87" name="object 87"/>
          <p:cNvSpPr/>
          <p:nvPr/>
        </p:nvSpPr>
        <p:spPr>
          <a:xfrm>
            <a:off x="2670301" y="6637273"/>
            <a:ext cx="6705600" cy="0"/>
          </a:xfrm>
          <a:custGeom>
            <a:avLst/>
            <a:gdLst/>
            <a:ahLst/>
            <a:cxnLst/>
            <a:rect l="l" t="t" r="r" b="b"/>
            <a:pathLst>
              <a:path w="6705600">
                <a:moveTo>
                  <a:pt x="0" y="0"/>
                </a:moveTo>
                <a:lnTo>
                  <a:pt x="6705600" y="0"/>
                </a:lnTo>
              </a:path>
            </a:pathLst>
          </a:custGeom>
          <a:ln w="9525">
            <a:solidFill>
              <a:srgbClr val="000000"/>
            </a:solidFill>
          </a:ln>
        </p:spPr>
        <p:txBody>
          <a:bodyPr wrap="square" lIns="0" tIns="0" rIns="0" bIns="0" rtlCol="0"/>
          <a:lstStyle/>
          <a:p>
            <a:endParaRPr/>
          </a:p>
        </p:txBody>
      </p:sp>
      <p:sp>
        <p:nvSpPr>
          <p:cNvPr id="88" name="object 88"/>
          <p:cNvSpPr txBox="1"/>
          <p:nvPr/>
        </p:nvSpPr>
        <p:spPr>
          <a:xfrm>
            <a:off x="5019802" y="2108708"/>
            <a:ext cx="1784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EX</a:t>
            </a:r>
            <a:endParaRPr sz="900">
              <a:latin typeface="Times New Roman"/>
              <a:cs typeface="Times New Roman"/>
            </a:endParaRPr>
          </a:p>
        </p:txBody>
      </p:sp>
      <p:sp>
        <p:nvSpPr>
          <p:cNvPr id="89" name="object 89"/>
          <p:cNvSpPr/>
          <p:nvPr/>
        </p:nvSpPr>
        <p:spPr>
          <a:xfrm>
            <a:off x="5016500" y="1800098"/>
            <a:ext cx="167640" cy="260350"/>
          </a:xfrm>
          <a:custGeom>
            <a:avLst/>
            <a:gdLst/>
            <a:ahLst/>
            <a:cxnLst/>
            <a:rect l="l" t="t" r="r" b="b"/>
            <a:pathLst>
              <a:path w="167639" h="260350">
                <a:moveTo>
                  <a:pt x="167639" y="0"/>
                </a:moveTo>
                <a:lnTo>
                  <a:pt x="167639" y="259841"/>
                </a:lnTo>
                <a:lnTo>
                  <a:pt x="0" y="259841"/>
                </a:lnTo>
                <a:lnTo>
                  <a:pt x="0" y="0"/>
                </a:lnTo>
                <a:lnTo>
                  <a:pt x="167639" y="0"/>
                </a:lnTo>
                <a:close/>
              </a:path>
            </a:pathLst>
          </a:custGeom>
          <a:solidFill>
            <a:srgbClr val="DEDEDE"/>
          </a:solidFill>
        </p:spPr>
        <p:txBody>
          <a:bodyPr wrap="square" lIns="0" tIns="0" rIns="0" bIns="0" rtlCol="0"/>
          <a:lstStyle/>
          <a:p>
            <a:endParaRPr/>
          </a:p>
        </p:txBody>
      </p:sp>
      <p:sp>
        <p:nvSpPr>
          <p:cNvPr id="90" name="object 90"/>
          <p:cNvSpPr/>
          <p:nvPr/>
        </p:nvSpPr>
        <p:spPr>
          <a:xfrm>
            <a:off x="5016500" y="1800098"/>
            <a:ext cx="168910" cy="260985"/>
          </a:xfrm>
          <a:custGeom>
            <a:avLst/>
            <a:gdLst/>
            <a:ahLst/>
            <a:cxnLst/>
            <a:rect l="l" t="t" r="r" b="b"/>
            <a:pathLst>
              <a:path w="168910" h="260985">
                <a:moveTo>
                  <a:pt x="0" y="0"/>
                </a:moveTo>
                <a:lnTo>
                  <a:pt x="0" y="260603"/>
                </a:lnTo>
                <a:lnTo>
                  <a:pt x="168401" y="260603"/>
                </a:lnTo>
                <a:lnTo>
                  <a:pt x="168401" y="0"/>
                </a:lnTo>
                <a:lnTo>
                  <a:pt x="0" y="0"/>
                </a:lnTo>
                <a:close/>
              </a:path>
            </a:pathLst>
          </a:custGeom>
          <a:ln w="9525">
            <a:solidFill>
              <a:srgbClr val="000000"/>
            </a:solidFill>
          </a:ln>
        </p:spPr>
        <p:txBody>
          <a:bodyPr wrap="square" lIns="0" tIns="0" rIns="0" bIns="0" rtlCol="0"/>
          <a:lstStyle/>
          <a:p>
            <a:endParaRPr/>
          </a:p>
        </p:txBody>
      </p:sp>
      <p:sp>
        <p:nvSpPr>
          <p:cNvPr id="91" name="object 91"/>
          <p:cNvSpPr txBox="1"/>
          <p:nvPr/>
        </p:nvSpPr>
        <p:spPr>
          <a:xfrm>
            <a:off x="5052567" y="1848103"/>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92" name="object 92"/>
          <p:cNvSpPr/>
          <p:nvPr/>
        </p:nvSpPr>
        <p:spPr>
          <a:xfrm>
            <a:off x="5016500" y="1541017"/>
            <a:ext cx="167640" cy="259079"/>
          </a:xfrm>
          <a:custGeom>
            <a:avLst/>
            <a:gdLst/>
            <a:ahLst/>
            <a:cxnLst/>
            <a:rect l="l" t="t" r="r" b="b"/>
            <a:pathLst>
              <a:path w="167639" h="259080">
                <a:moveTo>
                  <a:pt x="167639" y="0"/>
                </a:moveTo>
                <a:lnTo>
                  <a:pt x="167639" y="259080"/>
                </a:lnTo>
                <a:lnTo>
                  <a:pt x="0" y="259080"/>
                </a:lnTo>
                <a:lnTo>
                  <a:pt x="0" y="0"/>
                </a:lnTo>
                <a:lnTo>
                  <a:pt x="167639" y="0"/>
                </a:lnTo>
                <a:close/>
              </a:path>
            </a:pathLst>
          </a:custGeom>
          <a:solidFill>
            <a:srgbClr val="DEDEDE"/>
          </a:solidFill>
        </p:spPr>
        <p:txBody>
          <a:bodyPr wrap="square" lIns="0" tIns="0" rIns="0" bIns="0" rtlCol="0"/>
          <a:lstStyle/>
          <a:p>
            <a:endParaRPr/>
          </a:p>
        </p:txBody>
      </p:sp>
      <p:sp>
        <p:nvSpPr>
          <p:cNvPr id="93" name="object 93"/>
          <p:cNvSpPr/>
          <p:nvPr/>
        </p:nvSpPr>
        <p:spPr>
          <a:xfrm>
            <a:off x="5016500" y="1541780"/>
            <a:ext cx="168910" cy="258445"/>
          </a:xfrm>
          <a:custGeom>
            <a:avLst/>
            <a:gdLst/>
            <a:ahLst/>
            <a:cxnLst/>
            <a:rect l="l" t="t" r="r" b="b"/>
            <a:pathLst>
              <a:path w="168910" h="258444">
                <a:moveTo>
                  <a:pt x="0" y="0"/>
                </a:moveTo>
                <a:lnTo>
                  <a:pt x="0" y="258318"/>
                </a:lnTo>
                <a:lnTo>
                  <a:pt x="168401" y="258318"/>
                </a:lnTo>
                <a:lnTo>
                  <a:pt x="168401" y="0"/>
                </a:lnTo>
                <a:lnTo>
                  <a:pt x="0" y="0"/>
                </a:lnTo>
                <a:close/>
              </a:path>
            </a:pathLst>
          </a:custGeom>
          <a:ln w="9525">
            <a:solidFill>
              <a:srgbClr val="000000"/>
            </a:solidFill>
          </a:ln>
        </p:spPr>
        <p:txBody>
          <a:bodyPr wrap="square" lIns="0" tIns="0" rIns="0" bIns="0" rtlCol="0"/>
          <a:lstStyle/>
          <a:p>
            <a:endParaRPr/>
          </a:p>
        </p:txBody>
      </p:sp>
      <p:sp>
        <p:nvSpPr>
          <p:cNvPr id="94" name="object 94"/>
          <p:cNvSpPr txBox="1"/>
          <p:nvPr/>
        </p:nvSpPr>
        <p:spPr>
          <a:xfrm>
            <a:off x="5006847" y="1589785"/>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95" name="object 95"/>
          <p:cNvSpPr/>
          <p:nvPr/>
        </p:nvSpPr>
        <p:spPr>
          <a:xfrm>
            <a:off x="4009897" y="1541780"/>
            <a:ext cx="588010" cy="777240"/>
          </a:xfrm>
          <a:custGeom>
            <a:avLst/>
            <a:gdLst/>
            <a:ahLst/>
            <a:cxnLst/>
            <a:rect l="l" t="t" r="r" b="b"/>
            <a:pathLst>
              <a:path w="588010" h="777239">
                <a:moveTo>
                  <a:pt x="294131" y="0"/>
                </a:moveTo>
                <a:lnTo>
                  <a:pt x="254249" y="3542"/>
                </a:lnTo>
                <a:lnTo>
                  <a:pt x="215988" y="13864"/>
                </a:lnTo>
                <a:lnTo>
                  <a:pt x="179701" y="30503"/>
                </a:lnTo>
                <a:lnTo>
                  <a:pt x="145739" y="53001"/>
                </a:lnTo>
                <a:lnTo>
                  <a:pt x="114455" y="80896"/>
                </a:lnTo>
                <a:lnTo>
                  <a:pt x="86201" y="113728"/>
                </a:lnTo>
                <a:lnTo>
                  <a:pt x="61328" y="151037"/>
                </a:lnTo>
                <a:lnTo>
                  <a:pt x="40188" y="192362"/>
                </a:lnTo>
                <a:lnTo>
                  <a:pt x="23133" y="237243"/>
                </a:lnTo>
                <a:lnTo>
                  <a:pt x="10516" y="285220"/>
                </a:lnTo>
                <a:lnTo>
                  <a:pt x="2687" y="335832"/>
                </a:lnTo>
                <a:lnTo>
                  <a:pt x="0" y="388619"/>
                </a:lnTo>
                <a:lnTo>
                  <a:pt x="2687" y="441407"/>
                </a:lnTo>
                <a:lnTo>
                  <a:pt x="10516" y="492019"/>
                </a:lnTo>
                <a:lnTo>
                  <a:pt x="23133" y="539996"/>
                </a:lnTo>
                <a:lnTo>
                  <a:pt x="40188" y="584877"/>
                </a:lnTo>
                <a:lnTo>
                  <a:pt x="61328" y="626202"/>
                </a:lnTo>
                <a:lnTo>
                  <a:pt x="86201" y="663511"/>
                </a:lnTo>
                <a:lnTo>
                  <a:pt x="114455" y="696343"/>
                </a:lnTo>
                <a:lnTo>
                  <a:pt x="145739" y="724238"/>
                </a:lnTo>
                <a:lnTo>
                  <a:pt x="179701" y="746736"/>
                </a:lnTo>
                <a:lnTo>
                  <a:pt x="215988" y="763375"/>
                </a:lnTo>
                <a:lnTo>
                  <a:pt x="254249" y="773697"/>
                </a:lnTo>
                <a:lnTo>
                  <a:pt x="294131" y="777239"/>
                </a:lnTo>
                <a:lnTo>
                  <a:pt x="333839" y="773697"/>
                </a:lnTo>
                <a:lnTo>
                  <a:pt x="371954" y="763375"/>
                </a:lnTo>
                <a:lnTo>
                  <a:pt x="408122" y="746736"/>
                </a:lnTo>
                <a:lnTo>
                  <a:pt x="441988" y="724238"/>
                </a:lnTo>
                <a:lnTo>
                  <a:pt x="473197" y="696343"/>
                </a:lnTo>
                <a:lnTo>
                  <a:pt x="501396" y="663511"/>
                </a:lnTo>
                <a:lnTo>
                  <a:pt x="526228" y="626202"/>
                </a:lnTo>
                <a:lnTo>
                  <a:pt x="547341" y="584877"/>
                </a:lnTo>
                <a:lnTo>
                  <a:pt x="564380" y="539996"/>
                </a:lnTo>
                <a:lnTo>
                  <a:pt x="576989" y="492019"/>
                </a:lnTo>
                <a:lnTo>
                  <a:pt x="584814" y="441407"/>
                </a:lnTo>
                <a:lnTo>
                  <a:pt x="587501" y="388619"/>
                </a:lnTo>
                <a:lnTo>
                  <a:pt x="584814" y="335832"/>
                </a:lnTo>
                <a:lnTo>
                  <a:pt x="576989" y="285220"/>
                </a:lnTo>
                <a:lnTo>
                  <a:pt x="564380" y="237243"/>
                </a:lnTo>
                <a:lnTo>
                  <a:pt x="547341" y="192362"/>
                </a:lnTo>
                <a:lnTo>
                  <a:pt x="526228" y="151037"/>
                </a:lnTo>
                <a:lnTo>
                  <a:pt x="501396" y="113728"/>
                </a:lnTo>
                <a:lnTo>
                  <a:pt x="473197" y="80896"/>
                </a:lnTo>
                <a:lnTo>
                  <a:pt x="441988" y="53001"/>
                </a:lnTo>
                <a:lnTo>
                  <a:pt x="408122" y="30503"/>
                </a:lnTo>
                <a:lnTo>
                  <a:pt x="371954" y="13864"/>
                </a:lnTo>
                <a:lnTo>
                  <a:pt x="333839" y="3542"/>
                </a:lnTo>
                <a:lnTo>
                  <a:pt x="294131" y="0"/>
                </a:lnTo>
                <a:close/>
              </a:path>
            </a:pathLst>
          </a:custGeom>
          <a:ln w="9525">
            <a:solidFill>
              <a:srgbClr val="000000"/>
            </a:solidFill>
          </a:ln>
        </p:spPr>
        <p:txBody>
          <a:bodyPr wrap="square" lIns="0" tIns="0" rIns="0" bIns="0" rtlCol="0"/>
          <a:lstStyle/>
          <a:p>
            <a:endParaRPr/>
          </a:p>
        </p:txBody>
      </p:sp>
      <p:sp>
        <p:nvSpPr>
          <p:cNvPr id="96" name="object 96"/>
          <p:cNvSpPr txBox="1"/>
          <p:nvPr/>
        </p:nvSpPr>
        <p:spPr>
          <a:xfrm>
            <a:off x="4055109" y="1847850"/>
            <a:ext cx="521334"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Control</a:t>
            </a:r>
            <a:endParaRPr sz="1100">
              <a:latin typeface="Arial"/>
              <a:cs typeface="Arial"/>
            </a:endParaRPr>
          </a:p>
        </p:txBody>
      </p:sp>
      <p:sp>
        <p:nvSpPr>
          <p:cNvPr id="97" name="object 97"/>
          <p:cNvSpPr/>
          <p:nvPr/>
        </p:nvSpPr>
        <p:spPr>
          <a:xfrm>
            <a:off x="7112000" y="2059939"/>
            <a:ext cx="167640" cy="259079"/>
          </a:xfrm>
          <a:custGeom>
            <a:avLst/>
            <a:gdLst/>
            <a:ahLst/>
            <a:cxnLst/>
            <a:rect l="l" t="t" r="r" b="b"/>
            <a:pathLst>
              <a:path w="167640" h="259080">
                <a:moveTo>
                  <a:pt x="167640" y="0"/>
                </a:moveTo>
                <a:lnTo>
                  <a:pt x="167640" y="259080"/>
                </a:lnTo>
                <a:lnTo>
                  <a:pt x="0" y="259080"/>
                </a:lnTo>
                <a:lnTo>
                  <a:pt x="0" y="0"/>
                </a:lnTo>
                <a:lnTo>
                  <a:pt x="167640" y="0"/>
                </a:lnTo>
                <a:close/>
              </a:path>
            </a:pathLst>
          </a:custGeom>
          <a:solidFill>
            <a:srgbClr val="DEDEDE"/>
          </a:solidFill>
        </p:spPr>
        <p:txBody>
          <a:bodyPr wrap="square" lIns="0" tIns="0" rIns="0" bIns="0" rtlCol="0"/>
          <a:lstStyle/>
          <a:p>
            <a:endParaRPr/>
          </a:p>
        </p:txBody>
      </p:sp>
      <p:sp>
        <p:nvSpPr>
          <p:cNvPr id="98" name="object 98"/>
          <p:cNvSpPr/>
          <p:nvPr/>
        </p:nvSpPr>
        <p:spPr>
          <a:xfrm>
            <a:off x="7112000" y="2060701"/>
            <a:ext cx="168910" cy="258445"/>
          </a:xfrm>
          <a:custGeom>
            <a:avLst/>
            <a:gdLst/>
            <a:ahLst/>
            <a:cxnLst/>
            <a:rect l="l" t="t" r="r" b="b"/>
            <a:pathLst>
              <a:path w="168909"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99" name="object 99"/>
          <p:cNvSpPr txBox="1"/>
          <p:nvPr/>
        </p:nvSpPr>
        <p:spPr>
          <a:xfrm>
            <a:off x="7145781" y="2108708"/>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00" name="object 100"/>
          <p:cNvSpPr/>
          <p:nvPr/>
        </p:nvSpPr>
        <p:spPr>
          <a:xfrm>
            <a:off x="7112000" y="1800098"/>
            <a:ext cx="167640" cy="260350"/>
          </a:xfrm>
          <a:custGeom>
            <a:avLst/>
            <a:gdLst/>
            <a:ahLst/>
            <a:cxnLst/>
            <a:rect l="l" t="t" r="r" b="b"/>
            <a:pathLst>
              <a:path w="167640" h="260350">
                <a:moveTo>
                  <a:pt x="167640" y="0"/>
                </a:moveTo>
                <a:lnTo>
                  <a:pt x="167640" y="259841"/>
                </a:lnTo>
                <a:lnTo>
                  <a:pt x="0" y="259841"/>
                </a:lnTo>
                <a:lnTo>
                  <a:pt x="0" y="0"/>
                </a:lnTo>
                <a:lnTo>
                  <a:pt x="167640" y="0"/>
                </a:lnTo>
                <a:close/>
              </a:path>
            </a:pathLst>
          </a:custGeom>
          <a:solidFill>
            <a:srgbClr val="DEDEDE"/>
          </a:solidFill>
        </p:spPr>
        <p:txBody>
          <a:bodyPr wrap="square" lIns="0" tIns="0" rIns="0" bIns="0" rtlCol="0"/>
          <a:lstStyle/>
          <a:p>
            <a:endParaRPr/>
          </a:p>
        </p:txBody>
      </p:sp>
      <p:sp>
        <p:nvSpPr>
          <p:cNvPr id="101" name="object 101"/>
          <p:cNvSpPr/>
          <p:nvPr/>
        </p:nvSpPr>
        <p:spPr>
          <a:xfrm>
            <a:off x="7112000" y="1800098"/>
            <a:ext cx="168910" cy="260985"/>
          </a:xfrm>
          <a:custGeom>
            <a:avLst/>
            <a:gdLst/>
            <a:ahLst/>
            <a:cxnLst/>
            <a:rect l="l" t="t" r="r" b="b"/>
            <a:pathLst>
              <a:path w="168909" h="260985">
                <a:moveTo>
                  <a:pt x="0" y="0"/>
                </a:moveTo>
                <a:lnTo>
                  <a:pt x="0" y="260603"/>
                </a:lnTo>
                <a:lnTo>
                  <a:pt x="168401" y="260603"/>
                </a:lnTo>
                <a:lnTo>
                  <a:pt x="168401" y="0"/>
                </a:lnTo>
                <a:lnTo>
                  <a:pt x="0" y="0"/>
                </a:lnTo>
                <a:close/>
              </a:path>
            </a:pathLst>
          </a:custGeom>
          <a:ln w="9525">
            <a:solidFill>
              <a:srgbClr val="000000"/>
            </a:solidFill>
          </a:ln>
        </p:spPr>
        <p:txBody>
          <a:bodyPr wrap="square" lIns="0" tIns="0" rIns="0" bIns="0" rtlCol="0"/>
          <a:lstStyle/>
          <a:p>
            <a:endParaRPr/>
          </a:p>
        </p:txBody>
      </p:sp>
      <p:sp>
        <p:nvSpPr>
          <p:cNvPr id="102" name="object 102"/>
          <p:cNvSpPr txBox="1"/>
          <p:nvPr/>
        </p:nvSpPr>
        <p:spPr>
          <a:xfrm>
            <a:off x="7100823" y="1848103"/>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03" name="object 103"/>
          <p:cNvSpPr/>
          <p:nvPr/>
        </p:nvSpPr>
        <p:spPr>
          <a:xfrm>
            <a:off x="8956040" y="2059939"/>
            <a:ext cx="167005" cy="259079"/>
          </a:xfrm>
          <a:custGeom>
            <a:avLst/>
            <a:gdLst/>
            <a:ahLst/>
            <a:cxnLst/>
            <a:rect l="l" t="t" r="r" b="b"/>
            <a:pathLst>
              <a:path w="167004" h="259080">
                <a:moveTo>
                  <a:pt x="166877" y="0"/>
                </a:moveTo>
                <a:lnTo>
                  <a:pt x="166877" y="259080"/>
                </a:lnTo>
                <a:lnTo>
                  <a:pt x="0" y="259080"/>
                </a:lnTo>
                <a:lnTo>
                  <a:pt x="0" y="0"/>
                </a:lnTo>
                <a:lnTo>
                  <a:pt x="166877" y="0"/>
                </a:lnTo>
                <a:close/>
              </a:path>
            </a:pathLst>
          </a:custGeom>
          <a:solidFill>
            <a:srgbClr val="DEDEDE"/>
          </a:solidFill>
        </p:spPr>
        <p:txBody>
          <a:bodyPr wrap="square" lIns="0" tIns="0" rIns="0" bIns="0" rtlCol="0"/>
          <a:lstStyle/>
          <a:p>
            <a:endParaRPr/>
          </a:p>
        </p:txBody>
      </p:sp>
      <p:sp>
        <p:nvSpPr>
          <p:cNvPr id="104" name="object 104"/>
          <p:cNvSpPr/>
          <p:nvPr/>
        </p:nvSpPr>
        <p:spPr>
          <a:xfrm>
            <a:off x="8956802" y="2060701"/>
            <a:ext cx="167005" cy="258445"/>
          </a:xfrm>
          <a:custGeom>
            <a:avLst/>
            <a:gdLst/>
            <a:ahLst/>
            <a:cxnLst/>
            <a:rect l="l" t="t" r="r" b="b"/>
            <a:pathLst>
              <a:path w="167004" h="258444">
                <a:moveTo>
                  <a:pt x="0" y="0"/>
                </a:moveTo>
                <a:lnTo>
                  <a:pt x="0" y="258318"/>
                </a:lnTo>
                <a:lnTo>
                  <a:pt x="166877" y="258318"/>
                </a:lnTo>
                <a:lnTo>
                  <a:pt x="166877" y="0"/>
                </a:lnTo>
                <a:lnTo>
                  <a:pt x="0" y="0"/>
                </a:lnTo>
                <a:close/>
              </a:path>
            </a:pathLst>
          </a:custGeom>
          <a:ln w="9525">
            <a:solidFill>
              <a:srgbClr val="000000"/>
            </a:solidFill>
          </a:ln>
        </p:spPr>
        <p:txBody>
          <a:bodyPr wrap="square" lIns="0" tIns="0" rIns="0" bIns="0" rtlCol="0"/>
          <a:lstStyle/>
          <a:p>
            <a:endParaRPr/>
          </a:p>
        </p:txBody>
      </p:sp>
      <p:sp>
        <p:nvSpPr>
          <p:cNvPr id="105" name="object 105"/>
          <p:cNvSpPr txBox="1"/>
          <p:nvPr/>
        </p:nvSpPr>
        <p:spPr>
          <a:xfrm>
            <a:off x="8942578" y="2108708"/>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06" name="object 106"/>
          <p:cNvSpPr/>
          <p:nvPr/>
        </p:nvSpPr>
        <p:spPr>
          <a:xfrm>
            <a:off x="4489196" y="1590547"/>
            <a:ext cx="527685" cy="76200"/>
          </a:xfrm>
          <a:custGeom>
            <a:avLst/>
            <a:gdLst/>
            <a:ahLst/>
            <a:cxnLst/>
            <a:rect l="l" t="t" r="r" b="b"/>
            <a:pathLst>
              <a:path w="527685" h="76200">
                <a:moveTo>
                  <a:pt x="468629" y="41148"/>
                </a:moveTo>
                <a:lnTo>
                  <a:pt x="468629" y="35814"/>
                </a:lnTo>
                <a:lnTo>
                  <a:pt x="466343" y="33528"/>
                </a:lnTo>
                <a:lnTo>
                  <a:pt x="2286" y="33528"/>
                </a:lnTo>
                <a:lnTo>
                  <a:pt x="0" y="35814"/>
                </a:lnTo>
                <a:lnTo>
                  <a:pt x="0" y="41148"/>
                </a:lnTo>
                <a:lnTo>
                  <a:pt x="2286" y="42672"/>
                </a:lnTo>
                <a:lnTo>
                  <a:pt x="466343" y="42672"/>
                </a:lnTo>
                <a:lnTo>
                  <a:pt x="468629" y="41148"/>
                </a:lnTo>
                <a:close/>
              </a:path>
              <a:path w="527685" h="76200">
                <a:moveTo>
                  <a:pt x="527303" y="38100"/>
                </a:moveTo>
                <a:lnTo>
                  <a:pt x="451103" y="0"/>
                </a:lnTo>
                <a:lnTo>
                  <a:pt x="451103" y="33528"/>
                </a:lnTo>
                <a:lnTo>
                  <a:pt x="466343" y="33528"/>
                </a:lnTo>
                <a:lnTo>
                  <a:pt x="468629" y="35814"/>
                </a:lnTo>
                <a:lnTo>
                  <a:pt x="468629" y="67437"/>
                </a:lnTo>
                <a:lnTo>
                  <a:pt x="527303" y="38100"/>
                </a:lnTo>
                <a:close/>
              </a:path>
              <a:path w="527685" h="76200">
                <a:moveTo>
                  <a:pt x="468629" y="67437"/>
                </a:moveTo>
                <a:lnTo>
                  <a:pt x="468629" y="41148"/>
                </a:lnTo>
                <a:lnTo>
                  <a:pt x="466343" y="42672"/>
                </a:lnTo>
                <a:lnTo>
                  <a:pt x="451103" y="42672"/>
                </a:lnTo>
                <a:lnTo>
                  <a:pt x="451103" y="76200"/>
                </a:lnTo>
                <a:lnTo>
                  <a:pt x="468629" y="67437"/>
                </a:lnTo>
                <a:close/>
              </a:path>
            </a:pathLst>
          </a:custGeom>
          <a:solidFill>
            <a:srgbClr val="000000"/>
          </a:solidFill>
        </p:spPr>
        <p:txBody>
          <a:bodyPr wrap="square" lIns="0" tIns="0" rIns="0" bIns="0" rtlCol="0"/>
          <a:lstStyle/>
          <a:p>
            <a:endParaRPr/>
          </a:p>
        </p:txBody>
      </p:sp>
      <p:sp>
        <p:nvSpPr>
          <p:cNvPr id="107" name="object 107"/>
          <p:cNvSpPr/>
          <p:nvPr/>
        </p:nvSpPr>
        <p:spPr>
          <a:xfrm>
            <a:off x="4541773" y="2107945"/>
            <a:ext cx="474980" cy="76200"/>
          </a:xfrm>
          <a:custGeom>
            <a:avLst/>
            <a:gdLst/>
            <a:ahLst/>
            <a:cxnLst/>
            <a:rect l="l" t="t" r="r" b="b"/>
            <a:pathLst>
              <a:path w="474979" h="76200">
                <a:moveTo>
                  <a:pt x="416051" y="41148"/>
                </a:moveTo>
                <a:lnTo>
                  <a:pt x="416051" y="35814"/>
                </a:lnTo>
                <a:lnTo>
                  <a:pt x="413765" y="33528"/>
                </a:lnTo>
                <a:lnTo>
                  <a:pt x="2286" y="33528"/>
                </a:lnTo>
                <a:lnTo>
                  <a:pt x="0" y="35814"/>
                </a:lnTo>
                <a:lnTo>
                  <a:pt x="0" y="41148"/>
                </a:lnTo>
                <a:lnTo>
                  <a:pt x="2286" y="43434"/>
                </a:lnTo>
                <a:lnTo>
                  <a:pt x="413765" y="43434"/>
                </a:lnTo>
                <a:lnTo>
                  <a:pt x="416051" y="41148"/>
                </a:lnTo>
                <a:close/>
              </a:path>
              <a:path w="474979" h="76200">
                <a:moveTo>
                  <a:pt x="474725" y="38100"/>
                </a:moveTo>
                <a:lnTo>
                  <a:pt x="398525" y="0"/>
                </a:lnTo>
                <a:lnTo>
                  <a:pt x="398525" y="33528"/>
                </a:lnTo>
                <a:lnTo>
                  <a:pt x="413765" y="33528"/>
                </a:lnTo>
                <a:lnTo>
                  <a:pt x="416051" y="35814"/>
                </a:lnTo>
                <a:lnTo>
                  <a:pt x="416051" y="67437"/>
                </a:lnTo>
                <a:lnTo>
                  <a:pt x="474725" y="38100"/>
                </a:lnTo>
                <a:close/>
              </a:path>
              <a:path w="474979" h="76200">
                <a:moveTo>
                  <a:pt x="416051" y="67437"/>
                </a:moveTo>
                <a:lnTo>
                  <a:pt x="416051" y="41148"/>
                </a:lnTo>
                <a:lnTo>
                  <a:pt x="413765" y="43434"/>
                </a:lnTo>
                <a:lnTo>
                  <a:pt x="398525" y="43434"/>
                </a:lnTo>
                <a:lnTo>
                  <a:pt x="398525" y="76200"/>
                </a:lnTo>
                <a:lnTo>
                  <a:pt x="416051" y="67437"/>
                </a:lnTo>
                <a:close/>
              </a:path>
            </a:pathLst>
          </a:custGeom>
          <a:solidFill>
            <a:srgbClr val="000000"/>
          </a:solidFill>
        </p:spPr>
        <p:txBody>
          <a:bodyPr wrap="square" lIns="0" tIns="0" rIns="0" bIns="0" rtlCol="0"/>
          <a:lstStyle/>
          <a:p>
            <a:endParaRPr/>
          </a:p>
        </p:txBody>
      </p:sp>
      <p:sp>
        <p:nvSpPr>
          <p:cNvPr id="108" name="object 108"/>
          <p:cNvSpPr/>
          <p:nvPr/>
        </p:nvSpPr>
        <p:spPr>
          <a:xfrm>
            <a:off x="4592828" y="1849627"/>
            <a:ext cx="424180" cy="76200"/>
          </a:xfrm>
          <a:custGeom>
            <a:avLst/>
            <a:gdLst/>
            <a:ahLst/>
            <a:cxnLst/>
            <a:rect l="l" t="t" r="r" b="b"/>
            <a:pathLst>
              <a:path w="424179" h="76200">
                <a:moveTo>
                  <a:pt x="364998" y="40385"/>
                </a:moveTo>
                <a:lnTo>
                  <a:pt x="364998" y="35051"/>
                </a:lnTo>
                <a:lnTo>
                  <a:pt x="362712" y="32765"/>
                </a:lnTo>
                <a:lnTo>
                  <a:pt x="2286" y="32765"/>
                </a:lnTo>
                <a:lnTo>
                  <a:pt x="0" y="35051"/>
                </a:lnTo>
                <a:lnTo>
                  <a:pt x="0" y="40385"/>
                </a:lnTo>
                <a:lnTo>
                  <a:pt x="2286" y="42671"/>
                </a:lnTo>
                <a:lnTo>
                  <a:pt x="362712" y="42671"/>
                </a:lnTo>
                <a:lnTo>
                  <a:pt x="364998" y="40385"/>
                </a:lnTo>
                <a:close/>
              </a:path>
              <a:path w="424179" h="76200">
                <a:moveTo>
                  <a:pt x="423672" y="38099"/>
                </a:moveTo>
                <a:lnTo>
                  <a:pt x="347472" y="0"/>
                </a:lnTo>
                <a:lnTo>
                  <a:pt x="347472" y="32765"/>
                </a:lnTo>
                <a:lnTo>
                  <a:pt x="362712" y="32765"/>
                </a:lnTo>
                <a:lnTo>
                  <a:pt x="364998" y="35051"/>
                </a:lnTo>
                <a:lnTo>
                  <a:pt x="364998" y="67436"/>
                </a:lnTo>
                <a:lnTo>
                  <a:pt x="423672" y="38099"/>
                </a:lnTo>
                <a:close/>
              </a:path>
              <a:path w="424179" h="76200">
                <a:moveTo>
                  <a:pt x="364998" y="67436"/>
                </a:moveTo>
                <a:lnTo>
                  <a:pt x="364998" y="40385"/>
                </a:lnTo>
                <a:lnTo>
                  <a:pt x="362712" y="42671"/>
                </a:lnTo>
                <a:lnTo>
                  <a:pt x="347472" y="42671"/>
                </a:lnTo>
                <a:lnTo>
                  <a:pt x="347472" y="76199"/>
                </a:lnTo>
                <a:lnTo>
                  <a:pt x="364998" y="67436"/>
                </a:lnTo>
                <a:close/>
              </a:path>
            </a:pathLst>
          </a:custGeom>
          <a:solidFill>
            <a:srgbClr val="000000"/>
          </a:solidFill>
        </p:spPr>
        <p:txBody>
          <a:bodyPr wrap="square" lIns="0" tIns="0" rIns="0" bIns="0" rtlCol="0"/>
          <a:lstStyle/>
          <a:p>
            <a:endParaRPr/>
          </a:p>
        </p:txBody>
      </p:sp>
      <p:sp>
        <p:nvSpPr>
          <p:cNvPr id="109" name="object 109"/>
          <p:cNvSpPr/>
          <p:nvPr/>
        </p:nvSpPr>
        <p:spPr>
          <a:xfrm>
            <a:off x="6688328" y="1849627"/>
            <a:ext cx="424180" cy="76200"/>
          </a:xfrm>
          <a:custGeom>
            <a:avLst/>
            <a:gdLst/>
            <a:ahLst/>
            <a:cxnLst/>
            <a:rect l="l" t="t" r="r" b="b"/>
            <a:pathLst>
              <a:path w="424179" h="76200">
                <a:moveTo>
                  <a:pt x="364998" y="40385"/>
                </a:moveTo>
                <a:lnTo>
                  <a:pt x="364998" y="35051"/>
                </a:lnTo>
                <a:lnTo>
                  <a:pt x="362712" y="32765"/>
                </a:lnTo>
                <a:lnTo>
                  <a:pt x="2286" y="32765"/>
                </a:lnTo>
                <a:lnTo>
                  <a:pt x="0" y="35051"/>
                </a:lnTo>
                <a:lnTo>
                  <a:pt x="0" y="40385"/>
                </a:lnTo>
                <a:lnTo>
                  <a:pt x="2286" y="42671"/>
                </a:lnTo>
                <a:lnTo>
                  <a:pt x="362712" y="42671"/>
                </a:lnTo>
                <a:lnTo>
                  <a:pt x="364998" y="40385"/>
                </a:lnTo>
                <a:close/>
              </a:path>
              <a:path w="424179" h="76200">
                <a:moveTo>
                  <a:pt x="423672" y="38099"/>
                </a:moveTo>
                <a:lnTo>
                  <a:pt x="347472" y="0"/>
                </a:lnTo>
                <a:lnTo>
                  <a:pt x="347472" y="32765"/>
                </a:lnTo>
                <a:lnTo>
                  <a:pt x="362712" y="32765"/>
                </a:lnTo>
                <a:lnTo>
                  <a:pt x="364998" y="35051"/>
                </a:lnTo>
                <a:lnTo>
                  <a:pt x="364998" y="67436"/>
                </a:lnTo>
                <a:lnTo>
                  <a:pt x="423672" y="38099"/>
                </a:lnTo>
                <a:close/>
              </a:path>
              <a:path w="424179" h="76200">
                <a:moveTo>
                  <a:pt x="364998" y="67436"/>
                </a:moveTo>
                <a:lnTo>
                  <a:pt x="364998" y="40385"/>
                </a:lnTo>
                <a:lnTo>
                  <a:pt x="362712" y="42671"/>
                </a:lnTo>
                <a:lnTo>
                  <a:pt x="347472" y="42671"/>
                </a:lnTo>
                <a:lnTo>
                  <a:pt x="347472" y="76199"/>
                </a:lnTo>
                <a:lnTo>
                  <a:pt x="364998" y="67436"/>
                </a:lnTo>
                <a:close/>
              </a:path>
            </a:pathLst>
          </a:custGeom>
          <a:solidFill>
            <a:srgbClr val="000000"/>
          </a:solidFill>
        </p:spPr>
        <p:txBody>
          <a:bodyPr wrap="square" lIns="0" tIns="0" rIns="0" bIns="0" rtlCol="0"/>
          <a:lstStyle/>
          <a:p>
            <a:endParaRPr/>
          </a:p>
        </p:txBody>
      </p:sp>
      <p:sp>
        <p:nvSpPr>
          <p:cNvPr id="110" name="object 110"/>
          <p:cNvSpPr/>
          <p:nvPr/>
        </p:nvSpPr>
        <p:spPr>
          <a:xfrm>
            <a:off x="6603745" y="2107945"/>
            <a:ext cx="508634" cy="76200"/>
          </a:xfrm>
          <a:custGeom>
            <a:avLst/>
            <a:gdLst/>
            <a:ahLst/>
            <a:cxnLst/>
            <a:rect l="l" t="t" r="r" b="b"/>
            <a:pathLst>
              <a:path w="508634" h="76200">
                <a:moveTo>
                  <a:pt x="449579" y="41148"/>
                </a:moveTo>
                <a:lnTo>
                  <a:pt x="449579" y="35814"/>
                </a:lnTo>
                <a:lnTo>
                  <a:pt x="447294" y="33528"/>
                </a:lnTo>
                <a:lnTo>
                  <a:pt x="2285" y="33528"/>
                </a:lnTo>
                <a:lnTo>
                  <a:pt x="0" y="35814"/>
                </a:lnTo>
                <a:lnTo>
                  <a:pt x="0" y="41148"/>
                </a:lnTo>
                <a:lnTo>
                  <a:pt x="2285" y="43434"/>
                </a:lnTo>
                <a:lnTo>
                  <a:pt x="447294" y="43434"/>
                </a:lnTo>
                <a:lnTo>
                  <a:pt x="449579" y="41148"/>
                </a:lnTo>
                <a:close/>
              </a:path>
              <a:path w="508634" h="76200">
                <a:moveTo>
                  <a:pt x="508253" y="38100"/>
                </a:moveTo>
                <a:lnTo>
                  <a:pt x="432053" y="0"/>
                </a:lnTo>
                <a:lnTo>
                  <a:pt x="432053" y="33528"/>
                </a:lnTo>
                <a:lnTo>
                  <a:pt x="447294" y="33528"/>
                </a:lnTo>
                <a:lnTo>
                  <a:pt x="449579" y="35814"/>
                </a:lnTo>
                <a:lnTo>
                  <a:pt x="449579" y="67437"/>
                </a:lnTo>
                <a:lnTo>
                  <a:pt x="508253" y="38100"/>
                </a:lnTo>
                <a:close/>
              </a:path>
              <a:path w="508634" h="76200">
                <a:moveTo>
                  <a:pt x="449579" y="67437"/>
                </a:moveTo>
                <a:lnTo>
                  <a:pt x="449579" y="41148"/>
                </a:lnTo>
                <a:lnTo>
                  <a:pt x="447294" y="43434"/>
                </a:lnTo>
                <a:lnTo>
                  <a:pt x="432053" y="43434"/>
                </a:lnTo>
                <a:lnTo>
                  <a:pt x="432053" y="76200"/>
                </a:lnTo>
                <a:lnTo>
                  <a:pt x="449579" y="67437"/>
                </a:lnTo>
                <a:close/>
              </a:path>
            </a:pathLst>
          </a:custGeom>
          <a:solidFill>
            <a:srgbClr val="000000"/>
          </a:solidFill>
        </p:spPr>
        <p:txBody>
          <a:bodyPr wrap="square" lIns="0" tIns="0" rIns="0" bIns="0" rtlCol="0"/>
          <a:lstStyle/>
          <a:p>
            <a:endParaRPr/>
          </a:p>
        </p:txBody>
      </p:sp>
      <p:sp>
        <p:nvSpPr>
          <p:cNvPr id="111" name="object 111"/>
          <p:cNvSpPr/>
          <p:nvPr/>
        </p:nvSpPr>
        <p:spPr>
          <a:xfrm>
            <a:off x="5184902" y="1628648"/>
            <a:ext cx="1508125" cy="0"/>
          </a:xfrm>
          <a:custGeom>
            <a:avLst/>
            <a:gdLst/>
            <a:ahLst/>
            <a:cxnLst/>
            <a:rect l="l" t="t" r="r" b="b"/>
            <a:pathLst>
              <a:path w="1508125">
                <a:moveTo>
                  <a:pt x="0" y="0"/>
                </a:moveTo>
                <a:lnTo>
                  <a:pt x="1507998" y="0"/>
                </a:lnTo>
              </a:path>
            </a:pathLst>
          </a:custGeom>
          <a:ln w="9525">
            <a:solidFill>
              <a:srgbClr val="000000"/>
            </a:solidFill>
          </a:ln>
        </p:spPr>
        <p:txBody>
          <a:bodyPr wrap="square" lIns="0" tIns="0" rIns="0" bIns="0" rtlCol="0"/>
          <a:lstStyle/>
          <a:p>
            <a:endParaRPr/>
          </a:p>
        </p:txBody>
      </p:sp>
      <p:sp>
        <p:nvSpPr>
          <p:cNvPr id="112" name="object 112"/>
          <p:cNvSpPr/>
          <p:nvPr/>
        </p:nvSpPr>
        <p:spPr>
          <a:xfrm>
            <a:off x="6692900" y="1628648"/>
            <a:ext cx="0" cy="259079"/>
          </a:xfrm>
          <a:custGeom>
            <a:avLst/>
            <a:gdLst/>
            <a:ahLst/>
            <a:cxnLst/>
            <a:rect l="l" t="t" r="r" b="b"/>
            <a:pathLst>
              <a:path h="259080">
                <a:moveTo>
                  <a:pt x="0" y="259079"/>
                </a:moveTo>
                <a:lnTo>
                  <a:pt x="0" y="0"/>
                </a:lnTo>
              </a:path>
            </a:pathLst>
          </a:custGeom>
          <a:ln w="9525">
            <a:solidFill>
              <a:srgbClr val="000000"/>
            </a:solidFill>
          </a:ln>
        </p:spPr>
        <p:txBody>
          <a:bodyPr wrap="square" lIns="0" tIns="0" rIns="0" bIns="0" rtlCol="0"/>
          <a:lstStyle/>
          <a:p>
            <a:endParaRPr/>
          </a:p>
        </p:txBody>
      </p:sp>
      <p:sp>
        <p:nvSpPr>
          <p:cNvPr id="113" name="object 113"/>
          <p:cNvSpPr/>
          <p:nvPr/>
        </p:nvSpPr>
        <p:spPr>
          <a:xfrm>
            <a:off x="5184902" y="1887727"/>
            <a:ext cx="1424305" cy="0"/>
          </a:xfrm>
          <a:custGeom>
            <a:avLst/>
            <a:gdLst/>
            <a:ahLst/>
            <a:cxnLst/>
            <a:rect l="l" t="t" r="r" b="b"/>
            <a:pathLst>
              <a:path w="1424304">
                <a:moveTo>
                  <a:pt x="0" y="0"/>
                </a:moveTo>
                <a:lnTo>
                  <a:pt x="1424177" y="0"/>
                </a:lnTo>
              </a:path>
            </a:pathLst>
          </a:custGeom>
          <a:ln w="9525">
            <a:solidFill>
              <a:srgbClr val="000000"/>
            </a:solidFill>
          </a:ln>
        </p:spPr>
        <p:txBody>
          <a:bodyPr wrap="square" lIns="0" tIns="0" rIns="0" bIns="0" rtlCol="0"/>
          <a:lstStyle/>
          <a:p>
            <a:endParaRPr/>
          </a:p>
        </p:txBody>
      </p:sp>
      <p:sp>
        <p:nvSpPr>
          <p:cNvPr id="114" name="object 114"/>
          <p:cNvSpPr/>
          <p:nvPr/>
        </p:nvSpPr>
        <p:spPr>
          <a:xfrm>
            <a:off x="6609080" y="1887727"/>
            <a:ext cx="0" cy="258445"/>
          </a:xfrm>
          <a:custGeom>
            <a:avLst/>
            <a:gdLst/>
            <a:ahLst/>
            <a:cxnLst/>
            <a:rect l="l" t="t" r="r" b="b"/>
            <a:pathLst>
              <a:path h="258444">
                <a:moveTo>
                  <a:pt x="0" y="258317"/>
                </a:moveTo>
                <a:lnTo>
                  <a:pt x="0" y="0"/>
                </a:lnTo>
              </a:path>
            </a:pathLst>
          </a:custGeom>
          <a:ln w="9525">
            <a:solidFill>
              <a:srgbClr val="000000"/>
            </a:solidFill>
          </a:ln>
        </p:spPr>
        <p:txBody>
          <a:bodyPr wrap="square" lIns="0" tIns="0" rIns="0" bIns="0" rtlCol="0"/>
          <a:lstStyle/>
          <a:p>
            <a:endParaRPr/>
          </a:p>
        </p:txBody>
      </p:sp>
      <p:sp>
        <p:nvSpPr>
          <p:cNvPr id="115" name="object 115"/>
          <p:cNvSpPr/>
          <p:nvPr/>
        </p:nvSpPr>
        <p:spPr>
          <a:xfrm>
            <a:off x="7280402" y="1887727"/>
            <a:ext cx="1339850" cy="0"/>
          </a:xfrm>
          <a:custGeom>
            <a:avLst/>
            <a:gdLst/>
            <a:ahLst/>
            <a:cxnLst/>
            <a:rect l="l" t="t" r="r" b="b"/>
            <a:pathLst>
              <a:path w="1339850">
                <a:moveTo>
                  <a:pt x="0" y="0"/>
                </a:moveTo>
                <a:lnTo>
                  <a:pt x="1339596" y="0"/>
                </a:lnTo>
              </a:path>
            </a:pathLst>
          </a:custGeom>
          <a:ln w="9525">
            <a:solidFill>
              <a:srgbClr val="000000"/>
            </a:solidFill>
          </a:ln>
        </p:spPr>
        <p:txBody>
          <a:bodyPr wrap="square" lIns="0" tIns="0" rIns="0" bIns="0" rtlCol="0"/>
          <a:lstStyle/>
          <a:p>
            <a:endParaRPr/>
          </a:p>
        </p:txBody>
      </p:sp>
      <p:sp>
        <p:nvSpPr>
          <p:cNvPr id="116" name="object 116"/>
          <p:cNvSpPr/>
          <p:nvPr/>
        </p:nvSpPr>
        <p:spPr>
          <a:xfrm>
            <a:off x="8615426" y="2107945"/>
            <a:ext cx="341630" cy="76200"/>
          </a:xfrm>
          <a:custGeom>
            <a:avLst/>
            <a:gdLst/>
            <a:ahLst/>
            <a:cxnLst/>
            <a:rect l="l" t="t" r="r" b="b"/>
            <a:pathLst>
              <a:path w="341629" h="76200">
                <a:moveTo>
                  <a:pt x="282701" y="41148"/>
                </a:moveTo>
                <a:lnTo>
                  <a:pt x="282701" y="35814"/>
                </a:lnTo>
                <a:lnTo>
                  <a:pt x="280416" y="33528"/>
                </a:lnTo>
                <a:lnTo>
                  <a:pt x="2285" y="33528"/>
                </a:lnTo>
                <a:lnTo>
                  <a:pt x="0" y="35814"/>
                </a:lnTo>
                <a:lnTo>
                  <a:pt x="0" y="41148"/>
                </a:lnTo>
                <a:lnTo>
                  <a:pt x="2285" y="43434"/>
                </a:lnTo>
                <a:lnTo>
                  <a:pt x="280416" y="43434"/>
                </a:lnTo>
                <a:lnTo>
                  <a:pt x="282701" y="41148"/>
                </a:lnTo>
                <a:close/>
              </a:path>
              <a:path w="341629" h="76200">
                <a:moveTo>
                  <a:pt x="341375" y="38100"/>
                </a:moveTo>
                <a:lnTo>
                  <a:pt x="265175" y="0"/>
                </a:lnTo>
                <a:lnTo>
                  <a:pt x="265175" y="33528"/>
                </a:lnTo>
                <a:lnTo>
                  <a:pt x="280416" y="33528"/>
                </a:lnTo>
                <a:lnTo>
                  <a:pt x="282701" y="35814"/>
                </a:lnTo>
                <a:lnTo>
                  <a:pt x="282701" y="67437"/>
                </a:lnTo>
                <a:lnTo>
                  <a:pt x="341375" y="38100"/>
                </a:lnTo>
                <a:close/>
              </a:path>
              <a:path w="341629" h="76200">
                <a:moveTo>
                  <a:pt x="282701" y="67437"/>
                </a:moveTo>
                <a:lnTo>
                  <a:pt x="282701" y="41148"/>
                </a:lnTo>
                <a:lnTo>
                  <a:pt x="280416" y="43434"/>
                </a:lnTo>
                <a:lnTo>
                  <a:pt x="265175" y="43434"/>
                </a:lnTo>
                <a:lnTo>
                  <a:pt x="265175" y="76200"/>
                </a:lnTo>
                <a:lnTo>
                  <a:pt x="282701" y="67437"/>
                </a:lnTo>
                <a:close/>
              </a:path>
            </a:pathLst>
          </a:custGeom>
          <a:solidFill>
            <a:srgbClr val="000000"/>
          </a:solidFill>
        </p:spPr>
        <p:txBody>
          <a:bodyPr wrap="square" lIns="0" tIns="0" rIns="0" bIns="0" rtlCol="0"/>
          <a:lstStyle/>
          <a:p>
            <a:endParaRPr/>
          </a:p>
        </p:txBody>
      </p:sp>
      <p:sp>
        <p:nvSpPr>
          <p:cNvPr id="117" name="object 117"/>
          <p:cNvSpPr/>
          <p:nvPr/>
        </p:nvSpPr>
        <p:spPr>
          <a:xfrm>
            <a:off x="8619997" y="1887727"/>
            <a:ext cx="0" cy="258445"/>
          </a:xfrm>
          <a:custGeom>
            <a:avLst/>
            <a:gdLst/>
            <a:ahLst/>
            <a:cxnLst/>
            <a:rect l="l" t="t" r="r" b="b"/>
            <a:pathLst>
              <a:path h="258444">
                <a:moveTo>
                  <a:pt x="0" y="258317"/>
                </a:moveTo>
                <a:lnTo>
                  <a:pt x="0" y="0"/>
                </a:lnTo>
              </a:path>
            </a:pathLst>
          </a:custGeom>
          <a:ln w="9525">
            <a:solidFill>
              <a:srgbClr val="000000"/>
            </a:solidFill>
          </a:ln>
        </p:spPr>
        <p:txBody>
          <a:bodyPr wrap="square" lIns="0" tIns="0" rIns="0" bIns="0" rtlCol="0"/>
          <a:lstStyle/>
          <a:p>
            <a:endParaRPr/>
          </a:p>
        </p:txBody>
      </p:sp>
      <p:sp>
        <p:nvSpPr>
          <p:cNvPr id="118" name="object 118"/>
          <p:cNvSpPr/>
          <p:nvPr/>
        </p:nvSpPr>
        <p:spPr>
          <a:xfrm>
            <a:off x="1832101" y="1887727"/>
            <a:ext cx="0" cy="1812925"/>
          </a:xfrm>
          <a:custGeom>
            <a:avLst/>
            <a:gdLst/>
            <a:ahLst/>
            <a:cxnLst/>
            <a:rect l="l" t="t" r="r" b="b"/>
            <a:pathLst>
              <a:path h="1812925">
                <a:moveTo>
                  <a:pt x="0" y="1812798"/>
                </a:moveTo>
                <a:lnTo>
                  <a:pt x="0" y="0"/>
                </a:lnTo>
              </a:path>
            </a:pathLst>
          </a:custGeom>
          <a:ln w="9525">
            <a:solidFill>
              <a:srgbClr val="000000"/>
            </a:solidFill>
          </a:ln>
        </p:spPr>
        <p:txBody>
          <a:bodyPr wrap="square" lIns="0" tIns="0" rIns="0" bIns="0" rtlCol="0"/>
          <a:lstStyle/>
          <a:p>
            <a:endParaRPr/>
          </a:p>
        </p:txBody>
      </p:sp>
      <p:sp>
        <p:nvSpPr>
          <p:cNvPr id="119" name="object 119"/>
          <p:cNvSpPr/>
          <p:nvPr/>
        </p:nvSpPr>
        <p:spPr>
          <a:xfrm>
            <a:off x="1827529" y="1849627"/>
            <a:ext cx="2182495" cy="76200"/>
          </a:xfrm>
          <a:custGeom>
            <a:avLst/>
            <a:gdLst/>
            <a:ahLst/>
            <a:cxnLst/>
            <a:rect l="l" t="t" r="r" b="b"/>
            <a:pathLst>
              <a:path w="2182495" h="76200">
                <a:moveTo>
                  <a:pt x="2123694" y="40385"/>
                </a:moveTo>
                <a:lnTo>
                  <a:pt x="2123694" y="35051"/>
                </a:lnTo>
                <a:lnTo>
                  <a:pt x="2121408" y="32765"/>
                </a:lnTo>
                <a:lnTo>
                  <a:pt x="1524" y="32766"/>
                </a:lnTo>
                <a:lnTo>
                  <a:pt x="0" y="35052"/>
                </a:lnTo>
                <a:lnTo>
                  <a:pt x="0" y="40386"/>
                </a:lnTo>
                <a:lnTo>
                  <a:pt x="1524" y="42672"/>
                </a:lnTo>
                <a:lnTo>
                  <a:pt x="2121408" y="42671"/>
                </a:lnTo>
                <a:lnTo>
                  <a:pt x="2123694" y="40385"/>
                </a:lnTo>
                <a:close/>
              </a:path>
              <a:path w="2182495" h="76200">
                <a:moveTo>
                  <a:pt x="2182368" y="38099"/>
                </a:moveTo>
                <a:lnTo>
                  <a:pt x="2106168" y="0"/>
                </a:lnTo>
                <a:lnTo>
                  <a:pt x="2106168" y="32765"/>
                </a:lnTo>
                <a:lnTo>
                  <a:pt x="2121408" y="32765"/>
                </a:lnTo>
                <a:lnTo>
                  <a:pt x="2123694" y="35051"/>
                </a:lnTo>
                <a:lnTo>
                  <a:pt x="2123694" y="67436"/>
                </a:lnTo>
                <a:lnTo>
                  <a:pt x="2182368" y="38099"/>
                </a:lnTo>
                <a:close/>
              </a:path>
              <a:path w="2182495" h="76200">
                <a:moveTo>
                  <a:pt x="2123694" y="67436"/>
                </a:moveTo>
                <a:lnTo>
                  <a:pt x="2123694" y="40385"/>
                </a:lnTo>
                <a:lnTo>
                  <a:pt x="2121408" y="42671"/>
                </a:lnTo>
                <a:lnTo>
                  <a:pt x="2106168" y="42671"/>
                </a:lnTo>
                <a:lnTo>
                  <a:pt x="2106168" y="76199"/>
                </a:lnTo>
                <a:lnTo>
                  <a:pt x="2123694" y="67436"/>
                </a:lnTo>
                <a:close/>
              </a:path>
            </a:pathLst>
          </a:custGeom>
          <a:solidFill>
            <a:srgbClr val="000000"/>
          </a:solidFill>
        </p:spPr>
        <p:txBody>
          <a:bodyPr wrap="square" lIns="0" tIns="0" rIns="0" bIns="0" rtlCol="0"/>
          <a:lstStyle/>
          <a:p>
            <a:endParaRPr/>
          </a:p>
        </p:txBody>
      </p:sp>
      <p:sp>
        <p:nvSpPr>
          <p:cNvPr id="120" name="object 120"/>
          <p:cNvSpPr/>
          <p:nvPr/>
        </p:nvSpPr>
        <p:spPr>
          <a:xfrm>
            <a:off x="5184902" y="3657853"/>
            <a:ext cx="1005205" cy="85725"/>
          </a:xfrm>
          <a:custGeom>
            <a:avLst/>
            <a:gdLst/>
            <a:ahLst/>
            <a:cxnLst/>
            <a:rect l="l" t="t" r="r" b="b"/>
            <a:pathLst>
              <a:path w="1005204" h="85725">
                <a:moveTo>
                  <a:pt x="961644" y="57150"/>
                </a:moveTo>
                <a:lnTo>
                  <a:pt x="961644" y="28194"/>
                </a:lnTo>
                <a:lnTo>
                  <a:pt x="0" y="28194"/>
                </a:lnTo>
                <a:lnTo>
                  <a:pt x="0" y="57150"/>
                </a:lnTo>
                <a:lnTo>
                  <a:pt x="961644" y="57150"/>
                </a:lnTo>
                <a:close/>
              </a:path>
              <a:path w="1005204" h="85725">
                <a:moveTo>
                  <a:pt x="1005077" y="42672"/>
                </a:moveTo>
                <a:lnTo>
                  <a:pt x="947927" y="0"/>
                </a:lnTo>
                <a:lnTo>
                  <a:pt x="947927" y="28194"/>
                </a:lnTo>
                <a:lnTo>
                  <a:pt x="961644" y="28194"/>
                </a:lnTo>
                <a:lnTo>
                  <a:pt x="961644" y="75102"/>
                </a:lnTo>
                <a:lnTo>
                  <a:pt x="1005077" y="42672"/>
                </a:lnTo>
                <a:close/>
              </a:path>
              <a:path w="1005204" h="85725">
                <a:moveTo>
                  <a:pt x="961644" y="75102"/>
                </a:moveTo>
                <a:lnTo>
                  <a:pt x="961644" y="57150"/>
                </a:lnTo>
                <a:lnTo>
                  <a:pt x="947927" y="57150"/>
                </a:lnTo>
                <a:lnTo>
                  <a:pt x="947927" y="85344"/>
                </a:lnTo>
                <a:lnTo>
                  <a:pt x="961644" y="75102"/>
                </a:lnTo>
                <a:close/>
              </a:path>
            </a:pathLst>
          </a:custGeom>
          <a:solidFill>
            <a:srgbClr val="000000"/>
          </a:solidFill>
        </p:spPr>
        <p:txBody>
          <a:bodyPr wrap="square" lIns="0" tIns="0" rIns="0" bIns="0" rtlCol="0"/>
          <a:lstStyle/>
          <a:p>
            <a:endParaRPr/>
          </a:p>
        </p:txBody>
      </p:sp>
      <p:sp>
        <p:nvSpPr>
          <p:cNvPr id="121" name="object 121"/>
          <p:cNvSpPr/>
          <p:nvPr/>
        </p:nvSpPr>
        <p:spPr>
          <a:xfrm>
            <a:off x="7112000" y="2319020"/>
            <a:ext cx="167640" cy="4145279"/>
          </a:xfrm>
          <a:custGeom>
            <a:avLst/>
            <a:gdLst/>
            <a:ahLst/>
            <a:cxnLst/>
            <a:rect l="l" t="t" r="r" b="b"/>
            <a:pathLst>
              <a:path w="167640" h="4145279">
                <a:moveTo>
                  <a:pt x="167640" y="0"/>
                </a:moveTo>
                <a:lnTo>
                  <a:pt x="167640" y="4145279"/>
                </a:lnTo>
                <a:lnTo>
                  <a:pt x="0" y="4145279"/>
                </a:lnTo>
                <a:lnTo>
                  <a:pt x="0" y="0"/>
                </a:lnTo>
                <a:lnTo>
                  <a:pt x="167640" y="0"/>
                </a:lnTo>
                <a:close/>
              </a:path>
            </a:pathLst>
          </a:custGeom>
          <a:solidFill>
            <a:srgbClr val="DEDEDE"/>
          </a:solidFill>
        </p:spPr>
        <p:txBody>
          <a:bodyPr wrap="square" lIns="0" tIns="0" rIns="0" bIns="0" rtlCol="0"/>
          <a:lstStyle/>
          <a:p>
            <a:endParaRPr/>
          </a:p>
        </p:txBody>
      </p:sp>
      <p:sp>
        <p:nvSpPr>
          <p:cNvPr id="122" name="object 122"/>
          <p:cNvSpPr/>
          <p:nvPr/>
        </p:nvSpPr>
        <p:spPr>
          <a:xfrm>
            <a:off x="7112000" y="2319020"/>
            <a:ext cx="168910" cy="4145279"/>
          </a:xfrm>
          <a:custGeom>
            <a:avLst/>
            <a:gdLst/>
            <a:ahLst/>
            <a:cxnLst/>
            <a:rect l="l" t="t" r="r" b="b"/>
            <a:pathLst>
              <a:path w="168909" h="4145279">
                <a:moveTo>
                  <a:pt x="0" y="0"/>
                </a:moveTo>
                <a:lnTo>
                  <a:pt x="0" y="4145279"/>
                </a:lnTo>
                <a:lnTo>
                  <a:pt x="168401" y="4145279"/>
                </a:lnTo>
                <a:lnTo>
                  <a:pt x="168401" y="0"/>
                </a:lnTo>
                <a:lnTo>
                  <a:pt x="0" y="0"/>
                </a:lnTo>
                <a:close/>
              </a:path>
            </a:pathLst>
          </a:custGeom>
          <a:ln w="9524">
            <a:solidFill>
              <a:srgbClr val="000000"/>
            </a:solidFill>
          </a:ln>
        </p:spPr>
        <p:txBody>
          <a:bodyPr wrap="square" lIns="0" tIns="0" rIns="0" bIns="0" rtlCol="0"/>
          <a:lstStyle/>
          <a:p>
            <a:endParaRPr/>
          </a:p>
        </p:txBody>
      </p:sp>
      <p:sp>
        <p:nvSpPr>
          <p:cNvPr id="123" name="object 123"/>
          <p:cNvSpPr/>
          <p:nvPr/>
        </p:nvSpPr>
        <p:spPr>
          <a:xfrm>
            <a:off x="8956040" y="2319020"/>
            <a:ext cx="167005" cy="4145279"/>
          </a:xfrm>
          <a:custGeom>
            <a:avLst/>
            <a:gdLst/>
            <a:ahLst/>
            <a:cxnLst/>
            <a:rect l="l" t="t" r="r" b="b"/>
            <a:pathLst>
              <a:path w="167004" h="4145279">
                <a:moveTo>
                  <a:pt x="166877" y="0"/>
                </a:moveTo>
                <a:lnTo>
                  <a:pt x="166877" y="4145280"/>
                </a:lnTo>
                <a:lnTo>
                  <a:pt x="0" y="4145280"/>
                </a:lnTo>
                <a:lnTo>
                  <a:pt x="0" y="0"/>
                </a:lnTo>
                <a:lnTo>
                  <a:pt x="166877" y="0"/>
                </a:lnTo>
                <a:close/>
              </a:path>
            </a:pathLst>
          </a:custGeom>
          <a:solidFill>
            <a:srgbClr val="DEDEDE"/>
          </a:solidFill>
        </p:spPr>
        <p:txBody>
          <a:bodyPr wrap="square" lIns="0" tIns="0" rIns="0" bIns="0" rtlCol="0"/>
          <a:lstStyle/>
          <a:p>
            <a:endParaRPr/>
          </a:p>
        </p:txBody>
      </p:sp>
      <p:sp>
        <p:nvSpPr>
          <p:cNvPr id="124" name="object 124"/>
          <p:cNvSpPr/>
          <p:nvPr/>
        </p:nvSpPr>
        <p:spPr>
          <a:xfrm>
            <a:off x="8956802" y="2319020"/>
            <a:ext cx="167005" cy="4145279"/>
          </a:xfrm>
          <a:custGeom>
            <a:avLst/>
            <a:gdLst/>
            <a:ahLst/>
            <a:cxnLst/>
            <a:rect l="l" t="t" r="r" b="b"/>
            <a:pathLst>
              <a:path w="167004" h="4145279">
                <a:moveTo>
                  <a:pt x="0" y="0"/>
                </a:moveTo>
                <a:lnTo>
                  <a:pt x="0" y="4145280"/>
                </a:lnTo>
                <a:lnTo>
                  <a:pt x="166877" y="4145280"/>
                </a:lnTo>
                <a:lnTo>
                  <a:pt x="166877" y="0"/>
                </a:lnTo>
                <a:lnTo>
                  <a:pt x="0" y="0"/>
                </a:lnTo>
                <a:close/>
              </a:path>
            </a:pathLst>
          </a:custGeom>
          <a:ln w="9525">
            <a:solidFill>
              <a:srgbClr val="000000"/>
            </a:solidFill>
          </a:ln>
        </p:spPr>
        <p:txBody>
          <a:bodyPr wrap="square" lIns="0" tIns="0" rIns="0" bIns="0" rtlCol="0"/>
          <a:lstStyle/>
          <a:p>
            <a:endParaRPr/>
          </a:p>
        </p:txBody>
      </p:sp>
      <p:sp>
        <p:nvSpPr>
          <p:cNvPr id="125" name="object 125"/>
          <p:cNvSpPr txBox="1"/>
          <p:nvPr/>
        </p:nvSpPr>
        <p:spPr>
          <a:xfrm>
            <a:off x="4622800" y="4092447"/>
            <a:ext cx="122555" cy="213360"/>
          </a:xfrm>
          <a:prstGeom prst="rect">
            <a:avLst/>
          </a:prstGeom>
        </p:spPr>
        <p:txBody>
          <a:bodyPr vert="horz" wrap="square" lIns="0" tIns="0" rIns="0" bIns="0" rtlCol="0">
            <a:spAutoFit/>
          </a:bodyPr>
          <a:lstStyle/>
          <a:p>
            <a:pPr marL="12700">
              <a:lnSpc>
                <a:spcPct val="100000"/>
              </a:lnSpc>
            </a:pPr>
            <a:r>
              <a:rPr sz="1300" b="1" dirty="0">
                <a:solidFill>
                  <a:srgbClr val="FF0000"/>
                </a:solidFill>
                <a:latin typeface="Arial"/>
                <a:cs typeface="Arial"/>
              </a:rPr>
              <a:t>=</a:t>
            </a:r>
            <a:endParaRPr sz="1300">
              <a:latin typeface="Arial"/>
              <a:cs typeface="Arial"/>
            </a:endParaRPr>
          </a:p>
        </p:txBody>
      </p:sp>
      <p:sp>
        <p:nvSpPr>
          <p:cNvPr id="126" name="object 126"/>
          <p:cNvSpPr/>
          <p:nvPr/>
        </p:nvSpPr>
        <p:spPr>
          <a:xfrm>
            <a:off x="4513579" y="3958844"/>
            <a:ext cx="334645" cy="432434"/>
          </a:xfrm>
          <a:custGeom>
            <a:avLst/>
            <a:gdLst/>
            <a:ahLst/>
            <a:cxnLst/>
            <a:rect l="l" t="t" r="r" b="b"/>
            <a:pathLst>
              <a:path w="334645" h="432435">
                <a:moveTo>
                  <a:pt x="166878" y="0"/>
                </a:moveTo>
                <a:lnTo>
                  <a:pt x="128602" y="5709"/>
                </a:lnTo>
                <a:lnTo>
                  <a:pt x="93472" y="21975"/>
                </a:lnTo>
                <a:lnTo>
                  <a:pt x="62488" y="47506"/>
                </a:lnTo>
                <a:lnTo>
                  <a:pt x="36649" y="81007"/>
                </a:lnTo>
                <a:lnTo>
                  <a:pt x="16955" y="121186"/>
                </a:lnTo>
                <a:lnTo>
                  <a:pt x="4405" y="166751"/>
                </a:lnTo>
                <a:lnTo>
                  <a:pt x="0" y="216407"/>
                </a:lnTo>
                <a:lnTo>
                  <a:pt x="4405" y="265782"/>
                </a:lnTo>
                <a:lnTo>
                  <a:pt x="16955" y="311144"/>
                </a:lnTo>
                <a:lnTo>
                  <a:pt x="36649" y="351188"/>
                </a:lnTo>
                <a:lnTo>
                  <a:pt x="62488" y="384607"/>
                </a:lnTo>
                <a:lnTo>
                  <a:pt x="93472" y="410095"/>
                </a:lnTo>
                <a:lnTo>
                  <a:pt x="128602" y="426346"/>
                </a:lnTo>
                <a:lnTo>
                  <a:pt x="166878" y="432053"/>
                </a:lnTo>
                <a:lnTo>
                  <a:pt x="205435" y="426346"/>
                </a:lnTo>
                <a:lnTo>
                  <a:pt x="240767" y="410095"/>
                </a:lnTo>
                <a:lnTo>
                  <a:pt x="271887" y="384607"/>
                </a:lnTo>
                <a:lnTo>
                  <a:pt x="297808" y="351188"/>
                </a:lnTo>
                <a:lnTo>
                  <a:pt x="317545" y="311144"/>
                </a:lnTo>
                <a:lnTo>
                  <a:pt x="330110" y="265782"/>
                </a:lnTo>
                <a:lnTo>
                  <a:pt x="334518" y="216407"/>
                </a:lnTo>
                <a:lnTo>
                  <a:pt x="330110" y="166751"/>
                </a:lnTo>
                <a:lnTo>
                  <a:pt x="317545" y="121186"/>
                </a:lnTo>
                <a:lnTo>
                  <a:pt x="297808" y="81007"/>
                </a:lnTo>
                <a:lnTo>
                  <a:pt x="271887" y="47506"/>
                </a:lnTo>
                <a:lnTo>
                  <a:pt x="240767" y="21975"/>
                </a:lnTo>
                <a:lnTo>
                  <a:pt x="205435" y="5709"/>
                </a:lnTo>
                <a:lnTo>
                  <a:pt x="166878" y="0"/>
                </a:lnTo>
                <a:close/>
              </a:path>
            </a:pathLst>
          </a:custGeom>
          <a:ln w="9525">
            <a:solidFill>
              <a:srgbClr val="FF0000"/>
            </a:solidFill>
          </a:ln>
        </p:spPr>
        <p:txBody>
          <a:bodyPr wrap="square" lIns="0" tIns="0" rIns="0" bIns="0" rtlCol="0"/>
          <a:lstStyle/>
          <a:p>
            <a:endParaRPr/>
          </a:p>
        </p:txBody>
      </p:sp>
      <p:sp>
        <p:nvSpPr>
          <p:cNvPr id="127" name="object 127"/>
          <p:cNvSpPr/>
          <p:nvPr/>
        </p:nvSpPr>
        <p:spPr>
          <a:xfrm>
            <a:off x="4638547" y="4390897"/>
            <a:ext cx="86360" cy="260985"/>
          </a:xfrm>
          <a:custGeom>
            <a:avLst/>
            <a:gdLst/>
            <a:ahLst/>
            <a:cxnLst/>
            <a:rect l="l" t="t" r="r" b="b"/>
            <a:pathLst>
              <a:path w="86360" h="260985">
                <a:moveTo>
                  <a:pt x="86105" y="57150"/>
                </a:moveTo>
                <a:lnTo>
                  <a:pt x="42672" y="0"/>
                </a:lnTo>
                <a:lnTo>
                  <a:pt x="0" y="57150"/>
                </a:lnTo>
                <a:lnTo>
                  <a:pt x="28955" y="57150"/>
                </a:lnTo>
                <a:lnTo>
                  <a:pt x="28955" y="42672"/>
                </a:lnTo>
                <a:lnTo>
                  <a:pt x="57150" y="42672"/>
                </a:lnTo>
                <a:lnTo>
                  <a:pt x="57150" y="57150"/>
                </a:lnTo>
                <a:lnTo>
                  <a:pt x="86105" y="57150"/>
                </a:lnTo>
                <a:close/>
              </a:path>
              <a:path w="86360" h="260985">
                <a:moveTo>
                  <a:pt x="57150" y="57150"/>
                </a:moveTo>
                <a:lnTo>
                  <a:pt x="57150" y="42672"/>
                </a:lnTo>
                <a:lnTo>
                  <a:pt x="28955" y="42672"/>
                </a:lnTo>
                <a:lnTo>
                  <a:pt x="28955" y="57150"/>
                </a:lnTo>
                <a:lnTo>
                  <a:pt x="57150" y="57150"/>
                </a:lnTo>
                <a:close/>
              </a:path>
              <a:path w="86360" h="260985">
                <a:moveTo>
                  <a:pt x="57150" y="260604"/>
                </a:moveTo>
                <a:lnTo>
                  <a:pt x="57150" y="57150"/>
                </a:lnTo>
                <a:lnTo>
                  <a:pt x="28955" y="57150"/>
                </a:lnTo>
                <a:lnTo>
                  <a:pt x="28955" y="260604"/>
                </a:lnTo>
                <a:lnTo>
                  <a:pt x="57150" y="260604"/>
                </a:lnTo>
                <a:close/>
              </a:path>
            </a:pathLst>
          </a:custGeom>
          <a:solidFill>
            <a:srgbClr val="FF0000"/>
          </a:solidFill>
        </p:spPr>
        <p:txBody>
          <a:bodyPr wrap="square" lIns="0" tIns="0" rIns="0" bIns="0" rtlCol="0"/>
          <a:lstStyle/>
          <a:p>
            <a:endParaRPr/>
          </a:p>
        </p:txBody>
      </p:sp>
      <p:sp>
        <p:nvSpPr>
          <p:cNvPr id="128" name="object 128"/>
          <p:cNvSpPr/>
          <p:nvPr/>
        </p:nvSpPr>
        <p:spPr>
          <a:xfrm>
            <a:off x="4638547" y="3700526"/>
            <a:ext cx="86360" cy="258445"/>
          </a:xfrm>
          <a:custGeom>
            <a:avLst/>
            <a:gdLst/>
            <a:ahLst/>
            <a:cxnLst/>
            <a:rect l="l" t="t" r="r" b="b"/>
            <a:pathLst>
              <a:path w="86360" h="258445">
                <a:moveTo>
                  <a:pt x="86105" y="201168"/>
                </a:moveTo>
                <a:lnTo>
                  <a:pt x="0" y="201168"/>
                </a:lnTo>
                <a:lnTo>
                  <a:pt x="28955" y="239948"/>
                </a:lnTo>
                <a:lnTo>
                  <a:pt x="28955" y="215646"/>
                </a:lnTo>
                <a:lnTo>
                  <a:pt x="57150" y="215646"/>
                </a:lnTo>
                <a:lnTo>
                  <a:pt x="57150" y="239268"/>
                </a:lnTo>
                <a:lnTo>
                  <a:pt x="86105" y="201168"/>
                </a:lnTo>
                <a:close/>
              </a:path>
              <a:path w="86360" h="258445">
                <a:moveTo>
                  <a:pt x="57150" y="201168"/>
                </a:moveTo>
                <a:lnTo>
                  <a:pt x="57150" y="0"/>
                </a:lnTo>
                <a:lnTo>
                  <a:pt x="28955" y="0"/>
                </a:lnTo>
                <a:lnTo>
                  <a:pt x="28955" y="201168"/>
                </a:lnTo>
                <a:lnTo>
                  <a:pt x="57150" y="201168"/>
                </a:lnTo>
                <a:close/>
              </a:path>
              <a:path w="86360" h="258445">
                <a:moveTo>
                  <a:pt x="57150" y="239268"/>
                </a:moveTo>
                <a:lnTo>
                  <a:pt x="57150" y="215646"/>
                </a:lnTo>
                <a:lnTo>
                  <a:pt x="28955" y="215646"/>
                </a:lnTo>
                <a:lnTo>
                  <a:pt x="28955" y="239948"/>
                </a:lnTo>
                <a:lnTo>
                  <a:pt x="42672" y="258318"/>
                </a:lnTo>
                <a:lnTo>
                  <a:pt x="57150" y="239268"/>
                </a:lnTo>
                <a:close/>
              </a:path>
            </a:pathLst>
          </a:custGeom>
          <a:solidFill>
            <a:srgbClr val="FF0000"/>
          </a:solidFill>
        </p:spPr>
        <p:txBody>
          <a:bodyPr wrap="square" lIns="0" tIns="0" rIns="0" bIns="0" rtlCol="0"/>
          <a:lstStyle/>
          <a:p>
            <a:endParaRPr/>
          </a:p>
        </p:txBody>
      </p:sp>
      <p:sp>
        <p:nvSpPr>
          <p:cNvPr id="129" name="object 129"/>
          <p:cNvSpPr/>
          <p:nvPr/>
        </p:nvSpPr>
        <p:spPr>
          <a:xfrm>
            <a:off x="4638547" y="3659378"/>
            <a:ext cx="85090" cy="86995"/>
          </a:xfrm>
          <a:custGeom>
            <a:avLst/>
            <a:gdLst/>
            <a:ahLst/>
            <a:cxnLst/>
            <a:rect l="l" t="t" r="r" b="b"/>
            <a:pathLst>
              <a:path w="85089" h="86995">
                <a:moveTo>
                  <a:pt x="84581" y="62484"/>
                </a:moveTo>
                <a:lnTo>
                  <a:pt x="84581" y="24384"/>
                </a:lnTo>
                <a:lnTo>
                  <a:pt x="59436" y="0"/>
                </a:lnTo>
                <a:lnTo>
                  <a:pt x="24384" y="0"/>
                </a:lnTo>
                <a:lnTo>
                  <a:pt x="0" y="24384"/>
                </a:lnTo>
                <a:lnTo>
                  <a:pt x="0" y="62484"/>
                </a:lnTo>
                <a:lnTo>
                  <a:pt x="24384" y="86868"/>
                </a:lnTo>
                <a:lnTo>
                  <a:pt x="59436" y="86868"/>
                </a:lnTo>
                <a:lnTo>
                  <a:pt x="84581" y="62484"/>
                </a:lnTo>
                <a:close/>
              </a:path>
            </a:pathLst>
          </a:custGeom>
          <a:solidFill>
            <a:srgbClr val="FF0000"/>
          </a:solidFill>
        </p:spPr>
        <p:txBody>
          <a:bodyPr wrap="square" lIns="0" tIns="0" rIns="0" bIns="0" rtlCol="0"/>
          <a:lstStyle/>
          <a:p>
            <a:endParaRPr/>
          </a:p>
        </p:txBody>
      </p:sp>
      <p:sp>
        <p:nvSpPr>
          <p:cNvPr id="130" name="object 130"/>
          <p:cNvSpPr/>
          <p:nvPr/>
        </p:nvSpPr>
        <p:spPr>
          <a:xfrm>
            <a:off x="4638547" y="3659378"/>
            <a:ext cx="85090" cy="86995"/>
          </a:xfrm>
          <a:custGeom>
            <a:avLst/>
            <a:gdLst/>
            <a:ahLst/>
            <a:cxnLst/>
            <a:rect l="l" t="t" r="r" b="b"/>
            <a:pathLst>
              <a:path w="85089" h="86995">
                <a:moveTo>
                  <a:pt x="24384" y="0"/>
                </a:moveTo>
                <a:lnTo>
                  <a:pt x="0" y="24384"/>
                </a:lnTo>
                <a:lnTo>
                  <a:pt x="0" y="62484"/>
                </a:lnTo>
                <a:lnTo>
                  <a:pt x="24384" y="86868"/>
                </a:lnTo>
                <a:lnTo>
                  <a:pt x="59436" y="86868"/>
                </a:lnTo>
                <a:lnTo>
                  <a:pt x="84581" y="62484"/>
                </a:lnTo>
                <a:lnTo>
                  <a:pt x="84581" y="24384"/>
                </a:lnTo>
                <a:lnTo>
                  <a:pt x="59436" y="0"/>
                </a:lnTo>
                <a:lnTo>
                  <a:pt x="24384" y="0"/>
                </a:lnTo>
                <a:close/>
              </a:path>
            </a:pathLst>
          </a:custGeom>
          <a:ln w="9525">
            <a:solidFill>
              <a:srgbClr val="FF0000"/>
            </a:solidFill>
          </a:ln>
        </p:spPr>
        <p:txBody>
          <a:bodyPr wrap="square" lIns="0" tIns="0" rIns="0" bIns="0" rtlCol="0"/>
          <a:lstStyle/>
          <a:p>
            <a:endParaRPr/>
          </a:p>
        </p:txBody>
      </p:sp>
      <p:sp>
        <p:nvSpPr>
          <p:cNvPr id="131" name="object 131"/>
          <p:cNvSpPr/>
          <p:nvPr/>
        </p:nvSpPr>
        <p:spPr>
          <a:xfrm>
            <a:off x="4637023" y="4601971"/>
            <a:ext cx="83820" cy="86360"/>
          </a:xfrm>
          <a:custGeom>
            <a:avLst/>
            <a:gdLst/>
            <a:ahLst/>
            <a:cxnLst/>
            <a:rect l="l" t="t" r="r" b="b"/>
            <a:pathLst>
              <a:path w="83820" h="86360">
                <a:moveTo>
                  <a:pt x="83820" y="60960"/>
                </a:moveTo>
                <a:lnTo>
                  <a:pt x="83820" y="25145"/>
                </a:lnTo>
                <a:lnTo>
                  <a:pt x="59436" y="0"/>
                </a:lnTo>
                <a:lnTo>
                  <a:pt x="24384" y="0"/>
                </a:lnTo>
                <a:lnTo>
                  <a:pt x="0" y="25145"/>
                </a:lnTo>
                <a:lnTo>
                  <a:pt x="0" y="60960"/>
                </a:lnTo>
                <a:lnTo>
                  <a:pt x="24384" y="86105"/>
                </a:lnTo>
                <a:lnTo>
                  <a:pt x="59436" y="86105"/>
                </a:lnTo>
                <a:lnTo>
                  <a:pt x="83820" y="60960"/>
                </a:lnTo>
                <a:close/>
              </a:path>
            </a:pathLst>
          </a:custGeom>
          <a:solidFill>
            <a:srgbClr val="FF0000"/>
          </a:solidFill>
        </p:spPr>
        <p:txBody>
          <a:bodyPr wrap="square" lIns="0" tIns="0" rIns="0" bIns="0" rtlCol="0"/>
          <a:lstStyle/>
          <a:p>
            <a:endParaRPr/>
          </a:p>
        </p:txBody>
      </p:sp>
      <p:sp>
        <p:nvSpPr>
          <p:cNvPr id="132" name="object 132"/>
          <p:cNvSpPr/>
          <p:nvPr/>
        </p:nvSpPr>
        <p:spPr>
          <a:xfrm>
            <a:off x="4637023" y="4601971"/>
            <a:ext cx="83820" cy="86360"/>
          </a:xfrm>
          <a:custGeom>
            <a:avLst/>
            <a:gdLst/>
            <a:ahLst/>
            <a:cxnLst/>
            <a:rect l="l" t="t" r="r" b="b"/>
            <a:pathLst>
              <a:path w="83820" h="86360">
                <a:moveTo>
                  <a:pt x="24384" y="0"/>
                </a:moveTo>
                <a:lnTo>
                  <a:pt x="0" y="25145"/>
                </a:lnTo>
                <a:lnTo>
                  <a:pt x="0" y="60960"/>
                </a:lnTo>
                <a:lnTo>
                  <a:pt x="24384" y="86105"/>
                </a:lnTo>
                <a:lnTo>
                  <a:pt x="59436" y="86105"/>
                </a:lnTo>
                <a:lnTo>
                  <a:pt x="83820" y="60960"/>
                </a:lnTo>
                <a:lnTo>
                  <a:pt x="83820" y="25145"/>
                </a:lnTo>
                <a:lnTo>
                  <a:pt x="59436" y="0"/>
                </a:lnTo>
                <a:lnTo>
                  <a:pt x="24384" y="0"/>
                </a:lnTo>
                <a:close/>
              </a:path>
            </a:pathLst>
          </a:custGeom>
          <a:ln w="9525">
            <a:solidFill>
              <a:srgbClr val="FF0000"/>
            </a:solidFill>
          </a:ln>
        </p:spPr>
        <p:txBody>
          <a:bodyPr wrap="square" lIns="0" tIns="0" rIns="0" bIns="0" rtlCol="0"/>
          <a:lstStyle/>
          <a:p>
            <a:endParaRPr/>
          </a:p>
        </p:txBody>
      </p:sp>
      <p:sp>
        <p:nvSpPr>
          <p:cNvPr id="133" name="object 133"/>
          <p:cNvSpPr/>
          <p:nvPr/>
        </p:nvSpPr>
        <p:spPr>
          <a:xfrm>
            <a:off x="2921000" y="2405126"/>
            <a:ext cx="0" cy="346075"/>
          </a:xfrm>
          <a:custGeom>
            <a:avLst/>
            <a:gdLst/>
            <a:ahLst/>
            <a:cxnLst/>
            <a:rect l="l" t="t" r="r" b="b"/>
            <a:pathLst>
              <a:path h="346075">
                <a:moveTo>
                  <a:pt x="0" y="0"/>
                </a:moveTo>
                <a:lnTo>
                  <a:pt x="0" y="345948"/>
                </a:lnTo>
              </a:path>
            </a:pathLst>
          </a:custGeom>
          <a:ln w="9525">
            <a:solidFill>
              <a:srgbClr val="FF0000"/>
            </a:solidFill>
          </a:ln>
        </p:spPr>
        <p:txBody>
          <a:bodyPr wrap="square" lIns="0" tIns="0" rIns="0" bIns="0" rtlCol="0"/>
          <a:lstStyle/>
          <a:p>
            <a:endParaRPr/>
          </a:p>
        </p:txBody>
      </p:sp>
      <p:sp>
        <p:nvSpPr>
          <p:cNvPr id="134" name="object 134"/>
          <p:cNvSpPr/>
          <p:nvPr/>
        </p:nvSpPr>
        <p:spPr>
          <a:xfrm>
            <a:off x="2921000" y="2922523"/>
            <a:ext cx="0" cy="346075"/>
          </a:xfrm>
          <a:custGeom>
            <a:avLst/>
            <a:gdLst/>
            <a:ahLst/>
            <a:cxnLst/>
            <a:rect l="l" t="t" r="r" b="b"/>
            <a:pathLst>
              <a:path h="346075">
                <a:moveTo>
                  <a:pt x="0" y="0"/>
                </a:moveTo>
                <a:lnTo>
                  <a:pt x="0" y="345948"/>
                </a:lnTo>
              </a:path>
            </a:pathLst>
          </a:custGeom>
          <a:ln w="9525">
            <a:solidFill>
              <a:srgbClr val="FF0000"/>
            </a:solidFill>
          </a:ln>
        </p:spPr>
        <p:txBody>
          <a:bodyPr wrap="square" lIns="0" tIns="0" rIns="0" bIns="0" rtlCol="0"/>
          <a:lstStyle/>
          <a:p>
            <a:endParaRPr/>
          </a:p>
        </p:txBody>
      </p:sp>
      <p:sp>
        <p:nvSpPr>
          <p:cNvPr id="135" name="object 135"/>
          <p:cNvSpPr/>
          <p:nvPr/>
        </p:nvSpPr>
        <p:spPr>
          <a:xfrm>
            <a:off x="2921000" y="2751073"/>
            <a:ext cx="168910" cy="86360"/>
          </a:xfrm>
          <a:custGeom>
            <a:avLst/>
            <a:gdLst/>
            <a:ahLst/>
            <a:cxnLst/>
            <a:rect l="l" t="t" r="r" b="b"/>
            <a:pathLst>
              <a:path w="168910" h="86360">
                <a:moveTo>
                  <a:pt x="0" y="0"/>
                </a:moveTo>
                <a:lnTo>
                  <a:pt x="168401" y="86105"/>
                </a:lnTo>
              </a:path>
            </a:pathLst>
          </a:custGeom>
          <a:ln w="9525">
            <a:solidFill>
              <a:srgbClr val="FF0000"/>
            </a:solidFill>
          </a:ln>
        </p:spPr>
        <p:txBody>
          <a:bodyPr wrap="square" lIns="0" tIns="0" rIns="0" bIns="0" rtlCol="0"/>
          <a:lstStyle/>
          <a:p>
            <a:endParaRPr/>
          </a:p>
        </p:txBody>
      </p:sp>
      <p:sp>
        <p:nvSpPr>
          <p:cNvPr id="136" name="object 136"/>
          <p:cNvSpPr/>
          <p:nvPr/>
        </p:nvSpPr>
        <p:spPr>
          <a:xfrm>
            <a:off x="2921000" y="2837179"/>
            <a:ext cx="168910" cy="85725"/>
          </a:xfrm>
          <a:custGeom>
            <a:avLst/>
            <a:gdLst/>
            <a:ahLst/>
            <a:cxnLst/>
            <a:rect l="l" t="t" r="r" b="b"/>
            <a:pathLst>
              <a:path w="168910" h="85725">
                <a:moveTo>
                  <a:pt x="0" y="85344"/>
                </a:moveTo>
                <a:lnTo>
                  <a:pt x="168401" y="0"/>
                </a:lnTo>
              </a:path>
            </a:pathLst>
          </a:custGeom>
          <a:ln w="9525">
            <a:solidFill>
              <a:srgbClr val="FF0000"/>
            </a:solidFill>
          </a:ln>
        </p:spPr>
        <p:txBody>
          <a:bodyPr wrap="square" lIns="0" tIns="0" rIns="0" bIns="0" rtlCol="0"/>
          <a:lstStyle/>
          <a:p>
            <a:endParaRPr/>
          </a:p>
        </p:txBody>
      </p:sp>
      <p:sp>
        <p:nvSpPr>
          <p:cNvPr id="137" name="object 137"/>
          <p:cNvSpPr/>
          <p:nvPr/>
        </p:nvSpPr>
        <p:spPr>
          <a:xfrm>
            <a:off x="2921000" y="2405126"/>
            <a:ext cx="502920" cy="258445"/>
          </a:xfrm>
          <a:custGeom>
            <a:avLst/>
            <a:gdLst/>
            <a:ahLst/>
            <a:cxnLst/>
            <a:rect l="l" t="t" r="r" b="b"/>
            <a:pathLst>
              <a:path w="502920" h="258444">
                <a:moveTo>
                  <a:pt x="0" y="0"/>
                </a:moveTo>
                <a:lnTo>
                  <a:pt x="502920" y="258317"/>
                </a:lnTo>
              </a:path>
            </a:pathLst>
          </a:custGeom>
          <a:ln w="9525">
            <a:solidFill>
              <a:srgbClr val="FF0000"/>
            </a:solidFill>
          </a:ln>
        </p:spPr>
        <p:txBody>
          <a:bodyPr wrap="square" lIns="0" tIns="0" rIns="0" bIns="0" rtlCol="0"/>
          <a:lstStyle/>
          <a:p>
            <a:endParaRPr/>
          </a:p>
        </p:txBody>
      </p:sp>
      <p:sp>
        <p:nvSpPr>
          <p:cNvPr id="138" name="object 138"/>
          <p:cNvSpPr/>
          <p:nvPr/>
        </p:nvSpPr>
        <p:spPr>
          <a:xfrm>
            <a:off x="3423920" y="2663444"/>
            <a:ext cx="0" cy="346710"/>
          </a:xfrm>
          <a:custGeom>
            <a:avLst/>
            <a:gdLst/>
            <a:ahLst/>
            <a:cxnLst/>
            <a:rect l="l" t="t" r="r" b="b"/>
            <a:pathLst>
              <a:path h="346710">
                <a:moveTo>
                  <a:pt x="0" y="0"/>
                </a:moveTo>
                <a:lnTo>
                  <a:pt x="0" y="346710"/>
                </a:lnTo>
              </a:path>
            </a:pathLst>
          </a:custGeom>
          <a:ln w="9525">
            <a:solidFill>
              <a:srgbClr val="FF0000"/>
            </a:solidFill>
          </a:ln>
        </p:spPr>
        <p:txBody>
          <a:bodyPr wrap="square" lIns="0" tIns="0" rIns="0" bIns="0" rtlCol="0"/>
          <a:lstStyle/>
          <a:p>
            <a:endParaRPr/>
          </a:p>
        </p:txBody>
      </p:sp>
      <p:sp>
        <p:nvSpPr>
          <p:cNvPr id="139" name="object 139"/>
          <p:cNvSpPr/>
          <p:nvPr/>
        </p:nvSpPr>
        <p:spPr>
          <a:xfrm>
            <a:off x="2921000" y="3010154"/>
            <a:ext cx="502920" cy="258445"/>
          </a:xfrm>
          <a:custGeom>
            <a:avLst/>
            <a:gdLst/>
            <a:ahLst/>
            <a:cxnLst/>
            <a:rect l="l" t="t" r="r" b="b"/>
            <a:pathLst>
              <a:path w="502920" h="258445">
                <a:moveTo>
                  <a:pt x="0" y="258318"/>
                </a:moveTo>
                <a:lnTo>
                  <a:pt x="502919" y="0"/>
                </a:lnTo>
              </a:path>
            </a:pathLst>
          </a:custGeom>
          <a:ln w="9525">
            <a:solidFill>
              <a:srgbClr val="FF0000"/>
            </a:solidFill>
          </a:ln>
        </p:spPr>
        <p:txBody>
          <a:bodyPr wrap="square" lIns="0" tIns="0" rIns="0" bIns="0" rtlCol="0"/>
          <a:lstStyle/>
          <a:p>
            <a:endParaRPr/>
          </a:p>
        </p:txBody>
      </p:sp>
      <p:sp>
        <p:nvSpPr>
          <p:cNvPr id="140" name="object 140"/>
          <p:cNvSpPr txBox="1"/>
          <p:nvPr/>
        </p:nvSpPr>
        <p:spPr>
          <a:xfrm>
            <a:off x="3107182" y="2736341"/>
            <a:ext cx="296545" cy="182245"/>
          </a:xfrm>
          <a:prstGeom prst="rect">
            <a:avLst/>
          </a:prstGeom>
        </p:spPr>
        <p:txBody>
          <a:bodyPr vert="horz" wrap="square" lIns="0" tIns="0" rIns="0" bIns="0" rtlCol="0">
            <a:spAutoFit/>
          </a:bodyPr>
          <a:lstStyle/>
          <a:p>
            <a:pPr marL="12700">
              <a:lnSpc>
                <a:spcPct val="100000"/>
              </a:lnSpc>
            </a:pPr>
            <a:r>
              <a:rPr sz="1100" b="1" spc="-5" dirty="0">
                <a:solidFill>
                  <a:srgbClr val="FF0000"/>
                </a:solidFill>
                <a:latin typeface="Arial"/>
                <a:cs typeface="Arial"/>
              </a:rPr>
              <a:t>Add</a:t>
            </a:r>
            <a:endParaRPr sz="1100">
              <a:latin typeface="Arial"/>
              <a:cs typeface="Arial"/>
            </a:endParaRPr>
          </a:p>
        </p:txBody>
      </p:sp>
      <p:sp>
        <p:nvSpPr>
          <p:cNvPr id="141" name="object 141"/>
          <p:cNvSpPr txBox="1"/>
          <p:nvPr/>
        </p:nvSpPr>
        <p:spPr>
          <a:xfrm>
            <a:off x="2175264" y="2920746"/>
            <a:ext cx="349885" cy="350520"/>
          </a:xfrm>
          <a:prstGeom prst="rect">
            <a:avLst/>
          </a:prstGeom>
        </p:spPr>
        <p:txBody>
          <a:bodyPr vert="horz" wrap="square" lIns="0" tIns="0" rIns="0" bIns="0" rtlCol="0">
            <a:spAutoFit/>
          </a:bodyPr>
          <a:lstStyle/>
          <a:p>
            <a:pPr marL="12700" marR="5080" indent="5715">
              <a:lnSpc>
                <a:spcPct val="100000"/>
              </a:lnSpc>
            </a:pPr>
            <a:r>
              <a:rPr sz="1100" b="1" spc="-5" dirty="0">
                <a:solidFill>
                  <a:srgbClr val="FF0000"/>
                </a:solidFill>
                <a:latin typeface="Arial"/>
                <a:cs typeface="Arial"/>
              </a:rPr>
              <a:t>Shift  left</a:t>
            </a:r>
            <a:r>
              <a:rPr sz="1100" b="1" spc="-95" dirty="0">
                <a:solidFill>
                  <a:srgbClr val="FF0000"/>
                </a:solidFill>
                <a:latin typeface="Arial"/>
                <a:cs typeface="Arial"/>
              </a:rPr>
              <a:t> </a:t>
            </a:r>
            <a:r>
              <a:rPr sz="1100" b="1" spc="-5" dirty="0">
                <a:solidFill>
                  <a:srgbClr val="FF0000"/>
                </a:solidFill>
                <a:latin typeface="Arial"/>
                <a:cs typeface="Arial"/>
              </a:rPr>
              <a:t>2</a:t>
            </a:r>
            <a:endParaRPr sz="1100">
              <a:latin typeface="Arial"/>
              <a:cs typeface="Arial"/>
            </a:endParaRPr>
          </a:p>
        </p:txBody>
      </p:sp>
      <p:sp>
        <p:nvSpPr>
          <p:cNvPr id="142" name="object 142"/>
          <p:cNvSpPr/>
          <p:nvPr/>
        </p:nvSpPr>
        <p:spPr>
          <a:xfrm>
            <a:off x="2082800" y="2837179"/>
            <a:ext cx="502920" cy="519430"/>
          </a:xfrm>
          <a:custGeom>
            <a:avLst/>
            <a:gdLst/>
            <a:ahLst/>
            <a:cxnLst/>
            <a:rect l="l" t="t" r="r" b="b"/>
            <a:pathLst>
              <a:path w="502919" h="519429">
                <a:moveTo>
                  <a:pt x="251459" y="0"/>
                </a:moveTo>
                <a:lnTo>
                  <a:pt x="206310" y="4168"/>
                </a:lnTo>
                <a:lnTo>
                  <a:pt x="163795" y="16189"/>
                </a:lnTo>
                <a:lnTo>
                  <a:pt x="124629" y="35334"/>
                </a:lnTo>
                <a:lnTo>
                  <a:pt x="89527" y="60876"/>
                </a:lnTo>
                <a:lnTo>
                  <a:pt x="59203" y="92088"/>
                </a:lnTo>
                <a:lnTo>
                  <a:pt x="34374" y="128241"/>
                </a:lnTo>
                <a:lnTo>
                  <a:pt x="15754" y="168610"/>
                </a:lnTo>
                <a:lnTo>
                  <a:pt x="4057" y="212465"/>
                </a:lnTo>
                <a:lnTo>
                  <a:pt x="0" y="259080"/>
                </a:lnTo>
                <a:lnTo>
                  <a:pt x="4057" y="305720"/>
                </a:lnTo>
                <a:lnTo>
                  <a:pt x="15754" y="349646"/>
                </a:lnTo>
                <a:lnTo>
                  <a:pt x="34374" y="390115"/>
                </a:lnTo>
                <a:lnTo>
                  <a:pt x="59203" y="426389"/>
                </a:lnTo>
                <a:lnTo>
                  <a:pt x="89527" y="457727"/>
                </a:lnTo>
                <a:lnTo>
                  <a:pt x="124629" y="483390"/>
                </a:lnTo>
                <a:lnTo>
                  <a:pt x="163795" y="502636"/>
                </a:lnTo>
                <a:lnTo>
                  <a:pt x="206310" y="514727"/>
                </a:lnTo>
                <a:lnTo>
                  <a:pt x="251460" y="518922"/>
                </a:lnTo>
                <a:lnTo>
                  <a:pt x="296809" y="514727"/>
                </a:lnTo>
                <a:lnTo>
                  <a:pt x="339431" y="502636"/>
                </a:lnTo>
                <a:lnTo>
                  <a:pt x="378629" y="483390"/>
                </a:lnTo>
                <a:lnTo>
                  <a:pt x="413706" y="457727"/>
                </a:lnTo>
                <a:lnTo>
                  <a:pt x="443966" y="426389"/>
                </a:lnTo>
                <a:lnTo>
                  <a:pt x="468714" y="390115"/>
                </a:lnTo>
                <a:lnTo>
                  <a:pt x="487253" y="349646"/>
                </a:lnTo>
                <a:lnTo>
                  <a:pt x="498887" y="305720"/>
                </a:lnTo>
                <a:lnTo>
                  <a:pt x="502919" y="259080"/>
                </a:lnTo>
                <a:lnTo>
                  <a:pt x="498887" y="212465"/>
                </a:lnTo>
                <a:lnTo>
                  <a:pt x="487253" y="168610"/>
                </a:lnTo>
                <a:lnTo>
                  <a:pt x="468714" y="128241"/>
                </a:lnTo>
                <a:lnTo>
                  <a:pt x="443966" y="92088"/>
                </a:lnTo>
                <a:lnTo>
                  <a:pt x="413706" y="60876"/>
                </a:lnTo>
                <a:lnTo>
                  <a:pt x="378629" y="35334"/>
                </a:lnTo>
                <a:lnTo>
                  <a:pt x="339431" y="16189"/>
                </a:lnTo>
                <a:lnTo>
                  <a:pt x="296809" y="4168"/>
                </a:lnTo>
                <a:lnTo>
                  <a:pt x="251459" y="0"/>
                </a:lnTo>
                <a:close/>
              </a:path>
            </a:pathLst>
          </a:custGeom>
          <a:ln w="9525">
            <a:solidFill>
              <a:srgbClr val="FF0000"/>
            </a:solidFill>
          </a:ln>
        </p:spPr>
        <p:txBody>
          <a:bodyPr wrap="square" lIns="0" tIns="0" rIns="0" bIns="0" rtlCol="0"/>
          <a:lstStyle/>
          <a:p>
            <a:endParaRPr/>
          </a:p>
        </p:txBody>
      </p:sp>
      <p:sp>
        <p:nvSpPr>
          <p:cNvPr id="143" name="object 143"/>
          <p:cNvSpPr/>
          <p:nvPr/>
        </p:nvSpPr>
        <p:spPr>
          <a:xfrm>
            <a:off x="2290826" y="3356102"/>
            <a:ext cx="85725" cy="1986280"/>
          </a:xfrm>
          <a:custGeom>
            <a:avLst/>
            <a:gdLst/>
            <a:ahLst/>
            <a:cxnLst/>
            <a:rect l="l" t="t" r="r" b="b"/>
            <a:pathLst>
              <a:path w="85725" h="1986279">
                <a:moveTo>
                  <a:pt x="85343" y="57150"/>
                </a:moveTo>
                <a:lnTo>
                  <a:pt x="42672" y="0"/>
                </a:lnTo>
                <a:lnTo>
                  <a:pt x="0" y="57150"/>
                </a:lnTo>
                <a:lnTo>
                  <a:pt x="28193" y="57150"/>
                </a:lnTo>
                <a:lnTo>
                  <a:pt x="28193" y="42672"/>
                </a:lnTo>
                <a:lnTo>
                  <a:pt x="57150" y="42672"/>
                </a:lnTo>
                <a:lnTo>
                  <a:pt x="57150" y="57150"/>
                </a:lnTo>
                <a:lnTo>
                  <a:pt x="85343" y="57150"/>
                </a:lnTo>
                <a:close/>
              </a:path>
              <a:path w="85725" h="1986279">
                <a:moveTo>
                  <a:pt x="57150" y="57150"/>
                </a:moveTo>
                <a:lnTo>
                  <a:pt x="57150" y="42672"/>
                </a:lnTo>
                <a:lnTo>
                  <a:pt x="28193" y="42672"/>
                </a:lnTo>
                <a:lnTo>
                  <a:pt x="28193" y="57150"/>
                </a:lnTo>
                <a:lnTo>
                  <a:pt x="57150" y="57150"/>
                </a:lnTo>
                <a:close/>
              </a:path>
              <a:path w="85725" h="1986279">
                <a:moveTo>
                  <a:pt x="57150" y="1985772"/>
                </a:moveTo>
                <a:lnTo>
                  <a:pt x="57150" y="57150"/>
                </a:lnTo>
                <a:lnTo>
                  <a:pt x="28193" y="57150"/>
                </a:lnTo>
                <a:lnTo>
                  <a:pt x="28193" y="1985772"/>
                </a:lnTo>
                <a:lnTo>
                  <a:pt x="57150" y="1985772"/>
                </a:lnTo>
                <a:close/>
              </a:path>
            </a:pathLst>
          </a:custGeom>
          <a:solidFill>
            <a:srgbClr val="FF0000"/>
          </a:solidFill>
        </p:spPr>
        <p:txBody>
          <a:bodyPr wrap="square" lIns="0" tIns="0" rIns="0" bIns="0" rtlCol="0"/>
          <a:lstStyle/>
          <a:p>
            <a:endParaRPr/>
          </a:p>
        </p:txBody>
      </p:sp>
      <p:sp>
        <p:nvSpPr>
          <p:cNvPr id="144" name="object 144"/>
          <p:cNvSpPr/>
          <p:nvPr/>
        </p:nvSpPr>
        <p:spPr>
          <a:xfrm>
            <a:off x="2585720" y="3052826"/>
            <a:ext cx="335280" cy="85725"/>
          </a:xfrm>
          <a:custGeom>
            <a:avLst/>
            <a:gdLst/>
            <a:ahLst/>
            <a:cxnLst/>
            <a:rect l="l" t="t" r="r" b="b"/>
            <a:pathLst>
              <a:path w="335280" h="85725">
                <a:moveTo>
                  <a:pt x="292607" y="57150"/>
                </a:moveTo>
                <a:lnTo>
                  <a:pt x="292607" y="28193"/>
                </a:lnTo>
                <a:lnTo>
                  <a:pt x="0" y="28193"/>
                </a:lnTo>
                <a:lnTo>
                  <a:pt x="0" y="57150"/>
                </a:lnTo>
                <a:lnTo>
                  <a:pt x="292607" y="57150"/>
                </a:lnTo>
                <a:close/>
              </a:path>
              <a:path w="335280" h="85725">
                <a:moveTo>
                  <a:pt x="335280" y="42672"/>
                </a:moveTo>
                <a:lnTo>
                  <a:pt x="278130" y="0"/>
                </a:lnTo>
                <a:lnTo>
                  <a:pt x="278130" y="28193"/>
                </a:lnTo>
                <a:lnTo>
                  <a:pt x="292607" y="28193"/>
                </a:lnTo>
                <a:lnTo>
                  <a:pt x="292607" y="74533"/>
                </a:lnTo>
                <a:lnTo>
                  <a:pt x="335280" y="42672"/>
                </a:lnTo>
                <a:close/>
              </a:path>
              <a:path w="335280" h="85725">
                <a:moveTo>
                  <a:pt x="292607" y="74533"/>
                </a:moveTo>
                <a:lnTo>
                  <a:pt x="292607" y="57150"/>
                </a:lnTo>
                <a:lnTo>
                  <a:pt x="278130" y="57150"/>
                </a:lnTo>
                <a:lnTo>
                  <a:pt x="278130" y="85343"/>
                </a:lnTo>
                <a:lnTo>
                  <a:pt x="292607" y="74533"/>
                </a:lnTo>
                <a:close/>
              </a:path>
            </a:pathLst>
          </a:custGeom>
          <a:solidFill>
            <a:srgbClr val="FF0000"/>
          </a:solidFill>
        </p:spPr>
        <p:txBody>
          <a:bodyPr wrap="square" lIns="0" tIns="0" rIns="0" bIns="0" rtlCol="0"/>
          <a:lstStyle/>
          <a:p>
            <a:endParaRPr/>
          </a:p>
        </p:txBody>
      </p:sp>
      <p:sp>
        <p:nvSpPr>
          <p:cNvPr id="145" name="object 145"/>
          <p:cNvSpPr/>
          <p:nvPr/>
        </p:nvSpPr>
        <p:spPr>
          <a:xfrm>
            <a:off x="1663700" y="2620772"/>
            <a:ext cx="1257300" cy="86360"/>
          </a:xfrm>
          <a:custGeom>
            <a:avLst/>
            <a:gdLst/>
            <a:ahLst/>
            <a:cxnLst/>
            <a:rect l="l" t="t" r="r" b="b"/>
            <a:pathLst>
              <a:path w="1257300" h="86360">
                <a:moveTo>
                  <a:pt x="1214627" y="57149"/>
                </a:moveTo>
                <a:lnTo>
                  <a:pt x="1214627" y="28955"/>
                </a:lnTo>
                <a:lnTo>
                  <a:pt x="0" y="28955"/>
                </a:lnTo>
                <a:lnTo>
                  <a:pt x="0" y="57149"/>
                </a:lnTo>
                <a:lnTo>
                  <a:pt x="1214627" y="57149"/>
                </a:lnTo>
                <a:close/>
              </a:path>
              <a:path w="1257300" h="86360">
                <a:moveTo>
                  <a:pt x="1257300" y="42671"/>
                </a:moveTo>
                <a:lnTo>
                  <a:pt x="1200150" y="0"/>
                </a:lnTo>
                <a:lnTo>
                  <a:pt x="1200150" y="28955"/>
                </a:lnTo>
                <a:lnTo>
                  <a:pt x="1214627" y="28955"/>
                </a:lnTo>
                <a:lnTo>
                  <a:pt x="1214627" y="75102"/>
                </a:lnTo>
                <a:lnTo>
                  <a:pt x="1257300" y="42671"/>
                </a:lnTo>
                <a:close/>
              </a:path>
              <a:path w="1257300" h="86360">
                <a:moveTo>
                  <a:pt x="1214627" y="75102"/>
                </a:moveTo>
                <a:lnTo>
                  <a:pt x="1214627" y="57149"/>
                </a:lnTo>
                <a:lnTo>
                  <a:pt x="1200150" y="57149"/>
                </a:lnTo>
                <a:lnTo>
                  <a:pt x="1200150" y="86105"/>
                </a:lnTo>
                <a:lnTo>
                  <a:pt x="1214627" y="75102"/>
                </a:lnTo>
                <a:close/>
              </a:path>
            </a:pathLst>
          </a:custGeom>
          <a:solidFill>
            <a:srgbClr val="FF0000"/>
          </a:solidFill>
        </p:spPr>
        <p:txBody>
          <a:bodyPr wrap="square" lIns="0" tIns="0" rIns="0" bIns="0" rtlCol="0"/>
          <a:lstStyle/>
          <a:p>
            <a:endParaRPr/>
          </a:p>
        </p:txBody>
      </p:sp>
      <p:sp>
        <p:nvSpPr>
          <p:cNvPr id="146" name="object 146"/>
          <p:cNvSpPr/>
          <p:nvPr/>
        </p:nvSpPr>
        <p:spPr>
          <a:xfrm>
            <a:off x="3423920" y="2837179"/>
            <a:ext cx="167005" cy="0"/>
          </a:xfrm>
          <a:custGeom>
            <a:avLst/>
            <a:gdLst/>
            <a:ahLst/>
            <a:cxnLst/>
            <a:rect l="l" t="t" r="r" b="b"/>
            <a:pathLst>
              <a:path w="167004">
                <a:moveTo>
                  <a:pt x="0" y="0"/>
                </a:moveTo>
                <a:lnTo>
                  <a:pt x="166877" y="0"/>
                </a:lnTo>
              </a:path>
            </a:pathLst>
          </a:custGeom>
          <a:ln w="28575">
            <a:solidFill>
              <a:srgbClr val="FF0000"/>
            </a:solidFill>
          </a:ln>
        </p:spPr>
        <p:txBody>
          <a:bodyPr wrap="square" lIns="0" tIns="0" rIns="0" bIns="0" rtlCol="0"/>
          <a:lstStyle/>
          <a:p>
            <a:endParaRPr/>
          </a:p>
        </p:txBody>
      </p:sp>
      <p:sp>
        <p:nvSpPr>
          <p:cNvPr id="147" name="object 147"/>
          <p:cNvSpPr/>
          <p:nvPr/>
        </p:nvSpPr>
        <p:spPr>
          <a:xfrm>
            <a:off x="3590797" y="1368044"/>
            <a:ext cx="0" cy="1469390"/>
          </a:xfrm>
          <a:custGeom>
            <a:avLst/>
            <a:gdLst/>
            <a:ahLst/>
            <a:cxnLst/>
            <a:rect l="l" t="t" r="r" b="b"/>
            <a:pathLst>
              <a:path h="1469389">
                <a:moveTo>
                  <a:pt x="0" y="0"/>
                </a:moveTo>
                <a:lnTo>
                  <a:pt x="0" y="1469136"/>
                </a:lnTo>
              </a:path>
            </a:pathLst>
          </a:custGeom>
          <a:ln w="28575">
            <a:solidFill>
              <a:srgbClr val="FF0000"/>
            </a:solidFill>
          </a:ln>
        </p:spPr>
        <p:txBody>
          <a:bodyPr wrap="square" lIns="0" tIns="0" rIns="0" bIns="0" rtlCol="0"/>
          <a:lstStyle/>
          <a:p>
            <a:endParaRPr/>
          </a:p>
        </p:txBody>
      </p:sp>
      <p:sp>
        <p:nvSpPr>
          <p:cNvPr id="148" name="object 148"/>
          <p:cNvSpPr txBox="1"/>
          <p:nvPr/>
        </p:nvSpPr>
        <p:spPr>
          <a:xfrm>
            <a:off x="340106" y="3921252"/>
            <a:ext cx="307975" cy="169545"/>
          </a:xfrm>
          <a:prstGeom prst="rect">
            <a:avLst/>
          </a:prstGeom>
        </p:spPr>
        <p:txBody>
          <a:bodyPr vert="horz" wrap="square" lIns="0" tIns="0" rIns="0" bIns="0" rtlCol="0">
            <a:spAutoFit/>
          </a:bodyPr>
          <a:lstStyle/>
          <a:p>
            <a:pPr>
              <a:lnSpc>
                <a:spcPct val="100000"/>
              </a:lnSpc>
            </a:pPr>
            <a:r>
              <a:rPr sz="1100" spc="-5" dirty="0">
                <a:latin typeface="Arial"/>
                <a:cs typeface="Arial"/>
              </a:rPr>
              <a:t>Addr</a:t>
            </a:r>
            <a:endParaRPr sz="1100">
              <a:latin typeface="Arial"/>
              <a:cs typeface="Arial"/>
            </a:endParaRPr>
          </a:p>
        </p:txBody>
      </p:sp>
      <p:sp>
        <p:nvSpPr>
          <p:cNvPr id="149" name="object 149"/>
          <p:cNvSpPr txBox="1"/>
          <p:nvPr/>
        </p:nvSpPr>
        <p:spPr>
          <a:xfrm>
            <a:off x="423927" y="4611621"/>
            <a:ext cx="734060" cy="337820"/>
          </a:xfrm>
          <a:prstGeom prst="rect">
            <a:avLst/>
          </a:prstGeom>
        </p:spPr>
        <p:txBody>
          <a:bodyPr vert="horz" wrap="square" lIns="0" tIns="0" rIns="0" bIns="0" rtlCol="0">
            <a:spAutoFit/>
          </a:bodyPr>
          <a:lstStyle/>
          <a:p>
            <a:pPr marL="88900" marR="5080" indent="-89535">
              <a:lnSpc>
                <a:spcPct val="100000"/>
              </a:lnSpc>
            </a:pPr>
            <a:r>
              <a:rPr sz="1100" b="1" spc="-5" dirty="0">
                <a:latin typeface="Arial"/>
                <a:cs typeface="Arial"/>
              </a:rPr>
              <a:t>Instruc</a:t>
            </a:r>
            <a:r>
              <a:rPr sz="1100" b="1" spc="-15" dirty="0">
                <a:latin typeface="Arial"/>
                <a:cs typeface="Arial"/>
              </a:rPr>
              <a:t>t</a:t>
            </a:r>
            <a:r>
              <a:rPr sz="1100" b="1" spc="-5" dirty="0">
                <a:latin typeface="Arial"/>
                <a:cs typeface="Arial"/>
              </a:rPr>
              <a:t>ion  memory</a:t>
            </a:r>
            <a:endParaRPr sz="1100">
              <a:latin typeface="Arial"/>
              <a:cs typeface="Arial"/>
            </a:endParaRPr>
          </a:p>
        </p:txBody>
      </p:sp>
      <p:sp>
        <p:nvSpPr>
          <p:cNvPr id="150" name="object 150"/>
          <p:cNvSpPr txBox="1"/>
          <p:nvPr/>
        </p:nvSpPr>
        <p:spPr>
          <a:xfrm>
            <a:off x="926838" y="3921239"/>
            <a:ext cx="283210" cy="169545"/>
          </a:xfrm>
          <a:prstGeom prst="rect">
            <a:avLst/>
          </a:prstGeom>
        </p:spPr>
        <p:txBody>
          <a:bodyPr vert="horz" wrap="square" lIns="0" tIns="0" rIns="0" bIns="0" rtlCol="0">
            <a:spAutoFit/>
          </a:bodyPr>
          <a:lstStyle/>
          <a:p>
            <a:pPr>
              <a:lnSpc>
                <a:spcPct val="100000"/>
              </a:lnSpc>
            </a:pPr>
            <a:r>
              <a:rPr sz="1100" spc="-10" dirty="0">
                <a:latin typeface="Arial"/>
                <a:cs typeface="Arial"/>
              </a:rPr>
              <a:t>Instr</a:t>
            </a:r>
            <a:endParaRPr sz="1100">
              <a:latin typeface="Arial"/>
              <a:cs typeface="Arial"/>
            </a:endParaRPr>
          </a:p>
        </p:txBody>
      </p:sp>
      <p:sp>
        <p:nvSpPr>
          <p:cNvPr id="151" name="object 151"/>
          <p:cNvSpPr/>
          <p:nvPr/>
        </p:nvSpPr>
        <p:spPr>
          <a:xfrm>
            <a:off x="237997" y="3873500"/>
            <a:ext cx="1007110" cy="1295400"/>
          </a:xfrm>
          <a:custGeom>
            <a:avLst/>
            <a:gdLst/>
            <a:ahLst/>
            <a:cxnLst/>
            <a:rect l="l" t="t" r="r" b="b"/>
            <a:pathLst>
              <a:path w="1007110" h="1295400">
                <a:moveTo>
                  <a:pt x="0" y="0"/>
                </a:moveTo>
                <a:lnTo>
                  <a:pt x="0" y="1295400"/>
                </a:lnTo>
                <a:lnTo>
                  <a:pt x="1006602" y="1295400"/>
                </a:lnTo>
                <a:lnTo>
                  <a:pt x="1006601" y="0"/>
                </a:lnTo>
                <a:lnTo>
                  <a:pt x="0" y="0"/>
                </a:lnTo>
                <a:close/>
              </a:path>
            </a:pathLst>
          </a:custGeom>
          <a:ln w="9525">
            <a:solidFill>
              <a:srgbClr val="000000"/>
            </a:solidFill>
          </a:ln>
        </p:spPr>
        <p:txBody>
          <a:bodyPr wrap="square" lIns="0" tIns="0" rIns="0" bIns="0" rtlCol="0"/>
          <a:lstStyle/>
          <a:p>
            <a:endParaRPr/>
          </a:p>
        </p:txBody>
      </p:sp>
      <p:sp>
        <p:nvSpPr>
          <p:cNvPr id="152" name="object 152"/>
          <p:cNvSpPr txBox="1"/>
          <p:nvPr/>
        </p:nvSpPr>
        <p:spPr>
          <a:xfrm>
            <a:off x="9464547" y="5301995"/>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153" name="object 153"/>
          <p:cNvSpPr txBox="1"/>
          <p:nvPr/>
        </p:nvSpPr>
        <p:spPr>
          <a:xfrm>
            <a:off x="9464547" y="5705092"/>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154" name="object 154"/>
          <p:cNvSpPr/>
          <p:nvPr/>
        </p:nvSpPr>
        <p:spPr>
          <a:xfrm>
            <a:off x="9375902" y="5254244"/>
            <a:ext cx="250825" cy="692785"/>
          </a:xfrm>
          <a:custGeom>
            <a:avLst/>
            <a:gdLst/>
            <a:ahLst/>
            <a:cxnLst/>
            <a:rect l="l" t="t" r="r" b="b"/>
            <a:pathLst>
              <a:path w="250825" h="692785">
                <a:moveTo>
                  <a:pt x="124968" y="0"/>
                </a:moveTo>
                <a:lnTo>
                  <a:pt x="76188" y="9894"/>
                </a:lnTo>
                <a:lnTo>
                  <a:pt x="36480" y="36861"/>
                </a:lnTo>
                <a:lnTo>
                  <a:pt x="9775" y="76831"/>
                </a:lnTo>
                <a:lnTo>
                  <a:pt x="0" y="125729"/>
                </a:lnTo>
                <a:lnTo>
                  <a:pt x="0" y="566927"/>
                </a:lnTo>
                <a:lnTo>
                  <a:pt x="9775" y="615826"/>
                </a:lnTo>
                <a:lnTo>
                  <a:pt x="36480" y="655796"/>
                </a:lnTo>
                <a:lnTo>
                  <a:pt x="76188" y="682763"/>
                </a:lnTo>
                <a:lnTo>
                  <a:pt x="124968" y="692657"/>
                </a:lnTo>
                <a:lnTo>
                  <a:pt x="173866" y="682763"/>
                </a:lnTo>
                <a:lnTo>
                  <a:pt x="213836" y="655796"/>
                </a:lnTo>
                <a:lnTo>
                  <a:pt x="240803" y="615826"/>
                </a:lnTo>
                <a:lnTo>
                  <a:pt x="250698" y="566927"/>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155" name="object 155"/>
          <p:cNvSpPr/>
          <p:nvPr/>
        </p:nvSpPr>
        <p:spPr>
          <a:xfrm>
            <a:off x="1663700" y="4132579"/>
            <a:ext cx="168910" cy="0"/>
          </a:xfrm>
          <a:custGeom>
            <a:avLst/>
            <a:gdLst/>
            <a:ahLst/>
            <a:cxnLst/>
            <a:rect l="l" t="t" r="r" b="b"/>
            <a:pathLst>
              <a:path w="168910">
                <a:moveTo>
                  <a:pt x="168401" y="0"/>
                </a:moveTo>
                <a:lnTo>
                  <a:pt x="0" y="0"/>
                </a:lnTo>
              </a:path>
            </a:pathLst>
          </a:custGeom>
          <a:ln w="28575">
            <a:solidFill>
              <a:srgbClr val="FF0000"/>
            </a:solidFill>
          </a:ln>
        </p:spPr>
        <p:txBody>
          <a:bodyPr wrap="square" lIns="0" tIns="0" rIns="0" bIns="0" rtlCol="0"/>
          <a:lstStyle/>
          <a:p>
            <a:endParaRPr/>
          </a:p>
        </p:txBody>
      </p:sp>
      <p:sp>
        <p:nvSpPr>
          <p:cNvPr id="156" name="object 156"/>
          <p:cNvSpPr txBox="1"/>
          <p:nvPr/>
        </p:nvSpPr>
        <p:spPr>
          <a:xfrm>
            <a:off x="5608828" y="4179570"/>
            <a:ext cx="50736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A</a:t>
            </a:r>
            <a:r>
              <a:rPr sz="1100" dirty="0">
                <a:solidFill>
                  <a:srgbClr val="2F2FFF"/>
                </a:solidFill>
                <a:latin typeface="Arial"/>
                <a:cs typeface="Arial"/>
              </a:rPr>
              <a:t>L</a:t>
            </a:r>
            <a:r>
              <a:rPr sz="1100" spc="-5" dirty="0">
                <a:solidFill>
                  <a:srgbClr val="2F2FFF"/>
                </a:solidFill>
                <a:latin typeface="Arial"/>
                <a:cs typeface="Arial"/>
              </a:rPr>
              <a:t>USrc</a:t>
            </a:r>
            <a:endParaRPr sz="1100">
              <a:latin typeface="Arial"/>
              <a:cs typeface="Arial"/>
            </a:endParaRPr>
          </a:p>
        </p:txBody>
      </p:sp>
      <p:sp>
        <p:nvSpPr>
          <p:cNvPr id="157" name="object 157"/>
          <p:cNvSpPr txBox="1"/>
          <p:nvPr/>
        </p:nvSpPr>
        <p:spPr>
          <a:xfrm>
            <a:off x="6111747" y="5389626"/>
            <a:ext cx="493395" cy="182245"/>
          </a:xfrm>
          <a:prstGeom prst="rect">
            <a:avLst/>
          </a:prstGeom>
        </p:spPr>
        <p:txBody>
          <a:bodyPr vert="horz" wrap="square" lIns="0" tIns="0" rIns="0" bIns="0" rtlCol="0">
            <a:spAutoFit/>
          </a:bodyPr>
          <a:lstStyle/>
          <a:p>
            <a:pPr marL="12700">
              <a:lnSpc>
                <a:spcPct val="100000"/>
              </a:lnSpc>
            </a:pPr>
            <a:r>
              <a:rPr sz="1100" spc="-10" dirty="0">
                <a:solidFill>
                  <a:srgbClr val="2F2FFF"/>
                </a:solidFill>
                <a:latin typeface="Arial"/>
                <a:cs typeface="Arial"/>
              </a:rPr>
              <a:t>R</a:t>
            </a:r>
            <a:r>
              <a:rPr sz="1100" dirty="0">
                <a:solidFill>
                  <a:srgbClr val="2F2FFF"/>
                </a:solidFill>
                <a:latin typeface="Arial"/>
                <a:cs typeface="Arial"/>
              </a:rPr>
              <a:t>eg</a:t>
            </a:r>
            <a:r>
              <a:rPr sz="1100" spc="-10" dirty="0">
                <a:solidFill>
                  <a:srgbClr val="2F2FFF"/>
                </a:solidFill>
                <a:latin typeface="Arial"/>
                <a:cs typeface="Arial"/>
              </a:rPr>
              <a:t>D</a:t>
            </a:r>
            <a:r>
              <a:rPr sz="1100" dirty="0">
                <a:solidFill>
                  <a:srgbClr val="2F2FFF"/>
                </a:solidFill>
                <a:latin typeface="Arial"/>
                <a:cs typeface="Arial"/>
              </a:rPr>
              <a:t>st</a:t>
            </a:r>
            <a:endParaRPr sz="1100">
              <a:latin typeface="Arial"/>
              <a:cs typeface="Arial"/>
            </a:endParaRPr>
          </a:p>
        </p:txBody>
      </p:sp>
      <p:sp>
        <p:nvSpPr>
          <p:cNvPr id="158" name="object 158"/>
          <p:cNvSpPr txBox="1"/>
          <p:nvPr/>
        </p:nvSpPr>
        <p:spPr>
          <a:xfrm>
            <a:off x="5273547" y="5556584"/>
            <a:ext cx="203835" cy="532765"/>
          </a:xfrm>
          <a:prstGeom prst="rect">
            <a:avLst/>
          </a:prstGeom>
        </p:spPr>
        <p:txBody>
          <a:bodyPr vert="horz" wrap="square" lIns="0" tIns="0" rIns="0" bIns="0" rtlCol="0">
            <a:spAutoFit/>
          </a:bodyPr>
          <a:lstStyle/>
          <a:p>
            <a:pPr marL="12700" marR="5080">
              <a:lnSpc>
                <a:spcPct val="154500"/>
              </a:lnSpc>
            </a:pPr>
            <a:r>
              <a:rPr sz="1100" spc="-10" dirty="0">
                <a:latin typeface="Arial"/>
                <a:cs typeface="Arial"/>
              </a:rPr>
              <a:t>Rt  Rd</a:t>
            </a:r>
            <a:endParaRPr sz="1100">
              <a:latin typeface="Arial"/>
              <a:cs typeface="Arial"/>
            </a:endParaRPr>
          </a:p>
        </p:txBody>
      </p:sp>
      <p:sp>
        <p:nvSpPr>
          <p:cNvPr id="159" name="object 159"/>
          <p:cNvSpPr/>
          <p:nvPr/>
        </p:nvSpPr>
        <p:spPr>
          <a:xfrm>
            <a:off x="1244600" y="4089146"/>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7" y="43433"/>
                </a:moveTo>
                <a:lnTo>
                  <a:pt x="193547" y="0"/>
                </a:lnTo>
                <a:lnTo>
                  <a:pt x="193547" y="28955"/>
                </a:lnTo>
                <a:lnTo>
                  <a:pt x="208025" y="28955"/>
                </a:lnTo>
                <a:lnTo>
                  <a:pt x="208025" y="75295"/>
                </a:lnTo>
                <a:lnTo>
                  <a:pt x="250697" y="43433"/>
                </a:lnTo>
                <a:close/>
              </a:path>
              <a:path w="250825" h="86360">
                <a:moveTo>
                  <a:pt x="208025" y="75295"/>
                </a:moveTo>
                <a:lnTo>
                  <a:pt x="208025" y="57150"/>
                </a:lnTo>
                <a:lnTo>
                  <a:pt x="193547" y="57150"/>
                </a:lnTo>
                <a:lnTo>
                  <a:pt x="193547" y="86105"/>
                </a:lnTo>
                <a:lnTo>
                  <a:pt x="208025" y="75295"/>
                </a:lnTo>
                <a:close/>
              </a:path>
            </a:pathLst>
          </a:custGeom>
          <a:solidFill>
            <a:srgbClr val="000000"/>
          </a:solidFill>
        </p:spPr>
        <p:txBody>
          <a:bodyPr wrap="square" lIns="0" tIns="0" rIns="0" bIns="0" rtlCol="0"/>
          <a:lstStyle/>
          <a:p>
            <a:endParaRPr/>
          </a:p>
        </p:txBody>
      </p:sp>
      <p:sp>
        <p:nvSpPr>
          <p:cNvPr id="160" name="object 160"/>
          <p:cNvSpPr txBox="1"/>
          <p:nvPr/>
        </p:nvSpPr>
        <p:spPr>
          <a:xfrm>
            <a:off x="1417827" y="1847850"/>
            <a:ext cx="3276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IF</a:t>
            </a:r>
            <a:r>
              <a:rPr sz="1100" spc="-10" dirty="0">
                <a:latin typeface="Arial"/>
                <a:cs typeface="Arial"/>
              </a:rPr>
              <a:t>/</a:t>
            </a:r>
            <a:r>
              <a:rPr sz="1100" spc="-5" dirty="0">
                <a:latin typeface="Arial"/>
                <a:cs typeface="Arial"/>
              </a:rPr>
              <a:t>ID</a:t>
            </a:r>
            <a:endParaRPr sz="1100">
              <a:latin typeface="Arial"/>
              <a:cs typeface="Arial"/>
            </a:endParaRPr>
          </a:p>
        </p:txBody>
      </p:sp>
      <p:sp>
        <p:nvSpPr>
          <p:cNvPr id="161" name="object 161"/>
          <p:cNvSpPr txBox="1"/>
          <p:nvPr/>
        </p:nvSpPr>
        <p:spPr>
          <a:xfrm>
            <a:off x="4937499" y="1330449"/>
            <a:ext cx="3911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ID/EX</a:t>
            </a:r>
            <a:endParaRPr sz="1100">
              <a:latin typeface="Arial"/>
              <a:cs typeface="Arial"/>
            </a:endParaRPr>
          </a:p>
        </p:txBody>
      </p:sp>
      <p:sp>
        <p:nvSpPr>
          <p:cNvPr id="162" name="object 162"/>
          <p:cNvSpPr txBox="1"/>
          <p:nvPr/>
        </p:nvSpPr>
        <p:spPr>
          <a:xfrm>
            <a:off x="6866120" y="1588772"/>
            <a:ext cx="57658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a:t>
            </a:r>
            <a:r>
              <a:rPr sz="1100" spc="-15" dirty="0">
                <a:latin typeface="Arial"/>
                <a:cs typeface="Arial"/>
              </a:rPr>
              <a:t>X</a:t>
            </a:r>
            <a:r>
              <a:rPr sz="1100" spc="-5" dirty="0">
                <a:latin typeface="Arial"/>
                <a:cs typeface="Arial"/>
              </a:rPr>
              <a:t>/M</a:t>
            </a:r>
            <a:r>
              <a:rPr sz="1100" spc="-10" dirty="0">
                <a:latin typeface="Arial"/>
                <a:cs typeface="Arial"/>
              </a:rPr>
              <a:t>E</a:t>
            </a:r>
            <a:r>
              <a:rPr sz="1100" spc="-5" dirty="0">
                <a:latin typeface="Arial"/>
                <a:cs typeface="Arial"/>
              </a:rPr>
              <a:t>M</a:t>
            </a:r>
            <a:endParaRPr sz="1100">
              <a:latin typeface="Arial"/>
              <a:cs typeface="Arial"/>
            </a:endParaRPr>
          </a:p>
        </p:txBody>
      </p:sp>
      <p:sp>
        <p:nvSpPr>
          <p:cNvPr id="163" name="object 163"/>
          <p:cNvSpPr txBox="1"/>
          <p:nvPr/>
        </p:nvSpPr>
        <p:spPr>
          <a:xfrm>
            <a:off x="8709399" y="1847847"/>
            <a:ext cx="61404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MEM/WB</a:t>
            </a:r>
            <a:endParaRPr sz="1100">
              <a:latin typeface="Arial"/>
              <a:cs typeface="Arial"/>
            </a:endParaRPr>
          </a:p>
        </p:txBody>
      </p:sp>
      <p:sp>
        <p:nvSpPr>
          <p:cNvPr id="164" name="object 164"/>
          <p:cNvSpPr/>
          <p:nvPr/>
        </p:nvSpPr>
        <p:spPr>
          <a:xfrm>
            <a:off x="1495297" y="2059939"/>
            <a:ext cx="168910" cy="4404360"/>
          </a:xfrm>
          <a:custGeom>
            <a:avLst/>
            <a:gdLst/>
            <a:ahLst/>
            <a:cxnLst/>
            <a:rect l="l" t="t" r="r" b="b"/>
            <a:pathLst>
              <a:path w="168910" h="4404360">
                <a:moveTo>
                  <a:pt x="168401" y="0"/>
                </a:moveTo>
                <a:lnTo>
                  <a:pt x="168402" y="4404360"/>
                </a:lnTo>
                <a:lnTo>
                  <a:pt x="0" y="4404360"/>
                </a:lnTo>
                <a:lnTo>
                  <a:pt x="0" y="0"/>
                </a:lnTo>
                <a:lnTo>
                  <a:pt x="168401" y="0"/>
                </a:lnTo>
                <a:close/>
              </a:path>
            </a:pathLst>
          </a:custGeom>
          <a:solidFill>
            <a:srgbClr val="DEDEDE"/>
          </a:solidFill>
        </p:spPr>
        <p:txBody>
          <a:bodyPr wrap="square" lIns="0" tIns="0" rIns="0" bIns="0" rtlCol="0"/>
          <a:lstStyle/>
          <a:p>
            <a:endParaRPr/>
          </a:p>
        </p:txBody>
      </p:sp>
      <p:sp>
        <p:nvSpPr>
          <p:cNvPr id="165" name="object 165"/>
          <p:cNvSpPr/>
          <p:nvPr/>
        </p:nvSpPr>
        <p:spPr>
          <a:xfrm>
            <a:off x="1495297" y="2060701"/>
            <a:ext cx="168910" cy="4403725"/>
          </a:xfrm>
          <a:custGeom>
            <a:avLst/>
            <a:gdLst/>
            <a:ahLst/>
            <a:cxnLst/>
            <a:rect l="l" t="t" r="r" b="b"/>
            <a:pathLst>
              <a:path w="168910" h="4403725">
                <a:moveTo>
                  <a:pt x="0" y="0"/>
                </a:moveTo>
                <a:lnTo>
                  <a:pt x="0" y="4403598"/>
                </a:lnTo>
                <a:lnTo>
                  <a:pt x="168402" y="4403598"/>
                </a:lnTo>
                <a:lnTo>
                  <a:pt x="168401" y="0"/>
                </a:lnTo>
                <a:lnTo>
                  <a:pt x="0" y="0"/>
                </a:lnTo>
                <a:close/>
              </a:path>
            </a:pathLst>
          </a:custGeom>
          <a:ln w="9525">
            <a:solidFill>
              <a:srgbClr val="000000"/>
            </a:solidFill>
          </a:ln>
        </p:spPr>
        <p:txBody>
          <a:bodyPr wrap="square" lIns="0" tIns="0" rIns="0" bIns="0" rtlCol="0"/>
          <a:lstStyle/>
          <a:p>
            <a:endParaRPr/>
          </a:p>
        </p:txBody>
      </p:sp>
      <p:sp>
        <p:nvSpPr>
          <p:cNvPr id="166" name="object 166"/>
          <p:cNvSpPr txBox="1"/>
          <p:nvPr/>
        </p:nvSpPr>
        <p:spPr>
          <a:xfrm>
            <a:off x="452373" y="2308097"/>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4</a:t>
            </a:r>
            <a:endParaRPr sz="1100">
              <a:latin typeface="Arial"/>
              <a:cs typeface="Arial"/>
            </a:endParaRPr>
          </a:p>
        </p:txBody>
      </p:sp>
      <p:sp>
        <p:nvSpPr>
          <p:cNvPr id="167" name="object 167"/>
          <p:cNvSpPr txBox="1"/>
          <p:nvPr/>
        </p:nvSpPr>
        <p:spPr>
          <a:xfrm>
            <a:off x="306067" y="2766819"/>
            <a:ext cx="126364" cy="350520"/>
          </a:xfrm>
          <a:prstGeom prst="rect">
            <a:avLst/>
          </a:prstGeom>
        </p:spPr>
        <p:txBody>
          <a:bodyPr vert="horz" wrap="square" lIns="0" tIns="0" rIns="0" bIns="0" rtlCol="0">
            <a:spAutoFit/>
          </a:bodyPr>
          <a:lstStyle/>
          <a:p>
            <a:pPr marL="12700" marR="5080" indent="3810">
              <a:lnSpc>
                <a:spcPct val="100000"/>
              </a:lnSpc>
            </a:pPr>
            <a:r>
              <a:rPr sz="1100" b="1" spc="-5" dirty="0">
                <a:solidFill>
                  <a:srgbClr val="FF0000"/>
                </a:solidFill>
                <a:latin typeface="Arial"/>
                <a:cs typeface="Arial"/>
              </a:rPr>
              <a:t>P  C</a:t>
            </a:r>
            <a:endParaRPr sz="1100">
              <a:latin typeface="Arial"/>
              <a:cs typeface="Arial"/>
            </a:endParaRPr>
          </a:p>
        </p:txBody>
      </p:sp>
      <p:sp>
        <p:nvSpPr>
          <p:cNvPr id="168" name="object 168"/>
          <p:cNvSpPr/>
          <p:nvPr/>
        </p:nvSpPr>
        <p:spPr>
          <a:xfrm>
            <a:off x="237997" y="2663444"/>
            <a:ext cx="252729" cy="605155"/>
          </a:xfrm>
          <a:custGeom>
            <a:avLst/>
            <a:gdLst/>
            <a:ahLst/>
            <a:cxnLst/>
            <a:rect l="l" t="t" r="r" b="b"/>
            <a:pathLst>
              <a:path w="252729" h="605154">
                <a:moveTo>
                  <a:pt x="0" y="0"/>
                </a:moveTo>
                <a:lnTo>
                  <a:pt x="0" y="605027"/>
                </a:lnTo>
                <a:lnTo>
                  <a:pt x="252221" y="605027"/>
                </a:lnTo>
                <a:lnTo>
                  <a:pt x="252221" y="0"/>
                </a:lnTo>
                <a:lnTo>
                  <a:pt x="0" y="0"/>
                </a:lnTo>
                <a:close/>
              </a:path>
            </a:pathLst>
          </a:custGeom>
          <a:ln w="9525">
            <a:solidFill>
              <a:srgbClr val="FF0000"/>
            </a:solidFill>
          </a:ln>
        </p:spPr>
        <p:txBody>
          <a:bodyPr wrap="square" lIns="0" tIns="0" rIns="0" bIns="0" rtlCol="0"/>
          <a:lstStyle/>
          <a:p>
            <a:endParaRPr/>
          </a:p>
        </p:txBody>
      </p:sp>
      <p:sp>
        <p:nvSpPr>
          <p:cNvPr id="169" name="object 169"/>
          <p:cNvSpPr/>
          <p:nvPr/>
        </p:nvSpPr>
        <p:spPr>
          <a:xfrm>
            <a:off x="741680" y="2232151"/>
            <a:ext cx="0" cy="346075"/>
          </a:xfrm>
          <a:custGeom>
            <a:avLst/>
            <a:gdLst/>
            <a:ahLst/>
            <a:cxnLst/>
            <a:rect l="l" t="t" r="r" b="b"/>
            <a:pathLst>
              <a:path h="346075">
                <a:moveTo>
                  <a:pt x="0" y="0"/>
                </a:moveTo>
                <a:lnTo>
                  <a:pt x="0" y="345948"/>
                </a:lnTo>
              </a:path>
            </a:pathLst>
          </a:custGeom>
          <a:ln w="9525">
            <a:solidFill>
              <a:srgbClr val="FF0000"/>
            </a:solidFill>
          </a:ln>
        </p:spPr>
        <p:txBody>
          <a:bodyPr wrap="square" lIns="0" tIns="0" rIns="0" bIns="0" rtlCol="0"/>
          <a:lstStyle/>
          <a:p>
            <a:endParaRPr/>
          </a:p>
        </p:txBody>
      </p:sp>
      <p:sp>
        <p:nvSpPr>
          <p:cNvPr id="170" name="object 170"/>
          <p:cNvSpPr/>
          <p:nvPr/>
        </p:nvSpPr>
        <p:spPr>
          <a:xfrm>
            <a:off x="741680" y="2751073"/>
            <a:ext cx="0" cy="344805"/>
          </a:xfrm>
          <a:custGeom>
            <a:avLst/>
            <a:gdLst/>
            <a:ahLst/>
            <a:cxnLst/>
            <a:rect l="l" t="t" r="r" b="b"/>
            <a:pathLst>
              <a:path h="344805">
                <a:moveTo>
                  <a:pt x="0" y="0"/>
                </a:moveTo>
                <a:lnTo>
                  <a:pt x="0" y="344424"/>
                </a:lnTo>
              </a:path>
            </a:pathLst>
          </a:custGeom>
          <a:ln w="9525">
            <a:solidFill>
              <a:srgbClr val="FF0000"/>
            </a:solidFill>
          </a:ln>
        </p:spPr>
        <p:txBody>
          <a:bodyPr wrap="square" lIns="0" tIns="0" rIns="0" bIns="0" rtlCol="0"/>
          <a:lstStyle/>
          <a:p>
            <a:endParaRPr/>
          </a:p>
        </p:txBody>
      </p:sp>
      <p:sp>
        <p:nvSpPr>
          <p:cNvPr id="171" name="object 171"/>
          <p:cNvSpPr/>
          <p:nvPr/>
        </p:nvSpPr>
        <p:spPr>
          <a:xfrm>
            <a:off x="741680" y="2578100"/>
            <a:ext cx="167640" cy="85725"/>
          </a:xfrm>
          <a:custGeom>
            <a:avLst/>
            <a:gdLst/>
            <a:ahLst/>
            <a:cxnLst/>
            <a:rect l="l" t="t" r="r" b="b"/>
            <a:pathLst>
              <a:path w="167640" h="85725">
                <a:moveTo>
                  <a:pt x="0" y="0"/>
                </a:moveTo>
                <a:lnTo>
                  <a:pt x="167639" y="85343"/>
                </a:lnTo>
              </a:path>
            </a:pathLst>
          </a:custGeom>
          <a:ln w="9525">
            <a:solidFill>
              <a:srgbClr val="FF0000"/>
            </a:solidFill>
          </a:ln>
        </p:spPr>
        <p:txBody>
          <a:bodyPr wrap="square" lIns="0" tIns="0" rIns="0" bIns="0" rtlCol="0"/>
          <a:lstStyle/>
          <a:p>
            <a:endParaRPr/>
          </a:p>
        </p:txBody>
      </p:sp>
      <p:sp>
        <p:nvSpPr>
          <p:cNvPr id="172" name="object 172"/>
          <p:cNvSpPr/>
          <p:nvPr/>
        </p:nvSpPr>
        <p:spPr>
          <a:xfrm>
            <a:off x="741680" y="2663444"/>
            <a:ext cx="167640" cy="87630"/>
          </a:xfrm>
          <a:custGeom>
            <a:avLst/>
            <a:gdLst/>
            <a:ahLst/>
            <a:cxnLst/>
            <a:rect l="l" t="t" r="r" b="b"/>
            <a:pathLst>
              <a:path w="167640" h="87630">
                <a:moveTo>
                  <a:pt x="0" y="87629"/>
                </a:moveTo>
                <a:lnTo>
                  <a:pt x="167639" y="0"/>
                </a:lnTo>
              </a:path>
            </a:pathLst>
          </a:custGeom>
          <a:ln w="9525">
            <a:solidFill>
              <a:srgbClr val="FF0000"/>
            </a:solidFill>
          </a:ln>
        </p:spPr>
        <p:txBody>
          <a:bodyPr wrap="square" lIns="0" tIns="0" rIns="0" bIns="0" rtlCol="0"/>
          <a:lstStyle/>
          <a:p>
            <a:endParaRPr/>
          </a:p>
        </p:txBody>
      </p:sp>
      <p:sp>
        <p:nvSpPr>
          <p:cNvPr id="173" name="object 173"/>
          <p:cNvSpPr/>
          <p:nvPr/>
        </p:nvSpPr>
        <p:spPr>
          <a:xfrm>
            <a:off x="741680" y="2232151"/>
            <a:ext cx="419100" cy="605155"/>
          </a:xfrm>
          <a:custGeom>
            <a:avLst/>
            <a:gdLst/>
            <a:ahLst/>
            <a:cxnLst/>
            <a:rect l="l" t="t" r="r" b="b"/>
            <a:pathLst>
              <a:path w="419100" h="605155">
                <a:moveTo>
                  <a:pt x="0" y="0"/>
                </a:moveTo>
                <a:lnTo>
                  <a:pt x="419100" y="259842"/>
                </a:lnTo>
                <a:lnTo>
                  <a:pt x="419100" y="605028"/>
                </a:lnTo>
              </a:path>
            </a:pathLst>
          </a:custGeom>
          <a:ln w="9525">
            <a:solidFill>
              <a:srgbClr val="FF0000"/>
            </a:solidFill>
          </a:ln>
        </p:spPr>
        <p:txBody>
          <a:bodyPr wrap="square" lIns="0" tIns="0" rIns="0" bIns="0" rtlCol="0"/>
          <a:lstStyle/>
          <a:p>
            <a:endParaRPr/>
          </a:p>
        </p:txBody>
      </p:sp>
      <p:sp>
        <p:nvSpPr>
          <p:cNvPr id="174" name="object 174"/>
          <p:cNvSpPr/>
          <p:nvPr/>
        </p:nvSpPr>
        <p:spPr>
          <a:xfrm>
            <a:off x="741680" y="2837179"/>
            <a:ext cx="419100" cy="258445"/>
          </a:xfrm>
          <a:custGeom>
            <a:avLst/>
            <a:gdLst/>
            <a:ahLst/>
            <a:cxnLst/>
            <a:rect l="l" t="t" r="r" b="b"/>
            <a:pathLst>
              <a:path w="419100" h="258444">
                <a:moveTo>
                  <a:pt x="0" y="258318"/>
                </a:moveTo>
                <a:lnTo>
                  <a:pt x="419100" y="0"/>
                </a:lnTo>
              </a:path>
            </a:pathLst>
          </a:custGeom>
          <a:ln w="9525">
            <a:solidFill>
              <a:srgbClr val="FF0000"/>
            </a:solidFill>
          </a:ln>
        </p:spPr>
        <p:txBody>
          <a:bodyPr wrap="square" lIns="0" tIns="0" rIns="0" bIns="0" rtlCol="0"/>
          <a:lstStyle/>
          <a:p>
            <a:endParaRPr/>
          </a:p>
        </p:txBody>
      </p:sp>
      <p:sp>
        <p:nvSpPr>
          <p:cNvPr id="175" name="object 175"/>
          <p:cNvSpPr/>
          <p:nvPr/>
        </p:nvSpPr>
        <p:spPr>
          <a:xfrm>
            <a:off x="363727" y="1455674"/>
            <a:ext cx="85725" cy="1207770"/>
          </a:xfrm>
          <a:custGeom>
            <a:avLst/>
            <a:gdLst/>
            <a:ahLst/>
            <a:cxnLst/>
            <a:rect l="l" t="t" r="r" b="b"/>
            <a:pathLst>
              <a:path w="85725" h="1207770">
                <a:moveTo>
                  <a:pt x="85343" y="1150620"/>
                </a:moveTo>
                <a:lnTo>
                  <a:pt x="0" y="1150620"/>
                </a:lnTo>
                <a:lnTo>
                  <a:pt x="28193" y="1188379"/>
                </a:lnTo>
                <a:lnTo>
                  <a:pt x="28193" y="1165098"/>
                </a:lnTo>
                <a:lnTo>
                  <a:pt x="57150" y="1165098"/>
                </a:lnTo>
                <a:lnTo>
                  <a:pt x="57150" y="1188379"/>
                </a:lnTo>
                <a:lnTo>
                  <a:pt x="85343" y="1150620"/>
                </a:lnTo>
                <a:close/>
              </a:path>
              <a:path w="85725" h="1207770">
                <a:moveTo>
                  <a:pt x="57150" y="1150620"/>
                </a:moveTo>
                <a:lnTo>
                  <a:pt x="57149" y="0"/>
                </a:lnTo>
                <a:lnTo>
                  <a:pt x="28193" y="0"/>
                </a:lnTo>
                <a:lnTo>
                  <a:pt x="28193" y="1150620"/>
                </a:lnTo>
                <a:lnTo>
                  <a:pt x="57150" y="1150620"/>
                </a:lnTo>
                <a:close/>
              </a:path>
              <a:path w="85725" h="1207770">
                <a:moveTo>
                  <a:pt x="57150" y="1188379"/>
                </a:moveTo>
                <a:lnTo>
                  <a:pt x="57150" y="1165098"/>
                </a:lnTo>
                <a:lnTo>
                  <a:pt x="28193" y="1165098"/>
                </a:lnTo>
                <a:lnTo>
                  <a:pt x="28193" y="1188379"/>
                </a:lnTo>
                <a:lnTo>
                  <a:pt x="42671" y="1207770"/>
                </a:lnTo>
                <a:lnTo>
                  <a:pt x="57150" y="1188379"/>
                </a:lnTo>
                <a:close/>
              </a:path>
            </a:pathLst>
          </a:custGeom>
          <a:solidFill>
            <a:srgbClr val="FF0000"/>
          </a:solidFill>
        </p:spPr>
        <p:txBody>
          <a:bodyPr wrap="square" lIns="0" tIns="0" rIns="0" bIns="0" rtlCol="0"/>
          <a:lstStyle/>
          <a:p>
            <a:endParaRPr/>
          </a:p>
        </p:txBody>
      </p:sp>
      <p:sp>
        <p:nvSpPr>
          <p:cNvPr id="176" name="object 176"/>
          <p:cNvSpPr/>
          <p:nvPr/>
        </p:nvSpPr>
        <p:spPr>
          <a:xfrm>
            <a:off x="993902" y="1585975"/>
            <a:ext cx="250825" cy="85725"/>
          </a:xfrm>
          <a:custGeom>
            <a:avLst/>
            <a:gdLst/>
            <a:ahLst/>
            <a:cxnLst/>
            <a:rect l="l" t="t" r="r" b="b"/>
            <a:pathLst>
              <a:path w="250825" h="85725">
                <a:moveTo>
                  <a:pt x="57150" y="28193"/>
                </a:moveTo>
                <a:lnTo>
                  <a:pt x="57150" y="0"/>
                </a:lnTo>
                <a:lnTo>
                  <a:pt x="0" y="42672"/>
                </a:lnTo>
                <a:lnTo>
                  <a:pt x="42671" y="74533"/>
                </a:lnTo>
                <a:lnTo>
                  <a:pt x="42671" y="28193"/>
                </a:lnTo>
                <a:lnTo>
                  <a:pt x="57150" y="28193"/>
                </a:lnTo>
                <a:close/>
              </a:path>
              <a:path w="250825" h="85725">
                <a:moveTo>
                  <a:pt x="250697" y="57150"/>
                </a:moveTo>
                <a:lnTo>
                  <a:pt x="250697" y="28193"/>
                </a:lnTo>
                <a:lnTo>
                  <a:pt x="42671" y="28193"/>
                </a:lnTo>
                <a:lnTo>
                  <a:pt x="42671" y="57150"/>
                </a:lnTo>
                <a:lnTo>
                  <a:pt x="250697" y="57150"/>
                </a:lnTo>
                <a:close/>
              </a:path>
              <a:path w="250825" h="85725">
                <a:moveTo>
                  <a:pt x="57150" y="85343"/>
                </a:moveTo>
                <a:lnTo>
                  <a:pt x="57150" y="57150"/>
                </a:lnTo>
                <a:lnTo>
                  <a:pt x="42671" y="57150"/>
                </a:lnTo>
                <a:lnTo>
                  <a:pt x="42671" y="74533"/>
                </a:lnTo>
                <a:lnTo>
                  <a:pt x="57150" y="85343"/>
                </a:lnTo>
                <a:close/>
              </a:path>
            </a:pathLst>
          </a:custGeom>
          <a:solidFill>
            <a:srgbClr val="FF0000"/>
          </a:solidFill>
        </p:spPr>
        <p:txBody>
          <a:bodyPr wrap="square" lIns="0" tIns="0" rIns="0" bIns="0" rtlCol="0"/>
          <a:lstStyle/>
          <a:p>
            <a:endParaRPr/>
          </a:p>
        </p:txBody>
      </p:sp>
      <p:sp>
        <p:nvSpPr>
          <p:cNvPr id="177" name="object 177"/>
          <p:cNvSpPr txBox="1"/>
          <p:nvPr/>
        </p:nvSpPr>
        <p:spPr>
          <a:xfrm>
            <a:off x="830325" y="1257300"/>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1</a:t>
            </a:r>
            <a:endParaRPr sz="1100">
              <a:latin typeface="Arial"/>
              <a:cs typeface="Arial"/>
            </a:endParaRPr>
          </a:p>
        </p:txBody>
      </p:sp>
      <p:sp>
        <p:nvSpPr>
          <p:cNvPr id="178" name="object 178"/>
          <p:cNvSpPr txBox="1"/>
          <p:nvPr/>
        </p:nvSpPr>
        <p:spPr>
          <a:xfrm>
            <a:off x="830325" y="1560581"/>
            <a:ext cx="10350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p:txBody>
      </p:sp>
      <p:sp>
        <p:nvSpPr>
          <p:cNvPr id="179" name="object 179"/>
          <p:cNvSpPr/>
          <p:nvPr/>
        </p:nvSpPr>
        <p:spPr>
          <a:xfrm>
            <a:off x="753872" y="1196594"/>
            <a:ext cx="240029" cy="603885"/>
          </a:xfrm>
          <a:custGeom>
            <a:avLst/>
            <a:gdLst/>
            <a:ahLst/>
            <a:cxnLst/>
            <a:rect l="l" t="t" r="r" b="b"/>
            <a:pathLst>
              <a:path w="240030" h="603885">
                <a:moveTo>
                  <a:pt x="120395" y="0"/>
                </a:moveTo>
                <a:lnTo>
                  <a:pt x="73616" y="9489"/>
                </a:lnTo>
                <a:lnTo>
                  <a:pt x="35337" y="35337"/>
                </a:lnTo>
                <a:lnTo>
                  <a:pt x="9489" y="73616"/>
                </a:lnTo>
                <a:lnTo>
                  <a:pt x="0" y="120395"/>
                </a:lnTo>
                <a:lnTo>
                  <a:pt x="0" y="483869"/>
                </a:lnTo>
                <a:lnTo>
                  <a:pt x="9489" y="530530"/>
                </a:lnTo>
                <a:lnTo>
                  <a:pt x="35337" y="568547"/>
                </a:lnTo>
                <a:lnTo>
                  <a:pt x="73616" y="594133"/>
                </a:lnTo>
                <a:lnTo>
                  <a:pt x="120396" y="603503"/>
                </a:lnTo>
                <a:lnTo>
                  <a:pt x="166735" y="594133"/>
                </a:lnTo>
                <a:lnTo>
                  <a:pt x="204787" y="568547"/>
                </a:lnTo>
                <a:lnTo>
                  <a:pt x="230552" y="530530"/>
                </a:lnTo>
                <a:lnTo>
                  <a:pt x="240030" y="483869"/>
                </a:lnTo>
                <a:lnTo>
                  <a:pt x="240029" y="120395"/>
                </a:lnTo>
                <a:lnTo>
                  <a:pt x="230552" y="73616"/>
                </a:lnTo>
                <a:lnTo>
                  <a:pt x="204787" y="35337"/>
                </a:lnTo>
                <a:lnTo>
                  <a:pt x="166735" y="9489"/>
                </a:lnTo>
                <a:lnTo>
                  <a:pt x="120395" y="0"/>
                </a:lnTo>
                <a:close/>
              </a:path>
            </a:pathLst>
          </a:custGeom>
          <a:ln w="9525">
            <a:solidFill>
              <a:srgbClr val="FF0000"/>
            </a:solidFill>
          </a:ln>
        </p:spPr>
        <p:txBody>
          <a:bodyPr wrap="square" lIns="0" tIns="0" rIns="0" bIns="0" rtlCol="0"/>
          <a:lstStyle/>
          <a:p>
            <a:endParaRPr/>
          </a:p>
        </p:txBody>
      </p:sp>
      <p:sp>
        <p:nvSpPr>
          <p:cNvPr id="180" name="object 180"/>
          <p:cNvSpPr/>
          <p:nvPr/>
        </p:nvSpPr>
        <p:spPr>
          <a:xfrm>
            <a:off x="993902" y="1325372"/>
            <a:ext cx="2597150" cy="86360"/>
          </a:xfrm>
          <a:custGeom>
            <a:avLst/>
            <a:gdLst/>
            <a:ahLst/>
            <a:cxnLst/>
            <a:rect l="l" t="t" r="r" b="b"/>
            <a:pathLst>
              <a:path w="2597150" h="86359">
                <a:moveTo>
                  <a:pt x="57149" y="28955"/>
                </a:moveTo>
                <a:lnTo>
                  <a:pt x="57150" y="0"/>
                </a:lnTo>
                <a:lnTo>
                  <a:pt x="0" y="42671"/>
                </a:lnTo>
                <a:lnTo>
                  <a:pt x="42671" y="75102"/>
                </a:lnTo>
                <a:lnTo>
                  <a:pt x="42671" y="28955"/>
                </a:lnTo>
                <a:lnTo>
                  <a:pt x="57149" y="28955"/>
                </a:lnTo>
                <a:close/>
              </a:path>
              <a:path w="2597150" h="86359">
                <a:moveTo>
                  <a:pt x="2596896" y="57149"/>
                </a:moveTo>
                <a:lnTo>
                  <a:pt x="2596896" y="28955"/>
                </a:lnTo>
                <a:lnTo>
                  <a:pt x="42671" y="28955"/>
                </a:lnTo>
                <a:lnTo>
                  <a:pt x="42671" y="57149"/>
                </a:lnTo>
                <a:lnTo>
                  <a:pt x="2596896" y="57149"/>
                </a:lnTo>
                <a:close/>
              </a:path>
              <a:path w="2597150" h="86359">
                <a:moveTo>
                  <a:pt x="57150" y="86105"/>
                </a:moveTo>
                <a:lnTo>
                  <a:pt x="57149" y="57149"/>
                </a:lnTo>
                <a:lnTo>
                  <a:pt x="42671" y="57149"/>
                </a:lnTo>
                <a:lnTo>
                  <a:pt x="42671" y="75102"/>
                </a:lnTo>
                <a:lnTo>
                  <a:pt x="57150" y="86105"/>
                </a:lnTo>
                <a:close/>
              </a:path>
            </a:pathLst>
          </a:custGeom>
          <a:solidFill>
            <a:srgbClr val="FF0000"/>
          </a:solidFill>
        </p:spPr>
        <p:txBody>
          <a:bodyPr wrap="square" lIns="0" tIns="0" rIns="0" bIns="0" rtlCol="0"/>
          <a:lstStyle/>
          <a:p>
            <a:endParaRPr/>
          </a:p>
        </p:txBody>
      </p:sp>
      <p:sp>
        <p:nvSpPr>
          <p:cNvPr id="181" name="object 181"/>
          <p:cNvSpPr/>
          <p:nvPr/>
        </p:nvSpPr>
        <p:spPr>
          <a:xfrm>
            <a:off x="574801" y="2924048"/>
            <a:ext cx="0" cy="603885"/>
          </a:xfrm>
          <a:custGeom>
            <a:avLst/>
            <a:gdLst/>
            <a:ahLst/>
            <a:cxnLst/>
            <a:rect l="l" t="t" r="r" b="b"/>
            <a:pathLst>
              <a:path h="603885">
                <a:moveTo>
                  <a:pt x="0" y="603503"/>
                </a:moveTo>
                <a:lnTo>
                  <a:pt x="0" y="0"/>
                </a:lnTo>
              </a:path>
            </a:pathLst>
          </a:custGeom>
          <a:ln w="28575">
            <a:solidFill>
              <a:srgbClr val="FF0000"/>
            </a:solidFill>
          </a:ln>
        </p:spPr>
        <p:txBody>
          <a:bodyPr wrap="square" lIns="0" tIns="0" rIns="0" bIns="0" rtlCol="0"/>
          <a:lstStyle/>
          <a:p>
            <a:endParaRPr/>
          </a:p>
        </p:txBody>
      </p:sp>
      <p:sp>
        <p:nvSpPr>
          <p:cNvPr id="182" name="object 182"/>
          <p:cNvSpPr/>
          <p:nvPr/>
        </p:nvSpPr>
        <p:spPr>
          <a:xfrm>
            <a:off x="574801" y="2881376"/>
            <a:ext cx="167005" cy="85725"/>
          </a:xfrm>
          <a:custGeom>
            <a:avLst/>
            <a:gdLst/>
            <a:ahLst/>
            <a:cxnLst/>
            <a:rect l="l" t="t" r="r" b="b"/>
            <a:pathLst>
              <a:path w="167004" h="85725">
                <a:moveTo>
                  <a:pt x="123443" y="57150"/>
                </a:moveTo>
                <a:lnTo>
                  <a:pt x="123443" y="28193"/>
                </a:lnTo>
                <a:lnTo>
                  <a:pt x="0" y="28193"/>
                </a:lnTo>
                <a:lnTo>
                  <a:pt x="0" y="57150"/>
                </a:lnTo>
                <a:lnTo>
                  <a:pt x="123443" y="57150"/>
                </a:lnTo>
                <a:close/>
              </a:path>
              <a:path w="167004" h="85725">
                <a:moveTo>
                  <a:pt x="166878" y="42672"/>
                </a:moveTo>
                <a:lnTo>
                  <a:pt x="109728" y="0"/>
                </a:lnTo>
                <a:lnTo>
                  <a:pt x="109728" y="28193"/>
                </a:lnTo>
                <a:lnTo>
                  <a:pt x="123443" y="28193"/>
                </a:lnTo>
                <a:lnTo>
                  <a:pt x="123443" y="75102"/>
                </a:lnTo>
                <a:lnTo>
                  <a:pt x="166878" y="42672"/>
                </a:lnTo>
                <a:close/>
              </a:path>
              <a:path w="167004" h="85725">
                <a:moveTo>
                  <a:pt x="123443" y="75102"/>
                </a:moveTo>
                <a:lnTo>
                  <a:pt x="123443" y="57150"/>
                </a:lnTo>
                <a:lnTo>
                  <a:pt x="109728" y="57150"/>
                </a:lnTo>
                <a:lnTo>
                  <a:pt x="109728" y="85343"/>
                </a:lnTo>
                <a:lnTo>
                  <a:pt x="123443" y="75102"/>
                </a:lnTo>
                <a:close/>
              </a:path>
            </a:pathLst>
          </a:custGeom>
          <a:solidFill>
            <a:srgbClr val="FF0000"/>
          </a:solidFill>
        </p:spPr>
        <p:txBody>
          <a:bodyPr wrap="square" lIns="0" tIns="0" rIns="0" bIns="0" rtlCol="0"/>
          <a:lstStyle/>
          <a:p>
            <a:endParaRPr/>
          </a:p>
        </p:txBody>
      </p:sp>
      <p:sp>
        <p:nvSpPr>
          <p:cNvPr id="183" name="object 183"/>
          <p:cNvSpPr/>
          <p:nvPr/>
        </p:nvSpPr>
        <p:spPr>
          <a:xfrm>
            <a:off x="363727" y="3527552"/>
            <a:ext cx="85725" cy="346075"/>
          </a:xfrm>
          <a:custGeom>
            <a:avLst/>
            <a:gdLst/>
            <a:ahLst/>
            <a:cxnLst/>
            <a:rect l="l" t="t" r="r" b="b"/>
            <a:pathLst>
              <a:path w="85725" h="346075">
                <a:moveTo>
                  <a:pt x="85344" y="288798"/>
                </a:moveTo>
                <a:lnTo>
                  <a:pt x="0" y="288798"/>
                </a:lnTo>
                <a:lnTo>
                  <a:pt x="28193" y="326557"/>
                </a:lnTo>
                <a:lnTo>
                  <a:pt x="28193" y="303275"/>
                </a:lnTo>
                <a:lnTo>
                  <a:pt x="57150" y="303275"/>
                </a:lnTo>
                <a:lnTo>
                  <a:pt x="57150" y="326557"/>
                </a:lnTo>
                <a:lnTo>
                  <a:pt x="85344" y="288798"/>
                </a:lnTo>
                <a:close/>
              </a:path>
              <a:path w="85725" h="346075">
                <a:moveTo>
                  <a:pt x="57150" y="288798"/>
                </a:moveTo>
                <a:lnTo>
                  <a:pt x="57149" y="0"/>
                </a:lnTo>
                <a:lnTo>
                  <a:pt x="28193" y="0"/>
                </a:lnTo>
                <a:lnTo>
                  <a:pt x="28193" y="288798"/>
                </a:lnTo>
                <a:lnTo>
                  <a:pt x="57150" y="288798"/>
                </a:lnTo>
                <a:close/>
              </a:path>
              <a:path w="85725" h="346075">
                <a:moveTo>
                  <a:pt x="57150" y="326557"/>
                </a:moveTo>
                <a:lnTo>
                  <a:pt x="57150" y="303275"/>
                </a:lnTo>
                <a:lnTo>
                  <a:pt x="28193" y="303275"/>
                </a:lnTo>
                <a:lnTo>
                  <a:pt x="28193" y="326557"/>
                </a:lnTo>
                <a:lnTo>
                  <a:pt x="42672" y="345948"/>
                </a:lnTo>
                <a:lnTo>
                  <a:pt x="57150" y="326557"/>
                </a:lnTo>
                <a:close/>
              </a:path>
            </a:pathLst>
          </a:custGeom>
          <a:solidFill>
            <a:srgbClr val="000000"/>
          </a:solidFill>
        </p:spPr>
        <p:txBody>
          <a:bodyPr wrap="square" lIns="0" tIns="0" rIns="0" bIns="0" rtlCol="0"/>
          <a:lstStyle/>
          <a:p>
            <a:endParaRPr/>
          </a:p>
        </p:txBody>
      </p:sp>
      <p:sp>
        <p:nvSpPr>
          <p:cNvPr id="184" name="object 184"/>
          <p:cNvSpPr/>
          <p:nvPr/>
        </p:nvSpPr>
        <p:spPr>
          <a:xfrm>
            <a:off x="358393" y="3490976"/>
            <a:ext cx="85090" cy="85725"/>
          </a:xfrm>
          <a:custGeom>
            <a:avLst/>
            <a:gdLst/>
            <a:ahLst/>
            <a:cxnLst/>
            <a:rect l="l" t="t" r="r" b="b"/>
            <a:pathLst>
              <a:path w="85090" h="85725">
                <a:moveTo>
                  <a:pt x="84582" y="60960"/>
                </a:moveTo>
                <a:lnTo>
                  <a:pt x="84582" y="24384"/>
                </a:lnTo>
                <a:lnTo>
                  <a:pt x="60197" y="0"/>
                </a:lnTo>
                <a:lnTo>
                  <a:pt x="25146" y="0"/>
                </a:lnTo>
                <a:lnTo>
                  <a:pt x="0" y="24384"/>
                </a:lnTo>
                <a:lnTo>
                  <a:pt x="0" y="60960"/>
                </a:lnTo>
                <a:lnTo>
                  <a:pt x="25146" y="85344"/>
                </a:lnTo>
                <a:lnTo>
                  <a:pt x="60197" y="85344"/>
                </a:lnTo>
                <a:lnTo>
                  <a:pt x="84582" y="60960"/>
                </a:lnTo>
                <a:close/>
              </a:path>
            </a:pathLst>
          </a:custGeom>
          <a:solidFill>
            <a:srgbClr val="FF0000"/>
          </a:solidFill>
        </p:spPr>
        <p:txBody>
          <a:bodyPr wrap="square" lIns="0" tIns="0" rIns="0" bIns="0" rtlCol="0"/>
          <a:lstStyle/>
          <a:p>
            <a:endParaRPr/>
          </a:p>
        </p:txBody>
      </p:sp>
      <p:sp>
        <p:nvSpPr>
          <p:cNvPr id="185" name="object 185"/>
          <p:cNvSpPr/>
          <p:nvPr/>
        </p:nvSpPr>
        <p:spPr>
          <a:xfrm>
            <a:off x="358393" y="3490976"/>
            <a:ext cx="85090" cy="85725"/>
          </a:xfrm>
          <a:custGeom>
            <a:avLst/>
            <a:gdLst/>
            <a:ahLst/>
            <a:cxnLst/>
            <a:rect l="l" t="t" r="r" b="b"/>
            <a:pathLst>
              <a:path w="85090" h="85725">
                <a:moveTo>
                  <a:pt x="25146" y="0"/>
                </a:moveTo>
                <a:lnTo>
                  <a:pt x="0" y="24384"/>
                </a:lnTo>
                <a:lnTo>
                  <a:pt x="0" y="60960"/>
                </a:lnTo>
                <a:lnTo>
                  <a:pt x="25146" y="85344"/>
                </a:lnTo>
                <a:lnTo>
                  <a:pt x="60197" y="85344"/>
                </a:lnTo>
                <a:lnTo>
                  <a:pt x="84582" y="60960"/>
                </a:lnTo>
                <a:lnTo>
                  <a:pt x="84582" y="24384"/>
                </a:lnTo>
                <a:lnTo>
                  <a:pt x="60197" y="0"/>
                </a:lnTo>
                <a:lnTo>
                  <a:pt x="25146" y="0"/>
                </a:lnTo>
                <a:close/>
              </a:path>
            </a:pathLst>
          </a:custGeom>
          <a:ln w="9525">
            <a:solidFill>
              <a:srgbClr val="FF0000"/>
            </a:solidFill>
          </a:ln>
        </p:spPr>
        <p:txBody>
          <a:bodyPr wrap="square" lIns="0" tIns="0" rIns="0" bIns="0" rtlCol="0"/>
          <a:lstStyle/>
          <a:p>
            <a:endParaRPr/>
          </a:p>
        </p:txBody>
      </p:sp>
      <p:sp>
        <p:nvSpPr>
          <p:cNvPr id="186" name="object 186"/>
          <p:cNvSpPr/>
          <p:nvPr/>
        </p:nvSpPr>
        <p:spPr>
          <a:xfrm>
            <a:off x="909319" y="1800098"/>
            <a:ext cx="0" cy="173355"/>
          </a:xfrm>
          <a:custGeom>
            <a:avLst/>
            <a:gdLst/>
            <a:ahLst/>
            <a:cxnLst/>
            <a:rect l="l" t="t" r="r" b="b"/>
            <a:pathLst>
              <a:path h="173355">
                <a:moveTo>
                  <a:pt x="0" y="0"/>
                </a:moveTo>
                <a:lnTo>
                  <a:pt x="0" y="172974"/>
                </a:lnTo>
              </a:path>
            </a:pathLst>
          </a:custGeom>
          <a:ln w="9525">
            <a:solidFill>
              <a:srgbClr val="3030FF"/>
            </a:solidFill>
          </a:ln>
        </p:spPr>
        <p:txBody>
          <a:bodyPr wrap="square" lIns="0" tIns="0" rIns="0" bIns="0" rtlCol="0"/>
          <a:lstStyle/>
          <a:p>
            <a:endParaRPr/>
          </a:p>
        </p:txBody>
      </p:sp>
      <p:sp>
        <p:nvSpPr>
          <p:cNvPr id="187" name="object 187"/>
          <p:cNvSpPr txBox="1"/>
          <p:nvPr/>
        </p:nvSpPr>
        <p:spPr>
          <a:xfrm>
            <a:off x="663448" y="2020823"/>
            <a:ext cx="429895" cy="182245"/>
          </a:xfrm>
          <a:prstGeom prst="rect">
            <a:avLst/>
          </a:prstGeom>
        </p:spPr>
        <p:txBody>
          <a:bodyPr vert="horz" wrap="square" lIns="0" tIns="0" rIns="0" bIns="0" rtlCol="0">
            <a:spAutoFit/>
          </a:bodyPr>
          <a:lstStyle/>
          <a:p>
            <a:pPr marL="12700">
              <a:lnSpc>
                <a:spcPct val="100000"/>
              </a:lnSpc>
            </a:pPr>
            <a:r>
              <a:rPr sz="1100" dirty="0">
                <a:solidFill>
                  <a:srgbClr val="2F2FFF"/>
                </a:solidFill>
                <a:latin typeface="Arial"/>
                <a:cs typeface="Arial"/>
              </a:rPr>
              <a:t>PC</a:t>
            </a:r>
            <a:r>
              <a:rPr sz="1100" spc="-10" dirty="0">
                <a:solidFill>
                  <a:srgbClr val="2F2FFF"/>
                </a:solidFill>
                <a:latin typeface="Arial"/>
                <a:cs typeface="Arial"/>
              </a:rPr>
              <a:t>S</a:t>
            </a:r>
            <a:r>
              <a:rPr sz="1100" spc="-5" dirty="0">
                <a:solidFill>
                  <a:srgbClr val="2F2FFF"/>
                </a:solidFill>
                <a:latin typeface="Arial"/>
                <a:cs typeface="Arial"/>
              </a:rPr>
              <a:t>rc</a:t>
            </a:r>
            <a:endParaRPr sz="1100">
              <a:latin typeface="Arial"/>
              <a:cs typeface="Arial"/>
            </a:endParaRPr>
          </a:p>
        </p:txBody>
      </p:sp>
      <p:sp>
        <p:nvSpPr>
          <p:cNvPr id="188" name="object 188"/>
          <p:cNvSpPr/>
          <p:nvPr/>
        </p:nvSpPr>
        <p:spPr>
          <a:xfrm>
            <a:off x="406400" y="3527552"/>
            <a:ext cx="168910" cy="0"/>
          </a:xfrm>
          <a:custGeom>
            <a:avLst/>
            <a:gdLst/>
            <a:ahLst/>
            <a:cxnLst/>
            <a:rect l="l" t="t" r="r" b="b"/>
            <a:pathLst>
              <a:path w="168909">
                <a:moveTo>
                  <a:pt x="0" y="0"/>
                </a:moveTo>
                <a:lnTo>
                  <a:pt x="168401" y="0"/>
                </a:lnTo>
              </a:path>
            </a:pathLst>
          </a:custGeom>
          <a:ln w="28575">
            <a:solidFill>
              <a:srgbClr val="FF0000"/>
            </a:solidFill>
          </a:ln>
        </p:spPr>
        <p:txBody>
          <a:bodyPr wrap="square" lIns="0" tIns="0" rIns="0" bIns="0" rtlCol="0"/>
          <a:lstStyle/>
          <a:p>
            <a:endParaRPr/>
          </a:p>
        </p:txBody>
      </p:sp>
      <p:sp>
        <p:nvSpPr>
          <p:cNvPr id="189" name="object 189"/>
          <p:cNvSpPr/>
          <p:nvPr/>
        </p:nvSpPr>
        <p:spPr>
          <a:xfrm>
            <a:off x="406400" y="1455674"/>
            <a:ext cx="335280" cy="0"/>
          </a:xfrm>
          <a:custGeom>
            <a:avLst/>
            <a:gdLst/>
            <a:ahLst/>
            <a:cxnLst/>
            <a:rect l="l" t="t" r="r" b="b"/>
            <a:pathLst>
              <a:path w="335280">
                <a:moveTo>
                  <a:pt x="0" y="0"/>
                </a:moveTo>
                <a:lnTo>
                  <a:pt x="335280" y="0"/>
                </a:lnTo>
              </a:path>
            </a:pathLst>
          </a:custGeom>
          <a:ln w="28575">
            <a:solidFill>
              <a:srgbClr val="FF0000"/>
            </a:solidFill>
          </a:ln>
        </p:spPr>
        <p:txBody>
          <a:bodyPr wrap="square" lIns="0" tIns="0" rIns="0" bIns="0" rtlCol="0"/>
          <a:lstStyle/>
          <a:p>
            <a:endParaRPr/>
          </a:p>
        </p:txBody>
      </p:sp>
      <p:sp>
        <p:nvSpPr>
          <p:cNvPr id="190" name="object 190"/>
          <p:cNvSpPr txBox="1"/>
          <p:nvPr/>
        </p:nvSpPr>
        <p:spPr>
          <a:xfrm>
            <a:off x="5327650" y="2203450"/>
            <a:ext cx="1173480" cy="1275990"/>
          </a:xfrm>
          <a:prstGeom prst="rect">
            <a:avLst/>
          </a:prstGeom>
          <a:ln w="25400">
            <a:solidFill>
              <a:srgbClr val="008200"/>
            </a:solidFill>
          </a:ln>
        </p:spPr>
        <p:txBody>
          <a:bodyPr vert="horz" wrap="square" lIns="0" tIns="44450" rIns="0" bIns="0" rtlCol="0">
            <a:spAutoFit/>
          </a:bodyPr>
          <a:lstStyle/>
          <a:p>
            <a:pPr marL="134620" marR="118745" indent="-8890" algn="just">
              <a:lnSpc>
                <a:spcPct val="100000"/>
              </a:lnSpc>
              <a:spcBef>
                <a:spcPts val="350"/>
              </a:spcBef>
            </a:pPr>
            <a:r>
              <a:rPr sz="1600" dirty="0">
                <a:solidFill>
                  <a:srgbClr val="008100"/>
                </a:solidFill>
                <a:latin typeface="Trebuchet MS"/>
                <a:cs typeface="Trebuchet MS"/>
              </a:rPr>
              <a:t>The other  stuff just  won’t</a:t>
            </a:r>
            <a:r>
              <a:rPr sz="1600" spc="-100" dirty="0">
                <a:solidFill>
                  <a:srgbClr val="008100"/>
                </a:solidFill>
                <a:latin typeface="Trebuchet MS"/>
                <a:cs typeface="Trebuchet MS"/>
              </a:rPr>
              <a:t> </a:t>
            </a:r>
            <a:r>
              <a:rPr sz="1600" dirty="0" smtClean="0">
                <a:solidFill>
                  <a:srgbClr val="008100"/>
                </a:solidFill>
                <a:latin typeface="Trebuchet MS"/>
                <a:cs typeface="Trebuchet MS"/>
              </a:rPr>
              <a:t>fit</a:t>
            </a:r>
            <a:r>
              <a:rPr lang="en-US" sz="1600" dirty="0" smtClean="0">
                <a:solidFill>
                  <a:srgbClr val="008100"/>
                </a:solidFill>
                <a:latin typeface="Trebuchet MS"/>
                <a:cs typeface="Trebuchet MS"/>
              </a:rPr>
              <a:t> on slide</a:t>
            </a:r>
            <a:r>
              <a:rPr sz="1600" dirty="0" smtClean="0">
                <a:solidFill>
                  <a:srgbClr val="008100"/>
                </a:solidFill>
                <a:latin typeface="Trebuchet MS"/>
                <a:cs typeface="Trebuchet MS"/>
              </a:rPr>
              <a:t>!</a:t>
            </a:r>
            <a:r>
              <a:rPr lang="en-US" sz="1600" dirty="0" smtClean="0">
                <a:solidFill>
                  <a:srgbClr val="008100"/>
                </a:solidFill>
                <a:latin typeface="Trebuchet MS"/>
                <a:cs typeface="Trebuchet MS"/>
              </a:rPr>
              <a:t> </a:t>
            </a:r>
            <a:r>
              <a:rPr lang="en-US" sz="1600" dirty="0" err="1" smtClean="0">
                <a:solidFill>
                  <a:srgbClr val="008100"/>
                </a:solidFill>
                <a:latin typeface="Trebuchet MS"/>
                <a:cs typeface="Trebuchet MS"/>
                <a:sym typeface="Wingdings"/>
              </a:rPr>
              <a:t></a:t>
            </a:r>
            <a:endParaRPr sz="1600" dirty="0">
              <a:latin typeface="Trebuchet MS"/>
              <a:cs typeface="Trebuchet MS"/>
            </a:endParaRPr>
          </a:p>
        </p:txBody>
      </p:sp>
      <p:sp>
        <p:nvSpPr>
          <p:cNvPr id="191" name="object 191"/>
          <p:cNvSpPr/>
          <p:nvPr/>
        </p:nvSpPr>
        <p:spPr>
          <a:xfrm>
            <a:off x="406400" y="3268471"/>
            <a:ext cx="0" cy="259079"/>
          </a:xfrm>
          <a:custGeom>
            <a:avLst/>
            <a:gdLst/>
            <a:ahLst/>
            <a:cxnLst/>
            <a:rect l="l" t="t" r="r" b="b"/>
            <a:pathLst>
              <a:path h="259079">
                <a:moveTo>
                  <a:pt x="0" y="0"/>
                </a:moveTo>
                <a:lnTo>
                  <a:pt x="0" y="259079"/>
                </a:lnTo>
              </a:path>
            </a:pathLst>
          </a:custGeom>
          <a:ln w="28575">
            <a:solidFill>
              <a:srgbClr val="FF0000"/>
            </a:solidFill>
          </a:ln>
        </p:spPr>
        <p:txBody>
          <a:bodyPr wrap="square" lIns="0" tIns="0" rIns="0" bIns="0" rtlCol="0"/>
          <a:lstStyle/>
          <a:p>
            <a:endParaRPr/>
          </a:p>
        </p:txBody>
      </p:sp>
      <p:sp>
        <p:nvSpPr>
          <p:cNvPr id="192" name="object 192"/>
          <p:cNvSpPr txBox="1"/>
          <p:nvPr/>
        </p:nvSpPr>
        <p:spPr>
          <a:xfrm>
            <a:off x="744219" y="5474970"/>
            <a:ext cx="531495" cy="182245"/>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IF.Flush</a:t>
            </a:r>
            <a:endParaRPr sz="1100">
              <a:latin typeface="Arial"/>
              <a:cs typeface="Arial"/>
            </a:endParaRPr>
          </a:p>
        </p:txBody>
      </p:sp>
      <p:sp>
        <p:nvSpPr>
          <p:cNvPr id="193" name="object 193"/>
          <p:cNvSpPr/>
          <p:nvPr/>
        </p:nvSpPr>
        <p:spPr>
          <a:xfrm>
            <a:off x="570230" y="5648197"/>
            <a:ext cx="925194" cy="76200"/>
          </a:xfrm>
          <a:custGeom>
            <a:avLst/>
            <a:gdLst/>
            <a:ahLst/>
            <a:cxnLst/>
            <a:rect l="l" t="t" r="r" b="b"/>
            <a:pathLst>
              <a:path w="925194" h="76200">
                <a:moveTo>
                  <a:pt x="866394" y="41148"/>
                </a:moveTo>
                <a:lnTo>
                  <a:pt x="866394" y="35813"/>
                </a:lnTo>
                <a:lnTo>
                  <a:pt x="864107" y="33527"/>
                </a:lnTo>
                <a:lnTo>
                  <a:pt x="1524" y="33527"/>
                </a:lnTo>
                <a:lnTo>
                  <a:pt x="0" y="35813"/>
                </a:lnTo>
                <a:lnTo>
                  <a:pt x="0" y="41148"/>
                </a:lnTo>
                <a:lnTo>
                  <a:pt x="1524" y="42672"/>
                </a:lnTo>
                <a:lnTo>
                  <a:pt x="864107" y="42672"/>
                </a:lnTo>
                <a:lnTo>
                  <a:pt x="866394" y="41148"/>
                </a:lnTo>
                <a:close/>
              </a:path>
              <a:path w="925194" h="76200">
                <a:moveTo>
                  <a:pt x="925068" y="38100"/>
                </a:moveTo>
                <a:lnTo>
                  <a:pt x="848868" y="0"/>
                </a:lnTo>
                <a:lnTo>
                  <a:pt x="848867" y="33527"/>
                </a:lnTo>
                <a:lnTo>
                  <a:pt x="864107" y="33527"/>
                </a:lnTo>
                <a:lnTo>
                  <a:pt x="866394" y="35813"/>
                </a:lnTo>
                <a:lnTo>
                  <a:pt x="866394" y="67437"/>
                </a:lnTo>
                <a:lnTo>
                  <a:pt x="925068" y="38100"/>
                </a:lnTo>
                <a:close/>
              </a:path>
              <a:path w="925194" h="76200">
                <a:moveTo>
                  <a:pt x="866394" y="67437"/>
                </a:moveTo>
                <a:lnTo>
                  <a:pt x="866394" y="41148"/>
                </a:lnTo>
                <a:lnTo>
                  <a:pt x="864107" y="42672"/>
                </a:lnTo>
                <a:lnTo>
                  <a:pt x="848867" y="42672"/>
                </a:lnTo>
                <a:lnTo>
                  <a:pt x="848868" y="76200"/>
                </a:lnTo>
                <a:lnTo>
                  <a:pt x="866394" y="67437"/>
                </a:lnTo>
                <a:close/>
              </a:path>
            </a:pathLst>
          </a:custGeom>
          <a:solidFill>
            <a:srgbClr val="FF0000"/>
          </a:solidFill>
        </p:spPr>
        <p:txBody>
          <a:bodyPr wrap="square" lIns="0" tIns="0" rIns="0" bIns="0" rtlCol="0"/>
          <a:lstStyle/>
          <a:p>
            <a:endParaRPr/>
          </a:p>
        </p:txBody>
      </p:sp>
      <p:sp>
        <p:nvSpPr>
          <p:cNvPr id="194" name="object 19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95" name="object 19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96" name="object 19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7147" y="487171"/>
            <a:ext cx="2900680" cy="431800"/>
          </a:xfrm>
          <a:prstGeom prst="rect">
            <a:avLst/>
          </a:prstGeom>
        </p:spPr>
        <p:txBody>
          <a:bodyPr vert="horz" wrap="square" lIns="0" tIns="0" rIns="0" bIns="0" rtlCol="0">
            <a:spAutoFit/>
          </a:bodyPr>
          <a:lstStyle/>
          <a:p>
            <a:pPr marL="12700">
              <a:lnSpc>
                <a:spcPct val="100000"/>
              </a:lnSpc>
            </a:pPr>
            <a:r>
              <a:rPr spc="-5" dirty="0"/>
              <a:t>Branch</a:t>
            </a:r>
            <a:r>
              <a:rPr spc="-90" dirty="0"/>
              <a:t> </a:t>
            </a:r>
            <a:r>
              <a:rPr dirty="0"/>
              <a:t>prediction</a:t>
            </a:r>
          </a:p>
        </p:txBody>
      </p:sp>
      <p:sp>
        <p:nvSpPr>
          <p:cNvPr id="116" name="Rectangle 115"/>
          <p:cNvSpPr/>
          <p:nvPr/>
        </p:nvSpPr>
        <p:spPr>
          <a:xfrm>
            <a:off x="450850" y="1136650"/>
            <a:ext cx="9220200" cy="1200329"/>
          </a:xfrm>
          <a:prstGeom prst="rect">
            <a:avLst/>
          </a:prstGeom>
        </p:spPr>
        <p:txBody>
          <a:bodyPr wrap="square">
            <a:spAutoFit/>
          </a:bodyPr>
          <a:lstStyle/>
          <a:p>
            <a:r>
              <a:rPr lang="en-US" dirty="0" smtClean="0"/>
              <a:t>A program consists of two nested loops, with a branch instruction at the end of each loop and no other branch instruction anywhere. The outer loop is executed 10 times and the inner loop 20 times. Determine the prediction accuracy percentage for the two prediction strategies: (a) always predict branch not taken, (</a:t>
            </a:r>
            <a:r>
              <a:rPr lang="en-US" dirty="0" err="1" smtClean="0"/>
              <a:t>b</a:t>
            </a:r>
            <a:r>
              <a:rPr lang="en-US" dirty="0" smtClean="0"/>
              <a:t>) always predict branch taken</a:t>
            </a:r>
            <a:endParaRPr lang="en-US" dirty="0"/>
          </a:p>
        </p:txBody>
      </p:sp>
      <p:pic>
        <p:nvPicPr>
          <p:cNvPr id="119" name="Picture 118" descr="Screen Shot 2018-10-10 at 9.29.29 AM.png"/>
          <p:cNvPicPr>
            <a:picLocks noChangeAspect="1"/>
          </p:cNvPicPr>
          <p:nvPr/>
        </p:nvPicPr>
        <p:blipFill>
          <a:blip r:embed="rId2"/>
          <a:stretch>
            <a:fillRect/>
          </a:stretch>
        </p:blipFill>
        <p:spPr>
          <a:xfrm>
            <a:off x="755650" y="2336800"/>
            <a:ext cx="7962900" cy="5422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7147" y="487171"/>
            <a:ext cx="2900680" cy="431800"/>
          </a:xfrm>
          <a:prstGeom prst="rect">
            <a:avLst/>
          </a:prstGeom>
        </p:spPr>
        <p:txBody>
          <a:bodyPr vert="horz" wrap="square" lIns="0" tIns="0" rIns="0" bIns="0" rtlCol="0">
            <a:spAutoFit/>
          </a:bodyPr>
          <a:lstStyle/>
          <a:p>
            <a:pPr marL="12700">
              <a:lnSpc>
                <a:spcPct val="100000"/>
              </a:lnSpc>
            </a:pPr>
            <a:r>
              <a:rPr spc="-5" dirty="0"/>
              <a:t>Branch</a:t>
            </a:r>
            <a:r>
              <a:rPr spc="-90" dirty="0"/>
              <a:t> </a:t>
            </a:r>
            <a:r>
              <a:rPr dirty="0"/>
              <a:t>prediction</a:t>
            </a:r>
          </a:p>
        </p:txBody>
      </p:sp>
      <p:sp>
        <p:nvSpPr>
          <p:cNvPr id="116" name="Rectangle 115"/>
          <p:cNvSpPr/>
          <p:nvPr/>
        </p:nvSpPr>
        <p:spPr>
          <a:xfrm>
            <a:off x="450850" y="1136650"/>
            <a:ext cx="9220200" cy="1200329"/>
          </a:xfrm>
          <a:prstGeom prst="rect">
            <a:avLst/>
          </a:prstGeom>
        </p:spPr>
        <p:txBody>
          <a:bodyPr wrap="square">
            <a:spAutoFit/>
          </a:bodyPr>
          <a:lstStyle/>
          <a:p>
            <a:r>
              <a:rPr lang="en-US" dirty="0" smtClean="0"/>
              <a:t>A program consists of two nested loops, with a branch instruction at the end of each loop and no other branch instruction anywhere. The outer loop is executed 10 times and the inner loop 20 times. Determine the prediction accuracy percentage for the two prediction strategies: (a) always predict branch not taken, (</a:t>
            </a:r>
            <a:r>
              <a:rPr lang="en-US" dirty="0" err="1" smtClean="0"/>
              <a:t>b</a:t>
            </a:r>
            <a:r>
              <a:rPr lang="en-US" dirty="0" smtClean="0"/>
              <a:t>) always predict branch taken</a:t>
            </a:r>
            <a:endParaRPr lang="en-US" dirty="0"/>
          </a:p>
        </p:txBody>
      </p:sp>
      <p:pic>
        <p:nvPicPr>
          <p:cNvPr id="5" name="Picture 4" descr="Screen Shot 2018-10-10 at 9.30.52 AM.png"/>
          <p:cNvPicPr>
            <a:picLocks noChangeAspect="1"/>
          </p:cNvPicPr>
          <p:nvPr/>
        </p:nvPicPr>
        <p:blipFill>
          <a:blip r:embed="rId2"/>
          <a:stretch>
            <a:fillRect/>
          </a:stretch>
        </p:blipFill>
        <p:spPr>
          <a:xfrm>
            <a:off x="3727450" y="3575050"/>
            <a:ext cx="3492500" cy="3365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7147" y="487171"/>
            <a:ext cx="2900680" cy="431800"/>
          </a:xfrm>
          <a:prstGeom prst="rect">
            <a:avLst/>
          </a:prstGeom>
        </p:spPr>
        <p:txBody>
          <a:bodyPr vert="horz" wrap="square" lIns="0" tIns="0" rIns="0" bIns="0" rtlCol="0">
            <a:spAutoFit/>
          </a:bodyPr>
          <a:lstStyle/>
          <a:p>
            <a:pPr marL="12700">
              <a:lnSpc>
                <a:spcPct val="100000"/>
              </a:lnSpc>
            </a:pPr>
            <a:r>
              <a:rPr spc="-5" dirty="0"/>
              <a:t>Branch</a:t>
            </a:r>
            <a:r>
              <a:rPr spc="-90" dirty="0"/>
              <a:t> </a:t>
            </a:r>
            <a:r>
              <a:rPr dirty="0"/>
              <a:t>prediction</a:t>
            </a:r>
          </a:p>
        </p:txBody>
      </p:sp>
      <p:sp>
        <p:nvSpPr>
          <p:cNvPr id="116" name="Rectangle 115"/>
          <p:cNvSpPr/>
          <p:nvPr/>
        </p:nvSpPr>
        <p:spPr>
          <a:xfrm>
            <a:off x="450850" y="1136650"/>
            <a:ext cx="9220200" cy="1200329"/>
          </a:xfrm>
          <a:prstGeom prst="rect">
            <a:avLst/>
          </a:prstGeom>
        </p:spPr>
        <p:txBody>
          <a:bodyPr wrap="square">
            <a:spAutoFit/>
          </a:bodyPr>
          <a:lstStyle/>
          <a:p>
            <a:r>
              <a:rPr lang="en-US" dirty="0" smtClean="0"/>
              <a:t>A program consists of two nested loops, with a branch instruction at the end of each loop and no other branch instruction anywhere. The outer loop is executed 10 times and the inner loop 20 times. Determine the prediction accuracy percentage for the two prediction strategies: (a) always predict branch not taken, (</a:t>
            </a:r>
            <a:r>
              <a:rPr lang="en-US" dirty="0" err="1" smtClean="0"/>
              <a:t>b</a:t>
            </a:r>
            <a:r>
              <a:rPr lang="en-US" dirty="0" smtClean="0"/>
              <a:t>) always predict branch taken</a:t>
            </a:r>
            <a:endParaRPr lang="en-US" dirty="0"/>
          </a:p>
        </p:txBody>
      </p:sp>
      <p:sp>
        <p:nvSpPr>
          <p:cNvPr id="7" name="TextBox 6"/>
          <p:cNvSpPr txBox="1"/>
          <p:nvPr/>
        </p:nvSpPr>
        <p:spPr>
          <a:xfrm flipH="1">
            <a:off x="3575050" y="4184650"/>
            <a:ext cx="2849881" cy="1477328"/>
          </a:xfrm>
          <a:prstGeom prst="rect">
            <a:avLst/>
          </a:prstGeom>
          <a:noFill/>
        </p:spPr>
        <p:txBody>
          <a:bodyPr wrap="square" rtlCol="0">
            <a:spAutoFit/>
          </a:bodyPr>
          <a:lstStyle/>
          <a:p>
            <a:r>
              <a:rPr lang="en-US" dirty="0" smtClean="0"/>
              <a:t>Branch Not Taken</a:t>
            </a:r>
          </a:p>
          <a:p>
            <a:r>
              <a:rPr lang="en-US" dirty="0" smtClean="0"/>
              <a:t>210/221 = 95% </a:t>
            </a:r>
          </a:p>
          <a:p>
            <a:endParaRPr lang="en-US" dirty="0" smtClean="0"/>
          </a:p>
          <a:p>
            <a:r>
              <a:rPr lang="en-US" dirty="0" smtClean="0"/>
              <a:t>Branch Taken</a:t>
            </a:r>
          </a:p>
          <a:p>
            <a:r>
              <a:rPr lang="en-US" dirty="0" smtClean="0"/>
              <a:t>11/221 = 5%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9055">
              <a:lnSpc>
                <a:spcPct val="100000"/>
              </a:lnSpc>
            </a:pPr>
            <a:r>
              <a:rPr dirty="0"/>
              <a:t>Summary</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5" name="object 5"/>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38</a:t>
            </a:fld>
            <a:endParaRPr dirty="0"/>
          </a:p>
        </p:txBody>
      </p:sp>
      <p:sp>
        <p:nvSpPr>
          <p:cNvPr id="3" name="object 3"/>
          <p:cNvSpPr txBox="1"/>
          <p:nvPr/>
        </p:nvSpPr>
        <p:spPr>
          <a:xfrm>
            <a:off x="609345" y="1173479"/>
            <a:ext cx="8740775" cy="4768215"/>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sz="2000" spc="-5" dirty="0">
                <a:latin typeface="Trebuchet MS"/>
                <a:cs typeface="Trebuchet MS"/>
              </a:rPr>
              <a:t>Three kinds of </a:t>
            </a:r>
            <a:r>
              <a:rPr sz="2000" spc="-10" dirty="0">
                <a:latin typeface="Trebuchet MS"/>
                <a:cs typeface="Trebuchet MS"/>
              </a:rPr>
              <a:t>hazards </a:t>
            </a:r>
            <a:r>
              <a:rPr sz="2000" spc="-5" dirty="0">
                <a:latin typeface="Trebuchet MS"/>
                <a:cs typeface="Trebuchet MS"/>
              </a:rPr>
              <a:t>conspire to make </a:t>
            </a:r>
            <a:r>
              <a:rPr sz="2000" spc="-10" dirty="0">
                <a:latin typeface="Trebuchet MS"/>
                <a:cs typeface="Trebuchet MS"/>
              </a:rPr>
              <a:t>pipelining</a:t>
            </a:r>
            <a:r>
              <a:rPr sz="2000" spc="105" dirty="0">
                <a:latin typeface="Trebuchet MS"/>
                <a:cs typeface="Trebuchet MS"/>
              </a:rPr>
              <a:t> </a:t>
            </a:r>
            <a:r>
              <a:rPr sz="2000" spc="-5" dirty="0">
                <a:latin typeface="Trebuchet MS"/>
                <a:cs typeface="Trebuchet MS"/>
              </a:rPr>
              <a:t>difficult.</a:t>
            </a:r>
            <a:endParaRPr sz="2000">
              <a:latin typeface="Trebuchet MS"/>
              <a:cs typeface="Trebuchet MS"/>
            </a:endParaRPr>
          </a:p>
          <a:p>
            <a:pPr marL="355600" marR="247650" indent="-342900">
              <a:lnSpc>
                <a:spcPct val="100000"/>
              </a:lnSpc>
              <a:spcBef>
                <a:spcPts val="470"/>
              </a:spcBef>
              <a:buClr>
                <a:srgbClr val="000000"/>
              </a:buClr>
              <a:buFont typeface="Wingdings"/>
              <a:buChar char="•"/>
              <a:tabLst>
                <a:tab pos="354965" algn="l"/>
                <a:tab pos="355600" algn="l"/>
              </a:tabLst>
            </a:pPr>
            <a:r>
              <a:rPr sz="2000" spc="-10" dirty="0">
                <a:solidFill>
                  <a:srgbClr val="FF0000"/>
                </a:solidFill>
                <a:latin typeface="Trebuchet MS"/>
                <a:cs typeface="Trebuchet MS"/>
              </a:rPr>
              <a:t>Structural hazards </a:t>
            </a:r>
            <a:r>
              <a:rPr sz="2000" spc="-5" dirty="0">
                <a:latin typeface="Trebuchet MS"/>
                <a:cs typeface="Trebuchet MS"/>
              </a:rPr>
              <a:t>result from not </a:t>
            </a:r>
            <a:r>
              <a:rPr sz="2000" spc="-10" dirty="0">
                <a:latin typeface="Trebuchet MS"/>
                <a:cs typeface="Trebuchet MS"/>
              </a:rPr>
              <a:t>having enough hardware available to  execute multiple instructions</a:t>
            </a:r>
            <a:r>
              <a:rPr sz="2000" spc="100" dirty="0">
                <a:latin typeface="Trebuchet MS"/>
                <a:cs typeface="Trebuchet MS"/>
              </a:rPr>
              <a:t> </a:t>
            </a:r>
            <a:r>
              <a:rPr sz="2000" spc="-10" dirty="0">
                <a:latin typeface="Trebuchet MS"/>
                <a:cs typeface="Trebuchet MS"/>
              </a:rPr>
              <a:t>simultaneously.</a:t>
            </a:r>
            <a:endParaRPr sz="2000">
              <a:latin typeface="Trebuchet MS"/>
              <a:cs typeface="Trebuchet MS"/>
            </a:endParaRPr>
          </a:p>
          <a:p>
            <a:pPr marL="755650" marR="5080" lvl="1" indent="-285750">
              <a:lnSpc>
                <a:spcPct val="100000"/>
              </a:lnSpc>
              <a:spcBef>
                <a:spcPts val="470"/>
              </a:spcBef>
              <a:buChar char="—"/>
              <a:tabLst>
                <a:tab pos="755650" algn="l"/>
              </a:tabLst>
            </a:pPr>
            <a:r>
              <a:rPr sz="2000" spc="-5" dirty="0">
                <a:latin typeface="Trebuchet MS"/>
                <a:cs typeface="Trebuchet MS"/>
              </a:rPr>
              <a:t>These are </a:t>
            </a:r>
            <a:r>
              <a:rPr sz="2000" spc="-10" dirty="0">
                <a:latin typeface="Trebuchet MS"/>
                <a:cs typeface="Trebuchet MS"/>
              </a:rPr>
              <a:t>avoided </a:t>
            </a:r>
            <a:r>
              <a:rPr sz="2000" spc="-5" dirty="0">
                <a:latin typeface="Trebuchet MS"/>
                <a:cs typeface="Trebuchet MS"/>
              </a:rPr>
              <a:t>by </a:t>
            </a:r>
            <a:r>
              <a:rPr sz="2000" spc="-10" dirty="0">
                <a:latin typeface="Trebuchet MS"/>
                <a:cs typeface="Trebuchet MS"/>
              </a:rPr>
              <a:t>adding </a:t>
            </a:r>
            <a:r>
              <a:rPr sz="2000" spc="-5" dirty="0">
                <a:latin typeface="Trebuchet MS"/>
                <a:cs typeface="Trebuchet MS"/>
              </a:rPr>
              <a:t>more functional units (e.g., more </a:t>
            </a:r>
            <a:r>
              <a:rPr sz="2000" spc="-10" dirty="0">
                <a:latin typeface="Trebuchet MS"/>
                <a:cs typeface="Trebuchet MS"/>
              </a:rPr>
              <a:t>adders  </a:t>
            </a:r>
            <a:r>
              <a:rPr sz="2000" spc="-5" dirty="0">
                <a:latin typeface="Trebuchet MS"/>
                <a:cs typeface="Trebuchet MS"/>
              </a:rPr>
              <a:t>or memories) or by redesigning the </a:t>
            </a:r>
            <a:r>
              <a:rPr sz="2000" spc="-10" dirty="0">
                <a:latin typeface="Trebuchet MS"/>
                <a:cs typeface="Trebuchet MS"/>
              </a:rPr>
              <a:t>pipeline</a:t>
            </a:r>
            <a:r>
              <a:rPr sz="2000" spc="5" dirty="0">
                <a:latin typeface="Trebuchet MS"/>
                <a:cs typeface="Trebuchet MS"/>
              </a:rPr>
              <a:t> </a:t>
            </a:r>
            <a:r>
              <a:rPr sz="2000" spc="-5" dirty="0">
                <a:latin typeface="Trebuchet MS"/>
                <a:cs typeface="Trebuchet MS"/>
              </a:rPr>
              <a:t>stages.</a:t>
            </a:r>
            <a:endParaRPr sz="2000">
              <a:latin typeface="Trebuchet MS"/>
              <a:cs typeface="Trebuchet MS"/>
            </a:endParaRPr>
          </a:p>
          <a:p>
            <a:pPr marL="355600" marR="303530" indent="-342900">
              <a:lnSpc>
                <a:spcPct val="100000"/>
              </a:lnSpc>
              <a:spcBef>
                <a:spcPts val="470"/>
              </a:spcBef>
              <a:buClr>
                <a:srgbClr val="000000"/>
              </a:buClr>
              <a:buFont typeface="Wingdings"/>
              <a:buChar char="•"/>
              <a:tabLst>
                <a:tab pos="354965" algn="l"/>
                <a:tab pos="356235" algn="l"/>
              </a:tabLst>
            </a:pPr>
            <a:r>
              <a:rPr sz="2000" spc="-5" dirty="0">
                <a:solidFill>
                  <a:srgbClr val="FF0000"/>
                </a:solidFill>
                <a:latin typeface="Trebuchet MS"/>
                <a:cs typeface="Trebuchet MS"/>
              </a:rPr>
              <a:t>Data </a:t>
            </a:r>
            <a:r>
              <a:rPr sz="2000" spc="-10" dirty="0">
                <a:solidFill>
                  <a:srgbClr val="FF0000"/>
                </a:solidFill>
                <a:latin typeface="Trebuchet MS"/>
                <a:cs typeface="Trebuchet MS"/>
              </a:rPr>
              <a:t>hazards </a:t>
            </a:r>
            <a:r>
              <a:rPr sz="2000" spc="-5" dirty="0">
                <a:latin typeface="Trebuchet MS"/>
                <a:cs typeface="Trebuchet MS"/>
              </a:rPr>
              <a:t>can occur when </a:t>
            </a:r>
            <a:r>
              <a:rPr sz="2000" spc="-10" dirty="0">
                <a:latin typeface="Trebuchet MS"/>
                <a:cs typeface="Trebuchet MS"/>
              </a:rPr>
              <a:t>instructions </a:t>
            </a:r>
            <a:r>
              <a:rPr sz="2000" spc="-5" dirty="0">
                <a:latin typeface="Trebuchet MS"/>
                <a:cs typeface="Trebuchet MS"/>
              </a:rPr>
              <a:t>need to </a:t>
            </a:r>
            <a:r>
              <a:rPr sz="2000" spc="-10" dirty="0">
                <a:latin typeface="Trebuchet MS"/>
                <a:cs typeface="Trebuchet MS"/>
              </a:rPr>
              <a:t>access </a:t>
            </a:r>
            <a:r>
              <a:rPr sz="2000" spc="-5" dirty="0">
                <a:latin typeface="Trebuchet MS"/>
                <a:cs typeface="Trebuchet MS"/>
              </a:rPr>
              <a:t>registers </a:t>
            </a:r>
            <a:r>
              <a:rPr sz="2000" spc="-10" dirty="0">
                <a:latin typeface="Trebuchet MS"/>
                <a:cs typeface="Trebuchet MS"/>
              </a:rPr>
              <a:t>that  haven’t </a:t>
            </a:r>
            <a:r>
              <a:rPr sz="2000" spc="-5" dirty="0">
                <a:latin typeface="Trebuchet MS"/>
                <a:cs typeface="Trebuchet MS"/>
              </a:rPr>
              <a:t>been </a:t>
            </a:r>
            <a:r>
              <a:rPr sz="2000" spc="-10" dirty="0">
                <a:latin typeface="Trebuchet MS"/>
                <a:cs typeface="Trebuchet MS"/>
              </a:rPr>
              <a:t>updated</a:t>
            </a:r>
            <a:r>
              <a:rPr sz="2000" spc="-15" dirty="0">
                <a:latin typeface="Trebuchet MS"/>
                <a:cs typeface="Trebuchet MS"/>
              </a:rPr>
              <a:t> </a:t>
            </a:r>
            <a:r>
              <a:rPr sz="2000" spc="-10" dirty="0">
                <a:latin typeface="Trebuchet MS"/>
                <a:cs typeface="Trebuchet MS"/>
              </a:rPr>
              <a:t>yet.</a:t>
            </a:r>
            <a:endParaRPr sz="200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Hazards from </a:t>
            </a:r>
            <a:r>
              <a:rPr sz="2000" spc="-10" dirty="0">
                <a:latin typeface="Trebuchet MS"/>
                <a:cs typeface="Trebuchet MS"/>
              </a:rPr>
              <a:t>R-type instructions </a:t>
            </a:r>
            <a:r>
              <a:rPr sz="2000" spc="-5" dirty="0">
                <a:latin typeface="Trebuchet MS"/>
                <a:cs typeface="Trebuchet MS"/>
              </a:rPr>
              <a:t>can be </a:t>
            </a:r>
            <a:r>
              <a:rPr sz="2000" spc="-10" dirty="0">
                <a:latin typeface="Trebuchet MS"/>
                <a:cs typeface="Trebuchet MS"/>
              </a:rPr>
              <a:t>avoided </a:t>
            </a:r>
            <a:r>
              <a:rPr sz="2000" spc="-5" dirty="0">
                <a:latin typeface="Trebuchet MS"/>
                <a:cs typeface="Trebuchet MS"/>
              </a:rPr>
              <a:t>with</a:t>
            </a:r>
            <a:r>
              <a:rPr sz="2000" spc="100" dirty="0">
                <a:latin typeface="Trebuchet MS"/>
                <a:cs typeface="Trebuchet MS"/>
              </a:rPr>
              <a:t> </a:t>
            </a:r>
            <a:r>
              <a:rPr sz="2000" spc="-5" dirty="0">
                <a:latin typeface="Trebuchet MS"/>
                <a:cs typeface="Trebuchet MS"/>
              </a:rPr>
              <a:t>forwarding.</a:t>
            </a:r>
            <a:endParaRPr sz="2000">
              <a:latin typeface="Trebuchet MS"/>
              <a:cs typeface="Trebuchet MS"/>
            </a:endParaRPr>
          </a:p>
          <a:p>
            <a:pPr marL="755015" lvl="1" indent="-285115">
              <a:lnSpc>
                <a:spcPct val="100000"/>
              </a:lnSpc>
              <a:spcBef>
                <a:spcPts val="480"/>
              </a:spcBef>
              <a:buChar char="—"/>
              <a:tabLst>
                <a:tab pos="755650" algn="l"/>
              </a:tabLst>
            </a:pPr>
            <a:r>
              <a:rPr sz="2000" spc="-5" dirty="0">
                <a:latin typeface="Trebuchet MS"/>
                <a:cs typeface="Trebuchet MS"/>
              </a:rPr>
              <a:t>Loads can result in a </a:t>
            </a:r>
            <a:r>
              <a:rPr sz="2000" spc="-10" dirty="0">
                <a:latin typeface="Trebuchet MS"/>
                <a:cs typeface="Trebuchet MS"/>
              </a:rPr>
              <a:t>“true” hazard, </a:t>
            </a:r>
            <a:r>
              <a:rPr sz="2000" spc="-5" dirty="0">
                <a:latin typeface="Trebuchet MS"/>
                <a:cs typeface="Trebuchet MS"/>
              </a:rPr>
              <a:t>which must stall the</a:t>
            </a:r>
            <a:r>
              <a:rPr sz="2000" spc="60" dirty="0">
                <a:latin typeface="Trebuchet MS"/>
                <a:cs typeface="Trebuchet MS"/>
              </a:rPr>
              <a:t> </a:t>
            </a:r>
            <a:r>
              <a:rPr sz="2000" spc="-10" dirty="0">
                <a:latin typeface="Trebuchet MS"/>
                <a:cs typeface="Trebuchet MS"/>
              </a:rPr>
              <a:t>pipeline.</a:t>
            </a:r>
            <a:endParaRPr sz="2000">
              <a:latin typeface="Trebuchet MS"/>
              <a:cs typeface="Trebuchet MS"/>
            </a:endParaRPr>
          </a:p>
          <a:p>
            <a:pPr marL="355600" marR="168275" indent="-342900">
              <a:lnSpc>
                <a:spcPct val="100000"/>
              </a:lnSpc>
              <a:spcBef>
                <a:spcPts val="475"/>
              </a:spcBef>
              <a:buClr>
                <a:srgbClr val="000000"/>
              </a:buClr>
              <a:buFont typeface="Wingdings"/>
              <a:buChar char="•"/>
              <a:tabLst>
                <a:tab pos="355600" algn="l"/>
                <a:tab pos="356235" algn="l"/>
              </a:tabLst>
            </a:pPr>
            <a:r>
              <a:rPr sz="2000" spc="-10" dirty="0">
                <a:solidFill>
                  <a:srgbClr val="FF0000"/>
                </a:solidFill>
                <a:latin typeface="Trebuchet MS"/>
                <a:cs typeface="Trebuchet MS"/>
              </a:rPr>
              <a:t>Control hazards </a:t>
            </a:r>
            <a:r>
              <a:rPr sz="2000" spc="-5" dirty="0">
                <a:latin typeface="Trebuchet MS"/>
                <a:cs typeface="Trebuchet MS"/>
              </a:rPr>
              <a:t>arise when the CPU </a:t>
            </a:r>
            <a:r>
              <a:rPr sz="2000" spc="-10" dirty="0">
                <a:latin typeface="Trebuchet MS"/>
                <a:cs typeface="Trebuchet MS"/>
              </a:rPr>
              <a:t>cannot determine </a:t>
            </a:r>
            <a:r>
              <a:rPr sz="2000" spc="-5" dirty="0">
                <a:latin typeface="Trebuchet MS"/>
                <a:cs typeface="Trebuchet MS"/>
              </a:rPr>
              <a:t>which </a:t>
            </a:r>
            <a:r>
              <a:rPr sz="2000" spc="-10" dirty="0">
                <a:latin typeface="Trebuchet MS"/>
                <a:cs typeface="Trebuchet MS"/>
              </a:rPr>
              <a:t>instruction  </a:t>
            </a:r>
            <a:r>
              <a:rPr sz="2000" spc="-5" dirty="0">
                <a:latin typeface="Trebuchet MS"/>
                <a:cs typeface="Trebuchet MS"/>
              </a:rPr>
              <a:t>to fetch</a:t>
            </a:r>
            <a:r>
              <a:rPr sz="2000" spc="-95" dirty="0">
                <a:latin typeface="Trebuchet MS"/>
                <a:cs typeface="Trebuchet MS"/>
              </a:rPr>
              <a:t> </a:t>
            </a:r>
            <a:r>
              <a:rPr sz="2000" spc="-10" dirty="0">
                <a:latin typeface="Trebuchet MS"/>
                <a:cs typeface="Trebuchet MS"/>
              </a:rPr>
              <a:t>next.</a:t>
            </a:r>
            <a:endParaRPr sz="2000">
              <a:latin typeface="Trebuchet MS"/>
              <a:cs typeface="Trebuchet MS"/>
            </a:endParaRPr>
          </a:p>
          <a:p>
            <a:pPr marL="755650" lvl="1" indent="-285750">
              <a:lnSpc>
                <a:spcPct val="100000"/>
              </a:lnSpc>
              <a:spcBef>
                <a:spcPts val="475"/>
              </a:spcBef>
              <a:buChar char="—"/>
              <a:tabLst>
                <a:tab pos="755650" algn="l"/>
              </a:tabLst>
            </a:pPr>
            <a:r>
              <a:rPr sz="2000" spc="-5" dirty="0">
                <a:latin typeface="Trebuchet MS"/>
                <a:cs typeface="Trebuchet MS"/>
              </a:rPr>
              <a:t>We can minimize delays by doing branch tests </a:t>
            </a:r>
            <a:r>
              <a:rPr sz="2000" spc="-10" dirty="0">
                <a:latin typeface="Trebuchet MS"/>
                <a:cs typeface="Trebuchet MS"/>
              </a:rPr>
              <a:t>earlier </a:t>
            </a:r>
            <a:r>
              <a:rPr sz="2000" spc="-5" dirty="0">
                <a:latin typeface="Trebuchet MS"/>
                <a:cs typeface="Trebuchet MS"/>
              </a:rPr>
              <a:t>in the</a:t>
            </a:r>
            <a:r>
              <a:rPr sz="2000" spc="85" dirty="0">
                <a:latin typeface="Trebuchet MS"/>
                <a:cs typeface="Trebuchet MS"/>
              </a:rPr>
              <a:t> </a:t>
            </a:r>
            <a:r>
              <a:rPr sz="2000" spc="-10" dirty="0">
                <a:latin typeface="Trebuchet MS"/>
                <a:cs typeface="Trebuchet MS"/>
              </a:rPr>
              <a:t>pipeline.</a:t>
            </a:r>
            <a:endParaRPr sz="2000">
              <a:latin typeface="Trebuchet MS"/>
              <a:cs typeface="Trebuchet MS"/>
            </a:endParaRPr>
          </a:p>
          <a:p>
            <a:pPr marL="755650" marR="87630" lvl="1" indent="-285750">
              <a:lnSpc>
                <a:spcPct val="100000"/>
              </a:lnSpc>
              <a:spcBef>
                <a:spcPts val="470"/>
              </a:spcBef>
              <a:buChar char="—"/>
              <a:tabLst>
                <a:tab pos="755650" algn="l"/>
              </a:tabLst>
            </a:pPr>
            <a:r>
              <a:rPr sz="2000" spc="-5" dirty="0">
                <a:latin typeface="Trebuchet MS"/>
                <a:cs typeface="Trebuchet MS"/>
              </a:rPr>
              <a:t>We can also take a </a:t>
            </a:r>
            <a:r>
              <a:rPr sz="2000" spc="-10" dirty="0">
                <a:latin typeface="Trebuchet MS"/>
                <a:cs typeface="Trebuchet MS"/>
              </a:rPr>
              <a:t>chance </a:t>
            </a:r>
            <a:r>
              <a:rPr sz="2000" spc="-5" dirty="0">
                <a:latin typeface="Trebuchet MS"/>
                <a:cs typeface="Trebuchet MS"/>
              </a:rPr>
              <a:t>and predict the </a:t>
            </a:r>
            <a:r>
              <a:rPr sz="2000" spc="-10" dirty="0">
                <a:latin typeface="Trebuchet MS"/>
                <a:cs typeface="Trebuchet MS"/>
              </a:rPr>
              <a:t>branch direction, </a:t>
            </a:r>
            <a:r>
              <a:rPr sz="2000" spc="-5" dirty="0">
                <a:latin typeface="Trebuchet MS"/>
                <a:cs typeface="Trebuchet MS"/>
              </a:rPr>
              <a:t>to </a:t>
            </a:r>
            <a:r>
              <a:rPr sz="2000" spc="-10" dirty="0">
                <a:latin typeface="Trebuchet MS"/>
                <a:cs typeface="Trebuchet MS"/>
              </a:rPr>
              <a:t>make  </a:t>
            </a:r>
            <a:r>
              <a:rPr sz="2000" spc="-5" dirty="0">
                <a:latin typeface="Trebuchet MS"/>
                <a:cs typeface="Trebuchet MS"/>
              </a:rPr>
              <a:t>the most of a bad</a:t>
            </a:r>
            <a:r>
              <a:rPr sz="2000" spc="-35" dirty="0">
                <a:latin typeface="Trebuchet MS"/>
                <a:cs typeface="Trebuchet MS"/>
              </a:rPr>
              <a:t> </a:t>
            </a:r>
            <a:r>
              <a:rPr sz="2000" spc="-5" dirty="0">
                <a:latin typeface="Trebuchet MS"/>
                <a:cs typeface="Trebuchet MS"/>
              </a:rPr>
              <a:t>situation.</a:t>
            </a:r>
            <a:endParaRPr sz="20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4766" y="487171"/>
            <a:ext cx="5963285" cy="431800"/>
          </a:xfrm>
          <a:prstGeom prst="rect">
            <a:avLst/>
          </a:prstGeom>
        </p:spPr>
        <p:txBody>
          <a:bodyPr vert="horz" wrap="square" lIns="0" tIns="0" rIns="0" bIns="0" rtlCol="0">
            <a:spAutoFit/>
          </a:bodyPr>
          <a:lstStyle/>
          <a:p>
            <a:pPr marL="12700">
              <a:lnSpc>
                <a:spcPct val="100000"/>
              </a:lnSpc>
            </a:pPr>
            <a:r>
              <a:rPr dirty="0"/>
              <a:t>Complete pipelined datapath...so</a:t>
            </a:r>
            <a:r>
              <a:rPr spc="-160" dirty="0"/>
              <a:t> </a:t>
            </a:r>
            <a:r>
              <a:rPr dirty="0"/>
              <a:t>far</a:t>
            </a:r>
          </a:p>
        </p:txBody>
      </p:sp>
      <p:sp>
        <p:nvSpPr>
          <p:cNvPr id="3" name="object 3"/>
          <p:cNvSpPr txBox="1"/>
          <p:nvPr/>
        </p:nvSpPr>
        <p:spPr>
          <a:xfrm>
            <a:off x="4016249" y="1156722"/>
            <a:ext cx="3911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ID/EX</a:t>
            </a:r>
            <a:endParaRPr sz="1100">
              <a:latin typeface="Arial"/>
              <a:cs typeface="Arial"/>
            </a:endParaRPr>
          </a:p>
        </p:txBody>
      </p:sp>
      <p:sp>
        <p:nvSpPr>
          <p:cNvPr id="4" name="object 4"/>
          <p:cNvSpPr/>
          <p:nvPr/>
        </p:nvSpPr>
        <p:spPr>
          <a:xfrm>
            <a:off x="7531100" y="4736846"/>
            <a:ext cx="0" cy="1727835"/>
          </a:xfrm>
          <a:custGeom>
            <a:avLst/>
            <a:gdLst/>
            <a:ahLst/>
            <a:cxnLst/>
            <a:rect l="l" t="t" r="r" b="b"/>
            <a:pathLst>
              <a:path h="1727835">
                <a:moveTo>
                  <a:pt x="0" y="0"/>
                </a:moveTo>
                <a:lnTo>
                  <a:pt x="0" y="1727453"/>
                </a:lnTo>
              </a:path>
            </a:pathLst>
          </a:custGeom>
          <a:ln w="28575">
            <a:solidFill>
              <a:srgbClr val="FF0000"/>
            </a:solidFill>
          </a:ln>
        </p:spPr>
        <p:txBody>
          <a:bodyPr wrap="square" lIns="0" tIns="0" rIns="0" bIns="0" rtlCol="0"/>
          <a:lstStyle/>
          <a:p>
            <a:endParaRPr/>
          </a:p>
        </p:txBody>
      </p:sp>
      <p:sp>
        <p:nvSpPr>
          <p:cNvPr id="5" name="object 5"/>
          <p:cNvSpPr/>
          <p:nvPr/>
        </p:nvSpPr>
        <p:spPr>
          <a:xfrm>
            <a:off x="5604002" y="3356102"/>
            <a:ext cx="0" cy="2159000"/>
          </a:xfrm>
          <a:custGeom>
            <a:avLst/>
            <a:gdLst/>
            <a:ahLst/>
            <a:cxnLst/>
            <a:rect l="l" t="t" r="r" b="b"/>
            <a:pathLst>
              <a:path h="2159000">
                <a:moveTo>
                  <a:pt x="0" y="2158746"/>
                </a:moveTo>
                <a:lnTo>
                  <a:pt x="0" y="0"/>
                </a:lnTo>
              </a:path>
            </a:pathLst>
          </a:custGeom>
          <a:ln w="9525">
            <a:solidFill>
              <a:srgbClr val="FF0000"/>
            </a:solidFill>
          </a:ln>
        </p:spPr>
        <p:txBody>
          <a:bodyPr wrap="square" lIns="0" tIns="0" rIns="0" bIns="0" rtlCol="0"/>
          <a:lstStyle/>
          <a:p>
            <a:endParaRPr/>
          </a:p>
        </p:txBody>
      </p:sp>
      <p:sp>
        <p:nvSpPr>
          <p:cNvPr id="6" name="object 6"/>
          <p:cNvSpPr/>
          <p:nvPr/>
        </p:nvSpPr>
        <p:spPr>
          <a:xfrm>
            <a:off x="7362697" y="1714754"/>
            <a:ext cx="0" cy="3886200"/>
          </a:xfrm>
          <a:custGeom>
            <a:avLst/>
            <a:gdLst/>
            <a:ahLst/>
            <a:cxnLst/>
            <a:rect l="l" t="t" r="r" b="b"/>
            <a:pathLst>
              <a:path h="3886200">
                <a:moveTo>
                  <a:pt x="0" y="0"/>
                </a:moveTo>
                <a:lnTo>
                  <a:pt x="0" y="3886199"/>
                </a:lnTo>
              </a:path>
            </a:pathLst>
          </a:custGeom>
          <a:ln w="12700">
            <a:solidFill>
              <a:srgbClr val="FF0000"/>
            </a:solidFill>
          </a:ln>
        </p:spPr>
        <p:txBody>
          <a:bodyPr wrap="square" lIns="0" tIns="0" rIns="0" bIns="0" rtlCol="0"/>
          <a:lstStyle/>
          <a:p>
            <a:endParaRPr/>
          </a:p>
        </p:txBody>
      </p:sp>
      <p:sp>
        <p:nvSpPr>
          <p:cNvPr id="7" name="object 7"/>
          <p:cNvSpPr txBox="1"/>
          <p:nvPr/>
        </p:nvSpPr>
        <p:spPr>
          <a:xfrm>
            <a:off x="5852667" y="3662171"/>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8" name="object 8"/>
          <p:cNvSpPr txBox="1"/>
          <p:nvPr/>
        </p:nvSpPr>
        <p:spPr>
          <a:xfrm>
            <a:off x="5852667" y="3998976"/>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9" name="object 9"/>
          <p:cNvSpPr/>
          <p:nvPr/>
        </p:nvSpPr>
        <p:spPr>
          <a:xfrm>
            <a:off x="5770879" y="3614420"/>
            <a:ext cx="250825" cy="605155"/>
          </a:xfrm>
          <a:custGeom>
            <a:avLst/>
            <a:gdLst/>
            <a:ahLst/>
            <a:cxnLst/>
            <a:rect l="l" t="t" r="r" b="b"/>
            <a:pathLst>
              <a:path w="250825" h="605154">
                <a:moveTo>
                  <a:pt x="124968" y="0"/>
                </a:moveTo>
                <a:lnTo>
                  <a:pt x="76188" y="9894"/>
                </a:lnTo>
                <a:lnTo>
                  <a:pt x="36480" y="36861"/>
                </a:lnTo>
                <a:lnTo>
                  <a:pt x="9775" y="76831"/>
                </a:lnTo>
                <a:lnTo>
                  <a:pt x="0" y="125730"/>
                </a:lnTo>
                <a:lnTo>
                  <a:pt x="0" y="480060"/>
                </a:lnTo>
                <a:lnTo>
                  <a:pt x="9775" y="528518"/>
                </a:lnTo>
                <a:lnTo>
                  <a:pt x="36480" y="568261"/>
                </a:lnTo>
                <a:lnTo>
                  <a:pt x="76188" y="595145"/>
                </a:lnTo>
                <a:lnTo>
                  <a:pt x="124968" y="605027"/>
                </a:lnTo>
                <a:lnTo>
                  <a:pt x="173866" y="595145"/>
                </a:lnTo>
                <a:lnTo>
                  <a:pt x="213836" y="568261"/>
                </a:lnTo>
                <a:lnTo>
                  <a:pt x="240803" y="528518"/>
                </a:lnTo>
                <a:lnTo>
                  <a:pt x="250698" y="480059"/>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1914398" y="4651502"/>
            <a:ext cx="0" cy="431800"/>
          </a:xfrm>
          <a:custGeom>
            <a:avLst/>
            <a:gdLst/>
            <a:ahLst/>
            <a:cxnLst/>
            <a:rect l="l" t="t" r="r" b="b"/>
            <a:pathLst>
              <a:path h="431800">
                <a:moveTo>
                  <a:pt x="0" y="0"/>
                </a:moveTo>
                <a:lnTo>
                  <a:pt x="0" y="431292"/>
                </a:lnTo>
              </a:path>
            </a:pathLst>
          </a:custGeom>
          <a:ln w="9525">
            <a:solidFill>
              <a:srgbClr val="000000"/>
            </a:solidFill>
          </a:ln>
        </p:spPr>
        <p:txBody>
          <a:bodyPr wrap="square" lIns="0" tIns="0" rIns="0" bIns="0" rtlCol="0"/>
          <a:lstStyle/>
          <a:p>
            <a:endParaRPr/>
          </a:p>
        </p:txBody>
      </p:sp>
      <p:sp>
        <p:nvSpPr>
          <p:cNvPr id="11" name="object 11"/>
          <p:cNvSpPr/>
          <p:nvPr/>
        </p:nvSpPr>
        <p:spPr>
          <a:xfrm>
            <a:off x="1914398" y="3095498"/>
            <a:ext cx="0" cy="1556385"/>
          </a:xfrm>
          <a:custGeom>
            <a:avLst/>
            <a:gdLst/>
            <a:ahLst/>
            <a:cxnLst/>
            <a:rect l="l" t="t" r="r" b="b"/>
            <a:pathLst>
              <a:path h="1556385">
                <a:moveTo>
                  <a:pt x="0" y="0"/>
                </a:moveTo>
                <a:lnTo>
                  <a:pt x="0" y="1556003"/>
                </a:lnTo>
              </a:path>
            </a:pathLst>
          </a:custGeom>
          <a:ln w="9525">
            <a:solidFill>
              <a:srgbClr val="000000"/>
            </a:solidFill>
          </a:ln>
        </p:spPr>
        <p:txBody>
          <a:bodyPr wrap="square" lIns="0" tIns="0" rIns="0" bIns="0" rtlCol="0"/>
          <a:lstStyle/>
          <a:p>
            <a:endParaRPr/>
          </a:p>
        </p:txBody>
      </p:sp>
      <p:sp>
        <p:nvSpPr>
          <p:cNvPr id="12" name="object 12"/>
          <p:cNvSpPr/>
          <p:nvPr/>
        </p:nvSpPr>
        <p:spPr>
          <a:xfrm>
            <a:off x="4093717" y="2146045"/>
            <a:ext cx="168910" cy="3281679"/>
          </a:xfrm>
          <a:custGeom>
            <a:avLst/>
            <a:gdLst/>
            <a:ahLst/>
            <a:cxnLst/>
            <a:rect l="l" t="t" r="r" b="b"/>
            <a:pathLst>
              <a:path w="168910" h="3281679">
                <a:moveTo>
                  <a:pt x="168401" y="0"/>
                </a:moveTo>
                <a:lnTo>
                  <a:pt x="168401" y="3281172"/>
                </a:lnTo>
                <a:lnTo>
                  <a:pt x="0" y="3281172"/>
                </a:lnTo>
                <a:lnTo>
                  <a:pt x="0" y="0"/>
                </a:lnTo>
                <a:lnTo>
                  <a:pt x="168401" y="0"/>
                </a:lnTo>
                <a:close/>
              </a:path>
            </a:pathLst>
          </a:custGeom>
          <a:solidFill>
            <a:srgbClr val="DEDEDE"/>
          </a:solidFill>
        </p:spPr>
        <p:txBody>
          <a:bodyPr wrap="square" lIns="0" tIns="0" rIns="0" bIns="0" rtlCol="0"/>
          <a:lstStyle/>
          <a:p>
            <a:endParaRPr/>
          </a:p>
        </p:txBody>
      </p:sp>
      <p:sp>
        <p:nvSpPr>
          <p:cNvPr id="13" name="object 13"/>
          <p:cNvSpPr/>
          <p:nvPr/>
        </p:nvSpPr>
        <p:spPr>
          <a:xfrm>
            <a:off x="4094479" y="2146045"/>
            <a:ext cx="167640" cy="3282315"/>
          </a:xfrm>
          <a:custGeom>
            <a:avLst/>
            <a:gdLst/>
            <a:ahLst/>
            <a:cxnLst/>
            <a:rect l="l" t="t" r="r" b="b"/>
            <a:pathLst>
              <a:path w="167639" h="3282315">
                <a:moveTo>
                  <a:pt x="0" y="0"/>
                </a:moveTo>
                <a:lnTo>
                  <a:pt x="0" y="3281934"/>
                </a:lnTo>
                <a:lnTo>
                  <a:pt x="167639" y="3281934"/>
                </a:lnTo>
                <a:lnTo>
                  <a:pt x="167639" y="0"/>
                </a:lnTo>
                <a:lnTo>
                  <a:pt x="0"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4093717" y="1886966"/>
            <a:ext cx="168910" cy="259079"/>
          </a:xfrm>
          <a:custGeom>
            <a:avLst/>
            <a:gdLst/>
            <a:ahLst/>
            <a:cxnLst/>
            <a:rect l="l" t="t" r="r" b="b"/>
            <a:pathLst>
              <a:path w="168910" h="259080">
                <a:moveTo>
                  <a:pt x="168401" y="0"/>
                </a:moveTo>
                <a:lnTo>
                  <a:pt x="168401" y="259080"/>
                </a:lnTo>
                <a:lnTo>
                  <a:pt x="0" y="259080"/>
                </a:lnTo>
                <a:lnTo>
                  <a:pt x="0" y="0"/>
                </a:lnTo>
                <a:lnTo>
                  <a:pt x="168401" y="0"/>
                </a:lnTo>
                <a:close/>
              </a:path>
            </a:pathLst>
          </a:custGeom>
          <a:solidFill>
            <a:srgbClr val="DEDEDE"/>
          </a:solidFill>
        </p:spPr>
        <p:txBody>
          <a:bodyPr wrap="square" lIns="0" tIns="0" rIns="0" bIns="0" rtlCol="0"/>
          <a:lstStyle/>
          <a:p>
            <a:endParaRPr/>
          </a:p>
        </p:txBody>
      </p:sp>
      <p:sp>
        <p:nvSpPr>
          <p:cNvPr id="15" name="object 15"/>
          <p:cNvSpPr/>
          <p:nvPr/>
        </p:nvSpPr>
        <p:spPr>
          <a:xfrm>
            <a:off x="4094479" y="1887727"/>
            <a:ext cx="167640" cy="258445"/>
          </a:xfrm>
          <a:custGeom>
            <a:avLst/>
            <a:gdLst/>
            <a:ahLst/>
            <a:cxnLst/>
            <a:rect l="l" t="t" r="r" b="b"/>
            <a:pathLst>
              <a:path w="167639" h="258444">
                <a:moveTo>
                  <a:pt x="0" y="0"/>
                </a:moveTo>
                <a:lnTo>
                  <a:pt x="0" y="258317"/>
                </a:lnTo>
                <a:lnTo>
                  <a:pt x="167639" y="258317"/>
                </a:lnTo>
                <a:lnTo>
                  <a:pt x="167639" y="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8704580" y="4262120"/>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3433"/>
                </a:moveTo>
                <a:lnTo>
                  <a:pt x="195072" y="0"/>
                </a:lnTo>
                <a:lnTo>
                  <a:pt x="195072" y="28955"/>
                </a:lnTo>
                <a:lnTo>
                  <a:pt x="209550" y="28955"/>
                </a:lnTo>
                <a:lnTo>
                  <a:pt x="209550" y="75295"/>
                </a:lnTo>
                <a:lnTo>
                  <a:pt x="252222" y="43433"/>
                </a:lnTo>
                <a:close/>
              </a:path>
              <a:path w="252729" h="86360">
                <a:moveTo>
                  <a:pt x="209550" y="75295"/>
                </a:moveTo>
                <a:lnTo>
                  <a:pt x="209550" y="57150"/>
                </a:lnTo>
                <a:lnTo>
                  <a:pt x="195072" y="57150"/>
                </a:lnTo>
                <a:lnTo>
                  <a:pt x="195072" y="86105"/>
                </a:lnTo>
                <a:lnTo>
                  <a:pt x="209550" y="75295"/>
                </a:lnTo>
                <a:close/>
              </a:path>
            </a:pathLst>
          </a:custGeom>
          <a:solidFill>
            <a:srgbClr val="000000"/>
          </a:solidFill>
        </p:spPr>
        <p:txBody>
          <a:bodyPr wrap="square" lIns="0" tIns="0" rIns="0" bIns="0" rtlCol="0"/>
          <a:lstStyle/>
          <a:p>
            <a:endParaRPr/>
          </a:p>
        </p:txBody>
      </p:sp>
      <p:sp>
        <p:nvSpPr>
          <p:cNvPr id="17" name="object 17"/>
          <p:cNvSpPr/>
          <p:nvPr/>
        </p:nvSpPr>
        <p:spPr>
          <a:xfrm>
            <a:off x="7280402" y="3484879"/>
            <a:ext cx="501650" cy="85725"/>
          </a:xfrm>
          <a:custGeom>
            <a:avLst/>
            <a:gdLst/>
            <a:ahLst/>
            <a:cxnLst/>
            <a:rect l="l" t="t" r="r" b="b"/>
            <a:pathLst>
              <a:path w="501650" h="85725">
                <a:moveTo>
                  <a:pt x="458724" y="57150"/>
                </a:moveTo>
                <a:lnTo>
                  <a:pt x="458724" y="28194"/>
                </a:lnTo>
                <a:lnTo>
                  <a:pt x="0" y="28194"/>
                </a:lnTo>
                <a:lnTo>
                  <a:pt x="0" y="57150"/>
                </a:lnTo>
                <a:lnTo>
                  <a:pt x="458724" y="57150"/>
                </a:lnTo>
                <a:close/>
              </a:path>
              <a:path w="501650" h="85725">
                <a:moveTo>
                  <a:pt x="501396" y="42672"/>
                </a:moveTo>
                <a:lnTo>
                  <a:pt x="444246" y="0"/>
                </a:lnTo>
                <a:lnTo>
                  <a:pt x="444246" y="28194"/>
                </a:lnTo>
                <a:lnTo>
                  <a:pt x="458724" y="28194"/>
                </a:lnTo>
                <a:lnTo>
                  <a:pt x="458724" y="74533"/>
                </a:lnTo>
                <a:lnTo>
                  <a:pt x="501396" y="42672"/>
                </a:lnTo>
                <a:close/>
              </a:path>
              <a:path w="501650" h="85725">
                <a:moveTo>
                  <a:pt x="458724" y="74533"/>
                </a:moveTo>
                <a:lnTo>
                  <a:pt x="458724" y="57150"/>
                </a:lnTo>
                <a:lnTo>
                  <a:pt x="444246" y="57150"/>
                </a:lnTo>
                <a:lnTo>
                  <a:pt x="444246" y="85344"/>
                </a:lnTo>
                <a:lnTo>
                  <a:pt x="458724" y="74533"/>
                </a:lnTo>
                <a:close/>
              </a:path>
            </a:pathLst>
          </a:custGeom>
          <a:solidFill>
            <a:srgbClr val="000000"/>
          </a:solidFill>
        </p:spPr>
        <p:txBody>
          <a:bodyPr wrap="square" lIns="0" tIns="0" rIns="0" bIns="0" rtlCol="0"/>
          <a:lstStyle/>
          <a:p>
            <a:endParaRPr/>
          </a:p>
        </p:txBody>
      </p:sp>
      <p:sp>
        <p:nvSpPr>
          <p:cNvPr id="18" name="object 18"/>
          <p:cNvSpPr/>
          <p:nvPr/>
        </p:nvSpPr>
        <p:spPr>
          <a:xfrm>
            <a:off x="7531100" y="3527552"/>
            <a:ext cx="0" cy="1209675"/>
          </a:xfrm>
          <a:custGeom>
            <a:avLst/>
            <a:gdLst/>
            <a:ahLst/>
            <a:cxnLst/>
            <a:rect l="l" t="t" r="r" b="b"/>
            <a:pathLst>
              <a:path h="1209675">
                <a:moveTo>
                  <a:pt x="0" y="0"/>
                </a:moveTo>
                <a:lnTo>
                  <a:pt x="0" y="1209294"/>
                </a:lnTo>
              </a:path>
            </a:pathLst>
          </a:custGeom>
          <a:ln w="28575">
            <a:solidFill>
              <a:srgbClr val="000000"/>
            </a:solidFill>
          </a:ln>
        </p:spPr>
        <p:txBody>
          <a:bodyPr wrap="square" lIns="0" tIns="0" rIns="0" bIns="0" rtlCol="0"/>
          <a:lstStyle/>
          <a:p>
            <a:endParaRPr/>
          </a:p>
        </p:txBody>
      </p:sp>
      <p:sp>
        <p:nvSpPr>
          <p:cNvPr id="19" name="object 19"/>
          <p:cNvSpPr/>
          <p:nvPr/>
        </p:nvSpPr>
        <p:spPr>
          <a:xfrm>
            <a:off x="7531100" y="4694173"/>
            <a:ext cx="1426210" cy="86360"/>
          </a:xfrm>
          <a:custGeom>
            <a:avLst/>
            <a:gdLst/>
            <a:ahLst/>
            <a:cxnLst/>
            <a:rect l="l" t="t" r="r" b="b"/>
            <a:pathLst>
              <a:path w="1426209" h="86360">
                <a:moveTo>
                  <a:pt x="1383029" y="57150"/>
                </a:moveTo>
                <a:lnTo>
                  <a:pt x="1383029" y="28955"/>
                </a:lnTo>
                <a:lnTo>
                  <a:pt x="0" y="28955"/>
                </a:lnTo>
                <a:lnTo>
                  <a:pt x="0" y="57150"/>
                </a:lnTo>
                <a:lnTo>
                  <a:pt x="1383029" y="57150"/>
                </a:lnTo>
                <a:close/>
              </a:path>
              <a:path w="1426209" h="86360">
                <a:moveTo>
                  <a:pt x="1425702" y="42672"/>
                </a:moveTo>
                <a:lnTo>
                  <a:pt x="1368552" y="0"/>
                </a:lnTo>
                <a:lnTo>
                  <a:pt x="1368552" y="28955"/>
                </a:lnTo>
                <a:lnTo>
                  <a:pt x="1383029" y="28955"/>
                </a:lnTo>
                <a:lnTo>
                  <a:pt x="1383029" y="75102"/>
                </a:lnTo>
                <a:lnTo>
                  <a:pt x="1425702" y="42672"/>
                </a:lnTo>
                <a:close/>
              </a:path>
              <a:path w="1426209" h="86360">
                <a:moveTo>
                  <a:pt x="1383029" y="75102"/>
                </a:moveTo>
                <a:lnTo>
                  <a:pt x="1383029" y="57150"/>
                </a:lnTo>
                <a:lnTo>
                  <a:pt x="1368552" y="57150"/>
                </a:lnTo>
                <a:lnTo>
                  <a:pt x="1368552" y="86105"/>
                </a:lnTo>
                <a:lnTo>
                  <a:pt x="1383029" y="75102"/>
                </a:lnTo>
                <a:close/>
              </a:path>
            </a:pathLst>
          </a:custGeom>
          <a:solidFill>
            <a:srgbClr val="000000"/>
          </a:solidFill>
        </p:spPr>
        <p:txBody>
          <a:bodyPr wrap="square" lIns="0" tIns="0" rIns="0" bIns="0" rtlCol="0"/>
          <a:lstStyle/>
          <a:p>
            <a:endParaRPr/>
          </a:p>
        </p:txBody>
      </p:sp>
      <p:sp>
        <p:nvSpPr>
          <p:cNvPr id="20" name="object 20"/>
          <p:cNvSpPr/>
          <p:nvPr/>
        </p:nvSpPr>
        <p:spPr>
          <a:xfrm>
            <a:off x="7485380" y="3471926"/>
            <a:ext cx="83820" cy="86995"/>
          </a:xfrm>
          <a:custGeom>
            <a:avLst/>
            <a:gdLst/>
            <a:ahLst/>
            <a:cxnLst/>
            <a:rect l="l" t="t" r="r" b="b"/>
            <a:pathLst>
              <a:path w="83820" h="86995">
                <a:moveTo>
                  <a:pt x="83820" y="62484"/>
                </a:moveTo>
                <a:lnTo>
                  <a:pt x="83820" y="24384"/>
                </a:lnTo>
                <a:lnTo>
                  <a:pt x="59436" y="0"/>
                </a:lnTo>
                <a:lnTo>
                  <a:pt x="24384" y="0"/>
                </a:lnTo>
                <a:lnTo>
                  <a:pt x="0" y="24384"/>
                </a:lnTo>
                <a:lnTo>
                  <a:pt x="0" y="62484"/>
                </a:lnTo>
                <a:lnTo>
                  <a:pt x="24384" y="86868"/>
                </a:lnTo>
                <a:lnTo>
                  <a:pt x="59436" y="86868"/>
                </a:lnTo>
                <a:lnTo>
                  <a:pt x="83820" y="62484"/>
                </a:lnTo>
                <a:close/>
              </a:path>
            </a:pathLst>
          </a:custGeom>
          <a:solidFill>
            <a:srgbClr val="000000"/>
          </a:solidFill>
        </p:spPr>
        <p:txBody>
          <a:bodyPr wrap="square" lIns="0" tIns="0" rIns="0" bIns="0" rtlCol="0"/>
          <a:lstStyle/>
          <a:p>
            <a:endParaRPr/>
          </a:p>
        </p:txBody>
      </p:sp>
      <p:sp>
        <p:nvSpPr>
          <p:cNvPr id="21" name="object 21"/>
          <p:cNvSpPr/>
          <p:nvPr/>
        </p:nvSpPr>
        <p:spPr>
          <a:xfrm>
            <a:off x="7485380" y="3471926"/>
            <a:ext cx="83820" cy="86995"/>
          </a:xfrm>
          <a:custGeom>
            <a:avLst/>
            <a:gdLst/>
            <a:ahLst/>
            <a:cxnLst/>
            <a:rect l="l" t="t" r="r" b="b"/>
            <a:pathLst>
              <a:path w="83820" h="86995">
                <a:moveTo>
                  <a:pt x="24384" y="0"/>
                </a:moveTo>
                <a:lnTo>
                  <a:pt x="0" y="24384"/>
                </a:lnTo>
                <a:lnTo>
                  <a:pt x="0" y="62484"/>
                </a:lnTo>
                <a:lnTo>
                  <a:pt x="24384" y="86868"/>
                </a:lnTo>
                <a:lnTo>
                  <a:pt x="59436" y="86868"/>
                </a:lnTo>
                <a:lnTo>
                  <a:pt x="83820" y="62484"/>
                </a:lnTo>
                <a:lnTo>
                  <a:pt x="83820" y="24384"/>
                </a:lnTo>
                <a:lnTo>
                  <a:pt x="59436" y="0"/>
                </a:lnTo>
                <a:lnTo>
                  <a:pt x="24384"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9626600" y="4478528"/>
            <a:ext cx="168910"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23" name="object 23"/>
          <p:cNvSpPr/>
          <p:nvPr/>
        </p:nvSpPr>
        <p:spPr>
          <a:xfrm>
            <a:off x="9795002" y="4478528"/>
            <a:ext cx="0" cy="2331720"/>
          </a:xfrm>
          <a:custGeom>
            <a:avLst/>
            <a:gdLst/>
            <a:ahLst/>
            <a:cxnLst/>
            <a:rect l="l" t="t" r="r" b="b"/>
            <a:pathLst>
              <a:path h="2331720">
                <a:moveTo>
                  <a:pt x="0" y="0"/>
                </a:moveTo>
                <a:lnTo>
                  <a:pt x="0" y="2331720"/>
                </a:lnTo>
              </a:path>
            </a:pathLst>
          </a:custGeom>
          <a:ln w="28575">
            <a:solidFill>
              <a:srgbClr val="000000"/>
            </a:solidFill>
          </a:ln>
        </p:spPr>
        <p:txBody>
          <a:bodyPr wrap="square" lIns="0" tIns="0" rIns="0" bIns="0" rtlCol="0"/>
          <a:lstStyle/>
          <a:p>
            <a:endParaRPr/>
          </a:p>
        </p:txBody>
      </p:sp>
      <p:sp>
        <p:nvSpPr>
          <p:cNvPr id="24" name="object 24"/>
          <p:cNvSpPr/>
          <p:nvPr/>
        </p:nvSpPr>
        <p:spPr>
          <a:xfrm>
            <a:off x="2251201" y="6810247"/>
            <a:ext cx="7543800" cy="0"/>
          </a:xfrm>
          <a:custGeom>
            <a:avLst/>
            <a:gdLst/>
            <a:ahLst/>
            <a:cxnLst/>
            <a:rect l="l" t="t" r="r" b="b"/>
            <a:pathLst>
              <a:path w="7543800">
                <a:moveTo>
                  <a:pt x="7543800" y="0"/>
                </a:moveTo>
                <a:lnTo>
                  <a:pt x="0" y="0"/>
                </a:lnTo>
              </a:path>
            </a:pathLst>
          </a:custGeom>
          <a:ln w="28575">
            <a:solidFill>
              <a:srgbClr val="000000"/>
            </a:solidFill>
          </a:ln>
        </p:spPr>
        <p:txBody>
          <a:bodyPr wrap="square" lIns="0" tIns="0" rIns="0" bIns="0" rtlCol="0"/>
          <a:lstStyle/>
          <a:p>
            <a:endParaRPr/>
          </a:p>
        </p:txBody>
      </p:sp>
      <p:sp>
        <p:nvSpPr>
          <p:cNvPr id="25" name="object 25"/>
          <p:cNvSpPr/>
          <p:nvPr/>
        </p:nvSpPr>
        <p:spPr>
          <a:xfrm>
            <a:off x="2082800" y="3614420"/>
            <a:ext cx="0" cy="3023235"/>
          </a:xfrm>
          <a:custGeom>
            <a:avLst/>
            <a:gdLst/>
            <a:ahLst/>
            <a:cxnLst/>
            <a:rect l="l" t="t" r="r" b="b"/>
            <a:pathLst>
              <a:path h="3023234">
                <a:moveTo>
                  <a:pt x="0" y="3022854"/>
                </a:moveTo>
                <a:lnTo>
                  <a:pt x="0" y="0"/>
                </a:lnTo>
              </a:path>
            </a:pathLst>
          </a:custGeom>
          <a:ln w="9525">
            <a:solidFill>
              <a:srgbClr val="000000"/>
            </a:solidFill>
          </a:ln>
        </p:spPr>
        <p:txBody>
          <a:bodyPr wrap="square" lIns="0" tIns="0" rIns="0" bIns="0" rtlCol="0"/>
          <a:lstStyle/>
          <a:p>
            <a:endParaRPr/>
          </a:p>
        </p:txBody>
      </p:sp>
      <p:sp>
        <p:nvSpPr>
          <p:cNvPr id="26" name="object 26"/>
          <p:cNvSpPr/>
          <p:nvPr/>
        </p:nvSpPr>
        <p:spPr>
          <a:xfrm>
            <a:off x="2078227" y="3576320"/>
            <a:ext cx="424180" cy="76200"/>
          </a:xfrm>
          <a:custGeom>
            <a:avLst/>
            <a:gdLst/>
            <a:ahLst/>
            <a:cxnLst/>
            <a:rect l="l" t="t" r="r" b="b"/>
            <a:pathLst>
              <a:path w="424180" h="76200">
                <a:moveTo>
                  <a:pt x="364998" y="41147"/>
                </a:moveTo>
                <a:lnTo>
                  <a:pt x="364998" y="35813"/>
                </a:lnTo>
                <a:lnTo>
                  <a:pt x="362712" y="33527"/>
                </a:lnTo>
                <a:lnTo>
                  <a:pt x="2286" y="33527"/>
                </a:lnTo>
                <a:lnTo>
                  <a:pt x="0" y="35813"/>
                </a:lnTo>
                <a:lnTo>
                  <a:pt x="0" y="41147"/>
                </a:lnTo>
                <a:lnTo>
                  <a:pt x="2286" y="43433"/>
                </a:lnTo>
                <a:lnTo>
                  <a:pt x="362712" y="43433"/>
                </a:lnTo>
                <a:lnTo>
                  <a:pt x="364998" y="41147"/>
                </a:lnTo>
                <a:close/>
              </a:path>
              <a:path w="424180" h="76200">
                <a:moveTo>
                  <a:pt x="423672" y="38100"/>
                </a:moveTo>
                <a:lnTo>
                  <a:pt x="347472" y="0"/>
                </a:lnTo>
                <a:lnTo>
                  <a:pt x="347472" y="33527"/>
                </a:lnTo>
                <a:lnTo>
                  <a:pt x="362712" y="33527"/>
                </a:lnTo>
                <a:lnTo>
                  <a:pt x="364998" y="35813"/>
                </a:lnTo>
                <a:lnTo>
                  <a:pt x="364998" y="67437"/>
                </a:lnTo>
                <a:lnTo>
                  <a:pt x="423672" y="38100"/>
                </a:lnTo>
                <a:close/>
              </a:path>
              <a:path w="424180" h="76200">
                <a:moveTo>
                  <a:pt x="364998" y="67437"/>
                </a:moveTo>
                <a:lnTo>
                  <a:pt x="364998" y="41147"/>
                </a:lnTo>
                <a:lnTo>
                  <a:pt x="362712" y="43433"/>
                </a:lnTo>
                <a:lnTo>
                  <a:pt x="347472" y="43433"/>
                </a:lnTo>
                <a:lnTo>
                  <a:pt x="347472" y="76200"/>
                </a:lnTo>
                <a:lnTo>
                  <a:pt x="364998" y="67437"/>
                </a:lnTo>
                <a:close/>
              </a:path>
            </a:pathLst>
          </a:custGeom>
          <a:solidFill>
            <a:srgbClr val="000000"/>
          </a:solidFill>
        </p:spPr>
        <p:txBody>
          <a:bodyPr wrap="square" lIns="0" tIns="0" rIns="0" bIns="0" rtlCol="0"/>
          <a:lstStyle/>
          <a:p>
            <a:endParaRPr/>
          </a:p>
        </p:txBody>
      </p:sp>
      <p:sp>
        <p:nvSpPr>
          <p:cNvPr id="27" name="object 27"/>
          <p:cNvSpPr txBox="1"/>
          <p:nvPr/>
        </p:nvSpPr>
        <p:spPr>
          <a:xfrm>
            <a:off x="7781797" y="3268471"/>
            <a:ext cx="923290" cy="1295400"/>
          </a:xfrm>
          <a:prstGeom prst="rect">
            <a:avLst/>
          </a:prstGeom>
          <a:ln w="9525">
            <a:solidFill>
              <a:srgbClr val="000000"/>
            </a:solidFill>
          </a:ln>
        </p:spPr>
        <p:txBody>
          <a:bodyPr vert="horz" wrap="square" lIns="0" tIns="129539" rIns="0" bIns="0" rtlCol="0">
            <a:spAutoFit/>
          </a:bodyPr>
          <a:lstStyle/>
          <a:p>
            <a:pPr marL="52705">
              <a:lnSpc>
                <a:spcPct val="100000"/>
              </a:lnSpc>
              <a:spcBef>
                <a:spcPts val="1019"/>
              </a:spcBef>
            </a:pPr>
            <a:r>
              <a:rPr sz="1100" spc="-5" dirty="0">
                <a:latin typeface="Arial"/>
                <a:cs typeface="Arial"/>
              </a:rPr>
              <a:t>Address</a:t>
            </a:r>
            <a:endParaRPr sz="1100">
              <a:latin typeface="Arial"/>
              <a:cs typeface="Arial"/>
            </a:endParaRPr>
          </a:p>
          <a:p>
            <a:pPr marL="52705" marR="58419" indent="1905" algn="ctr">
              <a:lnSpc>
                <a:spcPct val="100000"/>
              </a:lnSpc>
              <a:spcBef>
                <a:spcPts val="715"/>
              </a:spcBef>
            </a:pPr>
            <a:r>
              <a:rPr sz="1100" b="1" spc="-5" dirty="0">
                <a:latin typeface="Arial"/>
                <a:cs typeface="Arial"/>
              </a:rPr>
              <a:t>Data  memory</a:t>
            </a:r>
            <a:endParaRPr sz="1100">
              <a:latin typeface="Arial"/>
              <a:cs typeface="Arial"/>
            </a:endParaRPr>
          </a:p>
          <a:p>
            <a:pPr>
              <a:lnSpc>
                <a:spcPct val="100000"/>
              </a:lnSpc>
              <a:spcBef>
                <a:spcPts val="45"/>
              </a:spcBef>
            </a:pPr>
            <a:endParaRPr sz="1200">
              <a:latin typeface="Times New Roman"/>
              <a:cs typeface="Times New Roman"/>
            </a:endParaRPr>
          </a:p>
          <a:p>
            <a:pPr marL="52705" marR="56515" indent="-1905" algn="ctr">
              <a:lnSpc>
                <a:spcPct val="100000"/>
              </a:lnSpc>
              <a:tabLst>
                <a:tab pos="510540" algn="l"/>
                <a:tab pos="575945" algn="l"/>
              </a:tabLst>
            </a:pPr>
            <a:r>
              <a:rPr sz="1100" spc="-10" dirty="0">
                <a:latin typeface="Arial"/>
                <a:cs typeface="Arial"/>
              </a:rPr>
              <a:t>Wr</a:t>
            </a:r>
            <a:r>
              <a:rPr sz="1100" spc="-5" dirty="0">
                <a:latin typeface="Arial"/>
                <a:cs typeface="Arial"/>
              </a:rPr>
              <a:t>ite</a:t>
            </a:r>
            <a:r>
              <a:rPr sz="1100" dirty="0">
                <a:latin typeface="Arial"/>
                <a:cs typeface="Arial"/>
              </a:rPr>
              <a:t>	</a:t>
            </a:r>
            <a:r>
              <a:rPr sz="1100" spc="-5" dirty="0">
                <a:latin typeface="Arial"/>
                <a:cs typeface="Arial"/>
              </a:rPr>
              <a:t>R</a:t>
            </a:r>
            <a:r>
              <a:rPr sz="1100" dirty="0">
                <a:latin typeface="Arial"/>
                <a:cs typeface="Arial"/>
              </a:rPr>
              <a:t>e</a:t>
            </a:r>
            <a:r>
              <a:rPr sz="1100" spc="-5" dirty="0">
                <a:latin typeface="Arial"/>
                <a:cs typeface="Arial"/>
              </a:rPr>
              <a:t>ad  d</a:t>
            </a:r>
            <a:r>
              <a:rPr sz="1100" spc="-10" dirty="0">
                <a:latin typeface="Arial"/>
                <a:cs typeface="Arial"/>
              </a:rPr>
              <a:t>a</a:t>
            </a:r>
            <a:r>
              <a:rPr sz="1100" spc="-5" dirty="0">
                <a:latin typeface="Arial"/>
                <a:cs typeface="Arial"/>
              </a:rPr>
              <a:t>ta</a:t>
            </a:r>
            <a:r>
              <a:rPr sz="1100" dirty="0">
                <a:latin typeface="Arial"/>
                <a:cs typeface="Arial"/>
              </a:rPr>
              <a:t>		</a:t>
            </a:r>
            <a:r>
              <a:rPr sz="1100" spc="-5" dirty="0">
                <a:latin typeface="Arial"/>
                <a:cs typeface="Arial"/>
              </a:rPr>
              <a:t>data</a:t>
            </a:r>
            <a:endParaRPr sz="1100">
              <a:latin typeface="Arial"/>
              <a:cs typeface="Arial"/>
            </a:endParaRPr>
          </a:p>
        </p:txBody>
      </p:sp>
      <p:sp>
        <p:nvSpPr>
          <p:cNvPr id="28" name="object 28"/>
          <p:cNvSpPr txBox="1"/>
          <p:nvPr/>
        </p:nvSpPr>
        <p:spPr>
          <a:xfrm>
            <a:off x="9464547" y="4267200"/>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29" name="object 29"/>
          <p:cNvSpPr txBox="1"/>
          <p:nvPr/>
        </p:nvSpPr>
        <p:spPr>
          <a:xfrm>
            <a:off x="9464547" y="4670296"/>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30" name="object 30"/>
          <p:cNvSpPr/>
          <p:nvPr/>
        </p:nvSpPr>
        <p:spPr>
          <a:xfrm>
            <a:off x="9375902" y="4219447"/>
            <a:ext cx="250825" cy="690880"/>
          </a:xfrm>
          <a:custGeom>
            <a:avLst/>
            <a:gdLst/>
            <a:ahLst/>
            <a:cxnLst/>
            <a:rect l="l" t="t" r="r" b="b"/>
            <a:pathLst>
              <a:path w="250825" h="690879">
                <a:moveTo>
                  <a:pt x="124968" y="0"/>
                </a:moveTo>
                <a:lnTo>
                  <a:pt x="76188" y="9894"/>
                </a:lnTo>
                <a:lnTo>
                  <a:pt x="36480" y="36861"/>
                </a:lnTo>
                <a:lnTo>
                  <a:pt x="9775" y="76831"/>
                </a:lnTo>
                <a:lnTo>
                  <a:pt x="0" y="125729"/>
                </a:lnTo>
                <a:lnTo>
                  <a:pt x="0" y="565403"/>
                </a:lnTo>
                <a:lnTo>
                  <a:pt x="9775" y="614183"/>
                </a:lnTo>
                <a:lnTo>
                  <a:pt x="36480" y="653891"/>
                </a:lnTo>
                <a:lnTo>
                  <a:pt x="76188" y="680596"/>
                </a:lnTo>
                <a:lnTo>
                  <a:pt x="124968" y="690372"/>
                </a:lnTo>
                <a:lnTo>
                  <a:pt x="173866" y="680596"/>
                </a:lnTo>
                <a:lnTo>
                  <a:pt x="213836" y="653891"/>
                </a:lnTo>
                <a:lnTo>
                  <a:pt x="240803" y="614183"/>
                </a:lnTo>
                <a:lnTo>
                  <a:pt x="250698" y="565403"/>
                </a:lnTo>
                <a:lnTo>
                  <a:pt x="250698" y="125729"/>
                </a:lnTo>
                <a:lnTo>
                  <a:pt x="240803" y="76831"/>
                </a:lnTo>
                <a:lnTo>
                  <a:pt x="213836" y="36861"/>
                </a:lnTo>
                <a:lnTo>
                  <a:pt x="173866" y="9894"/>
                </a:lnTo>
                <a:lnTo>
                  <a:pt x="124968"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5351779" y="3787394"/>
            <a:ext cx="0" cy="518159"/>
          </a:xfrm>
          <a:custGeom>
            <a:avLst/>
            <a:gdLst/>
            <a:ahLst/>
            <a:cxnLst/>
            <a:rect l="l" t="t" r="r" b="b"/>
            <a:pathLst>
              <a:path h="518160">
                <a:moveTo>
                  <a:pt x="0" y="518159"/>
                </a:moveTo>
                <a:lnTo>
                  <a:pt x="0" y="0"/>
                </a:lnTo>
              </a:path>
            </a:pathLst>
          </a:custGeom>
          <a:ln w="28575">
            <a:solidFill>
              <a:srgbClr val="000000"/>
            </a:solidFill>
          </a:ln>
        </p:spPr>
        <p:txBody>
          <a:bodyPr wrap="square" lIns="0" tIns="0" rIns="0" bIns="0" rtlCol="0"/>
          <a:lstStyle/>
          <a:p>
            <a:endParaRPr/>
          </a:p>
        </p:txBody>
      </p:sp>
      <p:sp>
        <p:nvSpPr>
          <p:cNvPr id="32" name="object 32"/>
          <p:cNvSpPr/>
          <p:nvPr/>
        </p:nvSpPr>
        <p:spPr>
          <a:xfrm>
            <a:off x="5267197" y="3744721"/>
            <a:ext cx="504190" cy="86360"/>
          </a:xfrm>
          <a:custGeom>
            <a:avLst/>
            <a:gdLst/>
            <a:ahLst/>
            <a:cxnLst/>
            <a:rect l="l" t="t" r="r" b="b"/>
            <a:pathLst>
              <a:path w="504189" h="86360">
                <a:moveTo>
                  <a:pt x="460248" y="57150"/>
                </a:moveTo>
                <a:lnTo>
                  <a:pt x="460248" y="28955"/>
                </a:lnTo>
                <a:lnTo>
                  <a:pt x="0" y="28955"/>
                </a:lnTo>
                <a:lnTo>
                  <a:pt x="0" y="57150"/>
                </a:lnTo>
                <a:lnTo>
                  <a:pt x="460248" y="57150"/>
                </a:lnTo>
                <a:close/>
              </a:path>
              <a:path w="504189" h="86360">
                <a:moveTo>
                  <a:pt x="503681" y="42672"/>
                </a:moveTo>
                <a:lnTo>
                  <a:pt x="446531" y="0"/>
                </a:lnTo>
                <a:lnTo>
                  <a:pt x="446531" y="28955"/>
                </a:lnTo>
                <a:lnTo>
                  <a:pt x="460248" y="28955"/>
                </a:lnTo>
                <a:lnTo>
                  <a:pt x="460248" y="75681"/>
                </a:lnTo>
                <a:lnTo>
                  <a:pt x="503681" y="42672"/>
                </a:lnTo>
                <a:close/>
              </a:path>
              <a:path w="504189" h="86360">
                <a:moveTo>
                  <a:pt x="460248" y="75681"/>
                </a:moveTo>
                <a:lnTo>
                  <a:pt x="460248" y="57150"/>
                </a:lnTo>
                <a:lnTo>
                  <a:pt x="446531" y="57150"/>
                </a:lnTo>
                <a:lnTo>
                  <a:pt x="446531" y="86105"/>
                </a:lnTo>
                <a:lnTo>
                  <a:pt x="460248" y="75681"/>
                </a:lnTo>
                <a:close/>
              </a:path>
            </a:pathLst>
          </a:custGeom>
          <a:solidFill>
            <a:srgbClr val="000000"/>
          </a:solidFill>
        </p:spPr>
        <p:txBody>
          <a:bodyPr wrap="square" lIns="0" tIns="0" rIns="0" bIns="0" rtlCol="0"/>
          <a:lstStyle/>
          <a:p>
            <a:endParaRPr/>
          </a:p>
        </p:txBody>
      </p:sp>
      <p:sp>
        <p:nvSpPr>
          <p:cNvPr id="33" name="object 33"/>
          <p:cNvSpPr/>
          <p:nvPr/>
        </p:nvSpPr>
        <p:spPr>
          <a:xfrm>
            <a:off x="5315203" y="3738626"/>
            <a:ext cx="83820" cy="85725"/>
          </a:xfrm>
          <a:custGeom>
            <a:avLst/>
            <a:gdLst/>
            <a:ahLst/>
            <a:cxnLst/>
            <a:rect l="l" t="t" r="r" b="b"/>
            <a:pathLst>
              <a:path w="83820" h="85725">
                <a:moveTo>
                  <a:pt x="83820" y="60960"/>
                </a:moveTo>
                <a:lnTo>
                  <a:pt x="83820" y="24384"/>
                </a:lnTo>
                <a:lnTo>
                  <a:pt x="59436" y="0"/>
                </a:lnTo>
                <a:lnTo>
                  <a:pt x="24384" y="0"/>
                </a:lnTo>
                <a:lnTo>
                  <a:pt x="0" y="24384"/>
                </a:lnTo>
                <a:lnTo>
                  <a:pt x="0" y="60960"/>
                </a:lnTo>
                <a:lnTo>
                  <a:pt x="24384" y="85344"/>
                </a:lnTo>
                <a:lnTo>
                  <a:pt x="59436" y="85344"/>
                </a:lnTo>
                <a:lnTo>
                  <a:pt x="83820" y="60960"/>
                </a:lnTo>
                <a:close/>
              </a:path>
            </a:pathLst>
          </a:custGeom>
          <a:solidFill>
            <a:srgbClr val="000000"/>
          </a:solidFill>
        </p:spPr>
        <p:txBody>
          <a:bodyPr wrap="square" lIns="0" tIns="0" rIns="0" bIns="0" rtlCol="0"/>
          <a:lstStyle/>
          <a:p>
            <a:endParaRPr/>
          </a:p>
        </p:txBody>
      </p:sp>
      <p:sp>
        <p:nvSpPr>
          <p:cNvPr id="34" name="object 34"/>
          <p:cNvSpPr/>
          <p:nvPr/>
        </p:nvSpPr>
        <p:spPr>
          <a:xfrm>
            <a:off x="5315203" y="3738626"/>
            <a:ext cx="83820" cy="85725"/>
          </a:xfrm>
          <a:custGeom>
            <a:avLst/>
            <a:gdLst/>
            <a:ahLst/>
            <a:cxnLst/>
            <a:rect l="l" t="t" r="r" b="b"/>
            <a:pathLst>
              <a:path w="83820" h="85725">
                <a:moveTo>
                  <a:pt x="24384" y="0"/>
                </a:moveTo>
                <a:lnTo>
                  <a:pt x="0" y="24384"/>
                </a:lnTo>
                <a:lnTo>
                  <a:pt x="0" y="60960"/>
                </a:lnTo>
                <a:lnTo>
                  <a:pt x="24384" y="85344"/>
                </a:lnTo>
                <a:lnTo>
                  <a:pt x="59436" y="85344"/>
                </a:lnTo>
                <a:lnTo>
                  <a:pt x="83820" y="60960"/>
                </a:lnTo>
                <a:lnTo>
                  <a:pt x="83820" y="24384"/>
                </a:lnTo>
                <a:lnTo>
                  <a:pt x="59436" y="0"/>
                </a:lnTo>
                <a:lnTo>
                  <a:pt x="24384"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6861302" y="3484879"/>
            <a:ext cx="250825" cy="85725"/>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36" name="object 36"/>
          <p:cNvSpPr txBox="1"/>
          <p:nvPr/>
        </p:nvSpPr>
        <p:spPr>
          <a:xfrm>
            <a:off x="3338067" y="4438650"/>
            <a:ext cx="491490"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Extend</a:t>
            </a:r>
            <a:endParaRPr sz="1100">
              <a:latin typeface="Arial"/>
              <a:cs typeface="Arial"/>
            </a:endParaRPr>
          </a:p>
        </p:txBody>
      </p:sp>
      <p:sp>
        <p:nvSpPr>
          <p:cNvPr id="37" name="object 37"/>
          <p:cNvSpPr/>
          <p:nvPr/>
        </p:nvSpPr>
        <p:spPr>
          <a:xfrm>
            <a:off x="3340100" y="4305553"/>
            <a:ext cx="502920" cy="431800"/>
          </a:xfrm>
          <a:custGeom>
            <a:avLst/>
            <a:gdLst/>
            <a:ahLst/>
            <a:cxnLst/>
            <a:rect l="l" t="t" r="r" b="b"/>
            <a:pathLst>
              <a:path w="502920" h="431800">
                <a:moveTo>
                  <a:pt x="251460" y="0"/>
                </a:moveTo>
                <a:lnTo>
                  <a:pt x="200837" y="4359"/>
                </a:lnTo>
                <a:lnTo>
                  <a:pt x="153662" y="16871"/>
                </a:lnTo>
                <a:lnTo>
                  <a:pt x="110951" y="36687"/>
                </a:lnTo>
                <a:lnTo>
                  <a:pt x="73723" y="62960"/>
                </a:lnTo>
                <a:lnTo>
                  <a:pt x="42996" y="94840"/>
                </a:lnTo>
                <a:lnTo>
                  <a:pt x="19788" y="131480"/>
                </a:lnTo>
                <a:lnTo>
                  <a:pt x="5116" y="172031"/>
                </a:lnTo>
                <a:lnTo>
                  <a:pt x="0" y="215646"/>
                </a:lnTo>
                <a:lnTo>
                  <a:pt x="5116" y="259041"/>
                </a:lnTo>
                <a:lnTo>
                  <a:pt x="19788" y="299489"/>
                </a:lnTo>
                <a:lnTo>
                  <a:pt x="42996" y="336116"/>
                </a:lnTo>
                <a:lnTo>
                  <a:pt x="73723" y="368046"/>
                </a:lnTo>
                <a:lnTo>
                  <a:pt x="110951" y="394403"/>
                </a:lnTo>
                <a:lnTo>
                  <a:pt x="153662" y="414313"/>
                </a:lnTo>
                <a:lnTo>
                  <a:pt x="200837" y="426901"/>
                </a:lnTo>
                <a:lnTo>
                  <a:pt x="251460" y="431292"/>
                </a:lnTo>
                <a:lnTo>
                  <a:pt x="302301" y="426901"/>
                </a:lnTo>
                <a:lnTo>
                  <a:pt x="349579" y="414313"/>
                </a:lnTo>
                <a:lnTo>
                  <a:pt x="392303" y="394403"/>
                </a:lnTo>
                <a:lnTo>
                  <a:pt x="429482" y="368046"/>
                </a:lnTo>
                <a:lnTo>
                  <a:pt x="460124" y="336116"/>
                </a:lnTo>
                <a:lnTo>
                  <a:pt x="483238" y="299489"/>
                </a:lnTo>
                <a:lnTo>
                  <a:pt x="497834" y="259041"/>
                </a:lnTo>
                <a:lnTo>
                  <a:pt x="502920" y="215646"/>
                </a:lnTo>
                <a:lnTo>
                  <a:pt x="497834" y="172031"/>
                </a:lnTo>
                <a:lnTo>
                  <a:pt x="483238" y="131480"/>
                </a:lnTo>
                <a:lnTo>
                  <a:pt x="460124" y="94840"/>
                </a:lnTo>
                <a:lnTo>
                  <a:pt x="429482" y="62960"/>
                </a:lnTo>
                <a:lnTo>
                  <a:pt x="392303" y="36687"/>
                </a:lnTo>
                <a:lnTo>
                  <a:pt x="349579" y="16871"/>
                </a:lnTo>
                <a:lnTo>
                  <a:pt x="302301" y="4359"/>
                </a:lnTo>
                <a:lnTo>
                  <a:pt x="251460"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5267197" y="2793745"/>
            <a:ext cx="923290" cy="86360"/>
          </a:xfrm>
          <a:custGeom>
            <a:avLst/>
            <a:gdLst/>
            <a:ahLst/>
            <a:cxnLst/>
            <a:rect l="l" t="t" r="r" b="b"/>
            <a:pathLst>
              <a:path w="923289" h="86360">
                <a:moveTo>
                  <a:pt x="879348" y="57150"/>
                </a:moveTo>
                <a:lnTo>
                  <a:pt x="879348" y="28956"/>
                </a:lnTo>
                <a:lnTo>
                  <a:pt x="0" y="28956"/>
                </a:lnTo>
                <a:lnTo>
                  <a:pt x="0" y="57150"/>
                </a:lnTo>
                <a:lnTo>
                  <a:pt x="879348" y="57150"/>
                </a:lnTo>
                <a:close/>
              </a:path>
              <a:path w="923289" h="86360">
                <a:moveTo>
                  <a:pt x="922781" y="43434"/>
                </a:moveTo>
                <a:lnTo>
                  <a:pt x="865631" y="0"/>
                </a:lnTo>
                <a:lnTo>
                  <a:pt x="865631" y="28956"/>
                </a:lnTo>
                <a:lnTo>
                  <a:pt x="879348" y="28956"/>
                </a:lnTo>
                <a:lnTo>
                  <a:pt x="879348" y="75864"/>
                </a:lnTo>
                <a:lnTo>
                  <a:pt x="922781" y="43434"/>
                </a:lnTo>
                <a:close/>
              </a:path>
              <a:path w="923289" h="86360">
                <a:moveTo>
                  <a:pt x="879348" y="75864"/>
                </a:moveTo>
                <a:lnTo>
                  <a:pt x="879348" y="57150"/>
                </a:lnTo>
                <a:lnTo>
                  <a:pt x="865631" y="57150"/>
                </a:lnTo>
                <a:lnTo>
                  <a:pt x="865631" y="86106"/>
                </a:lnTo>
                <a:lnTo>
                  <a:pt x="879348" y="75864"/>
                </a:lnTo>
                <a:close/>
              </a:path>
            </a:pathLst>
          </a:custGeom>
          <a:solidFill>
            <a:srgbClr val="000000"/>
          </a:solidFill>
        </p:spPr>
        <p:txBody>
          <a:bodyPr wrap="square" lIns="0" tIns="0" rIns="0" bIns="0" rtlCol="0"/>
          <a:lstStyle/>
          <a:p>
            <a:endParaRPr/>
          </a:p>
        </p:txBody>
      </p:sp>
      <p:sp>
        <p:nvSpPr>
          <p:cNvPr id="39" name="object 39"/>
          <p:cNvSpPr/>
          <p:nvPr/>
        </p:nvSpPr>
        <p:spPr>
          <a:xfrm>
            <a:off x="5908802" y="3527552"/>
            <a:ext cx="0" cy="86995"/>
          </a:xfrm>
          <a:custGeom>
            <a:avLst/>
            <a:gdLst/>
            <a:ahLst/>
            <a:cxnLst/>
            <a:rect l="l" t="t" r="r" b="b"/>
            <a:pathLst>
              <a:path h="86995">
                <a:moveTo>
                  <a:pt x="0" y="0"/>
                </a:moveTo>
                <a:lnTo>
                  <a:pt x="0" y="86868"/>
                </a:lnTo>
              </a:path>
            </a:pathLst>
          </a:custGeom>
          <a:ln w="9525">
            <a:solidFill>
              <a:srgbClr val="3030FF"/>
            </a:solidFill>
          </a:ln>
        </p:spPr>
        <p:txBody>
          <a:bodyPr wrap="square" lIns="0" tIns="0" rIns="0" bIns="0" rtlCol="0"/>
          <a:lstStyle/>
          <a:p>
            <a:endParaRPr/>
          </a:p>
        </p:txBody>
      </p:sp>
      <p:sp>
        <p:nvSpPr>
          <p:cNvPr id="40" name="object 40"/>
          <p:cNvSpPr txBox="1"/>
          <p:nvPr/>
        </p:nvSpPr>
        <p:spPr>
          <a:xfrm>
            <a:off x="5692647" y="3316223"/>
            <a:ext cx="507365" cy="182245"/>
          </a:xfrm>
          <a:prstGeom prst="rect">
            <a:avLst/>
          </a:prstGeom>
        </p:spPr>
        <p:txBody>
          <a:bodyPr vert="horz" wrap="square" lIns="0" tIns="0" rIns="0" bIns="0" rtlCol="0">
            <a:spAutoFit/>
          </a:bodyPr>
          <a:lstStyle/>
          <a:p>
            <a:pPr marL="12700">
              <a:lnSpc>
                <a:spcPct val="100000"/>
              </a:lnSpc>
            </a:pPr>
            <a:r>
              <a:rPr sz="1100" spc="-5" dirty="0">
                <a:solidFill>
                  <a:srgbClr val="2F2FFF"/>
                </a:solidFill>
                <a:latin typeface="Arial"/>
                <a:cs typeface="Arial"/>
              </a:rPr>
              <a:t>A</a:t>
            </a:r>
            <a:r>
              <a:rPr sz="1100" dirty="0">
                <a:solidFill>
                  <a:srgbClr val="2F2FFF"/>
                </a:solidFill>
                <a:latin typeface="Arial"/>
                <a:cs typeface="Arial"/>
              </a:rPr>
              <a:t>L</a:t>
            </a:r>
            <a:r>
              <a:rPr sz="1100" spc="-5" dirty="0">
                <a:solidFill>
                  <a:srgbClr val="2F2FFF"/>
                </a:solidFill>
                <a:latin typeface="Arial"/>
                <a:cs typeface="Arial"/>
              </a:rPr>
              <a:t>USrc</a:t>
            </a:r>
            <a:endParaRPr sz="1100">
              <a:latin typeface="Arial"/>
              <a:cs typeface="Arial"/>
            </a:endParaRPr>
          </a:p>
        </p:txBody>
      </p:sp>
      <p:sp>
        <p:nvSpPr>
          <p:cNvPr id="41" name="object 41"/>
          <p:cNvSpPr/>
          <p:nvPr/>
        </p:nvSpPr>
        <p:spPr>
          <a:xfrm>
            <a:off x="6189979" y="2578100"/>
            <a:ext cx="0" cy="605155"/>
          </a:xfrm>
          <a:custGeom>
            <a:avLst/>
            <a:gdLst/>
            <a:ahLst/>
            <a:cxnLst/>
            <a:rect l="l" t="t" r="r" b="b"/>
            <a:pathLst>
              <a:path h="605155">
                <a:moveTo>
                  <a:pt x="0" y="0"/>
                </a:moveTo>
                <a:lnTo>
                  <a:pt x="0" y="605027"/>
                </a:lnTo>
              </a:path>
            </a:pathLst>
          </a:custGeom>
          <a:ln w="9525">
            <a:solidFill>
              <a:srgbClr val="000000"/>
            </a:solidFill>
          </a:ln>
        </p:spPr>
        <p:txBody>
          <a:bodyPr wrap="square" lIns="0" tIns="0" rIns="0" bIns="0" rtlCol="0"/>
          <a:lstStyle/>
          <a:p>
            <a:endParaRPr/>
          </a:p>
        </p:txBody>
      </p:sp>
      <p:sp>
        <p:nvSpPr>
          <p:cNvPr id="42" name="object 42"/>
          <p:cNvSpPr/>
          <p:nvPr/>
        </p:nvSpPr>
        <p:spPr>
          <a:xfrm>
            <a:off x="6189979" y="3527552"/>
            <a:ext cx="0" cy="605155"/>
          </a:xfrm>
          <a:custGeom>
            <a:avLst/>
            <a:gdLst/>
            <a:ahLst/>
            <a:cxnLst/>
            <a:rect l="l" t="t" r="r" b="b"/>
            <a:pathLst>
              <a:path h="605154">
                <a:moveTo>
                  <a:pt x="0" y="0"/>
                </a:moveTo>
                <a:lnTo>
                  <a:pt x="0" y="605027"/>
                </a:lnTo>
              </a:path>
            </a:pathLst>
          </a:custGeom>
          <a:ln w="9525">
            <a:solidFill>
              <a:srgbClr val="000000"/>
            </a:solidFill>
          </a:ln>
        </p:spPr>
        <p:txBody>
          <a:bodyPr wrap="square" lIns="0" tIns="0" rIns="0" bIns="0" rtlCol="0"/>
          <a:lstStyle/>
          <a:p>
            <a:endParaRPr/>
          </a:p>
        </p:txBody>
      </p:sp>
      <p:sp>
        <p:nvSpPr>
          <p:cNvPr id="43" name="object 43"/>
          <p:cNvSpPr/>
          <p:nvPr/>
        </p:nvSpPr>
        <p:spPr>
          <a:xfrm>
            <a:off x="6189979" y="3183127"/>
            <a:ext cx="252729" cy="173355"/>
          </a:xfrm>
          <a:custGeom>
            <a:avLst/>
            <a:gdLst/>
            <a:ahLst/>
            <a:cxnLst/>
            <a:rect l="l" t="t" r="r" b="b"/>
            <a:pathLst>
              <a:path w="252729" h="173354">
                <a:moveTo>
                  <a:pt x="0" y="0"/>
                </a:moveTo>
                <a:lnTo>
                  <a:pt x="252222" y="172973"/>
                </a:lnTo>
              </a:path>
            </a:pathLst>
          </a:custGeom>
          <a:ln w="9525">
            <a:solidFill>
              <a:srgbClr val="000000"/>
            </a:solidFill>
          </a:ln>
        </p:spPr>
        <p:txBody>
          <a:bodyPr wrap="square" lIns="0" tIns="0" rIns="0" bIns="0" rtlCol="0"/>
          <a:lstStyle/>
          <a:p>
            <a:endParaRPr/>
          </a:p>
        </p:txBody>
      </p:sp>
      <p:sp>
        <p:nvSpPr>
          <p:cNvPr id="44" name="object 44"/>
          <p:cNvSpPr/>
          <p:nvPr/>
        </p:nvSpPr>
        <p:spPr>
          <a:xfrm>
            <a:off x="6189979" y="3356102"/>
            <a:ext cx="252729" cy="171450"/>
          </a:xfrm>
          <a:custGeom>
            <a:avLst/>
            <a:gdLst/>
            <a:ahLst/>
            <a:cxnLst/>
            <a:rect l="l" t="t" r="r" b="b"/>
            <a:pathLst>
              <a:path w="252729" h="171450">
                <a:moveTo>
                  <a:pt x="0" y="171450"/>
                </a:moveTo>
                <a:lnTo>
                  <a:pt x="252222" y="0"/>
                </a:lnTo>
              </a:path>
            </a:pathLst>
          </a:custGeom>
          <a:ln w="9525">
            <a:solidFill>
              <a:srgbClr val="000000"/>
            </a:solidFill>
          </a:ln>
        </p:spPr>
        <p:txBody>
          <a:bodyPr wrap="square" lIns="0" tIns="0" rIns="0" bIns="0" rtlCol="0"/>
          <a:lstStyle/>
          <a:p>
            <a:endParaRPr/>
          </a:p>
        </p:txBody>
      </p:sp>
      <p:sp>
        <p:nvSpPr>
          <p:cNvPr id="45" name="object 45"/>
          <p:cNvSpPr/>
          <p:nvPr/>
        </p:nvSpPr>
        <p:spPr>
          <a:xfrm>
            <a:off x="6189979" y="2578100"/>
            <a:ext cx="671830" cy="1036319"/>
          </a:xfrm>
          <a:custGeom>
            <a:avLst/>
            <a:gdLst/>
            <a:ahLst/>
            <a:cxnLst/>
            <a:rect l="l" t="t" r="r" b="b"/>
            <a:pathLst>
              <a:path w="671829" h="1036320">
                <a:moveTo>
                  <a:pt x="0" y="0"/>
                </a:moveTo>
                <a:lnTo>
                  <a:pt x="671322" y="517397"/>
                </a:lnTo>
                <a:lnTo>
                  <a:pt x="671322" y="1036319"/>
                </a:lnTo>
              </a:path>
            </a:pathLst>
          </a:custGeom>
          <a:ln w="9525">
            <a:solidFill>
              <a:srgbClr val="000000"/>
            </a:solidFill>
          </a:ln>
        </p:spPr>
        <p:txBody>
          <a:bodyPr wrap="square" lIns="0" tIns="0" rIns="0" bIns="0" rtlCol="0"/>
          <a:lstStyle/>
          <a:p>
            <a:endParaRPr/>
          </a:p>
        </p:txBody>
      </p:sp>
      <p:sp>
        <p:nvSpPr>
          <p:cNvPr id="46" name="object 46"/>
          <p:cNvSpPr/>
          <p:nvPr/>
        </p:nvSpPr>
        <p:spPr>
          <a:xfrm>
            <a:off x="6189979" y="3614420"/>
            <a:ext cx="671830" cy="518159"/>
          </a:xfrm>
          <a:custGeom>
            <a:avLst/>
            <a:gdLst/>
            <a:ahLst/>
            <a:cxnLst/>
            <a:rect l="l" t="t" r="r" b="b"/>
            <a:pathLst>
              <a:path w="671829" h="518160">
                <a:moveTo>
                  <a:pt x="0" y="518159"/>
                </a:moveTo>
                <a:lnTo>
                  <a:pt x="671322" y="0"/>
                </a:lnTo>
              </a:path>
            </a:pathLst>
          </a:custGeom>
          <a:ln w="9525">
            <a:solidFill>
              <a:srgbClr val="000000"/>
            </a:solidFill>
          </a:ln>
        </p:spPr>
        <p:txBody>
          <a:bodyPr wrap="square" lIns="0" tIns="0" rIns="0" bIns="0" rtlCol="0"/>
          <a:lstStyle/>
          <a:p>
            <a:endParaRPr/>
          </a:p>
        </p:txBody>
      </p:sp>
      <p:sp>
        <p:nvSpPr>
          <p:cNvPr id="47" name="object 47"/>
          <p:cNvSpPr txBox="1"/>
          <p:nvPr/>
        </p:nvSpPr>
        <p:spPr>
          <a:xfrm>
            <a:off x="6278627" y="2971798"/>
            <a:ext cx="563880" cy="613410"/>
          </a:xfrm>
          <a:prstGeom prst="rect">
            <a:avLst/>
          </a:prstGeom>
        </p:spPr>
        <p:txBody>
          <a:bodyPr vert="horz" wrap="square" lIns="0" tIns="0" rIns="0" bIns="0" rtlCol="0">
            <a:spAutoFit/>
          </a:bodyPr>
          <a:lstStyle/>
          <a:p>
            <a:pPr marL="12700">
              <a:lnSpc>
                <a:spcPct val="100000"/>
              </a:lnSpc>
            </a:pPr>
            <a:r>
              <a:rPr sz="1100" b="1" dirty="0">
                <a:latin typeface="Arial"/>
                <a:cs typeface="Arial"/>
              </a:rPr>
              <a:t>ALU</a:t>
            </a:r>
            <a:endParaRPr sz="1100">
              <a:latin typeface="Arial"/>
              <a:cs typeface="Arial"/>
            </a:endParaRPr>
          </a:p>
          <a:p>
            <a:pPr marL="147320" indent="115570">
              <a:lnSpc>
                <a:spcPct val="100000"/>
              </a:lnSpc>
              <a:spcBef>
                <a:spcPts val="30"/>
              </a:spcBef>
            </a:pPr>
            <a:r>
              <a:rPr sz="1100" spc="-5" dirty="0">
                <a:latin typeface="Arial"/>
                <a:cs typeface="Arial"/>
              </a:rPr>
              <a:t>Zero</a:t>
            </a:r>
            <a:endParaRPr sz="1100">
              <a:latin typeface="Arial"/>
              <a:cs typeface="Arial"/>
            </a:endParaRPr>
          </a:p>
          <a:p>
            <a:pPr marL="147320">
              <a:lnSpc>
                <a:spcPct val="100000"/>
              </a:lnSpc>
              <a:spcBef>
                <a:spcPts val="725"/>
              </a:spcBef>
            </a:pPr>
            <a:r>
              <a:rPr sz="1100" spc="-5" dirty="0">
                <a:latin typeface="Arial"/>
                <a:cs typeface="Arial"/>
              </a:rPr>
              <a:t>Result</a:t>
            </a:r>
            <a:endParaRPr sz="1100">
              <a:latin typeface="Arial"/>
              <a:cs typeface="Arial"/>
            </a:endParaRPr>
          </a:p>
        </p:txBody>
      </p:sp>
      <p:sp>
        <p:nvSpPr>
          <p:cNvPr id="48" name="object 48"/>
          <p:cNvSpPr/>
          <p:nvPr/>
        </p:nvSpPr>
        <p:spPr>
          <a:xfrm>
            <a:off x="1914398" y="5082794"/>
            <a:ext cx="0" cy="259079"/>
          </a:xfrm>
          <a:custGeom>
            <a:avLst/>
            <a:gdLst/>
            <a:ahLst/>
            <a:cxnLst/>
            <a:rect l="l" t="t" r="r" b="b"/>
            <a:pathLst>
              <a:path h="259079">
                <a:moveTo>
                  <a:pt x="0" y="0"/>
                </a:moveTo>
                <a:lnTo>
                  <a:pt x="0" y="259079"/>
                </a:lnTo>
              </a:path>
            </a:pathLst>
          </a:custGeom>
          <a:ln w="9525">
            <a:solidFill>
              <a:srgbClr val="FF0000"/>
            </a:solidFill>
          </a:ln>
        </p:spPr>
        <p:txBody>
          <a:bodyPr wrap="square" lIns="0" tIns="0" rIns="0" bIns="0" rtlCol="0"/>
          <a:lstStyle/>
          <a:p>
            <a:endParaRPr/>
          </a:p>
        </p:txBody>
      </p:sp>
      <p:sp>
        <p:nvSpPr>
          <p:cNvPr id="49" name="object 49"/>
          <p:cNvSpPr/>
          <p:nvPr/>
        </p:nvSpPr>
        <p:spPr>
          <a:xfrm>
            <a:off x="1909826" y="4440428"/>
            <a:ext cx="1466850" cy="76200"/>
          </a:xfrm>
          <a:custGeom>
            <a:avLst/>
            <a:gdLst/>
            <a:ahLst/>
            <a:cxnLst/>
            <a:rect l="l" t="t" r="r" b="b"/>
            <a:pathLst>
              <a:path w="1466850" h="76200">
                <a:moveTo>
                  <a:pt x="1408175" y="40386"/>
                </a:moveTo>
                <a:lnTo>
                  <a:pt x="1408175" y="35051"/>
                </a:lnTo>
                <a:lnTo>
                  <a:pt x="1405889" y="32766"/>
                </a:lnTo>
                <a:lnTo>
                  <a:pt x="2286" y="32766"/>
                </a:lnTo>
                <a:lnTo>
                  <a:pt x="0" y="35051"/>
                </a:lnTo>
                <a:lnTo>
                  <a:pt x="0" y="40386"/>
                </a:lnTo>
                <a:lnTo>
                  <a:pt x="2286" y="42672"/>
                </a:lnTo>
                <a:lnTo>
                  <a:pt x="1405889" y="42672"/>
                </a:lnTo>
                <a:lnTo>
                  <a:pt x="1408175" y="40386"/>
                </a:lnTo>
                <a:close/>
              </a:path>
              <a:path w="1466850" h="76200">
                <a:moveTo>
                  <a:pt x="1466849" y="38100"/>
                </a:moveTo>
                <a:lnTo>
                  <a:pt x="1390649" y="0"/>
                </a:lnTo>
                <a:lnTo>
                  <a:pt x="1390649" y="32766"/>
                </a:lnTo>
                <a:lnTo>
                  <a:pt x="1405889" y="32766"/>
                </a:lnTo>
                <a:lnTo>
                  <a:pt x="1408175" y="35051"/>
                </a:lnTo>
                <a:lnTo>
                  <a:pt x="1408175" y="67437"/>
                </a:lnTo>
                <a:lnTo>
                  <a:pt x="1466849" y="38100"/>
                </a:lnTo>
                <a:close/>
              </a:path>
              <a:path w="1466850" h="76200">
                <a:moveTo>
                  <a:pt x="1408175" y="67437"/>
                </a:moveTo>
                <a:lnTo>
                  <a:pt x="1408175" y="40386"/>
                </a:lnTo>
                <a:lnTo>
                  <a:pt x="1405889" y="42672"/>
                </a:lnTo>
                <a:lnTo>
                  <a:pt x="1390649" y="42672"/>
                </a:lnTo>
                <a:lnTo>
                  <a:pt x="1390649" y="76200"/>
                </a:lnTo>
                <a:lnTo>
                  <a:pt x="1408175" y="67437"/>
                </a:lnTo>
                <a:close/>
              </a:path>
            </a:pathLst>
          </a:custGeom>
          <a:solidFill>
            <a:srgbClr val="000000"/>
          </a:solidFill>
        </p:spPr>
        <p:txBody>
          <a:bodyPr wrap="square" lIns="0" tIns="0" rIns="0" bIns="0" rtlCol="0"/>
          <a:lstStyle/>
          <a:p>
            <a:endParaRPr/>
          </a:p>
        </p:txBody>
      </p:sp>
      <p:sp>
        <p:nvSpPr>
          <p:cNvPr id="50" name="object 50"/>
          <p:cNvSpPr txBox="1"/>
          <p:nvPr/>
        </p:nvSpPr>
        <p:spPr>
          <a:xfrm>
            <a:off x="2339848" y="4267200"/>
            <a:ext cx="76644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Instr [15 -</a:t>
            </a:r>
            <a:r>
              <a:rPr sz="1100" spc="-95" dirty="0">
                <a:latin typeface="Arial"/>
                <a:cs typeface="Arial"/>
              </a:rPr>
              <a:t> </a:t>
            </a:r>
            <a:r>
              <a:rPr sz="1100" spc="-5" dirty="0">
                <a:latin typeface="Arial"/>
                <a:cs typeface="Arial"/>
              </a:rPr>
              <a:t>0]</a:t>
            </a:r>
            <a:endParaRPr sz="1100">
              <a:latin typeface="Arial"/>
              <a:cs typeface="Arial"/>
            </a:endParaRPr>
          </a:p>
        </p:txBody>
      </p:sp>
      <p:sp>
        <p:nvSpPr>
          <p:cNvPr id="51" name="object 51"/>
          <p:cNvSpPr/>
          <p:nvPr/>
        </p:nvSpPr>
        <p:spPr>
          <a:xfrm>
            <a:off x="1909826" y="2625344"/>
            <a:ext cx="592455" cy="76200"/>
          </a:xfrm>
          <a:custGeom>
            <a:avLst/>
            <a:gdLst/>
            <a:ahLst/>
            <a:cxnLst/>
            <a:rect l="l" t="t" r="r" b="b"/>
            <a:pathLst>
              <a:path w="592455" h="76200">
                <a:moveTo>
                  <a:pt x="533400" y="41147"/>
                </a:moveTo>
                <a:lnTo>
                  <a:pt x="533400" y="35813"/>
                </a:lnTo>
                <a:lnTo>
                  <a:pt x="531113" y="33527"/>
                </a:lnTo>
                <a:lnTo>
                  <a:pt x="2286" y="33527"/>
                </a:lnTo>
                <a:lnTo>
                  <a:pt x="0" y="35813"/>
                </a:lnTo>
                <a:lnTo>
                  <a:pt x="0" y="41147"/>
                </a:lnTo>
                <a:lnTo>
                  <a:pt x="2286" y="43433"/>
                </a:lnTo>
                <a:lnTo>
                  <a:pt x="531113" y="43433"/>
                </a:lnTo>
                <a:lnTo>
                  <a:pt x="533400" y="41147"/>
                </a:lnTo>
                <a:close/>
              </a:path>
              <a:path w="592455" h="76200">
                <a:moveTo>
                  <a:pt x="592074" y="38099"/>
                </a:moveTo>
                <a:lnTo>
                  <a:pt x="515874" y="0"/>
                </a:lnTo>
                <a:lnTo>
                  <a:pt x="515874" y="33527"/>
                </a:lnTo>
                <a:lnTo>
                  <a:pt x="531113" y="33527"/>
                </a:lnTo>
                <a:lnTo>
                  <a:pt x="533400" y="35813"/>
                </a:lnTo>
                <a:lnTo>
                  <a:pt x="533400" y="67436"/>
                </a:lnTo>
                <a:lnTo>
                  <a:pt x="592074" y="38099"/>
                </a:lnTo>
                <a:close/>
              </a:path>
              <a:path w="592455" h="76200">
                <a:moveTo>
                  <a:pt x="533400" y="67436"/>
                </a:moveTo>
                <a:lnTo>
                  <a:pt x="533400" y="41147"/>
                </a:lnTo>
                <a:lnTo>
                  <a:pt x="531113" y="43433"/>
                </a:lnTo>
                <a:lnTo>
                  <a:pt x="515874" y="43433"/>
                </a:lnTo>
                <a:lnTo>
                  <a:pt x="515874" y="76199"/>
                </a:lnTo>
                <a:lnTo>
                  <a:pt x="533400" y="67436"/>
                </a:lnTo>
                <a:close/>
              </a:path>
            </a:pathLst>
          </a:custGeom>
          <a:solidFill>
            <a:srgbClr val="000000"/>
          </a:solidFill>
        </p:spPr>
        <p:txBody>
          <a:bodyPr wrap="square" lIns="0" tIns="0" rIns="0" bIns="0" rtlCol="0"/>
          <a:lstStyle/>
          <a:p>
            <a:endParaRPr/>
          </a:p>
        </p:txBody>
      </p:sp>
      <p:sp>
        <p:nvSpPr>
          <p:cNvPr id="52" name="object 52"/>
          <p:cNvSpPr/>
          <p:nvPr/>
        </p:nvSpPr>
        <p:spPr>
          <a:xfrm>
            <a:off x="1909826" y="3057398"/>
            <a:ext cx="592455" cy="76200"/>
          </a:xfrm>
          <a:custGeom>
            <a:avLst/>
            <a:gdLst/>
            <a:ahLst/>
            <a:cxnLst/>
            <a:rect l="l" t="t" r="r" b="b"/>
            <a:pathLst>
              <a:path w="592455" h="76200">
                <a:moveTo>
                  <a:pt x="533400" y="41147"/>
                </a:moveTo>
                <a:lnTo>
                  <a:pt x="533400" y="35813"/>
                </a:lnTo>
                <a:lnTo>
                  <a:pt x="531113" y="33527"/>
                </a:lnTo>
                <a:lnTo>
                  <a:pt x="2286" y="33527"/>
                </a:lnTo>
                <a:lnTo>
                  <a:pt x="0" y="35813"/>
                </a:lnTo>
                <a:lnTo>
                  <a:pt x="0" y="41147"/>
                </a:lnTo>
                <a:lnTo>
                  <a:pt x="2286" y="42671"/>
                </a:lnTo>
                <a:lnTo>
                  <a:pt x="531113" y="42671"/>
                </a:lnTo>
                <a:lnTo>
                  <a:pt x="533400" y="41147"/>
                </a:lnTo>
                <a:close/>
              </a:path>
              <a:path w="592455" h="76200">
                <a:moveTo>
                  <a:pt x="592074" y="38100"/>
                </a:moveTo>
                <a:lnTo>
                  <a:pt x="515874" y="0"/>
                </a:lnTo>
                <a:lnTo>
                  <a:pt x="515874" y="33527"/>
                </a:lnTo>
                <a:lnTo>
                  <a:pt x="531113" y="33527"/>
                </a:lnTo>
                <a:lnTo>
                  <a:pt x="533400" y="35813"/>
                </a:lnTo>
                <a:lnTo>
                  <a:pt x="533400" y="67437"/>
                </a:lnTo>
                <a:lnTo>
                  <a:pt x="592074" y="38100"/>
                </a:lnTo>
                <a:close/>
              </a:path>
              <a:path w="592455" h="76200">
                <a:moveTo>
                  <a:pt x="533400" y="67437"/>
                </a:moveTo>
                <a:lnTo>
                  <a:pt x="533400" y="41147"/>
                </a:lnTo>
                <a:lnTo>
                  <a:pt x="531113" y="42671"/>
                </a:lnTo>
                <a:lnTo>
                  <a:pt x="515874" y="42671"/>
                </a:lnTo>
                <a:lnTo>
                  <a:pt x="515874" y="76200"/>
                </a:lnTo>
                <a:lnTo>
                  <a:pt x="533400" y="67437"/>
                </a:lnTo>
                <a:close/>
              </a:path>
            </a:pathLst>
          </a:custGeom>
          <a:solidFill>
            <a:srgbClr val="000000"/>
          </a:solidFill>
        </p:spPr>
        <p:txBody>
          <a:bodyPr wrap="square" lIns="0" tIns="0" rIns="0" bIns="0" rtlCol="0"/>
          <a:lstStyle/>
          <a:p>
            <a:endParaRPr/>
          </a:p>
        </p:txBody>
      </p:sp>
      <p:sp>
        <p:nvSpPr>
          <p:cNvPr id="53" name="object 53"/>
          <p:cNvSpPr/>
          <p:nvPr/>
        </p:nvSpPr>
        <p:spPr>
          <a:xfrm>
            <a:off x="1879345" y="3060445"/>
            <a:ext cx="70485" cy="71755"/>
          </a:xfrm>
          <a:custGeom>
            <a:avLst/>
            <a:gdLst/>
            <a:ahLst/>
            <a:cxnLst/>
            <a:rect l="l" t="t" r="r" b="b"/>
            <a:pathLst>
              <a:path w="70485" h="71755">
                <a:moveTo>
                  <a:pt x="70104" y="51053"/>
                </a:moveTo>
                <a:lnTo>
                  <a:pt x="70104" y="20573"/>
                </a:lnTo>
                <a:lnTo>
                  <a:pt x="49530" y="0"/>
                </a:lnTo>
                <a:lnTo>
                  <a:pt x="20574" y="0"/>
                </a:lnTo>
                <a:lnTo>
                  <a:pt x="0" y="20573"/>
                </a:lnTo>
                <a:lnTo>
                  <a:pt x="0" y="51053"/>
                </a:lnTo>
                <a:lnTo>
                  <a:pt x="20574" y="71627"/>
                </a:lnTo>
                <a:lnTo>
                  <a:pt x="49530" y="71627"/>
                </a:lnTo>
                <a:lnTo>
                  <a:pt x="70104" y="51053"/>
                </a:lnTo>
                <a:close/>
              </a:path>
            </a:pathLst>
          </a:custGeom>
          <a:solidFill>
            <a:srgbClr val="000000"/>
          </a:solidFill>
        </p:spPr>
        <p:txBody>
          <a:bodyPr wrap="square" lIns="0" tIns="0" rIns="0" bIns="0" rtlCol="0"/>
          <a:lstStyle/>
          <a:p>
            <a:endParaRPr/>
          </a:p>
        </p:txBody>
      </p:sp>
      <p:sp>
        <p:nvSpPr>
          <p:cNvPr id="54" name="object 54"/>
          <p:cNvSpPr/>
          <p:nvPr/>
        </p:nvSpPr>
        <p:spPr>
          <a:xfrm>
            <a:off x="1879345" y="3060445"/>
            <a:ext cx="70485" cy="71755"/>
          </a:xfrm>
          <a:custGeom>
            <a:avLst/>
            <a:gdLst/>
            <a:ahLst/>
            <a:cxnLst/>
            <a:rect l="l" t="t" r="r" b="b"/>
            <a:pathLst>
              <a:path w="70485" h="71755">
                <a:moveTo>
                  <a:pt x="20574" y="0"/>
                </a:moveTo>
                <a:lnTo>
                  <a:pt x="0" y="20573"/>
                </a:lnTo>
                <a:lnTo>
                  <a:pt x="0" y="51053"/>
                </a:lnTo>
                <a:lnTo>
                  <a:pt x="20574" y="71627"/>
                </a:lnTo>
                <a:lnTo>
                  <a:pt x="49530" y="71627"/>
                </a:lnTo>
                <a:lnTo>
                  <a:pt x="70104" y="51053"/>
                </a:lnTo>
                <a:lnTo>
                  <a:pt x="70104" y="20573"/>
                </a:lnTo>
                <a:lnTo>
                  <a:pt x="49530" y="0"/>
                </a:lnTo>
                <a:lnTo>
                  <a:pt x="20574" y="0"/>
                </a:lnTo>
                <a:close/>
              </a:path>
            </a:pathLst>
          </a:custGeom>
          <a:ln w="9525">
            <a:solidFill>
              <a:srgbClr val="000000"/>
            </a:solidFill>
          </a:ln>
        </p:spPr>
        <p:txBody>
          <a:bodyPr wrap="square" lIns="0" tIns="0" rIns="0" bIns="0" rtlCol="0"/>
          <a:lstStyle/>
          <a:p>
            <a:endParaRPr/>
          </a:p>
        </p:txBody>
      </p:sp>
      <p:sp>
        <p:nvSpPr>
          <p:cNvPr id="55" name="object 55"/>
          <p:cNvSpPr/>
          <p:nvPr/>
        </p:nvSpPr>
        <p:spPr>
          <a:xfrm>
            <a:off x="6321044" y="4563871"/>
            <a:ext cx="0" cy="87630"/>
          </a:xfrm>
          <a:custGeom>
            <a:avLst/>
            <a:gdLst/>
            <a:ahLst/>
            <a:cxnLst/>
            <a:rect l="l" t="t" r="r" b="b"/>
            <a:pathLst>
              <a:path h="87629">
                <a:moveTo>
                  <a:pt x="0" y="0"/>
                </a:moveTo>
                <a:lnTo>
                  <a:pt x="0" y="87629"/>
                </a:lnTo>
              </a:path>
            </a:pathLst>
          </a:custGeom>
          <a:ln w="9525">
            <a:solidFill>
              <a:srgbClr val="3030FF"/>
            </a:solidFill>
          </a:ln>
        </p:spPr>
        <p:txBody>
          <a:bodyPr wrap="square" lIns="0" tIns="0" rIns="0" bIns="0" rtlCol="0"/>
          <a:lstStyle/>
          <a:p>
            <a:endParaRPr/>
          </a:p>
        </p:txBody>
      </p:sp>
      <p:sp>
        <p:nvSpPr>
          <p:cNvPr id="56" name="object 56"/>
          <p:cNvSpPr txBox="1"/>
          <p:nvPr/>
        </p:nvSpPr>
        <p:spPr>
          <a:xfrm>
            <a:off x="2590542" y="2539747"/>
            <a:ext cx="607060" cy="1214120"/>
          </a:xfrm>
          <a:prstGeom prst="rect">
            <a:avLst/>
          </a:prstGeom>
        </p:spPr>
        <p:txBody>
          <a:bodyPr vert="horz" wrap="square" lIns="0" tIns="0" rIns="0" bIns="0" rtlCol="0">
            <a:spAutoFit/>
          </a:bodyPr>
          <a:lstStyle/>
          <a:p>
            <a:pPr marL="12700" marR="5080">
              <a:lnSpc>
                <a:spcPct val="100000"/>
              </a:lnSpc>
            </a:pPr>
            <a:r>
              <a:rPr sz="1100" dirty="0">
                <a:latin typeface="Arial"/>
                <a:cs typeface="Arial"/>
              </a:rPr>
              <a:t>Read  </a:t>
            </a:r>
            <a:r>
              <a:rPr sz="1100" spc="-5" dirty="0">
                <a:latin typeface="Arial"/>
                <a:cs typeface="Arial"/>
              </a:rPr>
              <a:t>register</a:t>
            </a:r>
            <a:r>
              <a:rPr sz="1100" spc="-75" dirty="0">
                <a:latin typeface="Arial"/>
                <a:cs typeface="Arial"/>
              </a:rPr>
              <a:t> </a:t>
            </a:r>
            <a:r>
              <a:rPr sz="1100" spc="-5" dirty="0">
                <a:latin typeface="Arial"/>
                <a:cs typeface="Arial"/>
              </a:rPr>
              <a:t>1</a:t>
            </a:r>
            <a:endParaRPr sz="1100">
              <a:latin typeface="Arial"/>
              <a:cs typeface="Arial"/>
            </a:endParaRPr>
          </a:p>
          <a:p>
            <a:pPr marL="12700" marR="5080">
              <a:lnSpc>
                <a:spcPct val="100000"/>
              </a:lnSpc>
              <a:spcBef>
                <a:spcPts val="755"/>
              </a:spcBef>
            </a:pPr>
            <a:r>
              <a:rPr sz="1100" dirty="0">
                <a:latin typeface="Arial"/>
                <a:cs typeface="Arial"/>
              </a:rPr>
              <a:t>Read  </a:t>
            </a:r>
            <a:r>
              <a:rPr sz="1100" spc="-5" dirty="0">
                <a:latin typeface="Arial"/>
                <a:cs typeface="Arial"/>
              </a:rPr>
              <a:t>register</a:t>
            </a:r>
            <a:r>
              <a:rPr sz="1100" spc="-75" dirty="0">
                <a:latin typeface="Arial"/>
                <a:cs typeface="Arial"/>
              </a:rPr>
              <a:t> </a:t>
            </a:r>
            <a:r>
              <a:rPr sz="1100" spc="-5" dirty="0">
                <a:latin typeface="Arial"/>
                <a:cs typeface="Arial"/>
              </a:rPr>
              <a:t>2</a:t>
            </a:r>
            <a:endParaRPr sz="1100">
              <a:latin typeface="Arial"/>
              <a:cs typeface="Arial"/>
            </a:endParaRPr>
          </a:p>
          <a:p>
            <a:pPr marL="12700" marR="120650">
              <a:lnSpc>
                <a:spcPct val="100000"/>
              </a:lnSpc>
              <a:spcBef>
                <a:spcPts val="745"/>
              </a:spcBef>
            </a:pPr>
            <a:r>
              <a:rPr sz="1100" spc="-5" dirty="0">
                <a:latin typeface="Arial"/>
                <a:cs typeface="Arial"/>
              </a:rPr>
              <a:t>Write  regist</a:t>
            </a:r>
            <a:r>
              <a:rPr sz="1100" spc="-15" dirty="0">
                <a:latin typeface="Arial"/>
                <a:cs typeface="Arial"/>
              </a:rPr>
              <a:t>e</a:t>
            </a:r>
            <a:r>
              <a:rPr sz="1100" spc="-5" dirty="0">
                <a:latin typeface="Arial"/>
                <a:cs typeface="Arial"/>
              </a:rPr>
              <a:t>r</a:t>
            </a:r>
            <a:endParaRPr sz="1100">
              <a:latin typeface="Arial"/>
              <a:cs typeface="Arial"/>
            </a:endParaRPr>
          </a:p>
        </p:txBody>
      </p:sp>
      <p:sp>
        <p:nvSpPr>
          <p:cNvPr id="57" name="object 57"/>
          <p:cNvSpPr txBox="1"/>
          <p:nvPr/>
        </p:nvSpPr>
        <p:spPr>
          <a:xfrm>
            <a:off x="2590542" y="3835158"/>
            <a:ext cx="351790" cy="350520"/>
          </a:xfrm>
          <a:prstGeom prst="rect">
            <a:avLst/>
          </a:prstGeom>
        </p:spPr>
        <p:txBody>
          <a:bodyPr vert="horz" wrap="square" lIns="0" tIns="0" rIns="0" bIns="0" rtlCol="0">
            <a:spAutoFit/>
          </a:bodyPr>
          <a:lstStyle/>
          <a:p>
            <a:pPr marL="12700" marR="5080">
              <a:lnSpc>
                <a:spcPct val="100000"/>
              </a:lnSpc>
            </a:pPr>
            <a:r>
              <a:rPr sz="1100" spc="-5" dirty="0">
                <a:latin typeface="Arial"/>
                <a:cs typeface="Arial"/>
              </a:rPr>
              <a:t>Write  data</a:t>
            </a:r>
            <a:endParaRPr sz="1100">
              <a:latin typeface="Arial"/>
              <a:cs typeface="Arial"/>
            </a:endParaRPr>
          </a:p>
        </p:txBody>
      </p:sp>
      <p:sp>
        <p:nvSpPr>
          <p:cNvPr id="58" name="object 58"/>
          <p:cNvSpPr txBox="1"/>
          <p:nvPr/>
        </p:nvSpPr>
        <p:spPr>
          <a:xfrm>
            <a:off x="3341876" y="3403098"/>
            <a:ext cx="413384" cy="350520"/>
          </a:xfrm>
          <a:prstGeom prst="rect">
            <a:avLst/>
          </a:prstGeom>
        </p:spPr>
        <p:txBody>
          <a:bodyPr vert="horz" wrap="square" lIns="0" tIns="0" rIns="0" bIns="0" rtlCol="0">
            <a:spAutoFit/>
          </a:bodyPr>
          <a:lstStyle/>
          <a:p>
            <a:pPr marL="12700" marR="5080" indent="52069">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2</a:t>
            </a:r>
            <a:endParaRPr sz="1100">
              <a:latin typeface="Arial"/>
              <a:cs typeface="Arial"/>
            </a:endParaRPr>
          </a:p>
        </p:txBody>
      </p:sp>
      <p:sp>
        <p:nvSpPr>
          <p:cNvPr id="59" name="object 59"/>
          <p:cNvSpPr txBox="1"/>
          <p:nvPr/>
        </p:nvSpPr>
        <p:spPr>
          <a:xfrm>
            <a:off x="3341876" y="2539761"/>
            <a:ext cx="413384" cy="350520"/>
          </a:xfrm>
          <a:prstGeom prst="rect">
            <a:avLst/>
          </a:prstGeom>
        </p:spPr>
        <p:txBody>
          <a:bodyPr vert="horz" wrap="square" lIns="0" tIns="0" rIns="0" bIns="0" rtlCol="0">
            <a:spAutoFit/>
          </a:bodyPr>
          <a:lstStyle/>
          <a:p>
            <a:pPr marL="12700" marR="5080" indent="52069">
              <a:lnSpc>
                <a:spcPct val="100000"/>
              </a:lnSpc>
            </a:pPr>
            <a:r>
              <a:rPr sz="1100" spc="-5" dirty="0">
                <a:latin typeface="Arial"/>
                <a:cs typeface="Arial"/>
              </a:rPr>
              <a:t>R</a:t>
            </a:r>
            <a:r>
              <a:rPr sz="1100" dirty="0">
                <a:latin typeface="Arial"/>
                <a:cs typeface="Arial"/>
              </a:rPr>
              <a:t>e</a:t>
            </a:r>
            <a:r>
              <a:rPr sz="1100" spc="-5" dirty="0">
                <a:latin typeface="Arial"/>
                <a:cs typeface="Arial"/>
              </a:rPr>
              <a:t>ad  data</a:t>
            </a:r>
            <a:r>
              <a:rPr sz="1100" spc="-85" dirty="0">
                <a:latin typeface="Arial"/>
                <a:cs typeface="Arial"/>
              </a:rPr>
              <a:t> </a:t>
            </a:r>
            <a:r>
              <a:rPr sz="1100" spc="-5" dirty="0">
                <a:latin typeface="Arial"/>
                <a:cs typeface="Arial"/>
              </a:rPr>
              <a:t>1</a:t>
            </a:r>
            <a:endParaRPr sz="1100">
              <a:latin typeface="Arial"/>
              <a:cs typeface="Arial"/>
            </a:endParaRPr>
          </a:p>
        </p:txBody>
      </p:sp>
      <p:sp>
        <p:nvSpPr>
          <p:cNvPr id="60" name="object 60"/>
          <p:cNvSpPr txBox="1"/>
          <p:nvPr/>
        </p:nvSpPr>
        <p:spPr>
          <a:xfrm>
            <a:off x="3094220" y="3835172"/>
            <a:ext cx="662305"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Registers</a:t>
            </a:r>
            <a:endParaRPr sz="1100">
              <a:latin typeface="Arial"/>
              <a:cs typeface="Arial"/>
            </a:endParaRPr>
          </a:p>
        </p:txBody>
      </p:sp>
      <p:sp>
        <p:nvSpPr>
          <p:cNvPr id="61" name="object 61"/>
          <p:cNvSpPr/>
          <p:nvPr/>
        </p:nvSpPr>
        <p:spPr>
          <a:xfrm>
            <a:off x="2501900" y="2491994"/>
            <a:ext cx="1341120" cy="1727835"/>
          </a:xfrm>
          <a:custGeom>
            <a:avLst/>
            <a:gdLst/>
            <a:ahLst/>
            <a:cxnLst/>
            <a:rect l="l" t="t" r="r" b="b"/>
            <a:pathLst>
              <a:path w="1341120" h="1727835">
                <a:moveTo>
                  <a:pt x="0" y="0"/>
                </a:moveTo>
                <a:lnTo>
                  <a:pt x="0" y="1727454"/>
                </a:lnTo>
                <a:lnTo>
                  <a:pt x="1341120" y="1727454"/>
                </a:lnTo>
                <a:lnTo>
                  <a:pt x="1341120" y="0"/>
                </a:lnTo>
                <a:lnTo>
                  <a:pt x="0" y="0"/>
                </a:lnTo>
                <a:close/>
              </a:path>
            </a:pathLst>
          </a:custGeom>
          <a:ln w="9525">
            <a:solidFill>
              <a:srgbClr val="000000"/>
            </a:solidFill>
          </a:ln>
        </p:spPr>
        <p:txBody>
          <a:bodyPr wrap="square" lIns="0" tIns="0" rIns="0" bIns="0" rtlCol="0"/>
          <a:lstStyle/>
          <a:p>
            <a:endParaRPr/>
          </a:p>
        </p:txBody>
      </p:sp>
      <p:sp>
        <p:nvSpPr>
          <p:cNvPr id="62" name="object 62"/>
          <p:cNvSpPr/>
          <p:nvPr/>
        </p:nvSpPr>
        <p:spPr>
          <a:xfrm>
            <a:off x="6023102" y="3830828"/>
            <a:ext cx="167005" cy="85725"/>
          </a:xfrm>
          <a:custGeom>
            <a:avLst/>
            <a:gdLst/>
            <a:ahLst/>
            <a:cxnLst/>
            <a:rect l="l" t="t" r="r" b="b"/>
            <a:pathLst>
              <a:path w="167004" h="85725">
                <a:moveTo>
                  <a:pt x="123444" y="57150"/>
                </a:moveTo>
                <a:lnTo>
                  <a:pt x="123444" y="28194"/>
                </a:lnTo>
                <a:lnTo>
                  <a:pt x="0" y="28194"/>
                </a:lnTo>
                <a:lnTo>
                  <a:pt x="0" y="57150"/>
                </a:lnTo>
                <a:lnTo>
                  <a:pt x="123444" y="57150"/>
                </a:lnTo>
                <a:close/>
              </a:path>
              <a:path w="167004" h="85725">
                <a:moveTo>
                  <a:pt x="166877" y="42672"/>
                </a:moveTo>
                <a:lnTo>
                  <a:pt x="109727" y="0"/>
                </a:lnTo>
                <a:lnTo>
                  <a:pt x="109727" y="28194"/>
                </a:lnTo>
                <a:lnTo>
                  <a:pt x="123444" y="28194"/>
                </a:lnTo>
                <a:lnTo>
                  <a:pt x="123444" y="75102"/>
                </a:lnTo>
                <a:lnTo>
                  <a:pt x="166877" y="42672"/>
                </a:lnTo>
                <a:close/>
              </a:path>
              <a:path w="167004" h="85725">
                <a:moveTo>
                  <a:pt x="123444" y="75102"/>
                </a:moveTo>
                <a:lnTo>
                  <a:pt x="123444" y="57150"/>
                </a:lnTo>
                <a:lnTo>
                  <a:pt x="109727" y="57150"/>
                </a:lnTo>
                <a:lnTo>
                  <a:pt x="109727" y="85344"/>
                </a:lnTo>
                <a:lnTo>
                  <a:pt x="123444" y="75102"/>
                </a:lnTo>
                <a:close/>
              </a:path>
            </a:pathLst>
          </a:custGeom>
          <a:solidFill>
            <a:srgbClr val="000000"/>
          </a:solidFill>
        </p:spPr>
        <p:txBody>
          <a:bodyPr wrap="square" lIns="0" tIns="0" rIns="0" bIns="0" rtlCol="0"/>
          <a:lstStyle/>
          <a:p>
            <a:endParaRPr/>
          </a:p>
        </p:txBody>
      </p:sp>
      <p:sp>
        <p:nvSpPr>
          <p:cNvPr id="63" name="object 63"/>
          <p:cNvSpPr/>
          <p:nvPr/>
        </p:nvSpPr>
        <p:spPr>
          <a:xfrm>
            <a:off x="9123680" y="4694173"/>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2672"/>
                </a:moveTo>
                <a:lnTo>
                  <a:pt x="195072" y="0"/>
                </a:lnTo>
                <a:lnTo>
                  <a:pt x="195072" y="28955"/>
                </a:lnTo>
                <a:lnTo>
                  <a:pt x="209550" y="28955"/>
                </a:lnTo>
                <a:lnTo>
                  <a:pt x="209550" y="75102"/>
                </a:lnTo>
                <a:lnTo>
                  <a:pt x="252222" y="42672"/>
                </a:lnTo>
                <a:close/>
              </a:path>
              <a:path w="252729" h="86360">
                <a:moveTo>
                  <a:pt x="209550" y="75102"/>
                </a:moveTo>
                <a:lnTo>
                  <a:pt x="209550" y="57150"/>
                </a:lnTo>
                <a:lnTo>
                  <a:pt x="195072" y="57150"/>
                </a:lnTo>
                <a:lnTo>
                  <a:pt x="195072" y="86105"/>
                </a:lnTo>
                <a:lnTo>
                  <a:pt x="209550" y="75102"/>
                </a:lnTo>
                <a:close/>
              </a:path>
            </a:pathLst>
          </a:custGeom>
          <a:solidFill>
            <a:srgbClr val="000000"/>
          </a:solidFill>
        </p:spPr>
        <p:txBody>
          <a:bodyPr wrap="square" lIns="0" tIns="0" rIns="0" bIns="0" rtlCol="0"/>
          <a:lstStyle/>
          <a:p>
            <a:endParaRPr/>
          </a:p>
        </p:txBody>
      </p:sp>
      <p:sp>
        <p:nvSpPr>
          <p:cNvPr id="64" name="object 64"/>
          <p:cNvSpPr/>
          <p:nvPr/>
        </p:nvSpPr>
        <p:spPr>
          <a:xfrm>
            <a:off x="2251201" y="3958844"/>
            <a:ext cx="0" cy="2851785"/>
          </a:xfrm>
          <a:custGeom>
            <a:avLst/>
            <a:gdLst/>
            <a:ahLst/>
            <a:cxnLst/>
            <a:rect l="l" t="t" r="r" b="b"/>
            <a:pathLst>
              <a:path h="2851784">
                <a:moveTo>
                  <a:pt x="0" y="2851404"/>
                </a:moveTo>
                <a:lnTo>
                  <a:pt x="0" y="0"/>
                </a:lnTo>
              </a:path>
            </a:pathLst>
          </a:custGeom>
          <a:ln w="28575">
            <a:solidFill>
              <a:srgbClr val="000000"/>
            </a:solidFill>
          </a:ln>
        </p:spPr>
        <p:txBody>
          <a:bodyPr wrap="square" lIns="0" tIns="0" rIns="0" bIns="0" rtlCol="0"/>
          <a:lstStyle/>
          <a:p>
            <a:endParaRPr/>
          </a:p>
        </p:txBody>
      </p:sp>
      <p:sp>
        <p:nvSpPr>
          <p:cNvPr id="65" name="object 65"/>
          <p:cNvSpPr/>
          <p:nvPr/>
        </p:nvSpPr>
        <p:spPr>
          <a:xfrm>
            <a:off x="2251201" y="3916171"/>
            <a:ext cx="250825" cy="86360"/>
          </a:xfrm>
          <a:custGeom>
            <a:avLst/>
            <a:gdLst/>
            <a:ahLst/>
            <a:cxnLst/>
            <a:rect l="l" t="t" r="r" b="b"/>
            <a:pathLst>
              <a:path w="250825" h="86360">
                <a:moveTo>
                  <a:pt x="208025" y="57150"/>
                </a:moveTo>
                <a:lnTo>
                  <a:pt x="208025" y="28955"/>
                </a:lnTo>
                <a:lnTo>
                  <a:pt x="0" y="28955"/>
                </a:lnTo>
                <a:lnTo>
                  <a:pt x="0" y="57150"/>
                </a:lnTo>
                <a:lnTo>
                  <a:pt x="208025" y="57150"/>
                </a:lnTo>
                <a:close/>
              </a:path>
              <a:path w="250825" h="86360">
                <a:moveTo>
                  <a:pt x="250698" y="42672"/>
                </a:moveTo>
                <a:lnTo>
                  <a:pt x="193548" y="0"/>
                </a:lnTo>
                <a:lnTo>
                  <a:pt x="193548" y="28955"/>
                </a:lnTo>
                <a:lnTo>
                  <a:pt x="208025" y="28955"/>
                </a:lnTo>
                <a:lnTo>
                  <a:pt x="208025" y="75102"/>
                </a:lnTo>
                <a:lnTo>
                  <a:pt x="250698" y="42672"/>
                </a:lnTo>
                <a:close/>
              </a:path>
              <a:path w="250825" h="86360">
                <a:moveTo>
                  <a:pt x="208025" y="75102"/>
                </a:moveTo>
                <a:lnTo>
                  <a:pt x="208025" y="57150"/>
                </a:lnTo>
                <a:lnTo>
                  <a:pt x="193548" y="57150"/>
                </a:lnTo>
                <a:lnTo>
                  <a:pt x="193548" y="86105"/>
                </a:lnTo>
                <a:lnTo>
                  <a:pt x="208025" y="75102"/>
                </a:lnTo>
                <a:close/>
              </a:path>
            </a:pathLst>
          </a:custGeom>
          <a:solidFill>
            <a:srgbClr val="000000"/>
          </a:solidFill>
        </p:spPr>
        <p:txBody>
          <a:bodyPr wrap="square" lIns="0" tIns="0" rIns="0" bIns="0" rtlCol="0"/>
          <a:lstStyle/>
          <a:p>
            <a:endParaRPr/>
          </a:p>
        </p:txBody>
      </p:sp>
      <p:sp>
        <p:nvSpPr>
          <p:cNvPr id="66" name="object 66"/>
          <p:cNvSpPr/>
          <p:nvPr/>
        </p:nvSpPr>
        <p:spPr>
          <a:xfrm>
            <a:off x="3843020" y="2620772"/>
            <a:ext cx="251460" cy="86360"/>
          </a:xfrm>
          <a:custGeom>
            <a:avLst/>
            <a:gdLst/>
            <a:ahLst/>
            <a:cxnLst/>
            <a:rect l="l" t="t" r="r" b="b"/>
            <a:pathLst>
              <a:path w="251460" h="86360">
                <a:moveTo>
                  <a:pt x="208025" y="57149"/>
                </a:moveTo>
                <a:lnTo>
                  <a:pt x="208025" y="28955"/>
                </a:lnTo>
                <a:lnTo>
                  <a:pt x="0" y="28955"/>
                </a:lnTo>
                <a:lnTo>
                  <a:pt x="0" y="57149"/>
                </a:lnTo>
                <a:lnTo>
                  <a:pt x="208025" y="57149"/>
                </a:lnTo>
                <a:close/>
              </a:path>
              <a:path w="251460" h="86360">
                <a:moveTo>
                  <a:pt x="251459" y="42671"/>
                </a:moveTo>
                <a:lnTo>
                  <a:pt x="194309" y="0"/>
                </a:lnTo>
                <a:lnTo>
                  <a:pt x="194309" y="28955"/>
                </a:lnTo>
                <a:lnTo>
                  <a:pt x="208025" y="28955"/>
                </a:lnTo>
                <a:lnTo>
                  <a:pt x="208025" y="75681"/>
                </a:lnTo>
                <a:lnTo>
                  <a:pt x="251459" y="42671"/>
                </a:lnTo>
                <a:close/>
              </a:path>
              <a:path w="251460" h="86360">
                <a:moveTo>
                  <a:pt x="208025" y="75681"/>
                </a:moveTo>
                <a:lnTo>
                  <a:pt x="208025" y="57149"/>
                </a:lnTo>
                <a:lnTo>
                  <a:pt x="194309" y="57149"/>
                </a:lnTo>
                <a:lnTo>
                  <a:pt x="194309" y="86105"/>
                </a:lnTo>
                <a:lnTo>
                  <a:pt x="208025" y="75681"/>
                </a:lnTo>
                <a:close/>
              </a:path>
            </a:pathLst>
          </a:custGeom>
          <a:solidFill>
            <a:srgbClr val="000000"/>
          </a:solidFill>
        </p:spPr>
        <p:txBody>
          <a:bodyPr wrap="square" lIns="0" tIns="0" rIns="0" bIns="0" rtlCol="0"/>
          <a:lstStyle/>
          <a:p>
            <a:endParaRPr/>
          </a:p>
        </p:txBody>
      </p:sp>
      <p:sp>
        <p:nvSpPr>
          <p:cNvPr id="67" name="object 67"/>
          <p:cNvSpPr/>
          <p:nvPr/>
        </p:nvSpPr>
        <p:spPr>
          <a:xfrm>
            <a:off x="3843020" y="3571747"/>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2672"/>
                </a:moveTo>
                <a:lnTo>
                  <a:pt x="194309" y="0"/>
                </a:lnTo>
                <a:lnTo>
                  <a:pt x="194309" y="28955"/>
                </a:lnTo>
                <a:lnTo>
                  <a:pt x="208025" y="28955"/>
                </a:lnTo>
                <a:lnTo>
                  <a:pt x="208025" y="75681"/>
                </a:lnTo>
                <a:lnTo>
                  <a:pt x="251459" y="42672"/>
                </a:lnTo>
                <a:close/>
              </a:path>
              <a:path w="251460" h="86360">
                <a:moveTo>
                  <a:pt x="208025" y="75681"/>
                </a:moveTo>
                <a:lnTo>
                  <a:pt x="208025" y="57150"/>
                </a:lnTo>
                <a:lnTo>
                  <a:pt x="194309" y="57150"/>
                </a:lnTo>
                <a:lnTo>
                  <a:pt x="194309" y="86105"/>
                </a:lnTo>
                <a:lnTo>
                  <a:pt x="208025" y="75681"/>
                </a:lnTo>
                <a:close/>
              </a:path>
            </a:pathLst>
          </a:custGeom>
          <a:solidFill>
            <a:srgbClr val="000000"/>
          </a:solidFill>
        </p:spPr>
        <p:txBody>
          <a:bodyPr wrap="square" lIns="0" tIns="0" rIns="0" bIns="0" rtlCol="0"/>
          <a:lstStyle/>
          <a:p>
            <a:endParaRPr/>
          </a:p>
        </p:txBody>
      </p:sp>
      <p:sp>
        <p:nvSpPr>
          <p:cNvPr id="68" name="object 68"/>
          <p:cNvSpPr/>
          <p:nvPr/>
        </p:nvSpPr>
        <p:spPr>
          <a:xfrm>
            <a:off x="3843020" y="4435094"/>
            <a:ext cx="251460" cy="86360"/>
          </a:xfrm>
          <a:custGeom>
            <a:avLst/>
            <a:gdLst/>
            <a:ahLst/>
            <a:cxnLst/>
            <a:rect l="l" t="t" r="r" b="b"/>
            <a:pathLst>
              <a:path w="251460" h="86360">
                <a:moveTo>
                  <a:pt x="208025" y="57150"/>
                </a:moveTo>
                <a:lnTo>
                  <a:pt x="208025" y="28955"/>
                </a:lnTo>
                <a:lnTo>
                  <a:pt x="0" y="28955"/>
                </a:lnTo>
                <a:lnTo>
                  <a:pt x="0" y="57150"/>
                </a:lnTo>
                <a:lnTo>
                  <a:pt x="208025" y="57150"/>
                </a:lnTo>
                <a:close/>
              </a:path>
              <a:path w="251460" h="86360">
                <a:moveTo>
                  <a:pt x="251459" y="43433"/>
                </a:moveTo>
                <a:lnTo>
                  <a:pt x="194309" y="0"/>
                </a:lnTo>
                <a:lnTo>
                  <a:pt x="194309" y="28955"/>
                </a:lnTo>
                <a:lnTo>
                  <a:pt x="208025" y="28955"/>
                </a:lnTo>
                <a:lnTo>
                  <a:pt x="208025" y="75864"/>
                </a:lnTo>
                <a:lnTo>
                  <a:pt x="251459" y="43433"/>
                </a:lnTo>
                <a:close/>
              </a:path>
              <a:path w="251460" h="86360">
                <a:moveTo>
                  <a:pt x="208025" y="75864"/>
                </a:moveTo>
                <a:lnTo>
                  <a:pt x="208025" y="57150"/>
                </a:lnTo>
                <a:lnTo>
                  <a:pt x="194309" y="57150"/>
                </a:lnTo>
                <a:lnTo>
                  <a:pt x="194309" y="86105"/>
                </a:lnTo>
                <a:lnTo>
                  <a:pt x="208025" y="75864"/>
                </a:lnTo>
                <a:close/>
              </a:path>
            </a:pathLst>
          </a:custGeom>
          <a:solidFill>
            <a:srgbClr val="000000"/>
          </a:solidFill>
        </p:spPr>
        <p:txBody>
          <a:bodyPr wrap="square" lIns="0" tIns="0" rIns="0" bIns="0" rtlCol="0"/>
          <a:lstStyle/>
          <a:p>
            <a:endParaRPr/>
          </a:p>
        </p:txBody>
      </p:sp>
      <p:sp>
        <p:nvSpPr>
          <p:cNvPr id="69" name="object 69"/>
          <p:cNvSpPr/>
          <p:nvPr/>
        </p:nvSpPr>
        <p:spPr>
          <a:xfrm>
            <a:off x="4262120" y="4478528"/>
            <a:ext cx="1173480" cy="0"/>
          </a:xfrm>
          <a:custGeom>
            <a:avLst/>
            <a:gdLst/>
            <a:ahLst/>
            <a:cxnLst/>
            <a:rect l="l" t="t" r="r" b="b"/>
            <a:pathLst>
              <a:path w="1173479">
                <a:moveTo>
                  <a:pt x="0" y="0"/>
                </a:moveTo>
                <a:lnTo>
                  <a:pt x="1173479" y="0"/>
                </a:lnTo>
              </a:path>
            </a:pathLst>
          </a:custGeom>
          <a:ln w="28575">
            <a:solidFill>
              <a:srgbClr val="000000"/>
            </a:solidFill>
          </a:ln>
        </p:spPr>
        <p:txBody>
          <a:bodyPr wrap="square" lIns="0" tIns="0" rIns="0" bIns="0" rtlCol="0"/>
          <a:lstStyle/>
          <a:p>
            <a:endParaRPr/>
          </a:p>
        </p:txBody>
      </p:sp>
      <p:sp>
        <p:nvSpPr>
          <p:cNvPr id="70" name="object 70"/>
          <p:cNvSpPr/>
          <p:nvPr/>
        </p:nvSpPr>
        <p:spPr>
          <a:xfrm>
            <a:off x="5435600" y="4046473"/>
            <a:ext cx="0" cy="432434"/>
          </a:xfrm>
          <a:custGeom>
            <a:avLst/>
            <a:gdLst/>
            <a:ahLst/>
            <a:cxnLst/>
            <a:rect l="l" t="t" r="r" b="b"/>
            <a:pathLst>
              <a:path h="432435">
                <a:moveTo>
                  <a:pt x="0" y="0"/>
                </a:moveTo>
                <a:lnTo>
                  <a:pt x="0" y="432053"/>
                </a:lnTo>
              </a:path>
            </a:pathLst>
          </a:custGeom>
          <a:ln w="28575">
            <a:solidFill>
              <a:srgbClr val="000000"/>
            </a:solidFill>
          </a:ln>
        </p:spPr>
        <p:txBody>
          <a:bodyPr wrap="square" lIns="0" tIns="0" rIns="0" bIns="0" rtlCol="0"/>
          <a:lstStyle/>
          <a:p>
            <a:endParaRPr/>
          </a:p>
        </p:txBody>
      </p:sp>
      <p:sp>
        <p:nvSpPr>
          <p:cNvPr id="71" name="object 71"/>
          <p:cNvSpPr/>
          <p:nvPr/>
        </p:nvSpPr>
        <p:spPr>
          <a:xfrm>
            <a:off x="5435600" y="4003802"/>
            <a:ext cx="335280" cy="85725"/>
          </a:xfrm>
          <a:custGeom>
            <a:avLst/>
            <a:gdLst/>
            <a:ahLst/>
            <a:cxnLst/>
            <a:rect l="l" t="t" r="r" b="b"/>
            <a:pathLst>
              <a:path w="335279" h="85725">
                <a:moveTo>
                  <a:pt x="291846" y="57150"/>
                </a:moveTo>
                <a:lnTo>
                  <a:pt x="291846" y="28194"/>
                </a:lnTo>
                <a:lnTo>
                  <a:pt x="0" y="28194"/>
                </a:lnTo>
                <a:lnTo>
                  <a:pt x="0" y="57150"/>
                </a:lnTo>
                <a:lnTo>
                  <a:pt x="291846" y="57150"/>
                </a:lnTo>
                <a:close/>
              </a:path>
              <a:path w="335279" h="85725">
                <a:moveTo>
                  <a:pt x="335279" y="42672"/>
                </a:moveTo>
                <a:lnTo>
                  <a:pt x="278129" y="0"/>
                </a:lnTo>
                <a:lnTo>
                  <a:pt x="278129" y="28194"/>
                </a:lnTo>
                <a:lnTo>
                  <a:pt x="291846" y="28194"/>
                </a:lnTo>
                <a:lnTo>
                  <a:pt x="291846" y="75102"/>
                </a:lnTo>
                <a:lnTo>
                  <a:pt x="335279" y="42672"/>
                </a:lnTo>
                <a:close/>
              </a:path>
              <a:path w="335279" h="85725">
                <a:moveTo>
                  <a:pt x="291846" y="75102"/>
                </a:moveTo>
                <a:lnTo>
                  <a:pt x="291846" y="57150"/>
                </a:lnTo>
                <a:lnTo>
                  <a:pt x="278129" y="57150"/>
                </a:lnTo>
                <a:lnTo>
                  <a:pt x="278129" y="85344"/>
                </a:lnTo>
                <a:lnTo>
                  <a:pt x="291846" y="75102"/>
                </a:lnTo>
                <a:close/>
              </a:path>
            </a:pathLst>
          </a:custGeom>
          <a:solidFill>
            <a:srgbClr val="000000"/>
          </a:solidFill>
        </p:spPr>
        <p:txBody>
          <a:bodyPr wrap="square" lIns="0" tIns="0" rIns="0" bIns="0" rtlCol="0"/>
          <a:lstStyle/>
          <a:p>
            <a:endParaRPr/>
          </a:p>
        </p:txBody>
      </p:sp>
      <p:sp>
        <p:nvSpPr>
          <p:cNvPr id="72" name="object 72"/>
          <p:cNvSpPr/>
          <p:nvPr/>
        </p:nvSpPr>
        <p:spPr>
          <a:xfrm>
            <a:off x="9123680" y="4262120"/>
            <a:ext cx="252729" cy="86360"/>
          </a:xfrm>
          <a:custGeom>
            <a:avLst/>
            <a:gdLst/>
            <a:ahLst/>
            <a:cxnLst/>
            <a:rect l="l" t="t" r="r" b="b"/>
            <a:pathLst>
              <a:path w="252729" h="86360">
                <a:moveTo>
                  <a:pt x="209550" y="57150"/>
                </a:moveTo>
                <a:lnTo>
                  <a:pt x="209550" y="28955"/>
                </a:lnTo>
                <a:lnTo>
                  <a:pt x="0" y="28955"/>
                </a:lnTo>
                <a:lnTo>
                  <a:pt x="0" y="57150"/>
                </a:lnTo>
                <a:lnTo>
                  <a:pt x="209550" y="57150"/>
                </a:lnTo>
                <a:close/>
              </a:path>
              <a:path w="252729" h="86360">
                <a:moveTo>
                  <a:pt x="252222" y="43433"/>
                </a:moveTo>
                <a:lnTo>
                  <a:pt x="195072" y="0"/>
                </a:lnTo>
                <a:lnTo>
                  <a:pt x="195072" y="28955"/>
                </a:lnTo>
                <a:lnTo>
                  <a:pt x="209550" y="28955"/>
                </a:lnTo>
                <a:lnTo>
                  <a:pt x="209550" y="75295"/>
                </a:lnTo>
                <a:lnTo>
                  <a:pt x="252222" y="43433"/>
                </a:lnTo>
                <a:close/>
              </a:path>
              <a:path w="252729" h="86360">
                <a:moveTo>
                  <a:pt x="209550" y="75295"/>
                </a:moveTo>
                <a:lnTo>
                  <a:pt x="209550" y="57150"/>
                </a:lnTo>
                <a:lnTo>
                  <a:pt x="195072" y="57150"/>
                </a:lnTo>
                <a:lnTo>
                  <a:pt x="195072" y="86105"/>
                </a:lnTo>
                <a:lnTo>
                  <a:pt x="209550" y="75295"/>
                </a:lnTo>
                <a:close/>
              </a:path>
            </a:pathLst>
          </a:custGeom>
          <a:solidFill>
            <a:srgbClr val="000000"/>
          </a:solidFill>
        </p:spPr>
        <p:txBody>
          <a:bodyPr wrap="square" lIns="0" tIns="0" rIns="0" bIns="0" rtlCol="0"/>
          <a:lstStyle/>
          <a:p>
            <a:endParaRPr/>
          </a:p>
        </p:txBody>
      </p:sp>
      <p:sp>
        <p:nvSpPr>
          <p:cNvPr id="73" name="object 73"/>
          <p:cNvSpPr/>
          <p:nvPr/>
        </p:nvSpPr>
        <p:spPr>
          <a:xfrm>
            <a:off x="1909826" y="5044694"/>
            <a:ext cx="2185035" cy="76200"/>
          </a:xfrm>
          <a:custGeom>
            <a:avLst/>
            <a:gdLst/>
            <a:ahLst/>
            <a:cxnLst/>
            <a:rect l="l" t="t" r="r" b="b"/>
            <a:pathLst>
              <a:path w="2185035" h="76200">
                <a:moveTo>
                  <a:pt x="2125218" y="41147"/>
                </a:moveTo>
                <a:lnTo>
                  <a:pt x="2125218" y="35813"/>
                </a:lnTo>
                <a:lnTo>
                  <a:pt x="2123694" y="33527"/>
                </a:lnTo>
                <a:lnTo>
                  <a:pt x="2286" y="33527"/>
                </a:lnTo>
                <a:lnTo>
                  <a:pt x="0" y="35813"/>
                </a:lnTo>
                <a:lnTo>
                  <a:pt x="0" y="41147"/>
                </a:lnTo>
                <a:lnTo>
                  <a:pt x="2286" y="43433"/>
                </a:lnTo>
                <a:lnTo>
                  <a:pt x="2123694" y="43433"/>
                </a:lnTo>
                <a:lnTo>
                  <a:pt x="2125218" y="41147"/>
                </a:lnTo>
                <a:close/>
              </a:path>
              <a:path w="2185035" h="76200">
                <a:moveTo>
                  <a:pt x="2184653" y="38100"/>
                </a:moveTo>
                <a:lnTo>
                  <a:pt x="2108453" y="0"/>
                </a:lnTo>
                <a:lnTo>
                  <a:pt x="2108453" y="33527"/>
                </a:lnTo>
                <a:lnTo>
                  <a:pt x="2123694" y="33527"/>
                </a:lnTo>
                <a:lnTo>
                  <a:pt x="2125218" y="35813"/>
                </a:lnTo>
                <a:lnTo>
                  <a:pt x="2125218" y="67817"/>
                </a:lnTo>
                <a:lnTo>
                  <a:pt x="2184653" y="38100"/>
                </a:lnTo>
                <a:close/>
              </a:path>
              <a:path w="2185035" h="76200">
                <a:moveTo>
                  <a:pt x="2125218" y="67817"/>
                </a:moveTo>
                <a:lnTo>
                  <a:pt x="2125218" y="41147"/>
                </a:lnTo>
                <a:lnTo>
                  <a:pt x="2123694" y="43433"/>
                </a:lnTo>
                <a:lnTo>
                  <a:pt x="2108453" y="43433"/>
                </a:lnTo>
                <a:lnTo>
                  <a:pt x="2108453" y="76200"/>
                </a:lnTo>
                <a:lnTo>
                  <a:pt x="2125218" y="67817"/>
                </a:lnTo>
                <a:close/>
              </a:path>
            </a:pathLst>
          </a:custGeom>
          <a:solidFill>
            <a:srgbClr val="000000"/>
          </a:solidFill>
        </p:spPr>
        <p:txBody>
          <a:bodyPr wrap="square" lIns="0" tIns="0" rIns="0" bIns="0" rtlCol="0"/>
          <a:lstStyle/>
          <a:p>
            <a:endParaRPr/>
          </a:p>
        </p:txBody>
      </p:sp>
      <p:sp>
        <p:nvSpPr>
          <p:cNvPr id="74" name="object 74"/>
          <p:cNvSpPr/>
          <p:nvPr/>
        </p:nvSpPr>
        <p:spPr>
          <a:xfrm>
            <a:off x="1909826" y="5303773"/>
            <a:ext cx="2185035" cy="76200"/>
          </a:xfrm>
          <a:custGeom>
            <a:avLst/>
            <a:gdLst/>
            <a:ahLst/>
            <a:cxnLst/>
            <a:rect l="l" t="t" r="r" b="b"/>
            <a:pathLst>
              <a:path w="2185035" h="76200">
                <a:moveTo>
                  <a:pt x="2125218" y="41148"/>
                </a:moveTo>
                <a:lnTo>
                  <a:pt x="2125218" y="35813"/>
                </a:lnTo>
                <a:lnTo>
                  <a:pt x="2123694" y="33527"/>
                </a:lnTo>
                <a:lnTo>
                  <a:pt x="2286" y="33527"/>
                </a:lnTo>
                <a:lnTo>
                  <a:pt x="0" y="35813"/>
                </a:lnTo>
                <a:lnTo>
                  <a:pt x="0" y="41148"/>
                </a:lnTo>
                <a:lnTo>
                  <a:pt x="2286" y="42672"/>
                </a:lnTo>
                <a:lnTo>
                  <a:pt x="2123694" y="42672"/>
                </a:lnTo>
                <a:lnTo>
                  <a:pt x="2125218" y="41148"/>
                </a:lnTo>
                <a:close/>
              </a:path>
              <a:path w="2185035" h="76200">
                <a:moveTo>
                  <a:pt x="2184653" y="38100"/>
                </a:moveTo>
                <a:lnTo>
                  <a:pt x="2108453" y="0"/>
                </a:lnTo>
                <a:lnTo>
                  <a:pt x="2108453" y="33527"/>
                </a:lnTo>
                <a:lnTo>
                  <a:pt x="2123694" y="33527"/>
                </a:lnTo>
                <a:lnTo>
                  <a:pt x="2125218" y="35813"/>
                </a:lnTo>
                <a:lnTo>
                  <a:pt x="2125218" y="67817"/>
                </a:lnTo>
                <a:lnTo>
                  <a:pt x="2184653" y="38100"/>
                </a:lnTo>
                <a:close/>
              </a:path>
              <a:path w="2185035" h="76200">
                <a:moveTo>
                  <a:pt x="2125218" y="67817"/>
                </a:moveTo>
                <a:lnTo>
                  <a:pt x="2125218" y="41148"/>
                </a:lnTo>
                <a:lnTo>
                  <a:pt x="2123694" y="42672"/>
                </a:lnTo>
                <a:lnTo>
                  <a:pt x="2108453" y="42672"/>
                </a:lnTo>
                <a:lnTo>
                  <a:pt x="2108453" y="76200"/>
                </a:lnTo>
                <a:lnTo>
                  <a:pt x="2125218" y="67817"/>
                </a:lnTo>
                <a:close/>
              </a:path>
            </a:pathLst>
          </a:custGeom>
          <a:solidFill>
            <a:srgbClr val="FF0000"/>
          </a:solidFill>
        </p:spPr>
        <p:txBody>
          <a:bodyPr wrap="square" lIns="0" tIns="0" rIns="0" bIns="0" rtlCol="0"/>
          <a:lstStyle/>
          <a:p>
            <a:endParaRPr/>
          </a:p>
        </p:txBody>
      </p:sp>
      <p:sp>
        <p:nvSpPr>
          <p:cNvPr id="75" name="object 75"/>
          <p:cNvSpPr/>
          <p:nvPr/>
        </p:nvSpPr>
        <p:spPr>
          <a:xfrm>
            <a:off x="1879345" y="4437379"/>
            <a:ext cx="70485" cy="71120"/>
          </a:xfrm>
          <a:custGeom>
            <a:avLst/>
            <a:gdLst/>
            <a:ahLst/>
            <a:cxnLst/>
            <a:rect l="l" t="t" r="r" b="b"/>
            <a:pathLst>
              <a:path w="70485" h="71120">
                <a:moveTo>
                  <a:pt x="70104" y="50292"/>
                </a:moveTo>
                <a:lnTo>
                  <a:pt x="70104" y="19812"/>
                </a:lnTo>
                <a:lnTo>
                  <a:pt x="49530" y="0"/>
                </a:lnTo>
                <a:lnTo>
                  <a:pt x="20574" y="0"/>
                </a:lnTo>
                <a:lnTo>
                  <a:pt x="0" y="19812"/>
                </a:lnTo>
                <a:lnTo>
                  <a:pt x="0" y="50292"/>
                </a:lnTo>
                <a:lnTo>
                  <a:pt x="20574" y="70866"/>
                </a:lnTo>
                <a:lnTo>
                  <a:pt x="49530" y="70866"/>
                </a:lnTo>
                <a:lnTo>
                  <a:pt x="70104" y="50292"/>
                </a:lnTo>
                <a:close/>
              </a:path>
            </a:pathLst>
          </a:custGeom>
          <a:solidFill>
            <a:srgbClr val="000000"/>
          </a:solidFill>
        </p:spPr>
        <p:txBody>
          <a:bodyPr wrap="square" lIns="0" tIns="0" rIns="0" bIns="0" rtlCol="0"/>
          <a:lstStyle/>
          <a:p>
            <a:endParaRPr/>
          </a:p>
        </p:txBody>
      </p:sp>
      <p:sp>
        <p:nvSpPr>
          <p:cNvPr id="76" name="object 76"/>
          <p:cNvSpPr/>
          <p:nvPr/>
        </p:nvSpPr>
        <p:spPr>
          <a:xfrm>
            <a:off x="1879345" y="4437379"/>
            <a:ext cx="70485" cy="71120"/>
          </a:xfrm>
          <a:custGeom>
            <a:avLst/>
            <a:gdLst/>
            <a:ahLst/>
            <a:cxnLst/>
            <a:rect l="l" t="t" r="r" b="b"/>
            <a:pathLst>
              <a:path w="70485" h="71120">
                <a:moveTo>
                  <a:pt x="20574" y="0"/>
                </a:moveTo>
                <a:lnTo>
                  <a:pt x="0" y="19812"/>
                </a:lnTo>
                <a:lnTo>
                  <a:pt x="0" y="50292"/>
                </a:lnTo>
                <a:lnTo>
                  <a:pt x="20574" y="70866"/>
                </a:lnTo>
                <a:lnTo>
                  <a:pt x="49530" y="70866"/>
                </a:lnTo>
                <a:lnTo>
                  <a:pt x="70104" y="50292"/>
                </a:lnTo>
                <a:lnTo>
                  <a:pt x="70104" y="19812"/>
                </a:lnTo>
                <a:lnTo>
                  <a:pt x="49530" y="0"/>
                </a:lnTo>
                <a:lnTo>
                  <a:pt x="20574" y="0"/>
                </a:lnTo>
                <a:close/>
              </a:path>
            </a:pathLst>
          </a:custGeom>
          <a:ln w="9525">
            <a:solidFill>
              <a:srgbClr val="000000"/>
            </a:solidFill>
          </a:ln>
        </p:spPr>
        <p:txBody>
          <a:bodyPr wrap="square" lIns="0" tIns="0" rIns="0" bIns="0" rtlCol="0"/>
          <a:lstStyle/>
          <a:p>
            <a:endParaRPr/>
          </a:p>
        </p:txBody>
      </p:sp>
      <p:sp>
        <p:nvSpPr>
          <p:cNvPr id="77" name="object 77"/>
          <p:cNvSpPr/>
          <p:nvPr/>
        </p:nvSpPr>
        <p:spPr>
          <a:xfrm>
            <a:off x="1879345" y="4767326"/>
            <a:ext cx="70485" cy="73660"/>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78" name="object 78"/>
          <p:cNvSpPr/>
          <p:nvPr/>
        </p:nvSpPr>
        <p:spPr>
          <a:xfrm>
            <a:off x="1879345" y="4767326"/>
            <a:ext cx="70485" cy="73660"/>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79" name="object 79"/>
          <p:cNvSpPr/>
          <p:nvPr/>
        </p:nvSpPr>
        <p:spPr>
          <a:xfrm>
            <a:off x="6856730" y="3230372"/>
            <a:ext cx="255270" cy="76200"/>
          </a:xfrm>
          <a:custGeom>
            <a:avLst/>
            <a:gdLst/>
            <a:ahLst/>
            <a:cxnLst/>
            <a:rect l="l" t="t" r="r" b="b"/>
            <a:pathLst>
              <a:path w="255270" h="76200">
                <a:moveTo>
                  <a:pt x="196596" y="41147"/>
                </a:moveTo>
                <a:lnTo>
                  <a:pt x="196596" y="35813"/>
                </a:lnTo>
                <a:lnTo>
                  <a:pt x="194310" y="33527"/>
                </a:lnTo>
                <a:lnTo>
                  <a:pt x="1524" y="33527"/>
                </a:lnTo>
                <a:lnTo>
                  <a:pt x="0" y="35813"/>
                </a:lnTo>
                <a:lnTo>
                  <a:pt x="0" y="41147"/>
                </a:lnTo>
                <a:lnTo>
                  <a:pt x="1524" y="42671"/>
                </a:lnTo>
                <a:lnTo>
                  <a:pt x="194310" y="42671"/>
                </a:lnTo>
                <a:lnTo>
                  <a:pt x="196596" y="41147"/>
                </a:lnTo>
                <a:close/>
              </a:path>
              <a:path w="255270" h="76200">
                <a:moveTo>
                  <a:pt x="255270" y="38099"/>
                </a:moveTo>
                <a:lnTo>
                  <a:pt x="179070" y="0"/>
                </a:lnTo>
                <a:lnTo>
                  <a:pt x="179070" y="33527"/>
                </a:lnTo>
                <a:lnTo>
                  <a:pt x="194310" y="33527"/>
                </a:lnTo>
                <a:lnTo>
                  <a:pt x="196596" y="35813"/>
                </a:lnTo>
                <a:lnTo>
                  <a:pt x="196596" y="67436"/>
                </a:lnTo>
                <a:lnTo>
                  <a:pt x="255270" y="38099"/>
                </a:lnTo>
                <a:close/>
              </a:path>
              <a:path w="255270" h="76200">
                <a:moveTo>
                  <a:pt x="196596" y="67436"/>
                </a:moveTo>
                <a:lnTo>
                  <a:pt x="196596" y="41147"/>
                </a:lnTo>
                <a:lnTo>
                  <a:pt x="194310" y="42671"/>
                </a:lnTo>
                <a:lnTo>
                  <a:pt x="179070" y="42671"/>
                </a:lnTo>
                <a:lnTo>
                  <a:pt x="179070" y="76199"/>
                </a:lnTo>
                <a:lnTo>
                  <a:pt x="196596" y="67436"/>
                </a:lnTo>
                <a:close/>
              </a:path>
            </a:pathLst>
          </a:custGeom>
          <a:solidFill>
            <a:srgbClr val="000000"/>
          </a:solidFill>
        </p:spPr>
        <p:txBody>
          <a:bodyPr wrap="square" lIns="0" tIns="0" rIns="0" bIns="0" rtlCol="0"/>
          <a:lstStyle/>
          <a:p>
            <a:endParaRPr/>
          </a:p>
        </p:txBody>
      </p:sp>
      <p:sp>
        <p:nvSpPr>
          <p:cNvPr id="80" name="object 80"/>
          <p:cNvSpPr/>
          <p:nvPr/>
        </p:nvSpPr>
        <p:spPr>
          <a:xfrm>
            <a:off x="5351779" y="4262120"/>
            <a:ext cx="1760220" cy="86360"/>
          </a:xfrm>
          <a:custGeom>
            <a:avLst/>
            <a:gdLst/>
            <a:ahLst/>
            <a:cxnLst/>
            <a:rect l="l" t="t" r="r" b="b"/>
            <a:pathLst>
              <a:path w="1760220" h="86360">
                <a:moveTo>
                  <a:pt x="1717548" y="57150"/>
                </a:moveTo>
                <a:lnTo>
                  <a:pt x="1717548" y="28955"/>
                </a:lnTo>
                <a:lnTo>
                  <a:pt x="0" y="28956"/>
                </a:lnTo>
                <a:lnTo>
                  <a:pt x="0" y="57150"/>
                </a:lnTo>
                <a:lnTo>
                  <a:pt x="1717548" y="57150"/>
                </a:lnTo>
                <a:close/>
              </a:path>
              <a:path w="1760220" h="86360">
                <a:moveTo>
                  <a:pt x="1760220" y="43433"/>
                </a:moveTo>
                <a:lnTo>
                  <a:pt x="1703070" y="0"/>
                </a:lnTo>
                <a:lnTo>
                  <a:pt x="1703070" y="28955"/>
                </a:lnTo>
                <a:lnTo>
                  <a:pt x="1717548" y="28955"/>
                </a:lnTo>
                <a:lnTo>
                  <a:pt x="1717548" y="75295"/>
                </a:lnTo>
                <a:lnTo>
                  <a:pt x="1760220" y="43433"/>
                </a:lnTo>
                <a:close/>
              </a:path>
              <a:path w="1760220" h="86360">
                <a:moveTo>
                  <a:pt x="1717548" y="75295"/>
                </a:moveTo>
                <a:lnTo>
                  <a:pt x="1717548" y="57150"/>
                </a:lnTo>
                <a:lnTo>
                  <a:pt x="1703070" y="57150"/>
                </a:lnTo>
                <a:lnTo>
                  <a:pt x="1703070" y="86105"/>
                </a:lnTo>
                <a:lnTo>
                  <a:pt x="1717548" y="75295"/>
                </a:lnTo>
                <a:close/>
              </a:path>
            </a:pathLst>
          </a:custGeom>
          <a:solidFill>
            <a:srgbClr val="000000"/>
          </a:solidFill>
        </p:spPr>
        <p:txBody>
          <a:bodyPr wrap="square" lIns="0" tIns="0" rIns="0" bIns="0" rtlCol="0"/>
          <a:lstStyle/>
          <a:p>
            <a:endParaRPr/>
          </a:p>
        </p:txBody>
      </p:sp>
      <p:sp>
        <p:nvSpPr>
          <p:cNvPr id="81" name="object 81"/>
          <p:cNvSpPr txBox="1"/>
          <p:nvPr/>
        </p:nvSpPr>
        <p:spPr>
          <a:xfrm>
            <a:off x="6278626" y="4711445"/>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0</a:t>
            </a:r>
            <a:endParaRPr sz="1100">
              <a:latin typeface="Arial"/>
              <a:cs typeface="Arial"/>
            </a:endParaRPr>
          </a:p>
        </p:txBody>
      </p:sp>
      <p:sp>
        <p:nvSpPr>
          <p:cNvPr id="82" name="object 82"/>
          <p:cNvSpPr txBox="1"/>
          <p:nvPr/>
        </p:nvSpPr>
        <p:spPr>
          <a:xfrm>
            <a:off x="6278626" y="5014727"/>
            <a:ext cx="10350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1</a:t>
            </a:r>
            <a:endParaRPr sz="1100">
              <a:latin typeface="Arial"/>
              <a:cs typeface="Arial"/>
            </a:endParaRPr>
          </a:p>
        </p:txBody>
      </p:sp>
      <p:sp>
        <p:nvSpPr>
          <p:cNvPr id="83" name="object 83"/>
          <p:cNvSpPr/>
          <p:nvPr/>
        </p:nvSpPr>
        <p:spPr>
          <a:xfrm>
            <a:off x="6202171" y="4651502"/>
            <a:ext cx="238760" cy="603250"/>
          </a:xfrm>
          <a:custGeom>
            <a:avLst/>
            <a:gdLst/>
            <a:ahLst/>
            <a:cxnLst/>
            <a:rect l="l" t="t" r="r" b="b"/>
            <a:pathLst>
              <a:path w="238760" h="603250">
                <a:moveTo>
                  <a:pt x="118872" y="0"/>
                </a:moveTo>
                <a:lnTo>
                  <a:pt x="72651" y="9358"/>
                </a:lnTo>
                <a:lnTo>
                  <a:pt x="34861" y="34861"/>
                </a:lnTo>
                <a:lnTo>
                  <a:pt x="9358" y="72651"/>
                </a:lnTo>
                <a:lnTo>
                  <a:pt x="0" y="118872"/>
                </a:lnTo>
                <a:lnTo>
                  <a:pt x="0" y="483870"/>
                </a:lnTo>
                <a:lnTo>
                  <a:pt x="9358" y="530411"/>
                </a:lnTo>
                <a:lnTo>
                  <a:pt x="34861" y="568166"/>
                </a:lnTo>
                <a:lnTo>
                  <a:pt x="72651" y="593490"/>
                </a:lnTo>
                <a:lnTo>
                  <a:pt x="118872" y="602742"/>
                </a:lnTo>
                <a:lnTo>
                  <a:pt x="165532" y="593490"/>
                </a:lnTo>
                <a:lnTo>
                  <a:pt x="203549" y="568166"/>
                </a:lnTo>
                <a:lnTo>
                  <a:pt x="229135" y="530411"/>
                </a:lnTo>
                <a:lnTo>
                  <a:pt x="238505" y="483870"/>
                </a:lnTo>
                <a:lnTo>
                  <a:pt x="238505" y="118872"/>
                </a:lnTo>
                <a:lnTo>
                  <a:pt x="229135" y="72651"/>
                </a:lnTo>
                <a:lnTo>
                  <a:pt x="203549" y="34861"/>
                </a:lnTo>
                <a:lnTo>
                  <a:pt x="165532" y="9358"/>
                </a:lnTo>
                <a:lnTo>
                  <a:pt x="118872" y="0"/>
                </a:lnTo>
                <a:close/>
              </a:path>
            </a:pathLst>
          </a:custGeom>
          <a:ln w="9525">
            <a:solidFill>
              <a:srgbClr val="000000"/>
            </a:solidFill>
          </a:ln>
        </p:spPr>
        <p:txBody>
          <a:bodyPr wrap="square" lIns="0" tIns="0" rIns="0" bIns="0" rtlCol="0"/>
          <a:lstStyle/>
          <a:p>
            <a:endParaRPr/>
          </a:p>
        </p:txBody>
      </p:sp>
      <p:sp>
        <p:nvSpPr>
          <p:cNvPr id="84" name="object 84"/>
          <p:cNvSpPr/>
          <p:nvPr/>
        </p:nvSpPr>
        <p:spPr>
          <a:xfrm>
            <a:off x="4257547" y="5044694"/>
            <a:ext cx="1932939" cy="76200"/>
          </a:xfrm>
          <a:custGeom>
            <a:avLst/>
            <a:gdLst/>
            <a:ahLst/>
            <a:cxnLst/>
            <a:rect l="l" t="t" r="r" b="b"/>
            <a:pathLst>
              <a:path w="1932939" h="76200">
                <a:moveTo>
                  <a:pt x="1872996" y="41147"/>
                </a:moveTo>
                <a:lnTo>
                  <a:pt x="1872996" y="35813"/>
                </a:lnTo>
                <a:lnTo>
                  <a:pt x="1871472" y="33527"/>
                </a:lnTo>
                <a:lnTo>
                  <a:pt x="2286" y="33528"/>
                </a:lnTo>
                <a:lnTo>
                  <a:pt x="0" y="35814"/>
                </a:lnTo>
                <a:lnTo>
                  <a:pt x="0" y="41148"/>
                </a:lnTo>
                <a:lnTo>
                  <a:pt x="2286" y="43434"/>
                </a:lnTo>
                <a:lnTo>
                  <a:pt x="1871472" y="43433"/>
                </a:lnTo>
                <a:lnTo>
                  <a:pt x="1872996" y="41147"/>
                </a:lnTo>
                <a:close/>
              </a:path>
              <a:path w="1932939" h="76200">
                <a:moveTo>
                  <a:pt x="1932431" y="38100"/>
                </a:moveTo>
                <a:lnTo>
                  <a:pt x="1856231" y="0"/>
                </a:lnTo>
                <a:lnTo>
                  <a:pt x="1856231" y="33527"/>
                </a:lnTo>
                <a:lnTo>
                  <a:pt x="1871472" y="33527"/>
                </a:lnTo>
                <a:lnTo>
                  <a:pt x="1872996" y="35813"/>
                </a:lnTo>
                <a:lnTo>
                  <a:pt x="1872996" y="67817"/>
                </a:lnTo>
                <a:lnTo>
                  <a:pt x="1932431" y="38100"/>
                </a:lnTo>
                <a:close/>
              </a:path>
              <a:path w="1932939" h="76200">
                <a:moveTo>
                  <a:pt x="1872996" y="67817"/>
                </a:moveTo>
                <a:lnTo>
                  <a:pt x="1872996" y="41147"/>
                </a:lnTo>
                <a:lnTo>
                  <a:pt x="1871472" y="43433"/>
                </a:lnTo>
                <a:lnTo>
                  <a:pt x="1856231" y="43433"/>
                </a:lnTo>
                <a:lnTo>
                  <a:pt x="1856231" y="76200"/>
                </a:lnTo>
                <a:lnTo>
                  <a:pt x="1872996" y="67817"/>
                </a:lnTo>
                <a:close/>
              </a:path>
            </a:pathLst>
          </a:custGeom>
          <a:solidFill>
            <a:srgbClr val="000000"/>
          </a:solidFill>
        </p:spPr>
        <p:txBody>
          <a:bodyPr wrap="square" lIns="0" tIns="0" rIns="0" bIns="0" rtlCol="0"/>
          <a:lstStyle/>
          <a:p>
            <a:endParaRPr/>
          </a:p>
        </p:txBody>
      </p:sp>
      <p:sp>
        <p:nvSpPr>
          <p:cNvPr id="85" name="object 85"/>
          <p:cNvSpPr/>
          <p:nvPr/>
        </p:nvSpPr>
        <p:spPr>
          <a:xfrm>
            <a:off x="4257547" y="4784852"/>
            <a:ext cx="1932939" cy="76200"/>
          </a:xfrm>
          <a:custGeom>
            <a:avLst/>
            <a:gdLst/>
            <a:ahLst/>
            <a:cxnLst/>
            <a:rect l="l" t="t" r="r" b="b"/>
            <a:pathLst>
              <a:path w="1932939" h="76200">
                <a:moveTo>
                  <a:pt x="1872996" y="40386"/>
                </a:moveTo>
                <a:lnTo>
                  <a:pt x="1872996" y="35051"/>
                </a:lnTo>
                <a:lnTo>
                  <a:pt x="1871472" y="33527"/>
                </a:lnTo>
                <a:lnTo>
                  <a:pt x="2286" y="33528"/>
                </a:lnTo>
                <a:lnTo>
                  <a:pt x="0" y="35052"/>
                </a:lnTo>
                <a:lnTo>
                  <a:pt x="0" y="40386"/>
                </a:lnTo>
                <a:lnTo>
                  <a:pt x="2286" y="42672"/>
                </a:lnTo>
                <a:lnTo>
                  <a:pt x="1871472" y="42672"/>
                </a:lnTo>
                <a:lnTo>
                  <a:pt x="1872996" y="40386"/>
                </a:lnTo>
                <a:close/>
              </a:path>
              <a:path w="1932939" h="76200">
                <a:moveTo>
                  <a:pt x="1932431" y="38100"/>
                </a:moveTo>
                <a:lnTo>
                  <a:pt x="1856231" y="0"/>
                </a:lnTo>
                <a:lnTo>
                  <a:pt x="1856231" y="33527"/>
                </a:lnTo>
                <a:lnTo>
                  <a:pt x="1871472" y="33527"/>
                </a:lnTo>
                <a:lnTo>
                  <a:pt x="1872996" y="35051"/>
                </a:lnTo>
                <a:lnTo>
                  <a:pt x="1872996" y="67817"/>
                </a:lnTo>
                <a:lnTo>
                  <a:pt x="1932431" y="38100"/>
                </a:lnTo>
                <a:close/>
              </a:path>
              <a:path w="1932939" h="76200">
                <a:moveTo>
                  <a:pt x="1872996" y="67817"/>
                </a:moveTo>
                <a:lnTo>
                  <a:pt x="1872996" y="40386"/>
                </a:lnTo>
                <a:lnTo>
                  <a:pt x="1871472" y="42672"/>
                </a:lnTo>
                <a:lnTo>
                  <a:pt x="1856231" y="42672"/>
                </a:lnTo>
                <a:lnTo>
                  <a:pt x="1856231" y="76200"/>
                </a:lnTo>
                <a:lnTo>
                  <a:pt x="1872996" y="67817"/>
                </a:lnTo>
                <a:close/>
              </a:path>
            </a:pathLst>
          </a:custGeom>
          <a:solidFill>
            <a:srgbClr val="000000"/>
          </a:solidFill>
        </p:spPr>
        <p:txBody>
          <a:bodyPr wrap="square" lIns="0" tIns="0" rIns="0" bIns="0" rtlCol="0"/>
          <a:lstStyle/>
          <a:p>
            <a:endParaRPr/>
          </a:p>
        </p:txBody>
      </p:sp>
      <p:sp>
        <p:nvSpPr>
          <p:cNvPr id="86" name="object 86"/>
          <p:cNvSpPr/>
          <p:nvPr/>
        </p:nvSpPr>
        <p:spPr>
          <a:xfrm>
            <a:off x="6437629" y="4957826"/>
            <a:ext cx="674370" cy="76200"/>
          </a:xfrm>
          <a:custGeom>
            <a:avLst/>
            <a:gdLst/>
            <a:ahLst/>
            <a:cxnLst/>
            <a:rect l="l" t="t" r="r" b="b"/>
            <a:pathLst>
              <a:path w="674370" h="76200">
                <a:moveTo>
                  <a:pt x="615696" y="40386"/>
                </a:moveTo>
                <a:lnTo>
                  <a:pt x="615696" y="35051"/>
                </a:lnTo>
                <a:lnTo>
                  <a:pt x="613410" y="33527"/>
                </a:lnTo>
                <a:lnTo>
                  <a:pt x="1524" y="33527"/>
                </a:lnTo>
                <a:lnTo>
                  <a:pt x="0" y="35051"/>
                </a:lnTo>
                <a:lnTo>
                  <a:pt x="0" y="40386"/>
                </a:lnTo>
                <a:lnTo>
                  <a:pt x="1524" y="42672"/>
                </a:lnTo>
                <a:lnTo>
                  <a:pt x="613410" y="42672"/>
                </a:lnTo>
                <a:lnTo>
                  <a:pt x="615696" y="40386"/>
                </a:lnTo>
                <a:close/>
              </a:path>
              <a:path w="674370" h="76200">
                <a:moveTo>
                  <a:pt x="674370" y="38100"/>
                </a:moveTo>
                <a:lnTo>
                  <a:pt x="598170" y="0"/>
                </a:lnTo>
                <a:lnTo>
                  <a:pt x="598170" y="33527"/>
                </a:lnTo>
                <a:lnTo>
                  <a:pt x="613410" y="33527"/>
                </a:lnTo>
                <a:lnTo>
                  <a:pt x="615696" y="35051"/>
                </a:lnTo>
                <a:lnTo>
                  <a:pt x="615696" y="67437"/>
                </a:lnTo>
                <a:lnTo>
                  <a:pt x="674370" y="38100"/>
                </a:lnTo>
                <a:close/>
              </a:path>
              <a:path w="674370" h="76200">
                <a:moveTo>
                  <a:pt x="615696" y="67437"/>
                </a:moveTo>
                <a:lnTo>
                  <a:pt x="615696" y="40386"/>
                </a:lnTo>
                <a:lnTo>
                  <a:pt x="613410" y="42672"/>
                </a:lnTo>
                <a:lnTo>
                  <a:pt x="598170" y="42672"/>
                </a:lnTo>
                <a:lnTo>
                  <a:pt x="598170" y="76200"/>
                </a:lnTo>
                <a:lnTo>
                  <a:pt x="615696" y="67437"/>
                </a:lnTo>
                <a:close/>
              </a:path>
            </a:pathLst>
          </a:custGeom>
          <a:solidFill>
            <a:srgbClr val="000000"/>
          </a:solidFill>
        </p:spPr>
        <p:txBody>
          <a:bodyPr wrap="square" lIns="0" tIns="0" rIns="0" bIns="0" rtlCol="0"/>
          <a:lstStyle/>
          <a:p>
            <a:endParaRPr/>
          </a:p>
        </p:txBody>
      </p:sp>
      <p:sp>
        <p:nvSpPr>
          <p:cNvPr id="87" name="object 87"/>
          <p:cNvSpPr/>
          <p:nvPr/>
        </p:nvSpPr>
        <p:spPr>
          <a:xfrm>
            <a:off x="7280402" y="4262120"/>
            <a:ext cx="501650" cy="86360"/>
          </a:xfrm>
          <a:custGeom>
            <a:avLst/>
            <a:gdLst/>
            <a:ahLst/>
            <a:cxnLst/>
            <a:rect l="l" t="t" r="r" b="b"/>
            <a:pathLst>
              <a:path w="501650" h="86360">
                <a:moveTo>
                  <a:pt x="458724" y="57150"/>
                </a:moveTo>
                <a:lnTo>
                  <a:pt x="458724" y="28955"/>
                </a:lnTo>
                <a:lnTo>
                  <a:pt x="0" y="28955"/>
                </a:lnTo>
                <a:lnTo>
                  <a:pt x="0" y="57150"/>
                </a:lnTo>
                <a:lnTo>
                  <a:pt x="458724" y="57150"/>
                </a:lnTo>
                <a:close/>
              </a:path>
              <a:path w="501650" h="86360">
                <a:moveTo>
                  <a:pt x="501396" y="43433"/>
                </a:moveTo>
                <a:lnTo>
                  <a:pt x="444246" y="0"/>
                </a:lnTo>
                <a:lnTo>
                  <a:pt x="444246" y="28955"/>
                </a:lnTo>
                <a:lnTo>
                  <a:pt x="458724" y="28955"/>
                </a:lnTo>
                <a:lnTo>
                  <a:pt x="458724" y="75295"/>
                </a:lnTo>
                <a:lnTo>
                  <a:pt x="501396" y="43433"/>
                </a:lnTo>
                <a:close/>
              </a:path>
              <a:path w="501650" h="86360">
                <a:moveTo>
                  <a:pt x="458724" y="75295"/>
                </a:moveTo>
                <a:lnTo>
                  <a:pt x="458724" y="57150"/>
                </a:lnTo>
                <a:lnTo>
                  <a:pt x="444246" y="57150"/>
                </a:lnTo>
                <a:lnTo>
                  <a:pt x="444246" y="86105"/>
                </a:lnTo>
                <a:lnTo>
                  <a:pt x="458724" y="75295"/>
                </a:lnTo>
                <a:close/>
              </a:path>
            </a:pathLst>
          </a:custGeom>
          <a:solidFill>
            <a:srgbClr val="000000"/>
          </a:solidFill>
        </p:spPr>
        <p:txBody>
          <a:bodyPr wrap="square" lIns="0" tIns="0" rIns="0" bIns="0" rtlCol="0"/>
          <a:lstStyle/>
          <a:p>
            <a:endParaRPr/>
          </a:p>
        </p:txBody>
      </p:sp>
      <p:sp>
        <p:nvSpPr>
          <p:cNvPr id="88" name="object 88"/>
          <p:cNvSpPr/>
          <p:nvPr/>
        </p:nvSpPr>
        <p:spPr>
          <a:xfrm>
            <a:off x="7275830" y="4957826"/>
            <a:ext cx="1681480" cy="76200"/>
          </a:xfrm>
          <a:custGeom>
            <a:avLst/>
            <a:gdLst/>
            <a:ahLst/>
            <a:cxnLst/>
            <a:rect l="l" t="t" r="r" b="b"/>
            <a:pathLst>
              <a:path w="1681479" h="76200">
                <a:moveTo>
                  <a:pt x="1622298" y="40386"/>
                </a:moveTo>
                <a:lnTo>
                  <a:pt x="1622298" y="35051"/>
                </a:lnTo>
                <a:lnTo>
                  <a:pt x="1620012" y="33527"/>
                </a:lnTo>
                <a:lnTo>
                  <a:pt x="1524" y="33527"/>
                </a:lnTo>
                <a:lnTo>
                  <a:pt x="0" y="35051"/>
                </a:lnTo>
                <a:lnTo>
                  <a:pt x="0" y="40386"/>
                </a:lnTo>
                <a:lnTo>
                  <a:pt x="1524" y="42672"/>
                </a:lnTo>
                <a:lnTo>
                  <a:pt x="1620012" y="42672"/>
                </a:lnTo>
                <a:lnTo>
                  <a:pt x="1622298" y="40386"/>
                </a:lnTo>
                <a:close/>
              </a:path>
              <a:path w="1681479" h="76200">
                <a:moveTo>
                  <a:pt x="1680972" y="38100"/>
                </a:moveTo>
                <a:lnTo>
                  <a:pt x="1604772" y="0"/>
                </a:lnTo>
                <a:lnTo>
                  <a:pt x="1604772" y="33527"/>
                </a:lnTo>
                <a:lnTo>
                  <a:pt x="1620012" y="33527"/>
                </a:lnTo>
                <a:lnTo>
                  <a:pt x="1622298" y="35051"/>
                </a:lnTo>
                <a:lnTo>
                  <a:pt x="1622298" y="67437"/>
                </a:lnTo>
                <a:lnTo>
                  <a:pt x="1680972" y="38100"/>
                </a:lnTo>
                <a:close/>
              </a:path>
              <a:path w="1681479" h="76200">
                <a:moveTo>
                  <a:pt x="1622298" y="67437"/>
                </a:moveTo>
                <a:lnTo>
                  <a:pt x="1622298" y="40386"/>
                </a:lnTo>
                <a:lnTo>
                  <a:pt x="1620012" y="42672"/>
                </a:lnTo>
                <a:lnTo>
                  <a:pt x="1604772" y="42672"/>
                </a:lnTo>
                <a:lnTo>
                  <a:pt x="1604772" y="76200"/>
                </a:lnTo>
                <a:lnTo>
                  <a:pt x="1622298" y="67437"/>
                </a:lnTo>
                <a:close/>
              </a:path>
            </a:pathLst>
          </a:custGeom>
          <a:solidFill>
            <a:srgbClr val="000000"/>
          </a:solidFill>
        </p:spPr>
        <p:txBody>
          <a:bodyPr wrap="square" lIns="0" tIns="0" rIns="0" bIns="0" rtlCol="0"/>
          <a:lstStyle/>
          <a:p>
            <a:endParaRPr/>
          </a:p>
        </p:txBody>
      </p:sp>
      <p:sp>
        <p:nvSpPr>
          <p:cNvPr id="89" name="object 89"/>
          <p:cNvSpPr/>
          <p:nvPr/>
        </p:nvSpPr>
        <p:spPr>
          <a:xfrm>
            <a:off x="9123680" y="4995926"/>
            <a:ext cx="252729" cy="0"/>
          </a:xfrm>
          <a:custGeom>
            <a:avLst/>
            <a:gdLst/>
            <a:ahLst/>
            <a:cxnLst/>
            <a:rect l="l" t="t" r="r" b="b"/>
            <a:pathLst>
              <a:path w="252729">
                <a:moveTo>
                  <a:pt x="0" y="0"/>
                </a:moveTo>
                <a:lnTo>
                  <a:pt x="252222" y="0"/>
                </a:lnTo>
              </a:path>
            </a:pathLst>
          </a:custGeom>
          <a:ln w="9525">
            <a:solidFill>
              <a:srgbClr val="000000"/>
            </a:solidFill>
          </a:ln>
        </p:spPr>
        <p:txBody>
          <a:bodyPr wrap="square" lIns="0" tIns="0" rIns="0" bIns="0" rtlCol="0"/>
          <a:lstStyle/>
          <a:p>
            <a:endParaRPr/>
          </a:p>
        </p:txBody>
      </p:sp>
      <p:sp>
        <p:nvSpPr>
          <p:cNvPr id="90" name="object 90"/>
          <p:cNvSpPr/>
          <p:nvPr/>
        </p:nvSpPr>
        <p:spPr>
          <a:xfrm>
            <a:off x="9375902" y="4995926"/>
            <a:ext cx="0" cy="1641475"/>
          </a:xfrm>
          <a:custGeom>
            <a:avLst/>
            <a:gdLst/>
            <a:ahLst/>
            <a:cxnLst/>
            <a:rect l="l" t="t" r="r" b="b"/>
            <a:pathLst>
              <a:path h="1641475">
                <a:moveTo>
                  <a:pt x="0" y="1641348"/>
                </a:moveTo>
                <a:lnTo>
                  <a:pt x="0" y="0"/>
                </a:lnTo>
              </a:path>
            </a:pathLst>
          </a:custGeom>
          <a:ln w="9525">
            <a:solidFill>
              <a:srgbClr val="000000"/>
            </a:solidFill>
          </a:ln>
        </p:spPr>
        <p:txBody>
          <a:bodyPr wrap="square" lIns="0" tIns="0" rIns="0" bIns="0" rtlCol="0"/>
          <a:lstStyle/>
          <a:p>
            <a:endParaRPr/>
          </a:p>
        </p:txBody>
      </p:sp>
      <p:sp>
        <p:nvSpPr>
          <p:cNvPr id="91" name="object 91"/>
          <p:cNvSpPr/>
          <p:nvPr/>
        </p:nvSpPr>
        <p:spPr>
          <a:xfrm>
            <a:off x="2082800" y="6637273"/>
            <a:ext cx="7293609" cy="0"/>
          </a:xfrm>
          <a:custGeom>
            <a:avLst/>
            <a:gdLst/>
            <a:ahLst/>
            <a:cxnLst/>
            <a:rect l="l" t="t" r="r" b="b"/>
            <a:pathLst>
              <a:path w="7293609">
                <a:moveTo>
                  <a:pt x="0" y="0"/>
                </a:moveTo>
                <a:lnTo>
                  <a:pt x="7293102" y="0"/>
                </a:lnTo>
              </a:path>
            </a:pathLst>
          </a:custGeom>
          <a:ln w="9525">
            <a:solidFill>
              <a:srgbClr val="000000"/>
            </a:solidFill>
          </a:ln>
        </p:spPr>
        <p:txBody>
          <a:bodyPr wrap="square" lIns="0" tIns="0" rIns="0" bIns="0" rtlCol="0"/>
          <a:lstStyle/>
          <a:p>
            <a:endParaRPr/>
          </a:p>
        </p:txBody>
      </p:sp>
      <p:sp>
        <p:nvSpPr>
          <p:cNvPr id="92" name="object 92"/>
          <p:cNvSpPr txBox="1"/>
          <p:nvPr/>
        </p:nvSpPr>
        <p:spPr>
          <a:xfrm>
            <a:off x="4097020" y="1935734"/>
            <a:ext cx="1784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EX</a:t>
            </a:r>
            <a:endParaRPr sz="900">
              <a:latin typeface="Times New Roman"/>
              <a:cs typeface="Times New Roman"/>
            </a:endParaRPr>
          </a:p>
        </p:txBody>
      </p:sp>
      <p:sp>
        <p:nvSpPr>
          <p:cNvPr id="93" name="object 93"/>
          <p:cNvSpPr/>
          <p:nvPr/>
        </p:nvSpPr>
        <p:spPr>
          <a:xfrm>
            <a:off x="4093717" y="1628648"/>
            <a:ext cx="168910" cy="258445"/>
          </a:xfrm>
          <a:custGeom>
            <a:avLst/>
            <a:gdLst/>
            <a:ahLst/>
            <a:cxnLst/>
            <a:rect l="l" t="t" r="r" b="b"/>
            <a:pathLst>
              <a:path w="168910" h="258444">
                <a:moveTo>
                  <a:pt x="168401" y="0"/>
                </a:moveTo>
                <a:lnTo>
                  <a:pt x="168401" y="258317"/>
                </a:lnTo>
                <a:lnTo>
                  <a:pt x="0" y="258317"/>
                </a:lnTo>
                <a:lnTo>
                  <a:pt x="0" y="0"/>
                </a:lnTo>
                <a:lnTo>
                  <a:pt x="168401" y="0"/>
                </a:lnTo>
                <a:close/>
              </a:path>
            </a:pathLst>
          </a:custGeom>
          <a:solidFill>
            <a:srgbClr val="DEDEDE"/>
          </a:solidFill>
        </p:spPr>
        <p:txBody>
          <a:bodyPr wrap="square" lIns="0" tIns="0" rIns="0" bIns="0" rtlCol="0"/>
          <a:lstStyle/>
          <a:p>
            <a:endParaRPr/>
          </a:p>
        </p:txBody>
      </p:sp>
      <p:sp>
        <p:nvSpPr>
          <p:cNvPr id="94" name="object 94"/>
          <p:cNvSpPr/>
          <p:nvPr/>
        </p:nvSpPr>
        <p:spPr>
          <a:xfrm>
            <a:off x="4094479" y="1628648"/>
            <a:ext cx="167640" cy="259079"/>
          </a:xfrm>
          <a:custGeom>
            <a:avLst/>
            <a:gdLst/>
            <a:ahLst/>
            <a:cxnLst/>
            <a:rect l="l" t="t" r="r" b="b"/>
            <a:pathLst>
              <a:path w="167639" h="259080">
                <a:moveTo>
                  <a:pt x="0" y="0"/>
                </a:moveTo>
                <a:lnTo>
                  <a:pt x="0" y="259079"/>
                </a:lnTo>
                <a:lnTo>
                  <a:pt x="167639" y="259079"/>
                </a:lnTo>
                <a:lnTo>
                  <a:pt x="167639" y="0"/>
                </a:lnTo>
                <a:lnTo>
                  <a:pt x="0" y="0"/>
                </a:lnTo>
                <a:close/>
              </a:path>
            </a:pathLst>
          </a:custGeom>
          <a:ln w="9524">
            <a:solidFill>
              <a:srgbClr val="000000"/>
            </a:solidFill>
          </a:ln>
        </p:spPr>
        <p:txBody>
          <a:bodyPr wrap="square" lIns="0" tIns="0" rIns="0" bIns="0" rtlCol="0"/>
          <a:lstStyle/>
          <a:p>
            <a:endParaRPr/>
          </a:p>
        </p:txBody>
      </p:sp>
      <p:sp>
        <p:nvSpPr>
          <p:cNvPr id="95" name="object 95"/>
          <p:cNvSpPr txBox="1"/>
          <p:nvPr/>
        </p:nvSpPr>
        <p:spPr>
          <a:xfrm>
            <a:off x="4129785" y="1676653"/>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96" name="object 96"/>
          <p:cNvSpPr/>
          <p:nvPr/>
        </p:nvSpPr>
        <p:spPr>
          <a:xfrm>
            <a:off x="4093717" y="1368044"/>
            <a:ext cx="168910" cy="260985"/>
          </a:xfrm>
          <a:custGeom>
            <a:avLst/>
            <a:gdLst/>
            <a:ahLst/>
            <a:cxnLst/>
            <a:rect l="l" t="t" r="r" b="b"/>
            <a:pathLst>
              <a:path w="168910" h="260985">
                <a:moveTo>
                  <a:pt x="168401" y="0"/>
                </a:moveTo>
                <a:lnTo>
                  <a:pt x="168401" y="260604"/>
                </a:lnTo>
                <a:lnTo>
                  <a:pt x="0" y="260604"/>
                </a:lnTo>
                <a:lnTo>
                  <a:pt x="0" y="0"/>
                </a:lnTo>
                <a:lnTo>
                  <a:pt x="168401" y="0"/>
                </a:lnTo>
                <a:close/>
              </a:path>
            </a:pathLst>
          </a:custGeom>
          <a:solidFill>
            <a:srgbClr val="DEDEDE"/>
          </a:solidFill>
        </p:spPr>
        <p:txBody>
          <a:bodyPr wrap="square" lIns="0" tIns="0" rIns="0" bIns="0" rtlCol="0"/>
          <a:lstStyle/>
          <a:p>
            <a:endParaRPr/>
          </a:p>
        </p:txBody>
      </p:sp>
      <p:sp>
        <p:nvSpPr>
          <p:cNvPr id="97" name="object 97"/>
          <p:cNvSpPr/>
          <p:nvPr/>
        </p:nvSpPr>
        <p:spPr>
          <a:xfrm>
            <a:off x="4094479" y="1368044"/>
            <a:ext cx="167640" cy="260985"/>
          </a:xfrm>
          <a:custGeom>
            <a:avLst/>
            <a:gdLst/>
            <a:ahLst/>
            <a:cxnLst/>
            <a:rect l="l" t="t" r="r" b="b"/>
            <a:pathLst>
              <a:path w="167639" h="260985">
                <a:moveTo>
                  <a:pt x="0" y="0"/>
                </a:moveTo>
                <a:lnTo>
                  <a:pt x="0" y="260604"/>
                </a:lnTo>
                <a:lnTo>
                  <a:pt x="167639" y="260604"/>
                </a:lnTo>
                <a:lnTo>
                  <a:pt x="167639" y="0"/>
                </a:lnTo>
                <a:lnTo>
                  <a:pt x="0" y="0"/>
                </a:lnTo>
                <a:close/>
              </a:path>
            </a:pathLst>
          </a:custGeom>
          <a:ln w="9525">
            <a:solidFill>
              <a:srgbClr val="000000"/>
            </a:solidFill>
          </a:ln>
        </p:spPr>
        <p:txBody>
          <a:bodyPr wrap="square" lIns="0" tIns="0" rIns="0" bIns="0" rtlCol="0"/>
          <a:lstStyle/>
          <a:p>
            <a:endParaRPr/>
          </a:p>
        </p:txBody>
      </p:sp>
      <p:sp>
        <p:nvSpPr>
          <p:cNvPr id="98" name="object 98"/>
          <p:cNvSpPr txBox="1"/>
          <p:nvPr/>
        </p:nvSpPr>
        <p:spPr>
          <a:xfrm>
            <a:off x="4086352" y="1416050"/>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99" name="object 99"/>
          <p:cNvSpPr/>
          <p:nvPr/>
        </p:nvSpPr>
        <p:spPr>
          <a:xfrm>
            <a:off x="2837179" y="1368044"/>
            <a:ext cx="586740" cy="778510"/>
          </a:xfrm>
          <a:custGeom>
            <a:avLst/>
            <a:gdLst/>
            <a:ahLst/>
            <a:cxnLst/>
            <a:rect l="l" t="t" r="r" b="b"/>
            <a:pathLst>
              <a:path w="586739" h="778510">
                <a:moveTo>
                  <a:pt x="293369" y="0"/>
                </a:moveTo>
                <a:lnTo>
                  <a:pt x="253502" y="3557"/>
                </a:lnTo>
                <a:lnTo>
                  <a:pt x="215282" y="13920"/>
                </a:lnTo>
                <a:lnTo>
                  <a:pt x="179058" y="30622"/>
                </a:lnTo>
                <a:lnTo>
                  <a:pt x="145175" y="53198"/>
                </a:lnTo>
                <a:lnTo>
                  <a:pt x="113980" y="81182"/>
                </a:lnTo>
                <a:lnTo>
                  <a:pt x="85820" y="114109"/>
                </a:lnTo>
                <a:lnTo>
                  <a:pt x="61041" y="151512"/>
                </a:lnTo>
                <a:lnTo>
                  <a:pt x="39990" y="192927"/>
                </a:lnTo>
                <a:lnTo>
                  <a:pt x="23014" y="237886"/>
                </a:lnTo>
                <a:lnTo>
                  <a:pt x="10459" y="285926"/>
                </a:lnTo>
                <a:lnTo>
                  <a:pt x="2672" y="336579"/>
                </a:lnTo>
                <a:lnTo>
                  <a:pt x="0" y="389382"/>
                </a:lnTo>
                <a:lnTo>
                  <a:pt x="2672" y="442169"/>
                </a:lnTo>
                <a:lnTo>
                  <a:pt x="10459" y="492781"/>
                </a:lnTo>
                <a:lnTo>
                  <a:pt x="23014" y="540758"/>
                </a:lnTo>
                <a:lnTo>
                  <a:pt x="39990" y="585639"/>
                </a:lnTo>
                <a:lnTo>
                  <a:pt x="61041" y="626964"/>
                </a:lnTo>
                <a:lnTo>
                  <a:pt x="85820" y="664273"/>
                </a:lnTo>
                <a:lnTo>
                  <a:pt x="113980" y="697105"/>
                </a:lnTo>
                <a:lnTo>
                  <a:pt x="145175" y="725000"/>
                </a:lnTo>
                <a:lnTo>
                  <a:pt x="179058" y="747498"/>
                </a:lnTo>
                <a:lnTo>
                  <a:pt x="215282" y="764137"/>
                </a:lnTo>
                <a:lnTo>
                  <a:pt x="253502" y="774459"/>
                </a:lnTo>
                <a:lnTo>
                  <a:pt x="293369" y="778001"/>
                </a:lnTo>
                <a:lnTo>
                  <a:pt x="333237" y="774459"/>
                </a:lnTo>
                <a:lnTo>
                  <a:pt x="371457" y="764137"/>
                </a:lnTo>
                <a:lnTo>
                  <a:pt x="407681" y="747498"/>
                </a:lnTo>
                <a:lnTo>
                  <a:pt x="441564" y="725000"/>
                </a:lnTo>
                <a:lnTo>
                  <a:pt x="472759" y="697105"/>
                </a:lnTo>
                <a:lnTo>
                  <a:pt x="500919" y="664273"/>
                </a:lnTo>
                <a:lnTo>
                  <a:pt x="525698" y="626964"/>
                </a:lnTo>
                <a:lnTo>
                  <a:pt x="546749" y="585639"/>
                </a:lnTo>
                <a:lnTo>
                  <a:pt x="563725" y="540758"/>
                </a:lnTo>
                <a:lnTo>
                  <a:pt x="576280" y="492781"/>
                </a:lnTo>
                <a:lnTo>
                  <a:pt x="584067" y="442169"/>
                </a:lnTo>
                <a:lnTo>
                  <a:pt x="586740" y="389381"/>
                </a:lnTo>
                <a:lnTo>
                  <a:pt x="584067" y="336579"/>
                </a:lnTo>
                <a:lnTo>
                  <a:pt x="576280" y="285926"/>
                </a:lnTo>
                <a:lnTo>
                  <a:pt x="563725" y="237886"/>
                </a:lnTo>
                <a:lnTo>
                  <a:pt x="546749" y="192927"/>
                </a:lnTo>
                <a:lnTo>
                  <a:pt x="525698" y="151512"/>
                </a:lnTo>
                <a:lnTo>
                  <a:pt x="500919" y="114109"/>
                </a:lnTo>
                <a:lnTo>
                  <a:pt x="472759" y="81182"/>
                </a:lnTo>
                <a:lnTo>
                  <a:pt x="441564" y="53198"/>
                </a:lnTo>
                <a:lnTo>
                  <a:pt x="407681" y="30622"/>
                </a:lnTo>
                <a:lnTo>
                  <a:pt x="371457" y="13920"/>
                </a:lnTo>
                <a:lnTo>
                  <a:pt x="333237" y="3557"/>
                </a:lnTo>
                <a:lnTo>
                  <a:pt x="293369" y="0"/>
                </a:lnTo>
                <a:close/>
              </a:path>
            </a:pathLst>
          </a:custGeom>
          <a:ln w="9525">
            <a:solidFill>
              <a:srgbClr val="000000"/>
            </a:solidFill>
          </a:ln>
        </p:spPr>
        <p:txBody>
          <a:bodyPr wrap="square" lIns="0" tIns="0" rIns="0" bIns="0" rtlCol="0"/>
          <a:lstStyle/>
          <a:p>
            <a:endParaRPr/>
          </a:p>
        </p:txBody>
      </p:sp>
      <p:sp>
        <p:nvSpPr>
          <p:cNvPr id="100" name="object 100"/>
          <p:cNvSpPr txBox="1"/>
          <p:nvPr/>
        </p:nvSpPr>
        <p:spPr>
          <a:xfrm>
            <a:off x="2880867" y="1676400"/>
            <a:ext cx="521334" cy="182245"/>
          </a:xfrm>
          <a:prstGeom prst="rect">
            <a:avLst/>
          </a:prstGeom>
        </p:spPr>
        <p:txBody>
          <a:bodyPr vert="horz" wrap="square" lIns="0" tIns="0" rIns="0" bIns="0" rtlCol="0">
            <a:spAutoFit/>
          </a:bodyPr>
          <a:lstStyle/>
          <a:p>
            <a:pPr marL="12700">
              <a:lnSpc>
                <a:spcPct val="100000"/>
              </a:lnSpc>
            </a:pPr>
            <a:r>
              <a:rPr sz="1100" b="1" spc="-5" dirty="0">
                <a:latin typeface="Arial"/>
                <a:cs typeface="Arial"/>
              </a:rPr>
              <a:t>Control</a:t>
            </a:r>
            <a:endParaRPr sz="1100">
              <a:latin typeface="Arial"/>
              <a:cs typeface="Arial"/>
            </a:endParaRPr>
          </a:p>
        </p:txBody>
      </p:sp>
      <p:sp>
        <p:nvSpPr>
          <p:cNvPr id="101" name="object 101"/>
          <p:cNvSpPr/>
          <p:nvPr/>
        </p:nvSpPr>
        <p:spPr>
          <a:xfrm>
            <a:off x="7112000" y="1886966"/>
            <a:ext cx="167640" cy="259079"/>
          </a:xfrm>
          <a:custGeom>
            <a:avLst/>
            <a:gdLst/>
            <a:ahLst/>
            <a:cxnLst/>
            <a:rect l="l" t="t" r="r" b="b"/>
            <a:pathLst>
              <a:path w="167640" h="259080">
                <a:moveTo>
                  <a:pt x="167640" y="0"/>
                </a:moveTo>
                <a:lnTo>
                  <a:pt x="167640" y="259080"/>
                </a:lnTo>
                <a:lnTo>
                  <a:pt x="0" y="259080"/>
                </a:lnTo>
                <a:lnTo>
                  <a:pt x="0" y="0"/>
                </a:lnTo>
                <a:lnTo>
                  <a:pt x="167640" y="0"/>
                </a:lnTo>
                <a:close/>
              </a:path>
            </a:pathLst>
          </a:custGeom>
          <a:solidFill>
            <a:srgbClr val="DEDEDE"/>
          </a:solidFill>
        </p:spPr>
        <p:txBody>
          <a:bodyPr wrap="square" lIns="0" tIns="0" rIns="0" bIns="0" rtlCol="0"/>
          <a:lstStyle/>
          <a:p>
            <a:endParaRPr/>
          </a:p>
        </p:txBody>
      </p:sp>
      <p:sp>
        <p:nvSpPr>
          <p:cNvPr id="102" name="object 102"/>
          <p:cNvSpPr/>
          <p:nvPr/>
        </p:nvSpPr>
        <p:spPr>
          <a:xfrm>
            <a:off x="7112000" y="1887727"/>
            <a:ext cx="168910" cy="258445"/>
          </a:xfrm>
          <a:custGeom>
            <a:avLst/>
            <a:gdLst/>
            <a:ahLst/>
            <a:cxnLst/>
            <a:rect l="l" t="t" r="r" b="b"/>
            <a:pathLst>
              <a:path w="168909"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103" name="object 103"/>
          <p:cNvSpPr txBox="1"/>
          <p:nvPr/>
        </p:nvSpPr>
        <p:spPr>
          <a:xfrm>
            <a:off x="7145781" y="1935734"/>
            <a:ext cx="127635" cy="151765"/>
          </a:xfrm>
          <a:prstGeom prst="rect">
            <a:avLst/>
          </a:prstGeom>
        </p:spPr>
        <p:txBody>
          <a:bodyPr vert="horz" wrap="square" lIns="0" tIns="0" rIns="0" bIns="0" rtlCol="0">
            <a:spAutoFit/>
          </a:bodyPr>
          <a:lstStyle/>
          <a:p>
            <a:pPr marL="12700">
              <a:lnSpc>
                <a:spcPct val="100000"/>
              </a:lnSpc>
            </a:pPr>
            <a:r>
              <a:rPr sz="900" dirty="0">
                <a:latin typeface="Times New Roman"/>
                <a:cs typeface="Times New Roman"/>
              </a:rPr>
              <a:t>M</a:t>
            </a:r>
            <a:endParaRPr sz="900">
              <a:latin typeface="Times New Roman"/>
              <a:cs typeface="Times New Roman"/>
            </a:endParaRPr>
          </a:p>
        </p:txBody>
      </p:sp>
      <p:sp>
        <p:nvSpPr>
          <p:cNvPr id="104" name="object 104"/>
          <p:cNvSpPr/>
          <p:nvPr/>
        </p:nvSpPr>
        <p:spPr>
          <a:xfrm>
            <a:off x="7112000" y="1628648"/>
            <a:ext cx="167640" cy="258445"/>
          </a:xfrm>
          <a:custGeom>
            <a:avLst/>
            <a:gdLst/>
            <a:ahLst/>
            <a:cxnLst/>
            <a:rect l="l" t="t" r="r" b="b"/>
            <a:pathLst>
              <a:path w="167640" h="258444">
                <a:moveTo>
                  <a:pt x="167640" y="0"/>
                </a:moveTo>
                <a:lnTo>
                  <a:pt x="167640" y="258317"/>
                </a:lnTo>
                <a:lnTo>
                  <a:pt x="0" y="258317"/>
                </a:lnTo>
                <a:lnTo>
                  <a:pt x="0" y="0"/>
                </a:lnTo>
                <a:lnTo>
                  <a:pt x="167640" y="0"/>
                </a:lnTo>
                <a:close/>
              </a:path>
            </a:pathLst>
          </a:custGeom>
          <a:solidFill>
            <a:srgbClr val="DEDEDE"/>
          </a:solidFill>
        </p:spPr>
        <p:txBody>
          <a:bodyPr wrap="square" lIns="0" tIns="0" rIns="0" bIns="0" rtlCol="0"/>
          <a:lstStyle/>
          <a:p>
            <a:endParaRPr/>
          </a:p>
        </p:txBody>
      </p:sp>
      <p:sp>
        <p:nvSpPr>
          <p:cNvPr id="105" name="object 105"/>
          <p:cNvSpPr/>
          <p:nvPr/>
        </p:nvSpPr>
        <p:spPr>
          <a:xfrm>
            <a:off x="7112000" y="1628648"/>
            <a:ext cx="168910" cy="259079"/>
          </a:xfrm>
          <a:custGeom>
            <a:avLst/>
            <a:gdLst/>
            <a:ahLst/>
            <a:cxnLst/>
            <a:rect l="l" t="t" r="r" b="b"/>
            <a:pathLst>
              <a:path w="168909" h="259080">
                <a:moveTo>
                  <a:pt x="0" y="0"/>
                </a:moveTo>
                <a:lnTo>
                  <a:pt x="0" y="259079"/>
                </a:lnTo>
                <a:lnTo>
                  <a:pt x="168401" y="259079"/>
                </a:lnTo>
                <a:lnTo>
                  <a:pt x="168401" y="0"/>
                </a:lnTo>
                <a:lnTo>
                  <a:pt x="0" y="0"/>
                </a:lnTo>
                <a:close/>
              </a:path>
            </a:pathLst>
          </a:custGeom>
          <a:ln w="9525">
            <a:solidFill>
              <a:srgbClr val="000000"/>
            </a:solidFill>
          </a:ln>
        </p:spPr>
        <p:txBody>
          <a:bodyPr wrap="square" lIns="0" tIns="0" rIns="0" bIns="0" rtlCol="0"/>
          <a:lstStyle/>
          <a:p>
            <a:endParaRPr/>
          </a:p>
        </p:txBody>
      </p:sp>
      <p:sp>
        <p:nvSpPr>
          <p:cNvPr id="106" name="object 106"/>
          <p:cNvSpPr txBox="1"/>
          <p:nvPr/>
        </p:nvSpPr>
        <p:spPr>
          <a:xfrm>
            <a:off x="7100823" y="1676653"/>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07" name="object 107"/>
          <p:cNvSpPr/>
          <p:nvPr/>
        </p:nvSpPr>
        <p:spPr>
          <a:xfrm>
            <a:off x="8956040" y="1886966"/>
            <a:ext cx="167005" cy="259079"/>
          </a:xfrm>
          <a:custGeom>
            <a:avLst/>
            <a:gdLst/>
            <a:ahLst/>
            <a:cxnLst/>
            <a:rect l="l" t="t" r="r" b="b"/>
            <a:pathLst>
              <a:path w="167004" h="259080">
                <a:moveTo>
                  <a:pt x="166877" y="0"/>
                </a:moveTo>
                <a:lnTo>
                  <a:pt x="166877" y="259080"/>
                </a:lnTo>
                <a:lnTo>
                  <a:pt x="0" y="259080"/>
                </a:lnTo>
                <a:lnTo>
                  <a:pt x="0" y="0"/>
                </a:lnTo>
                <a:lnTo>
                  <a:pt x="166877" y="0"/>
                </a:lnTo>
                <a:close/>
              </a:path>
            </a:pathLst>
          </a:custGeom>
          <a:solidFill>
            <a:srgbClr val="DEDEDE"/>
          </a:solidFill>
        </p:spPr>
        <p:txBody>
          <a:bodyPr wrap="square" lIns="0" tIns="0" rIns="0" bIns="0" rtlCol="0"/>
          <a:lstStyle/>
          <a:p>
            <a:endParaRPr/>
          </a:p>
        </p:txBody>
      </p:sp>
      <p:sp>
        <p:nvSpPr>
          <p:cNvPr id="108" name="object 108"/>
          <p:cNvSpPr/>
          <p:nvPr/>
        </p:nvSpPr>
        <p:spPr>
          <a:xfrm>
            <a:off x="8956802" y="1887727"/>
            <a:ext cx="167005" cy="258445"/>
          </a:xfrm>
          <a:custGeom>
            <a:avLst/>
            <a:gdLst/>
            <a:ahLst/>
            <a:cxnLst/>
            <a:rect l="l" t="t" r="r" b="b"/>
            <a:pathLst>
              <a:path w="167004" h="258444">
                <a:moveTo>
                  <a:pt x="0" y="0"/>
                </a:moveTo>
                <a:lnTo>
                  <a:pt x="0" y="258318"/>
                </a:lnTo>
                <a:lnTo>
                  <a:pt x="166877" y="258318"/>
                </a:lnTo>
                <a:lnTo>
                  <a:pt x="166877" y="0"/>
                </a:lnTo>
                <a:lnTo>
                  <a:pt x="0" y="0"/>
                </a:lnTo>
                <a:close/>
              </a:path>
            </a:pathLst>
          </a:custGeom>
          <a:ln w="9525">
            <a:solidFill>
              <a:srgbClr val="000000"/>
            </a:solidFill>
          </a:ln>
        </p:spPr>
        <p:txBody>
          <a:bodyPr wrap="square" lIns="0" tIns="0" rIns="0" bIns="0" rtlCol="0"/>
          <a:lstStyle/>
          <a:p>
            <a:endParaRPr/>
          </a:p>
        </p:txBody>
      </p:sp>
      <p:sp>
        <p:nvSpPr>
          <p:cNvPr id="109" name="object 109"/>
          <p:cNvSpPr txBox="1"/>
          <p:nvPr/>
        </p:nvSpPr>
        <p:spPr>
          <a:xfrm>
            <a:off x="8942578" y="1935734"/>
            <a:ext cx="208915" cy="151765"/>
          </a:xfrm>
          <a:prstGeom prst="rect">
            <a:avLst/>
          </a:prstGeom>
        </p:spPr>
        <p:txBody>
          <a:bodyPr vert="horz" wrap="square" lIns="0" tIns="0" rIns="0" bIns="0" rtlCol="0">
            <a:spAutoFit/>
          </a:bodyPr>
          <a:lstStyle/>
          <a:p>
            <a:pPr marL="12700">
              <a:lnSpc>
                <a:spcPct val="100000"/>
              </a:lnSpc>
            </a:pPr>
            <a:r>
              <a:rPr sz="900" spc="-5" dirty="0">
                <a:latin typeface="Times New Roman"/>
                <a:cs typeface="Times New Roman"/>
              </a:rPr>
              <a:t>WB</a:t>
            </a:r>
            <a:endParaRPr sz="900">
              <a:latin typeface="Times New Roman"/>
              <a:cs typeface="Times New Roman"/>
            </a:endParaRPr>
          </a:p>
        </p:txBody>
      </p:sp>
      <p:sp>
        <p:nvSpPr>
          <p:cNvPr id="110" name="object 110"/>
          <p:cNvSpPr/>
          <p:nvPr/>
        </p:nvSpPr>
        <p:spPr>
          <a:xfrm>
            <a:off x="3303523" y="1417574"/>
            <a:ext cx="791210" cy="76200"/>
          </a:xfrm>
          <a:custGeom>
            <a:avLst/>
            <a:gdLst/>
            <a:ahLst/>
            <a:cxnLst/>
            <a:rect l="l" t="t" r="r" b="b"/>
            <a:pathLst>
              <a:path w="791210" h="76200">
                <a:moveTo>
                  <a:pt x="731520" y="41147"/>
                </a:moveTo>
                <a:lnTo>
                  <a:pt x="731520" y="35813"/>
                </a:lnTo>
                <a:lnTo>
                  <a:pt x="729996" y="33527"/>
                </a:lnTo>
                <a:lnTo>
                  <a:pt x="2286" y="33527"/>
                </a:lnTo>
                <a:lnTo>
                  <a:pt x="0" y="35813"/>
                </a:lnTo>
                <a:lnTo>
                  <a:pt x="0" y="41147"/>
                </a:lnTo>
                <a:lnTo>
                  <a:pt x="2286" y="42671"/>
                </a:lnTo>
                <a:lnTo>
                  <a:pt x="729996" y="42671"/>
                </a:lnTo>
                <a:lnTo>
                  <a:pt x="731520" y="41147"/>
                </a:lnTo>
                <a:close/>
              </a:path>
              <a:path w="791210" h="76200">
                <a:moveTo>
                  <a:pt x="790955" y="38099"/>
                </a:moveTo>
                <a:lnTo>
                  <a:pt x="714755" y="0"/>
                </a:lnTo>
                <a:lnTo>
                  <a:pt x="714755" y="33527"/>
                </a:lnTo>
                <a:lnTo>
                  <a:pt x="729996" y="33527"/>
                </a:lnTo>
                <a:lnTo>
                  <a:pt x="731520" y="35813"/>
                </a:lnTo>
                <a:lnTo>
                  <a:pt x="731520" y="67817"/>
                </a:lnTo>
                <a:lnTo>
                  <a:pt x="790955" y="38099"/>
                </a:lnTo>
                <a:close/>
              </a:path>
              <a:path w="791210" h="76200">
                <a:moveTo>
                  <a:pt x="731520" y="67817"/>
                </a:moveTo>
                <a:lnTo>
                  <a:pt x="731520" y="41147"/>
                </a:lnTo>
                <a:lnTo>
                  <a:pt x="729996" y="42671"/>
                </a:lnTo>
                <a:lnTo>
                  <a:pt x="714755" y="42671"/>
                </a:lnTo>
                <a:lnTo>
                  <a:pt x="714755" y="76199"/>
                </a:lnTo>
                <a:lnTo>
                  <a:pt x="731520" y="67817"/>
                </a:lnTo>
                <a:close/>
              </a:path>
            </a:pathLst>
          </a:custGeom>
          <a:solidFill>
            <a:srgbClr val="000000"/>
          </a:solidFill>
        </p:spPr>
        <p:txBody>
          <a:bodyPr wrap="square" lIns="0" tIns="0" rIns="0" bIns="0" rtlCol="0"/>
          <a:lstStyle/>
          <a:p>
            <a:endParaRPr/>
          </a:p>
        </p:txBody>
      </p:sp>
      <p:sp>
        <p:nvSpPr>
          <p:cNvPr id="111" name="object 111"/>
          <p:cNvSpPr/>
          <p:nvPr/>
        </p:nvSpPr>
        <p:spPr>
          <a:xfrm>
            <a:off x="3368294" y="1934972"/>
            <a:ext cx="726440" cy="76200"/>
          </a:xfrm>
          <a:custGeom>
            <a:avLst/>
            <a:gdLst/>
            <a:ahLst/>
            <a:cxnLst/>
            <a:rect l="l" t="t" r="r" b="b"/>
            <a:pathLst>
              <a:path w="726439" h="76200">
                <a:moveTo>
                  <a:pt x="666750" y="41147"/>
                </a:moveTo>
                <a:lnTo>
                  <a:pt x="666750" y="35813"/>
                </a:lnTo>
                <a:lnTo>
                  <a:pt x="665226" y="33527"/>
                </a:lnTo>
                <a:lnTo>
                  <a:pt x="2285" y="33527"/>
                </a:lnTo>
                <a:lnTo>
                  <a:pt x="0" y="35813"/>
                </a:lnTo>
                <a:lnTo>
                  <a:pt x="0" y="41147"/>
                </a:lnTo>
                <a:lnTo>
                  <a:pt x="2285" y="42671"/>
                </a:lnTo>
                <a:lnTo>
                  <a:pt x="665226" y="42671"/>
                </a:lnTo>
                <a:lnTo>
                  <a:pt x="666750" y="41147"/>
                </a:lnTo>
                <a:close/>
              </a:path>
              <a:path w="726439" h="76200">
                <a:moveTo>
                  <a:pt x="726185" y="38099"/>
                </a:moveTo>
                <a:lnTo>
                  <a:pt x="649985" y="0"/>
                </a:lnTo>
                <a:lnTo>
                  <a:pt x="649985" y="33527"/>
                </a:lnTo>
                <a:lnTo>
                  <a:pt x="665226" y="33527"/>
                </a:lnTo>
                <a:lnTo>
                  <a:pt x="666750" y="35813"/>
                </a:lnTo>
                <a:lnTo>
                  <a:pt x="666750" y="67817"/>
                </a:lnTo>
                <a:lnTo>
                  <a:pt x="726185" y="38099"/>
                </a:lnTo>
                <a:close/>
              </a:path>
              <a:path w="726439" h="76200">
                <a:moveTo>
                  <a:pt x="666750" y="67817"/>
                </a:moveTo>
                <a:lnTo>
                  <a:pt x="666750" y="41147"/>
                </a:lnTo>
                <a:lnTo>
                  <a:pt x="665226" y="42671"/>
                </a:lnTo>
                <a:lnTo>
                  <a:pt x="649985" y="42671"/>
                </a:lnTo>
                <a:lnTo>
                  <a:pt x="649985" y="76199"/>
                </a:lnTo>
                <a:lnTo>
                  <a:pt x="666750" y="67817"/>
                </a:lnTo>
                <a:close/>
              </a:path>
            </a:pathLst>
          </a:custGeom>
          <a:solidFill>
            <a:srgbClr val="000000"/>
          </a:solidFill>
        </p:spPr>
        <p:txBody>
          <a:bodyPr wrap="square" lIns="0" tIns="0" rIns="0" bIns="0" rtlCol="0"/>
          <a:lstStyle/>
          <a:p>
            <a:endParaRPr/>
          </a:p>
        </p:txBody>
      </p:sp>
      <p:sp>
        <p:nvSpPr>
          <p:cNvPr id="112" name="object 112"/>
          <p:cNvSpPr/>
          <p:nvPr/>
        </p:nvSpPr>
        <p:spPr>
          <a:xfrm>
            <a:off x="3419347" y="1676654"/>
            <a:ext cx="675640" cy="76200"/>
          </a:xfrm>
          <a:custGeom>
            <a:avLst/>
            <a:gdLst/>
            <a:ahLst/>
            <a:cxnLst/>
            <a:rect l="l" t="t" r="r" b="b"/>
            <a:pathLst>
              <a:path w="675639" h="76200">
                <a:moveTo>
                  <a:pt x="615696" y="40385"/>
                </a:moveTo>
                <a:lnTo>
                  <a:pt x="615696" y="35051"/>
                </a:lnTo>
                <a:lnTo>
                  <a:pt x="614172" y="32765"/>
                </a:lnTo>
                <a:lnTo>
                  <a:pt x="2286" y="32765"/>
                </a:lnTo>
                <a:lnTo>
                  <a:pt x="0" y="35051"/>
                </a:lnTo>
                <a:lnTo>
                  <a:pt x="0" y="40385"/>
                </a:lnTo>
                <a:lnTo>
                  <a:pt x="2286" y="42671"/>
                </a:lnTo>
                <a:lnTo>
                  <a:pt x="614172" y="42671"/>
                </a:lnTo>
                <a:lnTo>
                  <a:pt x="615696" y="40385"/>
                </a:lnTo>
                <a:close/>
              </a:path>
              <a:path w="675639" h="76200">
                <a:moveTo>
                  <a:pt x="675131" y="38100"/>
                </a:moveTo>
                <a:lnTo>
                  <a:pt x="598931" y="0"/>
                </a:lnTo>
                <a:lnTo>
                  <a:pt x="598931" y="32765"/>
                </a:lnTo>
                <a:lnTo>
                  <a:pt x="614172" y="32765"/>
                </a:lnTo>
                <a:lnTo>
                  <a:pt x="615696" y="35051"/>
                </a:lnTo>
                <a:lnTo>
                  <a:pt x="615696" y="67817"/>
                </a:lnTo>
                <a:lnTo>
                  <a:pt x="675131" y="38100"/>
                </a:lnTo>
                <a:close/>
              </a:path>
              <a:path w="675639" h="76200">
                <a:moveTo>
                  <a:pt x="615696" y="67817"/>
                </a:moveTo>
                <a:lnTo>
                  <a:pt x="615696" y="40385"/>
                </a:lnTo>
                <a:lnTo>
                  <a:pt x="614172" y="42671"/>
                </a:lnTo>
                <a:lnTo>
                  <a:pt x="598931" y="42671"/>
                </a:lnTo>
                <a:lnTo>
                  <a:pt x="598931" y="76200"/>
                </a:lnTo>
                <a:lnTo>
                  <a:pt x="615696" y="67817"/>
                </a:lnTo>
                <a:close/>
              </a:path>
            </a:pathLst>
          </a:custGeom>
          <a:solidFill>
            <a:srgbClr val="000000"/>
          </a:solidFill>
        </p:spPr>
        <p:txBody>
          <a:bodyPr wrap="square" lIns="0" tIns="0" rIns="0" bIns="0" rtlCol="0"/>
          <a:lstStyle/>
          <a:p>
            <a:endParaRPr/>
          </a:p>
        </p:txBody>
      </p:sp>
      <p:sp>
        <p:nvSpPr>
          <p:cNvPr id="113" name="object 113"/>
          <p:cNvSpPr/>
          <p:nvPr/>
        </p:nvSpPr>
        <p:spPr>
          <a:xfrm>
            <a:off x="6688328" y="1676654"/>
            <a:ext cx="424180" cy="76200"/>
          </a:xfrm>
          <a:custGeom>
            <a:avLst/>
            <a:gdLst/>
            <a:ahLst/>
            <a:cxnLst/>
            <a:rect l="l" t="t" r="r" b="b"/>
            <a:pathLst>
              <a:path w="424179" h="76200">
                <a:moveTo>
                  <a:pt x="364998" y="40385"/>
                </a:moveTo>
                <a:lnTo>
                  <a:pt x="364998" y="35051"/>
                </a:lnTo>
                <a:lnTo>
                  <a:pt x="362712" y="32765"/>
                </a:lnTo>
                <a:lnTo>
                  <a:pt x="2286" y="32765"/>
                </a:lnTo>
                <a:lnTo>
                  <a:pt x="0" y="35051"/>
                </a:lnTo>
                <a:lnTo>
                  <a:pt x="0" y="40385"/>
                </a:lnTo>
                <a:lnTo>
                  <a:pt x="2286" y="42671"/>
                </a:lnTo>
                <a:lnTo>
                  <a:pt x="362712" y="42671"/>
                </a:lnTo>
                <a:lnTo>
                  <a:pt x="364998" y="40385"/>
                </a:lnTo>
                <a:close/>
              </a:path>
              <a:path w="424179" h="76200">
                <a:moveTo>
                  <a:pt x="423672" y="38100"/>
                </a:moveTo>
                <a:lnTo>
                  <a:pt x="347472" y="0"/>
                </a:lnTo>
                <a:lnTo>
                  <a:pt x="347472" y="32765"/>
                </a:lnTo>
                <a:lnTo>
                  <a:pt x="362712" y="32765"/>
                </a:lnTo>
                <a:lnTo>
                  <a:pt x="364998" y="35051"/>
                </a:lnTo>
                <a:lnTo>
                  <a:pt x="364998" y="67437"/>
                </a:lnTo>
                <a:lnTo>
                  <a:pt x="423672" y="38100"/>
                </a:lnTo>
                <a:close/>
              </a:path>
              <a:path w="424179" h="76200">
                <a:moveTo>
                  <a:pt x="364998" y="67437"/>
                </a:moveTo>
                <a:lnTo>
                  <a:pt x="364998" y="40385"/>
                </a:lnTo>
                <a:lnTo>
                  <a:pt x="362712" y="42671"/>
                </a:lnTo>
                <a:lnTo>
                  <a:pt x="347472" y="42671"/>
                </a:lnTo>
                <a:lnTo>
                  <a:pt x="347472" y="76200"/>
                </a:lnTo>
                <a:lnTo>
                  <a:pt x="364998" y="67437"/>
                </a:lnTo>
                <a:close/>
              </a:path>
            </a:pathLst>
          </a:custGeom>
          <a:solidFill>
            <a:srgbClr val="000000"/>
          </a:solidFill>
        </p:spPr>
        <p:txBody>
          <a:bodyPr wrap="square" lIns="0" tIns="0" rIns="0" bIns="0" rtlCol="0"/>
          <a:lstStyle/>
          <a:p>
            <a:endParaRPr/>
          </a:p>
        </p:txBody>
      </p:sp>
      <p:sp>
        <p:nvSpPr>
          <p:cNvPr id="114" name="object 114"/>
          <p:cNvSpPr/>
          <p:nvPr/>
        </p:nvSpPr>
        <p:spPr>
          <a:xfrm>
            <a:off x="6603745" y="1934972"/>
            <a:ext cx="508634" cy="76200"/>
          </a:xfrm>
          <a:custGeom>
            <a:avLst/>
            <a:gdLst/>
            <a:ahLst/>
            <a:cxnLst/>
            <a:rect l="l" t="t" r="r" b="b"/>
            <a:pathLst>
              <a:path w="508634" h="76200">
                <a:moveTo>
                  <a:pt x="449579" y="41147"/>
                </a:moveTo>
                <a:lnTo>
                  <a:pt x="449579" y="35813"/>
                </a:lnTo>
                <a:lnTo>
                  <a:pt x="447294" y="33527"/>
                </a:lnTo>
                <a:lnTo>
                  <a:pt x="2285" y="33527"/>
                </a:lnTo>
                <a:lnTo>
                  <a:pt x="0" y="35813"/>
                </a:lnTo>
                <a:lnTo>
                  <a:pt x="0" y="41147"/>
                </a:lnTo>
                <a:lnTo>
                  <a:pt x="2285" y="42671"/>
                </a:lnTo>
                <a:lnTo>
                  <a:pt x="447294" y="42671"/>
                </a:lnTo>
                <a:lnTo>
                  <a:pt x="449579" y="41147"/>
                </a:lnTo>
                <a:close/>
              </a:path>
              <a:path w="508634" h="76200">
                <a:moveTo>
                  <a:pt x="508253" y="38099"/>
                </a:moveTo>
                <a:lnTo>
                  <a:pt x="432053" y="0"/>
                </a:lnTo>
                <a:lnTo>
                  <a:pt x="432053" y="33527"/>
                </a:lnTo>
                <a:lnTo>
                  <a:pt x="447294" y="33527"/>
                </a:lnTo>
                <a:lnTo>
                  <a:pt x="449579" y="35813"/>
                </a:lnTo>
                <a:lnTo>
                  <a:pt x="449579" y="67436"/>
                </a:lnTo>
                <a:lnTo>
                  <a:pt x="508253" y="38099"/>
                </a:lnTo>
                <a:close/>
              </a:path>
              <a:path w="508634" h="76200">
                <a:moveTo>
                  <a:pt x="449579" y="67436"/>
                </a:moveTo>
                <a:lnTo>
                  <a:pt x="449579" y="41147"/>
                </a:lnTo>
                <a:lnTo>
                  <a:pt x="447294" y="42671"/>
                </a:lnTo>
                <a:lnTo>
                  <a:pt x="432053" y="42671"/>
                </a:lnTo>
                <a:lnTo>
                  <a:pt x="432053" y="76199"/>
                </a:lnTo>
                <a:lnTo>
                  <a:pt x="449579" y="67436"/>
                </a:lnTo>
                <a:close/>
              </a:path>
            </a:pathLst>
          </a:custGeom>
          <a:solidFill>
            <a:srgbClr val="000000"/>
          </a:solidFill>
        </p:spPr>
        <p:txBody>
          <a:bodyPr wrap="square" lIns="0" tIns="0" rIns="0" bIns="0" rtlCol="0"/>
          <a:lstStyle/>
          <a:p>
            <a:endParaRPr/>
          </a:p>
        </p:txBody>
      </p:sp>
      <p:sp>
        <p:nvSpPr>
          <p:cNvPr id="115" name="object 115"/>
          <p:cNvSpPr/>
          <p:nvPr/>
        </p:nvSpPr>
        <p:spPr>
          <a:xfrm>
            <a:off x="4262120" y="1455674"/>
            <a:ext cx="2430780" cy="0"/>
          </a:xfrm>
          <a:custGeom>
            <a:avLst/>
            <a:gdLst/>
            <a:ahLst/>
            <a:cxnLst/>
            <a:rect l="l" t="t" r="r" b="b"/>
            <a:pathLst>
              <a:path w="2430779">
                <a:moveTo>
                  <a:pt x="0" y="0"/>
                </a:moveTo>
                <a:lnTo>
                  <a:pt x="2430779" y="0"/>
                </a:lnTo>
              </a:path>
            </a:pathLst>
          </a:custGeom>
          <a:ln w="9525">
            <a:solidFill>
              <a:srgbClr val="000000"/>
            </a:solidFill>
          </a:ln>
        </p:spPr>
        <p:txBody>
          <a:bodyPr wrap="square" lIns="0" tIns="0" rIns="0" bIns="0" rtlCol="0"/>
          <a:lstStyle/>
          <a:p>
            <a:endParaRPr/>
          </a:p>
        </p:txBody>
      </p:sp>
      <p:sp>
        <p:nvSpPr>
          <p:cNvPr id="116" name="object 116"/>
          <p:cNvSpPr/>
          <p:nvPr/>
        </p:nvSpPr>
        <p:spPr>
          <a:xfrm>
            <a:off x="6692900" y="1455674"/>
            <a:ext cx="0" cy="259079"/>
          </a:xfrm>
          <a:custGeom>
            <a:avLst/>
            <a:gdLst/>
            <a:ahLst/>
            <a:cxnLst/>
            <a:rect l="l" t="t" r="r" b="b"/>
            <a:pathLst>
              <a:path h="259080">
                <a:moveTo>
                  <a:pt x="0" y="259079"/>
                </a:moveTo>
                <a:lnTo>
                  <a:pt x="0" y="0"/>
                </a:lnTo>
              </a:path>
            </a:pathLst>
          </a:custGeom>
          <a:ln w="9525">
            <a:solidFill>
              <a:srgbClr val="000000"/>
            </a:solidFill>
          </a:ln>
        </p:spPr>
        <p:txBody>
          <a:bodyPr wrap="square" lIns="0" tIns="0" rIns="0" bIns="0" rtlCol="0"/>
          <a:lstStyle/>
          <a:p>
            <a:endParaRPr/>
          </a:p>
        </p:txBody>
      </p:sp>
      <p:sp>
        <p:nvSpPr>
          <p:cNvPr id="117" name="object 117"/>
          <p:cNvSpPr/>
          <p:nvPr/>
        </p:nvSpPr>
        <p:spPr>
          <a:xfrm>
            <a:off x="4262120" y="1714754"/>
            <a:ext cx="2346960" cy="0"/>
          </a:xfrm>
          <a:custGeom>
            <a:avLst/>
            <a:gdLst/>
            <a:ahLst/>
            <a:cxnLst/>
            <a:rect l="l" t="t" r="r" b="b"/>
            <a:pathLst>
              <a:path w="2346959">
                <a:moveTo>
                  <a:pt x="0" y="0"/>
                </a:moveTo>
                <a:lnTo>
                  <a:pt x="2346959" y="0"/>
                </a:lnTo>
              </a:path>
            </a:pathLst>
          </a:custGeom>
          <a:ln w="9525">
            <a:solidFill>
              <a:srgbClr val="000000"/>
            </a:solidFill>
          </a:ln>
        </p:spPr>
        <p:txBody>
          <a:bodyPr wrap="square" lIns="0" tIns="0" rIns="0" bIns="0" rtlCol="0"/>
          <a:lstStyle/>
          <a:p>
            <a:endParaRPr/>
          </a:p>
        </p:txBody>
      </p:sp>
      <p:sp>
        <p:nvSpPr>
          <p:cNvPr id="118" name="object 118"/>
          <p:cNvSpPr/>
          <p:nvPr/>
        </p:nvSpPr>
        <p:spPr>
          <a:xfrm>
            <a:off x="6609080" y="1714754"/>
            <a:ext cx="0" cy="258445"/>
          </a:xfrm>
          <a:custGeom>
            <a:avLst/>
            <a:gdLst/>
            <a:ahLst/>
            <a:cxnLst/>
            <a:rect l="l" t="t" r="r" b="b"/>
            <a:pathLst>
              <a:path h="258444">
                <a:moveTo>
                  <a:pt x="0" y="258318"/>
                </a:moveTo>
                <a:lnTo>
                  <a:pt x="0" y="0"/>
                </a:lnTo>
              </a:path>
            </a:pathLst>
          </a:custGeom>
          <a:ln w="9525">
            <a:solidFill>
              <a:srgbClr val="000000"/>
            </a:solidFill>
          </a:ln>
        </p:spPr>
        <p:txBody>
          <a:bodyPr wrap="square" lIns="0" tIns="0" rIns="0" bIns="0" rtlCol="0"/>
          <a:lstStyle/>
          <a:p>
            <a:endParaRPr/>
          </a:p>
        </p:txBody>
      </p:sp>
      <p:sp>
        <p:nvSpPr>
          <p:cNvPr id="119" name="object 119"/>
          <p:cNvSpPr/>
          <p:nvPr/>
        </p:nvSpPr>
        <p:spPr>
          <a:xfrm>
            <a:off x="7280402" y="1714754"/>
            <a:ext cx="1339850" cy="0"/>
          </a:xfrm>
          <a:custGeom>
            <a:avLst/>
            <a:gdLst/>
            <a:ahLst/>
            <a:cxnLst/>
            <a:rect l="l" t="t" r="r" b="b"/>
            <a:pathLst>
              <a:path w="1339850">
                <a:moveTo>
                  <a:pt x="0" y="0"/>
                </a:moveTo>
                <a:lnTo>
                  <a:pt x="1339596" y="0"/>
                </a:lnTo>
              </a:path>
            </a:pathLst>
          </a:custGeom>
          <a:ln w="9525">
            <a:solidFill>
              <a:srgbClr val="000000"/>
            </a:solidFill>
          </a:ln>
        </p:spPr>
        <p:txBody>
          <a:bodyPr wrap="square" lIns="0" tIns="0" rIns="0" bIns="0" rtlCol="0"/>
          <a:lstStyle/>
          <a:p>
            <a:endParaRPr/>
          </a:p>
        </p:txBody>
      </p:sp>
      <p:sp>
        <p:nvSpPr>
          <p:cNvPr id="120" name="object 120"/>
          <p:cNvSpPr/>
          <p:nvPr/>
        </p:nvSpPr>
        <p:spPr>
          <a:xfrm>
            <a:off x="8615426" y="1934972"/>
            <a:ext cx="341630" cy="76200"/>
          </a:xfrm>
          <a:custGeom>
            <a:avLst/>
            <a:gdLst/>
            <a:ahLst/>
            <a:cxnLst/>
            <a:rect l="l" t="t" r="r" b="b"/>
            <a:pathLst>
              <a:path w="341629" h="76200">
                <a:moveTo>
                  <a:pt x="282701" y="41147"/>
                </a:moveTo>
                <a:lnTo>
                  <a:pt x="282701" y="35813"/>
                </a:lnTo>
                <a:lnTo>
                  <a:pt x="280416" y="33527"/>
                </a:lnTo>
                <a:lnTo>
                  <a:pt x="2285" y="33528"/>
                </a:lnTo>
                <a:lnTo>
                  <a:pt x="0" y="35814"/>
                </a:lnTo>
                <a:lnTo>
                  <a:pt x="0" y="41148"/>
                </a:lnTo>
                <a:lnTo>
                  <a:pt x="2285" y="42672"/>
                </a:lnTo>
                <a:lnTo>
                  <a:pt x="280416" y="42671"/>
                </a:lnTo>
                <a:lnTo>
                  <a:pt x="282701" y="41147"/>
                </a:lnTo>
                <a:close/>
              </a:path>
              <a:path w="341629" h="76200">
                <a:moveTo>
                  <a:pt x="341375" y="38100"/>
                </a:moveTo>
                <a:lnTo>
                  <a:pt x="265175" y="0"/>
                </a:lnTo>
                <a:lnTo>
                  <a:pt x="265175" y="33527"/>
                </a:lnTo>
                <a:lnTo>
                  <a:pt x="280416" y="33527"/>
                </a:lnTo>
                <a:lnTo>
                  <a:pt x="282701" y="35813"/>
                </a:lnTo>
                <a:lnTo>
                  <a:pt x="282701" y="67437"/>
                </a:lnTo>
                <a:lnTo>
                  <a:pt x="341375" y="38100"/>
                </a:lnTo>
                <a:close/>
              </a:path>
              <a:path w="341629" h="76200">
                <a:moveTo>
                  <a:pt x="282701" y="67437"/>
                </a:moveTo>
                <a:lnTo>
                  <a:pt x="282701" y="41147"/>
                </a:lnTo>
                <a:lnTo>
                  <a:pt x="280416" y="42671"/>
                </a:lnTo>
                <a:lnTo>
                  <a:pt x="265175" y="42671"/>
                </a:lnTo>
                <a:lnTo>
                  <a:pt x="265175" y="76200"/>
                </a:lnTo>
                <a:lnTo>
                  <a:pt x="282701" y="67437"/>
                </a:lnTo>
                <a:close/>
              </a:path>
            </a:pathLst>
          </a:custGeom>
          <a:solidFill>
            <a:srgbClr val="000000"/>
          </a:solidFill>
        </p:spPr>
        <p:txBody>
          <a:bodyPr wrap="square" lIns="0" tIns="0" rIns="0" bIns="0" rtlCol="0"/>
          <a:lstStyle/>
          <a:p>
            <a:endParaRPr/>
          </a:p>
        </p:txBody>
      </p:sp>
      <p:sp>
        <p:nvSpPr>
          <p:cNvPr id="121" name="object 121"/>
          <p:cNvSpPr/>
          <p:nvPr/>
        </p:nvSpPr>
        <p:spPr>
          <a:xfrm>
            <a:off x="8619997" y="1714754"/>
            <a:ext cx="0" cy="258445"/>
          </a:xfrm>
          <a:custGeom>
            <a:avLst/>
            <a:gdLst/>
            <a:ahLst/>
            <a:cxnLst/>
            <a:rect l="l" t="t" r="r" b="b"/>
            <a:pathLst>
              <a:path h="258444">
                <a:moveTo>
                  <a:pt x="0" y="258318"/>
                </a:moveTo>
                <a:lnTo>
                  <a:pt x="0" y="0"/>
                </a:lnTo>
              </a:path>
            </a:pathLst>
          </a:custGeom>
          <a:ln w="9525">
            <a:solidFill>
              <a:srgbClr val="000000"/>
            </a:solidFill>
          </a:ln>
        </p:spPr>
        <p:txBody>
          <a:bodyPr wrap="square" lIns="0" tIns="0" rIns="0" bIns="0" rtlCol="0"/>
          <a:lstStyle/>
          <a:p>
            <a:endParaRPr/>
          </a:p>
        </p:txBody>
      </p:sp>
      <p:sp>
        <p:nvSpPr>
          <p:cNvPr id="122" name="object 122"/>
          <p:cNvSpPr/>
          <p:nvPr/>
        </p:nvSpPr>
        <p:spPr>
          <a:xfrm>
            <a:off x="1914398" y="1714754"/>
            <a:ext cx="0" cy="948690"/>
          </a:xfrm>
          <a:custGeom>
            <a:avLst/>
            <a:gdLst/>
            <a:ahLst/>
            <a:cxnLst/>
            <a:rect l="l" t="t" r="r" b="b"/>
            <a:pathLst>
              <a:path h="948689">
                <a:moveTo>
                  <a:pt x="0" y="948690"/>
                </a:moveTo>
                <a:lnTo>
                  <a:pt x="0" y="0"/>
                </a:lnTo>
              </a:path>
            </a:pathLst>
          </a:custGeom>
          <a:ln w="9525">
            <a:solidFill>
              <a:srgbClr val="000000"/>
            </a:solidFill>
          </a:ln>
        </p:spPr>
        <p:txBody>
          <a:bodyPr wrap="square" lIns="0" tIns="0" rIns="0" bIns="0" rtlCol="0"/>
          <a:lstStyle/>
          <a:p>
            <a:endParaRPr/>
          </a:p>
        </p:txBody>
      </p:sp>
      <p:sp>
        <p:nvSpPr>
          <p:cNvPr id="123" name="object 123"/>
          <p:cNvSpPr/>
          <p:nvPr/>
        </p:nvSpPr>
        <p:spPr>
          <a:xfrm>
            <a:off x="1909826" y="1676654"/>
            <a:ext cx="927735" cy="76200"/>
          </a:xfrm>
          <a:custGeom>
            <a:avLst/>
            <a:gdLst/>
            <a:ahLst/>
            <a:cxnLst/>
            <a:rect l="l" t="t" r="r" b="b"/>
            <a:pathLst>
              <a:path w="927735" h="76200">
                <a:moveTo>
                  <a:pt x="867918" y="40386"/>
                </a:moveTo>
                <a:lnTo>
                  <a:pt x="867918" y="35052"/>
                </a:lnTo>
                <a:lnTo>
                  <a:pt x="866394" y="32766"/>
                </a:lnTo>
                <a:lnTo>
                  <a:pt x="2286" y="32766"/>
                </a:lnTo>
                <a:lnTo>
                  <a:pt x="0" y="35052"/>
                </a:lnTo>
                <a:lnTo>
                  <a:pt x="0" y="40386"/>
                </a:lnTo>
                <a:lnTo>
                  <a:pt x="2286" y="42672"/>
                </a:lnTo>
                <a:lnTo>
                  <a:pt x="866394" y="42672"/>
                </a:lnTo>
                <a:lnTo>
                  <a:pt x="867918" y="40386"/>
                </a:lnTo>
                <a:close/>
              </a:path>
              <a:path w="927735" h="76200">
                <a:moveTo>
                  <a:pt x="927354" y="38100"/>
                </a:moveTo>
                <a:lnTo>
                  <a:pt x="851154" y="0"/>
                </a:lnTo>
                <a:lnTo>
                  <a:pt x="851154" y="32766"/>
                </a:lnTo>
                <a:lnTo>
                  <a:pt x="866394" y="32766"/>
                </a:lnTo>
                <a:lnTo>
                  <a:pt x="867918" y="35052"/>
                </a:lnTo>
                <a:lnTo>
                  <a:pt x="867918" y="67818"/>
                </a:lnTo>
                <a:lnTo>
                  <a:pt x="927354" y="38100"/>
                </a:lnTo>
                <a:close/>
              </a:path>
              <a:path w="927735" h="76200">
                <a:moveTo>
                  <a:pt x="867918" y="67818"/>
                </a:moveTo>
                <a:lnTo>
                  <a:pt x="867918" y="40386"/>
                </a:lnTo>
                <a:lnTo>
                  <a:pt x="866394" y="42672"/>
                </a:lnTo>
                <a:lnTo>
                  <a:pt x="851154" y="42672"/>
                </a:lnTo>
                <a:lnTo>
                  <a:pt x="851154" y="76200"/>
                </a:lnTo>
                <a:lnTo>
                  <a:pt x="867918" y="67818"/>
                </a:lnTo>
                <a:close/>
              </a:path>
            </a:pathLst>
          </a:custGeom>
          <a:solidFill>
            <a:srgbClr val="000000"/>
          </a:solidFill>
        </p:spPr>
        <p:txBody>
          <a:bodyPr wrap="square" lIns="0" tIns="0" rIns="0" bIns="0" rtlCol="0"/>
          <a:lstStyle/>
          <a:p>
            <a:endParaRPr/>
          </a:p>
        </p:txBody>
      </p:sp>
      <p:sp>
        <p:nvSpPr>
          <p:cNvPr id="124" name="object 124"/>
          <p:cNvSpPr/>
          <p:nvPr/>
        </p:nvSpPr>
        <p:spPr>
          <a:xfrm>
            <a:off x="1877822" y="2623820"/>
            <a:ext cx="70485" cy="73660"/>
          </a:xfrm>
          <a:custGeom>
            <a:avLst/>
            <a:gdLst/>
            <a:ahLst/>
            <a:cxnLst/>
            <a:rect l="l" t="t" r="r" b="b"/>
            <a:pathLst>
              <a:path w="70485" h="73660">
                <a:moveTo>
                  <a:pt x="70103" y="52577"/>
                </a:moveTo>
                <a:lnTo>
                  <a:pt x="70103" y="20573"/>
                </a:lnTo>
                <a:lnTo>
                  <a:pt x="49529" y="0"/>
                </a:lnTo>
                <a:lnTo>
                  <a:pt x="20573" y="0"/>
                </a:lnTo>
                <a:lnTo>
                  <a:pt x="0" y="20573"/>
                </a:lnTo>
                <a:lnTo>
                  <a:pt x="0" y="52577"/>
                </a:lnTo>
                <a:lnTo>
                  <a:pt x="20573" y="73151"/>
                </a:lnTo>
                <a:lnTo>
                  <a:pt x="49529" y="73151"/>
                </a:lnTo>
                <a:lnTo>
                  <a:pt x="70103" y="52577"/>
                </a:lnTo>
                <a:close/>
              </a:path>
            </a:pathLst>
          </a:custGeom>
          <a:solidFill>
            <a:srgbClr val="000000"/>
          </a:solidFill>
        </p:spPr>
        <p:txBody>
          <a:bodyPr wrap="square" lIns="0" tIns="0" rIns="0" bIns="0" rtlCol="0"/>
          <a:lstStyle/>
          <a:p>
            <a:endParaRPr/>
          </a:p>
        </p:txBody>
      </p:sp>
      <p:sp>
        <p:nvSpPr>
          <p:cNvPr id="125" name="object 125"/>
          <p:cNvSpPr/>
          <p:nvPr/>
        </p:nvSpPr>
        <p:spPr>
          <a:xfrm>
            <a:off x="1877822" y="2623820"/>
            <a:ext cx="70485" cy="73660"/>
          </a:xfrm>
          <a:custGeom>
            <a:avLst/>
            <a:gdLst/>
            <a:ahLst/>
            <a:cxnLst/>
            <a:rect l="l" t="t" r="r" b="b"/>
            <a:pathLst>
              <a:path w="70485" h="73660">
                <a:moveTo>
                  <a:pt x="20573" y="0"/>
                </a:moveTo>
                <a:lnTo>
                  <a:pt x="0" y="20573"/>
                </a:lnTo>
                <a:lnTo>
                  <a:pt x="0" y="52577"/>
                </a:lnTo>
                <a:lnTo>
                  <a:pt x="20573" y="73151"/>
                </a:lnTo>
                <a:lnTo>
                  <a:pt x="49529" y="73151"/>
                </a:lnTo>
                <a:lnTo>
                  <a:pt x="70103" y="52577"/>
                </a:lnTo>
                <a:lnTo>
                  <a:pt x="70103" y="20573"/>
                </a:lnTo>
                <a:lnTo>
                  <a:pt x="49529" y="0"/>
                </a:lnTo>
                <a:lnTo>
                  <a:pt x="20573" y="0"/>
                </a:lnTo>
                <a:close/>
              </a:path>
            </a:pathLst>
          </a:custGeom>
          <a:ln w="9525">
            <a:solidFill>
              <a:srgbClr val="000000"/>
            </a:solidFill>
          </a:ln>
        </p:spPr>
        <p:txBody>
          <a:bodyPr wrap="square" lIns="0" tIns="0" rIns="0" bIns="0" rtlCol="0"/>
          <a:lstStyle/>
          <a:p>
            <a:endParaRPr/>
          </a:p>
        </p:txBody>
      </p:sp>
      <p:sp>
        <p:nvSpPr>
          <p:cNvPr id="126" name="object 126"/>
          <p:cNvSpPr/>
          <p:nvPr/>
        </p:nvSpPr>
        <p:spPr>
          <a:xfrm>
            <a:off x="1914398" y="2663444"/>
            <a:ext cx="0" cy="432434"/>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127" name="object 127"/>
          <p:cNvSpPr/>
          <p:nvPr/>
        </p:nvSpPr>
        <p:spPr>
          <a:xfrm>
            <a:off x="1909826" y="4784852"/>
            <a:ext cx="2185035" cy="76200"/>
          </a:xfrm>
          <a:custGeom>
            <a:avLst/>
            <a:gdLst/>
            <a:ahLst/>
            <a:cxnLst/>
            <a:rect l="l" t="t" r="r" b="b"/>
            <a:pathLst>
              <a:path w="2185035" h="76200">
                <a:moveTo>
                  <a:pt x="2125218" y="40386"/>
                </a:moveTo>
                <a:lnTo>
                  <a:pt x="2125218" y="35051"/>
                </a:lnTo>
                <a:lnTo>
                  <a:pt x="2123694" y="33527"/>
                </a:lnTo>
                <a:lnTo>
                  <a:pt x="2286" y="33527"/>
                </a:lnTo>
                <a:lnTo>
                  <a:pt x="0" y="35051"/>
                </a:lnTo>
                <a:lnTo>
                  <a:pt x="0" y="40386"/>
                </a:lnTo>
                <a:lnTo>
                  <a:pt x="2286" y="42672"/>
                </a:lnTo>
                <a:lnTo>
                  <a:pt x="2123694" y="42672"/>
                </a:lnTo>
                <a:lnTo>
                  <a:pt x="2125218" y="40386"/>
                </a:lnTo>
                <a:close/>
              </a:path>
              <a:path w="2185035" h="76200">
                <a:moveTo>
                  <a:pt x="2184653" y="38100"/>
                </a:moveTo>
                <a:lnTo>
                  <a:pt x="2108453" y="0"/>
                </a:lnTo>
                <a:lnTo>
                  <a:pt x="2108453" y="33527"/>
                </a:lnTo>
                <a:lnTo>
                  <a:pt x="2123694" y="33527"/>
                </a:lnTo>
                <a:lnTo>
                  <a:pt x="2125218" y="35051"/>
                </a:lnTo>
                <a:lnTo>
                  <a:pt x="2125218" y="67817"/>
                </a:lnTo>
                <a:lnTo>
                  <a:pt x="2184653" y="38100"/>
                </a:lnTo>
                <a:close/>
              </a:path>
              <a:path w="2185035" h="76200">
                <a:moveTo>
                  <a:pt x="2125218" y="67817"/>
                </a:moveTo>
                <a:lnTo>
                  <a:pt x="2125218" y="40386"/>
                </a:lnTo>
                <a:lnTo>
                  <a:pt x="2123694" y="42672"/>
                </a:lnTo>
                <a:lnTo>
                  <a:pt x="2108453" y="42672"/>
                </a:lnTo>
                <a:lnTo>
                  <a:pt x="2108453" y="76200"/>
                </a:lnTo>
                <a:lnTo>
                  <a:pt x="2125218" y="67817"/>
                </a:lnTo>
                <a:close/>
              </a:path>
            </a:pathLst>
          </a:custGeom>
          <a:solidFill>
            <a:srgbClr val="000000"/>
          </a:solidFill>
        </p:spPr>
        <p:txBody>
          <a:bodyPr wrap="square" lIns="0" tIns="0" rIns="0" bIns="0" rtlCol="0"/>
          <a:lstStyle/>
          <a:p>
            <a:endParaRPr/>
          </a:p>
        </p:txBody>
      </p:sp>
      <p:sp>
        <p:nvSpPr>
          <p:cNvPr id="128" name="object 128"/>
          <p:cNvSpPr/>
          <p:nvPr/>
        </p:nvSpPr>
        <p:spPr>
          <a:xfrm>
            <a:off x="1877822" y="5025644"/>
            <a:ext cx="70485" cy="73660"/>
          </a:xfrm>
          <a:custGeom>
            <a:avLst/>
            <a:gdLst/>
            <a:ahLst/>
            <a:cxnLst/>
            <a:rect l="l" t="t" r="r" b="b"/>
            <a:pathLst>
              <a:path w="70485" h="73660">
                <a:moveTo>
                  <a:pt x="70103" y="52577"/>
                </a:moveTo>
                <a:lnTo>
                  <a:pt x="70103" y="20573"/>
                </a:lnTo>
                <a:lnTo>
                  <a:pt x="49529" y="0"/>
                </a:lnTo>
                <a:lnTo>
                  <a:pt x="20573" y="0"/>
                </a:lnTo>
                <a:lnTo>
                  <a:pt x="0" y="20573"/>
                </a:lnTo>
                <a:lnTo>
                  <a:pt x="0" y="52577"/>
                </a:lnTo>
                <a:lnTo>
                  <a:pt x="20573" y="73151"/>
                </a:lnTo>
                <a:lnTo>
                  <a:pt x="49529" y="73151"/>
                </a:lnTo>
                <a:lnTo>
                  <a:pt x="70103" y="52577"/>
                </a:lnTo>
                <a:close/>
              </a:path>
            </a:pathLst>
          </a:custGeom>
          <a:solidFill>
            <a:srgbClr val="FF0000"/>
          </a:solidFill>
        </p:spPr>
        <p:txBody>
          <a:bodyPr wrap="square" lIns="0" tIns="0" rIns="0" bIns="0" rtlCol="0"/>
          <a:lstStyle/>
          <a:p>
            <a:endParaRPr/>
          </a:p>
        </p:txBody>
      </p:sp>
      <p:sp>
        <p:nvSpPr>
          <p:cNvPr id="129" name="object 129"/>
          <p:cNvSpPr/>
          <p:nvPr/>
        </p:nvSpPr>
        <p:spPr>
          <a:xfrm>
            <a:off x="1877822" y="5025644"/>
            <a:ext cx="70485" cy="73660"/>
          </a:xfrm>
          <a:custGeom>
            <a:avLst/>
            <a:gdLst/>
            <a:ahLst/>
            <a:cxnLst/>
            <a:rect l="l" t="t" r="r" b="b"/>
            <a:pathLst>
              <a:path w="70485" h="73660">
                <a:moveTo>
                  <a:pt x="20573" y="0"/>
                </a:moveTo>
                <a:lnTo>
                  <a:pt x="0" y="20573"/>
                </a:lnTo>
                <a:lnTo>
                  <a:pt x="0" y="52577"/>
                </a:lnTo>
                <a:lnTo>
                  <a:pt x="20573" y="73151"/>
                </a:lnTo>
                <a:lnTo>
                  <a:pt x="49529" y="73151"/>
                </a:lnTo>
                <a:lnTo>
                  <a:pt x="70103" y="52577"/>
                </a:lnTo>
                <a:lnTo>
                  <a:pt x="70103" y="20573"/>
                </a:lnTo>
                <a:lnTo>
                  <a:pt x="49529" y="0"/>
                </a:lnTo>
                <a:lnTo>
                  <a:pt x="20573" y="0"/>
                </a:lnTo>
                <a:close/>
              </a:path>
            </a:pathLst>
          </a:custGeom>
          <a:ln w="9525">
            <a:solidFill>
              <a:srgbClr val="FF0000"/>
            </a:solidFill>
          </a:ln>
        </p:spPr>
        <p:txBody>
          <a:bodyPr wrap="square" lIns="0" tIns="0" rIns="0" bIns="0" rtlCol="0"/>
          <a:lstStyle/>
          <a:p>
            <a:endParaRPr/>
          </a:p>
        </p:txBody>
      </p:sp>
      <p:sp>
        <p:nvSpPr>
          <p:cNvPr id="130" name="object 130"/>
          <p:cNvSpPr/>
          <p:nvPr/>
        </p:nvSpPr>
        <p:spPr>
          <a:xfrm>
            <a:off x="5016500" y="2491994"/>
            <a:ext cx="250825" cy="691515"/>
          </a:xfrm>
          <a:custGeom>
            <a:avLst/>
            <a:gdLst/>
            <a:ahLst/>
            <a:cxnLst/>
            <a:rect l="l" t="t" r="r" b="b"/>
            <a:pathLst>
              <a:path w="250825" h="691514">
                <a:moveTo>
                  <a:pt x="125729" y="0"/>
                </a:moveTo>
                <a:lnTo>
                  <a:pt x="76831" y="9894"/>
                </a:lnTo>
                <a:lnTo>
                  <a:pt x="36861" y="36861"/>
                </a:lnTo>
                <a:lnTo>
                  <a:pt x="9894" y="76831"/>
                </a:lnTo>
                <a:lnTo>
                  <a:pt x="0" y="125730"/>
                </a:lnTo>
                <a:lnTo>
                  <a:pt x="0" y="565404"/>
                </a:lnTo>
                <a:lnTo>
                  <a:pt x="9894" y="614302"/>
                </a:lnTo>
                <a:lnTo>
                  <a:pt x="36861" y="654272"/>
                </a:lnTo>
                <a:lnTo>
                  <a:pt x="76831" y="681239"/>
                </a:lnTo>
                <a:lnTo>
                  <a:pt x="125729" y="691133"/>
                </a:lnTo>
                <a:lnTo>
                  <a:pt x="174188" y="681239"/>
                </a:lnTo>
                <a:lnTo>
                  <a:pt x="213931" y="654272"/>
                </a:lnTo>
                <a:lnTo>
                  <a:pt x="240815" y="614302"/>
                </a:lnTo>
                <a:lnTo>
                  <a:pt x="250698" y="565404"/>
                </a:lnTo>
                <a:lnTo>
                  <a:pt x="250698" y="125730"/>
                </a:lnTo>
                <a:lnTo>
                  <a:pt x="240815" y="76831"/>
                </a:lnTo>
                <a:lnTo>
                  <a:pt x="213931" y="36861"/>
                </a:lnTo>
                <a:lnTo>
                  <a:pt x="174188" y="9894"/>
                </a:lnTo>
                <a:lnTo>
                  <a:pt x="125729" y="0"/>
                </a:lnTo>
                <a:close/>
              </a:path>
            </a:pathLst>
          </a:custGeom>
          <a:ln w="9525">
            <a:solidFill>
              <a:srgbClr val="FF0000"/>
            </a:solidFill>
          </a:ln>
        </p:spPr>
        <p:txBody>
          <a:bodyPr wrap="square" lIns="0" tIns="0" rIns="0" bIns="0" rtlCol="0"/>
          <a:lstStyle/>
          <a:p>
            <a:endParaRPr/>
          </a:p>
        </p:txBody>
      </p:sp>
      <p:sp>
        <p:nvSpPr>
          <p:cNvPr id="131" name="object 131"/>
          <p:cNvSpPr txBox="1"/>
          <p:nvPr/>
        </p:nvSpPr>
        <p:spPr>
          <a:xfrm>
            <a:off x="5105146" y="2539746"/>
            <a:ext cx="103505" cy="585470"/>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a:p>
            <a:pPr marL="12700">
              <a:lnSpc>
                <a:spcPct val="100000"/>
              </a:lnSpc>
              <a:spcBef>
                <a:spcPts val="270"/>
              </a:spcBef>
            </a:pPr>
            <a:r>
              <a:rPr sz="1100" spc="-5" dirty="0">
                <a:solidFill>
                  <a:srgbClr val="FF0000"/>
                </a:solidFill>
                <a:latin typeface="Arial"/>
                <a:cs typeface="Arial"/>
              </a:rPr>
              <a:t>1</a:t>
            </a:r>
            <a:endParaRPr sz="1100">
              <a:latin typeface="Arial"/>
              <a:cs typeface="Arial"/>
            </a:endParaRPr>
          </a:p>
          <a:p>
            <a:pPr marL="12700">
              <a:lnSpc>
                <a:spcPct val="100000"/>
              </a:lnSpc>
              <a:spcBef>
                <a:spcPts val="260"/>
              </a:spcBef>
            </a:pPr>
            <a:r>
              <a:rPr sz="1100" spc="-5" dirty="0">
                <a:solidFill>
                  <a:srgbClr val="FF0000"/>
                </a:solidFill>
                <a:latin typeface="Arial"/>
                <a:cs typeface="Arial"/>
              </a:rPr>
              <a:t>2</a:t>
            </a:r>
            <a:endParaRPr sz="1100">
              <a:latin typeface="Arial"/>
              <a:cs typeface="Arial"/>
            </a:endParaRPr>
          </a:p>
        </p:txBody>
      </p:sp>
      <p:sp>
        <p:nvSpPr>
          <p:cNvPr id="132" name="object 132"/>
          <p:cNvSpPr/>
          <p:nvPr/>
        </p:nvSpPr>
        <p:spPr>
          <a:xfrm>
            <a:off x="4262120" y="2620772"/>
            <a:ext cx="754380" cy="86360"/>
          </a:xfrm>
          <a:custGeom>
            <a:avLst/>
            <a:gdLst/>
            <a:ahLst/>
            <a:cxnLst/>
            <a:rect l="l" t="t" r="r" b="b"/>
            <a:pathLst>
              <a:path w="754379" h="86360">
                <a:moveTo>
                  <a:pt x="711708" y="57149"/>
                </a:moveTo>
                <a:lnTo>
                  <a:pt x="711708" y="28955"/>
                </a:lnTo>
                <a:lnTo>
                  <a:pt x="0" y="28955"/>
                </a:lnTo>
                <a:lnTo>
                  <a:pt x="0" y="57149"/>
                </a:lnTo>
                <a:lnTo>
                  <a:pt x="711708" y="57149"/>
                </a:lnTo>
                <a:close/>
              </a:path>
              <a:path w="754379" h="86360">
                <a:moveTo>
                  <a:pt x="754380" y="42671"/>
                </a:moveTo>
                <a:lnTo>
                  <a:pt x="697230" y="0"/>
                </a:lnTo>
                <a:lnTo>
                  <a:pt x="697230" y="28955"/>
                </a:lnTo>
                <a:lnTo>
                  <a:pt x="711708" y="28955"/>
                </a:lnTo>
                <a:lnTo>
                  <a:pt x="711708" y="75102"/>
                </a:lnTo>
                <a:lnTo>
                  <a:pt x="754380" y="42671"/>
                </a:lnTo>
                <a:close/>
              </a:path>
              <a:path w="754379" h="86360">
                <a:moveTo>
                  <a:pt x="711708" y="75102"/>
                </a:moveTo>
                <a:lnTo>
                  <a:pt x="711708" y="57149"/>
                </a:lnTo>
                <a:lnTo>
                  <a:pt x="697230" y="57149"/>
                </a:lnTo>
                <a:lnTo>
                  <a:pt x="697230" y="86105"/>
                </a:lnTo>
                <a:lnTo>
                  <a:pt x="711708" y="75102"/>
                </a:lnTo>
                <a:close/>
              </a:path>
            </a:pathLst>
          </a:custGeom>
          <a:solidFill>
            <a:srgbClr val="000000"/>
          </a:solidFill>
        </p:spPr>
        <p:txBody>
          <a:bodyPr wrap="square" lIns="0" tIns="0" rIns="0" bIns="0" rtlCol="0"/>
          <a:lstStyle/>
          <a:p>
            <a:endParaRPr/>
          </a:p>
        </p:txBody>
      </p:sp>
      <p:sp>
        <p:nvSpPr>
          <p:cNvPr id="133" name="object 133"/>
          <p:cNvSpPr/>
          <p:nvPr/>
        </p:nvSpPr>
        <p:spPr>
          <a:xfrm>
            <a:off x="4428997" y="2793745"/>
            <a:ext cx="588010" cy="86360"/>
          </a:xfrm>
          <a:custGeom>
            <a:avLst/>
            <a:gdLst/>
            <a:ahLst/>
            <a:cxnLst/>
            <a:rect l="l" t="t" r="r" b="b"/>
            <a:pathLst>
              <a:path w="588010" h="86360">
                <a:moveTo>
                  <a:pt x="544829" y="57150"/>
                </a:moveTo>
                <a:lnTo>
                  <a:pt x="544829" y="28956"/>
                </a:lnTo>
                <a:lnTo>
                  <a:pt x="0" y="28956"/>
                </a:lnTo>
                <a:lnTo>
                  <a:pt x="0" y="57150"/>
                </a:lnTo>
                <a:lnTo>
                  <a:pt x="544829" y="57150"/>
                </a:lnTo>
                <a:close/>
              </a:path>
              <a:path w="588010" h="86360">
                <a:moveTo>
                  <a:pt x="587501" y="43434"/>
                </a:moveTo>
                <a:lnTo>
                  <a:pt x="530351" y="0"/>
                </a:lnTo>
                <a:lnTo>
                  <a:pt x="530351" y="28956"/>
                </a:lnTo>
                <a:lnTo>
                  <a:pt x="544829" y="28956"/>
                </a:lnTo>
                <a:lnTo>
                  <a:pt x="544829" y="75295"/>
                </a:lnTo>
                <a:lnTo>
                  <a:pt x="587501" y="43434"/>
                </a:lnTo>
                <a:close/>
              </a:path>
              <a:path w="588010" h="86360">
                <a:moveTo>
                  <a:pt x="544829" y="75295"/>
                </a:moveTo>
                <a:lnTo>
                  <a:pt x="544829" y="57150"/>
                </a:lnTo>
                <a:lnTo>
                  <a:pt x="530351" y="57150"/>
                </a:lnTo>
                <a:lnTo>
                  <a:pt x="530351" y="86106"/>
                </a:lnTo>
                <a:lnTo>
                  <a:pt x="544829" y="75295"/>
                </a:lnTo>
                <a:close/>
              </a:path>
            </a:pathLst>
          </a:custGeom>
          <a:solidFill>
            <a:srgbClr val="FF0000"/>
          </a:solidFill>
        </p:spPr>
        <p:txBody>
          <a:bodyPr wrap="square" lIns="0" tIns="0" rIns="0" bIns="0" rtlCol="0"/>
          <a:lstStyle/>
          <a:p>
            <a:endParaRPr/>
          </a:p>
        </p:txBody>
      </p:sp>
      <p:sp>
        <p:nvSpPr>
          <p:cNvPr id="134" name="object 134"/>
          <p:cNvSpPr/>
          <p:nvPr/>
        </p:nvSpPr>
        <p:spPr>
          <a:xfrm>
            <a:off x="4597400" y="2966720"/>
            <a:ext cx="419100" cy="86360"/>
          </a:xfrm>
          <a:custGeom>
            <a:avLst/>
            <a:gdLst/>
            <a:ahLst/>
            <a:cxnLst/>
            <a:rect l="l" t="t" r="r" b="b"/>
            <a:pathLst>
              <a:path w="419100" h="86360">
                <a:moveTo>
                  <a:pt x="376427" y="57150"/>
                </a:moveTo>
                <a:lnTo>
                  <a:pt x="376427" y="28956"/>
                </a:lnTo>
                <a:lnTo>
                  <a:pt x="0" y="28956"/>
                </a:lnTo>
                <a:lnTo>
                  <a:pt x="0" y="57150"/>
                </a:lnTo>
                <a:lnTo>
                  <a:pt x="376427" y="57150"/>
                </a:lnTo>
                <a:close/>
              </a:path>
              <a:path w="419100" h="86360">
                <a:moveTo>
                  <a:pt x="419100" y="43434"/>
                </a:moveTo>
                <a:lnTo>
                  <a:pt x="361950" y="0"/>
                </a:lnTo>
                <a:lnTo>
                  <a:pt x="361950" y="28956"/>
                </a:lnTo>
                <a:lnTo>
                  <a:pt x="376427" y="28956"/>
                </a:lnTo>
                <a:lnTo>
                  <a:pt x="376427" y="75295"/>
                </a:lnTo>
                <a:lnTo>
                  <a:pt x="419100" y="43434"/>
                </a:lnTo>
                <a:close/>
              </a:path>
              <a:path w="419100" h="86360">
                <a:moveTo>
                  <a:pt x="376427" y="75295"/>
                </a:moveTo>
                <a:lnTo>
                  <a:pt x="376427" y="57150"/>
                </a:lnTo>
                <a:lnTo>
                  <a:pt x="361950" y="57150"/>
                </a:lnTo>
                <a:lnTo>
                  <a:pt x="361950" y="86106"/>
                </a:lnTo>
                <a:lnTo>
                  <a:pt x="376427" y="75295"/>
                </a:lnTo>
                <a:close/>
              </a:path>
            </a:pathLst>
          </a:custGeom>
          <a:solidFill>
            <a:srgbClr val="FF0000"/>
          </a:solidFill>
        </p:spPr>
        <p:txBody>
          <a:bodyPr wrap="square" lIns="0" tIns="0" rIns="0" bIns="0" rtlCol="0"/>
          <a:lstStyle/>
          <a:p>
            <a:endParaRPr/>
          </a:p>
        </p:txBody>
      </p:sp>
      <p:sp>
        <p:nvSpPr>
          <p:cNvPr id="135" name="object 135"/>
          <p:cNvSpPr/>
          <p:nvPr/>
        </p:nvSpPr>
        <p:spPr>
          <a:xfrm>
            <a:off x="5016500" y="3441446"/>
            <a:ext cx="250825" cy="691515"/>
          </a:xfrm>
          <a:custGeom>
            <a:avLst/>
            <a:gdLst/>
            <a:ahLst/>
            <a:cxnLst/>
            <a:rect l="l" t="t" r="r" b="b"/>
            <a:pathLst>
              <a:path w="250825" h="691514">
                <a:moveTo>
                  <a:pt x="125729" y="0"/>
                </a:moveTo>
                <a:lnTo>
                  <a:pt x="76831" y="9894"/>
                </a:lnTo>
                <a:lnTo>
                  <a:pt x="36861" y="36861"/>
                </a:lnTo>
                <a:lnTo>
                  <a:pt x="9894" y="76831"/>
                </a:lnTo>
                <a:lnTo>
                  <a:pt x="0" y="125729"/>
                </a:lnTo>
                <a:lnTo>
                  <a:pt x="0" y="565403"/>
                </a:lnTo>
                <a:lnTo>
                  <a:pt x="9894" y="614302"/>
                </a:lnTo>
                <a:lnTo>
                  <a:pt x="36861" y="654272"/>
                </a:lnTo>
                <a:lnTo>
                  <a:pt x="76831" y="681239"/>
                </a:lnTo>
                <a:lnTo>
                  <a:pt x="125729" y="691133"/>
                </a:lnTo>
                <a:lnTo>
                  <a:pt x="174188" y="681239"/>
                </a:lnTo>
                <a:lnTo>
                  <a:pt x="213931" y="654272"/>
                </a:lnTo>
                <a:lnTo>
                  <a:pt x="240815" y="614302"/>
                </a:lnTo>
                <a:lnTo>
                  <a:pt x="250698" y="565403"/>
                </a:lnTo>
                <a:lnTo>
                  <a:pt x="250698" y="125729"/>
                </a:lnTo>
                <a:lnTo>
                  <a:pt x="240815" y="76831"/>
                </a:lnTo>
                <a:lnTo>
                  <a:pt x="213931" y="36861"/>
                </a:lnTo>
                <a:lnTo>
                  <a:pt x="174188" y="9894"/>
                </a:lnTo>
                <a:lnTo>
                  <a:pt x="125729" y="0"/>
                </a:lnTo>
                <a:close/>
              </a:path>
            </a:pathLst>
          </a:custGeom>
          <a:ln w="9525">
            <a:solidFill>
              <a:srgbClr val="FF0000"/>
            </a:solidFill>
          </a:ln>
        </p:spPr>
        <p:txBody>
          <a:bodyPr wrap="square" lIns="0" tIns="0" rIns="0" bIns="0" rtlCol="0"/>
          <a:lstStyle/>
          <a:p>
            <a:endParaRPr/>
          </a:p>
        </p:txBody>
      </p:sp>
      <p:sp>
        <p:nvSpPr>
          <p:cNvPr id="136" name="object 136"/>
          <p:cNvSpPr txBox="1"/>
          <p:nvPr/>
        </p:nvSpPr>
        <p:spPr>
          <a:xfrm>
            <a:off x="5105146" y="3489197"/>
            <a:ext cx="103505" cy="585470"/>
          </a:xfrm>
          <a:prstGeom prst="rect">
            <a:avLst/>
          </a:prstGeom>
        </p:spPr>
        <p:txBody>
          <a:bodyPr vert="horz" wrap="square" lIns="0" tIns="0" rIns="0" bIns="0" rtlCol="0">
            <a:spAutoFit/>
          </a:bodyPr>
          <a:lstStyle/>
          <a:p>
            <a:pPr marL="12700">
              <a:lnSpc>
                <a:spcPct val="100000"/>
              </a:lnSpc>
            </a:pPr>
            <a:r>
              <a:rPr sz="1100" spc="-5" dirty="0">
                <a:solidFill>
                  <a:srgbClr val="FF0000"/>
                </a:solidFill>
                <a:latin typeface="Arial"/>
                <a:cs typeface="Arial"/>
              </a:rPr>
              <a:t>0</a:t>
            </a:r>
            <a:endParaRPr sz="1100">
              <a:latin typeface="Arial"/>
              <a:cs typeface="Arial"/>
            </a:endParaRPr>
          </a:p>
          <a:p>
            <a:pPr marL="12700">
              <a:lnSpc>
                <a:spcPct val="100000"/>
              </a:lnSpc>
              <a:spcBef>
                <a:spcPts val="260"/>
              </a:spcBef>
            </a:pPr>
            <a:r>
              <a:rPr sz="1100" spc="-5" dirty="0">
                <a:solidFill>
                  <a:srgbClr val="FF0000"/>
                </a:solidFill>
                <a:latin typeface="Arial"/>
                <a:cs typeface="Arial"/>
              </a:rPr>
              <a:t>1</a:t>
            </a:r>
            <a:endParaRPr sz="1100">
              <a:latin typeface="Arial"/>
              <a:cs typeface="Arial"/>
            </a:endParaRPr>
          </a:p>
          <a:p>
            <a:pPr marL="12700">
              <a:lnSpc>
                <a:spcPct val="100000"/>
              </a:lnSpc>
              <a:spcBef>
                <a:spcPts val="265"/>
              </a:spcBef>
            </a:pPr>
            <a:r>
              <a:rPr sz="1100" spc="-5" dirty="0">
                <a:solidFill>
                  <a:srgbClr val="FF0000"/>
                </a:solidFill>
                <a:latin typeface="Arial"/>
                <a:cs typeface="Arial"/>
              </a:rPr>
              <a:t>2</a:t>
            </a:r>
            <a:endParaRPr sz="1100">
              <a:latin typeface="Arial"/>
              <a:cs typeface="Arial"/>
            </a:endParaRPr>
          </a:p>
        </p:txBody>
      </p:sp>
      <p:sp>
        <p:nvSpPr>
          <p:cNvPr id="137" name="object 137"/>
          <p:cNvSpPr/>
          <p:nvPr/>
        </p:nvSpPr>
        <p:spPr>
          <a:xfrm>
            <a:off x="4597400" y="3916171"/>
            <a:ext cx="419100" cy="8636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2672"/>
                </a:moveTo>
                <a:lnTo>
                  <a:pt x="361950" y="0"/>
                </a:lnTo>
                <a:lnTo>
                  <a:pt x="361950" y="28955"/>
                </a:lnTo>
                <a:lnTo>
                  <a:pt x="376427" y="28955"/>
                </a:lnTo>
                <a:lnTo>
                  <a:pt x="376427" y="75102"/>
                </a:lnTo>
                <a:lnTo>
                  <a:pt x="419100" y="42672"/>
                </a:lnTo>
                <a:close/>
              </a:path>
              <a:path w="419100" h="86360">
                <a:moveTo>
                  <a:pt x="376427" y="75102"/>
                </a:moveTo>
                <a:lnTo>
                  <a:pt x="376427" y="57150"/>
                </a:lnTo>
                <a:lnTo>
                  <a:pt x="361950" y="57150"/>
                </a:lnTo>
                <a:lnTo>
                  <a:pt x="361950" y="86105"/>
                </a:lnTo>
                <a:lnTo>
                  <a:pt x="376427" y="75102"/>
                </a:lnTo>
                <a:close/>
              </a:path>
            </a:pathLst>
          </a:custGeom>
          <a:solidFill>
            <a:srgbClr val="FF0000"/>
          </a:solidFill>
        </p:spPr>
        <p:txBody>
          <a:bodyPr wrap="square" lIns="0" tIns="0" rIns="0" bIns="0" rtlCol="0"/>
          <a:lstStyle/>
          <a:p>
            <a:endParaRPr/>
          </a:p>
        </p:txBody>
      </p:sp>
      <p:sp>
        <p:nvSpPr>
          <p:cNvPr id="138" name="object 138"/>
          <p:cNvSpPr/>
          <p:nvPr/>
        </p:nvSpPr>
        <p:spPr>
          <a:xfrm>
            <a:off x="4597400" y="6464300"/>
            <a:ext cx="2933700" cy="0"/>
          </a:xfrm>
          <a:custGeom>
            <a:avLst/>
            <a:gdLst/>
            <a:ahLst/>
            <a:cxnLst/>
            <a:rect l="l" t="t" r="r" b="b"/>
            <a:pathLst>
              <a:path w="2933700">
                <a:moveTo>
                  <a:pt x="0" y="0"/>
                </a:moveTo>
                <a:lnTo>
                  <a:pt x="2933699" y="0"/>
                </a:lnTo>
              </a:path>
            </a:pathLst>
          </a:custGeom>
          <a:ln w="28575">
            <a:solidFill>
              <a:srgbClr val="FF0000"/>
            </a:solidFill>
          </a:ln>
        </p:spPr>
        <p:txBody>
          <a:bodyPr wrap="square" lIns="0" tIns="0" rIns="0" bIns="0" rtlCol="0"/>
          <a:lstStyle/>
          <a:p>
            <a:endParaRPr/>
          </a:p>
        </p:txBody>
      </p:sp>
      <p:sp>
        <p:nvSpPr>
          <p:cNvPr id="139" name="object 139"/>
          <p:cNvSpPr/>
          <p:nvPr/>
        </p:nvSpPr>
        <p:spPr>
          <a:xfrm>
            <a:off x="7473950" y="4686553"/>
            <a:ext cx="83820" cy="86995"/>
          </a:xfrm>
          <a:custGeom>
            <a:avLst/>
            <a:gdLst/>
            <a:ahLst/>
            <a:cxnLst/>
            <a:rect l="l" t="t" r="r" b="b"/>
            <a:pathLst>
              <a:path w="83820" h="86995">
                <a:moveTo>
                  <a:pt x="83820" y="62484"/>
                </a:moveTo>
                <a:lnTo>
                  <a:pt x="83820" y="24384"/>
                </a:lnTo>
                <a:lnTo>
                  <a:pt x="59435" y="0"/>
                </a:lnTo>
                <a:lnTo>
                  <a:pt x="24383" y="0"/>
                </a:lnTo>
                <a:lnTo>
                  <a:pt x="0" y="24384"/>
                </a:lnTo>
                <a:lnTo>
                  <a:pt x="0" y="62484"/>
                </a:lnTo>
                <a:lnTo>
                  <a:pt x="24383" y="86868"/>
                </a:lnTo>
                <a:lnTo>
                  <a:pt x="59435" y="86868"/>
                </a:lnTo>
                <a:lnTo>
                  <a:pt x="83820" y="62484"/>
                </a:lnTo>
                <a:close/>
              </a:path>
            </a:pathLst>
          </a:custGeom>
          <a:solidFill>
            <a:srgbClr val="FF0000"/>
          </a:solidFill>
        </p:spPr>
        <p:txBody>
          <a:bodyPr wrap="square" lIns="0" tIns="0" rIns="0" bIns="0" rtlCol="0"/>
          <a:lstStyle/>
          <a:p>
            <a:endParaRPr/>
          </a:p>
        </p:txBody>
      </p:sp>
      <p:sp>
        <p:nvSpPr>
          <p:cNvPr id="140" name="object 140"/>
          <p:cNvSpPr/>
          <p:nvPr/>
        </p:nvSpPr>
        <p:spPr>
          <a:xfrm>
            <a:off x="7473950" y="4686553"/>
            <a:ext cx="83820" cy="86995"/>
          </a:xfrm>
          <a:custGeom>
            <a:avLst/>
            <a:gdLst/>
            <a:ahLst/>
            <a:cxnLst/>
            <a:rect l="l" t="t" r="r" b="b"/>
            <a:pathLst>
              <a:path w="83820" h="86995">
                <a:moveTo>
                  <a:pt x="24383" y="0"/>
                </a:moveTo>
                <a:lnTo>
                  <a:pt x="0" y="24384"/>
                </a:lnTo>
                <a:lnTo>
                  <a:pt x="0" y="62484"/>
                </a:lnTo>
                <a:lnTo>
                  <a:pt x="24383" y="86868"/>
                </a:lnTo>
                <a:lnTo>
                  <a:pt x="59435" y="86868"/>
                </a:lnTo>
                <a:lnTo>
                  <a:pt x="83820" y="62484"/>
                </a:lnTo>
                <a:lnTo>
                  <a:pt x="83820" y="24384"/>
                </a:lnTo>
                <a:lnTo>
                  <a:pt x="59435" y="0"/>
                </a:lnTo>
                <a:lnTo>
                  <a:pt x="24383" y="0"/>
                </a:lnTo>
                <a:close/>
              </a:path>
            </a:pathLst>
          </a:custGeom>
          <a:ln w="9525">
            <a:solidFill>
              <a:srgbClr val="FF0000"/>
            </a:solidFill>
          </a:ln>
        </p:spPr>
        <p:txBody>
          <a:bodyPr wrap="square" lIns="0" tIns="0" rIns="0" bIns="0" rtlCol="0"/>
          <a:lstStyle/>
          <a:p>
            <a:endParaRPr/>
          </a:p>
        </p:txBody>
      </p:sp>
      <p:sp>
        <p:nvSpPr>
          <p:cNvPr id="141" name="object 141"/>
          <p:cNvSpPr/>
          <p:nvPr/>
        </p:nvSpPr>
        <p:spPr>
          <a:xfrm>
            <a:off x="4597400" y="3958844"/>
            <a:ext cx="0" cy="2505710"/>
          </a:xfrm>
          <a:custGeom>
            <a:avLst/>
            <a:gdLst/>
            <a:ahLst/>
            <a:cxnLst/>
            <a:rect l="l" t="t" r="r" b="b"/>
            <a:pathLst>
              <a:path h="2505710">
                <a:moveTo>
                  <a:pt x="0" y="0"/>
                </a:moveTo>
                <a:lnTo>
                  <a:pt x="0" y="2505455"/>
                </a:lnTo>
              </a:path>
            </a:pathLst>
          </a:custGeom>
          <a:ln w="28575">
            <a:solidFill>
              <a:srgbClr val="FF0000"/>
            </a:solidFill>
          </a:ln>
        </p:spPr>
        <p:txBody>
          <a:bodyPr wrap="square" lIns="0" tIns="0" rIns="0" bIns="0" rtlCol="0"/>
          <a:lstStyle/>
          <a:p>
            <a:endParaRPr/>
          </a:p>
        </p:txBody>
      </p:sp>
      <p:sp>
        <p:nvSpPr>
          <p:cNvPr id="142" name="object 142"/>
          <p:cNvSpPr/>
          <p:nvPr/>
        </p:nvSpPr>
        <p:spPr>
          <a:xfrm>
            <a:off x="4597400" y="3010154"/>
            <a:ext cx="0" cy="948690"/>
          </a:xfrm>
          <a:custGeom>
            <a:avLst/>
            <a:gdLst/>
            <a:ahLst/>
            <a:cxnLst/>
            <a:rect l="l" t="t" r="r" b="b"/>
            <a:pathLst>
              <a:path h="948689">
                <a:moveTo>
                  <a:pt x="0" y="0"/>
                </a:moveTo>
                <a:lnTo>
                  <a:pt x="0" y="948690"/>
                </a:lnTo>
              </a:path>
            </a:pathLst>
          </a:custGeom>
          <a:ln w="28575">
            <a:solidFill>
              <a:srgbClr val="FF0000"/>
            </a:solidFill>
          </a:ln>
        </p:spPr>
        <p:txBody>
          <a:bodyPr wrap="square" lIns="0" tIns="0" rIns="0" bIns="0" rtlCol="0"/>
          <a:lstStyle/>
          <a:p>
            <a:endParaRPr/>
          </a:p>
        </p:txBody>
      </p:sp>
      <p:sp>
        <p:nvSpPr>
          <p:cNvPr id="143" name="object 143"/>
          <p:cNvSpPr/>
          <p:nvPr/>
        </p:nvSpPr>
        <p:spPr>
          <a:xfrm>
            <a:off x="4428997" y="3787394"/>
            <a:ext cx="0" cy="3023235"/>
          </a:xfrm>
          <a:custGeom>
            <a:avLst/>
            <a:gdLst/>
            <a:ahLst/>
            <a:cxnLst/>
            <a:rect l="l" t="t" r="r" b="b"/>
            <a:pathLst>
              <a:path h="3023234">
                <a:moveTo>
                  <a:pt x="0" y="0"/>
                </a:moveTo>
                <a:lnTo>
                  <a:pt x="0" y="3022854"/>
                </a:lnTo>
              </a:path>
            </a:pathLst>
          </a:custGeom>
          <a:ln w="28575">
            <a:solidFill>
              <a:srgbClr val="FF0000"/>
            </a:solidFill>
          </a:ln>
        </p:spPr>
        <p:txBody>
          <a:bodyPr wrap="square" lIns="0" tIns="0" rIns="0" bIns="0" rtlCol="0"/>
          <a:lstStyle/>
          <a:p>
            <a:endParaRPr/>
          </a:p>
        </p:txBody>
      </p:sp>
      <p:sp>
        <p:nvSpPr>
          <p:cNvPr id="144" name="object 144"/>
          <p:cNvSpPr/>
          <p:nvPr/>
        </p:nvSpPr>
        <p:spPr>
          <a:xfrm>
            <a:off x="4428997" y="2837179"/>
            <a:ext cx="0" cy="950594"/>
          </a:xfrm>
          <a:custGeom>
            <a:avLst/>
            <a:gdLst/>
            <a:ahLst/>
            <a:cxnLst/>
            <a:rect l="l" t="t" r="r" b="b"/>
            <a:pathLst>
              <a:path h="950595">
                <a:moveTo>
                  <a:pt x="0" y="0"/>
                </a:moveTo>
                <a:lnTo>
                  <a:pt x="0" y="950214"/>
                </a:lnTo>
              </a:path>
            </a:pathLst>
          </a:custGeom>
          <a:ln w="28575">
            <a:solidFill>
              <a:srgbClr val="FF0000"/>
            </a:solidFill>
          </a:ln>
        </p:spPr>
        <p:txBody>
          <a:bodyPr wrap="square" lIns="0" tIns="0" rIns="0" bIns="0" rtlCol="0"/>
          <a:lstStyle/>
          <a:p>
            <a:endParaRPr/>
          </a:p>
        </p:txBody>
      </p:sp>
      <p:sp>
        <p:nvSpPr>
          <p:cNvPr id="145" name="object 145"/>
          <p:cNvSpPr/>
          <p:nvPr/>
        </p:nvSpPr>
        <p:spPr>
          <a:xfrm>
            <a:off x="4428997" y="3744721"/>
            <a:ext cx="588010" cy="86360"/>
          </a:xfrm>
          <a:custGeom>
            <a:avLst/>
            <a:gdLst/>
            <a:ahLst/>
            <a:cxnLst/>
            <a:rect l="l" t="t" r="r" b="b"/>
            <a:pathLst>
              <a:path w="588010" h="86360">
                <a:moveTo>
                  <a:pt x="544829" y="57150"/>
                </a:moveTo>
                <a:lnTo>
                  <a:pt x="544829" y="28955"/>
                </a:lnTo>
                <a:lnTo>
                  <a:pt x="0" y="28955"/>
                </a:lnTo>
                <a:lnTo>
                  <a:pt x="0" y="57150"/>
                </a:lnTo>
                <a:lnTo>
                  <a:pt x="544829" y="57150"/>
                </a:lnTo>
                <a:close/>
              </a:path>
              <a:path w="588010" h="86360">
                <a:moveTo>
                  <a:pt x="587501" y="42672"/>
                </a:moveTo>
                <a:lnTo>
                  <a:pt x="530351" y="0"/>
                </a:lnTo>
                <a:lnTo>
                  <a:pt x="530351" y="28955"/>
                </a:lnTo>
                <a:lnTo>
                  <a:pt x="544829" y="28955"/>
                </a:lnTo>
                <a:lnTo>
                  <a:pt x="544829" y="75102"/>
                </a:lnTo>
                <a:lnTo>
                  <a:pt x="587501" y="42672"/>
                </a:lnTo>
                <a:close/>
              </a:path>
              <a:path w="588010" h="86360">
                <a:moveTo>
                  <a:pt x="544829" y="75102"/>
                </a:moveTo>
                <a:lnTo>
                  <a:pt x="544829" y="57150"/>
                </a:lnTo>
                <a:lnTo>
                  <a:pt x="530351" y="57150"/>
                </a:lnTo>
                <a:lnTo>
                  <a:pt x="530351" y="86105"/>
                </a:lnTo>
                <a:lnTo>
                  <a:pt x="544829" y="75102"/>
                </a:lnTo>
                <a:close/>
              </a:path>
            </a:pathLst>
          </a:custGeom>
          <a:solidFill>
            <a:srgbClr val="FF0000"/>
          </a:solidFill>
        </p:spPr>
        <p:txBody>
          <a:bodyPr wrap="square" lIns="0" tIns="0" rIns="0" bIns="0" rtlCol="0"/>
          <a:lstStyle/>
          <a:p>
            <a:endParaRPr/>
          </a:p>
        </p:txBody>
      </p:sp>
      <p:sp>
        <p:nvSpPr>
          <p:cNvPr id="146" name="object 146"/>
          <p:cNvSpPr/>
          <p:nvPr/>
        </p:nvSpPr>
        <p:spPr>
          <a:xfrm>
            <a:off x="4262120" y="3571747"/>
            <a:ext cx="754380" cy="86360"/>
          </a:xfrm>
          <a:custGeom>
            <a:avLst/>
            <a:gdLst/>
            <a:ahLst/>
            <a:cxnLst/>
            <a:rect l="l" t="t" r="r" b="b"/>
            <a:pathLst>
              <a:path w="754379" h="86360">
                <a:moveTo>
                  <a:pt x="711708" y="57150"/>
                </a:moveTo>
                <a:lnTo>
                  <a:pt x="711708" y="28955"/>
                </a:lnTo>
                <a:lnTo>
                  <a:pt x="0" y="28955"/>
                </a:lnTo>
                <a:lnTo>
                  <a:pt x="0" y="57150"/>
                </a:lnTo>
                <a:lnTo>
                  <a:pt x="711708" y="57150"/>
                </a:lnTo>
                <a:close/>
              </a:path>
              <a:path w="754379" h="86360">
                <a:moveTo>
                  <a:pt x="754380" y="42672"/>
                </a:moveTo>
                <a:lnTo>
                  <a:pt x="697230" y="0"/>
                </a:lnTo>
                <a:lnTo>
                  <a:pt x="697230" y="28955"/>
                </a:lnTo>
                <a:lnTo>
                  <a:pt x="711708" y="28955"/>
                </a:lnTo>
                <a:lnTo>
                  <a:pt x="711708" y="75102"/>
                </a:lnTo>
                <a:lnTo>
                  <a:pt x="754380" y="42672"/>
                </a:lnTo>
                <a:close/>
              </a:path>
              <a:path w="754379" h="86360">
                <a:moveTo>
                  <a:pt x="711708" y="75102"/>
                </a:moveTo>
                <a:lnTo>
                  <a:pt x="711708" y="57150"/>
                </a:lnTo>
                <a:lnTo>
                  <a:pt x="697230" y="57150"/>
                </a:lnTo>
                <a:lnTo>
                  <a:pt x="697230" y="86105"/>
                </a:lnTo>
                <a:lnTo>
                  <a:pt x="711708" y="75102"/>
                </a:lnTo>
                <a:close/>
              </a:path>
            </a:pathLst>
          </a:custGeom>
          <a:solidFill>
            <a:srgbClr val="000000"/>
          </a:solidFill>
        </p:spPr>
        <p:txBody>
          <a:bodyPr wrap="square" lIns="0" tIns="0" rIns="0" bIns="0" rtlCol="0"/>
          <a:lstStyle/>
          <a:p>
            <a:endParaRPr/>
          </a:p>
        </p:txBody>
      </p:sp>
      <p:sp>
        <p:nvSpPr>
          <p:cNvPr id="147" name="object 147"/>
          <p:cNvSpPr/>
          <p:nvPr/>
        </p:nvSpPr>
        <p:spPr>
          <a:xfrm>
            <a:off x="4556252" y="3916171"/>
            <a:ext cx="82550" cy="87630"/>
          </a:xfrm>
          <a:custGeom>
            <a:avLst/>
            <a:gdLst/>
            <a:ahLst/>
            <a:cxnLst/>
            <a:rect l="l" t="t" r="r" b="b"/>
            <a:pathLst>
              <a:path w="82550" h="87629">
                <a:moveTo>
                  <a:pt x="82296" y="63245"/>
                </a:moveTo>
                <a:lnTo>
                  <a:pt x="82296" y="24383"/>
                </a:lnTo>
                <a:lnTo>
                  <a:pt x="57912" y="0"/>
                </a:lnTo>
                <a:lnTo>
                  <a:pt x="24384" y="0"/>
                </a:lnTo>
                <a:lnTo>
                  <a:pt x="0" y="24383"/>
                </a:lnTo>
                <a:lnTo>
                  <a:pt x="0" y="63245"/>
                </a:lnTo>
                <a:lnTo>
                  <a:pt x="24384" y="87629"/>
                </a:lnTo>
                <a:lnTo>
                  <a:pt x="57912" y="87629"/>
                </a:lnTo>
                <a:lnTo>
                  <a:pt x="82296" y="63245"/>
                </a:lnTo>
                <a:close/>
              </a:path>
            </a:pathLst>
          </a:custGeom>
          <a:solidFill>
            <a:srgbClr val="FF0000"/>
          </a:solidFill>
        </p:spPr>
        <p:txBody>
          <a:bodyPr wrap="square" lIns="0" tIns="0" rIns="0" bIns="0" rtlCol="0"/>
          <a:lstStyle/>
          <a:p>
            <a:endParaRPr/>
          </a:p>
        </p:txBody>
      </p:sp>
      <p:sp>
        <p:nvSpPr>
          <p:cNvPr id="148" name="object 148"/>
          <p:cNvSpPr/>
          <p:nvPr/>
        </p:nvSpPr>
        <p:spPr>
          <a:xfrm>
            <a:off x="4556252" y="3916171"/>
            <a:ext cx="82550" cy="87630"/>
          </a:xfrm>
          <a:custGeom>
            <a:avLst/>
            <a:gdLst/>
            <a:ahLst/>
            <a:cxnLst/>
            <a:rect l="l" t="t" r="r" b="b"/>
            <a:pathLst>
              <a:path w="82550" h="87629">
                <a:moveTo>
                  <a:pt x="24384" y="0"/>
                </a:moveTo>
                <a:lnTo>
                  <a:pt x="0" y="24383"/>
                </a:lnTo>
                <a:lnTo>
                  <a:pt x="0" y="63245"/>
                </a:lnTo>
                <a:lnTo>
                  <a:pt x="24384" y="87629"/>
                </a:lnTo>
                <a:lnTo>
                  <a:pt x="57912" y="87629"/>
                </a:lnTo>
                <a:lnTo>
                  <a:pt x="82296" y="63245"/>
                </a:lnTo>
                <a:lnTo>
                  <a:pt x="82296" y="24383"/>
                </a:lnTo>
                <a:lnTo>
                  <a:pt x="57912" y="0"/>
                </a:lnTo>
                <a:lnTo>
                  <a:pt x="24384" y="0"/>
                </a:lnTo>
                <a:close/>
              </a:path>
            </a:pathLst>
          </a:custGeom>
          <a:ln w="9525">
            <a:solidFill>
              <a:srgbClr val="FF0000"/>
            </a:solidFill>
          </a:ln>
        </p:spPr>
        <p:txBody>
          <a:bodyPr wrap="square" lIns="0" tIns="0" rIns="0" bIns="0" rtlCol="0"/>
          <a:lstStyle/>
          <a:p>
            <a:endParaRPr/>
          </a:p>
        </p:txBody>
      </p:sp>
      <p:sp>
        <p:nvSpPr>
          <p:cNvPr id="149" name="object 149"/>
          <p:cNvSpPr/>
          <p:nvPr/>
        </p:nvSpPr>
        <p:spPr>
          <a:xfrm>
            <a:off x="4400803" y="3741673"/>
            <a:ext cx="83820" cy="87630"/>
          </a:xfrm>
          <a:custGeom>
            <a:avLst/>
            <a:gdLst/>
            <a:ahLst/>
            <a:cxnLst/>
            <a:rect l="l" t="t" r="r" b="b"/>
            <a:pathLst>
              <a:path w="83820" h="87629">
                <a:moveTo>
                  <a:pt x="83820" y="62484"/>
                </a:moveTo>
                <a:lnTo>
                  <a:pt x="83820" y="24384"/>
                </a:lnTo>
                <a:lnTo>
                  <a:pt x="59436" y="0"/>
                </a:lnTo>
                <a:lnTo>
                  <a:pt x="24384" y="0"/>
                </a:lnTo>
                <a:lnTo>
                  <a:pt x="0" y="24384"/>
                </a:lnTo>
                <a:lnTo>
                  <a:pt x="0" y="62484"/>
                </a:lnTo>
                <a:lnTo>
                  <a:pt x="24384" y="87629"/>
                </a:lnTo>
                <a:lnTo>
                  <a:pt x="59436" y="87629"/>
                </a:lnTo>
                <a:lnTo>
                  <a:pt x="83820" y="62484"/>
                </a:lnTo>
                <a:close/>
              </a:path>
            </a:pathLst>
          </a:custGeom>
          <a:solidFill>
            <a:srgbClr val="FF0000"/>
          </a:solidFill>
        </p:spPr>
        <p:txBody>
          <a:bodyPr wrap="square" lIns="0" tIns="0" rIns="0" bIns="0" rtlCol="0"/>
          <a:lstStyle/>
          <a:p>
            <a:endParaRPr/>
          </a:p>
        </p:txBody>
      </p:sp>
      <p:sp>
        <p:nvSpPr>
          <p:cNvPr id="150" name="object 150"/>
          <p:cNvSpPr/>
          <p:nvPr/>
        </p:nvSpPr>
        <p:spPr>
          <a:xfrm>
            <a:off x="4400803" y="3741673"/>
            <a:ext cx="83820" cy="87630"/>
          </a:xfrm>
          <a:custGeom>
            <a:avLst/>
            <a:gdLst/>
            <a:ahLst/>
            <a:cxnLst/>
            <a:rect l="l" t="t" r="r" b="b"/>
            <a:pathLst>
              <a:path w="83820" h="87629">
                <a:moveTo>
                  <a:pt x="24384" y="0"/>
                </a:moveTo>
                <a:lnTo>
                  <a:pt x="0" y="24384"/>
                </a:lnTo>
                <a:lnTo>
                  <a:pt x="0" y="62484"/>
                </a:lnTo>
                <a:lnTo>
                  <a:pt x="24384" y="87629"/>
                </a:lnTo>
                <a:lnTo>
                  <a:pt x="59436" y="87629"/>
                </a:lnTo>
                <a:lnTo>
                  <a:pt x="83820" y="62484"/>
                </a:lnTo>
                <a:lnTo>
                  <a:pt x="83820" y="24384"/>
                </a:lnTo>
                <a:lnTo>
                  <a:pt x="59436" y="0"/>
                </a:lnTo>
                <a:lnTo>
                  <a:pt x="24384" y="0"/>
                </a:lnTo>
                <a:close/>
              </a:path>
            </a:pathLst>
          </a:custGeom>
          <a:ln w="9525">
            <a:solidFill>
              <a:srgbClr val="FF0000"/>
            </a:solidFill>
          </a:ln>
        </p:spPr>
        <p:txBody>
          <a:bodyPr wrap="square" lIns="0" tIns="0" rIns="0" bIns="0" rtlCol="0"/>
          <a:lstStyle/>
          <a:p>
            <a:endParaRPr/>
          </a:p>
        </p:txBody>
      </p:sp>
      <p:sp>
        <p:nvSpPr>
          <p:cNvPr id="151" name="object 151"/>
          <p:cNvSpPr txBox="1"/>
          <p:nvPr/>
        </p:nvSpPr>
        <p:spPr>
          <a:xfrm>
            <a:off x="5189728" y="5660897"/>
            <a:ext cx="786130" cy="350520"/>
          </a:xfrm>
          <a:prstGeom prst="rect">
            <a:avLst/>
          </a:prstGeom>
        </p:spPr>
        <p:txBody>
          <a:bodyPr vert="horz" wrap="square" lIns="0" tIns="0" rIns="0" bIns="0" rtlCol="0">
            <a:spAutoFit/>
          </a:bodyPr>
          <a:lstStyle/>
          <a:p>
            <a:pPr marL="255270" marR="5080" indent="-243204">
              <a:lnSpc>
                <a:spcPct val="100000"/>
              </a:lnSpc>
            </a:pPr>
            <a:r>
              <a:rPr sz="1100" b="1" spc="-5" dirty="0">
                <a:solidFill>
                  <a:srgbClr val="FF0000"/>
                </a:solidFill>
                <a:latin typeface="Arial"/>
                <a:cs typeface="Arial"/>
              </a:rPr>
              <a:t>For</a:t>
            </a:r>
            <a:r>
              <a:rPr sz="1100" b="1" dirty="0">
                <a:solidFill>
                  <a:srgbClr val="FF0000"/>
                </a:solidFill>
                <a:latin typeface="Arial"/>
                <a:cs typeface="Arial"/>
              </a:rPr>
              <a:t>w</a:t>
            </a:r>
            <a:r>
              <a:rPr sz="1100" b="1" spc="-10" dirty="0">
                <a:solidFill>
                  <a:srgbClr val="FF0000"/>
                </a:solidFill>
                <a:latin typeface="Arial"/>
                <a:cs typeface="Arial"/>
              </a:rPr>
              <a:t>a</a:t>
            </a:r>
            <a:r>
              <a:rPr sz="1100" b="1" spc="-5" dirty="0">
                <a:solidFill>
                  <a:srgbClr val="FF0000"/>
                </a:solidFill>
                <a:latin typeface="Arial"/>
                <a:cs typeface="Arial"/>
              </a:rPr>
              <a:t>rding  Unit</a:t>
            </a:r>
            <a:endParaRPr sz="1100">
              <a:latin typeface="Arial"/>
              <a:cs typeface="Arial"/>
            </a:endParaRPr>
          </a:p>
        </p:txBody>
      </p:sp>
      <p:sp>
        <p:nvSpPr>
          <p:cNvPr id="152" name="object 152"/>
          <p:cNvSpPr/>
          <p:nvPr/>
        </p:nvSpPr>
        <p:spPr>
          <a:xfrm>
            <a:off x="5100320" y="5514847"/>
            <a:ext cx="923290" cy="690880"/>
          </a:xfrm>
          <a:custGeom>
            <a:avLst/>
            <a:gdLst/>
            <a:ahLst/>
            <a:cxnLst/>
            <a:rect l="l" t="t" r="r" b="b"/>
            <a:pathLst>
              <a:path w="923289" h="690879">
                <a:moveTo>
                  <a:pt x="115062" y="0"/>
                </a:moveTo>
                <a:lnTo>
                  <a:pt x="70401" y="9084"/>
                </a:lnTo>
                <a:lnTo>
                  <a:pt x="33813" y="33813"/>
                </a:lnTo>
                <a:lnTo>
                  <a:pt x="9084" y="70401"/>
                </a:lnTo>
                <a:lnTo>
                  <a:pt x="0" y="115062"/>
                </a:lnTo>
                <a:lnTo>
                  <a:pt x="0" y="575310"/>
                </a:lnTo>
                <a:lnTo>
                  <a:pt x="9084" y="620291"/>
                </a:lnTo>
                <a:lnTo>
                  <a:pt x="33813" y="656844"/>
                </a:lnTo>
                <a:lnTo>
                  <a:pt x="70401" y="681394"/>
                </a:lnTo>
                <a:lnTo>
                  <a:pt x="115062" y="690372"/>
                </a:lnTo>
                <a:lnTo>
                  <a:pt x="807720" y="690372"/>
                </a:lnTo>
                <a:lnTo>
                  <a:pt x="852380" y="681394"/>
                </a:lnTo>
                <a:lnTo>
                  <a:pt x="888968" y="656843"/>
                </a:lnTo>
                <a:lnTo>
                  <a:pt x="913697" y="620291"/>
                </a:lnTo>
                <a:lnTo>
                  <a:pt x="922782" y="575310"/>
                </a:lnTo>
                <a:lnTo>
                  <a:pt x="922781" y="115062"/>
                </a:lnTo>
                <a:lnTo>
                  <a:pt x="913697" y="70401"/>
                </a:lnTo>
                <a:lnTo>
                  <a:pt x="888968" y="33813"/>
                </a:lnTo>
                <a:lnTo>
                  <a:pt x="852380" y="9084"/>
                </a:lnTo>
                <a:lnTo>
                  <a:pt x="807719" y="0"/>
                </a:lnTo>
                <a:lnTo>
                  <a:pt x="115062" y="0"/>
                </a:lnTo>
                <a:close/>
              </a:path>
            </a:pathLst>
          </a:custGeom>
          <a:ln w="12700">
            <a:solidFill>
              <a:srgbClr val="FF0000"/>
            </a:solidFill>
          </a:ln>
        </p:spPr>
        <p:txBody>
          <a:bodyPr wrap="square" lIns="0" tIns="0" rIns="0" bIns="0" rtlCol="0"/>
          <a:lstStyle/>
          <a:p>
            <a:endParaRPr/>
          </a:p>
        </p:txBody>
      </p:sp>
      <p:sp>
        <p:nvSpPr>
          <p:cNvPr id="153" name="object 153"/>
          <p:cNvSpPr txBox="1"/>
          <p:nvPr/>
        </p:nvSpPr>
        <p:spPr>
          <a:xfrm>
            <a:off x="7535926" y="5042916"/>
            <a:ext cx="131445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EX/MEM.RegisterRd</a:t>
            </a:r>
            <a:endParaRPr sz="1100">
              <a:latin typeface="Arial"/>
              <a:cs typeface="Arial"/>
            </a:endParaRPr>
          </a:p>
        </p:txBody>
      </p:sp>
      <p:sp>
        <p:nvSpPr>
          <p:cNvPr id="154" name="object 154"/>
          <p:cNvSpPr txBox="1"/>
          <p:nvPr/>
        </p:nvSpPr>
        <p:spPr>
          <a:xfrm>
            <a:off x="7955029" y="6425941"/>
            <a:ext cx="135191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MEM/WB.RegisterRd</a:t>
            </a:r>
            <a:endParaRPr sz="1100">
              <a:latin typeface="Arial"/>
              <a:cs typeface="Arial"/>
            </a:endParaRPr>
          </a:p>
        </p:txBody>
      </p:sp>
      <p:sp>
        <p:nvSpPr>
          <p:cNvPr id="155" name="object 155"/>
          <p:cNvSpPr/>
          <p:nvPr/>
        </p:nvSpPr>
        <p:spPr>
          <a:xfrm>
            <a:off x="9207500" y="1973072"/>
            <a:ext cx="0" cy="3973829"/>
          </a:xfrm>
          <a:custGeom>
            <a:avLst/>
            <a:gdLst/>
            <a:ahLst/>
            <a:cxnLst/>
            <a:rect l="l" t="t" r="r" b="b"/>
            <a:pathLst>
              <a:path h="3973829">
                <a:moveTo>
                  <a:pt x="0" y="0"/>
                </a:moveTo>
                <a:lnTo>
                  <a:pt x="0" y="3973829"/>
                </a:lnTo>
              </a:path>
            </a:pathLst>
          </a:custGeom>
          <a:ln w="12700">
            <a:solidFill>
              <a:srgbClr val="FF0000"/>
            </a:solidFill>
          </a:ln>
        </p:spPr>
        <p:txBody>
          <a:bodyPr wrap="square" lIns="0" tIns="0" rIns="0" bIns="0" rtlCol="0"/>
          <a:lstStyle/>
          <a:p>
            <a:endParaRPr/>
          </a:p>
        </p:txBody>
      </p:sp>
      <p:sp>
        <p:nvSpPr>
          <p:cNvPr id="156" name="object 156"/>
          <p:cNvSpPr/>
          <p:nvPr/>
        </p:nvSpPr>
        <p:spPr>
          <a:xfrm>
            <a:off x="6023102" y="5908802"/>
            <a:ext cx="3188970" cy="76200"/>
          </a:xfrm>
          <a:custGeom>
            <a:avLst/>
            <a:gdLst/>
            <a:ahLst/>
            <a:cxnLst/>
            <a:rect l="l" t="t" r="r" b="b"/>
            <a:pathLst>
              <a:path w="3188970" h="76200">
                <a:moveTo>
                  <a:pt x="50292" y="33527"/>
                </a:moveTo>
                <a:lnTo>
                  <a:pt x="50292" y="0"/>
                </a:lnTo>
                <a:lnTo>
                  <a:pt x="0" y="38100"/>
                </a:lnTo>
                <a:lnTo>
                  <a:pt x="33527" y="63499"/>
                </a:lnTo>
                <a:lnTo>
                  <a:pt x="33527" y="35051"/>
                </a:lnTo>
                <a:lnTo>
                  <a:pt x="35051" y="33527"/>
                </a:lnTo>
                <a:lnTo>
                  <a:pt x="50292" y="33527"/>
                </a:lnTo>
                <a:close/>
              </a:path>
              <a:path w="3188970" h="76200">
                <a:moveTo>
                  <a:pt x="3188969" y="40386"/>
                </a:moveTo>
                <a:lnTo>
                  <a:pt x="3188969" y="35051"/>
                </a:lnTo>
                <a:lnTo>
                  <a:pt x="3186683" y="33527"/>
                </a:lnTo>
                <a:lnTo>
                  <a:pt x="35051" y="33527"/>
                </a:lnTo>
                <a:lnTo>
                  <a:pt x="33527" y="35051"/>
                </a:lnTo>
                <a:lnTo>
                  <a:pt x="33527" y="40386"/>
                </a:lnTo>
                <a:lnTo>
                  <a:pt x="35051" y="42672"/>
                </a:lnTo>
                <a:lnTo>
                  <a:pt x="3186683" y="42672"/>
                </a:lnTo>
                <a:lnTo>
                  <a:pt x="3188969" y="40386"/>
                </a:lnTo>
                <a:close/>
              </a:path>
              <a:path w="3188970" h="76200">
                <a:moveTo>
                  <a:pt x="50292" y="76200"/>
                </a:moveTo>
                <a:lnTo>
                  <a:pt x="50292" y="42672"/>
                </a:lnTo>
                <a:lnTo>
                  <a:pt x="35051" y="42672"/>
                </a:lnTo>
                <a:lnTo>
                  <a:pt x="33527" y="40386"/>
                </a:lnTo>
                <a:lnTo>
                  <a:pt x="33527" y="63499"/>
                </a:lnTo>
                <a:lnTo>
                  <a:pt x="50292" y="76200"/>
                </a:lnTo>
                <a:close/>
              </a:path>
            </a:pathLst>
          </a:custGeom>
          <a:solidFill>
            <a:srgbClr val="FF0000"/>
          </a:solidFill>
        </p:spPr>
        <p:txBody>
          <a:bodyPr wrap="square" lIns="0" tIns="0" rIns="0" bIns="0" rtlCol="0"/>
          <a:lstStyle/>
          <a:p>
            <a:endParaRPr/>
          </a:p>
        </p:txBody>
      </p:sp>
      <p:sp>
        <p:nvSpPr>
          <p:cNvPr id="157" name="object 157"/>
          <p:cNvSpPr/>
          <p:nvPr/>
        </p:nvSpPr>
        <p:spPr>
          <a:xfrm>
            <a:off x="7447280" y="4995926"/>
            <a:ext cx="0" cy="778510"/>
          </a:xfrm>
          <a:custGeom>
            <a:avLst/>
            <a:gdLst/>
            <a:ahLst/>
            <a:cxnLst/>
            <a:rect l="l" t="t" r="r" b="b"/>
            <a:pathLst>
              <a:path h="778510">
                <a:moveTo>
                  <a:pt x="0" y="778001"/>
                </a:moveTo>
                <a:lnTo>
                  <a:pt x="0" y="0"/>
                </a:lnTo>
              </a:path>
            </a:pathLst>
          </a:custGeom>
          <a:ln w="9525">
            <a:solidFill>
              <a:srgbClr val="FF0000"/>
            </a:solidFill>
          </a:ln>
        </p:spPr>
        <p:txBody>
          <a:bodyPr wrap="square" lIns="0" tIns="0" rIns="0" bIns="0" rtlCol="0"/>
          <a:lstStyle/>
          <a:p>
            <a:endParaRPr/>
          </a:p>
        </p:txBody>
      </p:sp>
      <p:sp>
        <p:nvSpPr>
          <p:cNvPr id="158" name="object 158"/>
          <p:cNvSpPr/>
          <p:nvPr/>
        </p:nvSpPr>
        <p:spPr>
          <a:xfrm>
            <a:off x="7447280" y="6118352"/>
            <a:ext cx="0" cy="519430"/>
          </a:xfrm>
          <a:custGeom>
            <a:avLst/>
            <a:gdLst/>
            <a:ahLst/>
            <a:cxnLst/>
            <a:rect l="l" t="t" r="r" b="b"/>
            <a:pathLst>
              <a:path h="519429">
                <a:moveTo>
                  <a:pt x="0" y="518922"/>
                </a:moveTo>
                <a:lnTo>
                  <a:pt x="0" y="0"/>
                </a:lnTo>
              </a:path>
            </a:pathLst>
          </a:custGeom>
          <a:ln w="9525">
            <a:solidFill>
              <a:srgbClr val="FF0000"/>
            </a:solidFill>
          </a:ln>
        </p:spPr>
        <p:txBody>
          <a:bodyPr wrap="square" lIns="0" tIns="0" rIns="0" bIns="0" rtlCol="0"/>
          <a:lstStyle/>
          <a:p>
            <a:endParaRPr/>
          </a:p>
        </p:txBody>
      </p:sp>
      <p:sp>
        <p:nvSpPr>
          <p:cNvPr id="159" name="object 159"/>
          <p:cNvSpPr/>
          <p:nvPr/>
        </p:nvSpPr>
        <p:spPr>
          <a:xfrm>
            <a:off x="6023102" y="5735828"/>
            <a:ext cx="1428750" cy="76200"/>
          </a:xfrm>
          <a:custGeom>
            <a:avLst/>
            <a:gdLst/>
            <a:ahLst/>
            <a:cxnLst/>
            <a:rect l="l" t="t" r="r" b="b"/>
            <a:pathLst>
              <a:path w="1428750" h="76200">
                <a:moveTo>
                  <a:pt x="50292" y="32766"/>
                </a:moveTo>
                <a:lnTo>
                  <a:pt x="50292" y="0"/>
                </a:lnTo>
                <a:lnTo>
                  <a:pt x="0" y="38100"/>
                </a:lnTo>
                <a:lnTo>
                  <a:pt x="33527" y="63499"/>
                </a:lnTo>
                <a:lnTo>
                  <a:pt x="33527" y="35051"/>
                </a:lnTo>
                <a:lnTo>
                  <a:pt x="35051" y="32766"/>
                </a:lnTo>
                <a:lnTo>
                  <a:pt x="50292" y="32766"/>
                </a:lnTo>
                <a:close/>
              </a:path>
              <a:path w="1428750" h="76200">
                <a:moveTo>
                  <a:pt x="1428750" y="40386"/>
                </a:moveTo>
                <a:lnTo>
                  <a:pt x="1428750" y="35051"/>
                </a:lnTo>
                <a:lnTo>
                  <a:pt x="1426464" y="32766"/>
                </a:lnTo>
                <a:lnTo>
                  <a:pt x="35051" y="32766"/>
                </a:lnTo>
                <a:lnTo>
                  <a:pt x="33527" y="35051"/>
                </a:lnTo>
                <a:lnTo>
                  <a:pt x="33527" y="40386"/>
                </a:lnTo>
                <a:lnTo>
                  <a:pt x="35051" y="42672"/>
                </a:lnTo>
                <a:lnTo>
                  <a:pt x="1426464" y="42672"/>
                </a:lnTo>
                <a:lnTo>
                  <a:pt x="1428750" y="40386"/>
                </a:lnTo>
                <a:close/>
              </a:path>
              <a:path w="1428750" h="76200">
                <a:moveTo>
                  <a:pt x="50292" y="76200"/>
                </a:moveTo>
                <a:lnTo>
                  <a:pt x="50292" y="42672"/>
                </a:lnTo>
                <a:lnTo>
                  <a:pt x="35051" y="42672"/>
                </a:lnTo>
                <a:lnTo>
                  <a:pt x="33527" y="40386"/>
                </a:lnTo>
                <a:lnTo>
                  <a:pt x="33527" y="63499"/>
                </a:lnTo>
                <a:lnTo>
                  <a:pt x="50292" y="76200"/>
                </a:lnTo>
                <a:close/>
              </a:path>
            </a:pathLst>
          </a:custGeom>
          <a:solidFill>
            <a:srgbClr val="FF0000"/>
          </a:solidFill>
        </p:spPr>
        <p:txBody>
          <a:bodyPr wrap="square" lIns="0" tIns="0" rIns="0" bIns="0" rtlCol="0"/>
          <a:lstStyle/>
          <a:p>
            <a:endParaRPr/>
          </a:p>
        </p:txBody>
      </p:sp>
      <p:sp>
        <p:nvSpPr>
          <p:cNvPr id="160" name="object 160"/>
          <p:cNvSpPr/>
          <p:nvPr/>
        </p:nvSpPr>
        <p:spPr>
          <a:xfrm>
            <a:off x="6023102" y="5562853"/>
            <a:ext cx="1344295" cy="76200"/>
          </a:xfrm>
          <a:custGeom>
            <a:avLst/>
            <a:gdLst/>
            <a:ahLst/>
            <a:cxnLst/>
            <a:rect l="l" t="t" r="r" b="b"/>
            <a:pathLst>
              <a:path w="1344295" h="76200">
                <a:moveTo>
                  <a:pt x="50292" y="32766"/>
                </a:moveTo>
                <a:lnTo>
                  <a:pt x="50292" y="0"/>
                </a:lnTo>
                <a:lnTo>
                  <a:pt x="0" y="38100"/>
                </a:lnTo>
                <a:lnTo>
                  <a:pt x="33527" y="63499"/>
                </a:lnTo>
                <a:lnTo>
                  <a:pt x="33527" y="35051"/>
                </a:lnTo>
                <a:lnTo>
                  <a:pt x="35051" y="32766"/>
                </a:lnTo>
                <a:lnTo>
                  <a:pt x="50292" y="32766"/>
                </a:lnTo>
                <a:close/>
              </a:path>
              <a:path w="1344295" h="76200">
                <a:moveTo>
                  <a:pt x="1344168" y="40386"/>
                </a:moveTo>
                <a:lnTo>
                  <a:pt x="1344168" y="35051"/>
                </a:lnTo>
                <a:lnTo>
                  <a:pt x="1342644" y="32766"/>
                </a:lnTo>
                <a:lnTo>
                  <a:pt x="35051" y="32766"/>
                </a:lnTo>
                <a:lnTo>
                  <a:pt x="33527" y="35051"/>
                </a:lnTo>
                <a:lnTo>
                  <a:pt x="33527" y="40386"/>
                </a:lnTo>
                <a:lnTo>
                  <a:pt x="35051" y="42672"/>
                </a:lnTo>
                <a:lnTo>
                  <a:pt x="1342644" y="42672"/>
                </a:lnTo>
                <a:lnTo>
                  <a:pt x="1344168" y="40386"/>
                </a:lnTo>
                <a:close/>
              </a:path>
              <a:path w="1344295" h="76200">
                <a:moveTo>
                  <a:pt x="50292" y="76200"/>
                </a:moveTo>
                <a:lnTo>
                  <a:pt x="50292" y="42672"/>
                </a:lnTo>
                <a:lnTo>
                  <a:pt x="35051" y="42672"/>
                </a:lnTo>
                <a:lnTo>
                  <a:pt x="33527" y="40386"/>
                </a:lnTo>
                <a:lnTo>
                  <a:pt x="33527" y="63499"/>
                </a:lnTo>
                <a:lnTo>
                  <a:pt x="50292" y="76200"/>
                </a:lnTo>
                <a:close/>
              </a:path>
            </a:pathLst>
          </a:custGeom>
          <a:solidFill>
            <a:srgbClr val="FF0000"/>
          </a:solidFill>
        </p:spPr>
        <p:txBody>
          <a:bodyPr wrap="square" lIns="0" tIns="0" rIns="0" bIns="0" rtlCol="0"/>
          <a:lstStyle/>
          <a:p>
            <a:endParaRPr/>
          </a:p>
        </p:txBody>
      </p:sp>
      <p:sp>
        <p:nvSpPr>
          <p:cNvPr id="161" name="object 161"/>
          <p:cNvSpPr/>
          <p:nvPr/>
        </p:nvSpPr>
        <p:spPr>
          <a:xfrm>
            <a:off x="6023102" y="6080252"/>
            <a:ext cx="1428750" cy="76200"/>
          </a:xfrm>
          <a:custGeom>
            <a:avLst/>
            <a:gdLst/>
            <a:ahLst/>
            <a:cxnLst/>
            <a:rect l="l" t="t" r="r" b="b"/>
            <a:pathLst>
              <a:path w="1428750" h="76200">
                <a:moveTo>
                  <a:pt x="50292" y="33527"/>
                </a:moveTo>
                <a:lnTo>
                  <a:pt x="50292" y="0"/>
                </a:lnTo>
                <a:lnTo>
                  <a:pt x="0" y="38100"/>
                </a:lnTo>
                <a:lnTo>
                  <a:pt x="33527" y="63499"/>
                </a:lnTo>
                <a:lnTo>
                  <a:pt x="33527" y="35051"/>
                </a:lnTo>
                <a:lnTo>
                  <a:pt x="35051" y="33527"/>
                </a:lnTo>
                <a:lnTo>
                  <a:pt x="50292" y="33527"/>
                </a:lnTo>
                <a:close/>
              </a:path>
              <a:path w="1428750" h="76200">
                <a:moveTo>
                  <a:pt x="1428749" y="40386"/>
                </a:moveTo>
                <a:lnTo>
                  <a:pt x="1428749" y="35051"/>
                </a:lnTo>
                <a:lnTo>
                  <a:pt x="1426464" y="33527"/>
                </a:lnTo>
                <a:lnTo>
                  <a:pt x="35051" y="33527"/>
                </a:lnTo>
                <a:lnTo>
                  <a:pt x="33527" y="35051"/>
                </a:lnTo>
                <a:lnTo>
                  <a:pt x="33527" y="40386"/>
                </a:lnTo>
                <a:lnTo>
                  <a:pt x="35051" y="42672"/>
                </a:lnTo>
                <a:lnTo>
                  <a:pt x="1426464" y="42672"/>
                </a:lnTo>
                <a:lnTo>
                  <a:pt x="1428749" y="40386"/>
                </a:lnTo>
                <a:close/>
              </a:path>
              <a:path w="1428750" h="76200">
                <a:moveTo>
                  <a:pt x="50292" y="76200"/>
                </a:moveTo>
                <a:lnTo>
                  <a:pt x="50292" y="42672"/>
                </a:lnTo>
                <a:lnTo>
                  <a:pt x="35051" y="42672"/>
                </a:lnTo>
                <a:lnTo>
                  <a:pt x="33527" y="40386"/>
                </a:lnTo>
                <a:lnTo>
                  <a:pt x="33527" y="63499"/>
                </a:lnTo>
                <a:lnTo>
                  <a:pt x="50292" y="76200"/>
                </a:lnTo>
                <a:close/>
              </a:path>
            </a:pathLst>
          </a:custGeom>
          <a:solidFill>
            <a:srgbClr val="FF0000"/>
          </a:solidFill>
        </p:spPr>
        <p:txBody>
          <a:bodyPr wrap="square" lIns="0" tIns="0" rIns="0" bIns="0" rtlCol="0"/>
          <a:lstStyle/>
          <a:p>
            <a:endParaRPr/>
          </a:p>
        </p:txBody>
      </p:sp>
      <p:sp>
        <p:nvSpPr>
          <p:cNvPr id="162" name="object 162"/>
          <p:cNvSpPr/>
          <p:nvPr/>
        </p:nvSpPr>
        <p:spPr>
          <a:xfrm>
            <a:off x="4765802" y="5341873"/>
            <a:ext cx="0" cy="690880"/>
          </a:xfrm>
          <a:custGeom>
            <a:avLst/>
            <a:gdLst/>
            <a:ahLst/>
            <a:cxnLst/>
            <a:rect l="l" t="t" r="r" b="b"/>
            <a:pathLst>
              <a:path h="690879">
                <a:moveTo>
                  <a:pt x="0" y="690372"/>
                </a:moveTo>
                <a:lnTo>
                  <a:pt x="0" y="0"/>
                </a:lnTo>
              </a:path>
            </a:pathLst>
          </a:custGeom>
          <a:ln w="9525">
            <a:solidFill>
              <a:srgbClr val="FF0000"/>
            </a:solidFill>
          </a:ln>
        </p:spPr>
        <p:txBody>
          <a:bodyPr wrap="square" lIns="0" tIns="0" rIns="0" bIns="0" rtlCol="0"/>
          <a:lstStyle/>
          <a:p>
            <a:endParaRPr/>
          </a:p>
        </p:txBody>
      </p:sp>
      <p:sp>
        <p:nvSpPr>
          <p:cNvPr id="163" name="object 163"/>
          <p:cNvSpPr/>
          <p:nvPr/>
        </p:nvSpPr>
        <p:spPr>
          <a:xfrm>
            <a:off x="4262120" y="5341873"/>
            <a:ext cx="504190" cy="0"/>
          </a:xfrm>
          <a:custGeom>
            <a:avLst/>
            <a:gdLst/>
            <a:ahLst/>
            <a:cxnLst/>
            <a:rect l="l" t="t" r="r" b="b"/>
            <a:pathLst>
              <a:path w="504189">
                <a:moveTo>
                  <a:pt x="0" y="0"/>
                </a:moveTo>
                <a:lnTo>
                  <a:pt x="503681" y="0"/>
                </a:lnTo>
              </a:path>
            </a:pathLst>
          </a:custGeom>
          <a:ln w="9525">
            <a:solidFill>
              <a:srgbClr val="FF0000"/>
            </a:solidFill>
          </a:ln>
        </p:spPr>
        <p:txBody>
          <a:bodyPr wrap="square" lIns="0" tIns="0" rIns="0" bIns="0" rtlCol="0"/>
          <a:lstStyle/>
          <a:p>
            <a:endParaRPr/>
          </a:p>
        </p:txBody>
      </p:sp>
      <p:sp>
        <p:nvSpPr>
          <p:cNvPr id="164" name="object 164"/>
          <p:cNvSpPr/>
          <p:nvPr/>
        </p:nvSpPr>
        <p:spPr>
          <a:xfrm>
            <a:off x="9123680" y="1973072"/>
            <a:ext cx="83820" cy="0"/>
          </a:xfrm>
          <a:custGeom>
            <a:avLst/>
            <a:gdLst/>
            <a:ahLst/>
            <a:cxnLst/>
            <a:rect l="l" t="t" r="r" b="b"/>
            <a:pathLst>
              <a:path w="83820">
                <a:moveTo>
                  <a:pt x="0" y="0"/>
                </a:moveTo>
                <a:lnTo>
                  <a:pt x="83820" y="0"/>
                </a:lnTo>
              </a:path>
            </a:pathLst>
          </a:custGeom>
          <a:ln w="9525">
            <a:solidFill>
              <a:srgbClr val="FF0000"/>
            </a:solidFill>
          </a:ln>
        </p:spPr>
        <p:txBody>
          <a:bodyPr wrap="square" lIns="0" tIns="0" rIns="0" bIns="0" rtlCol="0"/>
          <a:lstStyle/>
          <a:p>
            <a:endParaRPr/>
          </a:p>
        </p:txBody>
      </p:sp>
      <p:sp>
        <p:nvSpPr>
          <p:cNvPr id="165" name="object 165"/>
          <p:cNvSpPr/>
          <p:nvPr/>
        </p:nvSpPr>
        <p:spPr>
          <a:xfrm>
            <a:off x="4761229" y="5994146"/>
            <a:ext cx="339090" cy="76200"/>
          </a:xfrm>
          <a:custGeom>
            <a:avLst/>
            <a:gdLst/>
            <a:ahLst/>
            <a:cxnLst/>
            <a:rect l="l" t="t" r="r" b="b"/>
            <a:pathLst>
              <a:path w="339089" h="76200">
                <a:moveTo>
                  <a:pt x="280416" y="41148"/>
                </a:moveTo>
                <a:lnTo>
                  <a:pt x="280416" y="35813"/>
                </a:lnTo>
                <a:lnTo>
                  <a:pt x="278892" y="33527"/>
                </a:lnTo>
                <a:lnTo>
                  <a:pt x="1524" y="33527"/>
                </a:lnTo>
                <a:lnTo>
                  <a:pt x="0" y="35813"/>
                </a:lnTo>
                <a:lnTo>
                  <a:pt x="0" y="41148"/>
                </a:lnTo>
                <a:lnTo>
                  <a:pt x="1524" y="43433"/>
                </a:lnTo>
                <a:lnTo>
                  <a:pt x="278892" y="43433"/>
                </a:lnTo>
                <a:lnTo>
                  <a:pt x="280416" y="41148"/>
                </a:lnTo>
                <a:close/>
              </a:path>
              <a:path w="339089" h="76200">
                <a:moveTo>
                  <a:pt x="339090" y="38100"/>
                </a:moveTo>
                <a:lnTo>
                  <a:pt x="262890" y="0"/>
                </a:lnTo>
                <a:lnTo>
                  <a:pt x="262890" y="33527"/>
                </a:lnTo>
                <a:lnTo>
                  <a:pt x="278892" y="33527"/>
                </a:lnTo>
                <a:lnTo>
                  <a:pt x="280416" y="35813"/>
                </a:lnTo>
                <a:lnTo>
                  <a:pt x="280416" y="67437"/>
                </a:lnTo>
                <a:lnTo>
                  <a:pt x="339090" y="38100"/>
                </a:lnTo>
                <a:close/>
              </a:path>
              <a:path w="339089" h="76200">
                <a:moveTo>
                  <a:pt x="280416" y="67437"/>
                </a:moveTo>
                <a:lnTo>
                  <a:pt x="280416" y="41148"/>
                </a:lnTo>
                <a:lnTo>
                  <a:pt x="278892" y="43433"/>
                </a:lnTo>
                <a:lnTo>
                  <a:pt x="262890" y="43433"/>
                </a:lnTo>
                <a:lnTo>
                  <a:pt x="262890" y="76200"/>
                </a:lnTo>
                <a:lnTo>
                  <a:pt x="280416" y="67437"/>
                </a:lnTo>
                <a:close/>
              </a:path>
            </a:pathLst>
          </a:custGeom>
          <a:solidFill>
            <a:srgbClr val="FF0000"/>
          </a:solidFill>
        </p:spPr>
        <p:txBody>
          <a:bodyPr wrap="square" lIns="0" tIns="0" rIns="0" bIns="0" rtlCol="0"/>
          <a:lstStyle/>
          <a:p>
            <a:endParaRPr/>
          </a:p>
        </p:txBody>
      </p:sp>
      <p:sp>
        <p:nvSpPr>
          <p:cNvPr id="166" name="object 166"/>
          <p:cNvSpPr/>
          <p:nvPr/>
        </p:nvSpPr>
        <p:spPr>
          <a:xfrm>
            <a:off x="4843526" y="5648197"/>
            <a:ext cx="257175" cy="76200"/>
          </a:xfrm>
          <a:custGeom>
            <a:avLst/>
            <a:gdLst/>
            <a:ahLst/>
            <a:cxnLst/>
            <a:rect l="l" t="t" r="r" b="b"/>
            <a:pathLst>
              <a:path w="257175" h="76200">
                <a:moveTo>
                  <a:pt x="198120" y="41148"/>
                </a:moveTo>
                <a:lnTo>
                  <a:pt x="198120" y="35813"/>
                </a:lnTo>
                <a:lnTo>
                  <a:pt x="196596" y="33527"/>
                </a:lnTo>
                <a:lnTo>
                  <a:pt x="2286" y="33527"/>
                </a:lnTo>
                <a:lnTo>
                  <a:pt x="0" y="35813"/>
                </a:lnTo>
                <a:lnTo>
                  <a:pt x="0" y="41148"/>
                </a:lnTo>
                <a:lnTo>
                  <a:pt x="2286" y="42672"/>
                </a:lnTo>
                <a:lnTo>
                  <a:pt x="196596" y="42672"/>
                </a:lnTo>
                <a:lnTo>
                  <a:pt x="198120" y="41148"/>
                </a:lnTo>
                <a:close/>
              </a:path>
              <a:path w="257175" h="76200">
                <a:moveTo>
                  <a:pt x="256794" y="38100"/>
                </a:moveTo>
                <a:lnTo>
                  <a:pt x="180594" y="0"/>
                </a:lnTo>
                <a:lnTo>
                  <a:pt x="180594" y="33527"/>
                </a:lnTo>
                <a:lnTo>
                  <a:pt x="196596" y="33527"/>
                </a:lnTo>
                <a:lnTo>
                  <a:pt x="198120" y="35813"/>
                </a:lnTo>
                <a:lnTo>
                  <a:pt x="198120" y="67437"/>
                </a:lnTo>
                <a:lnTo>
                  <a:pt x="256794" y="38100"/>
                </a:lnTo>
                <a:close/>
              </a:path>
              <a:path w="257175" h="76200">
                <a:moveTo>
                  <a:pt x="198120" y="67437"/>
                </a:moveTo>
                <a:lnTo>
                  <a:pt x="198120" y="41148"/>
                </a:lnTo>
                <a:lnTo>
                  <a:pt x="196596" y="42672"/>
                </a:lnTo>
                <a:lnTo>
                  <a:pt x="180594" y="42672"/>
                </a:lnTo>
                <a:lnTo>
                  <a:pt x="180594" y="76200"/>
                </a:lnTo>
                <a:lnTo>
                  <a:pt x="198120" y="67437"/>
                </a:lnTo>
                <a:close/>
              </a:path>
            </a:pathLst>
          </a:custGeom>
          <a:solidFill>
            <a:srgbClr val="FF0000"/>
          </a:solidFill>
        </p:spPr>
        <p:txBody>
          <a:bodyPr wrap="square" lIns="0" tIns="0" rIns="0" bIns="0" rtlCol="0"/>
          <a:lstStyle/>
          <a:p>
            <a:endParaRPr/>
          </a:p>
        </p:txBody>
      </p:sp>
      <p:sp>
        <p:nvSpPr>
          <p:cNvPr id="167" name="object 167"/>
          <p:cNvSpPr/>
          <p:nvPr/>
        </p:nvSpPr>
        <p:spPr>
          <a:xfrm>
            <a:off x="4848097" y="4822952"/>
            <a:ext cx="0" cy="863600"/>
          </a:xfrm>
          <a:custGeom>
            <a:avLst/>
            <a:gdLst/>
            <a:ahLst/>
            <a:cxnLst/>
            <a:rect l="l" t="t" r="r" b="b"/>
            <a:pathLst>
              <a:path h="863600">
                <a:moveTo>
                  <a:pt x="0" y="863346"/>
                </a:moveTo>
                <a:lnTo>
                  <a:pt x="0" y="0"/>
                </a:lnTo>
              </a:path>
            </a:pathLst>
          </a:custGeom>
          <a:ln w="9525">
            <a:solidFill>
              <a:srgbClr val="FF0000"/>
            </a:solidFill>
          </a:ln>
        </p:spPr>
        <p:txBody>
          <a:bodyPr wrap="square" lIns="0" tIns="0" rIns="0" bIns="0" rtlCol="0"/>
          <a:lstStyle/>
          <a:p>
            <a:endParaRPr/>
          </a:p>
        </p:txBody>
      </p:sp>
      <p:sp>
        <p:nvSpPr>
          <p:cNvPr id="168" name="object 168"/>
          <p:cNvSpPr/>
          <p:nvPr/>
        </p:nvSpPr>
        <p:spPr>
          <a:xfrm>
            <a:off x="5062220" y="4132579"/>
            <a:ext cx="76200" cy="1127125"/>
          </a:xfrm>
          <a:custGeom>
            <a:avLst/>
            <a:gdLst/>
            <a:ahLst/>
            <a:cxnLst/>
            <a:rect l="l" t="t" r="r" b="b"/>
            <a:pathLst>
              <a:path w="76200" h="1127125">
                <a:moveTo>
                  <a:pt x="76200" y="76200"/>
                </a:moveTo>
                <a:lnTo>
                  <a:pt x="38100" y="0"/>
                </a:lnTo>
                <a:lnTo>
                  <a:pt x="0" y="76200"/>
                </a:lnTo>
                <a:lnTo>
                  <a:pt x="33527" y="76200"/>
                </a:lnTo>
                <a:lnTo>
                  <a:pt x="33527" y="60198"/>
                </a:lnTo>
                <a:lnTo>
                  <a:pt x="35813" y="58674"/>
                </a:lnTo>
                <a:lnTo>
                  <a:pt x="41147" y="58674"/>
                </a:lnTo>
                <a:lnTo>
                  <a:pt x="43433" y="60198"/>
                </a:lnTo>
                <a:lnTo>
                  <a:pt x="43433" y="76200"/>
                </a:lnTo>
                <a:lnTo>
                  <a:pt x="76200" y="76200"/>
                </a:lnTo>
                <a:close/>
              </a:path>
              <a:path w="76200" h="1127125">
                <a:moveTo>
                  <a:pt x="43433" y="76200"/>
                </a:moveTo>
                <a:lnTo>
                  <a:pt x="43433" y="60198"/>
                </a:lnTo>
                <a:lnTo>
                  <a:pt x="41147" y="58674"/>
                </a:lnTo>
                <a:lnTo>
                  <a:pt x="35813" y="58674"/>
                </a:lnTo>
                <a:lnTo>
                  <a:pt x="33527" y="60198"/>
                </a:lnTo>
                <a:lnTo>
                  <a:pt x="33527" y="76200"/>
                </a:lnTo>
                <a:lnTo>
                  <a:pt x="43433" y="76200"/>
                </a:lnTo>
                <a:close/>
              </a:path>
              <a:path w="76200" h="1127125">
                <a:moveTo>
                  <a:pt x="43433" y="1124712"/>
                </a:moveTo>
                <a:lnTo>
                  <a:pt x="43433" y="76200"/>
                </a:lnTo>
                <a:lnTo>
                  <a:pt x="33527" y="76200"/>
                </a:lnTo>
                <a:lnTo>
                  <a:pt x="33527" y="1124712"/>
                </a:lnTo>
                <a:lnTo>
                  <a:pt x="35813" y="1126998"/>
                </a:lnTo>
                <a:lnTo>
                  <a:pt x="41147" y="1126998"/>
                </a:lnTo>
                <a:lnTo>
                  <a:pt x="43433" y="1124712"/>
                </a:lnTo>
                <a:close/>
              </a:path>
            </a:pathLst>
          </a:custGeom>
          <a:solidFill>
            <a:srgbClr val="FF0000"/>
          </a:solidFill>
        </p:spPr>
        <p:txBody>
          <a:bodyPr wrap="square" lIns="0" tIns="0" rIns="0" bIns="0" rtlCol="0"/>
          <a:lstStyle/>
          <a:p>
            <a:endParaRPr/>
          </a:p>
        </p:txBody>
      </p:sp>
      <p:sp>
        <p:nvSpPr>
          <p:cNvPr id="169" name="object 169"/>
          <p:cNvSpPr/>
          <p:nvPr/>
        </p:nvSpPr>
        <p:spPr>
          <a:xfrm>
            <a:off x="5062220" y="3183127"/>
            <a:ext cx="76200" cy="177800"/>
          </a:xfrm>
          <a:custGeom>
            <a:avLst/>
            <a:gdLst/>
            <a:ahLst/>
            <a:cxnLst/>
            <a:rect l="l" t="t" r="r" b="b"/>
            <a:pathLst>
              <a:path w="76200" h="177800">
                <a:moveTo>
                  <a:pt x="76200" y="76200"/>
                </a:moveTo>
                <a:lnTo>
                  <a:pt x="38100" y="0"/>
                </a:lnTo>
                <a:lnTo>
                  <a:pt x="0" y="76200"/>
                </a:lnTo>
                <a:lnTo>
                  <a:pt x="33527" y="76200"/>
                </a:lnTo>
                <a:lnTo>
                  <a:pt x="33527" y="60960"/>
                </a:lnTo>
                <a:lnTo>
                  <a:pt x="35813" y="58674"/>
                </a:lnTo>
                <a:lnTo>
                  <a:pt x="41147" y="58674"/>
                </a:lnTo>
                <a:lnTo>
                  <a:pt x="43433" y="60960"/>
                </a:lnTo>
                <a:lnTo>
                  <a:pt x="43433" y="76200"/>
                </a:lnTo>
                <a:lnTo>
                  <a:pt x="76200" y="76200"/>
                </a:lnTo>
                <a:close/>
              </a:path>
              <a:path w="76200" h="177800">
                <a:moveTo>
                  <a:pt x="43433" y="76200"/>
                </a:moveTo>
                <a:lnTo>
                  <a:pt x="43433" y="60960"/>
                </a:lnTo>
                <a:lnTo>
                  <a:pt x="41147" y="58674"/>
                </a:lnTo>
                <a:lnTo>
                  <a:pt x="35813" y="58674"/>
                </a:lnTo>
                <a:lnTo>
                  <a:pt x="33527" y="60960"/>
                </a:lnTo>
                <a:lnTo>
                  <a:pt x="33527" y="76200"/>
                </a:lnTo>
                <a:lnTo>
                  <a:pt x="43433" y="76200"/>
                </a:lnTo>
                <a:close/>
              </a:path>
              <a:path w="76200" h="177800">
                <a:moveTo>
                  <a:pt x="43433" y="175260"/>
                </a:moveTo>
                <a:lnTo>
                  <a:pt x="43433" y="76200"/>
                </a:lnTo>
                <a:lnTo>
                  <a:pt x="33527" y="76200"/>
                </a:lnTo>
                <a:lnTo>
                  <a:pt x="33527" y="175260"/>
                </a:lnTo>
                <a:lnTo>
                  <a:pt x="35813" y="177546"/>
                </a:lnTo>
                <a:lnTo>
                  <a:pt x="41147" y="177546"/>
                </a:lnTo>
                <a:lnTo>
                  <a:pt x="43433" y="175260"/>
                </a:lnTo>
                <a:close/>
              </a:path>
            </a:pathLst>
          </a:custGeom>
          <a:solidFill>
            <a:srgbClr val="FF0000"/>
          </a:solidFill>
        </p:spPr>
        <p:txBody>
          <a:bodyPr wrap="square" lIns="0" tIns="0" rIns="0" bIns="0" rtlCol="0"/>
          <a:lstStyle/>
          <a:p>
            <a:endParaRPr/>
          </a:p>
        </p:txBody>
      </p:sp>
      <p:sp>
        <p:nvSpPr>
          <p:cNvPr id="170" name="object 170"/>
          <p:cNvSpPr/>
          <p:nvPr/>
        </p:nvSpPr>
        <p:spPr>
          <a:xfrm>
            <a:off x="5100320" y="3356102"/>
            <a:ext cx="504190" cy="0"/>
          </a:xfrm>
          <a:custGeom>
            <a:avLst/>
            <a:gdLst/>
            <a:ahLst/>
            <a:cxnLst/>
            <a:rect l="l" t="t" r="r" b="b"/>
            <a:pathLst>
              <a:path w="504189">
                <a:moveTo>
                  <a:pt x="0" y="0"/>
                </a:moveTo>
                <a:lnTo>
                  <a:pt x="503681" y="0"/>
                </a:lnTo>
              </a:path>
            </a:pathLst>
          </a:custGeom>
          <a:ln w="9525">
            <a:solidFill>
              <a:srgbClr val="FF0000"/>
            </a:solidFill>
          </a:ln>
        </p:spPr>
        <p:txBody>
          <a:bodyPr wrap="square" lIns="0" tIns="0" rIns="0" bIns="0" rtlCol="0"/>
          <a:lstStyle/>
          <a:p>
            <a:endParaRPr/>
          </a:p>
        </p:txBody>
      </p:sp>
      <p:sp>
        <p:nvSpPr>
          <p:cNvPr id="171" name="object 171"/>
          <p:cNvSpPr/>
          <p:nvPr/>
        </p:nvSpPr>
        <p:spPr>
          <a:xfrm>
            <a:off x="7406893" y="4966970"/>
            <a:ext cx="70485" cy="71755"/>
          </a:xfrm>
          <a:custGeom>
            <a:avLst/>
            <a:gdLst/>
            <a:ahLst/>
            <a:cxnLst/>
            <a:rect l="l" t="t" r="r" b="b"/>
            <a:pathLst>
              <a:path w="70484"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FF0000"/>
          </a:solidFill>
        </p:spPr>
        <p:txBody>
          <a:bodyPr wrap="square" lIns="0" tIns="0" rIns="0" bIns="0" rtlCol="0"/>
          <a:lstStyle/>
          <a:p>
            <a:endParaRPr/>
          </a:p>
        </p:txBody>
      </p:sp>
      <p:sp>
        <p:nvSpPr>
          <p:cNvPr id="172" name="object 172"/>
          <p:cNvSpPr/>
          <p:nvPr/>
        </p:nvSpPr>
        <p:spPr>
          <a:xfrm>
            <a:off x="7406893" y="4966970"/>
            <a:ext cx="70485" cy="71755"/>
          </a:xfrm>
          <a:custGeom>
            <a:avLst/>
            <a:gdLst/>
            <a:ahLst/>
            <a:cxnLst/>
            <a:rect l="l" t="t" r="r" b="b"/>
            <a:pathLst>
              <a:path w="70484"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FF0000"/>
            </a:solidFill>
          </a:ln>
        </p:spPr>
        <p:txBody>
          <a:bodyPr wrap="square" lIns="0" tIns="0" rIns="0" bIns="0" rtlCol="0"/>
          <a:lstStyle/>
          <a:p>
            <a:endParaRPr/>
          </a:p>
        </p:txBody>
      </p:sp>
      <p:sp>
        <p:nvSpPr>
          <p:cNvPr id="173" name="object 173"/>
          <p:cNvSpPr/>
          <p:nvPr/>
        </p:nvSpPr>
        <p:spPr>
          <a:xfrm>
            <a:off x="7403845" y="6594602"/>
            <a:ext cx="70485" cy="71755"/>
          </a:xfrm>
          <a:custGeom>
            <a:avLst/>
            <a:gdLst/>
            <a:ahLst/>
            <a:cxnLst/>
            <a:rect l="l" t="t" r="r" b="b"/>
            <a:pathLst>
              <a:path w="70484" h="71754">
                <a:moveTo>
                  <a:pt x="70103" y="51053"/>
                </a:moveTo>
                <a:lnTo>
                  <a:pt x="70103" y="20574"/>
                </a:lnTo>
                <a:lnTo>
                  <a:pt x="49529" y="0"/>
                </a:lnTo>
                <a:lnTo>
                  <a:pt x="20574" y="0"/>
                </a:lnTo>
                <a:lnTo>
                  <a:pt x="0" y="20574"/>
                </a:lnTo>
                <a:lnTo>
                  <a:pt x="0" y="51053"/>
                </a:lnTo>
                <a:lnTo>
                  <a:pt x="20574" y="71627"/>
                </a:lnTo>
                <a:lnTo>
                  <a:pt x="49529" y="71627"/>
                </a:lnTo>
                <a:lnTo>
                  <a:pt x="70103" y="51053"/>
                </a:lnTo>
                <a:close/>
              </a:path>
            </a:pathLst>
          </a:custGeom>
          <a:solidFill>
            <a:srgbClr val="FF0000"/>
          </a:solidFill>
        </p:spPr>
        <p:txBody>
          <a:bodyPr wrap="square" lIns="0" tIns="0" rIns="0" bIns="0" rtlCol="0"/>
          <a:lstStyle/>
          <a:p>
            <a:endParaRPr/>
          </a:p>
        </p:txBody>
      </p:sp>
      <p:sp>
        <p:nvSpPr>
          <p:cNvPr id="174" name="object 174"/>
          <p:cNvSpPr/>
          <p:nvPr/>
        </p:nvSpPr>
        <p:spPr>
          <a:xfrm>
            <a:off x="7403845" y="6594602"/>
            <a:ext cx="70485" cy="71755"/>
          </a:xfrm>
          <a:custGeom>
            <a:avLst/>
            <a:gdLst/>
            <a:ahLst/>
            <a:cxnLst/>
            <a:rect l="l" t="t" r="r" b="b"/>
            <a:pathLst>
              <a:path w="70484" h="71754">
                <a:moveTo>
                  <a:pt x="20574" y="0"/>
                </a:moveTo>
                <a:lnTo>
                  <a:pt x="0" y="20574"/>
                </a:lnTo>
                <a:lnTo>
                  <a:pt x="0" y="51053"/>
                </a:lnTo>
                <a:lnTo>
                  <a:pt x="20574" y="71627"/>
                </a:lnTo>
                <a:lnTo>
                  <a:pt x="49529" y="71627"/>
                </a:lnTo>
                <a:lnTo>
                  <a:pt x="70103" y="51053"/>
                </a:lnTo>
                <a:lnTo>
                  <a:pt x="70103" y="20574"/>
                </a:lnTo>
                <a:lnTo>
                  <a:pt x="49529" y="0"/>
                </a:lnTo>
                <a:lnTo>
                  <a:pt x="20574" y="0"/>
                </a:lnTo>
                <a:close/>
              </a:path>
            </a:pathLst>
          </a:custGeom>
          <a:ln w="9525">
            <a:solidFill>
              <a:srgbClr val="FF0000"/>
            </a:solidFill>
          </a:ln>
        </p:spPr>
        <p:txBody>
          <a:bodyPr wrap="square" lIns="0" tIns="0" rIns="0" bIns="0" rtlCol="0"/>
          <a:lstStyle/>
          <a:p>
            <a:endParaRPr/>
          </a:p>
        </p:txBody>
      </p:sp>
      <p:sp>
        <p:nvSpPr>
          <p:cNvPr id="175" name="object 175"/>
          <p:cNvSpPr/>
          <p:nvPr/>
        </p:nvSpPr>
        <p:spPr>
          <a:xfrm>
            <a:off x="4813046" y="4793996"/>
            <a:ext cx="70485" cy="73660"/>
          </a:xfrm>
          <a:custGeom>
            <a:avLst/>
            <a:gdLst/>
            <a:ahLst/>
            <a:cxnLst/>
            <a:rect l="l" t="t" r="r" b="b"/>
            <a:pathLst>
              <a:path w="70485" h="73660">
                <a:moveTo>
                  <a:pt x="70103" y="52577"/>
                </a:moveTo>
                <a:lnTo>
                  <a:pt x="70103" y="20574"/>
                </a:lnTo>
                <a:lnTo>
                  <a:pt x="49529" y="0"/>
                </a:lnTo>
                <a:lnTo>
                  <a:pt x="20574" y="0"/>
                </a:lnTo>
                <a:lnTo>
                  <a:pt x="0" y="20574"/>
                </a:lnTo>
                <a:lnTo>
                  <a:pt x="0" y="52577"/>
                </a:lnTo>
                <a:lnTo>
                  <a:pt x="20574" y="73151"/>
                </a:lnTo>
                <a:lnTo>
                  <a:pt x="49529" y="73151"/>
                </a:lnTo>
                <a:lnTo>
                  <a:pt x="70103" y="52577"/>
                </a:lnTo>
                <a:close/>
              </a:path>
            </a:pathLst>
          </a:custGeom>
          <a:solidFill>
            <a:srgbClr val="FF0000"/>
          </a:solidFill>
        </p:spPr>
        <p:txBody>
          <a:bodyPr wrap="square" lIns="0" tIns="0" rIns="0" bIns="0" rtlCol="0"/>
          <a:lstStyle/>
          <a:p>
            <a:endParaRPr/>
          </a:p>
        </p:txBody>
      </p:sp>
      <p:sp>
        <p:nvSpPr>
          <p:cNvPr id="176" name="object 176"/>
          <p:cNvSpPr/>
          <p:nvPr/>
        </p:nvSpPr>
        <p:spPr>
          <a:xfrm>
            <a:off x="4813046" y="4793996"/>
            <a:ext cx="70485" cy="73660"/>
          </a:xfrm>
          <a:custGeom>
            <a:avLst/>
            <a:gdLst/>
            <a:ahLst/>
            <a:cxnLst/>
            <a:rect l="l" t="t" r="r" b="b"/>
            <a:pathLst>
              <a:path w="70485" h="73660">
                <a:moveTo>
                  <a:pt x="20574" y="0"/>
                </a:moveTo>
                <a:lnTo>
                  <a:pt x="0" y="20574"/>
                </a:lnTo>
                <a:lnTo>
                  <a:pt x="0" y="52577"/>
                </a:lnTo>
                <a:lnTo>
                  <a:pt x="20574" y="73151"/>
                </a:lnTo>
                <a:lnTo>
                  <a:pt x="49529" y="73151"/>
                </a:lnTo>
                <a:lnTo>
                  <a:pt x="70103" y="52577"/>
                </a:lnTo>
                <a:lnTo>
                  <a:pt x="70103" y="20574"/>
                </a:lnTo>
                <a:lnTo>
                  <a:pt x="49529" y="0"/>
                </a:lnTo>
                <a:lnTo>
                  <a:pt x="20574" y="0"/>
                </a:lnTo>
                <a:close/>
              </a:path>
            </a:pathLst>
          </a:custGeom>
          <a:ln w="9525">
            <a:solidFill>
              <a:srgbClr val="FF0000"/>
            </a:solidFill>
          </a:ln>
        </p:spPr>
        <p:txBody>
          <a:bodyPr wrap="square" lIns="0" tIns="0" rIns="0" bIns="0" rtlCol="0"/>
          <a:lstStyle/>
          <a:p>
            <a:endParaRPr/>
          </a:p>
        </p:txBody>
      </p:sp>
      <p:sp>
        <p:nvSpPr>
          <p:cNvPr id="177" name="object 177"/>
          <p:cNvSpPr/>
          <p:nvPr/>
        </p:nvSpPr>
        <p:spPr>
          <a:xfrm>
            <a:off x="7320026" y="1660651"/>
            <a:ext cx="70485" cy="71755"/>
          </a:xfrm>
          <a:custGeom>
            <a:avLst/>
            <a:gdLst/>
            <a:ahLst/>
            <a:cxnLst/>
            <a:rect l="l" t="t" r="r" b="b"/>
            <a:pathLst>
              <a:path w="70484" h="71755">
                <a:moveTo>
                  <a:pt x="70103" y="51053"/>
                </a:moveTo>
                <a:lnTo>
                  <a:pt x="70103" y="20573"/>
                </a:lnTo>
                <a:lnTo>
                  <a:pt x="49529" y="0"/>
                </a:lnTo>
                <a:lnTo>
                  <a:pt x="20574" y="0"/>
                </a:lnTo>
                <a:lnTo>
                  <a:pt x="0" y="20573"/>
                </a:lnTo>
                <a:lnTo>
                  <a:pt x="0" y="51053"/>
                </a:lnTo>
                <a:lnTo>
                  <a:pt x="20574" y="71627"/>
                </a:lnTo>
                <a:lnTo>
                  <a:pt x="49529" y="71627"/>
                </a:lnTo>
                <a:lnTo>
                  <a:pt x="70103" y="51053"/>
                </a:lnTo>
                <a:close/>
              </a:path>
            </a:pathLst>
          </a:custGeom>
          <a:solidFill>
            <a:srgbClr val="FF0000"/>
          </a:solidFill>
        </p:spPr>
        <p:txBody>
          <a:bodyPr wrap="square" lIns="0" tIns="0" rIns="0" bIns="0" rtlCol="0"/>
          <a:lstStyle/>
          <a:p>
            <a:endParaRPr/>
          </a:p>
        </p:txBody>
      </p:sp>
      <p:sp>
        <p:nvSpPr>
          <p:cNvPr id="178" name="object 178"/>
          <p:cNvSpPr/>
          <p:nvPr/>
        </p:nvSpPr>
        <p:spPr>
          <a:xfrm>
            <a:off x="7320026" y="1660651"/>
            <a:ext cx="70485" cy="71755"/>
          </a:xfrm>
          <a:custGeom>
            <a:avLst/>
            <a:gdLst/>
            <a:ahLst/>
            <a:cxnLst/>
            <a:rect l="l" t="t" r="r" b="b"/>
            <a:pathLst>
              <a:path w="70484" h="71755">
                <a:moveTo>
                  <a:pt x="20574" y="0"/>
                </a:moveTo>
                <a:lnTo>
                  <a:pt x="0" y="20573"/>
                </a:lnTo>
                <a:lnTo>
                  <a:pt x="0" y="51053"/>
                </a:lnTo>
                <a:lnTo>
                  <a:pt x="20574" y="71627"/>
                </a:lnTo>
                <a:lnTo>
                  <a:pt x="49529" y="71627"/>
                </a:lnTo>
                <a:lnTo>
                  <a:pt x="70103" y="51053"/>
                </a:lnTo>
                <a:lnTo>
                  <a:pt x="70103" y="20573"/>
                </a:lnTo>
                <a:lnTo>
                  <a:pt x="49529" y="0"/>
                </a:lnTo>
                <a:lnTo>
                  <a:pt x="20574" y="0"/>
                </a:lnTo>
                <a:close/>
              </a:path>
            </a:pathLst>
          </a:custGeom>
          <a:ln w="9525">
            <a:solidFill>
              <a:srgbClr val="FF0000"/>
            </a:solidFill>
          </a:ln>
        </p:spPr>
        <p:txBody>
          <a:bodyPr wrap="square" lIns="0" tIns="0" rIns="0" bIns="0" rtlCol="0"/>
          <a:lstStyle/>
          <a:p>
            <a:endParaRPr/>
          </a:p>
        </p:txBody>
      </p:sp>
      <p:sp>
        <p:nvSpPr>
          <p:cNvPr id="179" name="object 179"/>
          <p:cNvSpPr/>
          <p:nvPr/>
        </p:nvSpPr>
        <p:spPr>
          <a:xfrm>
            <a:off x="7112000" y="2146045"/>
            <a:ext cx="167640" cy="3281679"/>
          </a:xfrm>
          <a:custGeom>
            <a:avLst/>
            <a:gdLst/>
            <a:ahLst/>
            <a:cxnLst/>
            <a:rect l="l" t="t" r="r" b="b"/>
            <a:pathLst>
              <a:path w="167640" h="3281679">
                <a:moveTo>
                  <a:pt x="167640" y="0"/>
                </a:moveTo>
                <a:lnTo>
                  <a:pt x="167640" y="3281172"/>
                </a:lnTo>
                <a:lnTo>
                  <a:pt x="0" y="3281172"/>
                </a:lnTo>
                <a:lnTo>
                  <a:pt x="0" y="0"/>
                </a:lnTo>
                <a:lnTo>
                  <a:pt x="167640" y="0"/>
                </a:lnTo>
                <a:close/>
              </a:path>
            </a:pathLst>
          </a:custGeom>
          <a:solidFill>
            <a:srgbClr val="DEDEDE"/>
          </a:solidFill>
        </p:spPr>
        <p:txBody>
          <a:bodyPr wrap="square" lIns="0" tIns="0" rIns="0" bIns="0" rtlCol="0"/>
          <a:lstStyle/>
          <a:p>
            <a:endParaRPr/>
          </a:p>
        </p:txBody>
      </p:sp>
      <p:sp>
        <p:nvSpPr>
          <p:cNvPr id="180" name="object 180"/>
          <p:cNvSpPr/>
          <p:nvPr/>
        </p:nvSpPr>
        <p:spPr>
          <a:xfrm>
            <a:off x="7112000" y="2146045"/>
            <a:ext cx="168910" cy="3282315"/>
          </a:xfrm>
          <a:custGeom>
            <a:avLst/>
            <a:gdLst/>
            <a:ahLst/>
            <a:cxnLst/>
            <a:rect l="l" t="t" r="r" b="b"/>
            <a:pathLst>
              <a:path w="168909" h="3282315">
                <a:moveTo>
                  <a:pt x="0" y="0"/>
                </a:moveTo>
                <a:lnTo>
                  <a:pt x="0" y="3281933"/>
                </a:lnTo>
                <a:lnTo>
                  <a:pt x="168401" y="3281933"/>
                </a:lnTo>
                <a:lnTo>
                  <a:pt x="168401" y="0"/>
                </a:lnTo>
                <a:lnTo>
                  <a:pt x="0" y="0"/>
                </a:lnTo>
                <a:close/>
              </a:path>
            </a:pathLst>
          </a:custGeom>
          <a:ln w="9524">
            <a:solidFill>
              <a:srgbClr val="000000"/>
            </a:solidFill>
          </a:ln>
        </p:spPr>
        <p:txBody>
          <a:bodyPr wrap="square" lIns="0" tIns="0" rIns="0" bIns="0" rtlCol="0"/>
          <a:lstStyle/>
          <a:p>
            <a:endParaRPr/>
          </a:p>
        </p:txBody>
      </p:sp>
      <p:sp>
        <p:nvSpPr>
          <p:cNvPr id="181" name="object 181"/>
          <p:cNvSpPr/>
          <p:nvPr/>
        </p:nvSpPr>
        <p:spPr>
          <a:xfrm>
            <a:off x="8956040" y="2146045"/>
            <a:ext cx="167005" cy="3281679"/>
          </a:xfrm>
          <a:custGeom>
            <a:avLst/>
            <a:gdLst/>
            <a:ahLst/>
            <a:cxnLst/>
            <a:rect l="l" t="t" r="r" b="b"/>
            <a:pathLst>
              <a:path w="167004" h="3281679">
                <a:moveTo>
                  <a:pt x="166877" y="0"/>
                </a:moveTo>
                <a:lnTo>
                  <a:pt x="166877" y="3281172"/>
                </a:lnTo>
                <a:lnTo>
                  <a:pt x="0" y="3281172"/>
                </a:lnTo>
                <a:lnTo>
                  <a:pt x="0" y="0"/>
                </a:lnTo>
                <a:lnTo>
                  <a:pt x="166877" y="0"/>
                </a:lnTo>
                <a:close/>
              </a:path>
            </a:pathLst>
          </a:custGeom>
          <a:solidFill>
            <a:srgbClr val="DEDEDE"/>
          </a:solidFill>
        </p:spPr>
        <p:txBody>
          <a:bodyPr wrap="square" lIns="0" tIns="0" rIns="0" bIns="0" rtlCol="0"/>
          <a:lstStyle/>
          <a:p>
            <a:endParaRPr/>
          </a:p>
        </p:txBody>
      </p:sp>
      <p:sp>
        <p:nvSpPr>
          <p:cNvPr id="182" name="object 182"/>
          <p:cNvSpPr/>
          <p:nvPr/>
        </p:nvSpPr>
        <p:spPr>
          <a:xfrm>
            <a:off x="8956802" y="2146045"/>
            <a:ext cx="167005" cy="3282315"/>
          </a:xfrm>
          <a:custGeom>
            <a:avLst/>
            <a:gdLst/>
            <a:ahLst/>
            <a:cxnLst/>
            <a:rect l="l" t="t" r="r" b="b"/>
            <a:pathLst>
              <a:path w="167004" h="3282315">
                <a:moveTo>
                  <a:pt x="0" y="0"/>
                </a:moveTo>
                <a:lnTo>
                  <a:pt x="0" y="3281934"/>
                </a:lnTo>
                <a:lnTo>
                  <a:pt x="166877" y="3281934"/>
                </a:lnTo>
                <a:lnTo>
                  <a:pt x="166877" y="0"/>
                </a:lnTo>
                <a:lnTo>
                  <a:pt x="0" y="0"/>
                </a:lnTo>
                <a:close/>
              </a:path>
            </a:pathLst>
          </a:custGeom>
          <a:ln w="9525">
            <a:solidFill>
              <a:srgbClr val="000000"/>
            </a:solidFill>
          </a:ln>
        </p:spPr>
        <p:txBody>
          <a:bodyPr wrap="square" lIns="0" tIns="0" rIns="0" bIns="0" rtlCol="0"/>
          <a:lstStyle/>
          <a:p>
            <a:endParaRPr/>
          </a:p>
        </p:txBody>
      </p:sp>
      <p:sp>
        <p:nvSpPr>
          <p:cNvPr id="183" name="object 183"/>
          <p:cNvSpPr/>
          <p:nvPr/>
        </p:nvSpPr>
        <p:spPr>
          <a:xfrm>
            <a:off x="5100320" y="5254244"/>
            <a:ext cx="335280" cy="0"/>
          </a:xfrm>
          <a:custGeom>
            <a:avLst/>
            <a:gdLst/>
            <a:ahLst/>
            <a:cxnLst/>
            <a:rect l="l" t="t" r="r" b="b"/>
            <a:pathLst>
              <a:path w="335279">
                <a:moveTo>
                  <a:pt x="0" y="0"/>
                </a:moveTo>
                <a:lnTo>
                  <a:pt x="335279" y="0"/>
                </a:lnTo>
              </a:path>
            </a:pathLst>
          </a:custGeom>
          <a:ln w="9525">
            <a:solidFill>
              <a:srgbClr val="FF0000"/>
            </a:solidFill>
          </a:ln>
        </p:spPr>
        <p:txBody>
          <a:bodyPr wrap="square" lIns="0" tIns="0" rIns="0" bIns="0" rtlCol="0"/>
          <a:lstStyle/>
          <a:p>
            <a:endParaRPr/>
          </a:p>
        </p:txBody>
      </p:sp>
      <p:sp>
        <p:nvSpPr>
          <p:cNvPr id="184" name="object 184"/>
          <p:cNvSpPr/>
          <p:nvPr/>
        </p:nvSpPr>
        <p:spPr>
          <a:xfrm>
            <a:off x="5435600" y="5254244"/>
            <a:ext cx="0" cy="260985"/>
          </a:xfrm>
          <a:custGeom>
            <a:avLst/>
            <a:gdLst/>
            <a:ahLst/>
            <a:cxnLst/>
            <a:rect l="l" t="t" r="r" b="b"/>
            <a:pathLst>
              <a:path h="260985">
                <a:moveTo>
                  <a:pt x="0" y="260603"/>
                </a:moveTo>
                <a:lnTo>
                  <a:pt x="0" y="0"/>
                </a:lnTo>
              </a:path>
            </a:pathLst>
          </a:custGeom>
          <a:ln w="9525">
            <a:solidFill>
              <a:srgbClr val="FF0000"/>
            </a:solidFill>
          </a:ln>
        </p:spPr>
        <p:txBody>
          <a:bodyPr wrap="square" lIns="0" tIns="0" rIns="0" bIns="0" rtlCol="0"/>
          <a:lstStyle/>
          <a:p>
            <a:endParaRPr/>
          </a:p>
        </p:txBody>
      </p:sp>
      <p:sp>
        <p:nvSpPr>
          <p:cNvPr id="185" name="object 185"/>
          <p:cNvSpPr txBox="1"/>
          <p:nvPr/>
        </p:nvSpPr>
        <p:spPr>
          <a:xfrm>
            <a:off x="6866132" y="1415798"/>
            <a:ext cx="57658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E</a:t>
            </a:r>
            <a:r>
              <a:rPr sz="1100" spc="-15" dirty="0">
                <a:latin typeface="Arial"/>
                <a:cs typeface="Arial"/>
              </a:rPr>
              <a:t>X</a:t>
            </a:r>
            <a:r>
              <a:rPr sz="1100" spc="-5" dirty="0">
                <a:latin typeface="Arial"/>
                <a:cs typeface="Arial"/>
              </a:rPr>
              <a:t>/M</a:t>
            </a:r>
            <a:r>
              <a:rPr sz="1100" spc="-10" dirty="0">
                <a:latin typeface="Arial"/>
                <a:cs typeface="Arial"/>
              </a:rPr>
              <a:t>E</a:t>
            </a:r>
            <a:r>
              <a:rPr sz="1100" spc="-5" dirty="0">
                <a:latin typeface="Arial"/>
                <a:cs typeface="Arial"/>
              </a:rPr>
              <a:t>M</a:t>
            </a:r>
            <a:endParaRPr sz="1100">
              <a:latin typeface="Arial"/>
              <a:cs typeface="Arial"/>
            </a:endParaRPr>
          </a:p>
        </p:txBody>
      </p:sp>
      <p:sp>
        <p:nvSpPr>
          <p:cNvPr id="186" name="object 186"/>
          <p:cNvSpPr txBox="1"/>
          <p:nvPr/>
        </p:nvSpPr>
        <p:spPr>
          <a:xfrm>
            <a:off x="8709412" y="1676407"/>
            <a:ext cx="61404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MEM/WB</a:t>
            </a:r>
            <a:endParaRPr sz="1100">
              <a:latin typeface="Arial"/>
              <a:cs typeface="Arial"/>
            </a:endParaRPr>
          </a:p>
        </p:txBody>
      </p:sp>
      <p:sp>
        <p:nvSpPr>
          <p:cNvPr id="187" name="object 187"/>
          <p:cNvSpPr txBox="1"/>
          <p:nvPr/>
        </p:nvSpPr>
        <p:spPr>
          <a:xfrm>
            <a:off x="1417827" y="1934717"/>
            <a:ext cx="32766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IF</a:t>
            </a:r>
            <a:r>
              <a:rPr sz="1100" spc="-10" dirty="0">
                <a:latin typeface="Arial"/>
                <a:cs typeface="Arial"/>
              </a:rPr>
              <a:t>/</a:t>
            </a:r>
            <a:r>
              <a:rPr sz="1100" spc="-5" dirty="0">
                <a:latin typeface="Arial"/>
                <a:cs typeface="Arial"/>
              </a:rPr>
              <a:t>ID</a:t>
            </a:r>
            <a:endParaRPr sz="1100">
              <a:latin typeface="Arial"/>
              <a:cs typeface="Arial"/>
            </a:endParaRPr>
          </a:p>
        </p:txBody>
      </p:sp>
      <p:sp>
        <p:nvSpPr>
          <p:cNvPr id="188" name="object 188"/>
          <p:cNvSpPr txBox="1"/>
          <p:nvPr/>
        </p:nvSpPr>
        <p:spPr>
          <a:xfrm>
            <a:off x="340106" y="2884170"/>
            <a:ext cx="307975" cy="169545"/>
          </a:xfrm>
          <a:prstGeom prst="rect">
            <a:avLst/>
          </a:prstGeom>
        </p:spPr>
        <p:txBody>
          <a:bodyPr vert="horz" wrap="square" lIns="0" tIns="0" rIns="0" bIns="0" rtlCol="0">
            <a:spAutoFit/>
          </a:bodyPr>
          <a:lstStyle/>
          <a:p>
            <a:pPr>
              <a:lnSpc>
                <a:spcPct val="100000"/>
              </a:lnSpc>
            </a:pPr>
            <a:r>
              <a:rPr sz="1100" spc="-5" dirty="0">
                <a:latin typeface="Arial"/>
                <a:cs typeface="Arial"/>
              </a:rPr>
              <a:t>Addr</a:t>
            </a:r>
            <a:endParaRPr sz="1100">
              <a:latin typeface="Arial"/>
              <a:cs typeface="Arial"/>
            </a:endParaRPr>
          </a:p>
        </p:txBody>
      </p:sp>
      <p:sp>
        <p:nvSpPr>
          <p:cNvPr id="189" name="object 189"/>
          <p:cNvSpPr txBox="1"/>
          <p:nvPr/>
        </p:nvSpPr>
        <p:spPr>
          <a:xfrm>
            <a:off x="423927" y="3574539"/>
            <a:ext cx="734060" cy="337820"/>
          </a:xfrm>
          <a:prstGeom prst="rect">
            <a:avLst/>
          </a:prstGeom>
        </p:spPr>
        <p:txBody>
          <a:bodyPr vert="horz" wrap="square" lIns="0" tIns="0" rIns="0" bIns="0" rtlCol="0">
            <a:spAutoFit/>
          </a:bodyPr>
          <a:lstStyle/>
          <a:p>
            <a:pPr marL="88900" marR="5080" indent="-89535">
              <a:lnSpc>
                <a:spcPct val="100000"/>
              </a:lnSpc>
            </a:pPr>
            <a:r>
              <a:rPr sz="1100" b="1" spc="-5" dirty="0">
                <a:latin typeface="Arial"/>
                <a:cs typeface="Arial"/>
              </a:rPr>
              <a:t>Instruc</a:t>
            </a:r>
            <a:r>
              <a:rPr sz="1100" b="1" spc="-15" dirty="0">
                <a:latin typeface="Arial"/>
                <a:cs typeface="Arial"/>
              </a:rPr>
              <a:t>t</a:t>
            </a:r>
            <a:r>
              <a:rPr sz="1100" b="1" spc="-5" dirty="0">
                <a:latin typeface="Arial"/>
                <a:cs typeface="Arial"/>
              </a:rPr>
              <a:t>ion  memory</a:t>
            </a:r>
            <a:endParaRPr sz="1100">
              <a:latin typeface="Arial"/>
              <a:cs typeface="Arial"/>
            </a:endParaRPr>
          </a:p>
        </p:txBody>
      </p:sp>
      <p:sp>
        <p:nvSpPr>
          <p:cNvPr id="190" name="object 190"/>
          <p:cNvSpPr txBox="1"/>
          <p:nvPr/>
        </p:nvSpPr>
        <p:spPr>
          <a:xfrm>
            <a:off x="926838" y="2884172"/>
            <a:ext cx="283210" cy="169545"/>
          </a:xfrm>
          <a:prstGeom prst="rect">
            <a:avLst/>
          </a:prstGeom>
        </p:spPr>
        <p:txBody>
          <a:bodyPr vert="horz" wrap="square" lIns="0" tIns="0" rIns="0" bIns="0" rtlCol="0">
            <a:spAutoFit/>
          </a:bodyPr>
          <a:lstStyle/>
          <a:p>
            <a:pPr>
              <a:lnSpc>
                <a:spcPct val="100000"/>
              </a:lnSpc>
            </a:pPr>
            <a:r>
              <a:rPr sz="1100" spc="-10" dirty="0">
                <a:latin typeface="Arial"/>
                <a:cs typeface="Arial"/>
              </a:rPr>
              <a:t>Instr</a:t>
            </a:r>
            <a:endParaRPr sz="1100">
              <a:latin typeface="Arial"/>
              <a:cs typeface="Arial"/>
            </a:endParaRPr>
          </a:p>
        </p:txBody>
      </p:sp>
      <p:sp>
        <p:nvSpPr>
          <p:cNvPr id="191" name="object 191"/>
          <p:cNvSpPr/>
          <p:nvPr/>
        </p:nvSpPr>
        <p:spPr>
          <a:xfrm>
            <a:off x="237997" y="2837179"/>
            <a:ext cx="1007110" cy="1295400"/>
          </a:xfrm>
          <a:custGeom>
            <a:avLst/>
            <a:gdLst/>
            <a:ahLst/>
            <a:cxnLst/>
            <a:rect l="l" t="t" r="r" b="b"/>
            <a:pathLst>
              <a:path w="1007110" h="1295400">
                <a:moveTo>
                  <a:pt x="0" y="0"/>
                </a:moveTo>
                <a:lnTo>
                  <a:pt x="0" y="1295400"/>
                </a:lnTo>
                <a:lnTo>
                  <a:pt x="1006602" y="1295400"/>
                </a:lnTo>
                <a:lnTo>
                  <a:pt x="1006602" y="0"/>
                </a:lnTo>
                <a:lnTo>
                  <a:pt x="0" y="0"/>
                </a:lnTo>
                <a:close/>
              </a:path>
            </a:pathLst>
          </a:custGeom>
          <a:ln w="9525">
            <a:solidFill>
              <a:srgbClr val="000000"/>
            </a:solidFill>
          </a:ln>
        </p:spPr>
        <p:txBody>
          <a:bodyPr wrap="square" lIns="0" tIns="0" rIns="0" bIns="0" rtlCol="0"/>
          <a:lstStyle/>
          <a:p>
            <a:endParaRPr/>
          </a:p>
        </p:txBody>
      </p:sp>
      <p:sp>
        <p:nvSpPr>
          <p:cNvPr id="192" name="object 192"/>
          <p:cNvSpPr txBox="1"/>
          <p:nvPr/>
        </p:nvSpPr>
        <p:spPr>
          <a:xfrm>
            <a:off x="237997" y="2232151"/>
            <a:ext cx="530860" cy="260350"/>
          </a:xfrm>
          <a:prstGeom prst="rect">
            <a:avLst/>
          </a:prstGeom>
          <a:ln w="9525">
            <a:solidFill>
              <a:srgbClr val="000000"/>
            </a:solidFill>
          </a:ln>
        </p:spPr>
        <p:txBody>
          <a:bodyPr vert="horz" wrap="square" lIns="0" tIns="41910" rIns="0" bIns="0" rtlCol="0">
            <a:spAutoFit/>
          </a:bodyPr>
          <a:lstStyle/>
          <a:p>
            <a:pPr marL="191770">
              <a:lnSpc>
                <a:spcPct val="100000"/>
              </a:lnSpc>
              <a:spcBef>
                <a:spcPts val="330"/>
              </a:spcBef>
            </a:pPr>
            <a:r>
              <a:rPr sz="1100" b="1" dirty="0">
                <a:latin typeface="Arial"/>
                <a:cs typeface="Arial"/>
              </a:rPr>
              <a:t>PC</a:t>
            </a:r>
            <a:endParaRPr sz="1100">
              <a:latin typeface="Arial"/>
              <a:cs typeface="Arial"/>
            </a:endParaRPr>
          </a:p>
        </p:txBody>
      </p:sp>
      <p:sp>
        <p:nvSpPr>
          <p:cNvPr id="193" name="object 193"/>
          <p:cNvSpPr/>
          <p:nvPr/>
        </p:nvSpPr>
        <p:spPr>
          <a:xfrm>
            <a:off x="447548" y="2491994"/>
            <a:ext cx="86360" cy="345440"/>
          </a:xfrm>
          <a:custGeom>
            <a:avLst/>
            <a:gdLst/>
            <a:ahLst/>
            <a:cxnLst/>
            <a:rect l="l" t="t" r="r" b="b"/>
            <a:pathLst>
              <a:path w="86359" h="345439">
                <a:moveTo>
                  <a:pt x="86106" y="288035"/>
                </a:moveTo>
                <a:lnTo>
                  <a:pt x="0" y="288035"/>
                </a:lnTo>
                <a:lnTo>
                  <a:pt x="28956" y="326816"/>
                </a:lnTo>
                <a:lnTo>
                  <a:pt x="28956" y="301751"/>
                </a:lnTo>
                <a:lnTo>
                  <a:pt x="57150" y="301751"/>
                </a:lnTo>
                <a:lnTo>
                  <a:pt x="57150" y="326135"/>
                </a:lnTo>
                <a:lnTo>
                  <a:pt x="86106" y="288035"/>
                </a:lnTo>
                <a:close/>
              </a:path>
              <a:path w="86359" h="345439">
                <a:moveTo>
                  <a:pt x="57150" y="288035"/>
                </a:moveTo>
                <a:lnTo>
                  <a:pt x="57150" y="0"/>
                </a:lnTo>
                <a:lnTo>
                  <a:pt x="28956" y="0"/>
                </a:lnTo>
                <a:lnTo>
                  <a:pt x="28956" y="288035"/>
                </a:lnTo>
                <a:lnTo>
                  <a:pt x="57150" y="288035"/>
                </a:lnTo>
                <a:close/>
              </a:path>
              <a:path w="86359" h="345439">
                <a:moveTo>
                  <a:pt x="57150" y="326135"/>
                </a:moveTo>
                <a:lnTo>
                  <a:pt x="57150" y="301751"/>
                </a:lnTo>
                <a:lnTo>
                  <a:pt x="28956" y="301751"/>
                </a:lnTo>
                <a:lnTo>
                  <a:pt x="28956" y="326816"/>
                </a:lnTo>
                <a:lnTo>
                  <a:pt x="42671" y="345185"/>
                </a:lnTo>
                <a:lnTo>
                  <a:pt x="57150" y="326135"/>
                </a:lnTo>
                <a:close/>
              </a:path>
            </a:pathLst>
          </a:custGeom>
          <a:solidFill>
            <a:srgbClr val="000000"/>
          </a:solidFill>
        </p:spPr>
        <p:txBody>
          <a:bodyPr wrap="square" lIns="0" tIns="0" rIns="0" bIns="0" rtlCol="0"/>
          <a:lstStyle/>
          <a:p>
            <a:endParaRPr/>
          </a:p>
        </p:txBody>
      </p:sp>
      <p:sp>
        <p:nvSpPr>
          <p:cNvPr id="194" name="object 194"/>
          <p:cNvSpPr/>
          <p:nvPr/>
        </p:nvSpPr>
        <p:spPr>
          <a:xfrm>
            <a:off x="1663700" y="3095498"/>
            <a:ext cx="250825" cy="0"/>
          </a:xfrm>
          <a:custGeom>
            <a:avLst/>
            <a:gdLst/>
            <a:ahLst/>
            <a:cxnLst/>
            <a:rect l="l" t="t" r="r" b="b"/>
            <a:pathLst>
              <a:path w="250825">
                <a:moveTo>
                  <a:pt x="250698" y="0"/>
                </a:moveTo>
                <a:lnTo>
                  <a:pt x="0" y="0"/>
                </a:lnTo>
              </a:path>
            </a:pathLst>
          </a:custGeom>
          <a:ln w="28575">
            <a:solidFill>
              <a:srgbClr val="000000"/>
            </a:solidFill>
          </a:ln>
        </p:spPr>
        <p:txBody>
          <a:bodyPr wrap="square" lIns="0" tIns="0" rIns="0" bIns="0" rtlCol="0"/>
          <a:lstStyle/>
          <a:p>
            <a:endParaRPr/>
          </a:p>
        </p:txBody>
      </p:sp>
      <p:sp>
        <p:nvSpPr>
          <p:cNvPr id="195" name="object 195"/>
          <p:cNvSpPr/>
          <p:nvPr/>
        </p:nvSpPr>
        <p:spPr>
          <a:xfrm>
            <a:off x="1244600" y="3052826"/>
            <a:ext cx="250825" cy="85725"/>
          </a:xfrm>
          <a:custGeom>
            <a:avLst/>
            <a:gdLst/>
            <a:ahLst/>
            <a:cxnLst/>
            <a:rect l="l" t="t" r="r" b="b"/>
            <a:pathLst>
              <a:path w="250825" h="85725">
                <a:moveTo>
                  <a:pt x="208025" y="57150"/>
                </a:moveTo>
                <a:lnTo>
                  <a:pt x="208025" y="28193"/>
                </a:lnTo>
                <a:lnTo>
                  <a:pt x="0" y="28193"/>
                </a:lnTo>
                <a:lnTo>
                  <a:pt x="0" y="57150"/>
                </a:lnTo>
                <a:lnTo>
                  <a:pt x="208025" y="57150"/>
                </a:lnTo>
                <a:close/>
              </a:path>
              <a:path w="250825" h="85725">
                <a:moveTo>
                  <a:pt x="250697" y="42672"/>
                </a:moveTo>
                <a:lnTo>
                  <a:pt x="193547" y="0"/>
                </a:lnTo>
                <a:lnTo>
                  <a:pt x="193547" y="28193"/>
                </a:lnTo>
                <a:lnTo>
                  <a:pt x="208025" y="28193"/>
                </a:lnTo>
                <a:lnTo>
                  <a:pt x="208025" y="74533"/>
                </a:lnTo>
                <a:lnTo>
                  <a:pt x="250697" y="42672"/>
                </a:lnTo>
                <a:close/>
              </a:path>
              <a:path w="250825" h="85725">
                <a:moveTo>
                  <a:pt x="208025" y="74533"/>
                </a:moveTo>
                <a:lnTo>
                  <a:pt x="208025" y="57150"/>
                </a:lnTo>
                <a:lnTo>
                  <a:pt x="193547" y="57150"/>
                </a:lnTo>
                <a:lnTo>
                  <a:pt x="193547" y="85343"/>
                </a:lnTo>
                <a:lnTo>
                  <a:pt x="208025" y="74533"/>
                </a:lnTo>
                <a:close/>
              </a:path>
            </a:pathLst>
          </a:custGeom>
          <a:solidFill>
            <a:srgbClr val="000000"/>
          </a:solidFill>
        </p:spPr>
        <p:txBody>
          <a:bodyPr wrap="square" lIns="0" tIns="0" rIns="0" bIns="0" rtlCol="0"/>
          <a:lstStyle/>
          <a:p>
            <a:endParaRPr/>
          </a:p>
        </p:txBody>
      </p:sp>
      <p:sp>
        <p:nvSpPr>
          <p:cNvPr id="196" name="object 196"/>
          <p:cNvSpPr/>
          <p:nvPr/>
        </p:nvSpPr>
        <p:spPr>
          <a:xfrm>
            <a:off x="1495297" y="2146045"/>
            <a:ext cx="168910" cy="3281679"/>
          </a:xfrm>
          <a:custGeom>
            <a:avLst/>
            <a:gdLst/>
            <a:ahLst/>
            <a:cxnLst/>
            <a:rect l="l" t="t" r="r" b="b"/>
            <a:pathLst>
              <a:path w="168910" h="3281679">
                <a:moveTo>
                  <a:pt x="168401" y="0"/>
                </a:moveTo>
                <a:lnTo>
                  <a:pt x="168402" y="3281172"/>
                </a:lnTo>
                <a:lnTo>
                  <a:pt x="0" y="3281172"/>
                </a:lnTo>
                <a:lnTo>
                  <a:pt x="0" y="0"/>
                </a:lnTo>
                <a:lnTo>
                  <a:pt x="168401" y="0"/>
                </a:lnTo>
                <a:close/>
              </a:path>
            </a:pathLst>
          </a:custGeom>
          <a:solidFill>
            <a:srgbClr val="DEDEDE"/>
          </a:solidFill>
        </p:spPr>
        <p:txBody>
          <a:bodyPr wrap="square" lIns="0" tIns="0" rIns="0" bIns="0" rtlCol="0"/>
          <a:lstStyle/>
          <a:p>
            <a:endParaRPr/>
          </a:p>
        </p:txBody>
      </p:sp>
      <p:sp>
        <p:nvSpPr>
          <p:cNvPr id="197" name="object 197"/>
          <p:cNvSpPr/>
          <p:nvPr/>
        </p:nvSpPr>
        <p:spPr>
          <a:xfrm>
            <a:off x="1495297" y="2146045"/>
            <a:ext cx="168910" cy="3282315"/>
          </a:xfrm>
          <a:custGeom>
            <a:avLst/>
            <a:gdLst/>
            <a:ahLst/>
            <a:cxnLst/>
            <a:rect l="l" t="t" r="r" b="b"/>
            <a:pathLst>
              <a:path w="168910" h="3282315">
                <a:moveTo>
                  <a:pt x="0" y="0"/>
                </a:moveTo>
                <a:lnTo>
                  <a:pt x="0" y="3281933"/>
                </a:lnTo>
                <a:lnTo>
                  <a:pt x="168402" y="3281933"/>
                </a:lnTo>
                <a:lnTo>
                  <a:pt x="168401" y="0"/>
                </a:lnTo>
                <a:lnTo>
                  <a:pt x="0" y="0"/>
                </a:lnTo>
                <a:close/>
              </a:path>
            </a:pathLst>
          </a:custGeom>
          <a:ln w="9524">
            <a:solidFill>
              <a:srgbClr val="000000"/>
            </a:solidFill>
          </a:ln>
        </p:spPr>
        <p:txBody>
          <a:bodyPr wrap="square" lIns="0" tIns="0" rIns="0" bIns="0" rtlCol="0"/>
          <a:lstStyle/>
          <a:p>
            <a:endParaRPr/>
          </a:p>
        </p:txBody>
      </p:sp>
      <p:sp>
        <p:nvSpPr>
          <p:cNvPr id="198" name="object 198"/>
          <p:cNvSpPr txBox="1"/>
          <p:nvPr/>
        </p:nvSpPr>
        <p:spPr>
          <a:xfrm>
            <a:off x="6111747" y="4352544"/>
            <a:ext cx="493395" cy="182245"/>
          </a:xfrm>
          <a:prstGeom prst="rect">
            <a:avLst/>
          </a:prstGeom>
        </p:spPr>
        <p:txBody>
          <a:bodyPr vert="horz" wrap="square" lIns="0" tIns="0" rIns="0" bIns="0" rtlCol="0">
            <a:spAutoFit/>
          </a:bodyPr>
          <a:lstStyle/>
          <a:p>
            <a:pPr marL="12700">
              <a:lnSpc>
                <a:spcPct val="100000"/>
              </a:lnSpc>
            </a:pPr>
            <a:r>
              <a:rPr sz="1100" spc="-10" dirty="0">
                <a:solidFill>
                  <a:srgbClr val="2F2FFF"/>
                </a:solidFill>
                <a:latin typeface="Arial"/>
                <a:cs typeface="Arial"/>
              </a:rPr>
              <a:t>R</a:t>
            </a:r>
            <a:r>
              <a:rPr sz="1100" dirty="0">
                <a:solidFill>
                  <a:srgbClr val="2F2FFF"/>
                </a:solidFill>
                <a:latin typeface="Arial"/>
                <a:cs typeface="Arial"/>
              </a:rPr>
              <a:t>eg</a:t>
            </a:r>
            <a:r>
              <a:rPr sz="1100" spc="-10" dirty="0">
                <a:solidFill>
                  <a:srgbClr val="2F2FFF"/>
                </a:solidFill>
                <a:latin typeface="Arial"/>
                <a:cs typeface="Arial"/>
              </a:rPr>
              <a:t>D</a:t>
            </a:r>
            <a:r>
              <a:rPr sz="1100" dirty="0">
                <a:solidFill>
                  <a:srgbClr val="2F2FFF"/>
                </a:solidFill>
                <a:latin typeface="Arial"/>
                <a:cs typeface="Arial"/>
              </a:rPr>
              <a:t>st</a:t>
            </a:r>
            <a:endParaRPr sz="1100">
              <a:latin typeface="Arial"/>
              <a:cs typeface="Arial"/>
            </a:endParaRPr>
          </a:p>
        </p:txBody>
      </p:sp>
      <p:sp>
        <p:nvSpPr>
          <p:cNvPr id="199" name="object 199"/>
          <p:cNvSpPr txBox="1"/>
          <p:nvPr/>
        </p:nvSpPr>
        <p:spPr>
          <a:xfrm>
            <a:off x="2339848" y="4519752"/>
            <a:ext cx="203835" cy="793115"/>
          </a:xfrm>
          <a:prstGeom prst="rect">
            <a:avLst/>
          </a:prstGeom>
        </p:spPr>
        <p:txBody>
          <a:bodyPr vert="horz" wrap="square" lIns="0" tIns="0" rIns="0" bIns="0" rtlCol="0">
            <a:spAutoFit/>
          </a:bodyPr>
          <a:lstStyle/>
          <a:p>
            <a:pPr marL="12700" marR="5080" algn="just">
              <a:lnSpc>
                <a:spcPct val="154800"/>
              </a:lnSpc>
            </a:pPr>
            <a:r>
              <a:rPr sz="1100" spc="-10" dirty="0">
                <a:latin typeface="Arial"/>
                <a:cs typeface="Arial"/>
              </a:rPr>
              <a:t>Rt  Rd  </a:t>
            </a:r>
            <a:r>
              <a:rPr sz="1100" spc="-10" dirty="0">
                <a:solidFill>
                  <a:srgbClr val="FF0000"/>
                </a:solidFill>
                <a:latin typeface="Arial"/>
                <a:cs typeface="Arial"/>
              </a:rPr>
              <a:t>Rs</a:t>
            </a:r>
            <a:endParaRPr sz="1100">
              <a:latin typeface="Arial"/>
              <a:cs typeface="Arial"/>
            </a:endParaRPr>
          </a:p>
        </p:txBody>
      </p:sp>
      <p:sp>
        <p:nvSpPr>
          <p:cNvPr id="200" name="object 200"/>
          <p:cNvSpPr/>
          <p:nvPr/>
        </p:nvSpPr>
        <p:spPr>
          <a:xfrm>
            <a:off x="4386326" y="6759193"/>
            <a:ext cx="83820" cy="86360"/>
          </a:xfrm>
          <a:custGeom>
            <a:avLst/>
            <a:gdLst/>
            <a:ahLst/>
            <a:cxnLst/>
            <a:rect l="l" t="t" r="r" b="b"/>
            <a:pathLst>
              <a:path w="83820" h="86359">
                <a:moveTo>
                  <a:pt x="83820" y="61722"/>
                </a:moveTo>
                <a:lnTo>
                  <a:pt x="83820" y="25146"/>
                </a:lnTo>
                <a:lnTo>
                  <a:pt x="59436" y="0"/>
                </a:lnTo>
                <a:lnTo>
                  <a:pt x="24384" y="0"/>
                </a:lnTo>
                <a:lnTo>
                  <a:pt x="0" y="25146"/>
                </a:lnTo>
                <a:lnTo>
                  <a:pt x="0" y="61722"/>
                </a:lnTo>
                <a:lnTo>
                  <a:pt x="24384" y="86105"/>
                </a:lnTo>
                <a:lnTo>
                  <a:pt x="59436" y="86105"/>
                </a:lnTo>
                <a:lnTo>
                  <a:pt x="83820" y="61722"/>
                </a:lnTo>
                <a:close/>
              </a:path>
            </a:pathLst>
          </a:custGeom>
          <a:solidFill>
            <a:srgbClr val="FF0000"/>
          </a:solidFill>
        </p:spPr>
        <p:txBody>
          <a:bodyPr wrap="square" lIns="0" tIns="0" rIns="0" bIns="0" rtlCol="0"/>
          <a:lstStyle/>
          <a:p>
            <a:endParaRPr/>
          </a:p>
        </p:txBody>
      </p:sp>
      <p:sp>
        <p:nvSpPr>
          <p:cNvPr id="201" name="object 201"/>
          <p:cNvSpPr/>
          <p:nvPr/>
        </p:nvSpPr>
        <p:spPr>
          <a:xfrm>
            <a:off x="4386326" y="6759193"/>
            <a:ext cx="83820" cy="86360"/>
          </a:xfrm>
          <a:custGeom>
            <a:avLst/>
            <a:gdLst/>
            <a:ahLst/>
            <a:cxnLst/>
            <a:rect l="l" t="t" r="r" b="b"/>
            <a:pathLst>
              <a:path w="83820" h="86359">
                <a:moveTo>
                  <a:pt x="24384" y="0"/>
                </a:moveTo>
                <a:lnTo>
                  <a:pt x="0" y="25146"/>
                </a:lnTo>
                <a:lnTo>
                  <a:pt x="0" y="61722"/>
                </a:lnTo>
                <a:lnTo>
                  <a:pt x="24384" y="86105"/>
                </a:lnTo>
                <a:lnTo>
                  <a:pt x="59436" y="86105"/>
                </a:lnTo>
                <a:lnTo>
                  <a:pt x="83820" y="61722"/>
                </a:lnTo>
                <a:lnTo>
                  <a:pt x="83820" y="25146"/>
                </a:lnTo>
                <a:lnTo>
                  <a:pt x="59436" y="0"/>
                </a:lnTo>
                <a:lnTo>
                  <a:pt x="24384" y="0"/>
                </a:lnTo>
                <a:close/>
              </a:path>
            </a:pathLst>
          </a:custGeom>
          <a:ln w="9525">
            <a:solidFill>
              <a:srgbClr val="FF0000"/>
            </a:solidFill>
          </a:ln>
        </p:spPr>
        <p:txBody>
          <a:bodyPr wrap="square" lIns="0" tIns="0" rIns="0" bIns="0" rtlCol="0"/>
          <a:lstStyle/>
          <a:p>
            <a:endParaRPr/>
          </a:p>
        </p:txBody>
      </p:sp>
      <p:sp>
        <p:nvSpPr>
          <p:cNvPr id="202" name="object 202"/>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spc="-5" dirty="0"/>
              <a:t>March 31,</a:t>
            </a:r>
            <a:r>
              <a:rPr spc="-80" dirty="0"/>
              <a:t> </a:t>
            </a:r>
            <a:r>
              <a:rPr spc="-5" dirty="0"/>
              <a:t>2003</a:t>
            </a:r>
          </a:p>
        </p:txBody>
      </p:sp>
      <p:sp>
        <p:nvSpPr>
          <p:cNvPr id="203" name="object 20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Forwarding</a:t>
            </a:r>
          </a:p>
        </p:txBody>
      </p:sp>
      <p:sp>
        <p:nvSpPr>
          <p:cNvPr id="204" name="object 20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pPr marL="25400">
                <a:lnSpc>
                  <a:spcPct val="100000"/>
                </a:lnSpc>
                <a:spcBef>
                  <a:spcPts val="5"/>
                </a:spcBef>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6752" y="487171"/>
            <a:ext cx="3140075" cy="431800"/>
          </a:xfrm>
          <a:prstGeom prst="rect">
            <a:avLst/>
          </a:prstGeom>
        </p:spPr>
        <p:txBody>
          <a:bodyPr vert="horz" wrap="square" lIns="0" tIns="0" rIns="0" bIns="0" rtlCol="0">
            <a:spAutoFit/>
          </a:bodyPr>
          <a:lstStyle/>
          <a:p>
            <a:pPr marL="12700">
              <a:lnSpc>
                <a:spcPct val="100000"/>
              </a:lnSpc>
            </a:pPr>
            <a:r>
              <a:rPr dirty="0"/>
              <a:t>Data hazard</a:t>
            </a:r>
            <a:r>
              <a:rPr spc="-110" dirty="0"/>
              <a:t> </a:t>
            </a:r>
            <a:r>
              <a:rPr spc="-5" dirty="0"/>
              <a:t>review</a:t>
            </a:r>
          </a:p>
        </p:txBody>
      </p:sp>
      <p:sp>
        <p:nvSpPr>
          <p:cNvPr id="3" name="object 3"/>
          <p:cNvSpPr txBox="1"/>
          <p:nvPr/>
        </p:nvSpPr>
        <p:spPr>
          <a:xfrm>
            <a:off x="609342" y="1173479"/>
            <a:ext cx="8394700" cy="141859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6235" algn="l"/>
              </a:tabLst>
            </a:pPr>
            <a:r>
              <a:rPr sz="2000" spc="-5" dirty="0">
                <a:latin typeface="Trebuchet MS"/>
                <a:cs typeface="Trebuchet MS"/>
              </a:rPr>
              <a:t>A data </a:t>
            </a:r>
            <a:r>
              <a:rPr sz="2000" spc="-10" dirty="0">
                <a:latin typeface="Trebuchet MS"/>
                <a:cs typeface="Trebuchet MS"/>
              </a:rPr>
              <a:t>hazard </a:t>
            </a:r>
            <a:r>
              <a:rPr sz="2000" spc="-5" dirty="0">
                <a:latin typeface="Trebuchet MS"/>
                <a:cs typeface="Trebuchet MS"/>
              </a:rPr>
              <a:t>arises if one instruction needs data that isn’t ready</a:t>
            </a:r>
            <a:r>
              <a:rPr sz="2000" spc="-10" dirty="0">
                <a:latin typeface="Trebuchet MS"/>
                <a:cs typeface="Trebuchet MS"/>
              </a:rPr>
              <a:t> yet.</a:t>
            </a:r>
            <a:endParaRPr sz="2000" dirty="0">
              <a:latin typeface="Trebuchet MS"/>
              <a:cs typeface="Trebuchet MS"/>
            </a:endParaRPr>
          </a:p>
          <a:p>
            <a:pPr marL="755015" lvl="1" indent="-285115">
              <a:lnSpc>
                <a:spcPct val="100000"/>
              </a:lnSpc>
              <a:spcBef>
                <a:spcPts val="470"/>
              </a:spcBef>
              <a:buChar char="—"/>
              <a:tabLst>
                <a:tab pos="755650" algn="l"/>
              </a:tabLst>
            </a:pPr>
            <a:r>
              <a:rPr sz="2000" spc="-10" dirty="0">
                <a:latin typeface="Trebuchet MS"/>
                <a:cs typeface="Trebuchet MS"/>
              </a:rPr>
              <a:t>Below, </a:t>
            </a:r>
            <a:r>
              <a:rPr sz="2000" spc="-5" dirty="0">
                <a:latin typeface="Trebuchet MS"/>
                <a:cs typeface="Trebuchet MS"/>
              </a:rPr>
              <a:t>the AND and OR both need to read register</a:t>
            </a:r>
            <a:r>
              <a:rPr sz="2000" spc="-25" dirty="0" smtClean="0">
                <a:latin typeface="Trebuchet MS"/>
                <a:cs typeface="Trebuchet MS"/>
              </a:rPr>
              <a:t> </a:t>
            </a:r>
            <a:r>
              <a:rPr sz="2000" spc="-10" dirty="0" smtClean="0">
                <a:latin typeface="Trebuchet MS"/>
                <a:cs typeface="Trebuchet MS"/>
              </a:rPr>
              <a:t>R2</a:t>
            </a:r>
            <a:r>
              <a:rPr sz="2000" spc="-10" dirty="0">
                <a:latin typeface="Trebuchet MS"/>
                <a:cs typeface="Trebuchet MS"/>
              </a:rPr>
              <a:t>.</a:t>
            </a:r>
            <a:endParaRPr sz="2000" dirty="0">
              <a:latin typeface="Trebuchet MS"/>
              <a:cs typeface="Trebuchet MS"/>
            </a:endParaRPr>
          </a:p>
          <a:p>
            <a:pPr marL="755015" lvl="1" indent="-285115">
              <a:lnSpc>
                <a:spcPct val="100000"/>
              </a:lnSpc>
              <a:spcBef>
                <a:spcPts val="470"/>
              </a:spcBef>
              <a:buChar char="—"/>
              <a:tabLst>
                <a:tab pos="755650" algn="l"/>
              </a:tabLst>
            </a:pPr>
            <a:r>
              <a:rPr sz="2000" spc="-5" dirty="0">
                <a:latin typeface="Trebuchet MS"/>
                <a:cs typeface="Trebuchet MS"/>
              </a:rPr>
              <a:t>But</a:t>
            </a:r>
            <a:r>
              <a:rPr sz="2000" spc="-5" dirty="0" smtClean="0">
                <a:latin typeface="Trebuchet MS"/>
                <a:cs typeface="Trebuchet MS"/>
              </a:rPr>
              <a:t> R2 </a:t>
            </a:r>
            <a:r>
              <a:rPr sz="2000" spc="-5" dirty="0">
                <a:latin typeface="Trebuchet MS"/>
                <a:cs typeface="Trebuchet MS"/>
              </a:rPr>
              <a:t>isn’t </a:t>
            </a:r>
            <a:r>
              <a:rPr sz="2000" spc="-10" dirty="0">
                <a:latin typeface="Trebuchet MS"/>
                <a:cs typeface="Trebuchet MS"/>
              </a:rPr>
              <a:t>updated </a:t>
            </a:r>
            <a:r>
              <a:rPr sz="2000" spc="-5" dirty="0">
                <a:latin typeface="Trebuchet MS"/>
                <a:cs typeface="Trebuchet MS"/>
              </a:rPr>
              <a:t>by</a:t>
            </a:r>
            <a:r>
              <a:rPr sz="2000" spc="-5" dirty="0" smtClean="0">
                <a:latin typeface="Trebuchet MS"/>
                <a:cs typeface="Trebuchet MS"/>
              </a:rPr>
              <a:t> SUB </a:t>
            </a:r>
            <a:r>
              <a:rPr sz="2000" spc="-5" dirty="0">
                <a:latin typeface="Trebuchet MS"/>
                <a:cs typeface="Trebuchet MS"/>
              </a:rPr>
              <a:t>until the fifth clock</a:t>
            </a:r>
            <a:r>
              <a:rPr sz="2000" spc="5" dirty="0">
                <a:latin typeface="Trebuchet MS"/>
                <a:cs typeface="Trebuchet MS"/>
              </a:rPr>
              <a:t> </a:t>
            </a:r>
            <a:r>
              <a:rPr sz="2000" spc="-10" dirty="0">
                <a:latin typeface="Trebuchet MS"/>
                <a:cs typeface="Trebuchet MS"/>
              </a:rPr>
              <a:t>cycle.</a:t>
            </a:r>
            <a:endParaRPr sz="2000" dirty="0">
              <a:latin typeface="Trebuchet MS"/>
              <a:cs typeface="Trebuchet MS"/>
            </a:endParaRPr>
          </a:p>
          <a:p>
            <a:pPr marL="355600" indent="-342900">
              <a:lnSpc>
                <a:spcPct val="100000"/>
              </a:lnSpc>
              <a:spcBef>
                <a:spcPts val="470"/>
              </a:spcBef>
              <a:buFont typeface="Wingdings"/>
              <a:buChar char="•"/>
              <a:tabLst>
                <a:tab pos="354965" algn="l"/>
                <a:tab pos="355600" algn="l"/>
              </a:tabLst>
            </a:pPr>
            <a:r>
              <a:rPr sz="2000" spc="-10" dirty="0">
                <a:latin typeface="Trebuchet MS"/>
                <a:cs typeface="Trebuchet MS"/>
              </a:rPr>
              <a:t>Dependency arrows </a:t>
            </a:r>
            <a:r>
              <a:rPr sz="2000" spc="-5" dirty="0">
                <a:latin typeface="Trebuchet MS"/>
                <a:cs typeface="Trebuchet MS"/>
              </a:rPr>
              <a:t>that </a:t>
            </a:r>
            <a:r>
              <a:rPr sz="2000" dirty="0">
                <a:latin typeface="Trebuchet MS"/>
                <a:cs typeface="Trebuchet MS"/>
              </a:rPr>
              <a:t>point </a:t>
            </a:r>
            <a:r>
              <a:rPr sz="2000" spc="-10" dirty="0">
                <a:latin typeface="Trebuchet MS"/>
                <a:cs typeface="Trebuchet MS"/>
              </a:rPr>
              <a:t>backwards indicate</a:t>
            </a:r>
            <a:r>
              <a:rPr sz="2000" spc="85" dirty="0">
                <a:latin typeface="Trebuchet MS"/>
                <a:cs typeface="Trebuchet MS"/>
              </a:rPr>
              <a:t> </a:t>
            </a:r>
            <a:r>
              <a:rPr sz="2000" spc="-10" dirty="0">
                <a:latin typeface="Trebuchet MS"/>
                <a:cs typeface="Trebuchet MS"/>
              </a:rPr>
              <a:t>hazards.</a:t>
            </a:r>
            <a:endParaRPr sz="2000" dirty="0">
              <a:latin typeface="Trebuchet MS"/>
              <a:cs typeface="Trebuchet MS"/>
            </a:endParaRPr>
          </a:p>
        </p:txBody>
      </p:sp>
      <p:sp>
        <p:nvSpPr>
          <p:cNvPr id="4" name="object 4"/>
          <p:cNvSpPr txBox="1"/>
          <p:nvPr/>
        </p:nvSpPr>
        <p:spPr>
          <a:xfrm>
            <a:off x="3306828"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5" name="object 5"/>
          <p:cNvSpPr txBox="1"/>
          <p:nvPr/>
        </p:nvSpPr>
        <p:spPr>
          <a:xfrm>
            <a:off x="4137313"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6" name="object 6"/>
          <p:cNvSpPr txBox="1"/>
          <p:nvPr/>
        </p:nvSpPr>
        <p:spPr>
          <a:xfrm>
            <a:off x="4959603" y="2887979"/>
            <a:ext cx="1308735" cy="628015"/>
          </a:xfrm>
          <a:prstGeom prst="rect">
            <a:avLst/>
          </a:prstGeom>
        </p:spPr>
        <p:txBody>
          <a:bodyPr vert="horz" wrap="square" lIns="0" tIns="0" rIns="0" bIns="0" rtlCol="0">
            <a:spAutoFit/>
          </a:bodyPr>
          <a:lstStyle/>
          <a:p>
            <a:pPr marL="18415" marR="5080" indent="-6350">
              <a:lnSpc>
                <a:spcPct val="100000"/>
              </a:lnSpc>
              <a:tabLst>
                <a:tab pos="848994" algn="l"/>
              </a:tabLst>
            </a:pPr>
            <a:r>
              <a:rPr sz="2000" spc="-5" dirty="0">
                <a:latin typeface="Trebuchet MS"/>
                <a:cs typeface="Trebuchet MS"/>
              </a:rPr>
              <a:t>Clock</a:t>
            </a:r>
            <a:r>
              <a:rPr sz="2000" spc="-75" dirty="0">
                <a:latin typeface="Trebuchet MS"/>
                <a:cs typeface="Trebuchet MS"/>
              </a:rPr>
              <a:t> </a:t>
            </a:r>
            <a:r>
              <a:rPr sz="2000" spc="-10" dirty="0">
                <a:latin typeface="Trebuchet MS"/>
                <a:cs typeface="Trebuchet MS"/>
              </a:rPr>
              <a:t>cycle  </a:t>
            </a:r>
            <a:r>
              <a:rPr sz="2000" spc="-5" dirty="0">
                <a:latin typeface="Trebuchet MS"/>
                <a:cs typeface="Trebuchet MS"/>
              </a:rPr>
              <a:t>3	4</a:t>
            </a:r>
            <a:endParaRPr sz="2000">
              <a:latin typeface="Trebuchet MS"/>
              <a:cs typeface="Trebuchet MS"/>
            </a:endParaRPr>
          </a:p>
        </p:txBody>
      </p:sp>
      <p:sp>
        <p:nvSpPr>
          <p:cNvPr id="7" name="object 7"/>
          <p:cNvSpPr txBox="1"/>
          <p:nvPr/>
        </p:nvSpPr>
        <p:spPr>
          <a:xfrm>
            <a:off x="6684391"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8" name="object 8"/>
          <p:cNvSpPr txBox="1"/>
          <p:nvPr/>
        </p:nvSpPr>
        <p:spPr>
          <a:xfrm>
            <a:off x="7514877"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9" name="object 9"/>
          <p:cNvSpPr txBox="1"/>
          <p:nvPr/>
        </p:nvSpPr>
        <p:spPr>
          <a:xfrm>
            <a:off x="8333919"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10" name="object 10"/>
          <p:cNvSpPr/>
          <p:nvPr/>
        </p:nvSpPr>
        <p:spPr>
          <a:xfrm>
            <a:off x="45974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932679" y="3785870"/>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12" name="object 12"/>
          <p:cNvSpPr/>
          <p:nvPr/>
        </p:nvSpPr>
        <p:spPr>
          <a:xfrm>
            <a:off x="4932679" y="421944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13" name="object 13"/>
          <p:cNvSpPr/>
          <p:nvPr/>
        </p:nvSpPr>
        <p:spPr>
          <a:xfrm>
            <a:off x="4932679" y="4132579"/>
            <a:ext cx="167640" cy="86995"/>
          </a:xfrm>
          <a:custGeom>
            <a:avLst/>
            <a:gdLst/>
            <a:ahLst/>
            <a:cxnLst/>
            <a:rect l="l" t="t" r="r" b="b"/>
            <a:pathLst>
              <a:path w="167639" h="86995">
                <a:moveTo>
                  <a:pt x="0" y="86868"/>
                </a:moveTo>
                <a:lnTo>
                  <a:pt x="167640" y="0"/>
                </a:lnTo>
              </a:path>
            </a:pathLst>
          </a:custGeom>
          <a:ln w="12699">
            <a:solidFill>
              <a:srgbClr val="000000"/>
            </a:solidFill>
          </a:ln>
        </p:spPr>
        <p:txBody>
          <a:bodyPr wrap="square" lIns="0" tIns="0" rIns="0" bIns="0" rtlCol="0"/>
          <a:lstStyle/>
          <a:p>
            <a:endParaRPr/>
          </a:p>
        </p:txBody>
      </p:sp>
      <p:sp>
        <p:nvSpPr>
          <p:cNvPr id="14" name="object 14"/>
          <p:cNvSpPr/>
          <p:nvPr/>
        </p:nvSpPr>
        <p:spPr>
          <a:xfrm>
            <a:off x="4932679" y="4046473"/>
            <a:ext cx="167640" cy="86360"/>
          </a:xfrm>
          <a:custGeom>
            <a:avLst/>
            <a:gdLst/>
            <a:ahLst/>
            <a:cxnLst/>
            <a:rect l="l" t="t" r="r" b="b"/>
            <a:pathLst>
              <a:path w="167639" h="86360">
                <a:moveTo>
                  <a:pt x="167640" y="86105"/>
                </a:moveTo>
                <a:lnTo>
                  <a:pt x="0" y="0"/>
                </a:lnTo>
              </a:path>
            </a:pathLst>
          </a:custGeom>
          <a:ln w="12700">
            <a:solidFill>
              <a:srgbClr val="000000"/>
            </a:solidFill>
          </a:ln>
        </p:spPr>
        <p:txBody>
          <a:bodyPr wrap="square" lIns="0" tIns="0" rIns="0" bIns="0" rtlCol="0"/>
          <a:lstStyle/>
          <a:p>
            <a:endParaRPr/>
          </a:p>
        </p:txBody>
      </p:sp>
      <p:sp>
        <p:nvSpPr>
          <p:cNvPr id="15" name="object 15"/>
          <p:cNvSpPr/>
          <p:nvPr/>
        </p:nvSpPr>
        <p:spPr>
          <a:xfrm>
            <a:off x="4932679" y="4305553"/>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16" name="object 16"/>
          <p:cNvSpPr/>
          <p:nvPr/>
        </p:nvSpPr>
        <p:spPr>
          <a:xfrm>
            <a:off x="4932679" y="3785870"/>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17" name="object 17"/>
          <p:cNvSpPr/>
          <p:nvPr/>
        </p:nvSpPr>
        <p:spPr>
          <a:xfrm>
            <a:off x="5267197" y="3958844"/>
            <a:ext cx="0" cy="346710"/>
          </a:xfrm>
          <a:custGeom>
            <a:avLst/>
            <a:gdLst/>
            <a:ahLst/>
            <a:cxnLst/>
            <a:rect l="l" t="t" r="r" b="b"/>
            <a:pathLst>
              <a:path h="346710">
                <a:moveTo>
                  <a:pt x="0" y="0"/>
                </a:moveTo>
                <a:lnTo>
                  <a:pt x="0" y="346709"/>
                </a:lnTo>
              </a:path>
            </a:pathLst>
          </a:custGeom>
          <a:ln w="12700">
            <a:solidFill>
              <a:srgbClr val="000000"/>
            </a:solidFill>
          </a:ln>
        </p:spPr>
        <p:txBody>
          <a:bodyPr wrap="square" lIns="0" tIns="0" rIns="0" bIns="0" rtlCol="0"/>
          <a:lstStyle/>
          <a:p>
            <a:endParaRPr/>
          </a:p>
        </p:txBody>
      </p:sp>
      <p:sp>
        <p:nvSpPr>
          <p:cNvPr id="18" name="object 18"/>
          <p:cNvSpPr txBox="1"/>
          <p:nvPr/>
        </p:nvSpPr>
        <p:spPr>
          <a:xfrm>
            <a:off x="5833617" y="400964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19" name="object 19"/>
          <p:cNvSpPr/>
          <p:nvPr/>
        </p:nvSpPr>
        <p:spPr>
          <a:xfrm>
            <a:off x="4094479" y="38735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20" name="object 20"/>
          <p:cNvSpPr txBox="1"/>
          <p:nvPr/>
        </p:nvSpPr>
        <p:spPr>
          <a:xfrm>
            <a:off x="4138167" y="4009644"/>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21" name="object 21"/>
          <p:cNvSpPr txBox="1"/>
          <p:nvPr/>
        </p:nvSpPr>
        <p:spPr>
          <a:xfrm>
            <a:off x="6652838" y="400964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22" name="object 22"/>
          <p:cNvSpPr/>
          <p:nvPr/>
        </p:nvSpPr>
        <p:spPr>
          <a:xfrm>
            <a:off x="3256279" y="38735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23" name="object 23"/>
          <p:cNvSpPr txBox="1"/>
          <p:nvPr/>
        </p:nvSpPr>
        <p:spPr>
          <a:xfrm>
            <a:off x="3344926" y="400964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24" name="object 24"/>
          <p:cNvSpPr/>
          <p:nvPr/>
        </p:nvSpPr>
        <p:spPr>
          <a:xfrm>
            <a:off x="54356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3759200" y="3700526"/>
            <a:ext cx="167005" cy="863600"/>
          </a:xfrm>
          <a:custGeom>
            <a:avLst/>
            <a:gdLst/>
            <a:ahLst/>
            <a:cxnLst/>
            <a:rect l="l" t="t" r="r" b="b"/>
            <a:pathLst>
              <a:path w="167004" h="863600">
                <a:moveTo>
                  <a:pt x="0" y="0"/>
                </a:moveTo>
                <a:lnTo>
                  <a:pt x="0" y="863346"/>
                </a:lnTo>
                <a:lnTo>
                  <a:pt x="166877" y="863346"/>
                </a:lnTo>
                <a:lnTo>
                  <a:pt x="166877" y="0"/>
                </a:lnTo>
                <a:lnTo>
                  <a:pt x="0" y="0"/>
                </a:lnTo>
                <a:close/>
              </a:path>
            </a:pathLst>
          </a:custGeom>
          <a:ln w="12700">
            <a:solidFill>
              <a:srgbClr val="000000"/>
            </a:solidFill>
          </a:ln>
        </p:spPr>
        <p:txBody>
          <a:bodyPr wrap="square" lIns="0" tIns="0" rIns="0" bIns="0" rtlCol="0"/>
          <a:lstStyle/>
          <a:p>
            <a:endParaRPr/>
          </a:p>
        </p:txBody>
      </p:sp>
      <p:sp>
        <p:nvSpPr>
          <p:cNvPr id="26" name="object 26"/>
          <p:cNvSpPr/>
          <p:nvPr/>
        </p:nvSpPr>
        <p:spPr>
          <a:xfrm>
            <a:off x="3590797"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7" name="object 27"/>
          <p:cNvSpPr/>
          <p:nvPr/>
        </p:nvSpPr>
        <p:spPr>
          <a:xfrm>
            <a:off x="3926078"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8" name="object 28"/>
          <p:cNvSpPr/>
          <p:nvPr/>
        </p:nvSpPr>
        <p:spPr>
          <a:xfrm>
            <a:off x="4428997" y="39588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29" name="object 29"/>
          <p:cNvSpPr/>
          <p:nvPr/>
        </p:nvSpPr>
        <p:spPr>
          <a:xfrm>
            <a:off x="4428997" y="430555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0" name="object 30"/>
          <p:cNvSpPr/>
          <p:nvPr/>
        </p:nvSpPr>
        <p:spPr>
          <a:xfrm>
            <a:off x="4765802" y="39588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1" name="object 31"/>
          <p:cNvSpPr/>
          <p:nvPr/>
        </p:nvSpPr>
        <p:spPr>
          <a:xfrm>
            <a:off x="4765802" y="43055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2" name="object 32"/>
          <p:cNvSpPr/>
          <p:nvPr/>
        </p:nvSpPr>
        <p:spPr>
          <a:xfrm>
            <a:off x="5267197"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33" name="object 33"/>
          <p:cNvSpPr/>
          <p:nvPr/>
        </p:nvSpPr>
        <p:spPr>
          <a:xfrm>
            <a:off x="5604002"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4" name="object 34"/>
          <p:cNvSpPr/>
          <p:nvPr/>
        </p:nvSpPr>
        <p:spPr>
          <a:xfrm>
            <a:off x="5770879" y="3873500"/>
            <a:ext cx="336550" cy="517525"/>
          </a:xfrm>
          <a:custGeom>
            <a:avLst/>
            <a:gdLst/>
            <a:ahLst/>
            <a:cxnLst/>
            <a:rect l="l" t="t" r="r" b="b"/>
            <a:pathLst>
              <a:path w="336550" h="517525">
                <a:moveTo>
                  <a:pt x="0" y="0"/>
                </a:moveTo>
                <a:lnTo>
                  <a:pt x="0" y="517398"/>
                </a:lnTo>
                <a:lnTo>
                  <a:pt x="336041" y="517398"/>
                </a:lnTo>
                <a:lnTo>
                  <a:pt x="336041" y="0"/>
                </a:lnTo>
                <a:lnTo>
                  <a:pt x="0" y="0"/>
                </a:lnTo>
                <a:close/>
              </a:path>
            </a:pathLst>
          </a:custGeom>
          <a:ln w="12699">
            <a:solidFill>
              <a:srgbClr val="000000"/>
            </a:solidFill>
          </a:ln>
        </p:spPr>
        <p:txBody>
          <a:bodyPr wrap="square" lIns="0" tIns="0" rIns="0" bIns="0" rtlCol="0"/>
          <a:lstStyle/>
          <a:p>
            <a:endParaRPr/>
          </a:p>
        </p:txBody>
      </p:sp>
      <p:sp>
        <p:nvSpPr>
          <p:cNvPr id="35" name="object 35"/>
          <p:cNvSpPr/>
          <p:nvPr/>
        </p:nvSpPr>
        <p:spPr>
          <a:xfrm>
            <a:off x="6106921"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6" name="object 36"/>
          <p:cNvSpPr/>
          <p:nvPr/>
        </p:nvSpPr>
        <p:spPr>
          <a:xfrm>
            <a:off x="62738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37" name="object 37"/>
          <p:cNvSpPr/>
          <p:nvPr/>
        </p:nvSpPr>
        <p:spPr>
          <a:xfrm>
            <a:off x="6442202"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38" name="object 38"/>
          <p:cNvSpPr/>
          <p:nvPr/>
        </p:nvSpPr>
        <p:spPr>
          <a:xfrm>
            <a:off x="6609080" y="3873500"/>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39" name="object 39"/>
          <p:cNvSpPr/>
          <p:nvPr/>
        </p:nvSpPr>
        <p:spPr>
          <a:xfrm>
            <a:off x="5686297" y="4132579"/>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40" name="object 40"/>
          <p:cNvSpPr/>
          <p:nvPr/>
        </p:nvSpPr>
        <p:spPr>
          <a:xfrm>
            <a:off x="5686297" y="4478528"/>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41" name="object 41"/>
          <p:cNvSpPr/>
          <p:nvPr/>
        </p:nvSpPr>
        <p:spPr>
          <a:xfrm>
            <a:off x="6189979" y="430555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42" name="object 42"/>
          <p:cNvSpPr/>
          <p:nvPr/>
        </p:nvSpPr>
        <p:spPr>
          <a:xfrm>
            <a:off x="6189979" y="430555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43" name="object 43"/>
          <p:cNvSpPr/>
          <p:nvPr/>
        </p:nvSpPr>
        <p:spPr>
          <a:xfrm>
            <a:off x="5435600"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44" name="object 44"/>
          <p:cNvSpPr/>
          <p:nvPr/>
        </p:nvSpPr>
        <p:spPr>
          <a:xfrm>
            <a:off x="5770879" y="4822952"/>
            <a:ext cx="0" cy="260350"/>
          </a:xfrm>
          <a:custGeom>
            <a:avLst/>
            <a:gdLst/>
            <a:ahLst/>
            <a:cxnLst/>
            <a:rect l="l" t="t" r="r" b="b"/>
            <a:pathLst>
              <a:path h="260350">
                <a:moveTo>
                  <a:pt x="0" y="0"/>
                </a:moveTo>
                <a:lnTo>
                  <a:pt x="0" y="259842"/>
                </a:lnTo>
              </a:path>
            </a:pathLst>
          </a:custGeom>
          <a:ln w="12700">
            <a:solidFill>
              <a:srgbClr val="000000"/>
            </a:solidFill>
          </a:ln>
        </p:spPr>
        <p:txBody>
          <a:bodyPr wrap="square" lIns="0" tIns="0" rIns="0" bIns="0" rtlCol="0"/>
          <a:lstStyle/>
          <a:p>
            <a:endParaRPr/>
          </a:p>
        </p:txBody>
      </p:sp>
      <p:sp>
        <p:nvSpPr>
          <p:cNvPr id="45" name="object 45"/>
          <p:cNvSpPr/>
          <p:nvPr/>
        </p:nvSpPr>
        <p:spPr>
          <a:xfrm>
            <a:off x="5770879" y="525652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46" name="object 46"/>
          <p:cNvSpPr/>
          <p:nvPr/>
        </p:nvSpPr>
        <p:spPr>
          <a:xfrm>
            <a:off x="5770879" y="5168900"/>
            <a:ext cx="167640" cy="87630"/>
          </a:xfrm>
          <a:custGeom>
            <a:avLst/>
            <a:gdLst/>
            <a:ahLst/>
            <a:cxnLst/>
            <a:rect l="l" t="t" r="r" b="b"/>
            <a:pathLst>
              <a:path w="167639" h="87629">
                <a:moveTo>
                  <a:pt x="0" y="87630"/>
                </a:moveTo>
                <a:lnTo>
                  <a:pt x="167640" y="0"/>
                </a:lnTo>
              </a:path>
            </a:pathLst>
          </a:custGeom>
          <a:ln w="12700">
            <a:solidFill>
              <a:srgbClr val="000000"/>
            </a:solidFill>
          </a:ln>
        </p:spPr>
        <p:txBody>
          <a:bodyPr wrap="square" lIns="0" tIns="0" rIns="0" bIns="0" rtlCol="0"/>
          <a:lstStyle/>
          <a:p>
            <a:endParaRPr/>
          </a:p>
        </p:txBody>
      </p:sp>
      <p:sp>
        <p:nvSpPr>
          <p:cNvPr id="47" name="object 47"/>
          <p:cNvSpPr/>
          <p:nvPr/>
        </p:nvSpPr>
        <p:spPr>
          <a:xfrm>
            <a:off x="5770879" y="5082794"/>
            <a:ext cx="167640" cy="86360"/>
          </a:xfrm>
          <a:custGeom>
            <a:avLst/>
            <a:gdLst/>
            <a:ahLst/>
            <a:cxnLst/>
            <a:rect l="l" t="t" r="r" b="b"/>
            <a:pathLst>
              <a:path w="167639" h="86360">
                <a:moveTo>
                  <a:pt x="167640" y="86105"/>
                </a:moveTo>
                <a:lnTo>
                  <a:pt x="0" y="0"/>
                </a:lnTo>
              </a:path>
            </a:pathLst>
          </a:custGeom>
          <a:ln w="12700">
            <a:solidFill>
              <a:srgbClr val="000000"/>
            </a:solidFill>
          </a:ln>
        </p:spPr>
        <p:txBody>
          <a:bodyPr wrap="square" lIns="0" tIns="0" rIns="0" bIns="0" rtlCol="0"/>
          <a:lstStyle/>
          <a:p>
            <a:endParaRPr/>
          </a:p>
        </p:txBody>
      </p:sp>
      <p:sp>
        <p:nvSpPr>
          <p:cNvPr id="48" name="object 48"/>
          <p:cNvSpPr/>
          <p:nvPr/>
        </p:nvSpPr>
        <p:spPr>
          <a:xfrm>
            <a:off x="5770879" y="5341873"/>
            <a:ext cx="334645" cy="173355"/>
          </a:xfrm>
          <a:custGeom>
            <a:avLst/>
            <a:gdLst/>
            <a:ahLst/>
            <a:cxnLst/>
            <a:rect l="l" t="t" r="r" b="b"/>
            <a:pathLst>
              <a:path w="334645" h="173354">
                <a:moveTo>
                  <a:pt x="0" y="172974"/>
                </a:moveTo>
                <a:lnTo>
                  <a:pt x="334518" y="0"/>
                </a:lnTo>
              </a:path>
            </a:pathLst>
          </a:custGeom>
          <a:ln w="12699">
            <a:solidFill>
              <a:srgbClr val="000000"/>
            </a:solidFill>
          </a:ln>
        </p:spPr>
        <p:txBody>
          <a:bodyPr wrap="square" lIns="0" tIns="0" rIns="0" bIns="0" rtlCol="0"/>
          <a:lstStyle/>
          <a:p>
            <a:endParaRPr/>
          </a:p>
        </p:txBody>
      </p:sp>
      <p:sp>
        <p:nvSpPr>
          <p:cNvPr id="49" name="object 49"/>
          <p:cNvSpPr/>
          <p:nvPr/>
        </p:nvSpPr>
        <p:spPr>
          <a:xfrm>
            <a:off x="5770879" y="4822952"/>
            <a:ext cx="334645" cy="173355"/>
          </a:xfrm>
          <a:custGeom>
            <a:avLst/>
            <a:gdLst/>
            <a:ahLst/>
            <a:cxnLst/>
            <a:rect l="l" t="t" r="r" b="b"/>
            <a:pathLst>
              <a:path w="334645" h="173354">
                <a:moveTo>
                  <a:pt x="0" y="0"/>
                </a:moveTo>
                <a:lnTo>
                  <a:pt x="334518" y="172973"/>
                </a:lnTo>
              </a:path>
            </a:pathLst>
          </a:custGeom>
          <a:ln w="12700">
            <a:solidFill>
              <a:srgbClr val="000000"/>
            </a:solidFill>
          </a:ln>
        </p:spPr>
        <p:txBody>
          <a:bodyPr wrap="square" lIns="0" tIns="0" rIns="0" bIns="0" rtlCol="0"/>
          <a:lstStyle/>
          <a:p>
            <a:endParaRPr/>
          </a:p>
        </p:txBody>
      </p:sp>
      <p:sp>
        <p:nvSpPr>
          <p:cNvPr id="50" name="object 50"/>
          <p:cNvSpPr/>
          <p:nvPr/>
        </p:nvSpPr>
        <p:spPr>
          <a:xfrm>
            <a:off x="6105397" y="499592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51" name="object 51"/>
          <p:cNvSpPr txBox="1"/>
          <p:nvPr/>
        </p:nvSpPr>
        <p:spPr>
          <a:xfrm>
            <a:off x="6671818" y="504672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52" name="object 52"/>
          <p:cNvSpPr/>
          <p:nvPr/>
        </p:nvSpPr>
        <p:spPr>
          <a:xfrm>
            <a:off x="4932679"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53" name="object 53"/>
          <p:cNvSpPr txBox="1"/>
          <p:nvPr/>
        </p:nvSpPr>
        <p:spPr>
          <a:xfrm>
            <a:off x="4976367" y="504672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54" name="object 54"/>
          <p:cNvSpPr txBox="1"/>
          <p:nvPr/>
        </p:nvSpPr>
        <p:spPr>
          <a:xfrm>
            <a:off x="7491038" y="504672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55" name="object 55"/>
          <p:cNvSpPr/>
          <p:nvPr/>
        </p:nvSpPr>
        <p:spPr>
          <a:xfrm>
            <a:off x="4094479"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56" name="object 56"/>
          <p:cNvSpPr txBox="1"/>
          <p:nvPr/>
        </p:nvSpPr>
        <p:spPr>
          <a:xfrm>
            <a:off x="4183126" y="504672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57" name="object 57"/>
          <p:cNvSpPr/>
          <p:nvPr/>
        </p:nvSpPr>
        <p:spPr>
          <a:xfrm>
            <a:off x="6273800"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58" name="object 58"/>
          <p:cNvSpPr/>
          <p:nvPr/>
        </p:nvSpPr>
        <p:spPr>
          <a:xfrm>
            <a:off x="4597400" y="4736846"/>
            <a:ext cx="167005" cy="864235"/>
          </a:xfrm>
          <a:custGeom>
            <a:avLst/>
            <a:gdLst/>
            <a:ahLst/>
            <a:cxnLst/>
            <a:rect l="l" t="t" r="r" b="b"/>
            <a:pathLst>
              <a:path w="167004" h="864235">
                <a:moveTo>
                  <a:pt x="0" y="0"/>
                </a:moveTo>
                <a:lnTo>
                  <a:pt x="0" y="864108"/>
                </a:lnTo>
                <a:lnTo>
                  <a:pt x="166877" y="864108"/>
                </a:lnTo>
                <a:lnTo>
                  <a:pt x="166877" y="0"/>
                </a:lnTo>
                <a:lnTo>
                  <a:pt x="0" y="0"/>
                </a:lnTo>
                <a:close/>
              </a:path>
            </a:pathLst>
          </a:custGeom>
          <a:ln w="12700">
            <a:solidFill>
              <a:srgbClr val="000000"/>
            </a:solidFill>
          </a:ln>
        </p:spPr>
        <p:txBody>
          <a:bodyPr wrap="square" lIns="0" tIns="0" rIns="0" bIns="0" rtlCol="0"/>
          <a:lstStyle/>
          <a:p>
            <a:endParaRPr/>
          </a:p>
        </p:txBody>
      </p:sp>
      <p:sp>
        <p:nvSpPr>
          <p:cNvPr id="59" name="object 59"/>
          <p:cNvSpPr/>
          <p:nvPr/>
        </p:nvSpPr>
        <p:spPr>
          <a:xfrm>
            <a:off x="4428997"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0" name="object 60"/>
          <p:cNvSpPr/>
          <p:nvPr/>
        </p:nvSpPr>
        <p:spPr>
          <a:xfrm>
            <a:off x="4764278"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1" name="object 61"/>
          <p:cNvSpPr/>
          <p:nvPr/>
        </p:nvSpPr>
        <p:spPr>
          <a:xfrm>
            <a:off x="5267197" y="49959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2" name="object 62"/>
          <p:cNvSpPr/>
          <p:nvPr/>
        </p:nvSpPr>
        <p:spPr>
          <a:xfrm>
            <a:off x="5267197" y="534187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3" name="object 63"/>
          <p:cNvSpPr/>
          <p:nvPr/>
        </p:nvSpPr>
        <p:spPr>
          <a:xfrm>
            <a:off x="5604002" y="499592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4" name="object 64"/>
          <p:cNvSpPr/>
          <p:nvPr/>
        </p:nvSpPr>
        <p:spPr>
          <a:xfrm>
            <a:off x="5604002" y="534187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5" name="object 65"/>
          <p:cNvSpPr/>
          <p:nvPr/>
        </p:nvSpPr>
        <p:spPr>
          <a:xfrm>
            <a:off x="6105397"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66" name="object 66"/>
          <p:cNvSpPr/>
          <p:nvPr/>
        </p:nvSpPr>
        <p:spPr>
          <a:xfrm>
            <a:off x="6442202"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7" name="object 67"/>
          <p:cNvSpPr/>
          <p:nvPr/>
        </p:nvSpPr>
        <p:spPr>
          <a:xfrm>
            <a:off x="6609080" y="4909820"/>
            <a:ext cx="336550" cy="518159"/>
          </a:xfrm>
          <a:custGeom>
            <a:avLst/>
            <a:gdLst/>
            <a:ahLst/>
            <a:cxnLst/>
            <a:rect l="l" t="t" r="r" b="b"/>
            <a:pathLst>
              <a:path w="336550" h="518160">
                <a:moveTo>
                  <a:pt x="0" y="0"/>
                </a:moveTo>
                <a:lnTo>
                  <a:pt x="0" y="518160"/>
                </a:lnTo>
                <a:lnTo>
                  <a:pt x="336042" y="518160"/>
                </a:lnTo>
                <a:lnTo>
                  <a:pt x="336042" y="0"/>
                </a:lnTo>
                <a:lnTo>
                  <a:pt x="0" y="0"/>
                </a:lnTo>
                <a:close/>
              </a:path>
            </a:pathLst>
          </a:custGeom>
          <a:ln w="12700">
            <a:solidFill>
              <a:srgbClr val="000000"/>
            </a:solidFill>
          </a:ln>
        </p:spPr>
        <p:txBody>
          <a:bodyPr wrap="square" lIns="0" tIns="0" rIns="0" bIns="0" rtlCol="0"/>
          <a:lstStyle/>
          <a:p>
            <a:endParaRPr/>
          </a:p>
        </p:txBody>
      </p:sp>
      <p:sp>
        <p:nvSpPr>
          <p:cNvPr id="68" name="object 68"/>
          <p:cNvSpPr/>
          <p:nvPr/>
        </p:nvSpPr>
        <p:spPr>
          <a:xfrm>
            <a:off x="6945121"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9" name="object 69"/>
          <p:cNvSpPr/>
          <p:nvPr/>
        </p:nvSpPr>
        <p:spPr>
          <a:xfrm>
            <a:off x="7112000" y="4736846"/>
            <a:ext cx="168910" cy="864235"/>
          </a:xfrm>
          <a:custGeom>
            <a:avLst/>
            <a:gdLst/>
            <a:ahLst/>
            <a:cxnLst/>
            <a:rect l="l" t="t" r="r" b="b"/>
            <a:pathLst>
              <a:path w="168909"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70" name="object 70"/>
          <p:cNvSpPr/>
          <p:nvPr/>
        </p:nvSpPr>
        <p:spPr>
          <a:xfrm>
            <a:off x="7280402"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71" name="object 71"/>
          <p:cNvSpPr/>
          <p:nvPr/>
        </p:nvSpPr>
        <p:spPr>
          <a:xfrm>
            <a:off x="7447280" y="4909820"/>
            <a:ext cx="336550" cy="518159"/>
          </a:xfrm>
          <a:custGeom>
            <a:avLst/>
            <a:gdLst/>
            <a:ahLst/>
            <a:cxnLst/>
            <a:rect l="l" t="t" r="r" b="b"/>
            <a:pathLst>
              <a:path w="336550" h="518160">
                <a:moveTo>
                  <a:pt x="0" y="0"/>
                </a:moveTo>
                <a:lnTo>
                  <a:pt x="0" y="518160"/>
                </a:lnTo>
                <a:lnTo>
                  <a:pt x="336042" y="518160"/>
                </a:lnTo>
                <a:lnTo>
                  <a:pt x="336042" y="0"/>
                </a:lnTo>
                <a:lnTo>
                  <a:pt x="0" y="0"/>
                </a:lnTo>
                <a:close/>
              </a:path>
            </a:pathLst>
          </a:custGeom>
          <a:ln w="12700">
            <a:solidFill>
              <a:srgbClr val="000000"/>
            </a:solidFill>
          </a:ln>
        </p:spPr>
        <p:txBody>
          <a:bodyPr wrap="square" lIns="0" tIns="0" rIns="0" bIns="0" rtlCol="0"/>
          <a:lstStyle/>
          <a:p>
            <a:endParaRPr/>
          </a:p>
        </p:txBody>
      </p:sp>
      <p:sp>
        <p:nvSpPr>
          <p:cNvPr id="72" name="object 72"/>
          <p:cNvSpPr/>
          <p:nvPr/>
        </p:nvSpPr>
        <p:spPr>
          <a:xfrm>
            <a:off x="6524497" y="5168900"/>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73" name="object 73"/>
          <p:cNvSpPr/>
          <p:nvPr/>
        </p:nvSpPr>
        <p:spPr>
          <a:xfrm>
            <a:off x="6524497" y="5514847"/>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74" name="object 74"/>
          <p:cNvSpPr/>
          <p:nvPr/>
        </p:nvSpPr>
        <p:spPr>
          <a:xfrm>
            <a:off x="7028180" y="534187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75" name="object 75"/>
          <p:cNvSpPr/>
          <p:nvPr/>
        </p:nvSpPr>
        <p:spPr>
          <a:xfrm>
            <a:off x="7028180" y="534187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76" name="object 76"/>
          <p:cNvSpPr/>
          <p:nvPr/>
        </p:nvSpPr>
        <p:spPr>
          <a:xfrm>
            <a:off x="6273800" y="5773928"/>
            <a:ext cx="168910" cy="863600"/>
          </a:xfrm>
          <a:custGeom>
            <a:avLst/>
            <a:gdLst/>
            <a:ahLst/>
            <a:cxnLst/>
            <a:rect l="l" t="t" r="r" b="b"/>
            <a:pathLst>
              <a:path w="168910" h="863600">
                <a:moveTo>
                  <a:pt x="0" y="0"/>
                </a:moveTo>
                <a:lnTo>
                  <a:pt x="0" y="863346"/>
                </a:lnTo>
                <a:lnTo>
                  <a:pt x="168402" y="863346"/>
                </a:lnTo>
                <a:lnTo>
                  <a:pt x="168401" y="0"/>
                </a:lnTo>
                <a:lnTo>
                  <a:pt x="0" y="0"/>
                </a:lnTo>
                <a:close/>
              </a:path>
            </a:pathLst>
          </a:custGeom>
          <a:ln w="12700">
            <a:solidFill>
              <a:srgbClr val="000000"/>
            </a:solidFill>
          </a:ln>
        </p:spPr>
        <p:txBody>
          <a:bodyPr wrap="square" lIns="0" tIns="0" rIns="0" bIns="0" rtlCol="0"/>
          <a:lstStyle/>
          <a:p>
            <a:endParaRPr/>
          </a:p>
        </p:txBody>
      </p:sp>
      <p:sp>
        <p:nvSpPr>
          <p:cNvPr id="77" name="object 77"/>
          <p:cNvSpPr/>
          <p:nvPr/>
        </p:nvSpPr>
        <p:spPr>
          <a:xfrm>
            <a:off x="6609080" y="5859271"/>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78" name="object 78"/>
          <p:cNvSpPr/>
          <p:nvPr/>
        </p:nvSpPr>
        <p:spPr>
          <a:xfrm>
            <a:off x="6609080" y="6292850"/>
            <a:ext cx="0" cy="259079"/>
          </a:xfrm>
          <a:custGeom>
            <a:avLst/>
            <a:gdLst/>
            <a:ahLst/>
            <a:cxnLst/>
            <a:rect l="l" t="t" r="r" b="b"/>
            <a:pathLst>
              <a:path h="259079">
                <a:moveTo>
                  <a:pt x="0" y="0"/>
                </a:moveTo>
                <a:lnTo>
                  <a:pt x="0" y="259080"/>
                </a:lnTo>
              </a:path>
            </a:pathLst>
          </a:custGeom>
          <a:ln w="12700">
            <a:solidFill>
              <a:srgbClr val="000000"/>
            </a:solidFill>
          </a:ln>
        </p:spPr>
        <p:txBody>
          <a:bodyPr wrap="square" lIns="0" tIns="0" rIns="0" bIns="0" rtlCol="0"/>
          <a:lstStyle/>
          <a:p>
            <a:endParaRPr/>
          </a:p>
        </p:txBody>
      </p:sp>
      <p:sp>
        <p:nvSpPr>
          <p:cNvPr id="79" name="object 79"/>
          <p:cNvSpPr/>
          <p:nvPr/>
        </p:nvSpPr>
        <p:spPr>
          <a:xfrm>
            <a:off x="6609080" y="6205220"/>
            <a:ext cx="167640" cy="87630"/>
          </a:xfrm>
          <a:custGeom>
            <a:avLst/>
            <a:gdLst/>
            <a:ahLst/>
            <a:cxnLst/>
            <a:rect l="l" t="t" r="r" b="b"/>
            <a:pathLst>
              <a:path w="167640" h="87629">
                <a:moveTo>
                  <a:pt x="0" y="87629"/>
                </a:moveTo>
                <a:lnTo>
                  <a:pt x="167640" y="0"/>
                </a:lnTo>
              </a:path>
            </a:pathLst>
          </a:custGeom>
          <a:ln w="12700">
            <a:solidFill>
              <a:srgbClr val="000000"/>
            </a:solidFill>
          </a:ln>
        </p:spPr>
        <p:txBody>
          <a:bodyPr wrap="square" lIns="0" tIns="0" rIns="0" bIns="0" rtlCol="0"/>
          <a:lstStyle/>
          <a:p>
            <a:endParaRPr/>
          </a:p>
        </p:txBody>
      </p:sp>
      <p:sp>
        <p:nvSpPr>
          <p:cNvPr id="80" name="object 80"/>
          <p:cNvSpPr/>
          <p:nvPr/>
        </p:nvSpPr>
        <p:spPr>
          <a:xfrm>
            <a:off x="6609080" y="6119876"/>
            <a:ext cx="167640" cy="85725"/>
          </a:xfrm>
          <a:custGeom>
            <a:avLst/>
            <a:gdLst/>
            <a:ahLst/>
            <a:cxnLst/>
            <a:rect l="l" t="t" r="r" b="b"/>
            <a:pathLst>
              <a:path w="167640" h="85725">
                <a:moveTo>
                  <a:pt x="167640" y="85344"/>
                </a:moveTo>
                <a:lnTo>
                  <a:pt x="0" y="0"/>
                </a:lnTo>
              </a:path>
            </a:pathLst>
          </a:custGeom>
          <a:ln w="12700">
            <a:solidFill>
              <a:srgbClr val="000000"/>
            </a:solidFill>
          </a:ln>
        </p:spPr>
        <p:txBody>
          <a:bodyPr wrap="square" lIns="0" tIns="0" rIns="0" bIns="0" rtlCol="0"/>
          <a:lstStyle/>
          <a:p>
            <a:endParaRPr/>
          </a:p>
        </p:txBody>
      </p:sp>
      <p:sp>
        <p:nvSpPr>
          <p:cNvPr id="81" name="object 81"/>
          <p:cNvSpPr/>
          <p:nvPr/>
        </p:nvSpPr>
        <p:spPr>
          <a:xfrm>
            <a:off x="6609080" y="6378194"/>
            <a:ext cx="334645" cy="173990"/>
          </a:xfrm>
          <a:custGeom>
            <a:avLst/>
            <a:gdLst/>
            <a:ahLst/>
            <a:cxnLst/>
            <a:rect l="l" t="t" r="r" b="b"/>
            <a:pathLst>
              <a:path w="334645" h="173990">
                <a:moveTo>
                  <a:pt x="0" y="173736"/>
                </a:moveTo>
                <a:lnTo>
                  <a:pt x="334518" y="0"/>
                </a:lnTo>
              </a:path>
            </a:pathLst>
          </a:custGeom>
          <a:ln w="12700">
            <a:solidFill>
              <a:srgbClr val="000000"/>
            </a:solidFill>
          </a:ln>
        </p:spPr>
        <p:txBody>
          <a:bodyPr wrap="square" lIns="0" tIns="0" rIns="0" bIns="0" rtlCol="0"/>
          <a:lstStyle/>
          <a:p>
            <a:endParaRPr/>
          </a:p>
        </p:txBody>
      </p:sp>
      <p:sp>
        <p:nvSpPr>
          <p:cNvPr id="82" name="object 82"/>
          <p:cNvSpPr/>
          <p:nvPr/>
        </p:nvSpPr>
        <p:spPr>
          <a:xfrm>
            <a:off x="6609080" y="5859271"/>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83" name="object 83"/>
          <p:cNvSpPr/>
          <p:nvPr/>
        </p:nvSpPr>
        <p:spPr>
          <a:xfrm>
            <a:off x="6943597" y="603224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84" name="object 84"/>
          <p:cNvSpPr txBox="1"/>
          <p:nvPr/>
        </p:nvSpPr>
        <p:spPr>
          <a:xfrm>
            <a:off x="7510018" y="608304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85" name="object 85"/>
          <p:cNvSpPr/>
          <p:nvPr/>
        </p:nvSpPr>
        <p:spPr>
          <a:xfrm>
            <a:off x="5770879" y="5946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699">
            <a:solidFill>
              <a:srgbClr val="000000"/>
            </a:solidFill>
          </a:ln>
        </p:spPr>
        <p:txBody>
          <a:bodyPr wrap="square" lIns="0" tIns="0" rIns="0" bIns="0" rtlCol="0"/>
          <a:lstStyle/>
          <a:p>
            <a:endParaRPr/>
          </a:p>
        </p:txBody>
      </p:sp>
      <p:sp>
        <p:nvSpPr>
          <p:cNvPr id="86" name="object 86"/>
          <p:cNvSpPr txBox="1"/>
          <p:nvPr/>
        </p:nvSpPr>
        <p:spPr>
          <a:xfrm>
            <a:off x="5814567" y="608304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87" name="object 87"/>
          <p:cNvSpPr txBox="1"/>
          <p:nvPr/>
        </p:nvSpPr>
        <p:spPr>
          <a:xfrm>
            <a:off x="8329238" y="608304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88" name="object 88"/>
          <p:cNvSpPr/>
          <p:nvPr/>
        </p:nvSpPr>
        <p:spPr>
          <a:xfrm>
            <a:off x="4932679" y="5946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89" name="object 89"/>
          <p:cNvSpPr txBox="1"/>
          <p:nvPr/>
        </p:nvSpPr>
        <p:spPr>
          <a:xfrm>
            <a:off x="5021326" y="608304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90" name="object 90"/>
          <p:cNvSpPr/>
          <p:nvPr/>
        </p:nvSpPr>
        <p:spPr>
          <a:xfrm>
            <a:off x="7112000" y="5773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91" name="object 91"/>
          <p:cNvSpPr/>
          <p:nvPr/>
        </p:nvSpPr>
        <p:spPr>
          <a:xfrm>
            <a:off x="5435600" y="5773928"/>
            <a:ext cx="167005" cy="863600"/>
          </a:xfrm>
          <a:custGeom>
            <a:avLst/>
            <a:gdLst/>
            <a:ahLst/>
            <a:cxnLst/>
            <a:rect l="l" t="t" r="r" b="b"/>
            <a:pathLst>
              <a:path w="167004" h="863600">
                <a:moveTo>
                  <a:pt x="0" y="0"/>
                </a:moveTo>
                <a:lnTo>
                  <a:pt x="0" y="863346"/>
                </a:lnTo>
                <a:lnTo>
                  <a:pt x="166878" y="863346"/>
                </a:lnTo>
                <a:lnTo>
                  <a:pt x="166877" y="0"/>
                </a:lnTo>
                <a:lnTo>
                  <a:pt x="0" y="0"/>
                </a:lnTo>
                <a:close/>
              </a:path>
            </a:pathLst>
          </a:custGeom>
          <a:ln w="12700">
            <a:solidFill>
              <a:srgbClr val="000000"/>
            </a:solidFill>
          </a:ln>
        </p:spPr>
        <p:txBody>
          <a:bodyPr wrap="square" lIns="0" tIns="0" rIns="0" bIns="0" rtlCol="0"/>
          <a:lstStyle/>
          <a:p>
            <a:endParaRPr/>
          </a:p>
        </p:txBody>
      </p:sp>
      <p:sp>
        <p:nvSpPr>
          <p:cNvPr id="92" name="object 92"/>
          <p:cNvSpPr/>
          <p:nvPr/>
        </p:nvSpPr>
        <p:spPr>
          <a:xfrm>
            <a:off x="5267197" y="62052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3" name="object 93"/>
          <p:cNvSpPr/>
          <p:nvPr/>
        </p:nvSpPr>
        <p:spPr>
          <a:xfrm>
            <a:off x="5602478" y="62052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4" name="object 94"/>
          <p:cNvSpPr/>
          <p:nvPr/>
        </p:nvSpPr>
        <p:spPr>
          <a:xfrm>
            <a:off x="6105397" y="603224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5" name="object 95"/>
          <p:cNvSpPr/>
          <p:nvPr/>
        </p:nvSpPr>
        <p:spPr>
          <a:xfrm>
            <a:off x="6105397" y="63781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6" name="object 96"/>
          <p:cNvSpPr/>
          <p:nvPr/>
        </p:nvSpPr>
        <p:spPr>
          <a:xfrm>
            <a:off x="6442202" y="60322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7" name="object 97"/>
          <p:cNvSpPr/>
          <p:nvPr/>
        </p:nvSpPr>
        <p:spPr>
          <a:xfrm>
            <a:off x="6442202" y="637819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8" name="object 98"/>
          <p:cNvSpPr/>
          <p:nvPr/>
        </p:nvSpPr>
        <p:spPr>
          <a:xfrm>
            <a:off x="6943597" y="620522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99" name="object 99"/>
          <p:cNvSpPr/>
          <p:nvPr/>
        </p:nvSpPr>
        <p:spPr>
          <a:xfrm>
            <a:off x="7280402"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0" name="object 100"/>
          <p:cNvSpPr/>
          <p:nvPr/>
        </p:nvSpPr>
        <p:spPr>
          <a:xfrm>
            <a:off x="7447280" y="594690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101" name="object 101"/>
          <p:cNvSpPr/>
          <p:nvPr/>
        </p:nvSpPr>
        <p:spPr>
          <a:xfrm>
            <a:off x="7783321"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2" name="object 102"/>
          <p:cNvSpPr/>
          <p:nvPr/>
        </p:nvSpPr>
        <p:spPr>
          <a:xfrm>
            <a:off x="7950200" y="5773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03" name="object 103"/>
          <p:cNvSpPr/>
          <p:nvPr/>
        </p:nvSpPr>
        <p:spPr>
          <a:xfrm>
            <a:off x="8118602"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4" name="object 104"/>
          <p:cNvSpPr/>
          <p:nvPr/>
        </p:nvSpPr>
        <p:spPr>
          <a:xfrm>
            <a:off x="8285480" y="594690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105" name="object 105"/>
          <p:cNvSpPr/>
          <p:nvPr/>
        </p:nvSpPr>
        <p:spPr>
          <a:xfrm>
            <a:off x="7362697" y="6205220"/>
            <a:ext cx="0" cy="346710"/>
          </a:xfrm>
          <a:custGeom>
            <a:avLst/>
            <a:gdLst/>
            <a:ahLst/>
            <a:cxnLst/>
            <a:rect l="l" t="t" r="r" b="b"/>
            <a:pathLst>
              <a:path h="346709">
                <a:moveTo>
                  <a:pt x="0" y="0"/>
                </a:moveTo>
                <a:lnTo>
                  <a:pt x="0" y="346710"/>
                </a:lnTo>
              </a:path>
            </a:pathLst>
          </a:custGeom>
          <a:ln w="12700">
            <a:solidFill>
              <a:srgbClr val="000000"/>
            </a:solidFill>
          </a:ln>
        </p:spPr>
        <p:txBody>
          <a:bodyPr wrap="square" lIns="0" tIns="0" rIns="0" bIns="0" rtlCol="0"/>
          <a:lstStyle/>
          <a:p>
            <a:endParaRPr/>
          </a:p>
        </p:txBody>
      </p:sp>
      <p:sp>
        <p:nvSpPr>
          <p:cNvPr id="106" name="object 106"/>
          <p:cNvSpPr/>
          <p:nvPr/>
        </p:nvSpPr>
        <p:spPr>
          <a:xfrm>
            <a:off x="7362697" y="6551930"/>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107" name="object 107"/>
          <p:cNvSpPr/>
          <p:nvPr/>
        </p:nvSpPr>
        <p:spPr>
          <a:xfrm>
            <a:off x="7866380" y="6378194"/>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08" name="object 108"/>
          <p:cNvSpPr/>
          <p:nvPr/>
        </p:nvSpPr>
        <p:spPr>
          <a:xfrm>
            <a:off x="7866380" y="6378194"/>
            <a:ext cx="0" cy="173990"/>
          </a:xfrm>
          <a:custGeom>
            <a:avLst/>
            <a:gdLst/>
            <a:ahLst/>
            <a:cxnLst/>
            <a:rect l="l" t="t" r="r" b="b"/>
            <a:pathLst>
              <a:path h="173990">
                <a:moveTo>
                  <a:pt x="0" y="0"/>
                </a:moveTo>
                <a:lnTo>
                  <a:pt x="0" y="173736"/>
                </a:lnTo>
              </a:path>
            </a:pathLst>
          </a:custGeom>
          <a:ln w="12700">
            <a:solidFill>
              <a:srgbClr val="000000"/>
            </a:solidFill>
          </a:ln>
        </p:spPr>
        <p:txBody>
          <a:bodyPr wrap="square" lIns="0" tIns="0" rIns="0" bIns="0" rtlCol="0"/>
          <a:lstStyle/>
          <a:p>
            <a:endParaRPr/>
          </a:p>
        </p:txBody>
      </p:sp>
      <p:sp>
        <p:nvSpPr>
          <p:cNvPr id="109" name="object 109"/>
          <p:cNvSpPr/>
          <p:nvPr/>
        </p:nvSpPr>
        <p:spPr>
          <a:xfrm>
            <a:off x="5100320" y="4181478"/>
            <a:ext cx="1715135" cy="817244"/>
          </a:xfrm>
          <a:custGeom>
            <a:avLst/>
            <a:gdLst/>
            <a:ahLst/>
            <a:cxnLst/>
            <a:rect l="l" t="t" r="r" b="b"/>
            <a:pathLst>
              <a:path w="1715134" h="817245">
                <a:moveTo>
                  <a:pt x="64215" y="770955"/>
                </a:moveTo>
                <a:lnTo>
                  <a:pt x="53339" y="747391"/>
                </a:lnTo>
                <a:lnTo>
                  <a:pt x="0" y="814447"/>
                </a:lnTo>
                <a:lnTo>
                  <a:pt x="52577" y="815855"/>
                </a:lnTo>
                <a:lnTo>
                  <a:pt x="52577" y="776347"/>
                </a:lnTo>
                <a:lnTo>
                  <a:pt x="64215" y="770955"/>
                </a:lnTo>
                <a:close/>
              </a:path>
              <a:path w="1715134" h="817245">
                <a:moveTo>
                  <a:pt x="74787" y="793860"/>
                </a:moveTo>
                <a:lnTo>
                  <a:pt x="64215" y="770955"/>
                </a:lnTo>
                <a:lnTo>
                  <a:pt x="52577" y="776347"/>
                </a:lnTo>
                <a:lnTo>
                  <a:pt x="63245" y="799207"/>
                </a:lnTo>
                <a:lnTo>
                  <a:pt x="74787" y="793860"/>
                </a:lnTo>
                <a:close/>
              </a:path>
              <a:path w="1715134" h="817245">
                <a:moveTo>
                  <a:pt x="85343" y="816733"/>
                </a:moveTo>
                <a:lnTo>
                  <a:pt x="74787" y="793860"/>
                </a:lnTo>
                <a:lnTo>
                  <a:pt x="63245" y="799207"/>
                </a:lnTo>
                <a:lnTo>
                  <a:pt x="52577" y="776347"/>
                </a:lnTo>
                <a:lnTo>
                  <a:pt x="52577" y="815855"/>
                </a:lnTo>
                <a:lnTo>
                  <a:pt x="85343" y="816733"/>
                </a:lnTo>
                <a:close/>
              </a:path>
              <a:path w="1715134" h="817245">
                <a:moveTo>
                  <a:pt x="1649715" y="64232"/>
                </a:moveTo>
                <a:lnTo>
                  <a:pt x="1642109" y="53971"/>
                </a:lnTo>
                <a:lnTo>
                  <a:pt x="1638969" y="41408"/>
                </a:lnTo>
                <a:lnTo>
                  <a:pt x="64215" y="770955"/>
                </a:lnTo>
                <a:lnTo>
                  <a:pt x="74787" y="793860"/>
                </a:lnTo>
                <a:lnTo>
                  <a:pt x="1649715" y="64232"/>
                </a:lnTo>
                <a:close/>
              </a:path>
              <a:path w="1715134" h="817245">
                <a:moveTo>
                  <a:pt x="1714690" y="36695"/>
                </a:moveTo>
                <a:lnTo>
                  <a:pt x="1711452" y="21967"/>
                </a:lnTo>
                <a:lnTo>
                  <a:pt x="1702296" y="9786"/>
                </a:lnTo>
                <a:lnTo>
                  <a:pt x="1689639" y="2250"/>
                </a:lnTo>
                <a:lnTo>
                  <a:pt x="1675126" y="0"/>
                </a:lnTo>
                <a:lnTo>
                  <a:pt x="1660398" y="3679"/>
                </a:lnTo>
                <a:lnTo>
                  <a:pt x="1648217" y="12394"/>
                </a:lnTo>
                <a:lnTo>
                  <a:pt x="1640681" y="24824"/>
                </a:lnTo>
                <a:lnTo>
                  <a:pt x="1638430" y="39254"/>
                </a:lnTo>
                <a:lnTo>
                  <a:pt x="1638969" y="41408"/>
                </a:lnTo>
                <a:lnTo>
                  <a:pt x="1671065" y="26539"/>
                </a:lnTo>
                <a:lnTo>
                  <a:pt x="1681733" y="49399"/>
                </a:lnTo>
                <a:lnTo>
                  <a:pt x="1681733" y="75385"/>
                </a:lnTo>
                <a:lnTo>
                  <a:pt x="1692402" y="73021"/>
                </a:lnTo>
                <a:lnTo>
                  <a:pt x="1704593" y="63865"/>
                </a:lnTo>
                <a:lnTo>
                  <a:pt x="1712213" y="51208"/>
                </a:lnTo>
                <a:lnTo>
                  <a:pt x="1714690" y="36695"/>
                </a:lnTo>
                <a:close/>
              </a:path>
              <a:path w="1715134" h="817245">
                <a:moveTo>
                  <a:pt x="1681733" y="49399"/>
                </a:moveTo>
                <a:lnTo>
                  <a:pt x="1671065" y="26539"/>
                </a:lnTo>
                <a:lnTo>
                  <a:pt x="1638969" y="41408"/>
                </a:lnTo>
                <a:lnTo>
                  <a:pt x="1642109" y="53971"/>
                </a:lnTo>
                <a:lnTo>
                  <a:pt x="1649715" y="64232"/>
                </a:lnTo>
                <a:lnTo>
                  <a:pt x="1681733" y="49399"/>
                </a:lnTo>
                <a:close/>
              </a:path>
              <a:path w="1715134" h="817245">
                <a:moveTo>
                  <a:pt x="1681733" y="75385"/>
                </a:moveTo>
                <a:lnTo>
                  <a:pt x="1681733" y="49399"/>
                </a:lnTo>
                <a:lnTo>
                  <a:pt x="1649715" y="64232"/>
                </a:lnTo>
                <a:lnTo>
                  <a:pt x="1651146" y="66163"/>
                </a:lnTo>
                <a:lnTo>
                  <a:pt x="1663541" y="73783"/>
                </a:lnTo>
                <a:lnTo>
                  <a:pt x="1677793" y="76259"/>
                </a:lnTo>
                <a:lnTo>
                  <a:pt x="1681733" y="75385"/>
                </a:lnTo>
                <a:close/>
              </a:path>
            </a:pathLst>
          </a:custGeom>
          <a:solidFill>
            <a:srgbClr val="FF0000"/>
          </a:solidFill>
        </p:spPr>
        <p:txBody>
          <a:bodyPr wrap="square" lIns="0" tIns="0" rIns="0" bIns="0" rtlCol="0"/>
          <a:lstStyle/>
          <a:p>
            <a:endParaRPr/>
          </a:p>
        </p:txBody>
      </p:sp>
      <p:sp>
        <p:nvSpPr>
          <p:cNvPr id="110" name="object 110"/>
          <p:cNvSpPr/>
          <p:nvPr/>
        </p:nvSpPr>
        <p:spPr>
          <a:xfrm>
            <a:off x="5936234" y="4181478"/>
            <a:ext cx="878840" cy="1851025"/>
          </a:xfrm>
          <a:custGeom>
            <a:avLst/>
            <a:gdLst/>
            <a:ahLst/>
            <a:cxnLst/>
            <a:rect l="l" t="t" r="r" b="b"/>
            <a:pathLst>
              <a:path w="878840" h="1851025">
                <a:moveTo>
                  <a:pt x="22862" y="1776737"/>
                </a:moveTo>
                <a:lnTo>
                  <a:pt x="0" y="1766185"/>
                </a:lnTo>
                <a:lnTo>
                  <a:pt x="2286" y="1850767"/>
                </a:lnTo>
                <a:lnTo>
                  <a:pt x="17525" y="1838817"/>
                </a:lnTo>
                <a:lnTo>
                  <a:pt x="17525" y="1788283"/>
                </a:lnTo>
                <a:lnTo>
                  <a:pt x="22862" y="1776737"/>
                </a:lnTo>
                <a:close/>
              </a:path>
              <a:path w="878840" h="1851025">
                <a:moveTo>
                  <a:pt x="45771" y="1787310"/>
                </a:moveTo>
                <a:lnTo>
                  <a:pt x="22862" y="1776737"/>
                </a:lnTo>
                <a:lnTo>
                  <a:pt x="17525" y="1788283"/>
                </a:lnTo>
                <a:lnTo>
                  <a:pt x="40386" y="1798951"/>
                </a:lnTo>
                <a:lnTo>
                  <a:pt x="45771" y="1787310"/>
                </a:lnTo>
                <a:close/>
              </a:path>
              <a:path w="878840" h="1851025">
                <a:moveTo>
                  <a:pt x="69341" y="1798189"/>
                </a:moveTo>
                <a:lnTo>
                  <a:pt x="45771" y="1787310"/>
                </a:lnTo>
                <a:lnTo>
                  <a:pt x="40386" y="1798951"/>
                </a:lnTo>
                <a:lnTo>
                  <a:pt x="17525" y="1788283"/>
                </a:lnTo>
                <a:lnTo>
                  <a:pt x="17525" y="1838817"/>
                </a:lnTo>
                <a:lnTo>
                  <a:pt x="69341" y="1798189"/>
                </a:lnTo>
                <a:close/>
              </a:path>
              <a:path w="878840" h="1851025">
                <a:moveTo>
                  <a:pt x="837594" y="75903"/>
                </a:moveTo>
                <a:lnTo>
                  <a:pt x="824483" y="73021"/>
                </a:lnTo>
                <a:lnTo>
                  <a:pt x="814022" y="65157"/>
                </a:lnTo>
                <a:lnTo>
                  <a:pt x="22862" y="1776737"/>
                </a:lnTo>
                <a:lnTo>
                  <a:pt x="45771" y="1787310"/>
                </a:lnTo>
                <a:lnTo>
                  <a:pt x="837594" y="75903"/>
                </a:lnTo>
                <a:close/>
              </a:path>
              <a:path w="878840" h="1851025">
                <a:moveTo>
                  <a:pt x="878776" y="39254"/>
                </a:moveTo>
                <a:lnTo>
                  <a:pt x="876300" y="24824"/>
                </a:lnTo>
                <a:lnTo>
                  <a:pt x="868679" y="12394"/>
                </a:lnTo>
                <a:lnTo>
                  <a:pt x="856487" y="3679"/>
                </a:lnTo>
                <a:lnTo>
                  <a:pt x="841879" y="0"/>
                </a:lnTo>
                <a:lnTo>
                  <a:pt x="827627" y="2250"/>
                </a:lnTo>
                <a:lnTo>
                  <a:pt x="815232" y="9786"/>
                </a:lnTo>
                <a:lnTo>
                  <a:pt x="806195" y="21967"/>
                </a:lnTo>
                <a:lnTo>
                  <a:pt x="802516" y="36695"/>
                </a:lnTo>
                <a:lnTo>
                  <a:pt x="804767" y="51208"/>
                </a:lnTo>
                <a:lnTo>
                  <a:pt x="812303" y="63865"/>
                </a:lnTo>
                <a:lnTo>
                  <a:pt x="814022" y="65157"/>
                </a:lnTo>
                <a:lnTo>
                  <a:pt x="829055" y="32635"/>
                </a:lnTo>
                <a:lnTo>
                  <a:pt x="852677" y="43303"/>
                </a:lnTo>
                <a:lnTo>
                  <a:pt x="852677" y="73961"/>
                </a:lnTo>
                <a:lnTo>
                  <a:pt x="853725" y="73783"/>
                </a:lnTo>
                <a:lnTo>
                  <a:pt x="866382" y="66163"/>
                </a:lnTo>
                <a:lnTo>
                  <a:pt x="875537" y="53971"/>
                </a:lnTo>
                <a:lnTo>
                  <a:pt x="878776" y="39254"/>
                </a:lnTo>
                <a:close/>
              </a:path>
              <a:path w="878840" h="1851025">
                <a:moveTo>
                  <a:pt x="852677" y="43303"/>
                </a:moveTo>
                <a:lnTo>
                  <a:pt x="829055" y="32635"/>
                </a:lnTo>
                <a:lnTo>
                  <a:pt x="814022" y="65157"/>
                </a:lnTo>
                <a:lnTo>
                  <a:pt x="824483" y="73021"/>
                </a:lnTo>
                <a:lnTo>
                  <a:pt x="837594" y="75903"/>
                </a:lnTo>
                <a:lnTo>
                  <a:pt x="852677" y="43303"/>
                </a:lnTo>
                <a:close/>
              </a:path>
              <a:path w="878840" h="1851025">
                <a:moveTo>
                  <a:pt x="852677" y="73961"/>
                </a:moveTo>
                <a:lnTo>
                  <a:pt x="852677" y="43303"/>
                </a:lnTo>
                <a:lnTo>
                  <a:pt x="837594" y="75903"/>
                </a:lnTo>
                <a:lnTo>
                  <a:pt x="839212" y="76259"/>
                </a:lnTo>
                <a:lnTo>
                  <a:pt x="852677" y="73961"/>
                </a:lnTo>
                <a:close/>
              </a:path>
            </a:pathLst>
          </a:custGeom>
          <a:solidFill>
            <a:srgbClr val="FF0000"/>
          </a:solidFill>
        </p:spPr>
        <p:txBody>
          <a:bodyPr wrap="square" lIns="0" tIns="0" rIns="0" bIns="0" rtlCol="0"/>
          <a:lstStyle/>
          <a:p>
            <a:endParaRPr/>
          </a:p>
        </p:txBody>
      </p:sp>
      <p:sp>
        <p:nvSpPr>
          <p:cNvPr id="111" name="object 111"/>
          <p:cNvSpPr/>
          <p:nvPr/>
        </p:nvSpPr>
        <p:spPr>
          <a:xfrm>
            <a:off x="38430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112" name="object 112"/>
          <p:cNvSpPr/>
          <p:nvPr/>
        </p:nvSpPr>
        <p:spPr>
          <a:xfrm>
            <a:off x="46812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113" name="object 113"/>
          <p:cNvSpPr/>
          <p:nvPr/>
        </p:nvSpPr>
        <p:spPr>
          <a:xfrm>
            <a:off x="55194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114" name="object 114"/>
          <p:cNvSpPr/>
          <p:nvPr/>
        </p:nvSpPr>
        <p:spPr>
          <a:xfrm>
            <a:off x="63576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115" name="object 115"/>
          <p:cNvSpPr/>
          <p:nvPr/>
        </p:nvSpPr>
        <p:spPr>
          <a:xfrm>
            <a:off x="7195819"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116" name="object 116"/>
          <p:cNvSpPr/>
          <p:nvPr/>
        </p:nvSpPr>
        <p:spPr>
          <a:xfrm>
            <a:off x="8034019"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graphicFrame>
        <p:nvGraphicFramePr>
          <p:cNvPr id="117" name="object 117"/>
          <p:cNvGraphicFramePr>
            <a:graphicFrameLocks noGrp="1"/>
          </p:cNvGraphicFramePr>
          <p:nvPr/>
        </p:nvGraphicFramePr>
        <p:xfrm>
          <a:off x="1063497" y="4076439"/>
          <a:ext cx="1908864" cy="2316961"/>
        </p:xfrm>
        <a:graphic>
          <a:graphicData uri="http://schemas.openxmlformats.org/drawingml/2006/table">
            <a:tbl>
              <a:tblPr firstRow="1" bandRow="1">
                <a:tableStyleId>{2D5ABB26-0587-4C30-8999-92F81FD0307C}</a:tableStyleId>
              </a:tblPr>
              <a:tblGrid>
                <a:gridCol w="524976"/>
                <a:gridCol w="1383888"/>
              </a:tblGrid>
              <a:tr h="632326">
                <a:tc>
                  <a:txBody>
                    <a:bodyPr/>
                    <a:lstStyle/>
                    <a:p>
                      <a:pPr marL="31750">
                        <a:lnSpc>
                          <a:spcPts val="2275"/>
                        </a:lnSpc>
                      </a:pPr>
                      <a:r>
                        <a:rPr lang="en-US" sz="2000" spc="-5" dirty="0" smtClean="0">
                          <a:latin typeface="Trebuchet MS"/>
                          <a:cs typeface="Trebuchet MS"/>
                        </a:rPr>
                        <a:t>SUB</a:t>
                      </a:r>
                      <a:endParaRPr sz="2000" dirty="0">
                        <a:latin typeface="Trebuchet MS"/>
                        <a:cs typeface="Trebuchet MS"/>
                      </a:endParaRPr>
                    </a:p>
                  </a:txBody>
                  <a:tcPr marL="0" marR="0" marT="0" marB="0"/>
                </a:tc>
                <a:tc>
                  <a:txBody>
                    <a:bodyPr/>
                    <a:lstStyle/>
                    <a:p>
                      <a:pPr marL="79375">
                        <a:lnSpc>
                          <a:spcPts val="2275"/>
                        </a:lnSpc>
                      </a:pPr>
                      <a:r>
                        <a:rPr sz="2000" spc="-5" dirty="0" smtClean="0">
                          <a:solidFill>
                            <a:srgbClr val="2F2FFF"/>
                          </a:solidFill>
                          <a:latin typeface="Trebuchet MS"/>
                          <a:cs typeface="Trebuchet MS"/>
                        </a:rPr>
                        <a:t>R2</a:t>
                      </a:r>
                      <a:r>
                        <a:rPr sz="2000" spc="-5" dirty="0">
                          <a:latin typeface="Trebuchet MS"/>
                          <a:cs typeface="Trebuchet MS"/>
                        </a:rPr>
                        <a:t>,</a:t>
                      </a:r>
                      <a:r>
                        <a:rPr sz="2000" spc="-5" dirty="0" smtClean="0">
                          <a:latin typeface="Trebuchet MS"/>
                          <a:cs typeface="Trebuchet MS"/>
                        </a:rPr>
                        <a:t> R1</a:t>
                      </a:r>
                      <a:r>
                        <a:rPr sz="2000" spc="-5" dirty="0">
                          <a:latin typeface="Trebuchet MS"/>
                          <a:cs typeface="Trebuchet MS"/>
                        </a:rPr>
                        <a:t>,</a:t>
                      </a:r>
                      <a:r>
                        <a:rPr sz="2000" spc="-85" dirty="0" smtClean="0">
                          <a:latin typeface="Trebuchet MS"/>
                          <a:cs typeface="Trebuchet MS"/>
                        </a:rPr>
                        <a:t> </a:t>
                      </a:r>
                      <a:r>
                        <a:rPr sz="2000" spc="-5" dirty="0" smtClean="0">
                          <a:latin typeface="Trebuchet MS"/>
                          <a:cs typeface="Trebuchet MS"/>
                        </a:rPr>
                        <a:t>R3</a:t>
                      </a:r>
                      <a:endParaRPr sz="2000" dirty="0">
                        <a:latin typeface="Trebuchet MS"/>
                        <a:cs typeface="Trebuchet MS"/>
                      </a:endParaRPr>
                    </a:p>
                  </a:txBody>
                  <a:tcPr marL="0" marR="0" marT="0" marB="0"/>
                </a:tc>
              </a:tr>
              <a:tr h="1011164">
                <a:tc>
                  <a:txBody>
                    <a:bodyPr/>
                    <a:lstStyle/>
                    <a:p>
                      <a:pPr>
                        <a:lnSpc>
                          <a:spcPct val="100000"/>
                        </a:lnSpc>
                        <a:spcBef>
                          <a:spcPts val="5"/>
                        </a:spcBef>
                      </a:pPr>
                      <a:endParaRPr sz="2200" dirty="0" smtClean="0">
                        <a:latin typeface="Times New Roman"/>
                        <a:cs typeface="Times New Roman"/>
                      </a:endParaRPr>
                    </a:p>
                    <a:p>
                      <a:pPr marL="31750">
                        <a:lnSpc>
                          <a:spcPct val="100000"/>
                        </a:lnSpc>
                      </a:pPr>
                      <a:r>
                        <a:rPr lang="en-US" sz="2000" spc="-5" dirty="0" smtClean="0">
                          <a:latin typeface="Trebuchet MS"/>
                          <a:cs typeface="Trebuchet MS"/>
                        </a:rPr>
                        <a:t>AND</a:t>
                      </a:r>
                      <a:endParaRPr sz="2000" dirty="0">
                        <a:latin typeface="Trebuchet MS"/>
                        <a:cs typeface="Trebuchet MS"/>
                      </a:endParaRPr>
                    </a:p>
                  </a:txBody>
                  <a:tcPr marL="0" marR="0" marT="635" marB="0"/>
                </a:tc>
                <a:tc>
                  <a:txBody>
                    <a:bodyPr/>
                    <a:lstStyle/>
                    <a:p>
                      <a:pPr>
                        <a:lnSpc>
                          <a:spcPct val="100000"/>
                        </a:lnSpc>
                        <a:spcBef>
                          <a:spcPts val="5"/>
                        </a:spcBef>
                      </a:pPr>
                      <a:endParaRPr sz="2200" dirty="0" smtClean="0">
                        <a:latin typeface="Times New Roman"/>
                        <a:cs typeface="Times New Roman"/>
                      </a:endParaRPr>
                    </a:p>
                    <a:p>
                      <a:pPr marL="79375">
                        <a:lnSpc>
                          <a:spcPct val="100000"/>
                        </a:lnSpc>
                      </a:pPr>
                      <a:r>
                        <a:rPr sz="2000" spc="-5" dirty="0" smtClean="0">
                          <a:latin typeface="Trebuchet MS"/>
                          <a:cs typeface="Trebuchet MS"/>
                        </a:rPr>
                        <a:t>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a:txBody>
                  <a:tcPr marL="0" marR="0" marT="635" marB="0"/>
                </a:tc>
              </a:tr>
              <a:tr h="673471">
                <a:tc>
                  <a:txBody>
                    <a:bodyPr/>
                    <a:lstStyle/>
                    <a:p>
                      <a:pPr>
                        <a:lnSpc>
                          <a:spcPct val="100000"/>
                        </a:lnSpc>
                        <a:spcBef>
                          <a:spcPts val="40"/>
                        </a:spcBef>
                      </a:pPr>
                      <a:endParaRPr sz="2450" dirty="0" smtClean="0">
                        <a:latin typeface="Times New Roman"/>
                        <a:cs typeface="Times New Roman"/>
                      </a:endParaRPr>
                    </a:p>
                    <a:p>
                      <a:pPr marL="31750">
                        <a:lnSpc>
                          <a:spcPct val="100000"/>
                        </a:lnSpc>
                      </a:pPr>
                      <a:r>
                        <a:rPr lang="en-US" sz="2000" spc="-5" dirty="0" smtClean="0">
                          <a:latin typeface="Trebuchet MS"/>
                          <a:cs typeface="Trebuchet MS"/>
                        </a:rPr>
                        <a:t>ORR</a:t>
                      </a:r>
                      <a:endParaRPr sz="2000" dirty="0">
                        <a:latin typeface="Trebuchet MS"/>
                        <a:cs typeface="Trebuchet MS"/>
                      </a:endParaRPr>
                    </a:p>
                  </a:txBody>
                  <a:tcPr marL="0" marR="0" marT="5080" marB="0"/>
                </a:tc>
                <a:tc>
                  <a:txBody>
                    <a:bodyPr/>
                    <a:lstStyle/>
                    <a:p>
                      <a:pPr>
                        <a:lnSpc>
                          <a:spcPct val="100000"/>
                        </a:lnSpc>
                        <a:spcBef>
                          <a:spcPts val="40"/>
                        </a:spcBef>
                      </a:pPr>
                      <a:endParaRPr sz="2450" dirty="0" smtClean="0">
                        <a:latin typeface="Times New Roman"/>
                        <a:cs typeface="Times New Roman"/>
                      </a:endParaRPr>
                    </a:p>
                    <a:p>
                      <a:pPr marL="79375">
                        <a:lnSpc>
                          <a:spcPct val="100000"/>
                        </a:lnSpc>
                      </a:pPr>
                      <a:r>
                        <a:rPr sz="2000" spc="-5" dirty="0" smtClean="0">
                          <a:latin typeface="Trebuchet MS"/>
                          <a:cs typeface="Trebuchet MS"/>
                        </a:rPr>
                        <a:t>R13</a:t>
                      </a:r>
                      <a:r>
                        <a:rPr sz="2000" spc="-5" dirty="0">
                          <a:latin typeface="Trebuchet MS"/>
                          <a:cs typeface="Trebuchet MS"/>
                        </a:rPr>
                        <a:t>,</a:t>
                      </a:r>
                      <a:r>
                        <a:rPr sz="2000" spc="-5" dirty="0" smtClean="0">
                          <a:latin typeface="Trebuchet MS"/>
                          <a:cs typeface="Trebuchet MS"/>
                        </a:rPr>
                        <a:t> R6</a:t>
                      </a:r>
                      <a:r>
                        <a:rPr sz="2000" spc="-5" dirty="0">
                          <a:latin typeface="Trebuchet MS"/>
                          <a:cs typeface="Trebuchet MS"/>
                        </a:rPr>
                        <a:t>,</a:t>
                      </a:r>
                      <a:r>
                        <a:rPr sz="2000" spc="-75" dirty="0" smtClean="0">
                          <a:latin typeface="Trebuchet MS"/>
                          <a:cs typeface="Trebuchet MS"/>
                        </a:rPr>
                        <a:t> </a:t>
                      </a:r>
                      <a:r>
                        <a:rPr sz="2000" spc="-5" dirty="0" smtClean="0">
                          <a:solidFill>
                            <a:srgbClr val="2F2FFF"/>
                          </a:solidFill>
                          <a:latin typeface="Trebuchet MS"/>
                          <a:cs typeface="Trebuchet MS"/>
                        </a:rPr>
                        <a:t>R2</a:t>
                      </a:r>
                      <a:endParaRPr sz="2000" dirty="0">
                        <a:latin typeface="Trebuchet MS"/>
                        <a:cs typeface="Trebuchet MS"/>
                      </a:endParaRPr>
                    </a:p>
                  </a:txBody>
                  <a:tcPr marL="0" marR="0" marT="5080" marB="0"/>
                </a:tc>
              </a:tr>
            </a:tbl>
          </a:graphicData>
        </a:graphic>
      </p:graphicFrame>
      <p:sp>
        <p:nvSpPr>
          <p:cNvPr id="118" name="object 11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19" name="object 11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20" name="object 120"/>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6</a:t>
            </a:fld>
            <a:endParaRPr sz="16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3351" y="487171"/>
            <a:ext cx="4205605" cy="431800"/>
          </a:xfrm>
          <a:prstGeom prst="rect">
            <a:avLst/>
          </a:prstGeom>
        </p:spPr>
        <p:txBody>
          <a:bodyPr vert="horz" wrap="square" lIns="0" tIns="0" rIns="0" bIns="0" rtlCol="0">
            <a:spAutoFit/>
          </a:bodyPr>
          <a:lstStyle/>
          <a:p>
            <a:pPr marL="12700">
              <a:lnSpc>
                <a:spcPct val="100000"/>
              </a:lnSpc>
            </a:pPr>
            <a:r>
              <a:rPr spc="-5" dirty="0"/>
              <a:t>Forwarding to the</a:t>
            </a:r>
            <a:r>
              <a:rPr spc="-60" dirty="0"/>
              <a:t> </a:t>
            </a:r>
            <a:r>
              <a:rPr spc="-5" dirty="0"/>
              <a:t>rescue!</a:t>
            </a:r>
          </a:p>
        </p:txBody>
      </p:sp>
      <p:sp>
        <p:nvSpPr>
          <p:cNvPr id="3" name="object 3"/>
          <p:cNvSpPr txBox="1"/>
          <p:nvPr/>
        </p:nvSpPr>
        <p:spPr>
          <a:xfrm>
            <a:off x="609345" y="1173479"/>
            <a:ext cx="8784590" cy="1297940"/>
          </a:xfrm>
          <a:prstGeom prst="rect">
            <a:avLst/>
          </a:prstGeom>
        </p:spPr>
        <p:txBody>
          <a:bodyPr vert="horz" wrap="square" lIns="0" tIns="0" rIns="0" bIns="0" rtlCol="0">
            <a:spAutoFit/>
          </a:bodyPr>
          <a:lstStyle/>
          <a:p>
            <a:pPr marL="355600" marR="296545" indent="-342900">
              <a:lnSpc>
                <a:spcPct val="100000"/>
              </a:lnSpc>
              <a:buFont typeface="Wingdings"/>
              <a:buChar char="•"/>
              <a:tabLst>
                <a:tab pos="354965" algn="l"/>
                <a:tab pos="355600" algn="l"/>
              </a:tabLst>
            </a:pPr>
            <a:r>
              <a:rPr sz="2000" spc="-5" dirty="0">
                <a:latin typeface="Trebuchet MS"/>
                <a:cs typeface="Trebuchet MS"/>
              </a:rPr>
              <a:t>The </a:t>
            </a:r>
            <a:r>
              <a:rPr sz="2000" spc="-10" dirty="0">
                <a:latin typeface="Trebuchet MS"/>
                <a:cs typeface="Trebuchet MS"/>
              </a:rPr>
              <a:t>desired </a:t>
            </a:r>
            <a:r>
              <a:rPr sz="2000" spc="-5" dirty="0">
                <a:latin typeface="Trebuchet MS"/>
                <a:cs typeface="Trebuchet MS"/>
              </a:rPr>
              <a:t>value </a:t>
            </a:r>
            <a:r>
              <a:rPr sz="2000" spc="-5" dirty="0" smtClean="0">
                <a:latin typeface="Trebuchet MS"/>
                <a:cs typeface="Trebuchet MS"/>
              </a:rPr>
              <a:t>(R1 </a:t>
            </a:r>
            <a:r>
              <a:rPr sz="2000" spc="-5" dirty="0">
                <a:latin typeface="Trebuchet MS"/>
                <a:cs typeface="Trebuchet MS"/>
              </a:rPr>
              <a:t>-</a:t>
            </a:r>
            <a:r>
              <a:rPr sz="2000" spc="-5" dirty="0" smtClean="0">
                <a:latin typeface="Trebuchet MS"/>
                <a:cs typeface="Trebuchet MS"/>
              </a:rPr>
              <a:t> R3</a:t>
            </a:r>
            <a:r>
              <a:rPr sz="2000" spc="-5" dirty="0">
                <a:latin typeface="Trebuchet MS"/>
                <a:cs typeface="Trebuchet MS"/>
              </a:rPr>
              <a:t>) has </a:t>
            </a:r>
            <a:r>
              <a:rPr sz="2000" spc="-10" dirty="0">
                <a:latin typeface="Trebuchet MS"/>
                <a:cs typeface="Trebuchet MS"/>
              </a:rPr>
              <a:t>actually already </a:t>
            </a:r>
            <a:r>
              <a:rPr sz="2000" spc="-5" dirty="0">
                <a:latin typeface="Trebuchet MS"/>
                <a:cs typeface="Trebuchet MS"/>
              </a:rPr>
              <a:t>been </a:t>
            </a:r>
            <a:r>
              <a:rPr sz="2000" spc="-10" dirty="0">
                <a:latin typeface="Trebuchet MS"/>
                <a:cs typeface="Trebuchet MS"/>
              </a:rPr>
              <a:t>computed—it </a:t>
            </a:r>
            <a:r>
              <a:rPr sz="2000" spc="-5" dirty="0">
                <a:latin typeface="Trebuchet MS"/>
                <a:cs typeface="Trebuchet MS"/>
              </a:rPr>
              <a:t>just  </a:t>
            </a:r>
            <a:r>
              <a:rPr sz="2000" spc="-10" dirty="0">
                <a:latin typeface="Trebuchet MS"/>
                <a:cs typeface="Trebuchet MS"/>
              </a:rPr>
              <a:t>hasn’t </a:t>
            </a:r>
            <a:r>
              <a:rPr sz="2000" spc="-5" dirty="0">
                <a:latin typeface="Trebuchet MS"/>
                <a:cs typeface="Trebuchet MS"/>
              </a:rPr>
              <a:t>been </a:t>
            </a:r>
            <a:r>
              <a:rPr sz="2000" spc="-10" dirty="0">
                <a:latin typeface="Trebuchet MS"/>
                <a:cs typeface="Trebuchet MS"/>
              </a:rPr>
              <a:t>written </a:t>
            </a:r>
            <a:r>
              <a:rPr sz="2000" spc="-5" dirty="0">
                <a:latin typeface="Trebuchet MS"/>
                <a:cs typeface="Trebuchet MS"/>
              </a:rPr>
              <a:t>to the registers</a:t>
            </a:r>
            <a:r>
              <a:rPr sz="2000" dirty="0">
                <a:latin typeface="Trebuchet MS"/>
                <a:cs typeface="Trebuchet MS"/>
              </a:rPr>
              <a:t> </a:t>
            </a:r>
            <a:r>
              <a:rPr sz="2000" spc="-10" dirty="0">
                <a:latin typeface="Trebuchet MS"/>
                <a:cs typeface="Trebuchet MS"/>
              </a:rPr>
              <a:t>yet.</a:t>
            </a:r>
            <a:endParaRPr sz="2000" dirty="0">
              <a:latin typeface="Trebuchet MS"/>
              <a:cs typeface="Trebuchet MS"/>
            </a:endParaRPr>
          </a:p>
          <a:p>
            <a:pPr marL="355600" marR="5080" indent="-342900">
              <a:lnSpc>
                <a:spcPct val="100000"/>
              </a:lnSpc>
              <a:spcBef>
                <a:spcPts val="470"/>
              </a:spcBef>
              <a:buClr>
                <a:srgbClr val="000000"/>
              </a:buClr>
              <a:buFont typeface="Wingdings"/>
              <a:buChar char="•"/>
              <a:tabLst>
                <a:tab pos="354965" algn="l"/>
                <a:tab pos="355600" algn="l"/>
              </a:tabLst>
            </a:pPr>
            <a:r>
              <a:rPr sz="2000" spc="-5" dirty="0">
                <a:solidFill>
                  <a:srgbClr val="FF0000"/>
                </a:solidFill>
                <a:latin typeface="Trebuchet MS"/>
                <a:cs typeface="Trebuchet MS"/>
              </a:rPr>
              <a:t>Forwarding </a:t>
            </a:r>
            <a:r>
              <a:rPr sz="2000" spc="-10" dirty="0">
                <a:latin typeface="Trebuchet MS"/>
                <a:cs typeface="Trebuchet MS"/>
              </a:rPr>
              <a:t>allows </a:t>
            </a:r>
            <a:r>
              <a:rPr sz="2000" spc="-5" dirty="0">
                <a:latin typeface="Trebuchet MS"/>
                <a:cs typeface="Trebuchet MS"/>
              </a:rPr>
              <a:t>other </a:t>
            </a:r>
            <a:r>
              <a:rPr sz="2000" spc="-10" dirty="0">
                <a:latin typeface="Trebuchet MS"/>
                <a:cs typeface="Trebuchet MS"/>
              </a:rPr>
              <a:t>instructions </a:t>
            </a:r>
            <a:r>
              <a:rPr sz="2000" spc="-5" dirty="0">
                <a:latin typeface="Trebuchet MS"/>
                <a:cs typeface="Trebuchet MS"/>
              </a:rPr>
              <a:t>to read ALU results </a:t>
            </a:r>
            <a:r>
              <a:rPr sz="2000" spc="-10" dirty="0">
                <a:latin typeface="Trebuchet MS"/>
                <a:cs typeface="Trebuchet MS"/>
              </a:rPr>
              <a:t>directly </a:t>
            </a:r>
            <a:r>
              <a:rPr sz="2000" dirty="0">
                <a:latin typeface="Trebuchet MS"/>
                <a:cs typeface="Trebuchet MS"/>
              </a:rPr>
              <a:t>from </a:t>
            </a:r>
            <a:r>
              <a:rPr sz="2000" spc="-10" dirty="0">
                <a:latin typeface="Trebuchet MS"/>
                <a:cs typeface="Trebuchet MS"/>
              </a:rPr>
              <a:t>the  pipeline </a:t>
            </a:r>
            <a:r>
              <a:rPr sz="2000" spc="-5" dirty="0">
                <a:latin typeface="Trebuchet MS"/>
                <a:cs typeface="Trebuchet MS"/>
              </a:rPr>
              <a:t>registers, </a:t>
            </a:r>
            <a:r>
              <a:rPr sz="2000" spc="-10" dirty="0">
                <a:latin typeface="Trebuchet MS"/>
                <a:cs typeface="Trebuchet MS"/>
              </a:rPr>
              <a:t>without </a:t>
            </a:r>
            <a:r>
              <a:rPr sz="2000" spc="-5" dirty="0">
                <a:latin typeface="Trebuchet MS"/>
                <a:cs typeface="Trebuchet MS"/>
              </a:rPr>
              <a:t>going </a:t>
            </a:r>
            <a:r>
              <a:rPr sz="2000" spc="-10" dirty="0">
                <a:latin typeface="Trebuchet MS"/>
                <a:cs typeface="Trebuchet MS"/>
              </a:rPr>
              <a:t>through </a:t>
            </a:r>
            <a:r>
              <a:rPr sz="2000" spc="-5" dirty="0">
                <a:latin typeface="Trebuchet MS"/>
                <a:cs typeface="Trebuchet MS"/>
              </a:rPr>
              <a:t>the register</a:t>
            </a:r>
            <a:r>
              <a:rPr sz="2000" spc="90" dirty="0">
                <a:latin typeface="Trebuchet MS"/>
                <a:cs typeface="Trebuchet MS"/>
              </a:rPr>
              <a:t> </a:t>
            </a:r>
            <a:r>
              <a:rPr sz="2000" spc="-5" dirty="0">
                <a:latin typeface="Trebuchet MS"/>
                <a:cs typeface="Trebuchet MS"/>
              </a:rPr>
              <a:t>file.</a:t>
            </a:r>
            <a:endParaRPr sz="2000" dirty="0">
              <a:latin typeface="Trebuchet MS"/>
              <a:cs typeface="Trebuchet MS"/>
            </a:endParaRPr>
          </a:p>
        </p:txBody>
      </p:sp>
      <p:sp>
        <p:nvSpPr>
          <p:cNvPr id="4" name="object 4"/>
          <p:cNvSpPr txBox="1"/>
          <p:nvPr/>
        </p:nvSpPr>
        <p:spPr>
          <a:xfrm>
            <a:off x="3306828"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1</a:t>
            </a:r>
            <a:endParaRPr sz="2000">
              <a:latin typeface="Trebuchet MS"/>
              <a:cs typeface="Trebuchet MS"/>
            </a:endParaRPr>
          </a:p>
        </p:txBody>
      </p:sp>
      <p:sp>
        <p:nvSpPr>
          <p:cNvPr id="5" name="object 5"/>
          <p:cNvSpPr txBox="1"/>
          <p:nvPr/>
        </p:nvSpPr>
        <p:spPr>
          <a:xfrm>
            <a:off x="4137313"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2</a:t>
            </a:r>
            <a:endParaRPr sz="2000">
              <a:latin typeface="Trebuchet MS"/>
              <a:cs typeface="Trebuchet MS"/>
            </a:endParaRPr>
          </a:p>
        </p:txBody>
      </p:sp>
      <p:sp>
        <p:nvSpPr>
          <p:cNvPr id="6" name="object 6"/>
          <p:cNvSpPr txBox="1"/>
          <p:nvPr/>
        </p:nvSpPr>
        <p:spPr>
          <a:xfrm>
            <a:off x="4959603" y="2887979"/>
            <a:ext cx="1308735" cy="628015"/>
          </a:xfrm>
          <a:prstGeom prst="rect">
            <a:avLst/>
          </a:prstGeom>
        </p:spPr>
        <p:txBody>
          <a:bodyPr vert="horz" wrap="square" lIns="0" tIns="0" rIns="0" bIns="0" rtlCol="0">
            <a:spAutoFit/>
          </a:bodyPr>
          <a:lstStyle/>
          <a:p>
            <a:pPr marL="18415" marR="5080" indent="-6350">
              <a:lnSpc>
                <a:spcPct val="100000"/>
              </a:lnSpc>
              <a:tabLst>
                <a:tab pos="848994" algn="l"/>
              </a:tabLst>
            </a:pPr>
            <a:r>
              <a:rPr sz="2000" spc="-5" dirty="0">
                <a:latin typeface="Trebuchet MS"/>
                <a:cs typeface="Trebuchet MS"/>
              </a:rPr>
              <a:t>Clock</a:t>
            </a:r>
            <a:r>
              <a:rPr sz="2000" spc="-75" dirty="0">
                <a:latin typeface="Trebuchet MS"/>
                <a:cs typeface="Trebuchet MS"/>
              </a:rPr>
              <a:t> </a:t>
            </a:r>
            <a:r>
              <a:rPr sz="2000" spc="-10" dirty="0">
                <a:latin typeface="Trebuchet MS"/>
                <a:cs typeface="Trebuchet MS"/>
              </a:rPr>
              <a:t>cycle  </a:t>
            </a:r>
            <a:r>
              <a:rPr sz="2000" spc="-5" dirty="0">
                <a:latin typeface="Trebuchet MS"/>
                <a:cs typeface="Trebuchet MS"/>
              </a:rPr>
              <a:t>3	4</a:t>
            </a:r>
            <a:endParaRPr sz="2000">
              <a:latin typeface="Trebuchet MS"/>
              <a:cs typeface="Trebuchet MS"/>
            </a:endParaRPr>
          </a:p>
        </p:txBody>
      </p:sp>
      <p:sp>
        <p:nvSpPr>
          <p:cNvPr id="7" name="object 7"/>
          <p:cNvSpPr txBox="1"/>
          <p:nvPr/>
        </p:nvSpPr>
        <p:spPr>
          <a:xfrm>
            <a:off x="6684391"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5</a:t>
            </a:r>
            <a:endParaRPr sz="2000">
              <a:latin typeface="Trebuchet MS"/>
              <a:cs typeface="Trebuchet MS"/>
            </a:endParaRPr>
          </a:p>
        </p:txBody>
      </p:sp>
      <p:sp>
        <p:nvSpPr>
          <p:cNvPr id="8" name="object 8"/>
          <p:cNvSpPr txBox="1"/>
          <p:nvPr/>
        </p:nvSpPr>
        <p:spPr>
          <a:xfrm>
            <a:off x="7514877"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6</a:t>
            </a:r>
            <a:endParaRPr sz="2000">
              <a:latin typeface="Trebuchet MS"/>
              <a:cs typeface="Trebuchet MS"/>
            </a:endParaRPr>
          </a:p>
        </p:txBody>
      </p:sp>
      <p:sp>
        <p:nvSpPr>
          <p:cNvPr id="9" name="object 9"/>
          <p:cNvSpPr txBox="1"/>
          <p:nvPr/>
        </p:nvSpPr>
        <p:spPr>
          <a:xfrm>
            <a:off x="8333919" y="3192779"/>
            <a:ext cx="158750" cy="323215"/>
          </a:xfrm>
          <a:prstGeom prst="rect">
            <a:avLst/>
          </a:prstGeom>
        </p:spPr>
        <p:txBody>
          <a:bodyPr vert="horz" wrap="square" lIns="0" tIns="0" rIns="0" bIns="0" rtlCol="0">
            <a:spAutoFit/>
          </a:bodyPr>
          <a:lstStyle/>
          <a:p>
            <a:pPr marL="12700">
              <a:lnSpc>
                <a:spcPct val="100000"/>
              </a:lnSpc>
            </a:pPr>
            <a:r>
              <a:rPr sz="2000" spc="-5" dirty="0">
                <a:latin typeface="Trebuchet MS"/>
                <a:cs typeface="Trebuchet MS"/>
              </a:rPr>
              <a:t>7</a:t>
            </a:r>
            <a:endParaRPr sz="2000">
              <a:latin typeface="Trebuchet MS"/>
              <a:cs typeface="Trebuchet MS"/>
            </a:endParaRPr>
          </a:p>
        </p:txBody>
      </p:sp>
      <p:sp>
        <p:nvSpPr>
          <p:cNvPr id="10" name="object 10"/>
          <p:cNvSpPr/>
          <p:nvPr/>
        </p:nvSpPr>
        <p:spPr>
          <a:xfrm>
            <a:off x="45974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3590797"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2" name="object 12"/>
          <p:cNvSpPr/>
          <p:nvPr/>
        </p:nvSpPr>
        <p:spPr>
          <a:xfrm>
            <a:off x="3927602"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3" name="object 13"/>
          <p:cNvSpPr/>
          <p:nvPr/>
        </p:nvSpPr>
        <p:spPr>
          <a:xfrm>
            <a:off x="4428997" y="430555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4" name="object 14"/>
          <p:cNvSpPr/>
          <p:nvPr/>
        </p:nvSpPr>
        <p:spPr>
          <a:xfrm>
            <a:off x="4765802" y="430555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5" name="object 15"/>
          <p:cNvSpPr/>
          <p:nvPr/>
        </p:nvSpPr>
        <p:spPr>
          <a:xfrm>
            <a:off x="5267197"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6" name="object 16"/>
          <p:cNvSpPr/>
          <p:nvPr/>
        </p:nvSpPr>
        <p:spPr>
          <a:xfrm>
            <a:off x="5604002"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7" name="object 17"/>
          <p:cNvSpPr/>
          <p:nvPr/>
        </p:nvSpPr>
        <p:spPr>
          <a:xfrm>
            <a:off x="4765802" y="3958844"/>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8" name="object 18"/>
          <p:cNvSpPr/>
          <p:nvPr/>
        </p:nvSpPr>
        <p:spPr>
          <a:xfrm>
            <a:off x="4428997" y="395884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9" name="object 19"/>
          <p:cNvSpPr/>
          <p:nvPr/>
        </p:nvSpPr>
        <p:spPr>
          <a:xfrm>
            <a:off x="4932679" y="3787394"/>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20" name="object 20"/>
          <p:cNvSpPr/>
          <p:nvPr/>
        </p:nvSpPr>
        <p:spPr>
          <a:xfrm>
            <a:off x="4932679" y="4219447"/>
            <a:ext cx="0" cy="259079"/>
          </a:xfrm>
          <a:custGeom>
            <a:avLst/>
            <a:gdLst/>
            <a:ahLst/>
            <a:cxnLst/>
            <a:rect l="l" t="t" r="r" b="b"/>
            <a:pathLst>
              <a:path h="259079">
                <a:moveTo>
                  <a:pt x="0" y="0"/>
                </a:moveTo>
                <a:lnTo>
                  <a:pt x="0" y="259079"/>
                </a:lnTo>
              </a:path>
            </a:pathLst>
          </a:custGeom>
          <a:ln w="12700">
            <a:solidFill>
              <a:srgbClr val="000000"/>
            </a:solidFill>
          </a:ln>
        </p:spPr>
        <p:txBody>
          <a:bodyPr wrap="square" lIns="0" tIns="0" rIns="0" bIns="0" rtlCol="0"/>
          <a:lstStyle/>
          <a:p>
            <a:endParaRPr/>
          </a:p>
        </p:txBody>
      </p:sp>
      <p:sp>
        <p:nvSpPr>
          <p:cNvPr id="21" name="object 21"/>
          <p:cNvSpPr/>
          <p:nvPr/>
        </p:nvSpPr>
        <p:spPr>
          <a:xfrm>
            <a:off x="4932679" y="4134103"/>
            <a:ext cx="167640" cy="85725"/>
          </a:xfrm>
          <a:custGeom>
            <a:avLst/>
            <a:gdLst/>
            <a:ahLst/>
            <a:cxnLst/>
            <a:rect l="l" t="t" r="r" b="b"/>
            <a:pathLst>
              <a:path w="167639" h="85725">
                <a:moveTo>
                  <a:pt x="0" y="85344"/>
                </a:moveTo>
                <a:lnTo>
                  <a:pt x="167640" y="0"/>
                </a:lnTo>
              </a:path>
            </a:pathLst>
          </a:custGeom>
          <a:ln w="12700">
            <a:solidFill>
              <a:srgbClr val="000000"/>
            </a:solidFill>
          </a:ln>
        </p:spPr>
        <p:txBody>
          <a:bodyPr wrap="square" lIns="0" tIns="0" rIns="0" bIns="0" rtlCol="0"/>
          <a:lstStyle/>
          <a:p>
            <a:endParaRPr/>
          </a:p>
        </p:txBody>
      </p:sp>
      <p:sp>
        <p:nvSpPr>
          <p:cNvPr id="22" name="object 22"/>
          <p:cNvSpPr/>
          <p:nvPr/>
        </p:nvSpPr>
        <p:spPr>
          <a:xfrm>
            <a:off x="4932679" y="4046473"/>
            <a:ext cx="167640" cy="87630"/>
          </a:xfrm>
          <a:custGeom>
            <a:avLst/>
            <a:gdLst/>
            <a:ahLst/>
            <a:cxnLst/>
            <a:rect l="l" t="t" r="r" b="b"/>
            <a:pathLst>
              <a:path w="167639" h="87629">
                <a:moveTo>
                  <a:pt x="167640" y="87629"/>
                </a:moveTo>
                <a:lnTo>
                  <a:pt x="0" y="0"/>
                </a:lnTo>
              </a:path>
            </a:pathLst>
          </a:custGeom>
          <a:ln w="12700">
            <a:solidFill>
              <a:srgbClr val="000000"/>
            </a:solidFill>
          </a:ln>
        </p:spPr>
        <p:txBody>
          <a:bodyPr wrap="square" lIns="0" tIns="0" rIns="0" bIns="0" rtlCol="0"/>
          <a:lstStyle/>
          <a:p>
            <a:endParaRPr/>
          </a:p>
        </p:txBody>
      </p:sp>
      <p:sp>
        <p:nvSpPr>
          <p:cNvPr id="23" name="object 23"/>
          <p:cNvSpPr/>
          <p:nvPr/>
        </p:nvSpPr>
        <p:spPr>
          <a:xfrm>
            <a:off x="4932679" y="4305553"/>
            <a:ext cx="334645" cy="173355"/>
          </a:xfrm>
          <a:custGeom>
            <a:avLst/>
            <a:gdLst/>
            <a:ahLst/>
            <a:cxnLst/>
            <a:rect l="l" t="t" r="r" b="b"/>
            <a:pathLst>
              <a:path w="334645" h="173354">
                <a:moveTo>
                  <a:pt x="0" y="172974"/>
                </a:moveTo>
                <a:lnTo>
                  <a:pt x="334518" y="0"/>
                </a:lnTo>
              </a:path>
            </a:pathLst>
          </a:custGeom>
          <a:ln w="12700">
            <a:solidFill>
              <a:srgbClr val="000000"/>
            </a:solidFill>
          </a:ln>
        </p:spPr>
        <p:txBody>
          <a:bodyPr wrap="square" lIns="0" tIns="0" rIns="0" bIns="0" rtlCol="0"/>
          <a:lstStyle/>
          <a:p>
            <a:endParaRPr/>
          </a:p>
        </p:txBody>
      </p:sp>
      <p:sp>
        <p:nvSpPr>
          <p:cNvPr id="24" name="object 24"/>
          <p:cNvSpPr/>
          <p:nvPr/>
        </p:nvSpPr>
        <p:spPr>
          <a:xfrm>
            <a:off x="4932679" y="3787394"/>
            <a:ext cx="334645" cy="173990"/>
          </a:xfrm>
          <a:custGeom>
            <a:avLst/>
            <a:gdLst/>
            <a:ahLst/>
            <a:cxnLst/>
            <a:rect l="l" t="t" r="r" b="b"/>
            <a:pathLst>
              <a:path w="334645" h="173989">
                <a:moveTo>
                  <a:pt x="0" y="0"/>
                </a:moveTo>
                <a:lnTo>
                  <a:pt x="334518" y="173735"/>
                </a:lnTo>
              </a:path>
            </a:pathLst>
          </a:custGeom>
          <a:ln w="12699">
            <a:solidFill>
              <a:srgbClr val="000000"/>
            </a:solidFill>
          </a:ln>
        </p:spPr>
        <p:txBody>
          <a:bodyPr wrap="square" lIns="0" tIns="0" rIns="0" bIns="0" rtlCol="0"/>
          <a:lstStyle/>
          <a:p>
            <a:endParaRPr/>
          </a:p>
        </p:txBody>
      </p:sp>
      <p:sp>
        <p:nvSpPr>
          <p:cNvPr id="25" name="object 25"/>
          <p:cNvSpPr/>
          <p:nvPr/>
        </p:nvSpPr>
        <p:spPr>
          <a:xfrm>
            <a:off x="5267197" y="3961129"/>
            <a:ext cx="0" cy="344805"/>
          </a:xfrm>
          <a:custGeom>
            <a:avLst/>
            <a:gdLst/>
            <a:ahLst/>
            <a:cxnLst/>
            <a:rect l="l" t="t" r="r" b="b"/>
            <a:pathLst>
              <a:path h="344804">
                <a:moveTo>
                  <a:pt x="0" y="0"/>
                </a:moveTo>
                <a:lnTo>
                  <a:pt x="0" y="344424"/>
                </a:lnTo>
              </a:path>
            </a:pathLst>
          </a:custGeom>
          <a:ln w="12700">
            <a:solidFill>
              <a:srgbClr val="000000"/>
            </a:solidFill>
          </a:ln>
        </p:spPr>
        <p:txBody>
          <a:bodyPr wrap="square" lIns="0" tIns="0" rIns="0" bIns="0" rtlCol="0"/>
          <a:lstStyle/>
          <a:p>
            <a:endParaRPr/>
          </a:p>
        </p:txBody>
      </p:sp>
      <p:sp>
        <p:nvSpPr>
          <p:cNvPr id="26" name="object 26"/>
          <p:cNvSpPr txBox="1"/>
          <p:nvPr/>
        </p:nvSpPr>
        <p:spPr>
          <a:xfrm>
            <a:off x="5833617" y="4009644"/>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27" name="object 27"/>
          <p:cNvSpPr/>
          <p:nvPr/>
        </p:nvSpPr>
        <p:spPr>
          <a:xfrm>
            <a:off x="54356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3030FF"/>
            </a:solidFill>
          </a:ln>
        </p:spPr>
        <p:txBody>
          <a:bodyPr wrap="square" lIns="0" tIns="0" rIns="0" bIns="0" rtlCol="0"/>
          <a:lstStyle/>
          <a:p>
            <a:endParaRPr/>
          </a:p>
        </p:txBody>
      </p:sp>
      <p:sp>
        <p:nvSpPr>
          <p:cNvPr id="28" name="object 28"/>
          <p:cNvSpPr/>
          <p:nvPr/>
        </p:nvSpPr>
        <p:spPr>
          <a:xfrm>
            <a:off x="5770879" y="38735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699">
            <a:solidFill>
              <a:srgbClr val="000000"/>
            </a:solidFill>
          </a:ln>
        </p:spPr>
        <p:txBody>
          <a:bodyPr wrap="square" lIns="0" tIns="0" rIns="0" bIns="0" rtlCol="0"/>
          <a:lstStyle/>
          <a:p>
            <a:endParaRPr/>
          </a:p>
        </p:txBody>
      </p:sp>
      <p:sp>
        <p:nvSpPr>
          <p:cNvPr id="29" name="object 29"/>
          <p:cNvSpPr/>
          <p:nvPr/>
        </p:nvSpPr>
        <p:spPr>
          <a:xfrm>
            <a:off x="5686297" y="4132579"/>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30" name="object 30"/>
          <p:cNvSpPr/>
          <p:nvPr/>
        </p:nvSpPr>
        <p:spPr>
          <a:xfrm>
            <a:off x="5686297" y="4478528"/>
            <a:ext cx="504190" cy="0"/>
          </a:xfrm>
          <a:custGeom>
            <a:avLst/>
            <a:gdLst/>
            <a:ahLst/>
            <a:cxnLst/>
            <a:rect l="l" t="t" r="r" b="b"/>
            <a:pathLst>
              <a:path w="504189">
                <a:moveTo>
                  <a:pt x="0" y="0"/>
                </a:moveTo>
                <a:lnTo>
                  <a:pt x="503681" y="0"/>
                </a:lnTo>
              </a:path>
            </a:pathLst>
          </a:custGeom>
          <a:ln w="12700">
            <a:solidFill>
              <a:srgbClr val="000000"/>
            </a:solidFill>
          </a:ln>
        </p:spPr>
        <p:txBody>
          <a:bodyPr wrap="square" lIns="0" tIns="0" rIns="0" bIns="0" rtlCol="0"/>
          <a:lstStyle/>
          <a:p>
            <a:endParaRPr/>
          </a:p>
        </p:txBody>
      </p:sp>
      <p:sp>
        <p:nvSpPr>
          <p:cNvPr id="31" name="object 31"/>
          <p:cNvSpPr/>
          <p:nvPr/>
        </p:nvSpPr>
        <p:spPr>
          <a:xfrm>
            <a:off x="6189979" y="430555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32" name="object 32"/>
          <p:cNvSpPr/>
          <p:nvPr/>
        </p:nvSpPr>
        <p:spPr>
          <a:xfrm>
            <a:off x="6189979" y="430555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33" name="object 33"/>
          <p:cNvSpPr/>
          <p:nvPr/>
        </p:nvSpPr>
        <p:spPr>
          <a:xfrm>
            <a:off x="5435600"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5770879" y="4822952"/>
            <a:ext cx="0" cy="260350"/>
          </a:xfrm>
          <a:custGeom>
            <a:avLst/>
            <a:gdLst/>
            <a:ahLst/>
            <a:cxnLst/>
            <a:rect l="l" t="t" r="r" b="b"/>
            <a:pathLst>
              <a:path h="260350">
                <a:moveTo>
                  <a:pt x="0" y="0"/>
                </a:moveTo>
                <a:lnTo>
                  <a:pt x="0" y="259842"/>
                </a:lnTo>
              </a:path>
            </a:pathLst>
          </a:custGeom>
          <a:ln w="12700">
            <a:solidFill>
              <a:srgbClr val="000000"/>
            </a:solidFill>
          </a:ln>
        </p:spPr>
        <p:txBody>
          <a:bodyPr wrap="square" lIns="0" tIns="0" rIns="0" bIns="0" rtlCol="0"/>
          <a:lstStyle/>
          <a:p>
            <a:endParaRPr/>
          </a:p>
        </p:txBody>
      </p:sp>
      <p:sp>
        <p:nvSpPr>
          <p:cNvPr id="35" name="object 35"/>
          <p:cNvSpPr/>
          <p:nvPr/>
        </p:nvSpPr>
        <p:spPr>
          <a:xfrm>
            <a:off x="5770879" y="5256529"/>
            <a:ext cx="0" cy="258445"/>
          </a:xfrm>
          <a:custGeom>
            <a:avLst/>
            <a:gdLst/>
            <a:ahLst/>
            <a:cxnLst/>
            <a:rect l="l" t="t" r="r" b="b"/>
            <a:pathLst>
              <a:path h="258445">
                <a:moveTo>
                  <a:pt x="0" y="0"/>
                </a:moveTo>
                <a:lnTo>
                  <a:pt x="0" y="258318"/>
                </a:lnTo>
              </a:path>
            </a:pathLst>
          </a:custGeom>
          <a:ln w="12700">
            <a:solidFill>
              <a:srgbClr val="000000"/>
            </a:solidFill>
          </a:ln>
        </p:spPr>
        <p:txBody>
          <a:bodyPr wrap="square" lIns="0" tIns="0" rIns="0" bIns="0" rtlCol="0"/>
          <a:lstStyle/>
          <a:p>
            <a:endParaRPr/>
          </a:p>
        </p:txBody>
      </p:sp>
      <p:sp>
        <p:nvSpPr>
          <p:cNvPr id="36" name="object 36"/>
          <p:cNvSpPr/>
          <p:nvPr/>
        </p:nvSpPr>
        <p:spPr>
          <a:xfrm>
            <a:off x="5770879" y="5168900"/>
            <a:ext cx="167640" cy="87630"/>
          </a:xfrm>
          <a:custGeom>
            <a:avLst/>
            <a:gdLst/>
            <a:ahLst/>
            <a:cxnLst/>
            <a:rect l="l" t="t" r="r" b="b"/>
            <a:pathLst>
              <a:path w="167639" h="87629">
                <a:moveTo>
                  <a:pt x="0" y="87630"/>
                </a:moveTo>
                <a:lnTo>
                  <a:pt x="167640" y="0"/>
                </a:lnTo>
              </a:path>
            </a:pathLst>
          </a:custGeom>
          <a:ln w="12700">
            <a:solidFill>
              <a:srgbClr val="000000"/>
            </a:solidFill>
          </a:ln>
        </p:spPr>
        <p:txBody>
          <a:bodyPr wrap="square" lIns="0" tIns="0" rIns="0" bIns="0" rtlCol="0"/>
          <a:lstStyle/>
          <a:p>
            <a:endParaRPr/>
          </a:p>
        </p:txBody>
      </p:sp>
      <p:sp>
        <p:nvSpPr>
          <p:cNvPr id="37" name="object 37"/>
          <p:cNvSpPr/>
          <p:nvPr/>
        </p:nvSpPr>
        <p:spPr>
          <a:xfrm>
            <a:off x="5770879" y="5082794"/>
            <a:ext cx="167640" cy="86360"/>
          </a:xfrm>
          <a:custGeom>
            <a:avLst/>
            <a:gdLst/>
            <a:ahLst/>
            <a:cxnLst/>
            <a:rect l="l" t="t" r="r" b="b"/>
            <a:pathLst>
              <a:path w="167639" h="86360">
                <a:moveTo>
                  <a:pt x="167640" y="86105"/>
                </a:moveTo>
                <a:lnTo>
                  <a:pt x="0" y="0"/>
                </a:lnTo>
              </a:path>
            </a:pathLst>
          </a:custGeom>
          <a:ln w="12700">
            <a:solidFill>
              <a:srgbClr val="000000"/>
            </a:solidFill>
          </a:ln>
        </p:spPr>
        <p:txBody>
          <a:bodyPr wrap="square" lIns="0" tIns="0" rIns="0" bIns="0" rtlCol="0"/>
          <a:lstStyle/>
          <a:p>
            <a:endParaRPr/>
          </a:p>
        </p:txBody>
      </p:sp>
      <p:sp>
        <p:nvSpPr>
          <p:cNvPr id="38" name="object 38"/>
          <p:cNvSpPr/>
          <p:nvPr/>
        </p:nvSpPr>
        <p:spPr>
          <a:xfrm>
            <a:off x="5770879" y="5341873"/>
            <a:ext cx="334645" cy="173355"/>
          </a:xfrm>
          <a:custGeom>
            <a:avLst/>
            <a:gdLst/>
            <a:ahLst/>
            <a:cxnLst/>
            <a:rect l="l" t="t" r="r" b="b"/>
            <a:pathLst>
              <a:path w="334645" h="173354">
                <a:moveTo>
                  <a:pt x="0" y="172974"/>
                </a:moveTo>
                <a:lnTo>
                  <a:pt x="334518" y="0"/>
                </a:lnTo>
              </a:path>
            </a:pathLst>
          </a:custGeom>
          <a:ln w="12699">
            <a:solidFill>
              <a:srgbClr val="000000"/>
            </a:solidFill>
          </a:ln>
        </p:spPr>
        <p:txBody>
          <a:bodyPr wrap="square" lIns="0" tIns="0" rIns="0" bIns="0" rtlCol="0"/>
          <a:lstStyle/>
          <a:p>
            <a:endParaRPr/>
          </a:p>
        </p:txBody>
      </p:sp>
      <p:sp>
        <p:nvSpPr>
          <p:cNvPr id="39" name="object 39"/>
          <p:cNvSpPr/>
          <p:nvPr/>
        </p:nvSpPr>
        <p:spPr>
          <a:xfrm>
            <a:off x="5770879" y="4822952"/>
            <a:ext cx="334645" cy="173355"/>
          </a:xfrm>
          <a:custGeom>
            <a:avLst/>
            <a:gdLst/>
            <a:ahLst/>
            <a:cxnLst/>
            <a:rect l="l" t="t" r="r" b="b"/>
            <a:pathLst>
              <a:path w="334645" h="173354">
                <a:moveTo>
                  <a:pt x="0" y="0"/>
                </a:moveTo>
                <a:lnTo>
                  <a:pt x="334518" y="172973"/>
                </a:lnTo>
              </a:path>
            </a:pathLst>
          </a:custGeom>
          <a:ln w="12700">
            <a:solidFill>
              <a:srgbClr val="000000"/>
            </a:solidFill>
          </a:ln>
        </p:spPr>
        <p:txBody>
          <a:bodyPr wrap="square" lIns="0" tIns="0" rIns="0" bIns="0" rtlCol="0"/>
          <a:lstStyle/>
          <a:p>
            <a:endParaRPr/>
          </a:p>
        </p:txBody>
      </p:sp>
      <p:sp>
        <p:nvSpPr>
          <p:cNvPr id="40" name="object 40"/>
          <p:cNvSpPr/>
          <p:nvPr/>
        </p:nvSpPr>
        <p:spPr>
          <a:xfrm>
            <a:off x="6105397" y="499592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41" name="object 41"/>
          <p:cNvSpPr/>
          <p:nvPr/>
        </p:nvSpPr>
        <p:spPr>
          <a:xfrm>
            <a:off x="6273800"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42" name="object 42"/>
          <p:cNvSpPr/>
          <p:nvPr/>
        </p:nvSpPr>
        <p:spPr>
          <a:xfrm>
            <a:off x="4597400" y="4736846"/>
            <a:ext cx="168910" cy="864235"/>
          </a:xfrm>
          <a:custGeom>
            <a:avLst/>
            <a:gdLst/>
            <a:ahLst/>
            <a:cxnLst/>
            <a:rect l="l" t="t" r="r" b="b"/>
            <a:pathLst>
              <a:path w="168910"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43" name="object 43"/>
          <p:cNvSpPr/>
          <p:nvPr/>
        </p:nvSpPr>
        <p:spPr>
          <a:xfrm>
            <a:off x="5604002" y="4995926"/>
            <a:ext cx="167005" cy="0"/>
          </a:xfrm>
          <a:custGeom>
            <a:avLst/>
            <a:gdLst/>
            <a:ahLst/>
            <a:cxnLst/>
            <a:rect l="l" t="t" r="r" b="b"/>
            <a:pathLst>
              <a:path w="167004">
                <a:moveTo>
                  <a:pt x="0" y="0"/>
                </a:moveTo>
                <a:lnTo>
                  <a:pt x="166877" y="0"/>
                </a:lnTo>
              </a:path>
            </a:pathLst>
          </a:custGeom>
          <a:ln w="28575">
            <a:solidFill>
              <a:srgbClr val="3030FF"/>
            </a:solidFill>
          </a:ln>
        </p:spPr>
        <p:txBody>
          <a:bodyPr wrap="square" lIns="0" tIns="0" rIns="0" bIns="0" rtlCol="0"/>
          <a:lstStyle/>
          <a:p>
            <a:endParaRPr/>
          </a:p>
        </p:txBody>
      </p:sp>
      <p:sp>
        <p:nvSpPr>
          <p:cNvPr id="44" name="object 44"/>
          <p:cNvSpPr/>
          <p:nvPr/>
        </p:nvSpPr>
        <p:spPr>
          <a:xfrm>
            <a:off x="5604002" y="5341873"/>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5" name="object 45"/>
          <p:cNvSpPr/>
          <p:nvPr/>
        </p:nvSpPr>
        <p:spPr>
          <a:xfrm>
            <a:off x="6105397"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46" name="object 46"/>
          <p:cNvSpPr/>
          <p:nvPr/>
        </p:nvSpPr>
        <p:spPr>
          <a:xfrm>
            <a:off x="6442202"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47" name="object 47"/>
          <p:cNvSpPr/>
          <p:nvPr/>
        </p:nvSpPr>
        <p:spPr>
          <a:xfrm>
            <a:off x="5482082" y="4094479"/>
            <a:ext cx="227329" cy="901700"/>
          </a:xfrm>
          <a:custGeom>
            <a:avLst/>
            <a:gdLst/>
            <a:ahLst/>
            <a:cxnLst/>
            <a:rect l="l" t="t" r="r" b="b"/>
            <a:pathLst>
              <a:path w="227329" h="901700">
                <a:moveTo>
                  <a:pt x="74854" y="45541"/>
                </a:moveTo>
                <a:lnTo>
                  <a:pt x="58864" y="6096"/>
                </a:lnTo>
                <a:lnTo>
                  <a:pt x="30479" y="0"/>
                </a:lnTo>
                <a:lnTo>
                  <a:pt x="16478" y="6084"/>
                </a:lnTo>
                <a:lnTo>
                  <a:pt x="6095" y="16478"/>
                </a:lnTo>
                <a:lnTo>
                  <a:pt x="261" y="29896"/>
                </a:lnTo>
                <a:lnTo>
                  <a:pt x="0" y="44958"/>
                </a:lnTo>
                <a:lnTo>
                  <a:pt x="6060" y="58935"/>
                </a:lnTo>
                <a:lnTo>
                  <a:pt x="16502" y="69352"/>
                </a:lnTo>
                <a:lnTo>
                  <a:pt x="25145" y="73110"/>
                </a:lnTo>
                <a:lnTo>
                  <a:pt x="25145" y="40386"/>
                </a:lnTo>
                <a:lnTo>
                  <a:pt x="50291" y="35052"/>
                </a:lnTo>
                <a:lnTo>
                  <a:pt x="57070" y="70181"/>
                </a:lnTo>
                <a:lnTo>
                  <a:pt x="58924" y="69377"/>
                </a:lnTo>
                <a:lnTo>
                  <a:pt x="69246" y="58959"/>
                </a:lnTo>
                <a:lnTo>
                  <a:pt x="74854" y="45541"/>
                </a:lnTo>
                <a:close/>
              </a:path>
              <a:path w="227329" h="901700">
                <a:moveTo>
                  <a:pt x="57070" y="70181"/>
                </a:moveTo>
                <a:lnTo>
                  <a:pt x="50291" y="35052"/>
                </a:lnTo>
                <a:lnTo>
                  <a:pt x="25145" y="40386"/>
                </a:lnTo>
                <a:lnTo>
                  <a:pt x="31872" y="75210"/>
                </a:lnTo>
                <a:lnTo>
                  <a:pt x="44957" y="75437"/>
                </a:lnTo>
                <a:lnTo>
                  <a:pt x="57070" y="70181"/>
                </a:lnTo>
                <a:close/>
              </a:path>
              <a:path w="227329" h="901700">
                <a:moveTo>
                  <a:pt x="31872" y="75210"/>
                </a:moveTo>
                <a:lnTo>
                  <a:pt x="25145" y="40386"/>
                </a:lnTo>
                <a:lnTo>
                  <a:pt x="25145" y="73110"/>
                </a:lnTo>
                <a:lnTo>
                  <a:pt x="29896" y="75176"/>
                </a:lnTo>
                <a:lnTo>
                  <a:pt x="31872" y="75210"/>
                </a:lnTo>
                <a:close/>
              </a:path>
              <a:path w="227329" h="901700">
                <a:moveTo>
                  <a:pt x="202514" y="823911"/>
                </a:moveTo>
                <a:lnTo>
                  <a:pt x="57070" y="70181"/>
                </a:lnTo>
                <a:lnTo>
                  <a:pt x="44957" y="75437"/>
                </a:lnTo>
                <a:lnTo>
                  <a:pt x="31872" y="75210"/>
                </a:lnTo>
                <a:lnTo>
                  <a:pt x="177423" y="828776"/>
                </a:lnTo>
                <a:lnTo>
                  <a:pt x="202514" y="823911"/>
                </a:lnTo>
                <a:close/>
              </a:path>
              <a:path w="227329" h="901700">
                <a:moveTo>
                  <a:pt x="204977" y="898702"/>
                </a:moveTo>
                <a:lnTo>
                  <a:pt x="204977" y="836676"/>
                </a:lnTo>
                <a:lnTo>
                  <a:pt x="179831" y="841248"/>
                </a:lnTo>
                <a:lnTo>
                  <a:pt x="177423" y="828776"/>
                </a:lnTo>
                <a:lnTo>
                  <a:pt x="152400" y="833628"/>
                </a:lnTo>
                <a:lnTo>
                  <a:pt x="204215" y="901446"/>
                </a:lnTo>
                <a:lnTo>
                  <a:pt x="204977" y="898702"/>
                </a:lnTo>
                <a:close/>
              </a:path>
              <a:path w="227329" h="901700">
                <a:moveTo>
                  <a:pt x="204977" y="836676"/>
                </a:moveTo>
                <a:lnTo>
                  <a:pt x="202514" y="823911"/>
                </a:lnTo>
                <a:lnTo>
                  <a:pt x="177423" y="828776"/>
                </a:lnTo>
                <a:lnTo>
                  <a:pt x="179831" y="841248"/>
                </a:lnTo>
                <a:lnTo>
                  <a:pt x="204977" y="836676"/>
                </a:lnTo>
                <a:close/>
              </a:path>
              <a:path w="227329" h="901700">
                <a:moveTo>
                  <a:pt x="227075" y="819150"/>
                </a:moveTo>
                <a:lnTo>
                  <a:pt x="202514" y="823911"/>
                </a:lnTo>
                <a:lnTo>
                  <a:pt x="204977" y="836676"/>
                </a:lnTo>
                <a:lnTo>
                  <a:pt x="204977" y="898702"/>
                </a:lnTo>
                <a:lnTo>
                  <a:pt x="227075" y="819150"/>
                </a:lnTo>
                <a:close/>
              </a:path>
            </a:pathLst>
          </a:custGeom>
          <a:solidFill>
            <a:srgbClr val="3030FF"/>
          </a:solidFill>
        </p:spPr>
        <p:txBody>
          <a:bodyPr wrap="square" lIns="0" tIns="0" rIns="0" bIns="0" rtlCol="0"/>
          <a:lstStyle/>
          <a:p>
            <a:endParaRPr/>
          </a:p>
        </p:txBody>
      </p:sp>
      <p:sp>
        <p:nvSpPr>
          <p:cNvPr id="48" name="object 48"/>
          <p:cNvSpPr/>
          <p:nvPr/>
        </p:nvSpPr>
        <p:spPr>
          <a:xfrm>
            <a:off x="38430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49" name="object 49"/>
          <p:cNvSpPr/>
          <p:nvPr/>
        </p:nvSpPr>
        <p:spPr>
          <a:xfrm>
            <a:off x="46812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50" name="object 50"/>
          <p:cNvSpPr/>
          <p:nvPr/>
        </p:nvSpPr>
        <p:spPr>
          <a:xfrm>
            <a:off x="55194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51" name="object 51"/>
          <p:cNvSpPr/>
          <p:nvPr/>
        </p:nvSpPr>
        <p:spPr>
          <a:xfrm>
            <a:off x="6357620"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52" name="object 52"/>
          <p:cNvSpPr/>
          <p:nvPr/>
        </p:nvSpPr>
        <p:spPr>
          <a:xfrm>
            <a:off x="7195819"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53" name="object 53"/>
          <p:cNvSpPr/>
          <p:nvPr/>
        </p:nvSpPr>
        <p:spPr>
          <a:xfrm>
            <a:off x="8034019" y="3527552"/>
            <a:ext cx="0" cy="3369310"/>
          </a:xfrm>
          <a:custGeom>
            <a:avLst/>
            <a:gdLst/>
            <a:ahLst/>
            <a:cxnLst/>
            <a:rect l="l" t="t" r="r" b="b"/>
            <a:pathLst>
              <a:path h="3369309">
                <a:moveTo>
                  <a:pt x="0" y="0"/>
                </a:moveTo>
                <a:lnTo>
                  <a:pt x="0" y="3368802"/>
                </a:lnTo>
              </a:path>
            </a:pathLst>
          </a:custGeom>
          <a:ln w="12700">
            <a:solidFill>
              <a:srgbClr val="828282"/>
            </a:solidFill>
            <a:prstDash val="dot"/>
          </a:ln>
        </p:spPr>
        <p:txBody>
          <a:bodyPr wrap="square" lIns="0" tIns="0" rIns="0" bIns="0" rtlCol="0"/>
          <a:lstStyle/>
          <a:p>
            <a:endParaRPr/>
          </a:p>
        </p:txBody>
      </p:sp>
      <p:sp>
        <p:nvSpPr>
          <p:cNvPr id="54" name="object 54"/>
          <p:cNvSpPr/>
          <p:nvPr/>
        </p:nvSpPr>
        <p:spPr>
          <a:xfrm>
            <a:off x="4094479" y="38735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55" name="object 55"/>
          <p:cNvSpPr txBox="1"/>
          <p:nvPr/>
        </p:nvSpPr>
        <p:spPr>
          <a:xfrm>
            <a:off x="4138167" y="4009644"/>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56" name="object 56"/>
          <p:cNvSpPr/>
          <p:nvPr/>
        </p:nvSpPr>
        <p:spPr>
          <a:xfrm>
            <a:off x="37592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57" name="object 57"/>
          <p:cNvSpPr txBox="1"/>
          <p:nvPr/>
        </p:nvSpPr>
        <p:spPr>
          <a:xfrm>
            <a:off x="6652838" y="4009644"/>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58" name="object 58"/>
          <p:cNvSpPr/>
          <p:nvPr/>
        </p:nvSpPr>
        <p:spPr>
          <a:xfrm>
            <a:off x="6273800" y="3700526"/>
            <a:ext cx="168910" cy="863600"/>
          </a:xfrm>
          <a:custGeom>
            <a:avLst/>
            <a:gdLst/>
            <a:ahLst/>
            <a:cxnLst/>
            <a:rect l="l" t="t" r="r" b="b"/>
            <a:pathLst>
              <a:path w="168910" h="863600">
                <a:moveTo>
                  <a:pt x="0" y="0"/>
                </a:moveTo>
                <a:lnTo>
                  <a:pt x="0" y="863346"/>
                </a:lnTo>
                <a:lnTo>
                  <a:pt x="168401" y="863346"/>
                </a:lnTo>
                <a:lnTo>
                  <a:pt x="168401" y="0"/>
                </a:lnTo>
                <a:lnTo>
                  <a:pt x="0" y="0"/>
                </a:lnTo>
                <a:close/>
              </a:path>
            </a:pathLst>
          </a:custGeom>
          <a:ln w="12700">
            <a:solidFill>
              <a:srgbClr val="00CE00"/>
            </a:solidFill>
          </a:ln>
        </p:spPr>
        <p:txBody>
          <a:bodyPr wrap="square" lIns="0" tIns="0" rIns="0" bIns="0" rtlCol="0"/>
          <a:lstStyle/>
          <a:p>
            <a:endParaRPr/>
          </a:p>
        </p:txBody>
      </p:sp>
      <p:sp>
        <p:nvSpPr>
          <p:cNvPr id="59" name="object 59"/>
          <p:cNvSpPr/>
          <p:nvPr/>
        </p:nvSpPr>
        <p:spPr>
          <a:xfrm>
            <a:off x="6442202" y="4132579"/>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60" name="object 60"/>
          <p:cNvSpPr/>
          <p:nvPr/>
        </p:nvSpPr>
        <p:spPr>
          <a:xfrm>
            <a:off x="6609080" y="3873500"/>
            <a:ext cx="334645" cy="517525"/>
          </a:xfrm>
          <a:custGeom>
            <a:avLst/>
            <a:gdLst/>
            <a:ahLst/>
            <a:cxnLst/>
            <a:rect l="l" t="t" r="r" b="b"/>
            <a:pathLst>
              <a:path w="334645" h="517525">
                <a:moveTo>
                  <a:pt x="0" y="0"/>
                </a:moveTo>
                <a:lnTo>
                  <a:pt x="0" y="517398"/>
                </a:lnTo>
                <a:lnTo>
                  <a:pt x="334518" y="517398"/>
                </a:lnTo>
                <a:lnTo>
                  <a:pt x="334518" y="0"/>
                </a:lnTo>
                <a:lnTo>
                  <a:pt x="0" y="0"/>
                </a:lnTo>
                <a:close/>
              </a:path>
            </a:pathLst>
          </a:custGeom>
          <a:ln w="12700">
            <a:solidFill>
              <a:srgbClr val="000000"/>
            </a:solidFill>
          </a:ln>
        </p:spPr>
        <p:txBody>
          <a:bodyPr wrap="square" lIns="0" tIns="0" rIns="0" bIns="0" rtlCol="0"/>
          <a:lstStyle/>
          <a:p>
            <a:endParaRPr/>
          </a:p>
        </p:txBody>
      </p:sp>
      <p:sp>
        <p:nvSpPr>
          <p:cNvPr id="61" name="object 61"/>
          <p:cNvSpPr txBox="1"/>
          <p:nvPr/>
        </p:nvSpPr>
        <p:spPr>
          <a:xfrm>
            <a:off x="6671818" y="504672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62" name="object 62"/>
          <p:cNvSpPr/>
          <p:nvPr/>
        </p:nvSpPr>
        <p:spPr>
          <a:xfrm>
            <a:off x="6609080" y="4909820"/>
            <a:ext cx="334645" cy="518159"/>
          </a:xfrm>
          <a:custGeom>
            <a:avLst/>
            <a:gdLst/>
            <a:ahLst/>
            <a:cxnLst/>
            <a:rect l="l" t="t" r="r" b="b"/>
            <a:pathLst>
              <a:path w="334645" h="518160">
                <a:moveTo>
                  <a:pt x="0" y="0"/>
                </a:moveTo>
                <a:lnTo>
                  <a:pt x="0" y="518160"/>
                </a:lnTo>
                <a:lnTo>
                  <a:pt x="334518" y="518160"/>
                </a:lnTo>
                <a:lnTo>
                  <a:pt x="334518" y="0"/>
                </a:lnTo>
                <a:lnTo>
                  <a:pt x="0" y="0"/>
                </a:lnTo>
                <a:close/>
              </a:path>
            </a:pathLst>
          </a:custGeom>
          <a:ln w="12700">
            <a:solidFill>
              <a:srgbClr val="000000"/>
            </a:solidFill>
          </a:ln>
        </p:spPr>
        <p:txBody>
          <a:bodyPr wrap="square" lIns="0" tIns="0" rIns="0" bIns="0" rtlCol="0"/>
          <a:lstStyle/>
          <a:p>
            <a:endParaRPr/>
          </a:p>
        </p:txBody>
      </p:sp>
      <p:sp>
        <p:nvSpPr>
          <p:cNvPr id="63" name="object 63"/>
          <p:cNvSpPr/>
          <p:nvPr/>
        </p:nvSpPr>
        <p:spPr>
          <a:xfrm>
            <a:off x="6943597" y="516890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64" name="object 64"/>
          <p:cNvSpPr/>
          <p:nvPr/>
        </p:nvSpPr>
        <p:spPr>
          <a:xfrm>
            <a:off x="6524497" y="5168900"/>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65" name="object 65"/>
          <p:cNvSpPr/>
          <p:nvPr/>
        </p:nvSpPr>
        <p:spPr>
          <a:xfrm>
            <a:off x="6524497" y="5514847"/>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66" name="object 66"/>
          <p:cNvSpPr/>
          <p:nvPr/>
        </p:nvSpPr>
        <p:spPr>
          <a:xfrm>
            <a:off x="7028180" y="5341873"/>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67" name="object 67"/>
          <p:cNvSpPr/>
          <p:nvPr/>
        </p:nvSpPr>
        <p:spPr>
          <a:xfrm>
            <a:off x="7028180" y="5341873"/>
            <a:ext cx="0" cy="173355"/>
          </a:xfrm>
          <a:custGeom>
            <a:avLst/>
            <a:gdLst/>
            <a:ahLst/>
            <a:cxnLst/>
            <a:rect l="l" t="t" r="r" b="b"/>
            <a:pathLst>
              <a:path h="173354">
                <a:moveTo>
                  <a:pt x="0" y="0"/>
                </a:moveTo>
                <a:lnTo>
                  <a:pt x="0" y="172974"/>
                </a:lnTo>
              </a:path>
            </a:pathLst>
          </a:custGeom>
          <a:ln w="12700">
            <a:solidFill>
              <a:srgbClr val="000000"/>
            </a:solidFill>
          </a:ln>
        </p:spPr>
        <p:txBody>
          <a:bodyPr wrap="square" lIns="0" tIns="0" rIns="0" bIns="0" rtlCol="0"/>
          <a:lstStyle/>
          <a:p>
            <a:endParaRPr/>
          </a:p>
        </p:txBody>
      </p:sp>
      <p:sp>
        <p:nvSpPr>
          <p:cNvPr id="68" name="object 68"/>
          <p:cNvSpPr/>
          <p:nvPr/>
        </p:nvSpPr>
        <p:spPr>
          <a:xfrm>
            <a:off x="6273800" y="5773928"/>
            <a:ext cx="168910" cy="863600"/>
          </a:xfrm>
          <a:custGeom>
            <a:avLst/>
            <a:gdLst/>
            <a:ahLst/>
            <a:cxnLst/>
            <a:rect l="l" t="t" r="r" b="b"/>
            <a:pathLst>
              <a:path w="168910" h="863600">
                <a:moveTo>
                  <a:pt x="0" y="0"/>
                </a:moveTo>
                <a:lnTo>
                  <a:pt x="0" y="863346"/>
                </a:lnTo>
                <a:lnTo>
                  <a:pt x="168402" y="863346"/>
                </a:lnTo>
                <a:lnTo>
                  <a:pt x="168401" y="0"/>
                </a:lnTo>
                <a:lnTo>
                  <a:pt x="0" y="0"/>
                </a:lnTo>
                <a:close/>
              </a:path>
            </a:pathLst>
          </a:custGeom>
          <a:ln w="12700">
            <a:solidFill>
              <a:srgbClr val="000000"/>
            </a:solidFill>
          </a:ln>
        </p:spPr>
        <p:txBody>
          <a:bodyPr wrap="square" lIns="0" tIns="0" rIns="0" bIns="0" rtlCol="0"/>
          <a:lstStyle/>
          <a:p>
            <a:endParaRPr/>
          </a:p>
        </p:txBody>
      </p:sp>
      <p:sp>
        <p:nvSpPr>
          <p:cNvPr id="69" name="object 69"/>
          <p:cNvSpPr/>
          <p:nvPr/>
        </p:nvSpPr>
        <p:spPr>
          <a:xfrm>
            <a:off x="6609080" y="5859271"/>
            <a:ext cx="0" cy="260985"/>
          </a:xfrm>
          <a:custGeom>
            <a:avLst/>
            <a:gdLst/>
            <a:ahLst/>
            <a:cxnLst/>
            <a:rect l="l" t="t" r="r" b="b"/>
            <a:pathLst>
              <a:path h="260985">
                <a:moveTo>
                  <a:pt x="0" y="0"/>
                </a:moveTo>
                <a:lnTo>
                  <a:pt x="0" y="260603"/>
                </a:lnTo>
              </a:path>
            </a:pathLst>
          </a:custGeom>
          <a:ln w="12700">
            <a:solidFill>
              <a:srgbClr val="000000"/>
            </a:solidFill>
          </a:ln>
        </p:spPr>
        <p:txBody>
          <a:bodyPr wrap="square" lIns="0" tIns="0" rIns="0" bIns="0" rtlCol="0"/>
          <a:lstStyle/>
          <a:p>
            <a:endParaRPr/>
          </a:p>
        </p:txBody>
      </p:sp>
      <p:sp>
        <p:nvSpPr>
          <p:cNvPr id="70" name="object 70"/>
          <p:cNvSpPr/>
          <p:nvPr/>
        </p:nvSpPr>
        <p:spPr>
          <a:xfrm>
            <a:off x="6609080" y="6292850"/>
            <a:ext cx="0" cy="259079"/>
          </a:xfrm>
          <a:custGeom>
            <a:avLst/>
            <a:gdLst/>
            <a:ahLst/>
            <a:cxnLst/>
            <a:rect l="l" t="t" r="r" b="b"/>
            <a:pathLst>
              <a:path h="259079">
                <a:moveTo>
                  <a:pt x="0" y="0"/>
                </a:moveTo>
                <a:lnTo>
                  <a:pt x="0" y="259080"/>
                </a:lnTo>
              </a:path>
            </a:pathLst>
          </a:custGeom>
          <a:ln w="12700">
            <a:solidFill>
              <a:srgbClr val="000000"/>
            </a:solidFill>
          </a:ln>
        </p:spPr>
        <p:txBody>
          <a:bodyPr wrap="square" lIns="0" tIns="0" rIns="0" bIns="0" rtlCol="0"/>
          <a:lstStyle/>
          <a:p>
            <a:endParaRPr/>
          </a:p>
        </p:txBody>
      </p:sp>
      <p:sp>
        <p:nvSpPr>
          <p:cNvPr id="71" name="object 71"/>
          <p:cNvSpPr/>
          <p:nvPr/>
        </p:nvSpPr>
        <p:spPr>
          <a:xfrm>
            <a:off x="6609080" y="6205220"/>
            <a:ext cx="167640" cy="87630"/>
          </a:xfrm>
          <a:custGeom>
            <a:avLst/>
            <a:gdLst/>
            <a:ahLst/>
            <a:cxnLst/>
            <a:rect l="l" t="t" r="r" b="b"/>
            <a:pathLst>
              <a:path w="167640" h="87629">
                <a:moveTo>
                  <a:pt x="0" y="87629"/>
                </a:moveTo>
                <a:lnTo>
                  <a:pt x="167640" y="0"/>
                </a:lnTo>
              </a:path>
            </a:pathLst>
          </a:custGeom>
          <a:ln w="12700">
            <a:solidFill>
              <a:srgbClr val="000000"/>
            </a:solidFill>
          </a:ln>
        </p:spPr>
        <p:txBody>
          <a:bodyPr wrap="square" lIns="0" tIns="0" rIns="0" bIns="0" rtlCol="0"/>
          <a:lstStyle/>
          <a:p>
            <a:endParaRPr/>
          </a:p>
        </p:txBody>
      </p:sp>
      <p:sp>
        <p:nvSpPr>
          <p:cNvPr id="72" name="object 72"/>
          <p:cNvSpPr/>
          <p:nvPr/>
        </p:nvSpPr>
        <p:spPr>
          <a:xfrm>
            <a:off x="6609080" y="6119876"/>
            <a:ext cx="167640" cy="85725"/>
          </a:xfrm>
          <a:custGeom>
            <a:avLst/>
            <a:gdLst/>
            <a:ahLst/>
            <a:cxnLst/>
            <a:rect l="l" t="t" r="r" b="b"/>
            <a:pathLst>
              <a:path w="167640" h="85725">
                <a:moveTo>
                  <a:pt x="167640" y="85344"/>
                </a:moveTo>
                <a:lnTo>
                  <a:pt x="0" y="0"/>
                </a:lnTo>
              </a:path>
            </a:pathLst>
          </a:custGeom>
          <a:ln w="12700">
            <a:solidFill>
              <a:srgbClr val="000000"/>
            </a:solidFill>
          </a:ln>
        </p:spPr>
        <p:txBody>
          <a:bodyPr wrap="square" lIns="0" tIns="0" rIns="0" bIns="0" rtlCol="0"/>
          <a:lstStyle/>
          <a:p>
            <a:endParaRPr/>
          </a:p>
        </p:txBody>
      </p:sp>
      <p:sp>
        <p:nvSpPr>
          <p:cNvPr id="73" name="object 73"/>
          <p:cNvSpPr/>
          <p:nvPr/>
        </p:nvSpPr>
        <p:spPr>
          <a:xfrm>
            <a:off x="6609080" y="6378194"/>
            <a:ext cx="334645" cy="173990"/>
          </a:xfrm>
          <a:custGeom>
            <a:avLst/>
            <a:gdLst/>
            <a:ahLst/>
            <a:cxnLst/>
            <a:rect l="l" t="t" r="r" b="b"/>
            <a:pathLst>
              <a:path w="334645" h="173990">
                <a:moveTo>
                  <a:pt x="0" y="173736"/>
                </a:moveTo>
                <a:lnTo>
                  <a:pt x="334518" y="0"/>
                </a:lnTo>
              </a:path>
            </a:pathLst>
          </a:custGeom>
          <a:ln w="12700">
            <a:solidFill>
              <a:srgbClr val="000000"/>
            </a:solidFill>
          </a:ln>
        </p:spPr>
        <p:txBody>
          <a:bodyPr wrap="square" lIns="0" tIns="0" rIns="0" bIns="0" rtlCol="0"/>
          <a:lstStyle/>
          <a:p>
            <a:endParaRPr/>
          </a:p>
        </p:txBody>
      </p:sp>
      <p:sp>
        <p:nvSpPr>
          <p:cNvPr id="74" name="object 74"/>
          <p:cNvSpPr/>
          <p:nvPr/>
        </p:nvSpPr>
        <p:spPr>
          <a:xfrm>
            <a:off x="6609080" y="5859271"/>
            <a:ext cx="334645" cy="173355"/>
          </a:xfrm>
          <a:custGeom>
            <a:avLst/>
            <a:gdLst/>
            <a:ahLst/>
            <a:cxnLst/>
            <a:rect l="l" t="t" r="r" b="b"/>
            <a:pathLst>
              <a:path w="334645" h="173354">
                <a:moveTo>
                  <a:pt x="0" y="0"/>
                </a:moveTo>
                <a:lnTo>
                  <a:pt x="334518" y="172974"/>
                </a:lnTo>
              </a:path>
            </a:pathLst>
          </a:custGeom>
          <a:ln w="12700">
            <a:solidFill>
              <a:srgbClr val="000000"/>
            </a:solidFill>
          </a:ln>
        </p:spPr>
        <p:txBody>
          <a:bodyPr wrap="square" lIns="0" tIns="0" rIns="0" bIns="0" rtlCol="0"/>
          <a:lstStyle/>
          <a:p>
            <a:endParaRPr/>
          </a:p>
        </p:txBody>
      </p:sp>
      <p:sp>
        <p:nvSpPr>
          <p:cNvPr id="75" name="object 75"/>
          <p:cNvSpPr/>
          <p:nvPr/>
        </p:nvSpPr>
        <p:spPr>
          <a:xfrm>
            <a:off x="6943597" y="6032246"/>
            <a:ext cx="0" cy="346075"/>
          </a:xfrm>
          <a:custGeom>
            <a:avLst/>
            <a:gdLst/>
            <a:ahLst/>
            <a:cxnLst/>
            <a:rect l="l" t="t" r="r" b="b"/>
            <a:pathLst>
              <a:path h="346075">
                <a:moveTo>
                  <a:pt x="0" y="0"/>
                </a:moveTo>
                <a:lnTo>
                  <a:pt x="0" y="345948"/>
                </a:lnTo>
              </a:path>
            </a:pathLst>
          </a:custGeom>
          <a:ln w="12700">
            <a:solidFill>
              <a:srgbClr val="000000"/>
            </a:solidFill>
          </a:ln>
        </p:spPr>
        <p:txBody>
          <a:bodyPr wrap="square" lIns="0" tIns="0" rIns="0" bIns="0" rtlCol="0"/>
          <a:lstStyle/>
          <a:p>
            <a:endParaRPr/>
          </a:p>
        </p:txBody>
      </p:sp>
      <p:sp>
        <p:nvSpPr>
          <p:cNvPr id="76" name="object 76"/>
          <p:cNvSpPr/>
          <p:nvPr/>
        </p:nvSpPr>
        <p:spPr>
          <a:xfrm>
            <a:off x="7112000" y="5773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77" name="object 77"/>
          <p:cNvSpPr/>
          <p:nvPr/>
        </p:nvSpPr>
        <p:spPr>
          <a:xfrm>
            <a:off x="5435600" y="5773928"/>
            <a:ext cx="167005" cy="863600"/>
          </a:xfrm>
          <a:custGeom>
            <a:avLst/>
            <a:gdLst/>
            <a:ahLst/>
            <a:cxnLst/>
            <a:rect l="l" t="t" r="r" b="b"/>
            <a:pathLst>
              <a:path w="167004" h="863600">
                <a:moveTo>
                  <a:pt x="0" y="0"/>
                </a:moveTo>
                <a:lnTo>
                  <a:pt x="0" y="863346"/>
                </a:lnTo>
                <a:lnTo>
                  <a:pt x="166878" y="863346"/>
                </a:lnTo>
                <a:lnTo>
                  <a:pt x="166877" y="0"/>
                </a:lnTo>
                <a:lnTo>
                  <a:pt x="0" y="0"/>
                </a:lnTo>
                <a:close/>
              </a:path>
            </a:pathLst>
          </a:custGeom>
          <a:ln w="12700">
            <a:solidFill>
              <a:srgbClr val="000000"/>
            </a:solidFill>
          </a:ln>
        </p:spPr>
        <p:txBody>
          <a:bodyPr wrap="square" lIns="0" tIns="0" rIns="0" bIns="0" rtlCol="0"/>
          <a:lstStyle/>
          <a:p>
            <a:endParaRPr/>
          </a:p>
        </p:txBody>
      </p:sp>
      <p:sp>
        <p:nvSpPr>
          <p:cNvPr id="78" name="object 78"/>
          <p:cNvSpPr/>
          <p:nvPr/>
        </p:nvSpPr>
        <p:spPr>
          <a:xfrm>
            <a:off x="6442202" y="6378194"/>
            <a:ext cx="167005" cy="0"/>
          </a:xfrm>
          <a:custGeom>
            <a:avLst/>
            <a:gdLst/>
            <a:ahLst/>
            <a:cxnLst/>
            <a:rect l="l" t="t" r="r" b="b"/>
            <a:pathLst>
              <a:path w="167004">
                <a:moveTo>
                  <a:pt x="0" y="0"/>
                </a:moveTo>
                <a:lnTo>
                  <a:pt x="166877" y="0"/>
                </a:lnTo>
              </a:path>
            </a:pathLst>
          </a:custGeom>
          <a:ln w="28575">
            <a:solidFill>
              <a:srgbClr val="00CE00"/>
            </a:solidFill>
          </a:ln>
        </p:spPr>
        <p:txBody>
          <a:bodyPr wrap="square" lIns="0" tIns="0" rIns="0" bIns="0" rtlCol="0"/>
          <a:lstStyle/>
          <a:p>
            <a:endParaRPr/>
          </a:p>
        </p:txBody>
      </p:sp>
      <p:sp>
        <p:nvSpPr>
          <p:cNvPr id="79" name="object 79"/>
          <p:cNvSpPr/>
          <p:nvPr/>
        </p:nvSpPr>
        <p:spPr>
          <a:xfrm>
            <a:off x="6320282" y="4267453"/>
            <a:ext cx="236220" cy="2110740"/>
          </a:xfrm>
          <a:custGeom>
            <a:avLst/>
            <a:gdLst/>
            <a:ahLst/>
            <a:cxnLst/>
            <a:rect l="l" t="t" r="r" b="b"/>
            <a:pathLst>
              <a:path w="236220" h="2110740">
                <a:moveTo>
                  <a:pt x="75437" y="35051"/>
                </a:moveTo>
                <a:lnTo>
                  <a:pt x="71366" y="20359"/>
                </a:lnTo>
                <a:lnTo>
                  <a:pt x="62293" y="8953"/>
                </a:lnTo>
                <a:lnTo>
                  <a:pt x="49506" y="1833"/>
                </a:lnTo>
                <a:lnTo>
                  <a:pt x="34289" y="0"/>
                </a:lnTo>
                <a:lnTo>
                  <a:pt x="19931" y="4071"/>
                </a:lnTo>
                <a:lnTo>
                  <a:pt x="8572" y="13144"/>
                </a:lnTo>
                <a:lnTo>
                  <a:pt x="1500" y="25931"/>
                </a:lnTo>
                <a:lnTo>
                  <a:pt x="0" y="41148"/>
                </a:lnTo>
                <a:lnTo>
                  <a:pt x="4060" y="55506"/>
                </a:lnTo>
                <a:lnTo>
                  <a:pt x="13049" y="66865"/>
                </a:lnTo>
                <a:lnTo>
                  <a:pt x="25145" y="73676"/>
                </a:lnTo>
                <a:lnTo>
                  <a:pt x="25145" y="38862"/>
                </a:lnTo>
                <a:lnTo>
                  <a:pt x="50291" y="36575"/>
                </a:lnTo>
                <a:lnTo>
                  <a:pt x="53132" y="71915"/>
                </a:lnTo>
                <a:lnTo>
                  <a:pt x="55078" y="71377"/>
                </a:lnTo>
                <a:lnTo>
                  <a:pt x="66484" y="62388"/>
                </a:lnTo>
                <a:lnTo>
                  <a:pt x="73604" y="49827"/>
                </a:lnTo>
                <a:lnTo>
                  <a:pt x="75437" y="35051"/>
                </a:lnTo>
                <a:close/>
              </a:path>
              <a:path w="236220" h="2110740">
                <a:moveTo>
                  <a:pt x="53132" y="71915"/>
                </a:moveTo>
                <a:lnTo>
                  <a:pt x="50291" y="36575"/>
                </a:lnTo>
                <a:lnTo>
                  <a:pt x="25145" y="38862"/>
                </a:lnTo>
                <a:lnTo>
                  <a:pt x="27984" y="74178"/>
                </a:lnTo>
                <a:lnTo>
                  <a:pt x="40385" y="75437"/>
                </a:lnTo>
                <a:lnTo>
                  <a:pt x="53132" y="71915"/>
                </a:lnTo>
                <a:close/>
              </a:path>
              <a:path w="236220" h="2110740">
                <a:moveTo>
                  <a:pt x="27984" y="74178"/>
                </a:moveTo>
                <a:lnTo>
                  <a:pt x="25145" y="38862"/>
                </a:lnTo>
                <a:lnTo>
                  <a:pt x="25145" y="73676"/>
                </a:lnTo>
                <a:lnTo>
                  <a:pt x="25610" y="73937"/>
                </a:lnTo>
                <a:lnTo>
                  <a:pt x="27984" y="74178"/>
                </a:lnTo>
                <a:close/>
              </a:path>
              <a:path w="236220" h="2110740">
                <a:moveTo>
                  <a:pt x="210835" y="2034284"/>
                </a:moveTo>
                <a:lnTo>
                  <a:pt x="53132" y="71915"/>
                </a:lnTo>
                <a:lnTo>
                  <a:pt x="40385" y="75437"/>
                </a:lnTo>
                <a:lnTo>
                  <a:pt x="27984" y="74178"/>
                </a:lnTo>
                <a:lnTo>
                  <a:pt x="185667" y="2036298"/>
                </a:lnTo>
                <a:lnTo>
                  <a:pt x="210835" y="2034284"/>
                </a:lnTo>
                <a:close/>
              </a:path>
              <a:path w="236220" h="2110740">
                <a:moveTo>
                  <a:pt x="211836" y="2092052"/>
                </a:moveTo>
                <a:lnTo>
                  <a:pt x="211836" y="2046732"/>
                </a:lnTo>
                <a:lnTo>
                  <a:pt x="186689" y="2049018"/>
                </a:lnTo>
                <a:lnTo>
                  <a:pt x="185667" y="2036298"/>
                </a:lnTo>
                <a:lnTo>
                  <a:pt x="160020" y="2038350"/>
                </a:lnTo>
                <a:lnTo>
                  <a:pt x="204215" y="2110740"/>
                </a:lnTo>
                <a:lnTo>
                  <a:pt x="211836" y="2092052"/>
                </a:lnTo>
                <a:close/>
              </a:path>
              <a:path w="236220" h="2110740">
                <a:moveTo>
                  <a:pt x="211836" y="2046732"/>
                </a:moveTo>
                <a:lnTo>
                  <a:pt x="210835" y="2034284"/>
                </a:lnTo>
                <a:lnTo>
                  <a:pt x="185667" y="2036298"/>
                </a:lnTo>
                <a:lnTo>
                  <a:pt x="186689" y="2049018"/>
                </a:lnTo>
                <a:lnTo>
                  <a:pt x="211836" y="2046732"/>
                </a:lnTo>
                <a:close/>
              </a:path>
              <a:path w="236220" h="2110740">
                <a:moveTo>
                  <a:pt x="236219" y="2032254"/>
                </a:moveTo>
                <a:lnTo>
                  <a:pt x="210835" y="2034284"/>
                </a:lnTo>
                <a:lnTo>
                  <a:pt x="211836" y="2046732"/>
                </a:lnTo>
                <a:lnTo>
                  <a:pt x="211836" y="2092052"/>
                </a:lnTo>
                <a:lnTo>
                  <a:pt x="236219" y="2032254"/>
                </a:lnTo>
                <a:close/>
              </a:path>
            </a:pathLst>
          </a:custGeom>
          <a:solidFill>
            <a:srgbClr val="00CE00"/>
          </a:solidFill>
        </p:spPr>
        <p:txBody>
          <a:bodyPr wrap="square" lIns="0" tIns="0" rIns="0" bIns="0" rtlCol="0"/>
          <a:lstStyle/>
          <a:p>
            <a:endParaRPr/>
          </a:p>
        </p:txBody>
      </p:sp>
      <p:sp>
        <p:nvSpPr>
          <p:cNvPr id="80" name="object 80"/>
          <p:cNvSpPr/>
          <p:nvPr/>
        </p:nvSpPr>
        <p:spPr>
          <a:xfrm>
            <a:off x="3256279" y="3873500"/>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81" name="object 81"/>
          <p:cNvSpPr txBox="1"/>
          <p:nvPr/>
        </p:nvSpPr>
        <p:spPr>
          <a:xfrm>
            <a:off x="3344926" y="4009644"/>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graphicFrame>
        <p:nvGraphicFramePr>
          <p:cNvPr id="82" name="object 82"/>
          <p:cNvGraphicFramePr>
            <a:graphicFrameLocks noGrp="1"/>
          </p:cNvGraphicFramePr>
          <p:nvPr/>
        </p:nvGraphicFramePr>
        <p:xfrm>
          <a:off x="1063497" y="4076439"/>
          <a:ext cx="1908864" cy="2316961"/>
        </p:xfrm>
        <a:graphic>
          <a:graphicData uri="http://schemas.openxmlformats.org/drawingml/2006/table">
            <a:tbl>
              <a:tblPr firstRow="1" bandRow="1">
                <a:tableStyleId>{2D5ABB26-0587-4C30-8999-92F81FD0307C}</a:tableStyleId>
              </a:tblPr>
              <a:tblGrid>
                <a:gridCol w="524976"/>
                <a:gridCol w="1383888"/>
              </a:tblGrid>
              <a:tr h="632326">
                <a:tc>
                  <a:txBody>
                    <a:bodyPr/>
                    <a:lstStyle/>
                    <a:p>
                      <a:pPr marL="31750">
                        <a:lnSpc>
                          <a:spcPts val="2275"/>
                        </a:lnSpc>
                      </a:pPr>
                      <a:r>
                        <a:rPr sz="2000" spc="-5" dirty="0" smtClean="0">
                          <a:latin typeface="Trebuchet MS"/>
                          <a:cs typeface="Trebuchet MS"/>
                        </a:rPr>
                        <a:t>SUB</a:t>
                      </a:r>
                      <a:endParaRPr sz="2000" dirty="0">
                        <a:latin typeface="Trebuchet MS"/>
                        <a:cs typeface="Trebuchet MS"/>
                      </a:endParaRPr>
                    </a:p>
                  </a:txBody>
                  <a:tcPr marL="0" marR="0" marT="0" marB="0"/>
                </a:tc>
                <a:tc>
                  <a:txBody>
                    <a:bodyPr/>
                    <a:lstStyle/>
                    <a:p>
                      <a:pPr marL="79375">
                        <a:lnSpc>
                          <a:spcPts val="2275"/>
                        </a:lnSpc>
                      </a:pPr>
                      <a:r>
                        <a:rPr sz="2000" spc="-5" dirty="0" smtClean="0">
                          <a:solidFill>
                            <a:srgbClr val="2F2FFF"/>
                          </a:solidFill>
                          <a:latin typeface="Trebuchet MS"/>
                          <a:cs typeface="Trebuchet MS"/>
                        </a:rPr>
                        <a:t>R2</a:t>
                      </a:r>
                      <a:r>
                        <a:rPr sz="2000" spc="-5" dirty="0">
                          <a:latin typeface="Trebuchet MS"/>
                          <a:cs typeface="Trebuchet MS"/>
                        </a:rPr>
                        <a:t>,</a:t>
                      </a:r>
                      <a:r>
                        <a:rPr sz="2000" spc="-5" dirty="0" smtClean="0">
                          <a:latin typeface="Trebuchet MS"/>
                          <a:cs typeface="Trebuchet MS"/>
                        </a:rPr>
                        <a:t> R1</a:t>
                      </a:r>
                      <a:r>
                        <a:rPr sz="2000" spc="-5" dirty="0">
                          <a:latin typeface="Trebuchet MS"/>
                          <a:cs typeface="Trebuchet MS"/>
                        </a:rPr>
                        <a:t>,</a:t>
                      </a:r>
                      <a:r>
                        <a:rPr sz="2000" spc="-85" dirty="0" smtClean="0">
                          <a:latin typeface="Trebuchet MS"/>
                          <a:cs typeface="Trebuchet MS"/>
                        </a:rPr>
                        <a:t> </a:t>
                      </a:r>
                      <a:r>
                        <a:rPr sz="2000" spc="-5" dirty="0" smtClean="0">
                          <a:latin typeface="Trebuchet MS"/>
                          <a:cs typeface="Trebuchet MS"/>
                        </a:rPr>
                        <a:t>R3</a:t>
                      </a:r>
                      <a:endParaRPr sz="2000" dirty="0">
                        <a:latin typeface="Trebuchet MS"/>
                        <a:cs typeface="Trebuchet MS"/>
                      </a:endParaRPr>
                    </a:p>
                  </a:txBody>
                  <a:tcPr marL="0" marR="0" marT="0" marB="0"/>
                </a:tc>
              </a:tr>
              <a:tr h="1011164">
                <a:tc>
                  <a:txBody>
                    <a:bodyPr/>
                    <a:lstStyle/>
                    <a:p>
                      <a:pPr>
                        <a:lnSpc>
                          <a:spcPct val="100000"/>
                        </a:lnSpc>
                        <a:spcBef>
                          <a:spcPts val="5"/>
                        </a:spcBef>
                      </a:pPr>
                      <a:endParaRPr sz="2200" dirty="0" smtClean="0">
                        <a:latin typeface="Times New Roman"/>
                        <a:cs typeface="Times New Roman"/>
                      </a:endParaRPr>
                    </a:p>
                    <a:p>
                      <a:pPr marL="31750">
                        <a:lnSpc>
                          <a:spcPct val="100000"/>
                        </a:lnSpc>
                      </a:pPr>
                      <a:r>
                        <a:rPr lang="en-US" sz="2000" spc="-5" dirty="0" smtClean="0">
                          <a:latin typeface="Trebuchet MS"/>
                          <a:cs typeface="Trebuchet MS"/>
                        </a:rPr>
                        <a:t>AND</a:t>
                      </a:r>
                      <a:endParaRPr sz="2000" dirty="0">
                        <a:latin typeface="Trebuchet MS"/>
                        <a:cs typeface="Trebuchet MS"/>
                      </a:endParaRPr>
                    </a:p>
                  </a:txBody>
                  <a:tcPr marL="0" marR="0" marT="635" marB="0"/>
                </a:tc>
                <a:tc>
                  <a:txBody>
                    <a:bodyPr/>
                    <a:lstStyle/>
                    <a:p>
                      <a:pPr>
                        <a:lnSpc>
                          <a:spcPct val="100000"/>
                        </a:lnSpc>
                        <a:spcBef>
                          <a:spcPts val="5"/>
                        </a:spcBef>
                      </a:pPr>
                      <a:endParaRPr sz="2200" dirty="0" smtClean="0">
                        <a:latin typeface="Times New Roman"/>
                        <a:cs typeface="Times New Roman"/>
                      </a:endParaRPr>
                    </a:p>
                    <a:p>
                      <a:pPr marL="79375">
                        <a:lnSpc>
                          <a:spcPct val="100000"/>
                        </a:lnSpc>
                      </a:pPr>
                      <a:r>
                        <a:rPr sz="2000" spc="-5" dirty="0" smtClean="0">
                          <a:latin typeface="Trebuchet MS"/>
                          <a:cs typeface="Trebuchet MS"/>
                        </a:rPr>
                        <a:t>R12</a:t>
                      </a:r>
                      <a:r>
                        <a:rPr sz="2000" spc="-5" dirty="0">
                          <a:latin typeface="Trebuchet MS"/>
                          <a:cs typeface="Trebuchet MS"/>
                        </a:rPr>
                        <a:t>,</a:t>
                      </a:r>
                      <a:r>
                        <a:rPr sz="2000" spc="-5" dirty="0" smtClean="0">
                          <a:latin typeface="Trebuchet MS"/>
                          <a:cs typeface="Trebuchet MS"/>
                        </a:rPr>
                        <a:t> </a:t>
                      </a:r>
                      <a:r>
                        <a:rPr sz="2000" dirty="0" smtClean="0">
                          <a:solidFill>
                            <a:srgbClr val="2F2FFF"/>
                          </a:solidFill>
                          <a:latin typeface="Trebuchet MS"/>
                          <a:cs typeface="Trebuchet MS"/>
                        </a:rPr>
                        <a:t>R2</a:t>
                      </a:r>
                      <a:r>
                        <a:rPr sz="2000" dirty="0">
                          <a:latin typeface="Trebuchet MS"/>
                          <a:cs typeface="Trebuchet MS"/>
                        </a:rPr>
                        <a:t>,</a:t>
                      </a:r>
                      <a:r>
                        <a:rPr sz="2000" spc="-90" dirty="0" smtClean="0">
                          <a:latin typeface="Trebuchet MS"/>
                          <a:cs typeface="Trebuchet MS"/>
                        </a:rPr>
                        <a:t> </a:t>
                      </a:r>
                      <a:r>
                        <a:rPr sz="2000" spc="-10" dirty="0" smtClean="0">
                          <a:latin typeface="Trebuchet MS"/>
                          <a:cs typeface="Trebuchet MS"/>
                        </a:rPr>
                        <a:t>R5</a:t>
                      </a:r>
                      <a:endParaRPr sz="2000" dirty="0">
                        <a:latin typeface="Trebuchet MS"/>
                        <a:cs typeface="Trebuchet MS"/>
                      </a:endParaRPr>
                    </a:p>
                  </a:txBody>
                  <a:tcPr marL="0" marR="0" marT="635" marB="0"/>
                </a:tc>
              </a:tr>
              <a:tr h="673471">
                <a:tc>
                  <a:txBody>
                    <a:bodyPr/>
                    <a:lstStyle/>
                    <a:p>
                      <a:pPr>
                        <a:lnSpc>
                          <a:spcPct val="100000"/>
                        </a:lnSpc>
                        <a:spcBef>
                          <a:spcPts val="40"/>
                        </a:spcBef>
                      </a:pPr>
                      <a:endParaRPr sz="2450" dirty="0" smtClean="0">
                        <a:latin typeface="Times New Roman"/>
                        <a:cs typeface="Times New Roman"/>
                      </a:endParaRPr>
                    </a:p>
                    <a:p>
                      <a:pPr marL="31750">
                        <a:lnSpc>
                          <a:spcPct val="100000"/>
                        </a:lnSpc>
                      </a:pPr>
                      <a:r>
                        <a:rPr lang="en-US" sz="2000" spc="-5" dirty="0" smtClean="0">
                          <a:latin typeface="Trebuchet MS"/>
                          <a:cs typeface="Trebuchet MS"/>
                        </a:rPr>
                        <a:t>ORR</a:t>
                      </a:r>
                      <a:endParaRPr sz="2000" dirty="0">
                        <a:latin typeface="Trebuchet MS"/>
                        <a:cs typeface="Trebuchet MS"/>
                      </a:endParaRPr>
                    </a:p>
                  </a:txBody>
                  <a:tcPr marL="0" marR="0" marT="5080" marB="0"/>
                </a:tc>
                <a:tc>
                  <a:txBody>
                    <a:bodyPr/>
                    <a:lstStyle/>
                    <a:p>
                      <a:pPr>
                        <a:lnSpc>
                          <a:spcPct val="100000"/>
                        </a:lnSpc>
                        <a:spcBef>
                          <a:spcPts val="40"/>
                        </a:spcBef>
                      </a:pPr>
                      <a:endParaRPr sz="2450" dirty="0" smtClean="0">
                        <a:latin typeface="Times New Roman"/>
                        <a:cs typeface="Times New Roman"/>
                      </a:endParaRPr>
                    </a:p>
                    <a:p>
                      <a:pPr marL="79375">
                        <a:lnSpc>
                          <a:spcPct val="100000"/>
                        </a:lnSpc>
                      </a:pPr>
                      <a:r>
                        <a:rPr sz="2000" spc="-5" dirty="0" smtClean="0">
                          <a:latin typeface="Trebuchet MS"/>
                          <a:cs typeface="Trebuchet MS"/>
                        </a:rPr>
                        <a:t>R13</a:t>
                      </a:r>
                      <a:r>
                        <a:rPr sz="2000" spc="-5" dirty="0">
                          <a:latin typeface="Trebuchet MS"/>
                          <a:cs typeface="Trebuchet MS"/>
                        </a:rPr>
                        <a:t>,</a:t>
                      </a:r>
                      <a:r>
                        <a:rPr sz="2000" spc="-5" dirty="0" smtClean="0">
                          <a:latin typeface="Trebuchet MS"/>
                          <a:cs typeface="Trebuchet MS"/>
                        </a:rPr>
                        <a:t> R6</a:t>
                      </a:r>
                      <a:r>
                        <a:rPr sz="2000" spc="-5" dirty="0">
                          <a:latin typeface="Trebuchet MS"/>
                          <a:cs typeface="Trebuchet MS"/>
                        </a:rPr>
                        <a:t>,</a:t>
                      </a:r>
                      <a:r>
                        <a:rPr sz="2000" spc="-75" dirty="0" smtClean="0">
                          <a:latin typeface="Trebuchet MS"/>
                          <a:cs typeface="Trebuchet MS"/>
                        </a:rPr>
                        <a:t> </a:t>
                      </a:r>
                      <a:r>
                        <a:rPr sz="2000" spc="-5" dirty="0" smtClean="0">
                          <a:solidFill>
                            <a:srgbClr val="2F2FFF"/>
                          </a:solidFill>
                          <a:latin typeface="Trebuchet MS"/>
                          <a:cs typeface="Trebuchet MS"/>
                        </a:rPr>
                        <a:t>R2</a:t>
                      </a:r>
                      <a:endParaRPr sz="2000" dirty="0">
                        <a:latin typeface="Trebuchet MS"/>
                        <a:cs typeface="Trebuchet MS"/>
                      </a:endParaRPr>
                    </a:p>
                  </a:txBody>
                  <a:tcPr marL="0" marR="0" marT="5080" marB="0"/>
                </a:tc>
              </a:tr>
            </a:tbl>
          </a:graphicData>
        </a:graphic>
      </p:graphicFrame>
      <p:sp>
        <p:nvSpPr>
          <p:cNvPr id="83" name="object 83"/>
          <p:cNvSpPr/>
          <p:nvPr/>
        </p:nvSpPr>
        <p:spPr>
          <a:xfrm>
            <a:off x="6105397" y="4132579"/>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84" name="object 84"/>
          <p:cNvSpPr txBox="1"/>
          <p:nvPr/>
        </p:nvSpPr>
        <p:spPr>
          <a:xfrm>
            <a:off x="7491038" y="504672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85" name="object 85"/>
          <p:cNvSpPr/>
          <p:nvPr/>
        </p:nvSpPr>
        <p:spPr>
          <a:xfrm>
            <a:off x="7112000" y="4736846"/>
            <a:ext cx="168910" cy="864235"/>
          </a:xfrm>
          <a:custGeom>
            <a:avLst/>
            <a:gdLst/>
            <a:ahLst/>
            <a:cxnLst/>
            <a:rect l="l" t="t" r="r" b="b"/>
            <a:pathLst>
              <a:path w="168909" h="864235">
                <a:moveTo>
                  <a:pt x="0" y="0"/>
                </a:moveTo>
                <a:lnTo>
                  <a:pt x="0" y="864108"/>
                </a:lnTo>
                <a:lnTo>
                  <a:pt x="168401" y="864108"/>
                </a:lnTo>
                <a:lnTo>
                  <a:pt x="168401" y="0"/>
                </a:lnTo>
                <a:lnTo>
                  <a:pt x="0" y="0"/>
                </a:lnTo>
                <a:close/>
              </a:path>
            </a:pathLst>
          </a:custGeom>
          <a:ln w="12700">
            <a:solidFill>
              <a:srgbClr val="000000"/>
            </a:solidFill>
          </a:ln>
        </p:spPr>
        <p:txBody>
          <a:bodyPr wrap="square" lIns="0" tIns="0" rIns="0" bIns="0" rtlCol="0"/>
          <a:lstStyle/>
          <a:p>
            <a:endParaRPr/>
          </a:p>
        </p:txBody>
      </p:sp>
      <p:sp>
        <p:nvSpPr>
          <p:cNvPr id="86" name="object 86"/>
          <p:cNvSpPr/>
          <p:nvPr/>
        </p:nvSpPr>
        <p:spPr>
          <a:xfrm>
            <a:off x="7280402"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87" name="object 87"/>
          <p:cNvSpPr/>
          <p:nvPr/>
        </p:nvSpPr>
        <p:spPr>
          <a:xfrm>
            <a:off x="7447280" y="4909820"/>
            <a:ext cx="334645" cy="518159"/>
          </a:xfrm>
          <a:custGeom>
            <a:avLst/>
            <a:gdLst/>
            <a:ahLst/>
            <a:cxnLst/>
            <a:rect l="l" t="t" r="r" b="b"/>
            <a:pathLst>
              <a:path w="334645" h="518160">
                <a:moveTo>
                  <a:pt x="0" y="0"/>
                </a:moveTo>
                <a:lnTo>
                  <a:pt x="0" y="518160"/>
                </a:lnTo>
                <a:lnTo>
                  <a:pt x="334518" y="518160"/>
                </a:lnTo>
                <a:lnTo>
                  <a:pt x="334518" y="0"/>
                </a:lnTo>
                <a:lnTo>
                  <a:pt x="0" y="0"/>
                </a:lnTo>
                <a:close/>
              </a:path>
            </a:pathLst>
          </a:custGeom>
          <a:ln w="12700">
            <a:solidFill>
              <a:srgbClr val="000000"/>
            </a:solidFill>
          </a:ln>
        </p:spPr>
        <p:txBody>
          <a:bodyPr wrap="square" lIns="0" tIns="0" rIns="0" bIns="0" rtlCol="0"/>
          <a:lstStyle/>
          <a:p>
            <a:endParaRPr/>
          </a:p>
        </p:txBody>
      </p:sp>
      <p:sp>
        <p:nvSpPr>
          <p:cNvPr id="88" name="object 88"/>
          <p:cNvSpPr/>
          <p:nvPr/>
        </p:nvSpPr>
        <p:spPr>
          <a:xfrm>
            <a:off x="4932679"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89" name="object 89"/>
          <p:cNvSpPr txBox="1"/>
          <p:nvPr/>
        </p:nvSpPr>
        <p:spPr>
          <a:xfrm>
            <a:off x="4976367" y="504672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90" name="object 90"/>
          <p:cNvSpPr/>
          <p:nvPr/>
        </p:nvSpPr>
        <p:spPr>
          <a:xfrm>
            <a:off x="4428997" y="516890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1" name="object 91"/>
          <p:cNvSpPr/>
          <p:nvPr/>
        </p:nvSpPr>
        <p:spPr>
          <a:xfrm>
            <a:off x="4765802" y="516890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2" name="object 92"/>
          <p:cNvSpPr/>
          <p:nvPr/>
        </p:nvSpPr>
        <p:spPr>
          <a:xfrm>
            <a:off x="5267197" y="499592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3" name="object 93"/>
          <p:cNvSpPr/>
          <p:nvPr/>
        </p:nvSpPr>
        <p:spPr>
          <a:xfrm>
            <a:off x="5267197" y="5341873"/>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94" name="object 94"/>
          <p:cNvSpPr/>
          <p:nvPr/>
        </p:nvSpPr>
        <p:spPr>
          <a:xfrm>
            <a:off x="4094479" y="4909820"/>
            <a:ext cx="334645" cy="518159"/>
          </a:xfrm>
          <a:custGeom>
            <a:avLst/>
            <a:gdLst/>
            <a:ahLst/>
            <a:cxnLst/>
            <a:rect l="l" t="t" r="r" b="b"/>
            <a:pathLst>
              <a:path w="334645" h="518160">
                <a:moveTo>
                  <a:pt x="0" y="0"/>
                </a:moveTo>
                <a:lnTo>
                  <a:pt x="0" y="518160"/>
                </a:lnTo>
                <a:lnTo>
                  <a:pt x="334517" y="518160"/>
                </a:lnTo>
                <a:lnTo>
                  <a:pt x="334517" y="0"/>
                </a:lnTo>
                <a:lnTo>
                  <a:pt x="0" y="0"/>
                </a:lnTo>
                <a:close/>
              </a:path>
            </a:pathLst>
          </a:custGeom>
          <a:ln w="12699">
            <a:solidFill>
              <a:srgbClr val="000000"/>
            </a:solidFill>
          </a:ln>
        </p:spPr>
        <p:txBody>
          <a:bodyPr wrap="square" lIns="0" tIns="0" rIns="0" bIns="0" rtlCol="0"/>
          <a:lstStyle/>
          <a:p>
            <a:endParaRPr/>
          </a:p>
        </p:txBody>
      </p:sp>
      <p:sp>
        <p:nvSpPr>
          <p:cNvPr id="95" name="object 95"/>
          <p:cNvSpPr txBox="1"/>
          <p:nvPr/>
        </p:nvSpPr>
        <p:spPr>
          <a:xfrm>
            <a:off x="4183126" y="504672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96" name="object 96"/>
          <p:cNvSpPr txBox="1"/>
          <p:nvPr/>
        </p:nvSpPr>
        <p:spPr>
          <a:xfrm>
            <a:off x="7510018" y="6083046"/>
            <a:ext cx="242570"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DM</a:t>
            </a:r>
            <a:endParaRPr sz="1100">
              <a:latin typeface="Arial"/>
              <a:cs typeface="Arial"/>
            </a:endParaRPr>
          </a:p>
        </p:txBody>
      </p:sp>
      <p:sp>
        <p:nvSpPr>
          <p:cNvPr id="97" name="object 97"/>
          <p:cNvSpPr/>
          <p:nvPr/>
        </p:nvSpPr>
        <p:spPr>
          <a:xfrm>
            <a:off x="6943597" y="6205220"/>
            <a:ext cx="168910" cy="0"/>
          </a:xfrm>
          <a:custGeom>
            <a:avLst/>
            <a:gdLst/>
            <a:ahLst/>
            <a:cxnLst/>
            <a:rect l="l" t="t" r="r" b="b"/>
            <a:pathLst>
              <a:path w="168909">
                <a:moveTo>
                  <a:pt x="0" y="0"/>
                </a:moveTo>
                <a:lnTo>
                  <a:pt x="168401" y="0"/>
                </a:lnTo>
              </a:path>
            </a:pathLst>
          </a:custGeom>
          <a:ln w="12700">
            <a:solidFill>
              <a:srgbClr val="000000"/>
            </a:solidFill>
          </a:ln>
        </p:spPr>
        <p:txBody>
          <a:bodyPr wrap="square" lIns="0" tIns="0" rIns="0" bIns="0" rtlCol="0"/>
          <a:lstStyle/>
          <a:p>
            <a:endParaRPr/>
          </a:p>
        </p:txBody>
      </p:sp>
      <p:sp>
        <p:nvSpPr>
          <p:cNvPr id="98" name="object 98"/>
          <p:cNvSpPr/>
          <p:nvPr/>
        </p:nvSpPr>
        <p:spPr>
          <a:xfrm>
            <a:off x="7280402"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99" name="object 99"/>
          <p:cNvSpPr/>
          <p:nvPr/>
        </p:nvSpPr>
        <p:spPr>
          <a:xfrm>
            <a:off x="7447280" y="594690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100" name="object 100"/>
          <p:cNvSpPr/>
          <p:nvPr/>
        </p:nvSpPr>
        <p:spPr>
          <a:xfrm>
            <a:off x="7362697" y="6205220"/>
            <a:ext cx="0" cy="346710"/>
          </a:xfrm>
          <a:custGeom>
            <a:avLst/>
            <a:gdLst/>
            <a:ahLst/>
            <a:cxnLst/>
            <a:rect l="l" t="t" r="r" b="b"/>
            <a:pathLst>
              <a:path h="346709">
                <a:moveTo>
                  <a:pt x="0" y="0"/>
                </a:moveTo>
                <a:lnTo>
                  <a:pt x="0" y="346710"/>
                </a:lnTo>
              </a:path>
            </a:pathLst>
          </a:custGeom>
          <a:ln w="12700">
            <a:solidFill>
              <a:srgbClr val="000000"/>
            </a:solidFill>
          </a:ln>
        </p:spPr>
        <p:txBody>
          <a:bodyPr wrap="square" lIns="0" tIns="0" rIns="0" bIns="0" rtlCol="0"/>
          <a:lstStyle/>
          <a:p>
            <a:endParaRPr/>
          </a:p>
        </p:txBody>
      </p:sp>
      <p:sp>
        <p:nvSpPr>
          <p:cNvPr id="101" name="object 101"/>
          <p:cNvSpPr/>
          <p:nvPr/>
        </p:nvSpPr>
        <p:spPr>
          <a:xfrm>
            <a:off x="7362697" y="6551930"/>
            <a:ext cx="504190" cy="0"/>
          </a:xfrm>
          <a:custGeom>
            <a:avLst/>
            <a:gdLst/>
            <a:ahLst/>
            <a:cxnLst/>
            <a:rect l="l" t="t" r="r" b="b"/>
            <a:pathLst>
              <a:path w="504190">
                <a:moveTo>
                  <a:pt x="0" y="0"/>
                </a:moveTo>
                <a:lnTo>
                  <a:pt x="503681" y="0"/>
                </a:lnTo>
              </a:path>
            </a:pathLst>
          </a:custGeom>
          <a:ln w="12700">
            <a:solidFill>
              <a:srgbClr val="000000"/>
            </a:solidFill>
          </a:ln>
        </p:spPr>
        <p:txBody>
          <a:bodyPr wrap="square" lIns="0" tIns="0" rIns="0" bIns="0" rtlCol="0"/>
          <a:lstStyle/>
          <a:p>
            <a:endParaRPr/>
          </a:p>
        </p:txBody>
      </p:sp>
      <p:sp>
        <p:nvSpPr>
          <p:cNvPr id="102" name="object 102"/>
          <p:cNvSpPr/>
          <p:nvPr/>
        </p:nvSpPr>
        <p:spPr>
          <a:xfrm>
            <a:off x="7866380" y="6378194"/>
            <a:ext cx="83820" cy="0"/>
          </a:xfrm>
          <a:custGeom>
            <a:avLst/>
            <a:gdLst/>
            <a:ahLst/>
            <a:cxnLst/>
            <a:rect l="l" t="t" r="r" b="b"/>
            <a:pathLst>
              <a:path w="83820">
                <a:moveTo>
                  <a:pt x="0" y="0"/>
                </a:moveTo>
                <a:lnTo>
                  <a:pt x="83820" y="0"/>
                </a:lnTo>
              </a:path>
            </a:pathLst>
          </a:custGeom>
          <a:ln w="12700">
            <a:solidFill>
              <a:srgbClr val="000000"/>
            </a:solidFill>
          </a:ln>
        </p:spPr>
        <p:txBody>
          <a:bodyPr wrap="square" lIns="0" tIns="0" rIns="0" bIns="0" rtlCol="0"/>
          <a:lstStyle/>
          <a:p>
            <a:endParaRPr/>
          </a:p>
        </p:txBody>
      </p:sp>
      <p:sp>
        <p:nvSpPr>
          <p:cNvPr id="103" name="object 103"/>
          <p:cNvSpPr/>
          <p:nvPr/>
        </p:nvSpPr>
        <p:spPr>
          <a:xfrm>
            <a:off x="7866380" y="6378194"/>
            <a:ext cx="0" cy="173990"/>
          </a:xfrm>
          <a:custGeom>
            <a:avLst/>
            <a:gdLst/>
            <a:ahLst/>
            <a:cxnLst/>
            <a:rect l="l" t="t" r="r" b="b"/>
            <a:pathLst>
              <a:path h="173990">
                <a:moveTo>
                  <a:pt x="0" y="0"/>
                </a:moveTo>
                <a:lnTo>
                  <a:pt x="0" y="173736"/>
                </a:lnTo>
              </a:path>
            </a:pathLst>
          </a:custGeom>
          <a:ln w="12700">
            <a:solidFill>
              <a:srgbClr val="000000"/>
            </a:solidFill>
          </a:ln>
        </p:spPr>
        <p:txBody>
          <a:bodyPr wrap="square" lIns="0" tIns="0" rIns="0" bIns="0" rtlCol="0"/>
          <a:lstStyle/>
          <a:p>
            <a:endParaRPr/>
          </a:p>
        </p:txBody>
      </p:sp>
      <p:sp>
        <p:nvSpPr>
          <p:cNvPr id="104" name="object 104"/>
          <p:cNvSpPr txBox="1"/>
          <p:nvPr/>
        </p:nvSpPr>
        <p:spPr>
          <a:xfrm>
            <a:off x="8329238" y="6083046"/>
            <a:ext cx="281305" cy="182245"/>
          </a:xfrm>
          <a:prstGeom prst="rect">
            <a:avLst/>
          </a:prstGeom>
        </p:spPr>
        <p:txBody>
          <a:bodyPr vert="horz" wrap="square" lIns="0" tIns="0" rIns="0" bIns="0" rtlCol="0">
            <a:spAutoFit/>
          </a:bodyPr>
          <a:lstStyle/>
          <a:p>
            <a:pPr marL="12700">
              <a:lnSpc>
                <a:spcPct val="100000"/>
              </a:lnSpc>
            </a:pPr>
            <a:r>
              <a:rPr sz="1100" spc="-10" dirty="0">
                <a:latin typeface="Arial"/>
                <a:cs typeface="Arial"/>
              </a:rPr>
              <a:t>R</a:t>
            </a:r>
            <a:r>
              <a:rPr sz="1100" spc="-5" dirty="0">
                <a:latin typeface="Arial"/>
                <a:cs typeface="Arial"/>
              </a:rPr>
              <a:t>eg</a:t>
            </a:r>
            <a:endParaRPr sz="1100">
              <a:latin typeface="Arial"/>
              <a:cs typeface="Arial"/>
            </a:endParaRPr>
          </a:p>
        </p:txBody>
      </p:sp>
      <p:sp>
        <p:nvSpPr>
          <p:cNvPr id="105" name="object 105"/>
          <p:cNvSpPr/>
          <p:nvPr/>
        </p:nvSpPr>
        <p:spPr>
          <a:xfrm>
            <a:off x="7950200" y="5773928"/>
            <a:ext cx="168910" cy="863600"/>
          </a:xfrm>
          <a:custGeom>
            <a:avLst/>
            <a:gdLst/>
            <a:ahLst/>
            <a:cxnLst/>
            <a:rect l="l" t="t" r="r" b="b"/>
            <a:pathLst>
              <a:path w="168909" h="863600">
                <a:moveTo>
                  <a:pt x="0" y="0"/>
                </a:moveTo>
                <a:lnTo>
                  <a:pt x="0" y="863346"/>
                </a:lnTo>
                <a:lnTo>
                  <a:pt x="168401" y="863346"/>
                </a:lnTo>
                <a:lnTo>
                  <a:pt x="168401" y="0"/>
                </a:lnTo>
                <a:lnTo>
                  <a:pt x="0" y="0"/>
                </a:lnTo>
                <a:close/>
              </a:path>
            </a:pathLst>
          </a:custGeom>
          <a:ln w="12700">
            <a:solidFill>
              <a:srgbClr val="000000"/>
            </a:solidFill>
          </a:ln>
        </p:spPr>
        <p:txBody>
          <a:bodyPr wrap="square" lIns="0" tIns="0" rIns="0" bIns="0" rtlCol="0"/>
          <a:lstStyle/>
          <a:p>
            <a:endParaRPr/>
          </a:p>
        </p:txBody>
      </p:sp>
      <p:sp>
        <p:nvSpPr>
          <p:cNvPr id="106" name="object 106"/>
          <p:cNvSpPr/>
          <p:nvPr/>
        </p:nvSpPr>
        <p:spPr>
          <a:xfrm>
            <a:off x="8118602"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07" name="object 107"/>
          <p:cNvSpPr/>
          <p:nvPr/>
        </p:nvSpPr>
        <p:spPr>
          <a:xfrm>
            <a:off x="8285480" y="5946902"/>
            <a:ext cx="336550" cy="517525"/>
          </a:xfrm>
          <a:custGeom>
            <a:avLst/>
            <a:gdLst/>
            <a:ahLst/>
            <a:cxnLst/>
            <a:rect l="l" t="t" r="r" b="b"/>
            <a:pathLst>
              <a:path w="336550" h="517525">
                <a:moveTo>
                  <a:pt x="0" y="0"/>
                </a:moveTo>
                <a:lnTo>
                  <a:pt x="0" y="517398"/>
                </a:lnTo>
                <a:lnTo>
                  <a:pt x="336042" y="517398"/>
                </a:lnTo>
                <a:lnTo>
                  <a:pt x="336042" y="0"/>
                </a:lnTo>
                <a:lnTo>
                  <a:pt x="0" y="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5770879" y="5946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699">
            <a:solidFill>
              <a:srgbClr val="000000"/>
            </a:solidFill>
          </a:ln>
        </p:spPr>
        <p:txBody>
          <a:bodyPr wrap="square" lIns="0" tIns="0" rIns="0" bIns="0" rtlCol="0"/>
          <a:lstStyle/>
          <a:p>
            <a:endParaRPr/>
          </a:p>
        </p:txBody>
      </p:sp>
      <p:sp>
        <p:nvSpPr>
          <p:cNvPr id="109" name="object 109"/>
          <p:cNvSpPr txBox="1"/>
          <p:nvPr/>
        </p:nvSpPr>
        <p:spPr>
          <a:xfrm>
            <a:off x="5814567" y="6083046"/>
            <a:ext cx="281940"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Reg</a:t>
            </a:r>
            <a:endParaRPr sz="1100">
              <a:latin typeface="Arial"/>
              <a:cs typeface="Arial"/>
            </a:endParaRPr>
          </a:p>
        </p:txBody>
      </p:sp>
      <p:sp>
        <p:nvSpPr>
          <p:cNvPr id="110" name="object 110"/>
          <p:cNvSpPr/>
          <p:nvPr/>
        </p:nvSpPr>
        <p:spPr>
          <a:xfrm>
            <a:off x="5267197" y="62052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11" name="object 111"/>
          <p:cNvSpPr/>
          <p:nvPr/>
        </p:nvSpPr>
        <p:spPr>
          <a:xfrm>
            <a:off x="5602478" y="6205220"/>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12" name="object 112"/>
          <p:cNvSpPr/>
          <p:nvPr/>
        </p:nvSpPr>
        <p:spPr>
          <a:xfrm>
            <a:off x="6105397" y="6032246"/>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13" name="object 113"/>
          <p:cNvSpPr/>
          <p:nvPr/>
        </p:nvSpPr>
        <p:spPr>
          <a:xfrm>
            <a:off x="6105397" y="6378194"/>
            <a:ext cx="168910" cy="0"/>
          </a:xfrm>
          <a:custGeom>
            <a:avLst/>
            <a:gdLst/>
            <a:ahLst/>
            <a:cxnLst/>
            <a:rect l="l" t="t" r="r" b="b"/>
            <a:pathLst>
              <a:path w="168910">
                <a:moveTo>
                  <a:pt x="0" y="0"/>
                </a:moveTo>
                <a:lnTo>
                  <a:pt x="168401" y="0"/>
                </a:lnTo>
              </a:path>
            </a:pathLst>
          </a:custGeom>
          <a:ln w="12700">
            <a:solidFill>
              <a:srgbClr val="000000"/>
            </a:solidFill>
          </a:ln>
        </p:spPr>
        <p:txBody>
          <a:bodyPr wrap="square" lIns="0" tIns="0" rIns="0" bIns="0" rtlCol="0"/>
          <a:lstStyle/>
          <a:p>
            <a:endParaRPr/>
          </a:p>
        </p:txBody>
      </p:sp>
      <p:sp>
        <p:nvSpPr>
          <p:cNvPr id="114" name="object 114"/>
          <p:cNvSpPr/>
          <p:nvPr/>
        </p:nvSpPr>
        <p:spPr>
          <a:xfrm>
            <a:off x="6442202" y="6032246"/>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15" name="object 115"/>
          <p:cNvSpPr/>
          <p:nvPr/>
        </p:nvSpPr>
        <p:spPr>
          <a:xfrm>
            <a:off x="4932679" y="5946902"/>
            <a:ext cx="334645" cy="517525"/>
          </a:xfrm>
          <a:custGeom>
            <a:avLst/>
            <a:gdLst/>
            <a:ahLst/>
            <a:cxnLst/>
            <a:rect l="l" t="t" r="r" b="b"/>
            <a:pathLst>
              <a:path w="334645" h="517525">
                <a:moveTo>
                  <a:pt x="0" y="0"/>
                </a:moveTo>
                <a:lnTo>
                  <a:pt x="0" y="517398"/>
                </a:lnTo>
                <a:lnTo>
                  <a:pt x="334517" y="517398"/>
                </a:lnTo>
                <a:lnTo>
                  <a:pt x="334517" y="0"/>
                </a:lnTo>
                <a:lnTo>
                  <a:pt x="0" y="0"/>
                </a:lnTo>
                <a:close/>
              </a:path>
            </a:pathLst>
          </a:custGeom>
          <a:ln w="12700">
            <a:solidFill>
              <a:srgbClr val="000000"/>
            </a:solidFill>
          </a:ln>
        </p:spPr>
        <p:txBody>
          <a:bodyPr wrap="square" lIns="0" tIns="0" rIns="0" bIns="0" rtlCol="0"/>
          <a:lstStyle/>
          <a:p>
            <a:endParaRPr/>
          </a:p>
        </p:txBody>
      </p:sp>
      <p:sp>
        <p:nvSpPr>
          <p:cNvPr id="116" name="object 116"/>
          <p:cNvSpPr txBox="1"/>
          <p:nvPr/>
        </p:nvSpPr>
        <p:spPr>
          <a:xfrm>
            <a:off x="5021326" y="6083046"/>
            <a:ext cx="180975" cy="182245"/>
          </a:xfrm>
          <a:prstGeom prst="rect">
            <a:avLst/>
          </a:prstGeom>
        </p:spPr>
        <p:txBody>
          <a:bodyPr vert="horz" wrap="square" lIns="0" tIns="0" rIns="0" bIns="0" rtlCol="0">
            <a:spAutoFit/>
          </a:bodyPr>
          <a:lstStyle/>
          <a:p>
            <a:pPr marL="12700">
              <a:lnSpc>
                <a:spcPct val="100000"/>
              </a:lnSpc>
            </a:pPr>
            <a:r>
              <a:rPr sz="1100" spc="-5" dirty="0">
                <a:latin typeface="Arial"/>
                <a:cs typeface="Arial"/>
              </a:rPr>
              <a:t>IM</a:t>
            </a:r>
            <a:endParaRPr sz="1100">
              <a:latin typeface="Arial"/>
              <a:cs typeface="Arial"/>
            </a:endParaRPr>
          </a:p>
        </p:txBody>
      </p:sp>
      <p:sp>
        <p:nvSpPr>
          <p:cNvPr id="117" name="object 117"/>
          <p:cNvSpPr/>
          <p:nvPr/>
        </p:nvSpPr>
        <p:spPr>
          <a:xfrm>
            <a:off x="7783321" y="6205220"/>
            <a:ext cx="167005" cy="0"/>
          </a:xfrm>
          <a:custGeom>
            <a:avLst/>
            <a:gdLst/>
            <a:ahLst/>
            <a:cxnLst/>
            <a:rect l="l" t="t" r="r" b="b"/>
            <a:pathLst>
              <a:path w="167004">
                <a:moveTo>
                  <a:pt x="0" y="0"/>
                </a:moveTo>
                <a:lnTo>
                  <a:pt x="166877" y="0"/>
                </a:lnTo>
              </a:path>
            </a:pathLst>
          </a:custGeom>
          <a:ln w="12700">
            <a:solidFill>
              <a:srgbClr val="000000"/>
            </a:solidFill>
          </a:ln>
        </p:spPr>
        <p:txBody>
          <a:bodyPr wrap="square" lIns="0" tIns="0" rIns="0" bIns="0" rtlCol="0"/>
          <a:lstStyle/>
          <a:p>
            <a:endParaRPr/>
          </a:p>
        </p:txBody>
      </p:sp>
      <p:sp>
        <p:nvSpPr>
          <p:cNvPr id="118" name="object 11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April 2,</a:t>
            </a:r>
            <a:r>
              <a:rPr spc="-95" dirty="0"/>
              <a:t> </a:t>
            </a:r>
            <a:r>
              <a:rPr dirty="0"/>
              <a:t>2003</a:t>
            </a:r>
          </a:p>
        </p:txBody>
      </p:sp>
      <p:sp>
        <p:nvSpPr>
          <p:cNvPr id="119" name="object 11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r>
              <a:rPr dirty="0"/>
              <a:t>Stalls and</a:t>
            </a:r>
            <a:r>
              <a:rPr spc="-90" dirty="0"/>
              <a:t> </a:t>
            </a:r>
            <a:r>
              <a:rPr dirty="0"/>
              <a:t>flushes</a:t>
            </a:r>
          </a:p>
        </p:txBody>
      </p:sp>
      <p:sp>
        <p:nvSpPr>
          <p:cNvPr id="120" name="object 120"/>
          <p:cNvSpPr txBox="1"/>
          <p:nvPr/>
        </p:nvSpPr>
        <p:spPr>
          <a:xfrm>
            <a:off x="9316806" y="7196298"/>
            <a:ext cx="157480" cy="262255"/>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600" dirty="0">
                <a:latin typeface="Trebuchet MS"/>
                <a:cs typeface="Trebuchet MS"/>
              </a:rPr>
              <a:pPr marL="25400">
                <a:lnSpc>
                  <a:spcPct val="100000"/>
                </a:lnSpc>
                <a:spcBef>
                  <a:spcPts val="5"/>
                </a:spcBef>
              </a:pPr>
              <a:t>7</a:t>
            </a:fld>
            <a:endParaRPr sz="16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850" y="374650"/>
            <a:ext cx="6158484" cy="415498"/>
          </a:xfrm>
          <a:prstGeom prst="rect">
            <a:avLst/>
          </a:prstGeom>
        </p:spPr>
        <p:txBody>
          <a:bodyPr vert="horz" wrap="square" lIns="0" tIns="0" rIns="0" bIns="0" rtlCol="0">
            <a:spAutoFit/>
          </a:bodyPr>
          <a:lstStyle/>
          <a:p>
            <a:pPr marL="12700">
              <a:lnSpc>
                <a:spcPct val="100000"/>
              </a:lnSpc>
            </a:pPr>
            <a:r>
              <a:rPr lang="en-US" dirty="0" smtClean="0"/>
              <a:t>Example of Arithmetic Data Hazard</a:t>
            </a:r>
            <a:endParaRPr dirty="0"/>
          </a:p>
        </p:txBody>
      </p:sp>
      <p:sp>
        <p:nvSpPr>
          <p:cNvPr id="9" name="TextBox 8"/>
          <p:cNvSpPr txBox="1"/>
          <p:nvPr/>
        </p:nvSpPr>
        <p:spPr>
          <a:xfrm>
            <a:off x="374650" y="7232650"/>
            <a:ext cx="1143000" cy="369332"/>
          </a:xfrm>
          <a:prstGeom prst="rect">
            <a:avLst/>
          </a:prstGeom>
          <a:noFill/>
        </p:spPr>
        <p:txBody>
          <a:bodyPr wrap="square" rtlCol="0">
            <a:spAutoFit/>
          </a:bodyPr>
          <a:lstStyle/>
          <a:p>
            <a:r>
              <a:rPr lang="en-US" dirty="0" smtClean="0"/>
              <a:t>GL</a:t>
            </a:r>
            <a:endParaRPr lang="en-US" dirty="0"/>
          </a:p>
        </p:txBody>
      </p:sp>
      <p:pic>
        <p:nvPicPr>
          <p:cNvPr id="5" name="Picture 4" descr="DataHazard1.png"/>
          <p:cNvPicPr>
            <a:picLocks noChangeAspect="1"/>
          </p:cNvPicPr>
          <p:nvPr/>
        </p:nvPicPr>
        <p:blipFill>
          <a:blip r:embed="rId2"/>
          <a:stretch>
            <a:fillRect/>
          </a:stretch>
        </p:blipFill>
        <p:spPr>
          <a:xfrm>
            <a:off x="2044700" y="2698750"/>
            <a:ext cx="5956300" cy="236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850" y="374650"/>
            <a:ext cx="6158484" cy="415498"/>
          </a:xfrm>
          <a:prstGeom prst="rect">
            <a:avLst/>
          </a:prstGeom>
        </p:spPr>
        <p:txBody>
          <a:bodyPr vert="horz" wrap="square" lIns="0" tIns="0" rIns="0" bIns="0" rtlCol="0">
            <a:spAutoFit/>
          </a:bodyPr>
          <a:lstStyle/>
          <a:p>
            <a:pPr marL="12700">
              <a:lnSpc>
                <a:spcPct val="100000"/>
              </a:lnSpc>
            </a:pPr>
            <a:r>
              <a:rPr lang="en-US" dirty="0" smtClean="0"/>
              <a:t>Example of Arithmetic Data Hazard</a:t>
            </a:r>
            <a:endParaRPr dirty="0"/>
          </a:p>
        </p:txBody>
      </p:sp>
      <p:sp>
        <p:nvSpPr>
          <p:cNvPr id="9" name="TextBox 8"/>
          <p:cNvSpPr txBox="1"/>
          <p:nvPr/>
        </p:nvSpPr>
        <p:spPr>
          <a:xfrm>
            <a:off x="374650" y="7232650"/>
            <a:ext cx="1143000" cy="369332"/>
          </a:xfrm>
          <a:prstGeom prst="rect">
            <a:avLst/>
          </a:prstGeom>
          <a:noFill/>
        </p:spPr>
        <p:txBody>
          <a:bodyPr wrap="square" rtlCol="0">
            <a:spAutoFit/>
          </a:bodyPr>
          <a:lstStyle/>
          <a:p>
            <a:r>
              <a:rPr lang="en-US" dirty="0" smtClean="0"/>
              <a:t>GL</a:t>
            </a:r>
            <a:endParaRPr lang="en-US" dirty="0"/>
          </a:p>
        </p:txBody>
      </p:sp>
      <p:pic>
        <p:nvPicPr>
          <p:cNvPr id="5" name="Picture 4" descr="DataHazard1b.png"/>
          <p:cNvPicPr>
            <a:picLocks noChangeAspect="1"/>
          </p:cNvPicPr>
          <p:nvPr/>
        </p:nvPicPr>
        <p:blipFill>
          <a:blip r:embed="rId2"/>
          <a:stretch>
            <a:fillRect/>
          </a:stretch>
        </p:blipFill>
        <p:spPr>
          <a:xfrm>
            <a:off x="1892300" y="1936750"/>
            <a:ext cx="6261100" cy="3886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3027</Words>
  <Application>Microsoft Office PowerPoint</Application>
  <PresentationFormat>Custom</PresentationFormat>
  <Paragraphs>743</Paragraphs>
  <Slides>38</Slides>
  <Notes>1</Notes>
  <HiddenSlides>0</HiddenSlides>
  <MMClips>0</MMClips>
  <ScaleCrop>false</ScaleCrop>
  <HeadingPairs>
    <vt:vector size="4" baseType="variant">
      <vt:variant>
        <vt:lpstr>Design Template</vt:lpstr>
      </vt:variant>
      <vt:variant>
        <vt:i4>3</vt:i4>
      </vt:variant>
      <vt:variant>
        <vt:lpstr>Slide Titles</vt:lpstr>
      </vt:variant>
      <vt:variant>
        <vt:i4>38</vt:i4>
      </vt:variant>
    </vt:vector>
  </HeadingPairs>
  <TitlesOfParts>
    <vt:vector size="41" baseType="lpstr">
      <vt:lpstr>Office Theme</vt:lpstr>
      <vt:lpstr>lectures_optima</vt:lpstr>
      <vt:lpstr>1_Office Theme</vt:lpstr>
      <vt:lpstr>170520</vt:lpstr>
      <vt:lpstr>Pipelining 2: Hazards</vt:lpstr>
      <vt:lpstr>Announcements</vt:lpstr>
      <vt:lpstr>Review</vt:lpstr>
      <vt:lpstr>Complete pipelined datapath...so far</vt:lpstr>
      <vt:lpstr>Data hazard review</vt:lpstr>
      <vt:lpstr>Forwarding to the rescue!</vt:lpstr>
      <vt:lpstr>Example of Arithmetic Data Hazard</vt:lpstr>
      <vt:lpstr>Example of Arithmetic Data Hazard</vt:lpstr>
      <vt:lpstr>Example of Arithmetic Data Hazard</vt:lpstr>
      <vt:lpstr>NON ARITHMETIC HAZARDS</vt:lpstr>
      <vt:lpstr>Stalls and flushes</vt:lpstr>
      <vt:lpstr>What about loads?</vt:lpstr>
      <vt:lpstr>Stalling</vt:lpstr>
      <vt:lpstr>Stalling and forwarding</vt:lpstr>
      <vt:lpstr>Stalling delays the entire pipeline</vt:lpstr>
      <vt:lpstr>Detecting stalls</vt:lpstr>
      <vt:lpstr>Implementing stalls</vt:lpstr>
      <vt:lpstr>The missing ALU, data memory and register write</vt:lpstr>
      <vt:lpstr>Adding hazard detection to the CPU</vt:lpstr>
      <vt:lpstr>The hazard detection unit</vt:lpstr>
      <vt:lpstr>Another way to think about stalls</vt:lpstr>
      <vt:lpstr>LOAD EXAMPLE</vt:lpstr>
      <vt:lpstr>LOAD EXAMPLE</vt:lpstr>
      <vt:lpstr>LOAD EXAMPLE</vt:lpstr>
      <vt:lpstr>Branches in the original pipelined datapath</vt:lpstr>
      <vt:lpstr>Branches</vt:lpstr>
      <vt:lpstr>Stalling is one solution</vt:lpstr>
      <vt:lpstr>Branch prediction</vt:lpstr>
      <vt:lpstr>Branch misprediction</vt:lpstr>
      <vt:lpstr>Performance gains and losses</vt:lpstr>
      <vt:lpstr>Implementing branches</vt:lpstr>
      <vt:lpstr>Implementing flushes</vt:lpstr>
      <vt:lpstr>Branching without forwarding and load stalls</vt:lpstr>
      <vt:lpstr>Branch prediction</vt:lpstr>
      <vt:lpstr>Branch prediction</vt:lpstr>
      <vt:lpstr>Branch prediction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Stalls and flushes</dc:title>
  <dc:subject>CS232 @ UIUC</dc:subject>
  <dc:creator>Howard Huang</dc:creator>
  <cp:lastModifiedBy>Greg LaKomski</cp:lastModifiedBy>
  <cp:revision>33</cp:revision>
  <dcterms:created xsi:type="dcterms:W3CDTF">2018-10-11T00:21:59Z</dcterms:created>
  <dcterms:modified xsi:type="dcterms:W3CDTF">2018-10-11T00:24:08Z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2003-08-22T00:00:00Z</vt:filetime>
  </property>
  <property fmtid="{D5CDD505-2E9C-101B-9397-08002B2CF9AE}" pid="3" name="Creator">
    <vt:lpwstr>Acrobat PDFMaker 5.0 for PowerPoint</vt:lpwstr>
  </property>
  <property fmtid="{D5CDD505-2E9C-101B-9397-08002B2CF9AE}" pid="4" name="LastSaved">
    <vt:filetime>2017-10-22T00:00:00Z</vt:filetime>
  </property>
</Properties>
</file>