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89" r:id="rId2"/>
    <p:sldId id="290" r:id="rId3"/>
    <p:sldId id="291" r:id="rId4"/>
    <p:sldId id="30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5" r:id="rId32"/>
    <p:sldId id="276" r:id="rId33"/>
    <p:sldId id="277" r:id="rId34"/>
    <p:sldId id="279" r:id="rId35"/>
    <p:sldId id="280" r:id="rId36"/>
    <p:sldId id="281" r:id="rId37"/>
    <p:sldId id="282" r:id="rId38"/>
    <p:sldId id="278" r:id="rId39"/>
    <p:sldId id="283" r:id="rId40"/>
    <p:sldId id="284" r:id="rId41"/>
    <p:sldId id="285" r:id="rId42"/>
    <p:sldId id="286" r:id="rId43"/>
    <p:sldId id="287" r:id="rId44"/>
    <p:sldId id="288" r:id="rId45"/>
  </p:sldIdLst>
  <p:sldSz cx="10045700" cy="7759700"/>
  <p:notesSz cx="10045700" cy="775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02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3427" y="2405507"/>
            <a:ext cx="8538845" cy="1629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6855" y="4345432"/>
            <a:ext cx="7031990" cy="193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285" y="1784731"/>
            <a:ext cx="4369879" cy="5121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73535" y="1784731"/>
            <a:ext cx="4369879" cy="5121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27050" y="1136650"/>
            <a:ext cx="9088374" cy="1089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7050" y="1136650"/>
            <a:ext cx="9037320" cy="71755"/>
          </a:xfrm>
          <a:custGeom>
            <a:avLst/>
            <a:gdLst/>
            <a:ahLst/>
            <a:cxnLst/>
            <a:rect l="l" t="t" r="r" b="b"/>
            <a:pathLst>
              <a:path w="9037320" h="71755">
                <a:moveTo>
                  <a:pt x="0" y="0"/>
                </a:moveTo>
                <a:lnTo>
                  <a:pt x="0" y="71628"/>
                </a:lnTo>
                <a:lnTo>
                  <a:pt x="9037320" y="71627"/>
                </a:lnTo>
                <a:lnTo>
                  <a:pt x="903732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3450" y="487171"/>
            <a:ext cx="5334000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2051050"/>
            <a:ext cx="8855201" cy="379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345" y="7196298"/>
            <a:ext cx="129286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05337" y="7196298"/>
            <a:ext cx="180340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09220" y="7196298"/>
            <a:ext cx="26415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</p:sldLayoutIdLst>
  <p:txStyles>
    <p:titleStyle>
      <a:lvl1pPr algn="ctr"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345" y="1173479"/>
            <a:ext cx="8423275" cy="1015663"/>
          </a:xfrm>
        </p:spPr>
        <p:txBody>
          <a:bodyPr/>
          <a:lstStyle/>
          <a:p>
            <a:pPr algn="ctr"/>
            <a:r>
              <a:rPr lang="en-US" sz="6600" dirty="0" smtClean="0"/>
              <a:t>142611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188" y="487171"/>
            <a:ext cx="4547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Write-back cache</a:t>
            </a:r>
            <a:r>
              <a:rPr spc="-114" dirty="0"/>
              <a:t> </a:t>
            </a:r>
            <a:r>
              <a:rPr dirty="0"/>
              <a:t>discussion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28,</a:t>
            </a:r>
            <a:r>
              <a:rPr spc="-95" dirty="0"/>
              <a:t> </a:t>
            </a:r>
            <a:r>
              <a:rPr dirty="0"/>
              <a:t>2003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3839707" y="7196298"/>
            <a:ext cx="2336165" cy="4930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Cache writes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8694" y="7196298"/>
            <a:ext cx="264159" cy="253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348" y="1173481"/>
            <a:ext cx="8815705" cy="5201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8745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Each block in a </a:t>
            </a:r>
            <a:r>
              <a:rPr sz="2000" spc="-10" dirty="0">
                <a:latin typeface="Trebuchet MS"/>
                <a:cs typeface="Trebuchet MS"/>
              </a:rPr>
              <a:t>write-back </a:t>
            </a:r>
            <a:r>
              <a:rPr sz="2000" spc="-5" dirty="0">
                <a:latin typeface="Trebuchet MS"/>
                <a:cs typeface="Trebuchet MS"/>
              </a:rPr>
              <a:t>cache needs a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dirty bit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spc="-10" dirty="0">
                <a:latin typeface="Trebuchet MS"/>
                <a:cs typeface="Trebuchet MS"/>
              </a:rPr>
              <a:t>indicate whether </a:t>
            </a:r>
            <a:r>
              <a:rPr sz="2000" spc="-5" dirty="0">
                <a:latin typeface="Trebuchet MS"/>
                <a:cs typeface="Trebuchet MS"/>
              </a:rPr>
              <a:t>or  not it must be saved to main </a:t>
            </a:r>
            <a:r>
              <a:rPr sz="2000" spc="-10" dirty="0">
                <a:latin typeface="Trebuchet MS"/>
                <a:cs typeface="Trebuchet MS"/>
              </a:rPr>
              <a:t>memory before </a:t>
            </a:r>
            <a:r>
              <a:rPr sz="2000" spc="-5" dirty="0">
                <a:latin typeface="Trebuchet MS"/>
                <a:cs typeface="Trebuchet MS"/>
              </a:rPr>
              <a:t>being replaced—otherwise  we might </a:t>
            </a:r>
            <a:r>
              <a:rPr sz="2000" spc="-10" dirty="0">
                <a:latin typeface="Trebuchet MS"/>
                <a:cs typeface="Trebuchet MS"/>
              </a:rPr>
              <a:t>perform unnecessary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writebacks.</a:t>
            </a:r>
            <a:endParaRPr sz="2000">
              <a:latin typeface="Trebuchet MS"/>
              <a:cs typeface="Trebuchet MS"/>
            </a:endParaRPr>
          </a:p>
          <a:p>
            <a:pPr marL="355600" marR="235585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rebuchet MS"/>
                <a:cs typeface="Trebuchet MS"/>
              </a:rPr>
              <a:t>Notice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penalty </a:t>
            </a:r>
            <a:r>
              <a:rPr sz="2000" spc="-5" dirty="0">
                <a:latin typeface="Trebuchet MS"/>
                <a:cs typeface="Trebuchet MS"/>
              </a:rPr>
              <a:t>for the main </a:t>
            </a:r>
            <a:r>
              <a:rPr sz="2000" dirty="0">
                <a:latin typeface="Trebuchet MS"/>
                <a:cs typeface="Trebuchet MS"/>
              </a:rPr>
              <a:t>memory </a:t>
            </a:r>
            <a:r>
              <a:rPr sz="2000" spc="-10" dirty="0">
                <a:latin typeface="Trebuchet MS"/>
                <a:cs typeface="Trebuchet MS"/>
              </a:rPr>
              <a:t>access </a:t>
            </a:r>
            <a:r>
              <a:rPr sz="2000" spc="-5" dirty="0">
                <a:latin typeface="Trebuchet MS"/>
                <a:cs typeface="Trebuchet MS"/>
              </a:rPr>
              <a:t>will not be </a:t>
            </a:r>
            <a:r>
              <a:rPr sz="2000" spc="-10" dirty="0">
                <a:latin typeface="Trebuchet MS"/>
                <a:cs typeface="Trebuchet MS"/>
              </a:rPr>
              <a:t>applied until 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execution </a:t>
            </a:r>
            <a:r>
              <a:rPr sz="2000" spc="-5" dirty="0">
                <a:latin typeface="Trebuchet MS"/>
                <a:cs typeface="Trebuchet MS"/>
              </a:rPr>
              <a:t>of some </a:t>
            </a:r>
            <a:r>
              <a:rPr sz="2000" i="1" spc="-5" dirty="0">
                <a:latin typeface="Trebuchet MS"/>
                <a:cs typeface="Trebuchet MS"/>
              </a:rPr>
              <a:t>subsequent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following the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write.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In our </a:t>
            </a:r>
            <a:r>
              <a:rPr sz="2000" spc="-10" dirty="0">
                <a:latin typeface="Trebuchet MS"/>
                <a:cs typeface="Trebuchet MS"/>
              </a:rPr>
              <a:t>example, </a:t>
            </a:r>
            <a:r>
              <a:rPr sz="2000" spc="-5" dirty="0">
                <a:latin typeface="Trebuchet MS"/>
                <a:cs typeface="Trebuchet MS"/>
              </a:rPr>
              <a:t>the write to </a:t>
            </a:r>
            <a:r>
              <a:rPr sz="2000" dirty="0">
                <a:latin typeface="Trebuchet MS"/>
                <a:cs typeface="Trebuchet MS"/>
              </a:rPr>
              <a:t>Mem[</a:t>
            </a:r>
            <a:r>
              <a:rPr sz="2000" dirty="0">
                <a:solidFill>
                  <a:srgbClr val="2F2FFF"/>
                </a:solidFill>
                <a:latin typeface="Trebuchet MS"/>
                <a:cs typeface="Trebuchet MS"/>
              </a:rPr>
              <a:t>214</a:t>
            </a:r>
            <a:r>
              <a:rPr sz="2000" dirty="0">
                <a:latin typeface="Trebuchet MS"/>
                <a:cs typeface="Trebuchet MS"/>
              </a:rPr>
              <a:t>] </a:t>
            </a:r>
            <a:r>
              <a:rPr sz="2000" spc="-10" dirty="0">
                <a:latin typeface="Trebuchet MS"/>
                <a:cs typeface="Trebuchet MS"/>
              </a:rPr>
              <a:t>affected </a:t>
            </a:r>
            <a:r>
              <a:rPr sz="2000" spc="-5" dirty="0">
                <a:latin typeface="Trebuchet MS"/>
                <a:cs typeface="Trebuchet MS"/>
              </a:rPr>
              <a:t>only the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cache.</a:t>
            </a:r>
            <a:endParaRPr sz="2000">
              <a:latin typeface="Trebuchet MS"/>
              <a:cs typeface="Trebuchet MS"/>
            </a:endParaRPr>
          </a:p>
          <a:p>
            <a:pPr marL="755650" marR="10287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But </a:t>
            </a:r>
            <a:r>
              <a:rPr sz="2000" spc="-10" dirty="0">
                <a:latin typeface="Trebuchet MS"/>
                <a:cs typeface="Trebuchet MS"/>
              </a:rPr>
              <a:t>the </a:t>
            </a:r>
            <a:r>
              <a:rPr sz="2000" spc="-5" dirty="0">
                <a:latin typeface="Trebuchet MS"/>
                <a:cs typeface="Trebuchet MS"/>
              </a:rPr>
              <a:t>load from Mem[</a:t>
            </a:r>
            <a:r>
              <a:rPr sz="2000" spc="-5" dirty="0">
                <a:solidFill>
                  <a:srgbClr val="FF00FF"/>
                </a:solidFill>
                <a:latin typeface="Trebuchet MS"/>
                <a:cs typeface="Trebuchet MS"/>
              </a:rPr>
              <a:t>142</a:t>
            </a:r>
            <a:r>
              <a:rPr sz="2000" spc="-5" dirty="0">
                <a:latin typeface="Trebuchet MS"/>
                <a:cs typeface="Trebuchet MS"/>
              </a:rPr>
              <a:t>] resulted in </a:t>
            </a:r>
            <a:r>
              <a:rPr sz="2000" i="1" spc="-5" dirty="0">
                <a:latin typeface="Trebuchet MS"/>
                <a:cs typeface="Trebuchet MS"/>
              </a:rPr>
              <a:t>two </a:t>
            </a:r>
            <a:r>
              <a:rPr sz="2000" spc="-5" dirty="0">
                <a:latin typeface="Trebuchet MS"/>
                <a:cs typeface="Trebuchet MS"/>
              </a:rPr>
              <a:t>memory </a:t>
            </a:r>
            <a:r>
              <a:rPr sz="2000" spc="-10" dirty="0">
                <a:latin typeface="Trebuchet MS"/>
                <a:cs typeface="Trebuchet MS"/>
              </a:rPr>
              <a:t>accesses: </a:t>
            </a:r>
            <a:r>
              <a:rPr sz="2000" spc="-5" dirty="0">
                <a:latin typeface="Trebuchet MS"/>
                <a:cs typeface="Trebuchet MS"/>
              </a:rPr>
              <a:t>one </a:t>
            </a:r>
            <a:r>
              <a:rPr sz="2000" spc="-10" dirty="0">
                <a:latin typeface="Trebuchet MS"/>
                <a:cs typeface="Trebuchet MS"/>
              </a:rPr>
              <a:t>to  </a:t>
            </a:r>
            <a:r>
              <a:rPr sz="2000" spc="-5" dirty="0">
                <a:latin typeface="Trebuchet MS"/>
                <a:cs typeface="Trebuchet MS"/>
              </a:rPr>
              <a:t>save data to </a:t>
            </a:r>
            <a:r>
              <a:rPr sz="2000" spc="-10" dirty="0">
                <a:latin typeface="Trebuchet MS"/>
                <a:cs typeface="Trebuchet MS"/>
              </a:rPr>
              <a:t>address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214</a:t>
            </a:r>
            <a:r>
              <a:rPr sz="2000" spc="-5" dirty="0">
                <a:latin typeface="Trebuchet MS"/>
                <a:cs typeface="Trebuchet MS"/>
              </a:rPr>
              <a:t>, and one to load data from </a:t>
            </a:r>
            <a:r>
              <a:rPr sz="2000" spc="-10" dirty="0">
                <a:latin typeface="Trebuchet MS"/>
                <a:cs typeface="Trebuchet MS"/>
              </a:rPr>
              <a:t>address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FF"/>
                </a:solidFill>
                <a:latin typeface="Trebuchet MS"/>
                <a:cs typeface="Trebuchet MS"/>
              </a:rPr>
              <a:t>142</a:t>
            </a:r>
            <a:r>
              <a:rPr sz="200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This </a:t>
            </a:r>
            <a:r>
              <a:rPr sz="2000" spc="-10" dirty="0">
                <a:latin typeface="Trebuchet MS"/>
                <a:cs typeface="Trebuchet MS"/>
              </a:rPr>
              <a:t>makes </a:t>
            </a:r>
            <a:r>
              <a:rPr sz="2000" spc="-5" dirty="0">
                <a:latin typeface="Trebuchet MS"/>
                <a:cs typeface="Trebuchet MS"/>
              </a:rPr>
              <a:t>it </a:t>
            </a:r>
            <a:r>
              <a:rPr sz="2000" spc="-10" dirty="0">
                <a:latin typeface="Trebuchet MS"/>
                <a:cs typeface="Trebuchet MS"/>
              </a:rPr>
              <a:t>harder </a:t>
            </a:r>
            <a:r>
              <a:rPr sz="2000" spc="-5" dirty="0">
                <a:latin typeface="Trebuchet MS"/>
                <a:cs typeface="Trebuchet MS"/>
              </a:rPr>
              <a:t>to predict </a:t>
            </a:r>
            <a:r>
              <a:rPr sz="2000" spc="-10" dirty="0">
                <a:latin typeface="Trebuchet MS"/>
                <a:cs typeface="Trebuchet MS"/>
              </a:rPr>
              <a:t>execution </a:t>
            </a:r>
            <a:r>
              <a:rPr sz="2000" spc="-5" dirty="0">
                <a:latin typeface="Trebuchet MS"/>
                <a:cs typeface="Trebuchet MS"/>
              </a:rPr>
              <a:t>time and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  <a:p>
            <a:pPr marL="355600" marR="152400" indent="-342900">
              <a:lnSpc>
                <a:spcPct val="100000"/>
              </a:lnSpc>
              <a:spcBef>
                <a:spcPts val="480"/>
              </a:spcBef>
              <a:buFont typeface="Wingdings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advantage </a:t>
            </a:r>
            <a:r>
              <a:rPr sz="2000" spc="-5" dirty="0">
                <a:latin typeface="Trebuchet MS"/>
                <a:cs typeface="Trebuchet MS"/>
              </a:rPr>
              <a:t>of </a:t>
            </a:r>
            <a:r>
              <a:rPr sz="2000" spc="-10" dirty="0">
                <a:latin typeface="Trebuchet MS"/>
                <a:cs typeface="Trebuchet MS"/>
              </a:rPr>
              <a:t>write-back caches </a:t>
            </a:r>
            <a:r>
              <a:rPr sz="2000" spc="-5" dirty="0">
                <a:latin typeface="Trebuchet MS"/>
                <a:cs typeface="Trebuchet MS"/>
              </a:rPr>
              <a:t>is that not all write operations </a:t>
            </a:r>
            <a:r>
              <a:rPr sz="2000" spc="-10" dirty="0">
                <a:latin typeface="Trebuchet MS"/>
                <a:cs typeface="Trebuchet MS"/>
              </a:rPr>
              <a:t>need 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spc="-10" dirty="0">
                <a:latin typeface="Trebuchet MS"/>
                <a:cs typeface="Trebuchet MS"/>
              </a:rPr>
              <a:t>access </a:t>
            </a:r>
            <a:r>
              <a:rPr sz="2000" spc="-5" dirty="0">
                <a:latin typeface="Trebuchet MS"/>
                <a:cs typeface="Trebuchet MS"/>
              </a:rPr>
              <a:t>main </a:t>
            </a:r>
            <a:r>
              <a:rPr sz="2000" spc="-10" dirty="0">
                <a:latin typeface="Trebuchet MS"/>
                <a:cs typeface="Trebuchet MS"/>
              </a:rPr>
              <a:t>memory, </a:t>
            </a:r>
            <a:r>
              <a:rPr sz="2000" spc="-5" dirty="0">
                <a:latin typeface="Trebuchet MS"/>
                <a:cs typeface="Trebuchet MS"/>
              </a:rPr>
              <a:t>as with </a:t>
            </a:r>
            <a:r>
              <a:rPr sz="2000" spc="-10" dirty="0">
                <a:latin typeface="Trebuchet MS"/>
                <a:cs typeface="Trebuchet MS"/>
              </a:rPr>
              <a:t>write-through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caches.</a:t>
            </a:r>
            <a:endParaRPr sz="200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If a single </a:t>
            </a:r>
            <a:r>
              <a:rPr sz="2000" spc="-10" dirty="0">
                <a:latin typeface="Trebuchet MS"/>
                <a:cs typeface="Trebuchet MS"/>
              </a:rPr>
              <a:t>address </a:t>
            </a:r>
            <a:r>
              <a:rPr sz="2000" spc="-5" dirty="0">
                <a:latin typeface="Trebuchet MS"/>
                <a:cs typeface="Trebuchet MS"/>
              </a:rPr>
              <a:t>is frequently </a:t>
            </a:r>
            <a:r>
              <a:rPr sz="2000" spc="-10" dirty="0">
                <a:latin typeface="Trebuchet MS"/>
                <a:cs typeface="Trebuchet MS"/>
              </a:rPr>
              <a:t>written </a:t>
            </a:r>
            <a:r>
              <a:rPr sz="2000" spc="-5" dirty="0">
                <a:latin typeface="Trebuchet MS"/>
                <a:cs typeface="Trebuchet MS"/>
              </a:rPr>
              <a:t>to, then it </a:t>
            </a:r>
            <a:r>
              <a:rPr sz="2000" spc="-10" dirty="0">
                <a:latin typeface="Trebuchet MS"/>
                <a:cs typeface="Trebuchet MS"/>
              </a:rPr>
              <a:t>doesn’t </a:t>
            </a:r>
            <a:r>
              <a:rPr sz="2000" spc="-5" dirty="0">
                <a:latin typeface="Trebuchet MS"/>
                <a:cs typeface="Trebuchet MS"/>
              </a:rPr>
              <a:t>pay to </a:t>
            </a:r>
            <a:r>
              <a:rPr sz="2000" spc="-10" dirty="0">
                <a:latin typeface="Trebuchet MS"/>
                <a:cs typeface="Trebuchet MS"/>
              </a:rPr>
              <a:t>keep  writing </a:t>
            </a:r>
            <a:r>
              <a:rPr sz="2000" spc="-5" dirty="0">
                <a:latin typeface="Trebuchet MS"/>
                <a:cs typeface="Trebuchet MS"/>
              </a:rPr>
              <a:t>that data through to main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memory.</a:t>
            </a:r>
            <a:endParaRPr sz="2000">
              <a:latin typeface="Trebuchet MS"/>
              <a:cs typeface="Trebuchet MS"/>
            </a:endParaRPr>
          </a:p>
          <a:p>
            <a:pPr marL="755650" marR="309245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If several bytes </a:t>
            </a:r>
            <a:r>
              <a:rPr sz="2000" spc="-10" dirty="0">
                <a:latin typeface="Trebuchet MS"/>
                <a:cs typeface="Trebuchet MS"/>
              </a:rPr>
              <a:t>within </a:t>
            </a:r>
            <a:r>
              <a:rPr sz="2000" spc="-5" dirty="0">
                <a:latin typeface="Trebuchet MS"/>
                <a:cs typeface="Trebuchet MS"/>
              </a:rPr>
              <a:t>the same cache block are </a:t>
            </a:r>
            <a:r>
              <a:rPr sz="2000" spc="-10" dirty="0">
                <a:latin typeface="Trebuchet MS"/>
                <a:cs typeface="Trebuchet MS"/>
              </a:rPr>
              <a:t>modified, </a:t>
            </a:r>
            <a:r>
              <a:rPr sz="2000" spc="-5" dirty="0">
                <a:latin typeface="Trebuchet MS"/>
                <a:cs typeface="Trebuchet MS"/>
              </a:rPr>
              <a:t>they </a:t>
            </a:r>
            <a:r>
              <a:rPr sz="2000" spc="-10" dirty="0">
                <a:latin typeface="Trebuchet MS"/>
                <a:cs typeface="Trebuchet MS"/>
              </a:rPr>
              <a:t>will  </a:t>
            </a:r>
            <a:r>
              <a:rPr sz="2000" spc="-5" dirty="0">
                <a:latin typeface="Trebuchet MS"/>
                <a:cs typeface="Trebuchet MS"/>
              </a:rPr>
              <a:t>only force one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write operation at </a:t>
            </a:r>
            <a:r>
              <a:rPr sz="2000" spc="-10" dirty="0">
                <a:latin typeface="Trebuchet MS"/>
                <a:cs typeface="Trebuchet MS"/>
              </a:rPr>
              <a:t>write-back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time.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582" y="487171"/>
            <a:ext cx="20504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Write</a:t>
            </a:r>
            <a:r>
              <a:rPr spc="-105" dirty="0"/>
              <a:t> </a:t>
            </a:r>
            <a:r>
              <a:rPr spc="-5" dirty="0"/>
              <a:t>misses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8" y="1173479"/>
            <a:ext cx="8506460" cy="1330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5405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A second scenario is if we try to write to an </a:t>
            </a:r>
            <a:r>
              <a:rPr sz="2000" spc="-10" dirty="0">
                <a:latin typeface="Trebuchet MS"/>
                <a:cs typeface="Trebuchet MS"/>
              </a:rPr>
              <a:t>address </a:t>
            </a:r>
            <a:r>
              <a:rPr sz="2000" spc="-5" dirty="0">
                <a:latin typeface="Trebuchet MS"/>
                <a:cs typeface="Trebuchet MS"/>
              </a:rPr>
              <a:t>that is not </a:t>
            </a:r>
            <a:r>
              <a:rPr sz="2000" spc="-10" dirty="0">
                <a:latin typeface="Trebuchet MS"/>
                <a:cs typeface="Trebuchet MS"/>
              </a:rPr>
              <a:t>already  contained </a:t>
            </a:r>
            <a:r>
              <a:rPr sz="2000" spc="-5" dirty="0">
                <a:latin typeface="Trebuchet MS"/>
                <a:cs typeface="Trebuchet MS"/>
              </a:rPr>
              <a:t>in the </a:t>
            </a:r>
            <a:r>
              <a:rPr sz="2000" spc="-10" dirty="0">
                <a:latin typeface="Trebuchet MS"/>
                <a:cs typeface="Trebuchet MS"/>
              </a:rPr>
              <a:t>cache; </a:t>
            </a:r>
            <a:r>
              <a:rPr sz="2000" spc="-5" dirty="0">
                <a:latin typeface="Trebuchet MS"/>
                <a:cs typeface="Trebuchet MS"/>
              </a:rPr>
              <a:t>this is called a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write</a:t>
            </a:r>
            <a:r>
              <a:rPr sz="20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r>
              <a:rPr sz="200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Let’s say we want to store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21763 </a:t>
            </a:r>
            <a:r>
              <a:rPr sz="2000" spc="-5" dirty="0">
                <a:latin typeface="Trebuchet MS"/>
                <a:cs typeface="Trebuchet MS"/>
              </a:rPr>
              <a:t>into Mem[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1101 </a:t>
            </a:r>
            <a:r>
              <a:rPr sz="2000" dirty="0">
                <a:solidFill>
                  <a:srgbClr val="2F2FFF"/>
                </a:solidFill>
                <a:latin typeface="Trebuchet MS"/>
                <a:cs typeface="Trebuchet MS"/>
              </a:rPr>
              <a:t>0110</a:t>
            </a:r>
            <a:r>
              <a:rPr sz="2000" dirty="0">
                <a:latin typeface="Trebuchet MS"/>
                <a:cs typeface="Trebuchet MS"/>
              </a:rPr>
              <a:t>] </a:t>
            </a:r>
            <a:r>
              <a:rPr sz="2000" spc="-5" dirty="0">
                <a:latin typeface="Trebuchet MS"/>
                <a:cs typeface="Trebuchet MS"/>
              </a:rPr>
              <a:t>but we find </a:t>
            </a:r>
            <a:r>
              <a:rPr sz="2000" spc="-10" dirty="0">
                <a:latin typeface="Trebuchet MS"/>
                <a:cs typeface="Trebuchet MS"/>
              </a:rPr>
              <a:t>that  address </a:t>
            </a:r>
            <a:r>
              <a:rPr sz="2000" spc="-5" dirty="0">
                <a:latin typeface="Trebuchet MS"/>
                <a:cs typeface="Trebuchet MS"/>
              </a:rPr>
              <a:t>is not </a:t>
            </a:r>
            <a:r>
              <a:rPr sz="2000" spc="-10" dirty="0">
                <a:latin typeface="Trebuchet MS"/>
                <a:cs typeface="Trebuchet MS"/>
              </a:rPr>
              <a:t>currently </a:t>
            </a:r>
            <a:r>
              <a:rPr sz="2000" spc="-5" dirty="0">
                <a:latin typeface="Trebuchet MS"/>
                <a:cs typeface="Trebuchet MS"/>
              </a:rPr>
              <a:t>in the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375" y="4703826"/>
            <a:ext cx="8659495" cy="316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When we </a:t>
            </a:r>
            <a:r>
              <a:rPr sz="2000" spc="-10" dirty="0">
                <a:latin typeface="Trebuchet MS"/>
                <a:cs typeface="Trebuchet MS"/>
              </a:rPr>
              <a:t>update </a:t>
            </a:r>
            <a:r>
              <a:rPr sz="2000" dirty="0">
                <a:latin typeface="Trebuchet MS"/>
                <a:cs typeface="Trebuchet MS"/>
              </a:rPr>
              <a:t>Mem[</a:t>
            </a:r>
            <a:r>
              <a:rPr sz="2000" dirty="0">
                <a:solidFill>
                  <a:srgbClr val="2F2FFF"/>
                </a:solidFill>
                <a:latin typeface="Trebuchet MS"/>
                <a:cs typeface="Trebuchet MS"/>
              </a:rPr>
              <a:t>1101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0110</a:t>
            </a:r>
            <a:r>
              <a:rPr sz="2000" spc="-5" dirty="0">
                <a:latin typeface="Trebuchet MS"/>
                <a:cs typeface="Trebuchet MS"/>
              </a:rPr>
              <a:t>], should we </a:t>
            </a:r>
            <a:r>
              <a:rPr sz="2000" i="1" spc="-5" dirty="0">
                <a:latin typeface="Trebuchet MS"/>
                <a:cs typeface="Trebuchet MS"/>
              </a:rPr>
              <a:t>also </a:t>
            </a:r>
            <a:r>
              <a:rPr sz="2000" spc="-5" dirty="0">
                <a:latin typeface="Trebuchet MS"/>
                <a:cs typeface="Trebuchet MS"/>
              </a:rPr>
              <a:t>load it into the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cache?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3296" y="2865601"/>
          <a:ext cx="6610856" cy="1322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876"/>
                <a:gridCol w="419100"/>
                <a:gridCol w="922781"/>
                <a:gridCol w="1172718"/>
                <a:gridCol w="3437381"/>
              </a:tblGrid>
              <a:tr h="287048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Index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V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080" algn="r">
                        <a:lnSpc>
                          <a:spcPts val="1825"/>
                        </a:lnSpc>
                        <a:tabLst>
                          <a:tab pos="1315720" algn="l"/>
                        </a:tabLst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Address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44423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/>
                </a:tc>
              </a:tr>
              <a:tr h="34594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00010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123456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361950" algn="r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1422400" algn="l"/>
                        </a:tabLst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 011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0	</a:t>
                      </a:r>
                      <a:r>
                        <a:rPr sz="2400" spc="-7" baseline="5208" dirty="0">
                          <a:latin typeface="Trebuchet MS"/>
                          <a:cs typeface="Trebuchet MS"/>
                        </a:rPr>
                        <a:t>6378</a:t>
                      </a:r>
                      <a:endParaRPr sz="2400" baseline="5208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</a:tr>
              <a:tr h="345285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895857" y="3497071"/>
            <a:ext cx="669925" cy="346075"/>
          </a:xfrm>
          <a:custGeom>
            <a:avLst/>
            <a:gdLst/>
            <a:ahLst/>
            <a:cxnLst/>
            <a:rect l="l" t="t" r="r" b="b"/>
            <a:pathLst>
              <a:path w="669925" h="346075">
                <a:moveTo>
                  <a:pt x="334518" y="0"/>
                </a:moveTo>
                <a:lnTo>
                  <a:pt x="274278" y="2796"/>
                </a:lnTo>
                <a:lnTo>
                  <a:pt x="217625" y="10854"/>
                </a:lnTo>
                <a:lnTo>
                  <a:pt x="165495" y="23678"/>
                </a:lnTo>
                <a:lnTo>
                  <a:pt x="118820" y="40773"/>
                </a:lnTo>
                <a:lnTo>
                  <a:pt x="78537" y="61644"/>
                </a:lnTo>
                <a:lnTo>
                  <a:pt x="45578" y="85795"/>
                </a:lnTo>
                <a:lnTo>
                  <a:pt x="5375" y="141955"/>
                </a:lnTo>
                <a:lnTo>
                  <a:pt x="0" y="172974"/>
                </a:lnTo>
                <a:lnTo>
                  <a:pt x="5375" y="204193"/>
                </a:lnTo>
                <a:lnTo>
                  <a:pt x="45578" y="260491"/>
                </a:lnTo>
                <a:lnTo>
                  <a:pt x="78537" y="284616"/>
                </a:lnTo>
                <a:lnTo>
                  <a:pt x="118820" y="305425"/>
                </a:lnTo>
                <a:lnTo>
                  <a:pt x="165495" y="322438"/>
                </a:lnTo>
                <a:lnTo>
                  <a:pt x="217625" y="335181"/>
                </a:lnTo>
                <a:lnTo>
                  <a:pt x="274278" y="343176"/>
                </a:lnTo>
                <a:lnTo>
                  <a:pt x="334518" y="345948"/>
                </a:lnTo>
                <a:lnTo>
                  <a:pt x="394783" y="343176"/>
                </a:lnTo>
                <a:lnTo>
                  <a:pt x="451506" y="335181"/>
                </a:lnTo>
                <a:lnTo>
                  <a:pt x="503738" y="322438"/>
                </a:lnTo>
                <a:lnTo>
                  <a:pt x="550532" y="305425"/>
                </a:lnTo>
                <a:lnTo>
                  <a:pt x="590943" y="284616"/>
                </a:lnTo>
                <a:lnTo>
                  <a:pt x="624021" y="260491"/>
                </a:lnTo>
                <a:lnTo>
                  <a:pt x="664396" y="204193"/>
                </a:lnTo>
                <a:lnTo>
                  <a:pt x="669797" y="172974"/>
                </a:lnTo>
                <a:lnTo>
                  <a:pt x="664396" y="141955"/>
                </a:lnTo>
                <a:lnTo>
                  <a:pt x="624021" y="85795"/>
                </a:lnTo>
                <a:lnTo>
                  <a:pt x="590943" y="61644"/>
                </a:lnTo>
                <a:lnTo>
                  <a:pt x="550532" y="40773"/>
                </a:lnTo>
                <a:lnTo>
                  <a:pt x="503738" y="23678"/>
                </a:lnTo>
                <a:lnTo>
                  <a:pt x="451506" y="10854"/>
                </a:lnTo>
                <a:lnTo>
                  <a:pt x="394783" y="2796"/>
                </a:lnTo>
                <a:lnTo>
                  <a:pt x="334518" y="0"/>
                </a:lnTo>
                <a:close/>
              </a:path>
            </a:pathLst>
          </a:custGeom>
          <a:ln w="254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28,</a:t>
            </a:r>
            <a:r>
              <a:rPr spc="-95" dirty="0"/>
              <a:t> </a:t>
            </a:r>
            <a:r>
              <a:rPr dirty="0"/>
              <a:t>2003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3839707" y="7196298"/>
            <a:ext cx="2336165" cy="4930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Cache writes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208694" y="7196298"/>
            <a:ext cx="264159" cy="253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3027" y="487171"/>
            <a:ext cx="3327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Write around</a:t>
            </a:r>
            <a:r>
              <a:rPr spc="-120" dirty="0"/>
              <a:t> </a:t>
            </a:r>
            <a:r>
              <a:rPr dirty="0"/>
              <a:t>caches</a:t>
            </a:r>
          </a:p>
        </p:txBody>
      </p:sp>
      <p:sp>
        <p:nvSpPr>
          <p:cNvPr id="3" name="object 3"/>
          <p:cNvSpPr/>
          <p:nvPr/>
        </p:nvSpPr>
        <p:spPr>
          <a:xfrm>
            <a:off x="2578100" y="5702300"/>
            <a:ext cx="4876800" cy="838200"/>
          </a:xfrm>
          <a:custGeom>
            <a:avLst/>
            <a:gdLst/>
            <a:ahLst/>
            <a:cxnLst/>
            <a:rect l="l" t="t" r="r" b="b"/>
            <a:pathLst>
              <a:path w="4876800" h="838200">
                <a:moveTo>
                  <a:pt x="4876800" y="0"/>
                </a:moveTo>
                <a:lnTo>
                  <a:pt x="4876800" y="838200"/>
                </a:lnTo>
                <a:lnTo>
                  <a:pt x="0" y="838200"/>
                </a:lnTo>
                <a:lnTo>
                  <a:pt x="0" y="0"/>
                </a:lnTo>
                <a:lnTo>
                  <a:pt x="4876800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1900" y="5626100"/>
            <a:ext cx="4876800" cy="838200"/>
          </a:xfrm>
          <a:custGeom>
            <a:avLst/>
            <a:gdLst/>
            <a:ahLst/>
            <a:cxnLst/>
            <a:rect l="l" t="t" r="r" b="b"/>
            <a:pathLst>
              <a:path w="4876800" h="838200">
                <a:moveTo>
                  <a:pt x="4876800" y="0"/>
                </a:moveTo>
                <a:lnTo>
                  <a:pt x="4876800" y="838200"/>
                </a:lnTo>
                <a:lnTo>
                  <a:pt x="0" y="838200"/>
                </a:lnTo>
                <a:lnTo>
                  <a:pt x="0" y="0"/>
                </a:lnTo>
                <a:lnTo>
                  <a:pt x="48768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342" y="4764009"/>
            <a:ext cx="8189595" cy="161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This is good when data is </a:t>
            </a:r>
            <a:r>
              <a:rPr sz="2000" spc="-10" dirty="0">
                <a:latin typeface="Trebuchet MS"/>
                <a:cs typeface="Trebuchet MS"/>
              </a:rPr>
              <a:t>written </a:t>
            </a:r>
            <a:r>
              <a:rPr sz="2000" spc="-5" dirty="0">
                <a:latin typeface="Trebuchet MS"/>
                <a:cs typeface="Trebuchet MS"/>
              </a:rPr>
              <a:t>but not </a:t>
            </a:r>
            <a:r>
              <a:rPr sz="2000" spc="-10" dirty="0">
                <a:latin typeface="Trebuchet MS"/>
                <a:cs typeface="Trebuchet MS"/>
              </a:rPr>
              <a:t>immediately </a:t>
            </a:r>
            <a:r>
              <a:rPr sz="2000" spc="-5" dirty="0">
                <a:latin typeface="Trebuchet MS"/>
                <a:cs typeface="Trebuchet MS"/>
              </a:rPr>
              <a:t>used again, </a:t>
            </a:r>
            <a:r>
              <a:rPr sz="2000" spc="-10" dirty="0">
                <a:latin typeface="Trebuchet MS"/>
                <a:cs typeface="Trebuchet MS"/>
              </a:rPr>
              <a:t>in  </a:t>
            </a:r>
            <a:r>
              <a:rPr sz="2000" spc="-5" dirty="0">
                <a:latin typeface="Trebuchet MS"/>
                <a:cs typeface="Trebuchet MS"/>
              </a:rPr>
              <a:t>which case </a:t>
            </a:r>
            <a:r>
              <a:rPr sz="2000" spc="-10" dirty="0">
                <a:latin typeface="Trebuchet MS"/>
                <a:cs typeface="Trebuchet MS"/>
              </a:rPr>
              <a:t>there’s </a:t>
            </a:r>
            <a:r>
              <a:rPr sz="2000" spc="-5" dirty="0">
                <a:latin typeface="Trebuchet MS"/>
                <a:cs typeface="Trebuchet MS"/>
              </a:rPr>
              <a:t>no point to load it into the cache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yet.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2815590" marR="1734185" indent="-513080">
              <a:lnSpc>
                <a:spcPct val="100000"/>
              </a:lnSpc>
              <a:spcBef>
                <a:spcPts val="5"/>
              </a:spcBef>
              <a:tabLst>
                <a:tab pos="2855595" algn="l"/>
                <a:tab pos="3506470" algn="l"/>
                <a:tab pos="3546475" algn="l"/>
                <a:tab pos="3782695" algn="l"/>
                <a:tab pos="3822700" algn="l"/>
                <a:tab pos="4098925" algn="l"/>
                <a:tab pos="4513580" algn="l"/>
                <a:tab pos="4789805" algn="l"/>
                <a:tab pos="5066030" algn="l"/>
                <a:tab pos="5894705" algn="l"/>
              </a:tabLst>
            </a:pPr>
            <a:r>
              <a:rPr sz="1800" spc="245" dirty="0">
                <a:latin typeface="Lucida Grande"/>
                <a:cs typeface="Lucida Grande"/>
              </a:rPr>
              <a:t>for		</a:t>
            </a:r>
            <a:r>
              <a:rPr sz="1800" spc="360" dirty="0">
                <a:latin typeface="Lucida Grande"/>
                <a:cs typeface="Lucida Grande"/>
              </a:rPr>
              <a:t>(int		</a:t>
            </a:r>
            <a:r>
              <a:rPr sz="1800" spc="560" dirty="0">
                <a:latin typeface="Lucida Grande"/>
                <a:cs typeface="Lucida Grande"/>
              </a:rPr>
              <a:t>i		</a:t>
            </a:r>
            <a:r>
              <a:rPr sz="1800" spc="-350" dirty="0">
                <a:latin typeface="Lucida Grande"/>
                <a:cs typeface="Lucida Grande"/>
              </a:rPr>
              <a:t>=	</a:t>
            </a:r>
            <a:r>
              <a:rPr sz="1800" spc="229" dirty="0">
                <a:latin typeface="Lucida Grande"/>
                <a:cs typeface="Lucida Grande"/>
              </a:rPr>
              <a:t>0;	</a:t>
            </a:r>
            <a:r>
              <a:rPr sz="1800" spc="560" dirty="0">
                <a:latin typeface="Lucida Grande"/>
                <a:cs typeface="Lucida Grande"/>
              </a:rPr>
              <a:t>i	</a:t>
            </a:r>
            <a:r>
              <a:rPr sz="1800" spc="-350" dirty="0">
                <a:latin typeface="Lucida Grande"/>
                <a:cs typeface="Lucida Grande"/>
              </a:rPr>
              <a:t>&lt;	</a:t>
            </a:r>
            <a:r>
              <a:rPr sz="1800" spc="260" dirty="0">
                <a:latin typeface="Lucida Grande"/>
                <a:cs typeface="Lucida Grande"/>
              </a:rPr>
              <a:t>SIZE;	</a:t>
            </a:r>
            <a:r>
              <a:rPr sz="1800" spc="75" dirty="0">
                <a:latin typeface="Lucida Grande"/>
                <a:cs typeface="Lucida Grande"/>
              </a:rPr>
              <a:t>i++)  </a:t>
            </a:r>
            <a:r>
              <a:rPr sz="1800" spc="409" dirty="0">
                <a:latin typeface="Lucida Grande"/>
                <a:cs typeface="Lucida Grande"/>
              </a:rPr>
              <a:t>a[i]	</a:t>
            </a:r>
            <a:r>
              <a:rPr sz="1800" spc="-350" dirty="0">
                <a:latin typeface="Lucida Grande"/>
                <a:cs typeface="Lucida Grande"/>
              </a:rPr>
              <a:t>=	</a:t>
            </a:r>
            <a:r>
              <a:rPr sz="1800" spc="535" dirty="0">
                <a:latin typeface="Lucida Grande"/>
                <a:cs typeface="Lucida Grande"/>
              </a:rPr>
              <a:t>i;</a:t>
            </a:r>
            <a:endParaRPr sz="1800">
              <a:latin typeface="Lucida Grande"/>
              <a:cs typeface="Lucida Gran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21104" y="2890740"/>
          <a:ext cx="6376922" cy="1327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876"/>
                <a:gridCol w="419100"/>
                <a:gridCol w="922019"/>
                <a:gridCol w="1173479"/>
                <a:gridCol w="3203448"/>
              </a:tblGrid>
              <a:tr h="287051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Index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60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V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080" algn="r">
                        <a:lnSpc>
                          <a:spcPts val="1825"/>
                        </a:lnSpc>
                        <a:tabLst>
                          <a:tab pos="1315720" algn="l"/>
                        </a:tabLst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Address	D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46709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24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/>
                </a:tc>
              </a:tr>
              <a:tr h="34442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00010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123456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311150" algn="r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1366520" algn="l"/>
                        </a:tabLst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 011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0	</a:t>
                      </a:r>
                      <a:r>
                        <a:rPr sz="2400" spc="-7" baseline="5208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2400" baseline="5208">
                        <a:latin typeface="Trebuchet MS"/>
                        <a:cs typeface="Trebuchet MS"/>
                      </a:endParaRPr>
                    </a:p>
                  </a:txBody>
                  <a:tcPr marL="0" marR="0" marT="61594" marB="0"/>
                </a:tc>
              </a:tr>
              <a:tr h="34973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24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9345" y="1173482"/>
            <a:ext cx="8261984" cy="1121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With a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write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around </a:t>
            </a:r>
            <a:r>
              <a:rPr sz="2000" spc="-10" dirty="0">
                <a:latin typeface="Trebuchet MS"/>
                <a:cs typeface="Trebuchet MS"/>
              </a:rPr>
              <a:t>policy, </a:t>
            </a:r>
            <a:r>
              <a:rPr sz="2000" spc="-5" dirty="0">
                <a:latin typeface="Trebuchet MS"/>
                <a:cs typeface="Trebuchet MS"/>
              </a:rPr>
              <a:t>the write operation goes </a:t>
            </a:r>
            <a:r>
              <a:rPr sz="2000" spc="-10" dirty="0">
                <a:latin typeface="Trebuchet MS"/>
                <a:cs typeface="Trebuchet MS"/>
              </a:rPr>
              <a:t>directly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spc="-10" dirty="0">
                <a:latin typeface="Trebuchet MS"/>
                <a:cs typeface="Trebuchet MS"/>
              </a:rPr>
              <a:t>main  </a:t>
            </a:r>
            <a:r>
              <a:rPr sz="2000" spc="-5" dirty="0">
                <a:latin typeface="Trebuchet MS"/>
                <a:cs typeface="Trebuchet MS"/>
              </a:rPr>
              <a:t>memory </a:t>
            </a:r>
            <a:r>
              <a:rPr sz="2000" i="1" spc="-5" dirty="0">
                <a:latin typeface="Trebuchet MS"/>
                <a:cs typeface="Trebuchet MS"/>
              </a:rPr>
              <a:t>without </a:t>
            </a:r>
            <a:r>
              <a:rPr sz="2000" spc="-10" dirty="0">
                <a:latin typeface="Trebuchet MS"/>
                <a:cs typeface="Trebuchet MS"/>
              </a:rPr>
              <a:t>affecting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cache.</a:t>
            </a:r>
            <a:endParaRPr sz="2000">
              <a:latin typeface="Trebuchet MS"/>
              <a:cs typeface="Trebuchet MS"/>
            </a:endParaRPr>
          </a:p>
          <a:p>
            <a:pPr marR="590550" algn="r">
              <a:lnSpc>
                <a:spcPct val="100000"/>
              </a:lnSpc>
              <a:spcBef>
                <a:spcPts val="1825"/>
              </a:spcBef>
            </a:pPr>
            <a:r>
              <a:rPr sz="1600" spc="-5" dirty="0">
                <a:latin typeface="Trebuchet MS"/>
                <a:cs typeface="Trebuchet MS"/>
              </a:rPr>
              <a:t>Mem[</a:t>
            </a:r>
            <a:r>
              <a:rPr sz="1600" spc="-5" dirty="0">
                <a:solidFill>
                  <a:srgbClr val="2F2FFF"/>
                </a:solidFill>
                <a:latin typeface="Trebuchet MS"/>
                <a:cs typeface="Trebuchet MS"/>
              </a:rPr>
              <a:t>214</a:t>
            </a:r>
            <a:r>
              <a:rPr sz="1600" spc="-5" dirty="0">
                <a:latin typeface="Trebuchet MS"/>
                <a:cs typeface="Trebuchet MS"/>
              </a:rPr>
              <a:t>] </a:t>
            </a:r>
            <a:r>
              <a:rPr sz="1600" dirty="0">
                <a:latin typeface="Trebuchet MS"/>
                <a:cs typeface="Trebuchet MS"/>
              </a:rPr>
              <a:t>=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21763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2426" y="2314451"/>
            <a:ext cx="76200" cy="517525"/>
          </a:xfrm>
          <a:custGeom>
            <a:avLst/>
            <a:gdLst/>
            <a:ahLst/>
            <a:cxnLst/>
            <a:rect l="l" t="t" r="r" b="b"/>
            <a:pathLst>
              <a:path w="76200" h="517525">
                <a:moveTo>
                  <a:pt x="76200" y="441197"/>
                </a:moveTo>
                <a:lnTo>
                  <a:pt x="0" y="441197"/>
                </a:lnTo>
                <a:lnTo>
                  <a:pt x="25146" y="491489"/>
                </a:lnTo>
                <a:lnTo>
                  <a:pt x="25146" y="454151"/>
                </a:lnTo>
                <a:lnTo>
                  <a:pt x="51053" y="454151"/>
                </a:lnTo>
                <a:lnTo>
                  <a:pt x="51053" y="491489"/>
                </a:lnTo>
                <a:lnTo>
                  <a:pt x="76200" y="441197"/>
                </a:lnTo>
                <a:close/>
              </a:path>
              <a:path w="76200" h="517525">
                <a:moveTo>
                  <a:pt x="51053" y="441197"/>
                </a:moveTo>
                <a:lnTo>
                  <a:pt x="51053" y="0"/>
                </a:lnTo>
                <a:lnTo>
                  <a:pt x="25146" y="0"/>
                </a:lnTo>
                <a:lnTo>
                  <a:pt x="25146" y="441197"/>
                </a:lnTo>
                <a:lnTo>
                  <a:pt x="51053" y="441197"/>
                </a:lnTo>
                <a:close/>
              </a:path>
              <a:path w="76200" h="517525">
                <a:moveTo>
                  <a:pt x="51053" y="491489"/>
                </a:moveTo>
                <a:lnTo>
                  <a:pt x="51053" y="454151"/>
                </a:lnTo>
                <a:lnTo>
                  <a:pt x="25146" y="454151"/>
                </a:lnTo>
                <a:lnTo>
                  <a:pt x="25146" y="491489"/>
                </a:lnTo>
                <a:lnTo>
                  <a:pt x="38100" y="517397"/>
                </a:lnTo>
                <a:lnTo>
                  <a:pt x="51053" y="4914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28,</a:t>
            </a:r>
            <a:r>
              <a:rPr spc="-95" dirty="0"/>
              <a:t> </a:t>
            </a:r>
            <a:r>
              <a:rPr dirty="0"/>
              <a:t>2003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839707" y="7196298"/>
            <a:ext cx="2336165" cy="4930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Cache writes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208694" y="7196298"/>
            <a:ext cx="264159" cy="253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300" y="487171"/>
            <a:ext cx="2784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Allocate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2" y="4764013"/>
            <a:ext cx="7954009" cy="316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If that data is </a:t>
            </a:r>
            <a:r>
              <a:rPr sz="2000" spc="-10" dirty="0">
                <a:latin typeface="Trebuchet MS"/>
                <a:cs typeface="Trebuchet MS"/>
              </a:rPr>
              <a:t>needed </a:t>
            </a:r>
            <a:r>
              <a:rPr sz="2000" spc="-5" dirty="0">
                <a:latin typeface="Trebuchet MS"/>
                <a:cs typeface="Trebuchet MS"/>
              </a:rPr>
              <a:t>again </a:t>
            </a:r>
            <a:r>
              <a:rPr sz="2000" dirty="0">
                <a:latin typeface="Trebuchet MS"/>
                <a:cs typeface="Trebuchet MS"/>
              </a:rPr>
              <a:t>soon, </a:t>
            </a:r>
            <a:r>
              <a:rPr sz="2000" spc="-5" dirty="0">
                <a:latin typeface="Trebuchet MS"/>
                <a:cs typeface="Trebuchet MS"/>
              </a:rPr>
              <a:t>it will be </a:t>
            </a:r>
            <a:r>
              <a:rPr sz="2000" spc="-10" dirty="0">
                <a:latin typeface="Trebuchet MS"/>
                <a:cs typeface="Trebuchet MS"/>
              </a:rPr>
              <a:t>available </a:t>
            </a:r>
            <a:r>
              <a:rPr sz="2000" spc="-5" dirty="0">
                <a:latin typeface="Trebuchet MS"/>
                <a:cs typeface="Trebuchet MS"/>
              </a:rPr>
              <a:t>in the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cache.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296" y="3043148"/>
          <a:ext cx="6610856" cy="1324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876"/>
                <a:gridCol w="419100"/>
                <a:gridCol w="922781"/>
                <a:gridCol w="1172718"/>
                <a:gridCol w="3437381"/>
              </a:tblGrid>
              <a:tr h="287048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Index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V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080" algn="r">
                        <a:lnSpc>
                          <a:spcPts val="1825"/>
                        </a:lnSpc>
                        <a:tabLst>
                          <a:tab pos="1315720" algn="l"/>
                        </a:tabLst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Address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4671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/>
                </a:tc>
              </a:tr>
              <a:tr h="344423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307975" algn="r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1369695" algn="l"/>
                        </a:tabLst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 011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0	</a:t>
                      </a:r>
                      <a:r>
                        <a:rPr sz="2400" spc="-7" baseline="5208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2400" baseline="5208">
                        <a:latin typeface="Trebuchet MS"/>
                        <a:cs typeface="Trebuchet MS"/>
                      </a:endParaRPr>
                    </a:p>
                  </a:txBody>
                  <a:tcPr marL="0" marR="0" marT="61594" marB="0"/>
                </a:tc>
              </a:tr>
              <a:tr h="3459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9345" y="1173479"/>
            <a:ext cx="8585200" cy="1295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An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allocate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on write </a:t>
            </a:r>
            <a:r>
              <a:rPr sz="2000" spc="-10" dirty="0">
                <a:latin typeface="Trebuchet MS"/>
                <a:cs typeface="Trebuchet MS"/>
              </a:rPr>
              <a:t>strategy </a:t>
            </a:r>
            <a:r>
              <a:rPr sz="2000" spc="-5" dirty="0">
                <a:latin typeface="Trebuchet MS"/>
                <a:cs typeface="Trebuchet MS"/>
              </a:rPr>
              <a:t>would </a:t>
            </a:r>
            <a:r>
              <a:rPr sz="2000" spc="-10" dirty="0">
                <a:latin typeface="Trebuchet MS"/>
                <a:cs typeface="Trebuchet MS"/>
              </a:rPr>
              <a:t>instead </a:t>
            </a:r>
            <a:r>
              <a:rPr sz="2000" spc="-5" dirty="0">
                <a:latin typeface="Trebuchet MS"/>
                <a:cs typeface="Trebuchet MS"/>
              </a:rPr>
              <a:t>load the newly </a:t>
            </a:r>
            <a:r>
              <a:rPr sz="2000" spc="-10" dirty="0">
                <a:latin typeface="Trebuchet MS"/>
                <a:cs typeface="Trebuchet MS"/>
              </a:rPr>
              <a:t>written data  </a:t>
            </a:r>
            <a:r>
              <a:rPr sz="2000" spc="-5" dirty="0">
                <a:latin typeface="Trebuchet MS"/>
                <a:cs typeface="Trebuchet MS"/>
              </a:rPr>
              <a:t>into the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717550" algn="ctr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Mem[</a:t>
            </a:r>
            <a:r>
              <a:rPr sz="1600" spc="-5" dirty="0">
                <a:solidFill>
                  <a:srgbClr val="2F2FFF"/>
                </a:solidFill>
                <a:latin typeface="Trebuchet MS"/>
                <a:cs typeface="Trebuchet MS"/>
              </a:rPr>
              <a:t>214</a:t>
            </a:r>
            <a:r>
              <a:rPr sz="1600" spc="-5" dirty="0">
                <a:latin typeface="Trebuchet MS"/>
                <a:cs typeface="Trebuchet MS"/>
              </a:rPr>
              <a:t>] </a:t>
            </a:r>
            <a:r>
              <a:rPr sz="1600" dirty="0">
                <a:latin typeface="Trebuchet MS"/>
                <a:cs typeface="Trebuchet MS"/>
              </a:rPr>
              <a:t>=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21763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6647" y="2454655"/>
            <a:ext cx="1931035" cy="547370"/>
          </a:xfrm>
          <a:custGeom>
            <a:avLst/>
            <a:gdLst/>
            <a:ahLst/>
            <a:cxnLst/>
            <a:rect l="l" t="t" r="r" b="b"/>
            <a:pathLst>
              <a:path w="1931034" h="547369">
                <a:moveTo>
                  <a:pt x="1860260" y="497974"/>
                </a:moveTo>
                <a:lnTo>
                  <a:pt x="6857" y="0"/>
                </a:lnTo>
                <a:lnTo>
                  <a:pt x="0" y="24383"/>
                </a:lnTo>
                <a:lnTo>
                  <a:pt x="1853702" y="522438"/>
                </a:lnTo>
                <a:lnTo>
                  <a:pt x="1860260" y="497974"/>
                </a:lnTo>
                <a:close/>
              </a:path>
              <a:path w="1931034" h="547369">
                <a:moveTo>
                  <a:pt x="1872996" y="541698"/>
                </a:moveTo>
                <a:lnTo>
                  <a:pt x="1872996" y="501395"/>
                </a:lnTo>
                <a:lnTo>
                  <a:pt x="1866137" y="525780"/>
                </a:lnTo>
                <a:lnTo>
                  <a:pt x="1853702" y="522438"/>
                </a:lnTo>
                <a:lnTo>
                  <a:pt x="1847087" y="547116"/>
                </a:lnTo>
                <a:lnTo>
                  <a:pt x="1872996" y="541698"/>
                </a:lnTo>
                <a:close/>
              </a:path>
              <a:path w="1931034" h="547369">
                <a:moveTo>
                  <a:pt x="1872996" y="501395"/>
                </a:moveTo>
                <a:lnTo>
                  <a:pt x="1860260" y="497974"/>
                </a:lnTo>
                <a:lnTo>
                  <a:pt x="1853702" y="522438"/>
                </a:lnTo>
                <a:lnTo>
                  <a:pt x="1866137" y="525780"/>
                </a:lnTo>
                <a:lnTo>
                  <a:pt x="1872996" y="501395"/>
                </a:lnTo>
                <a:close/>
              </a:path>
              <a:path w="1931034" h="547369">
                <a:moveTo>
                  <a:pt x="1930907" y="529589"/>
                </a:moveTo>
                <a:lnTo>
                  <a:pt x="1866900" y="473201"/>
                </a:lnTo>
                <a:lnTo>
                  <a:pt x="1860260" y="497974"/>
                </a:lnTo>
                <a:lnTo>
                  <a:pt x="1872996" y="501395"/>
                </a:lnTo>
                <a:lnTo>
                  <a:pt x="1872996" y="541698"/>
                </a:lnTo>
                <a:lnTo>
                  <a:pt x="1930907" y="5295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5655" y="2454657"/>
            <a:ext cx="1847850" cy="546101"/>
          </a:xfrm>
          <a:custGeom>
            <a:avLst/>
            <a:gdLst/>
            <a:ahLst/>
            <a:cxnLst/>
            <a:rect l="l" t="t" r="r" b="b"/>
            <a:pathLst>
              <a:path w="1847850" h="546100">
                <a:moveTo>
                  <a:pt x="70204" y="497182"/>
                </a:moveTo>
                <a:lnTo>
                  <a:pt x="63246" y="472439"/>
                </a:lnTo>
                <a:lnTo>
                  <a:pt x="0" y="529589"/>
                </a:lnTo>
                <a:lnTo>
                  <a:pt x="57912" y="540645"/>
                </a:lnTo>
                <a:lnTo>
                  <a:pt x="57912" y="500633"/>
                </a:lnTo>
                <a:lnTo>
                  <a:pt x="70204" y="497182"/>
                </a:lnTo>
                <a:close/>
              </a:path>
              <a:path w="1847850" h="546100">
                <a:moveTo>
                  <a:pt x="77062" y="521566"/>
                </a:moveTo>
                <a:lnTo>
                  <a:pt x="70204" y="497182"/>
                </a:lnTo>
                <a:lnTo>
                  <a:pt x="57912" y="500633"/>
                </a:lnTo>
                <a:lnTo>
                  <a:pt x="64770" y="525018"/>
                </a:lnTo>
                <a:lnTo>
                  <a:pt x="77062" y="521566"/>
                </a:lnTo>
                <a:close/>
              </a:path>
              <a:path w="1847850" h="546100">
                <a:moveTo>
                  <a:pt x="83820" y="545592"/>
                </a:moveTo>
                <a:lnTo>
                  <a:pt x="77062" y="521566"/>
                </a:lnTo>
                <a:lnTo>
                  <a:pt x="64770" y="525018"/>
                </a:lnTo>
                <a:lnTo>
                  <a:pt x="57912" y="500633"/>
                </a:lnTo>
                <a:lnTo>
                  <a:pt x="57912" y="540645"/>
                </a:lnTo>
                <a:lnTo>
                  <a:pt x="83820" y="545592"/>
                </a:lnTo>
                <a:close/>
              </a:path>
              <a:path w="1847850" h="546100">
                <a:moveTo>
                  <a:pt x="1847850" y="24383"/>
                </a:moveTo>
                <a:lnTo>
                  <a:pt x="1840992" y="0"/>
                </a:lnTo>
                <a:lnTo>
                  <a:pt x="70204" y="497182"/>
                </a:lnTo>
                <a:lnTo>
                  <a:pt x="77062" y="521566"/>
                </a:lnTo>
                <a:lnTo>
                  <a:pt x="1847850" y="243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28,</a:t>
            </a:r>
            <a:r>
              <a:rPr spc="-95" dirty="0"/>
              <a:t> </a:t>
            </a:r>
            <a:r>
              <a:rPr dirty="0"/>
              <a:t>2003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839707" y="7196298"/>
            <a:ext cx="2336165" cy="4930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Cache writes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9208694" y="7196298"/>
            <a:ext cx="264159" cy="253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345" y="7196834"/>
            <a:ext cx="129222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April </a:t>
            </a:r>
            <a:r>
              <a:rPr sz="1600" spc="-5" dirty="0">
                <a:latin typeface="Trebuchet MS"/>
                <a:cs typeface="Trebuchet MS"/>
              </a:rPr>
              <a:t>23,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2003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8498" y="7196834"/>
            <a:ext cx="247713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©2001-2003 </a:t>
            </a:r>
            <a:r>
              <a:rPr sz="1600" spc="-5" dirty="0">
                <a:latin typeface="Trebuchet MS"/>
                <a:cs typeface="Trebuchet MS"/>
              </a:rPr>
              <a:t>Howard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Huang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7818" y="7196834"/>
            <a:ext cx="13271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700" y="977900"/>
            <a:ext cx="9088374" cy="108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700" y="977900"/>
            <a:ext cx="9037320" cy="71755"/>
          </a:xfrm>
          <a:custGeom>
            <a:avLst/>
            <a:gdLst/>
            <a:ahLst/>
            <a:cxnLst/>
            <a:rect l="l" t="t" r="r" b="b"/>
            <a:pathLst>
              <a:path w="9037320" h="71755">
                <a:moveTo>
                  <a:pt x="0" y="0"/>
                </a:moveTo>
                <a:lnTo>
                  <a:pt x="0" y="71628"/>
                </a:lnTo>
                <a:lnTo>
                  <a:pt x="9037320" y="71627"/>
                </a:lnTo>
                <a:lnTo>
                  <a:pt x="903732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6084" y="487171"/>
            <a:ext cx="3162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Cache</a:t>
            </a:r>
            <a:r>
              <a:rPr spc="-100" dirty="0"/>
              <a:t> </a:t>
            </a:r>
            <a:r>
              <a:rPr dirty="0"/>
              <a:t>performance</a:t>
            </a:r>
          </a:p>
        </p:txBody>
      </p:sp>
      <p:sp>
        <p:nvSpPr>
          <p:cNvPr id="8" name="object 8"/>
          <p:cNvSpPr/>
          <p:nvPr/>
        </p:nvSpPr>
        <p:spPr>
          <a:xfrm>
            <a:off x="3084829" y="1410716"/>
            <a:ext cx="3884929" cy="555625"/>
          </a:xfrm>
          <a:custGeom>
            <a:avLst/>
            <a:gdLst/>
            <a:ahLst/>
            <a:cxnLst/>
            <a:rect l="l" t="t" r="r" b="b"/>
            <a:pathLst>
              <a:path w="3884929" h="555625">
                <a:moveTo>
                  <a:pt x="0" y="0"/>
                </a:moveTo>
                <a:lnTo>
                  <a:pt x="0" y="555498"/>
                </a:lnTo>
                <a:lnTo>
                  <a:pt x="3884675" y="555498"/>
                </a:lnTo>
                <a:lnTo>
                  <a:pt x="3884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6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4829" y="1966214"/>
            <a:ext cx="3868420" cy="802005"/>
          </a:xfrm>
          <a:custGeom>
            <a:avLst/>
            <a:gdLst/>
            <a:ahLst/>
            <a:cxnLst/>
            <a:rect l="l" t="t" r="r" b="b"/>
            <a:pathLst>
              <a:path w="3868420" h="802005">
                <a:moveTo>
                  <a:pt x="0" y="0"/>
                </a:moveTo>
                <a:lnTo>
                  <a:pt x="0" y="801624"/>
                </a:lnTo>
                <a:lnTo>
                  <a:pt x="3867911" y="801624"/>
                </a:lnTo>
                <a:lnTo>
                  <a:pt x="38679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4982" y="1412239"/>
            <a:ext cx="193675" cy="628015"/>
          </a:xfrm>
          <a:custGeom>
            <a:avLst/>
            <a:gdLst/>
            <a:ahLst/>
            <a:cxnLst/>
            <a:rect l="l" t="t" r="r" b="b"/>
            <a:pathLst>
              <a:path w="193675" h="628014">
                <a:moveTo>
                  <a:pt x="0" y="0"/>
                </a:moveTo>
                <a:lnTo>
                  <a:pt x="0" y="627888"/>
                </a:lnTo>
                <a:lnTo>
                  <a:pt x="193548" y="627888"/>
                </a:lnTo>
                <a:lnTo>
                  <a:pt x="193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D9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8784" y="2037079"/>
            <a:ext cx="965200" cy="487045"/>
          </a:xfrm>
          <a:custGeom>
            <a:avLst/>
            <a:gdLst/>
            <a:ahLst/>
            <a:cxnLst/>
            <a:rect l="l" t="t" r="r" b="b"/>
            <a:pathLst>
              <a:path w="965200" h="487044">
                <a:moveTo>
                  <a:pt x="964691" y="0"/>
                </a:moveTo>
                <a:lnTo>
                  <a:pt x="964691" y="486918"/>
                </a:lnTo>
                <a:lnTo>
                  <a:pt x="0" y="486918"/>
                </a:lnTo>
                <a:lnTo>
                  <a:pt x="0" y="0"/>
                </a:lnTo>
                <a:lnTo>
                  <a:pt x="964691" y="0"/>
                </a:lnTo>
                <a:close/>
              </a:path>
            </a:pathLst>
          </a:custGeom>
          <a:solidFill>
            <a:srgbClr val="D9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9270" y="2034032"/>
            <a:ext cx="110489" cy="38100"/>
          </a:xfrm>
          <a:custGeom>
            <a:avLst/>
            <a:gdLst/>
            <a:ahLst/>
            <a:cxnLst/>
            <a:rect l="l" t="t" r="r" b="b"/>
            <a:pathLst>
              <a:path w="110489" h="38100">
                <a:moveTo>
                  <a:pt x="110489" y="38100"/>
                </a:moveTo>
                <a:lnTo>
                  <a:pt x="76200" y="0"/>
                </a:lnTo>
                <a:lnTo>
                  <a:pt x="0" y="0"/>
                </a:lnTo>
                <a:lnTo>
                  <a:pt x="35813" y="38100"/>
                </a:lnTo>
                <a:lnTo>
                  <a:pt x="110489" y="3810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2871" y="2034032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7" y="38100"/>
                </a:moveTo>
                <a:lnTo>
                  <a:pt x="74675" y="0"/>
                </a:lnTo>
                <a:lnTo>
                  <a:pt x="0" y="0"/>
                </a:lnTo>
                <a:lnTo>
                  <a:pt x="33527" y="38100"/>
                </a:lnTo>
                <a:lnTo>
                  <a:pt x="109727" y="3810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5711" y="2034032"/>
            <a:ext cx="109220" cy="38100"/>
          </a:xfrm>
          <a:custGeom>
            <a:avLst/>
            <a:gdLst/>
            <a:ahLst/>
            <a:cxnLst/>
            <a:rect l="l" t="t" r="r" b="b"/>
            <a:pathLst>
              <a:path w="109220" h="38100">
                <a:moveTo>
                  <a:pt x="108965" y="38100"/>
                </a:moveTo>
                <a:lnTo>
                  <a:pt x="74675" y="0"/>
                </a:lnTo>
                <a:lnTo>
                  <a:pt x="0" y="0"/>
                </a:lnTo>
                <a:lnTo>
                  <a:pt x="35051" y="38100"/>
                </a:lnTo>
                <a:lnTo>
                  <a:pt x="108965" y="3810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7790" y="2034032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7" y="38100"/>
                </a:moveTo>
                <a:lnTo>
                  <a:pt x="76200" y="0"/>
                </a:lnTo>
                <a:lnTo>
                  <a:pt x="0" y="0"/>
                </a:lnTo>
                <a:lnTo>
                  <a:pt x="35051" y="38100"/>
                </a:lnTo>
                <a:lnTo>
                  <a:pt x="109727" y="3810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3841" y="2485135"/>
            <a:ext cx="109855" cy="39370"/>
          </a:xfrm>
          <a:custGeom>
            <a:avLst/>
            <a:gdLst/>
            <a:ahLst/>
            <a:cxnLst/>
            <a:rect l="l" t="t" r="r" b="b"/>
            <a:pathLst>
              <a:path w="109854" h="39369">
                <a:moveTo>
                  <a:pt x="109728" y="38862"/>
                </a:moveTo>
                <a:lnTo>
                  <a:pt x="76200" y="0"/>
                </a:lnTo>
                <a:lnTo>
                  <a:pt x="0" y="0"/>
                </a:lnTo>
                <a:lnTo>
                  <a:pt x="35052" y="38862"/>
                </a:lnTo>
                <a:lnTo>
                  <a:pt x="109728" y="38862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8205" y="2485135"/>
            <a:ext cx="109220" cy="39370"/>
          </a:xfrm>
          <a:custGeom>
            <a:avLst/>
            <a:gdLst/>
            <a:ahLst/>
            <a:cxnLst/>
            <a:rect l="l" t="t" r="r" b="b"/>
            <a:pathLst>
              <a:path w="109220" h="39369">
                <a:moveTo>
                  <a:pt x="108966" y="38862"/>
                </a:moveTo>
                <a:lnTo>
                  <a:pt x="73152" y="0"/>
                </a:lnTo>
                <a:lnTo>
                  <a:pt x="0" y="0"/>
                </a:lnTo>
                <a:lnTo>
                  <a:pt x="32766" y="38862"/>
                </a:lnTo>
                <a:lnTo>
                  <a:pt x="108966" y="38862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0284" y="2485135"/>
            <a:ext cx="109855" cy="39370"/>
          </a:xfrm>
          <a:custGeom>
            <a:avLst/>
            <a:gdLst/>
            <a:ahLst/>
            <a:cxnLst/>
            <a:rect l="l" t="t" r="r" b="b"/>
            <a:pathLst>
              <a:path w="109854" h="39369">
                <a:moveTo>
                  <a:pt x="109727" y="38862"/>
                </a:moveTo>
                <a:lnTo>
                  <a:pt x="74675" y="0"/>
                </a:lnTo>
                <a:lnTo>
                  <a:pt x="0" y="0"/>
                </a:lnTo>
                <a:lnTo>
                  <a:pt x="35051" y="38862"/>
                </a:lnTo>
                <a:lnTo>
                  <a:pt x="109727" y="38862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1600" y="2485135"/>
            <a:ext cx="110489" cy="39370"/>
          </a:xfrm>
          <a:custGeom>
            <a:avLst/>
            <a:gdLst/>
            <a:ahLst/>
            <a:cxnLst/>
            <a:rect l="l" t="t" r="r" b="b"/>
            <a:pathLst>
              <a:path w="110489" h="39369">
                <a:moveTo>
                  <a:pt x="110489" y="38862"/>
                </a:moveTo>
                <a:lnTo>
                  <a:pt x="76200" y="0"/>
                </a:lnTo>
                <a:lnTo>
                  <a:pt x="0" y="0"/>
                </a:lnTo>
                <a:lnTo>
                  <a:pt x="35051" y="38862"/>
                </a:lnTo>
                <a:lnTo>
                  <a:pt x="110489" y="38862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4440" y="2485135"/>
            <a:ext cx="110489" cy="39370"/>
          </a:xfrm>
          <a:custGeom>
            <a:avLst/>
            <a:gdLst/>
            <a:ahLst/>
            <a:cxnLst/>
            <a:rect l="l" t="t" r="r" b="b"/>
            <a:pathLst>
              <a:path w="110489" h="39369">
                <a:moveTo>
                  <a:pt x="110489" y="38862"/>
                </a:moveTo>
                <a:lnTo>
                  <a:pt x="75437" y="0"/>
                </a:lnTo>
                <a:lnTo>
                  <a:pt x="0" y="0"/>
                </a:lnTo>
                <a:lnTo>
                  <a:pt x="34289" y="38862"/>
                </a:lnTo>
                <a:lnTo>
                  <a:pt x="110489" y="38862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517" y="2485135"/>
            <a:ext cx="109855" cy="39370"/>
          </a:xfrm>
          <a:custGeom>
            <a:avLst/>
            <a:gdLst/>
            <a:ahLst/>
            <a:cxnLst/>
            <a:rect l="l" t="t" r="r" b="b"/>
            <a:pathLst>
              <a:path w="109854" h="39369">
                <a:moveTo>
                  <a:pt x="109728" y="38862"/>
                </a:moveTo>
                <a:lnTo>
                  <a:pt x="74676" y="0"/>
                </a:lnTo>
                <a:lnTo>
                  <a:pt x="0" y="0"/>
                </a:lnTo>
                <a:lnTo>
                  <a:pt x="35052" y="38862"/>
                </a:lnTo>
                <a:lnTo>
                  <a:pt x="109728" y="38862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7834" y="2485135"/>
            <a:ext cx="110489" cy="39370"/>
          </a:xfrm>
          <a:custGeom>
            <a:avLst/>
            <a:gdLst/>
            <a:ahLst/>
            <a:cxnLst/>
            <a:rect l="l" t="t" r="r" b="b"/>
            <a:pathLst>
              <a:path w="110489" h="39369">
                <a:moveTo>
                  <a:pt x="110489" y="38862"/>
                </a:moveTo>
                <a:lnTo>
                  <a:pt x="75437" y="0"/>
                </a:lnTo>
                <a:lnTo>
                  <a:pt x="0" y="0"/>
                </a:lnTo>
                <a:lnTo>
                  <a:pt x="35813" y="38862"/>
                </a:lnTo>
                <a:lnTo>
                  <a:pt x="110489" y="38862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4534" y="2304542"/>
            <a:ext cx="55880" cy="29209"/>
          </a:xfrm>
          <a:custGeom>
            <a:avLst/>
            <a:gdLst/>
            <a:ahLst/>
            <a:cxnLst/>
            <a:rect l="l" t="t" r="r" b="b"/>
            <a:pathLst>
              <a:path w="55879" h="29210">
                <a:moveTo>
                  <a:pt x="0" y="28955"/>
                </a:moveTo>
                <a:lnTo>
                  <a:pt x="55625" y="28955"/>
                </a:lnTo>
                <a:lnTo>
                  <a:pt x="55625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2811" y="231902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28956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41090" y="231902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28956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8605" y="2304542"/>
            <a:ext cx="55244" cy="29209"/>
          </a:xfrm>
          <a:custGeom>
            <a:avLst/>
            <a:gdLst/>
            <a:ahLst/>
            <a:cxnLst/>
            <a:rect l="l" t="t" r="r" b="b"/>
            <a:pathLst>
              <a:path w="55245" h="29210">
                <a:moveTo>
                  <a:pt x="0" y="28955"/>
                </a:moveTo>
                <a:lnTo>
                  <a:pt x="54863" y="28955"/>
                </a:lnTo>
                <a:lnTo>
                  <a:pt x="5486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54400" y="2304542"/>
            <a:ext cx="55244" cy="29209"/>
          </a:xfrm>
          <a:custGeom>
            <a:avLst/>
            <a:gdLst/>
            <a:ahLst/>
            <a:cxnLst/>
            <a:rect l="l" t="t" r="r" b="b"/>
            <a:pathLst>
              <a:path w="55245" h="29210">
                <a:moveTo>
                  <a:pt x="0" y="28955"/>
                </a:moveTo>
                <a:lnTo>
                  <a:pt x="54863" y="28955"/>
                </a:lnTo>
                <a:lnTo>
                  <a:pt x="5486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64534" y="2272538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80"/>
                </a:moveTo>
                <a:lnTo>
                  <a:pt x="55625" y="30480"/>
                </a:lnTo>
                <a:lnTo>
                  <a:pt x="55625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8605" y="2272538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6884" y="2287777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30480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54400" y="2272538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5429" y="2304542"/>
            <a:ext cx="55244" cy="29209"/>
          </a:xfrm>
          <a:custGeom>
            <a:avLst/>
            <a:gdLst/>
            <a:ahLst/>
            <a:cxnLst/>
            <a:rect l="l" t="t" r="r" b="b"/>
            <a:pathLst>
              <a:path w="55245" h="29210">
                <a:moveTo>
                  <a:pt x="0" y="28955"/>
                </a:moveTo>
                <a:lnTo>
                  <a:pt x="54863" y="28955"/>
                </a:lnTo>
                <a:lnTo>
                  <a:pt x="5486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2946" y="231902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25" y="0"/>
                </a:lnTo>
              </a:path>
            </a:pathLst>
          </a:custGeom>
          <a:ln w="28956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1223" y="231902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28956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27017" y="2304542"/>
            <a:ext cx="55244" cy="29209"/>
          </a:xfrm>
          <a:custGeom>
            <a:avLst/>
            <a:gdLst/>
            <a:ahLst/>
            <a:cxnLst/>
            <a:rect l="l" t="t" r="r" b="b"/>
            <a:pathLst>
              <a:path w="55245" h="29210">
                <a:moveTo>
                  <a:pt x="0" y="28955"/>
                </a:moveTo>
                <a:lnTo>
                  <a:pt x="54863" y="28955"/>
                </a:lnTo>
                <a:lnTo>
                  <a:pt x="5486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37152" y="2272538"/>
            <a:ext cx="54610" cy="30480"/>
          </a:xfrm>
          <a:custGeom>
            <a:avLst/>
            <a:gdLst/>
            <a:ahLst/>
            <a:cxnLst/>
            <a:rect l="l" t="t" r="r" b="b"/>
            <a:pathLst>
              <a:path w="54610" h="30480">
                <a:moveTo>
                  <a:pt x="0" y="30480"/>
                </a:moveTo>
                <a:lnTo>
                  <a:pt x="54101" y="30480"/>
                </a:lnTo>
                <a:lnTo>
                  <a:pt x="54101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7017" y="2272538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8740" y="2304542"/>
            <a:ext cx="55880" cy="29209"/>
          </a:xfrm>
          <a:custGeom>
            <a:avLst/>
            <a:gdLst/>
            <a:ahLst/>
            <a:cxnLst/>
            <a:rect l="l" t="t" r="r" b="b"/>
            <a:pathLst>
              <a:path w="55879" h="29210">
                <a:moveTo>
                  <a:pt x="0" y="28955"/>
                </a:moveTo>
                <a:lnTo>
                  <a:pt x="55625" y="28955"/>
                </a:lnTo>
                <a:lnTo>
                  <a:pt x="55625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8740" y="2272538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80"/>
                </a:moveTo>
                <a:lnTo>
                  <a:pt x="55625" y="30480"/>
                </a:lnTo>
                <a:lnTo>
                  <a:pt x="55625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37152" y="2304542"/>
            <a:ext cx="54610" cy="29209"/>
          </a:xfrm>
          <a:custGeom>
            <a:avLst/>
            <a:gdLst/>
            <a:ahLst/>
            <a:cxnLst/>
            <a:rect l="l" t="t" r="r" b="b"/>
            <a:pathLst>
              <a:path w="54610" h="29210">
                <a:moveTo>
                  <a:pt x="0" y="28955"/>
                </a:moveTo>
                <a:lnTo>
                  <a:pt x="54101" y="28955"/>
                </a:lnTo>
                <a:lnTo>
                  <a:pt x="54101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75429" y="2272538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52742" y="1311655"/>
            <a:ext cx="180975" cy="1560195"/>
          </a:xfrm>
          <a:custGeom>
            <a:avLst/>
            <a:gdLst/>
            <a:ahLst/>
            <a:cxnLst/>
            <a:rect l="l" t="t" r="r" b="b"/>
            <a:pathLst>
              <a:path w="180975" h="1560195">
                <a:moveTo>
                  <a:pt x="0" y="0"/>
                </a:moveTo>
                <a:lnTo>
                  <a:pt x="0" y="1559814"/>
                </a:lnTo>
                <a:lnTo>
                  <a:pt x="180594" y="1559814"/>
                </a:lnTo>
                <a:lnTo>
                  <a:pt x="1805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66364" y="1630172"/>
            <a:ext cx="717550" cy="237490"/>
          </a:xfrm>
          <a:custGeom>
            <a:avLst/>
            <a:gdLst/>
            <a:ahLst/>
            <a:cxnLst/>
            <a:rect l="l" t="t" r="r" b="b"/>
            <a:pathLst>
              <a:path w="717550" h="237489">
                <a:moveTo>
                  <a:pt x="0" y="0"/>
                </a:moveTo>
                <a:lnTo>
                  <a:pt x="0" y="236981"/>
                </a:lnTo>
                <a:lnTo>
                  <a:pt x="717041" y="236981"/>
                </a:lnTo>
                <a:lnTo>
                  <a:pt x="717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86A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01772" y="1689607"/>
            <a:ext cx="181610" cy="287020"/>
          </a:xfrm>
          <a:custGeom>
            <a:avLst/>
            <a:gdLst/>
            <a:ahLst/>
            <a:cxnLst/>
            <a:rect l="l" t="t" r="r" b="b"/>
            <a:pathLst>
              <a:path w="181610" h="287019">
                <a:moveTo>
                  <a:pt x="0" y="0"/>
                </a:moveTo>
                <a:lnTo>
                  <a:pt x="0" y="286511"/>
                </a:lnTo>
                <a:lnTo>
                  <a:pt x="181356" y="286511"/>
                </a:lnTo>
                <a:lnTo>
                  <a:pt x="181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01772" y="2235961"/>
            <a:ext cx="181610" cy="311785"/>
          </a:xfrm>
          <a:custGeom>
            <a:avLst/>
            <a:gdLst/>
            <a:ahLst/>
            <a:cxnLst/>
            <a:rect l="l" t="t" r="r" b="b"/>
            <a:pathLst>
              <a:path w="181610" h="311785">
                <a:moveTo>
                  <a:pt x="0" y="0"/>
                </a:moveTo>
                <a:lnTo>
                  <a:pt x="0" y="311657"/>
                </a:lnTo>
                <a:lnTo>
                  <a:pt x="181356" y="311657"/>
                </a:lnTo>
                <a:lnTo>
                  <a:pt x="181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01772" y="1976120"/>
            <a:ext cx="181610" cy="260350"/>
          </a:xfrm>
          <a:custGeom>
            <a:avLst/>
            <a:gdLst/>
            <a:ahLst/>
            <a:cxnLst/>
            <a:rect l="l" t="t" r="r" b="b"/>
            <a:pathLst>
              <a:path w="181610" h="260350">
                <a:moveTo>
                  <a:pt x="0" y="0"/>
                </a:moveTo>
                <a:lnTo>
                  <a:pt x="0" y="259842"/>
                </a:lnTo>
                <a:lnTo>
                  <a:pt x="181356" y="259842"/>
                </a:lnTo>
                <a:lnTo>
                  <a:pt x="181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01772" y="2547620"/>
            <a:ext cx="181610" cy="220345"/>
          </a:xfrm>
          <a:custGeom>
            <a:avLst/>
            <a:gdLst/>
            <a:ahLst/>
            <a:cxnLst/>
            <a:rect l="l" t="t" r="r" b="b"/>
            <a:pathLst>
              <a:path w="181610" h="220344">
                <a:moveTo>
                  <a:pt x="0" y="0"/>
                </a:moveTo>
                <a:lnTo>
                  <a:pt x="0" y="220218"/>
                </a:lnTo>
                <a:lnTo>
                  <a:pt x="181356" y="220218"/>
                </a:lnTo>
                <a:lnTo>
                  <a:pt x="181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01772" y="1410716"/>
            <a:ext cx="181610" cy="279400"/>
          </a:xfrm>
          <a:custGeom>
            <a:avLst/>
            <a:gdLst/>
            <a:ahLst/>
            <a:cxnLst/>
            <a:rect l="l" t="t" r="r" b="b"/>
            <a:pathLst>
              <a:path w="181610" h="279400">
                <a:moveTo>
                  <a:pt x="0" y="0"/>
                </a:moveTo>
                <a:lnTo>
                  <a:pt x="0" y="278891"/>
                </a:lnTo>
                <a:lnTo>
                  <a:pt x="181356" y="278891"/>
                </a:lnTo>
                <a:lnTo>
                  <a:pt x="181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9788" y="1675129"/>
            <a:ext cx="132080" cy="857250"/>
          </a:xfrm>
          <a:custGeom>
            <a:avLst/>
            <a:gdLst/>
            <a:ahLst/>
            <a:cxnLst/>
            <a:rect l="l" t="t" r="r" b="b"/>
            <a:pathLst>
              <a:path w="132079" h="857250">
                <a:moveTo>
                  <a:pt x="0" y="0"/>
                </a:moveTo>
                <a:lnTo>
                  <a:pt x="0" y="857250"/>
                </a:lnTo>
                <a:lnTo>
                  <a:pt x="131825" y="857250"/>
                </a:lnTo>
                <a:lnTo>
                  <a:pt x="1318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90257" y="2532379"/>
            <a:ext cx="181610" cy="251460"/>
          </a:xfrm>
          <a:custGeom>
            <a:avLst/>
            <a:gdLst/>
            <a:ahLst/>
            <a:cxnLst/>
            <a:rect l="l" t="t" r="r" b="b"/>
            <a:pathLst>
              <a:path w="181609" h="251460">
                <a:moveTo>
                  <a:pt x="0" y="0"/>
                </a:moveTo>
                <a:lnTo>
                  <a:pt x="0" y="251460"/>
                </a:lnTo>
                <a:lnTo>
                  <a:pt x="181355" y="251460"/>
                </a:lnTo>
                <a:lnTo>
                  <a:pt x="181355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37502" y="1410716"/>
            <a:ext cx="134620" cy="264795"/>
          </a:xfrm>
          <a:custGeom>
            <a:avLst/>
            <a:gdLst/>
            <a:ahLst/>
            <a:cxnLst/>
            <a:rect l="l" t="t" r="r" b="b"/>
            <a:pathLst>
              <a:path w="134620" h="264794">
                <a:moveTo>
                  <a:pt x="0" y="0"/>
                </a:moveTo>
                <a:lnTo>
                  <a:pt x="0" y="264413"/>
                </a:lnTo>
                <a:lnTo>
                  <a:pt x="134111" y="264413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81960" y="1313180"/>
            <a:ext cx="4118610" cy="97790"/>
          </a:xfrm>
          <a:custGeom>
            <a:avLst/>
            <a:gdLst/>
            <a:ahLst/>
            <a:cxnLst/>
            <a:rect l="l" t="t" r="r" b="b"/>
            <a:pathLst>
              <a:path w="4118609" h="97790">
                <a:moveTo>
                  <a:pt x="0" y="0"/>
                </a:moveTo>
                <a:lnTo>
                  <a:pt x="0" y="97536"/>
                </a:lnTo>
                <a:lnTo>
                  <a:pt x="4118610" y="97536"/>
                </a:lnTo>
                <a:lnTo>
                  <a:pt x="41186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1217" y="2507995"/>
            <a:ext cx="364490" cy="200660"/>
          </a:xfrm>
          <a:custGeom>
            <a:avLst/>
            <a:gdLst/>
            <a:ahLst/>
            <a:cxnLst/>
            <a:rect l="l" t="t" r="r" b="b"/>
            <a:pathLst>
              <a:path w="364489" h="200660">
                <a:moveTo>
                  <a:pt x="0" y="0"/>
                </a:moveTo>
                <a:lnTo>
                  <a:pt x="0" y="200406"/>
                </a:lnTo>
                <a:lnTo>
                  <a:pt x="364235" y="200406"/>
                </a:lnTo>
                <a:lnTo>
                  <a:pt x="364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57441" y="2528570"/>
            <a:ext cx="308610" cy="167005"/>
          </a:xfrm>
          <a:custGeom>
            <a:avLst/>
            <a:gdLst/>
            <a:ahLst/>
            <a:cxnLst/>
            <a:rect l="l" t="t" r="r" b="b"/>
            <a:pathLst>
              <a:path w="308609" h="167005">
                <a:moveTo>
                  <a:pt x="0" y="0"/>
                </a:moveTo>
                <a:lnTo>
                  <a:pt x="0" y="166878"/>
                </a:lnTo>
                <a:lnTo>
                  <a:pt x="308610" y="166878"/>
                </a:lnTo>
                <a:lnTo>
                  <a:pt x="308610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57164" y="2527045"/>
            <a:ext cx="309880" cy="165735"/>
          </a:xfrm>
          <a:custGeom>
            <a:avLst/>
            <a:gdLst/>
            <a:ahLst/>
            <a:cxnLst/>
            <a:rect l="l" t="t" r="r" b="b"/>
            <a:pathLst>
              <a:path w="309879" h="165735">
                <a:moveTo>
                  <a:pt x="0" y="0"/>
                </a:moveTo>
                <a:lnTo>
                  <a:pt x="0" y="165354"/>
                </a:lnTo>
                <a:lnTo>
                  <a:pt x="309372" y="165354"/>
                </a:lnTo>
                <a:lnTo>
                  <a:pt x="309372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91176" y="2528570"/>
            <a:ext cx="210820" cy="165735"/>
          </a:xfrm>
          <a:custGeom>
            <a:avLst/>
            <a:gdLst/>
            <a:ahLst/>
            <a:cxnLst/>
            <a:rect l="l" t="t" r="r" b="b"/>
            <a:pathLst>
              <a:path w="210820" h="165735">
                <a:moveTo>
                  <a:pt x="0" y="0"/>
                </a:moveTo>
                <a:lnTo>
                  <a:pt x="0" y="165354"/>
                </a:lnTo>
                <a:lnTo>
                  <a:pt x="210312" y="165354"/>
                </a:lnTo>
                <a:lnTo>
                  <a:pt x="210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93540" y="2531617"/>
            <a:ext cx="210820" cy="165735"/>
          </a:xfrm>
          <a:custGeom>
            <a:avLst/>
            <a:gdLst/>
            <a:ahLst/>
            <a:cxnLst/>
            <a:rect l="l" t="t" r="r" b="b"/>
            <a:pathLst>
              <a:path w="210820" h="165735">
                <a:moveTo>
                  <a:pt x="0" y="0"/>
                </a:moveTo>
                <a:lnTo>
                  <a:pt x="0" y="165354"/>
                </a:lnTo>
                <a:lnTo>
                  <a:pt x="210312" y="165354"/>
                </a:lnTo>
                <a:lnTo>
                  <a:pt x="210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48888" y="2525522"/>
            <a:ext cx="245110" cy="182880"/>
          </a:xfrm>
          <a:custGeom>
            <a:avLst/>
            <a:gdLst/>
            <a:ahLst/>
            <a:cxnLst/>
            <a:rect l="l" t="t" r="r" b="b"/>
            <a:pathLst>
              <a:path w="245110" h="182880">
                <a:moveTo>
                  <a:pt x="0" y="0"/>
                </a:moveTo>
                <a:lnTo>
                  <a:pt x="0" y="182879"/>
                </a:lnTo>
                <a:lnTo>
                  <a:pt x="244601" y="182879"/>
                </a:lnTo>
                <a:lnTo>
                  <a:pt x="244601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96665" y="2528570"/>
            <a:ext cx="214629" cy="161290"/>
          </a:xfrm>
          <a:custGeom>
            <a:avLst/>
            <a:gdLst/>
            <a:ahLst/>
            <a:cxnLst/>
            <a:rect l="l" t="t" r="r" b="b"/>
            <a:pathLst>
              <a:path w="214629" h="161289">
                <a:moveTo>
                  <a:pt x="214122" y="80010"/>
                </a:moveTo>
                <a:lnTo>
                  <a:pt x="762" y="0"/>
                </a:lnTo>
                <a:lnTo>
                  <a:pt x="0" y="160781"/>
                </a:lnTo>
                <a:lnTo>
                  <a:pt x="214122" y="8001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90748" y="2610485"/>
            <a:ext cx="3695700" cy="0"/>
          </a:xfrm>
          <a:custGeom>
            <a:avLst/>
            <a:gdLst/>
            <a:ahLst/>
            <a:cxnLst/>
            <a:rect l="l" t="t" r="r" b="b"/>
            <a:pathLst>
              <a:path w="3695700">
                <a:moveTo>
                  <a:pt x="0" y="0"/>
                </a:moveTo>
                <a:lnTo>
                  <a:pt x="3695700" y="0"/>
                </a:lnTo>
              </a:path>
            </a:pathLst>
          </a:custGeom>
          <a:ln w="25146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47364" y="2528570"/>
            <a:ext cx="213360" cy="161290"/>
          </a:xfrm>
          <a:custGeom>
            <a:avLst/>
            <a:gdLst/>
            <a:ahLst/>
            <a:cxnLst/>
            <a:rect l="l" t="t" r="r" b="b"/>
            <a:pathLst>
              <a:path w="213360" h="161289">
                <a:moveTo>
                  <a:pt x="213360" y="80010"/>
                </a:moveTo>
                <a:lnTo>
                  <a:pt x="0" y="0"/>
                </a:lnTo>
                <a:lnTo>
                  <a:pt x="0" y="160781"/>
                </a:lnTo>
                <a:lnTo>
                  <a:pt x="213360" y="8001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97934" y="2528570"/>
            <a:ext cx="213360" cy="161290"/>
          </a:xfrm>
          <a:custGeom>
            <a:avLst/>
            <a:gdLst/>
            <a:ahLst/>
            <a:cxnLst/>
            <a:rect l="l" t="t" r="r" b="b"/>
            <a:pathLst>
              <a:path w="213360" h="161289">
                <a:moveTo>
                  <a:pt x="213360" y="80010"/>
                </a:moveTo>
                <a:lnTo>
                  <a:pt x="0" y="0"/>
                </a:lnTo>
                <a:lnTo>
                  <a:pt x="0" y="160781"/>
                </a:lnTo>
                <a:lnTo>
                  <a:pt x="213360" y="8001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99964" y="2528570"/>
            <a:ext cx="213360" cy="161290"/>
          </a:xfrm>
          <a:custGeom>
            <a:avLst/>
            <a:gdLst/>
            <a:ahLst/>
            <a:cxnLst/>
            <a:rect l="l" t="t" r="r" b="b"/>
            <a:pathLst>
              <a:path w="213360" h="161289">
                <a:moveTo>
                  <a:pt x="213360" y="80010"/>
                </a:moveTo>
                <a:lnTo>
                  <a:pt x="1524" y="0"/>
                </a:lnTo>
                <a:lnTo>
                  <a:pt x="0" y="160781"/>
                </a:lnTo>
                <a:lnTo>
                  <a:pt x="213360" y="8001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01359" y="2528570"/>
            <a:ext cx="212725" cy="161290"/>
          </a:xfrm>
          <a:custGeom>
            <a:avLst/>
            <a:gdLst/>
            <a:ahLst/>
            <a:cxnLst/>
            <a:rect l="l" t="t" r="r" b="b"/>
            <a:pathLst>
              <a:path w="212725" h="161289">
                <a:moveTo>
                  <a:pt x="212598" y="80010"/>
                </a:moveTo>
                <a:lnTo>
                  <a:pt x="0" y="0"/>
                </a:lnTo>
                <a:lnTo>
                  <a:pt x="0" y="160781"/>
                </a:lnTo>
                <a:lnTo>
                  <a:pt x="212598" y="8001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53454" y="2528570"/>
            <a:ext cx="212725" cy="161290"/>
          </a:xfrm>
          <a:custGeom>
            <a:avLst/>
            <a:gdLst/>
            <a:ahLst/>
            <a:cxnLst/>
            <a:rect l="l" t="t" r="r" b="b"/>
            <a:pathLst>
              <a:path w="212725" h="161289">
                <a:moveTo>
                  <a:pt x="212598" y="80010"/>
                </a:moveTo>
                <a:lnTo>
                  <a:pt x="0" y="0"/>
                </a:lnTo>
                <a:lnTo>
                  <a:pt x="0" y="160781"/>
                </a:lnTo>
                <a:lnTo>
                  <a:pt x="212598" y="8001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03390" y="2528570"/>
            <a:ext cx="212725" cy="161290"/>
          </a:xfrm>
          <a:custGeom>
            <a:avLst/>
            <a:gdLst/>
            <a:ahLst/>
            <a:cxnLst/>
            <a:rect l="l" t="t" r="r" b="b"/>
            <a:pathLst>
              <a:path w="212725" h="161289">
                <a:moveTo>
                  <a:pt x="212598" y="80010"/>
                </a:moveTo>
                <a:lnTo>
                  <a:pt x="761" y="0"/>
                </a:lnTo>
                <a:lnTo>
                  <a:pt x="0" y="160781"/>
                </a:lnTo>
                <a:lnTo>
                  <a:pt x="212598" y="8001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67169" y="1509775"/>
            <a:ext cx="69850" cy="368935"/>
          </a:xfrm>
          <a:custGeom>
            <a:avLst/>
            <a:gdLst/>
            <a:ahLst/>
            <a:cxnLst/>
            <a:rect l="l" t="t" r="r" b="b"/>
            <a:pathLst>
              <a:path w="69850" h="368935">
                <a:moveTo>
                  <a:pt x="69341" y="368807"/>
                </a:moveTo>
                <a:lnTo>
                  <a:pt x="69341" y="0"/>
                </a:lnTo>
                <a:lnTo>
                  <a:pt x="59435" y="1523"/>
                </a:lnTo>
                <a:lnTo>
                  <a:pt x="51053" y="3809"/>
                </a:lnTo>
                <a:lnTo>
                  <a:pt x="42672" y="5333"/>
                </a:lnTo>
                <a:lnTo>
                  <a:pt x="34289" y="9905"/>
                </a:lnTo>
                <a:lnTo>
                  <a:pt x="25907" y="11429"/>
                </a:lnTo>
                <a:lnTo>
                  <a:pt x="17525" y="14477"/>
                </a:lnTo>
                <a:lnTo>
                  <a:pt x="8381" y="16001"/>
                </a:lnTo>
                <a:lnTo>
                  <a:pt x="0" y="19811"/>
                </a:lnTo>
                <a:lnTo>
                  <a:pt x="0" y="368807"/>
                </a:lnTo>
                <a:lnTo>
                  <a:pt x="69341" y="368807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53047" y="1572260"/>
            <a:ext cx="69850" cy="304800"/>
          </a:xfrm>
          <a:custGeom>
            <a:avLst/>
            <a:gdLst/>
            <a:ahLst/>
            <a:cxnLst/>
            <a:rect l="l" t="t" r="r" b="b"/>
            <a:pathLst>
              <a:path w="69850" h="304800">
                <a:moveTo>
                  <a:pt x="69341" y="304800"/>
                </a:moveTo>
                <a:lnTo>
                  <a:pt x="69341" y="0"/>
                </a:lnTo>
                <a:lnTo>
                  <a:pt x="59436" y="0"/>
                </a:lnTo>
                <a:lnTo>
                  <a:pt x="51053" y="2286"/>
                </a:lnTo>
                <a:lnTo>
                  <a:pt x="41910" y="3810"/>
                </a:lnTo>
                <a:lnTo>
                  <a:pt x="33527" y="6858"/>
                </a:lnTo>
                <a:lnTo>
                  <a:pt x="25146" y="6858"/>
                </a:lnTo>
                <a:lnTo>
                  <a:pt x="16763" y="9906"/>
                </a:lnTo>
                <a:lnTo>
                  <a:pt x="8381" y="11430"/>
                </a:lnTo>
                <a:lnTo>
                  <a:pt x="0" y="14478"/>
                </a:lnTo>
                <a:lnTo>
                  <a:pt x="0" y="304800"/>
                </a:lnTo>
                <a:lnTo>
                  <a:pt x="69341" y="30480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38164" y="1612646"/>
            <a:ext cx="69850" cy="264795"/>
          </a:xfrm>
          <a:custGeom>
            <a:avLst/>
            <a:gdLst/>
            <a:ahLst/>
            <a:cxnLst/>
            <a:rect l="l" t="t" r="r" b="b"/>
            <a:pathLst>
              <a:path w="69850" h="264794">
                <a:moveTo>
                  <a:pt x="69341" y="264414"/>
                </a:moveTo>
                <a:lnTo>
                  <a:pt x="69341" y="0"/>
                </a:lnTo>
                <a:lnTo>
                  <a:pt x="59436" y="0"/>
                </a:lnTo>
                <a:lnTo>
                  <a:pt x="42672" y="3048"/>
                </a:lnTo>
                <a:lnTo>
                  <a:pt x="34289" y="6096"/>
                </a:lnTo>
                <a:lnTo>
                  <a:pt x="25908" y="6096"/>
                </a:lnTo>
                <a:lnTo>
                  <a:pt x="17525" y="7620"/>
                </a:lnTo>
                <a:lnTo>
                  <a:pt x="9144" y="8381"/>
                </a:lnTo>
                <a:lnTo>
                  <a:pt x="0" y="11430"/>
                </a:lnTo>
                <a:lnTo>
                  <a:pt x="0" y="264414"/>
                </a:lnTo>
                <a:lnTo>
                  <a:pt x="69341" y="264414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24041" y="1646173"/>
            <a:ext cx="69850" cy="231140"/>
          </a:xfrm>
          <a:custGeom>
            <a:avLst/>
            <a:gdLst/>
            <a:ahLst/>
            <a:cxnLst/>
            <a:rect l="l" t="t" r="r" b="b"/>
            <a:pathLst>
              <a:path w="69850" h="231139">
                <a:moveTo>
                  <a:pt x="69342" y="230885"/>
                </a:moveTo>
                <a:lnTo>
                  <a:pt x="69342" y="0"/>
                </a:lnTo>
                <a:lnTo>
                  <a:pt x="59436" y="0"/>
                </a:lnTo>
                <a:lnTo>
                  <a:pt x="51054" y="1523"/>
                </a:lnTo>
                <a:lnTo>
                  <a:pt x="41910" y="3047"/>
                </a:lnTo>
                <a:lnTo>
                  <a:pt x="33528" y="4571"/>
                </a:lnTo>
                <a:lnTo>
                  <a:pt x="25146" y="4571"/>
                </a:lnTo>
                <a:lnTo>
                  <a:pt x="16763" y="6095"/>
                </a:lnTo>
                <a:lnTo>
                  <a:pt x="8382" y="6857"/>
                </a:lnTo>
                <a:lnTo>
                  <a:pt x="0" y="8381"/>
                </a:lnTo>
                <a:lnTo>
                  <a:pt x="0" y="230885"/>
                </a:lnTo>
                <a:lnTo>
                  <a:pt x="69342" y="230885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10682" y="1668272"/>
            <a:ext cx="67945" cy="207645"/>
          </a:xfrm>
          <a:custGeom>
            <a:avLst/>
            <a:gdLst/>
            <a:ahLst/>
            <a:cxnLst/>
            <a:rect l="l" t="t" r="r" b="b"/>
            <a:pathLst>
              <a:path w="67945" h="207644">
                <a:moveTo>
                  <a:pt x="67817" y="207263"/>
                </a:moveTo>
                <a:lnTo>
                  <a:pt x="67817" y="0"/>
                </a:lnTo>
                <a:lnTo>
                  <a:pt x="51053" y="0"/>
                </a:lnTo>
                <a:lnTo>
                  <a:pt x="42671" y="761"/>
                </a:lnTo>
                <a:lnTo>
                  <a:pt x="34289" y="2285"/>
                </a:lnTo>
                <a:lnTo>
                  <a:pt x="16763" y="2285"/>
                </a:lnTo>
                <a:lnTo>
                  <a:pt x="0" y="5333"/>
                </a:lnTo>
                <a:lnTo>
                  <a:pt x="0" y="207263"/>
                </a:lnTo>
                <a:lnTo>
                  <a:pt x="67817" y="207263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98084" y="1686560"/>
            <a:ext cx="67945" cy="189230"/>
          </a:xfrm>
          <a:custGeom>
            <a:avLst/>
            <a:gdLst/>
            <a:ahLst/>
            <a:cxnLst/>
            <a:rect l="l" t="t" r="r" b="b"/>
            <a:pathLst>
              <a:path w="67945" h="189230">
                <a:moveTo>
                  <a:pt x="67817" y="188976"/>
                </a:moveTo>
                <a:lnTo>
                  <a:pt x="67817" y="0"/>
                </a:lnTo>
                <a:lnTo>
                  <a:pt x="41910" y="0"/>
                </a:lnTo>
                <a:lnTo>
                  <a:pt x="33527" y="1524"/>
                </a:lnTo>
                <a:lnTo>
                  <a:pt x="23621" y="1524"/>
                </a:lnTo>
                <a:lnTo>
                  <a:pt x="15239" y="3048"/>
                </a:lnTo>
                <a:lnTo>
                  <a:pt x="8381" y="3048"/>
                </a:lnTo>
                <a:lnTo>
                  <a:pt x="0" y="4572"/>
                </a:lnTo>
                <a:lnTo>
                  <a:pt x="0" y="188976"/>
                </a:lnTo>
                <a:lnTo>
                  <a:pt x="67817" y="188976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83200" y="1697227"/>
            <a:ext cx="69850" cy="178435"/>
          </a:xfrm>
          <a:custGeom>
            <a:avLst/>
            <a:gdLst/>
            <a:ahLst/>
            <a:cxnLst/>
            <a:rect l="l" t="t" r="r" b="b"/>
            <a:pathLst>
              <a:path w="69850" h="178435">
                <a:moveTo>
                  <a:pt x="69341" y="178307"/>
                </a:moveTo>
                <a:lnTo>
                  <a:pt x="69341" y="0"/>
                </a:lnTo>
                <a:lnTo>
                  <a:pt x="42672" y="0"/>
                </a:lnTo>
                <a:lnTo>
                  <a:pt x="34289" y="1523"/>
                </a:lnTo>
                <a:lnTo>
                  <a:pt x="8382" y="1523"/>
                </a:lnTo>
                <a:lnTo>
                  <a:pt x="0" y="2285"/>
                </a:lnTo>
                <a:lnTo>
                  <a:pt x="0" y="178307"/>
                </a:lnTo>
                <a:lnTo>
                  <a:pt x="69341" y="178307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69078" y="1702561"/>
            <a:ext cx="68580" cy="154305"/>
          </a:xfrm>
          <a:custGeom>
            <a:avLst/>
            <a:gdLst/>
            <a:ahLst/>
            <a:cxnLst/>
            <a:rect l="l" t="t" r="r" b="b"/>
            <a:pathLst>
              <a:path w="68579" h="154305">
                <a:moveTo>
                  <a:pt x="0" y="0"/>
                </a:moveTo>
                <a:lnTo>
                  <a:pt x="0" y="153923"/>
                </a:lnTo>
                <a:lnTo>
                  <a:pt x="68579" y="153923"/>
                </a:lnTo>
                <a:lnTo>
                  <a:pt x="68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54194" y="1701038"/>
            <a:ext cx="69850" cy="173355"/>
          </a:xfrm>
          <a:custGeom>
            <a:avLst/>
            <a:gdLst/>
            <a:ahLst/>
            <a:cxnLst/>
            <a:rect l="l" t="t" r="r" b="b"/>
            <a:pathLst>
              <a:path w="69850" h="173355">
                <a:moveTo>
                  <a:pt x="69341" y="172974"/>
                </a:moveTo>
                <a:lnTo>
                  <a:pt x="69341" y="1524"/>
                </a:lnTo>
                <a:lnTo>
                  <a:pt x="59435" y="0"/>
                </a:lnTo>
                <a:lnTo>
                  <a:pt x="0" y="0"/>
                </a:lnTo>
                <a:lnTo>
                  <a:pt x="0" y="172974"/>
                </a:lnTo>
                <a:lnTo>
                  <a:pt x="69341" y="172974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41596" y="1694179"/>
            <a:ext cx="68580" cy="180340"/>
          </a:xfrm>
          <a:custGeom>
            <a:avLst/>
            <a:gdLst/>
            <a:ahLst/>
            <a:cxnLst/>
            <a:rect l="l" t="t" r="r" b="b"/>
            <a:pathLst>
              <a:path w="68579" h="180339">
                <a:moveTo>
                  <a:pt x="68579" y="179831"/>
                </a:moveTo>
                <a:lnTo>
                  <a:pt x="68579" y="3047"/>
                </a:lnTo>
                <a:lnTo>
                  <a:pt x="58674" y="1524"/>
                </a:lnTo>
                <a:lnTo>
                  <a:pt x="33527" y="1524"/>
                </a:lnTo>
                <a:lnTo>
                  <a:pt x="25145" y="0"/>
                </a:lnTo>
                <a:lnTo>
                  <a:pt x="0" y="0"/>
                </a:lnTo>
                <a:lnTo>
                  <a:pt x="0" y="179831"/>
                </a:lnTo>
                <a:lnTo>
                  <a:pt x="68579" y="179831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26711" y="1682750"/>
            <a:ext cx="69850" cy="191770"/>
          </a:xfrm>
          <a:custGeom>
            <a:avLst/>
            <a:gdLst/>
            <a:ahLst/>
            <a:cxnLst/>
            <a:rect l="l" t="t" r="r" b="b"/>
            <a:pathLst>
              <a:path w="69850" h="191769">
                <a:moveTo>
                  <a:pt x="69341" y="191261"/>
                </a:moveTo>
                <a:lnTo>
                  <a:pt x="69341" y="3809"/>
                </a:lnTo>
                <a:lnTo>
                  <a:pt x="59436" y="2285"/>
                </a:lnTo>
                <a:lnTo>
                  <a:pt x="51053" y="2285"/>
                </a:lnTo>
                <a:lnTo>
                  <a:pt x="42672" y="761"/>
                </a:lnTo>
                <a:lnTo>
                  <a:pt x="33527" y="761"/>
                </a:lnTo>
                <a:lnTo>
                  <a:pt x="25146" y="0"/>
                </a:lnTo>
                <a:lnTo>
                  <a:pt x="0" y="0"/>
                </a:lnTo>
                <a:lnTo>
                  <a:pt x="0" y="191261"/>
                </a:lnTo>
                <a:lnTo>
                  <a:pt x="69341" y="191261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13352" y="1665223"/>
            <a:ext cx="67945" cy="207645"/>
          </a:xfrm>
          <a:custGeom>
            <a:avLst/>
            <a:gdLst/>
            <a:ahLst/>
            <a:cxnLst/>
            <a:rect l="l" t="t" r="r" b="b"/>
            <a:pathLst>
              <a:path w="67945" h="207644">
                <a:moveTo>
                  <a:pt x="67818" y="207263"/>
                </a:moveTo>
                <a:lnTo>
                  <a:pt x="67818" y="6857"/>
                </a:lnTo>
                <a:lnTo>
                  <a:pt x="57912" y="5333"/>
                </a:lnTo>
                <a:lnTo>
                  <a:pt x="49530" y="3809"/>
                </a:lnTo>
                <a:lnTo>
                  <a:pt x="41148" y="3047"/>
                </a:lnTo>
                <a:lnTo>
                  <a:pt x="32765" y="3047"/>
                </a:lnTo>
                <a:lnTo>
                  <a:pt x="24384" y="1523"/>
                </a:lnTo>
                <a:lnTo>
                  <a:pt x="16001" y="1523"/>
                </a:lnTo>
                <a:lnTo>
                  <a:pt x="7620" y="0"/>
                </a:lnTo>
                <a:lnTo>
                  <a:pt x="0" y="0"/>
                </a:lnTo>
                <a:lnTo>
                  <a:pt x="0" y="207263"/>
                </a:lnTo>
                <a:lnTo>
                  <a:pt x="67818" y="207263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99229" y="1638554"/>
            <a:ext cx="69850" cy="234315"/>
          </a:xfrm>
          <a:custGeom>
            <a:avLst/>
            <a:gdLst/>
            <a:ahLst/>
            <a:cxnLst/>
            <a:rect l="l" t="t" r="r" b="b"/>
            <a:pathLst>
              <a:path w="69850" h="234314">
                <a:moveTo>
                  <a:pt x="69342" y="233933"/>
                </a:moveTo>
                <a:lnTo>
                  <a:pt x="69342" y="10668"/>
                </a:lnTo>
                <a:lnTo>
                  <a:pt x="59436" y="7619"/>
                </a:lnTo>
                <a:lnTo>
                  <a:pt x="51054" y="7619"/>
                </a:lnTo>
                <a:lnTo>
                  <a:pt x="41910" y="4571"/>
                </a:lnTo>
                <a:lnTo>
                  <a:pt x="33528" y="4571"/>
                </a:lnTo>
                <a:lnTo>
                  <a:pt x="8382" y="0"/>
                </a:lnTo>
                <a:lnTo>
                  <a:pt x="0" y="0"/>
                </a:lnTo>
                <a:lnTo>
                  <a:pt x="0" y="233933"/>
                </a:lnTo>
                <a:lnTo>
                  <a:pt x="69342" y="233933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85870" y="1605025"/>
            <a:ext cx="67945" cy="267970"/>
          </a:xfrm>
          <a:custGeom>
            <a:avLst/>
            <a:gdLst/>
            <a:ahLst/>
            <a:cxnLst/>
            <a:rect l="l" t="t" r="r" b="b"/>
            <a:pathLst>
              <a:path w="67945" h="267969">
                <a:moveTo>
                  <a:pt x="67817" y="267461"/>
                </a:moveTo>
                <a:lnTo>
                  <a:pt x="67817" y="12191"/>
                </a:lnTo>
                <a:lnTo>
                  <a:pt x="59435" y="9143"/>
                </a:lnTo>
                <a:lnTo>
                  <a:pt x="42671" y="6095"/>
                </a:lnTo>
                <a:lnTo>
                  <a:pt x="34289" y="6095"/>
                </a:lnTo>
                <a:lnTo>
                  <a:pt x="25907" y="3047"/>
                </a:lnTo>
                <a:lnTo>
                  <a:pt x="16763" y="1523"/>
                </a:lnTo>
                <a:lnTo>
                  <a:pt x="8381" y="0"/>
                </a:lnTo>
                <a:lnTo>
                  <a:pt x="0" y="0"/>
                </a:lnTo>
                <a:lnTo>
                  <a:pt x="0" y="267461"/>
                </a:lnTo>
                <a:lnTo>
                  <a:pt x="67817" y="267461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71747" y="1558544"/>
            <a:ext cx="69850" cy="314325"/>
          </a:xfrm>
          <a:custGeom>
            <a:avLst/>
            <a:gdLst/>
            <a:ahLst/>
            <a:cxnLst/>
            <a:rect l="l" t="t" r="r" b="b"/>
            <a:pathLst>
              <a:path w="69850" h="314325">
                <a:moveTo>
                  <a:pt x="69341" y="313944"/>
                </a:moveTo>
                <a:lnTo>
                  <a:pt x="69341" y="16002"/>
                </a:lnTo>
                <a:lnTo>
                  <a:pt x="59436" y="13716"/>
                </a:lnTo>
                <a:lnTo>
                  <a:pt x="50291" y="12192"/>
                </a:lnTo>
                <a:lnTo>
                  <a:pt x="41910" y="9144"/>
                </a:lnTo>
                <a:lnTo>
                  <a:pt x="33527" y="7620"/>
                </a:lnTo>
                <a:lnTo>
                  <a:pt x="25146" y="4572"/>
                </a:lnTo>
                <a:lnTo>
                  <a:pt x="0" y="0"/>
                </a:lnTo>
                <a:lnTo>
                  <a:pt x="0" y="313944"/>
                </a:lnTo>
                <a:lnTo>
                  <a:pt x="69341" y="313944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56864" y="1496060"/>
            <a:ext cx="69850" cy="375920"/>
          </a:xfrm>
          <a:custGeom>
            <a:avLst/>
            <a:gdLst/>
            <a:ahLst/>
            <a:cxnLst/>
            <a:rect l="l" t="t" r="r" b="b"/>
            <a:pathLst>
              <a:path w="69850" h="375919">
                <a:moveTo>
                  <a:pt x="69341" y="375666"/>
                </a:moveTo>
                <a:lnTo>
                  <a:pt x="69341" y="23622"/>
                </a:lnTo>
                <a:lnTo>
                  <a:pt x="59436" y="19050"/>
                </a:lnTo>
                <a:lnTo>
                  <a:pt x="51053" y="16002"/>
                </a:lnTo>
                <a:lnTo>
                  <a:pt x="42672" y="13716"/>
                </a:lnTo>
                <a:lnTo>
                  <a:pt x="34289" y="12192"/>
                </a:lnTo>
                <a:lnTo>
                  <a:pt x="25908" y="7620"/>
                </a:lnTo>
                <a:lnTo>
                  <a:pt x="16763" y="4572"/>
                </a:lnTo>
                <a:lnTo>
                  <a:pt x="8382" y="1524"/>
                </a:lnTo>
                <a:lnTo>
                  <a:pt x="0" y="0"/>
                </a:lnTo>
                <a:lnTo>
                  <a:pt x="0" y="375666"/>
                </a:lnTo>
                <a:lnTo>
                  <a:pt x="69341" y="375666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67169" y="1854200"/>
            <a:ext cx="69850" cy="368935"/>
          </a:xfrm>
          <a:custGeom>
            <a:avLst/>
            <a:gdLst/>
            <a:ahLst/>
            <a:cxnLst/>
            <a:rect l="l" t="t" r="r" b="b"/>
            <a:pathLst>
              <a:path w="69850" h="368935">
                <a:moveTo>
                  <a:pt x="69341" y="368807"/>
                </a:moveTo>
                <a:lnTo>
                  <a:pt x="69341" y="0"/>
                </a:lnTo>
                <a:lnTo>
                  <a:pt x="0" y="0"/>
                </a:lnTo>
                <a:lnTo>
                  <a:pt x="0" y="348233"/>
                </a:lnTo>
                <a:lnTo>
                  <a:pt x="8381" y="348233"/>
                </a:lnTo>
                <a:lnTo>
                  <a:pt x="17525" y="351281"/>
                </a:lnTo>
                <a:lnTo>
                  <a:pt x="25907" y="355853"/>
                </a:lnTo>
                <a:lnTo>
                  <a:pt x="42672" y="358901"/>
                </a:lnTo>
                <a:lnTo>
                  <a:pt x="51053" y="363473"/>
                </a:lnTo>
                <a:lnTo>
                  <a:pt x="59435" y="364235"/>
                </a:lnTo>
                <a:lnTo>
                  <a:pt x="69341" y="368807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53047" y="1854200"/>
            <a:ext cx="69850" cy="304800"/>
          </a:xfrm>
          <a:custGeom>
            <a:avLst/>
            <a:gdLst/>
            <a:ahLst/>
            <a:cxnLst/>
            <a:rect l="l" t="t" r="r" b="b"/>
            <a:pathLst>
              <a:path w="69850" h="304800">
                <a:moveTo>
                  <a:pt x="69341" y="304799"/>
                </a:moveTo>
                <a:lnTo>
                  <a:pt x="69341" y="0"/>
                </a:lnTo>
                <a:lnTo>
                  <a:pt x="0" y="0"/>
                </a:lnTo>
                <a:lnTo>
                  <a:pt x="0" y="290321"/>
                </a:lnTo>
                <a:lnTo>
                  <a:pt x="8381" y="290321"/>
                </a:lnTo>
                <a:lnTo>
                  <a:pt x="16763" y="294893"/>
                </a:lnTo>
                <a:lnTo>
                  <a:pt x="25146" y="294893"/>
                </a:lnTo>
                <a:lnTo>
                  <a:pt x="33527" y="297941"/>
                </a:lnTo>
                <a:lnTo>
                  <a:pt x="41910" y="297941"/>
                </a:lnTo>
                <a:lnTo>
                  <a:pt x="51053" y="301751"/>
                </a:lnTo>
                <a:lnTo>
                  <a:pt x="59436" y="301751"/>
                </a:lnTo>
                <a:lnTo>
                  <a:pt x="69341" y="304799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38164" y="1854200"/>
            <a:ext cx="69850" cy="264795"/>
          </a:xfrm>
          <a:custGeom>
            <a:avLst/>
            <a:gdLst/>
            <a:ahLst/>
            <a:cxnLst/>
            <a:rect l="l" t="t" r="r" b="b"/>
            <a:pathLst>
              <a:path w="69850" h="264794">
                <a:moveTo>
                  <a:pt x="69341" y="264413"/>
                </a:moveTo>
                <a:lnTo>
                  <a:pt x="69341" y="0"/>
                </a:lnTo>
                <a:lnTo>
                  <a:pt x="0" y="0"/>
                </a:lnTo>
                <a:lnTo>
                  <a:pt x="0" y="253745"/>
                </a:lnTo>
                <a:lnTo>
                  <a:pt x="9144" y="253745"/>
                </a:lnTo>
                <a:lnTo>
                  <a:pt x="34289" y="258317"/>
                </a:lnTo>
                <a:lnTo>
                  <a:pt x="42672" y="258317"/>
                </a:lnTo>
                <a:lnTo>
                  <a:pt x="51053" y="261365"/>
                </a:lnTo>
                <a:lnTo>
                  <a:pt x="59436" y="261365"/>
                </a:lnTo>
                <a:lnTo>
                  <a:pt x="69341" y="264413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924041" y="1855723"/>
            <a:ext cx="69850" cy="229870"/>
          </a:xfrm>
          <a:custGeom>
            <a:avLst/>
            <a:gdLst/>
            <a:ahLst/>
            <a:cxnLst/>
            <a:rect l="l" t="t" r="r" b="b"/>
            <a:pathLst>
              <a:path w="69850" h="229869">
                <a:moveTo>
                  <a:pt x="69342" y="229361"/>
                </a:moveTo>
                <a:lnTo>
                  <a:pt x="69342" y="0"/>
                </a:lnTo>
                <a:lnTo>
                  <a:pt x="0" y="0"/>
                </a:lnTo>
                <a:lnTo>
                  <a:pt x="0" y="220979"/>
                </a:lnTo>
                <a:lnTo>
                  <a:pt x="8382" y="220979"/>
                </a:lnTo>
                <a:lnTo>
                  <a:pt x="16763" y="221741"/>
                </a:lnTo>
                <a:lnTo>
                  <a:pt x="33528" y="224789"/>
                </a:lnTo>
                <a:lnTo>
                  <a:pt x="41910" y="224789"/>
                </a:lnTo>
                <a:lnTo>
                  <a:pt x="51054" y="226313"/>
                </a:lnTo>
                <a:lnTo>
                  <a:pt x="59436" y="227837"/>
                </a:lnTo>
                <a:lnTo>
                  <a:pt x="69342" y="229361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10682" y="1855723"/>
            <a:ext cx="67945" cy="207645"/>
          </a:xfrm>
          <a:custGeom>
            <a:avLst/>
            <a:gdLst/>
            <a:ahLst/>
            <a:cxnLst/>
            <a:rect l="l" t="t" r="r" b="b"/>
            <a:pathLst>
              <a:path w="67945" h="207644">
                <a:moveTo>
                  <a:pt x="67817" y="207263"/>
                </a:moveTo>
                <a:lnTo>
                  <a:pt x="67817" y="0"/>
                </a:lnTo>
                <a:lnTo>
                  <a:pt x="0" y="0"/>
                </a:lnTo>
                <a:lnTo>
                  <a:pt x="0" y="201929"/>
                </a:lnTo>
                <a:lnTo>
                  <a:pt x="16763" y="201929"/>
                </a:lnTo>
                <a:lnTo>
                  <a:pt x="25907" y="203453"/>
                </a:lnTo>
                <a:lnTo>
                  <a:pt x="34289" y="204977"/>
                </a:lnTo>
                <a:lnTo>
                  <a:pt x="51053" y="204977"/>
                </a:lnTo>
                <a:lnTo>
                  <a:pt x="59435" y="205739"/>
                </a:lnTo>
                <a:lnTo>
                  <a:pt x="67817" y="207263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98084" y="1855723"/>
            <a:ext cx="67945" cy="189230"/>
          </a:xfrm>
          <a:custGeom>
            <a:avLst/>
            <a:gdLst/>
            <a:ahLst/>
            <a:cxnLst/>
            <a:rect l="l" t="t" r="r" b="b"/>
            <a:pathLst>
              <a:path w="67945" h="189230">
                <a:moveTo>
                  <a:pt x="67817" y="188975"/>
                </a:moveTo>
                <a:lnTo>
                  <a:pt x="67817" y="0"/>
                </a:lnTo>
                <a:lnTo>
                  <a:pt x="0" y="0"/>
                </a:lnTo>
                <a:lnTo>
                  <a:pt x="0" y="184403"/>
                </a:lnTo>
                <a:lnTo>
                  <a:pt x="23621" y="184403"/>
                </a:lnTo>
                <a:lnTo>
                  <a:pt x="33527" y="185927"/>
                </a:lnTo>
                <a:lnTo>
                  <a:pt x="41910" y="185927"/>
                </a:lnTo>
                <a:lnTo>
                  <a:pt x="48767" y="187451"/>
                </a:lnTo>
                <a:lnTo>
                  <a:pt x="57912" y="187451"/>
                </a:lnTo>
                <a:lnTo>
                  <a:pt x="67817" y="188975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83200" y="1855723"/>
            <a:ext cx="69850" cy="178435"/>
          </a:xfrm>
          <a:custGeom>
            <a:avLst/>
            <a:gdLst/>
            <a:ahLst/>
            <a:cxnLst/>
            <a:rect l="l" t="t" r="r" b="b"/>
            <a:pathLst>
              <a:path w="69850" h="178435">
                <a:moveTo>
                  <a:pt x="69341" y="178307"/>
                </a:moveTo>
                <a:lnTo>
                  <a:pt x="69341" y="0"/>
                </a:lnTo>
                <a:lnTo>
                  <a:pt x="0" y="0"/>
                </a:lnTo>
                <a:lnTo>
                  <a:pt x="0" y="175259"/>
                </a:lnTo>
                <a:lnTo>
                  <a:pt x="25146" y="175259"/>
                </a:lnTo>
                <a:lnTo>
                  <a:pt x="34289" y="176783"/>
                </a:lnTo>
                <a:lnTo>
                  <a:pt x="59436" y="176783"/>
                </a:lnTo>
                <a:lnTo>
                  <a:pt x="69341" y="178307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69078" y="1856485"/>
            <a:ext cx="68580" cy="147320"/>
          </a:xfrm>
          <a:custGeom>
            <a:avLst/>
            <a:gdLst/>
            <a:ahLst/>
            <a:cxnLst/>
            <a:rect l="l" t="t" r="r" b="b"/>
            <a:pathLst>
              <a:path w="68579" h="147319">
                <a:moveTo>
                  <a:pt x="0" y="0"/>
                </a:moveTo>
                <a:lnTo>
                  <a:pt x="0" y="147066"/>
                </a:lnTo>
                <a:lnTo>
                  <a:pt x="68580" y="147066"/>
                </a:lnTo>
                <a:lnTo>
                  <a:pt x="68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58384" y="1856485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0"/>
                </a:moveTo>
                <a:lnTo>
                  <a:pt x="0" y="147066"/>
                </a:lnTo>
              </a:path>
            </a:pathLst>
          </a:custGeom>
          <a:ln w="8889">
            <a:solidFill>
              <a:srgbClr val="5D81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93309" y="1856485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0"/>
                </a:moveTo>
                <a:lnTo>
                  <a:pt x="0" y="147066"/>
                </a:lnTo>
              </a:path>
            </a:pathLst>
          </a:custGeom>
          <a:ln w="60960">
            <a:solidFill>
              <a:srgbClr val="5D81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41596" y="1856485"/>
            <a:ext cx="68580" cy="180975"/>
          </a:xfrm>
          <a:custGeom>
            <a:avLst/>
            <a:gdLst/>
            <a:ahLst/>
            <a:cxnLst/>
            <a:rect l="l" t="t" r="r" b="b"/>
            <a:pathLst>
              <a:path w="68579" h="180975">
                <a:moveTo>
                  <a:pt x="68579" y="177546"/>
                </a:moveTo>
                <a:lnTo>
                  <a:pt x="68579" y="0"/>
                </a:lnTo>
                <a:lnTo>
                  <a:pt x="0" y="0"/>
                </a:lnTo>
                <a:lnTo>
                  <a:pt x="0" y="180594"/>
                </a:lnTo>
                <a:lnTo>
                  <a:pt x="8381" y="179070"/>
                </a:lnTo>
                <a:lnTo>
                  <a:pt x="33527" y="179070"/>
                </a:lnTo>
                <a:lnTo>
                  <a:pt x="41909" y="177546"/>
                </a:lnTo>
                <a:lnTo>
                  <a:pt x="68579" y="177546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26711" y="1858010"/>
            <a:ext cx="69850" cy="192405"/>
          </a:xfrm>
          <a:custGeom>
            <a:avLst/>
            <a:gdLst/>
            <a:ahLst/>
            <a:cxnLst/>
            <a:rect l="l" t="t" r="r" b="b"/>
            <a:pathLst>
              <a:path w="69850" h="192405">
                <a:moveTo>
                  <a:pt x="69341" y="187452"/>
                </a:moveTo>
                <a:lnTo>
                  <a:pt x="69341" y="0"/>
                </a:lnTo>
                <a:lnTo>
                  <a:pt x="0" y="0"/>
                </a:lnTo>
                <a:lnTo>
                  <a:pt x="0" y="192024"/>
                </a:lnTo>
                <a:lnTo>
                  <a:pt x="8382" y="190500"/>
                </a:lnTo>
                <a:lnTo>
                  <a:pt x="16763" y="190500"/>
                </a:lnTo>
                <a:lnTo>
                  <a:pt x="25146" y="188976"/>
                </a:lnTo>
                <a:lnTo>
                  <a:pt x="33527" y="188976"/>
                </a:lnTo>
                <a:lnTo>
                  <a:pt x="42672" y="187452"/>
                </a:lnTo>
                <a:lnTo>
                  <a:pt x="69341" y="187452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13352" y="1858010"/>
            <a:ext cx="67945" cy="208279"/>
          </a:xfrm>
          <a:custGeom>
            <a:avLst/>
            <a:gdLst/>
            <a:ahLst/>
            <a:cxnLst/>
            <a:rect l="l" t="t" r="r" b="b"/>
            <a:pathLst>
              <a:path w="67945" h="208280">
                <a:moveTo>
                  <a:pt x="67818" y="202692"/>
                </a:moveTo>
                <a:lnTo>
                  <a:pt x="67818" y="0"/>
                </a:lnTo>
                <a:lnTo>
                  <a:pt x="0" y="0"/>
                </a:lnTo>
                <a:lnTo>
                  <a:pt x="0" y="208026"/>
                </a:lnTo>
                <a:lnTo>
                  <a:pt x="7620" y="206502"/>
                </a:lnTo>
                <a:lnTo>
                  <a:pt x="16001" y="204978"/>
                </a:lnTo>
                <a:lnTo>
                  <a:pt x="32765" y="204978"/>
                </a:lnTo>
                <a:lnTo>
                  <a:pt x="41148" y="203454"/>
                </a:lnTo>
                <a:lnTo>
                  <a:pt x="49530" y="202692"/>
                </a:lnTo>
                <a:lnTo>
                  <a:pt x="67818" y="202692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99229" y="1858010"/>
            <a:ext cx="69850" cy="234315"/>
          </a:xfrm>
          <a:custGeom>
            <a:avLst/>
            <a:gdLst/>
            <a:ahLst/>
            <a:cxnLst/>
            <a:rect l="l" t="t" r="r" b="b"/>
            <a:pathLst>
              <a:path w="69850" h="234314">
                <a:moveTo>
                  <a:pt x="69342" y="225552"/>
                </a:moveTo>
                <a:lnTo>
                  <a:pt x="69342" y="0"/>
                </a:lnTo>
                <a:lnTo>
                  <a:pt x="0" y="0"/>
                </a:lnTo>
                <a:lnTo>
                  <a:pt x="0" y="233934"/>
                </a:lnTo>
                <a:lnTo>
                  <a:pt x="8382" y="233172"/>
                </a:lnTo>
                <a:lnTo>
                  <a:pt x="25146" y="230124"/>
                </a:lnTo>
                <a:lnTo>
                  <a:pt x="33528" y="230124"/>
                </a:lnTo>
                <a:lnTo>
                  <a:pt x="41910" y="228600"/>
                </a:lnTo>
                <a:lnTo>
                  <a:pt x="51054" y="227076"/>
                </a:lnTo>
                <a:lnTo>
                  <a:pt x="59436" y="225552"/>
                </a:lnTo>
                <a:lnTo>
                  <a:pt x="69342" y="225552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85870" y="1858010"/>
            <a:ext cx="67945" cy="270510"/>
          </a:xfrm>
          <a:custGeom>
            <a:avLst/>
            <a:gdLst/>
            <a:ahLst/>
            <a:cxnLst/>
            <a:rect l="l" t="t" r="r" b="b"/>
            <a:pathLst>
              <a:path w="67945" h="270510">
                <a:moveTo>
                  <a:pt x="67817" y="257556"/>
                </a:moveTo>
                <a:lnTo>
                  <a:pt x="67817" y="0"/>
                </a:lnTo>
                <a:lnTo>
                  <a:pt x="0" y="0"/>
                </a:lnTo>
                <a:lnTo>
                  <a:pt x="0" y="270510"/>
                </a:lnTo>
                <a:lnTo>
                  <a:pt x="8381" y="265938"/>
                </a:lnTo>
                <a:lnTo>
                  <a:pt x="16763" y="265176"/>
                </a:lnTo>
                <a:lnTo>
                  <a:pt x="25907" y="263652"/>
                </a:lnTo>
                <a:lnTo>
                  <a:pt x="34289" y="262128"/>
                </a:lnTo>
                <a:lnTo>
                  <a:pt x="42671" y="259080"/>
                </a:lnTo>
                <a:lnTo>
                  <a:pt x="51053" y="259080"/>
                </a:lnTo>
                <a:lnTo>
                  <a:pt x="59435" y="257556"/>
                </a:lnTo>
                <a:lnTo>
                  <a:pt x="67817" y="257556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71747" y="1859533"/>
            <a:ext cx="69850" cy="312420"/>
          </a:xfrm>
          <a:custGeom>
            <a:avLst/>
            <a:gdLst/>
            <a:ahLst/>
            <a:cxnLst/>
            <a:rect l="l" t="t" r="r" b="b"/>
            <a:pathLst>
              <a:path w="69850" h="312419">
                <a:moveTo>
                  <a:pt x="69341" y="296418"/>
                </a:moveTo>
                <a:lnTo>
                  <a:pt x="69341" y="0"/>
                </a:lnTo>
                <a:lnTo>
                  <a:pt x="0" y="0"/>
                </a:lnTo>
                <a:lnTo>
                  <a:pt x="0" y="312420"/>
                </a:lnTo>
                <a:lnTo>
                  <a:pt x="8381" y="310134"/>
                </a:lnTo>
                <a:lnTo>
                  <a:pt x="16763" y="310134"/>
                </a:lnTo>
                <a:lnTo>
                  <a:pt x="25146" y="305562"/>
                </a:lnTo>
                <a:lnTo>
                  <a:pt x="41910" y="302514"/>
                </a:lnTo>
                <a:lnTo>
                  <a:pt x="50291" y="299466"/>
                </a:lnTo>
                <a:lnTo>
                  <a:pt x="59436" y="296418"/>
                </a:lnTo>
                <a:lnTo>
                  <a:pt x="69341" y="296418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19270" y="1545589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5"/>
                </a:lnTo>
                <a:lnTo>
                  <a:pt x="79248" y="59435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98340" y="1545589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90">
                <a:moveTo>
                  <a:pt x="0" y="0"/>
                </a:moveTo>
                <a:lnTo>
                  <a:pt x="0" y="59435"/>
                </a:lnTo>
                <a:lnTo>
                  <a:pt x="80772" y="59435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78171" y="1545589"/>
            <a:ext cx="80010" cy="59690"/>
          </a:xfrm>
          <a:custGeom>
            <a:avLst/>
            <a:gdLst/>
            <a:ahLst/>
            <a:cxnLst/>
            <a:rect l="l" t="t" r="r" b="b"/>
            <a:pathLst>
              <a:path w="80010" h="59690">
                <a:moveTo>
                  <a:pt x="0" y="0"/>
                </a:moveTo>
                <a:lnTo>
                  <a:pt x="0" y="59435"/>
                </a:lnTo>
                <a:lnTo>
                  <a:pt x="80010" y="59435"/>
                </a:lnTo>
                <a:lnTo>
                  <a:pt x="800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58765" y="1545589"/>
            <a:ext cx="78740" cy="59690"/>
          </a:xfrm>
          <a:custGeom>
            <a:avLst/>
            <a:gdLst/>
            <a:ahLst/>
            <a:cxnLst/>
            <a:rect l="l" t="t" r="r" b="b"/>
            <a:pathLst>
              <a:path w="78739" h="59690">
                <a:moveTo>
                  <a:pt x="0" y="0"/>
                </a:moveTo>
                <a:lnTo>
                  <a:pt x="0" y="59435"/>
                </a:lnTo>
                <a:lnTo>
                  <a:pt x="78486" y="59435"/>
                </a:lnTo>
                <a:lnTo>
                  <a:pt x="784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5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09947" y="1479296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6"/>
                </a:lnTo>
                <a:lnTo>
                  <a:pt x="79248" y="59436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589017" y="1479296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6"/>
                </a:lnTo>
                <a:lnTo>
                  <a:pt x="79248" y="59436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73500" y="1479296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5"/>
                </a:lnTo>
                <a:lnTo>
                  <a:pt x="79248" y="59435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52570" y="1479296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90">
                <a:moveTo>
                  <a:pt x="0" y="0"/>
                </a:moveTo>
                <a:lnTo>
                  <a:pt x="0" y="59435"/>
                </a:lnTo>
                <a:lnTo>
                  <a:pt x="80772" y="59435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30878" y="1479296"/>
            <a:ext cx="80010" cy="59690"/>
          </a:xfrm>
          <a:custGeom>
            <a:avLst/>
            <a:gdLst/>
            <a:ahLst/>
            <a:cxnLst/>
            <a:rect l="l" t="t" r="r" b="b"/>
            <a:pathLst>
              <a:path w="80010" h="59690">
                <a:moveTo>
                  <a:pt x="0" y="0"/>
                </a:moveTo>
                <a:lnTo>
                  <a:pt x="0" y="59435"/>
                </a:lnTo>
                <a:lnTo>
                  <a:pt x="80010" y="59435"/>
                </a:lnTo>
                <a:lnTo>
                  <a:pt x="800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64178" y="1412239"/>
            <a:ext cx="78740" cy="59690"/>
          </a:xfrm>
          <a:custGeom>
            <a:avLst/>
            <a:gdLst/>
            <a:ahLst/>
            <a:cxnLst/>
            <a:rect l="l" t="t" r="r" b="b"/>
            <a:pathLst>
              <a:path w="78739" h="59690">
                <a:moveTo>
                  <a:pt x="0" y="0"/>
                </a:moveTo>
                <a:lnTo>
                  <a:pt x="0" y="59435"/>
                </a:lnTo>
                <a:lnTo>
                  <a:pt x="78486" y="59435"/>
                </a:lnTo>
                <a:lnTo>
                  <a:pt x="784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41723" y="1412239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5"/>
                </a:lnTo>
                <a:lnTo>
                  <a:pt x="79248" y="59435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78171" y="1612646"/>
            <a:ext cx="80010" cy="59690"/>
          </a:xfrm>
          <a:custGeom>
            <a:avLst/>
            <a:gdLst/>
            <a:ahLst/>
            <a:cxnLst/>
            <a:rect l="l" t="t" r="r" b="b"/>
            <a:pathLst>
              <a:path w="80010" h="59689">
                <a:moveTo>
                  <a:pt x="0" y="0"/>
                </a:moveTo>
                <a:lnTo>
                  <a:pt x="0" y="59436"/>
                </a:lnTo>
                <a:lnTo>
                  <a:pt x="80010" y="59436"/>
                </a:lnTo>
                <a:lnTo>
                  <a:pt x="80010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09947" y="1545589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5"/>
                </a:lnTo>
                <a:lnTo>
                  <a:pt x="79248" y="59435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589017" y="1545589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5"/>
                </a:lnTo>
                <a:lnTo>
                  <a:pt x="79248" y="59435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68088" y="1545589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5"/>
                </a:lnTo>
                <a:lnTo>
                  <a:pt x="79248" y="59435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19270" y="1479296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5"/>
                </a:lnTo>
                <a:lnTo>
                  <a:pt x="79248" y="59435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78171" y="1479296"/>
            <a:ext cx="80010" cy="59690"/>
          </a:xfrm>
          <a:custGeom>
            <a:avLst/>
            <a:gdLst/>
            <a:ahLst/>
            <a:cxnLst/>
            <a:rect l="l" t="t" r="r" b="b"/>
            <a:pathLst>
              <a:path w="80010" h="59690">
                <a:moveTo>
                  <a:pt x="0" y="0"/>
                </a:moveTo>
                <a:lnTo>
                  <a:pt x="0" y="59436"/>
                </a:lnTo>
                <a:lnTo>
                  <a:pt x="80010" y="59436"/>
                </a:lnTo>
                <a:lnTo>
                  <a:pt x="80010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64178" y="1479296"/>
            <a:ext cx="78740" cy="59690"/>
          </a:xfrm>
          <a:custGeom>
            <a:avLst/>
            <a:gdLst/>
            <a:ahLst/>
            <a:cxnLst/>
            <a:rect l="l" t="t" r="r" b="b"/>
            <a:pathLst>
              <a:path w="78739" h="59690">
                <a:moveTo>
                  <a:pt x="0" y="0"/>
                </a:moveTo>
                <a:lnTo>
                  <a:pt x="0" y="59435"/>
                </a:lnTo>
                <a:lnTo>
                  <a:pt x="78486" y="59435"/>
                </a:lnTo>
                <a:lnTo>
                  <a:pt x="78486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73500" y="1412239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5"/>
                </a:lnTo>
                <a:lnTo>
                  <a:pt x="79248" y="59435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52570" y="1412239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90">
                <a:moveTo>
                  <a:pt x="0" y="0"/>
                </a:moveTo>
                <a:lnTo>
                  <a:pt x="0" y="59435"/>
                </a:lnTo>
                <a:lnTo>
                  <a:pt x="80772" y="59435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30878" y="1412239"/>
            <a:ext cx="80010" cy="59690"/>
          </a:xfrm>
          <a:custGeom>
            <a:avLst/>
            <a:gdLst/>
            <a:ahLst/>
            <a:cxnLst/>
            <a:rect l="l" t="t" r="r" b="b"/>
            <a:pathLst>
              <a:path w="80010" h="59690">
                <a:moveTo>
                  <a:pt x="0" y="0"/>
                </a:moveTo>
                <a:lnTo>
                  <a:pt x="0" y="59435"/>
                </a:lnTo>
                <a:lnTo>
                  <a:pt x="80010" y="59435"/>
                </a:lnTo>
                <a:lnTo>
                  <a:pt x="80010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41723" y="1479296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0" y="0"/>
                </a:moveTo>
                <a:lnTo>
                  <a:pt x="0" y="59435"/>
                </a:lnTo>
                <a:lnTo>
                  <a:pt x="79248" y="59435"/>
                </a:lnTo>
                <a:lnTo>
                  <a:pt x="79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98340" y="1479296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90">
                <a:moveTo>
                  <a:pt x="0" y="0"/>
                </a:moveTo>
                <a:lnTo>
                  <a:pt x="0" y="59436"/>
                </a:lnTo>
                <a:lnTo>
                  <a:pt x="80772" y="59436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89090" y="1768094"/>
            <a:ext cx="363220" cy="200660"/>
          </a:xfrm>
          <a:custGeom>
            <a:avLst/>
            <a:gdLst/>
            <a:ahLst/>
            <a:cxnLst/>
            <a:rect l="l" t="t" r="r" b="b"/>
            <a:pathLst>
              <a:path w="363220" h="200660">
                <a:moveTo>
                  <a:pt x="362711" y="0"/>
                </a:moveTo>
                <a:lnTo>
                  <a:pt x="362711" y="200406"/>
                </a:lnTo>
                <a:lnTo>
                  <a:pt x="0" y="200406"/>
                </a:lnTo>
                <a:lnTo>
                  <a:pt x="0" y="0"/>
                </a:lnTo>
                <a:lnTo>
                  <a:pt x="362711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27246" y="1788667"/>
            <a:ext cx="307975" cy="163830"/>
          </a:xfrm>
          <a:custGeom>
            <a:avLst/>
            <a:gdLst/>
            <a:ahLst/>
            <a:cxnLst/>
            <a:rect l="l" t="t" r="r" b="b"/>
            <a:pathLst>
              <a:path w="307975" h="163830">
                <a:moveTo>
                  <a:pt x="307848" y="0"/>
                </a:moveTo>
                <a:lnTo>
                  <a:pt x="307848" y="163830"/>
                </a:lnTo>
                <a:lnTo>
                  <a:pt x="0" y="163830"/>
                </a:lnTo>
                <a:lnTo>
                  <a:pt x="0" y="0"/>
                </a:lnTo>
                <a:lnTo>
                  <a:pt x="307848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92294" y="1790192"/>
            <a:ext cx="210820" cy="165735"/>
          </a:xfrm>
          <a:custGeom>
            <a:avLst/>
            <a:gdLst/>
            <a:ahLst/>
            <a:cxnLst/>
            <a:rect l="l" t="t" r="r" b="b"/>
            <a:pathLst>
              <a:path w="210820" h="165735">
                <a:moveTo>
                  <a:pt x="210312" y="0"/>
                </a:moveTo>
                <a:lnTo>
                  <a:pt x="210312" y="165354"/>
                </a:lnTo>
                <a:lnTo>
                  <a:pt x="0" y="165354"/>
                </a:lnTo>
                <a:lnTo>
                  <a:pt x="0" y="0"/>
                </a:lnTo>
                <a:lnTo>
                  <a:pt x="210312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88405" y="1791716"/>
            <a:ext cx="210820" cy="165735"/>
          </a:xfrm>
          <a:custGeom>
            <a:avLst/>
            <a:gdLst/>
            <a:ahLst/>
            <a:cxnLst/>
            <a:rect l="l" t="t" r="r" b="b"/>
            <a:pathLst>
              <a:path w="210820" h="165735">
                <a:moveTo>
                  <a:pt x="210312" y="0"/>
                </a:moveTo>
                <a:lnTo>
                  <a:pt x="210312" y="165354"/>
                </a:lnTo>
                <a:lnTo>
                  <a:pt x="0" y="165354"/>
                </a:lnTo>
                <a:lnTo>
                  <a:pt x="0" y="0"/>
                </a:lnTo>
                <a:lnTo>
                  <a:pt x="210312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01053" y="1785620"/>
            <a:ext cx="243840" cy="182880"/>
          </a:xfrm>
          <a:custGeom>
            <a:avLst/>
            <a:gdLst/>
            <a:ahLst/>
            <a:cxnLst/>
            <a:rect l="l" t="t" r="r" b="b"/>
            <a:pathLst>
              <a:path w="243840" h="182880">
                <a:moveTo>
                  <a:pt x="243839" y="0"/>
                </a:moveTo>
                <a:lnTo>
                  <a:pt x="243839" y="182880"/>
                </a:lnTo>
                <a:lnTo>
                  <a:pt x="0" y="182880"/>
                </a:lnTo>
                <a:lnTo>
                  <a:pt x="0" y="0"/>
                </a:lnTo>
                <a:lnTo>
                  <a:pt x="243839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82993" y="1790192"/>
            <a:ext cx="215265" cy="161290"/>
          </a:xfrm>
          <a:custGeom>
            <a:avLst/>
            <a:gdLst/>
            <a:ahLst/>
            <a:cxnLst/>
            <a:rect l="l" t="t" r="r" b="b"/>
            <a:pathLst>
              <a:path w="215265" h="161289">
                <a:moveTo>
                  <a:pt x="214883" y="160781"/>
                </a:moveTo>
                <a:lnTo>
                  <a:pt x="213359" y="0"/>
                </a:lnTo>
                <a:lnTo>
                  <a:pt x="0" y="80009"/>
                </a:lnTo>
                <a:lnTo>
                  <a:pt x="214883" y="160781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06571" y="1871345"/>
            <a:ext cx="3695700" cy="0"/>
          </a:xfrm>
          <a:custGeom>
            <a:avLst/>
            <a:gdLst/>
            <a:ahLst/>
            <a:cxnLst/>
            <a:rect l="l" t="t" r="r" b="b"/>
            <a:pathLst>
              <a:path w="3695700">
                <a:moveTo>
                  <a:pt x="0" y="0"/>
                </a:moveTo>
                <a:lnTo>
                  <a:pt x="3695700" y="0"/>
                </a:lnTo>
              </a:path>
            </a:pathLst>
          </a:custGeom>
          <a:ln w="26670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432296" y="1790192"/>
            <a:ext cx="214629" cy="161290"/>
          </a:xfrm>
          <a:custGeom>
            <a:avLst/>
            <a:gdLst/>
            <a:ahLst/>
            <a:cxnLst/>
            <a:rect l="l" t="t" r="r" b="b"/>
            <a:pathLst>
              <a:path w="214629" h="161289">
                <a:moveTo>
                  <a:pt x="214122" y="160781"/>
                </a:moveTo>
                <a:lnTo>
                  <a:pt x="212598" y="0"/>
                </a:lnTo>
                <a:lnTo>
                  <a:pt x="0" y="80009"/>
                </a:lnTo>
                <a:lnTo>
                  <a:pt x="214122" y="160781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80202" y="1790192"/>
            <a:ext cx="214629" cy="161290"/>
          </a:xfrm>
          <a:custGeom>
            <a:avLst/>
            <a:gdLst/>
            <a:ahLst/>
            <a:cxnLst/>
            <a:rect l="l" t="t" r="r" b="b"/>
            <a:pathLst>
              <a:path w="214629" h="161289">
                <a:moveTo>
                  <a:pt x="214122" y="160781"/>
                </a:moveTo>
                <a:lnTo>
                  <a:pt x="212598" y="0"/>
                </a:lnTo>
                <a:lnTo>
                  <a:pt x="0" y="80009"/>
                </a:lnTo>
                <a:lnTo>
                  <a:pt x="214122" y="160781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79696" y="1790192"/>
            <a:ext cx="212725" cy="161290"/>
          </a:xfrm>
          <a:custGeom>
            <a:avLst/>
            <a:gdLst/>
            <a:ahLst/>
            <a:cxnLst/>
            <a:rect l="l" t="t" r="r" b="b"/>
            <a:pathLst>
              <a:path w="212725" h="161289">
                <a:moveTo>
                  <a:pt x="212598" y="160781"/>
                </a:moveTo>
                <a:lnTo>
                  <a:pt x="212598" y="0"/>
                </a:lnTo>
                <a:lnTo>
                  <a:pt x="0" y="80009"/>
                </a:lnTo>
                <a:lnTo>
                  <a:pt x="212598" y="160781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76776" y="1790192"/>
            <a:ext cx="215265" cy="161290"/>
          </a:xfrm>
          <a:custGeom>
            <a:avLst/>
            <a:gdLst/>
            <a:ahLst/>
            <a:cxnLst/>
            <a:rect l="l" t="t" r="r" b="b"/>
            <a:pathLst>
              <a:path w="215264" h="161289">
                <a:moveTo>
                  <a:pt x="214884" y="160781"/>
                </a:moveTo>
                <a:lnTo>
                  <a:pt x="213360" y="0"/>
                </a:lnTo>
                <a:lnTo>
                  <a:pt x="0" y="80009"/>
                </a:lnTo>
                <a:lnTo>
                  <a:pt x="214884" y="160781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26205" y="1790192"/>
            <a:ext cx="215265" cy="162560"/>
          </a:xfrm>
          <a:custGeom>
            <a:avLst/>
            <a:gdLst/>
            <a:ahLst/>
            <a:cxnLst/>
            <a:rect l="l" t="t" r="r" b="b"/>
            <a:pathLst>
              <a:path w="215264" h="162560">
                <a:moveTo>
                  <a:pt x="214884" y="162306"/>
                </a:moveTo>
                <a:lnTo>
                  <a:pt x="213360" y="0"/>
                </a:lnTo>
                <a:lnTo>
                  <a:pt x="0" y="80009"/>
                </a:lnTo>
                <a:lnTo>
                  <a:pt x="214884" y="162306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76270" y="1790192"/>
            <a:ext cx="213360" cy="162560"/>
          </a:xfrm>
          <a:custGeom>
            <a:avLst/>
            <a:gdLst/>
            <a:ahLst/>
            <a:cxnLst/>
            <a:rect l="l" t="t" r="r" b="b"/>
            <a:pathLst>
              <a:path w="213360" h="162560">
                <a:moveTo>
                  <a:pt x="213359" y="162306"/>
                </a:moveTo>
                <a:lnTo>
                  <a:pt x="213359" y="0"/>
                </a:lnTo>
                <a:lnTo>
                  <a:pt x="0" y="80009"/>
                </a:lnTo>
                <a:lnTo>
                  <a:pt x="213359" y="162306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487671" y="2003551"/>
            <a:ext cx="966469" cy="487045"/>
          </a:xfrm>
          <a:custGeom>
            <a:avLst/>
            <a:gdLst/>
            <a:ahLst/>
            <a:cxnLst/>
            <a:rect l="l" t="t" r="r" b="b"/>
            <a:pathLst>
              <a:path w="966470" h="487044">
                <a:moveTo>
                  <a:pt x="0" y="0"/>
                </a:moveTo>
                <a:lnTo>
                  <a:pt x="0" y="486917"/>
                </a:lnTo>
                <a:lnTo>
                  <a:pt x="966215" y="486917"/>
                </a:lnTo>
                <a:lnTo>
                  <a:pt x="966215" y="0"/>
                </a:lnTo>
                <a:lnTo>
                  <a:pt x="0" y="0"/>
                </a:lnTo>
                <a:close/>
              </a:path>
            </a:pathLst>
          </a:custGeom>
          <a:solidFill>
            <a:srgbClr val="D9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484623" y="2000504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7" y="0"/>
                </a:moveTo>
                <a:lnTo>
                  <a:pt x="35051" y="0"/>
                </a:lnTo>
                <a:lnTo>
                  <a:pt x="0" y="38100"/>
                </a:lnTo>
                <a:lnTo>
                  <a:pt x="76200" y="38100"/>
                </a:lnTo>
                <a:lnTo>
                  <a:pt x="109727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22546" y="2000504"/>
            <a:ext cx="110489" cy="38100"/>
          </a:xfrm>
          <a:custGeom>
            <a:avLst/>
            <a:gdLst/>
            <a:ahLst/>
            <a:cxnLst/>
            <a:rect l="l" t="t" r="r" b="b"/>
            <a:pathLst>
              <a:path w="110489" h="38100">
                <a:moveTo>
                  <a:pt x="110489" y="0"/>
                </a:moveTo>
                <a:lnTo>
                  <a:pt x="35813" y="0"/>
                </a:lnTo>
                <a:lnTo>
                  <a:pt x="0" y="38100"/>
                </a:lnTo>
                <a:lnTo>
                  <a:pt x="75437" y="38100"/>
                </a:lnTo>
                <a:lnTo>
                  <a:pt x="110489" y="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61229" y="2000504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8" y="0"/>
                </a:moveTo>
                <a:lnTo>
                  <a:pt x="33528" y="0"/>
                </a:lnTo>
                <a:lnTo>
                  <a:pt x="0" y="38100"/>
                </a:lnTo>
                <a:lnTo>
                  <a:pt x="74675" y="38100"/>
                </a:lnTo>
                <a:lnTo>
                  <a:pt x="109728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98390" y="2000504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7" y="0"/>
                </a:moveTo>
                <a:lnTo>
                  <a:pt x="35051" y="0"/>
                </a:lnTo>
                <a:lnTo>
                  <a:pt x="0" y="38100"/>
                </a:lnTo>
                <a:lnTo>
                  <a:pt x="76200" y="38100"/>
                </a:lnTo>
                <a:lnTo>
                  <a:pt x="109727" y="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36311" y="2000504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7" y="0"/>
                </a:moveTo>
                <a:lnTo>
                  <a:pt x="35051" y="0"/>
                </a:lnTo>
                <a:lnTo>
                  <a:pt x="0" y="38100"/>
                </a:lnTo>
                <a:lnTo>
                  <a:pt x="74675" y="38100"/>
                </a:lnTo>
                <a:lnTo>
                  <a:pt x="109727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74996" y="2000504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7" y="0"/>
                </a:moveTo>
                <a:lnTo>
                  <a:pt x="33527" y="0"/>
                </a:lnTo>
                <a:lnTo>
                  <a:pt x="0" y="38100"/>
                </a:lnTo>
                <a:lnTo>
                  <a:pt x="74675" y="38100"/>
                </a:lnTo>
                <a:lnTo>
                  <a:pt x="109727" y="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312917" y="2002027"/>
            <a:ext cx="109220" cy="36830"/>
          </a:xfrm>
          <a:custGeom>
            <a:avLst/>
            <a:gdLst/>
            <a:ahLst/>
            <a:cxnLst/>
            <a:rect l="l" t="t" r="r" b="b"/>
            <a:pathLst>
              <a:path w="109220" h="36830">
                <a:moveTo>
                  <a:pt x="108966" y="0"/>
                </a:moveTo>
                <a:lnTo>
                  <a:pt x="33528" y="0"/>
                </a:lnTo>
                <a:lnTo>
                  <a:pt x="0" y="36575"/>
                </a:lnTo>
                <a:lnTo>
                  <a:pt x="74676" y="36575"/>
                </a:lnTo>
                <a:lnTo>
                  <a:pt x="108966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80052" y="2451607"/>
            <a:ext cx="110489" cy="39370"/>
          </a:xfrm>
          <a:custGeom>
            <a:avLst/>
            <a:gdLst/>
            <a:ahLst/>
            <a:cxnLst/>
            <a:rect l="l" t="t" r="r" b="b"/>
            <a:pathLst>
              <a:path w="110489" h="39369">
                <a:moveTo>
                  <a:pt x="110489" y="0"/>
                </a:moveTo>
                <a:lnTo>
                  <a:pt x="35813" y="0"/>
                </a:lnTo>
                <a:lnTo>
                  <a:pt x="0" y="38862"/>
                </a:lnTo>
                <a:lnTo>
                  <a:pt x="76200" y="38862"/>
                </a:lnTo>
                <a:lnTo>
                  <a:pt x="110489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18735" y="2451607"/>
            <a:ext cx="109855" cy="39370"/>
          </a:xfrm>
          <a:custGeom>
            <a:avLst/>
            <a:gdLst/>
            <a:ahLst/>
            <a:cxnLst/>
            <a:rect l="l" t="t" r="r" b="b"/>
            <a:pathLst>
              <a:path w="109854" h="39369">
                <a:moveTo>
                  <a:pt x="109727" y="0"/>
                </a:moveTo>
                <a:lnTo>
                  <a:pt x="35051" y="0"/>
                </a:lnTo>
                <a:lnTo>
                  <a:pt x="0" y="38862"/>
                </a:lnTo>
                <a:lnTo>
                  <a:pt x="74675" y="38862"/>
                </a:lnTo>
                <a:lnTo>
                  <a:pt x="109727" y="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56658" y="2453132"/>
            <a:ext cx="110489" cy="37465"/>
          </a:xfrm>
          <a:custGeom>
            <a:avLst/>
            <a:gdLst/>
            <a:ahLst/>
            <a:cxnLst/>
            <a:rect l="l" t="t" r="r" b="b"/>
            <a:pathLst>
              <a:path w="110489" h="37464">
                <a:moveTo>
                  <a:pt x="110489" y="0"/>
                </a:moveTo>
                <a:lnTo>
                  <a:pt x="34289" y="0"/>
                </a:lnTo>
                <a:lnTo>
                  <a:pt x="0" y="37337"/>
                </a:lnTo>
                <a:lnTo>
                  <a:pt x="75437" y="37337"/>
                </a:lnTo>
                <a:lnTo>
                  <a:pt x="110489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895341" y="2453132"/>
            <a:ext cx="108585" cy="37465"/>
          </a:xfrm>
          <a:custGeom>
            <a:avLst/>
            <a:gdLst/>
            <a:ahLst/>
            <a:cxnLst/>
            <a:rect l="l" t="t" r="r" b="b"/>
            <a:pathLst>
              <a:path w="108585" h="37464">
                <a:moveTo>
                  <a:pt x="108204" y="0"/>
                </a:moveTo>
                <a:lnTo>
                  <a:pt x="33528" y="0"/>
                </a:lnTo>
                <a:lnTo>
                  <a:pt x="0" y="37337"/>
                </a:lnTo>
                <a:lnTo>
                  <a:pt x="74675" y="37337"/>
                </a:lnTo>
                <a:lnTo>
                  <a:pt x="108204" y="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31740" y="2453132"/>
            <a:ext cx="110489" cy="37465"/>
          </a:xfrm>
          <a:custGeom>
            <a:avLst/>
            <a:gdLst/>
            <a:ahLst/>
            <a:cxnLst/>
            <a:rect l="l" t="t" r="r" b="b"/>
            <a:pathLst>
              <a:path w="110489" h="37464">
                <a:moveTo>
                  <a:pt x="110489" y="0"/>
                </a:moveTo>
                <a:lnTo>
                  <a:pt x="35813" y="0"/>
                </a:lnTo>
                <a:lnTo>
                  <a:pt x="0" y="37337"/>
                </a:lnTo>
                <a:lnTo>
                  <a:pt x="75437" y="37337"/>
                </a:lnTo>
                <a:lnTo>
                  <a:pt x="110489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70423" y="2453132"/>
            <a:ext cx="109855" cy="37465"/>
          </a:xfrm>
          <a:custGeom>
            <a:avLst/>
            <a:gdLst/>
            <a:ahLst/>
            <a:cxnLst/>
            <a:rect l="l" t="t" r="r" b="b"/>
            <a:pathLst>
              <a:path w="109854" h="37464">
                <a:moveTo>
                  <a:pt x="109727" y="0"/>
                </a:moveTo>
                <a:lnTo>
                  <a:pt x="35051" y="0"/>
                </a:lnTo>
                <a:lnTo>
                  <a:pt x="0" y="37337"/>
                </a:lnTo>
                <a:lnTo>
                  <a:pt x="74675" y="37337"/>
                </a:lnTo>
                <a:lnTo>
                  <a:pt x="109727" y="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308346" y="2453132"/>
            <a:ext cx="110489" cy="37465"/>
          </a:xfrm>
          <a:custGeom>
            <a:avLst/>
            <a:gdLst/>
            <a:ahLst/>
            <a:cxnLst/>
            <a:rect l="l" t="t" r="r" b="b"/>
            <a:pathLst>
              <a:path w="110489" h="37464">
                <a:moveTo>
                  <a:pt x="110489" y="0"/>
                </a:moveTo>
                <a:lnTo>
                  <a:pt x="34289" y="0"/>
                </a:lnTo>
                <a:lnTo>
                  <a:pt x="0" y="37337"/>
                </a:lnTo>
                <a:lnTo>
                  <a:pt x="75437" y="37337"/>
                </a:lnTo>
                <a:lnTo>
                  <a:pt x="110489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99558" y="2293111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80"/>
                </a:moveTo>
                <a:lnTo>
                  <a:pt x="55625" y="30480"/>
                </a:lnTo>
                <a:lnTo>
                  <a:pt x="55625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62041" y="2308351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30480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23764" y="230835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25" y="0"/>
                </a:lnTo>
              </a:path>
            </a:pathLst>
          </a:custGeom>
          <a:ln w="30480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86247" y="2293111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10453" y="2293111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99558" y="2259583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79"/>
                </a:moveTo>
                <a:lnTo>
                  <a:pt x="55625" y="30479"/>
                </a:lnTo>
                <a:lnTo>
                  <a:pt x="55625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86247" y="2259583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79"/>
                </a:moveTo>
                <a:lnTo>
                  <a:pt x="54863" y="30479"/>
                </a:lnTo>
                <a:lnTo>
                  <a:pt x="5486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347970" y="227482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25" y="0"/>
                </a:lnTo>
              </a:path>
            </a:pathLst>
          </a:custGeom>
          <a:ln w="30479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10453" y="2259583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79"/>
                </a:moveTo>
                <a:lnTo>
                  <a:pt x="54863" y="30479"/>
                </a:lnTo>
                <a:lnTo>
                  <a:pt x="5486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90947" y="2293111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852670" y="230835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25" y="0"/>
                </a:lnTo>
              </a:path>
            </a:pathLst>
          </a:custGeom>
          <a:ln w="30480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15153" y="2308351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30480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39359" y="2293111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28464" y="2259583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79"/>
                </a:moveTo>
                <a:lnTo>
                  <a:pt x="55625" y="30479"/>
                </a:lnTo>
                <a:lnTo>
                  <a:pt x="55625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39359" y="2259583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79"/>
                </a:moveTo>
                <a:lnTo>
                  <a:pt x="54863" y="30479"/>
                </a:lnTo>
                <a:lnTo>
                  <a:pt x="5486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76876" y="2293111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76876" y="2259583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79"/>
                </a:moveTo>
                <a:lnTo>
                  <a:pt x="54863" y="30479"/>
                </a:lnTo>
                <a:lnTo>
                  <a:pt x="5486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728464" y="2293111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80"/>
                </a:moveTo>
                <a:lnTo>
                  <a:pt x="55625" y="30480"/>
                </a:lnTo>
                <a:lnTo>
                  <a:pt x="55625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790947" y="2259583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79"/>
                </a:moveTo>
                <a:lnTo>
                  <a:pt x="54863" y="30479"/>
                </a:lnTo>
                <a:lnTo>
                  <a:pt x="5486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616194" y="2040127"/>
            <a:ext cx="967105" cy="487045"/>
          </a:xfrm>
          <a:custGeom>
            <a:avLst/>
            <a:gdLst/>
            <a:ahLst/>
            <a:cxnLst/>
            <a:rect l="l" t="t" r="r" b="b"/>
            <a:pathLst>
              <a:path w="967104" h="487044">
                <a:moveTo>
                  <a:pt x="966977" y="0"/>
                </a:moveTo>
                <a:lnTo>
                  <a:pt x="966977" y="486917"/>
                </a:lnTo>
                <a:lnTo>
                  <a:pt x="0" y="486917"/>
                </a:lnTo>
                <a:lnTo>
                  <a:pt x="0" y="0"/>
                </a:lnTo>
                <a:lnTo>
                  <a:pt x="966977" y="0"/>
                </a:lnTo>
                <a:close/>
              </a:path>
            </a:pathLst>
          </a:custGeom>
          <a:solidFill>
            <a:srgbClr val="D9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446011" y="2038604"/>
            <a:ext cx="110489" cy="38100"/>
          </a:xfrm>
          <a:custGeom>
            <a:avLst/>
            <a:gdLst/>
            <a:ahLst/>
            <a:cxnLst/>
            <a:rect l="l" t="t" r="r" b="b"/>
            <a:pathLst>
              <a:path w="110490" h="38100">
                <a:moveTo>
                  <a:pt x="110489" y="38100"/>
                </a:moveTo>
                <a:lnTo>
                  <a:pt x="74676" y="0"/>
                </a:lnTo>
                <a:lnTo>
                  <a:pt x="0" y="0"/>
                </a:lnTo>
                <a:lnTo>
                  <a:pt x="35051" y="38100"/>
                </a:lnTo>
                <a:lnTo>
                  <a:pt x="110489" y="3810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08090" y="2040127"/>
            <a:ext cx="109855" cy="36830"/>
          </a:xfrm>
          <a:custGeom>
            <a:avLst/>
            <a:gdLst/>
            <a:ahLst/>
            <a:cxnLst/>
            <a:rect l="l" t="t" r="r" b="b"/>
            <a:pathLst>
              <a:path w="109854" h="36830">
                <a:moveTo>
                  <a:pt x="109727" y="36575"/>
                </a:moveTo>
                <a:lnTo>
                  <a:pt x="76200" y="0"/>
                </a:lnTo>
                <a:lnTo>
                  <a:pt x="0" y="0"/>
                </a:lnTo>
                <a:lnTo>
                  <a:pt x="35051" y="36575"/>
                </a:lnTo>
                <a:lnTo>
                  <a:pt x="109727" y="36575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70929" y="2040127"/>
            <a:ext cx="109855" cy="36830"/>
          </a:xfrm>
          <a:custGeom>
            <a:avLst/>
            <a:gdLst/>
            <a:ahLst/>
            <a:cxnLst/>
            <a:rect l="l" t="t" r="r" b="b"/>
            <a:pathLst>
              <a:path w="109854" h="36830">
                <a:moveTo>
                  <a:pt x="109728" y="36575"/>
                </a:moveTo>
                <a:lnTo>
                  <a:pt x="74675" y="0"/>
                </a:lnTo>
                <a:lnTo>
                  <a:pt x="0" y="0"/>
                </a:lnTo>
                <a:lnTo>
                  <a:pt x="33528" y="36575"/>
                </a:lnTo>
                <a:lnTo>
                  <a:pt x="109728" y="36575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033008" y="2040127"/>
            <a:ext cx="109855" cy="36830"/>
          </a:xfrm>
          <a:custGeom>
            <a:avLst/>
            <a:gdLst/>
            <a:ahLst/>
            <a:cxnLst/>
            <a:rect l="l" t="t" r="r" b="b"/>
            <a:pathLst>
              <a:path w="109854" h="36830">
                <a:moveTo>
                  <a:pt x="109727" y="36575"/>
                </a:moveTo>
                <a:lnTo>
                  <a:pt x="74675" y="0"/>
                </a:lnTo>
                <a:lnTo>
                  <a:pt x="0" y="0"/>
                </a:lnTo>
                <a:lnTo>
                  <a:pt x="35051" y="36575"/>
                </a:lnTo>
                <a:lnTo>
                  <a:pt x="109727" y="36575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894323" y="2040127"/>
            <a:ext cx="109855" cy="36830"/>
          </a:xfrm>
          <a:custGeom>
            <a:avLst/>
            <a:gdLst/>
            <a:ahLst/>
            <a:cxnLst/>
            <a:rect l="l" t="t" r="r" b="b"/>
            <a:pathLst>
              <a:path w="109854" h="36830">
                <a:moveTo>
                  <a:pt x="109727" y="36575"/>
                </a:moveTo>
                <a:lnTo>
                  <a:pt x="76200" y="0"/>
                </a:lnTo>
                <a:lnTo>
                  <a:pt x="0" y="0"/>
                </a:lnTo>
                <a:lnTo>
                  <a:pt x="35051" y="36575"/>
                </a:lnTo>
                <a:lnTo>
                  <a:pt x="109727" y="36575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757164" y="2040127"/>
            <a:ext cx="110489" cy="36830"/>
          </a:xfrm>
          <a:custGeom>
            <a:avLst/>
            <a:gdLst/>
            <a:ahLst/>
            <a:cxnLst/>
            <a:rect l="l" t="t" r="r" b="b"/>
            <a:pathLst>
              <a:path w="110489" h="36830">
                <a:moveTo>
                  <a:pt x="110489" y="36575"/>
                </a:moveTo>
                <a:lnTo>
                  <a:pt x="75437" y="0"/>
                </a:lnTo>
                <a:lnTo>
                  <a:pt x="0" y="0"/>
                </a:lnTo>
                <a:lnTo>
                  <a:pt x="34289" y="36575"/>
                </a:lnTo>
                <a:lnTo>
                  <a:pt x="110489" y="36575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19241" y="2040127"/>
            <a:ext cx="109855" cy="37465"/>
          </a:xfrm>
          <a:custGeom>
            <a:avLst/>
            <a:gdLst/>
            <a:ahLst/>
            <a:cxnLst/>
            <a:rect l="l" t="t" r="r" b="b"/>
            <a:pathLst>
              <a:path w="109854" h="37464">
                <a:moveTo>
                  <a:pt x="109728" y="37337"/>
                </a:moveTo>
                <a:lnTo>
                  <a:pt x="74675" y="0"/>
                </a:lnTo>
                <a:lnTo>
                  <a:pt x="0" y="0"/>
                </a:lnTo>
                <a:lnTo>
                  <a:pt x="35052" y="37337"/>
                </a:lnTo>
                <a:lnTo>
                  <a:pt x="109728" y="37337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450584" y="2490470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7" y="38100"/>
                </a:moveTo>
                <a:lnTo>
                  <a:pt x="74675" y="0"/>
                </a:lnTo>
                <a:lnTo>
                  <a:pt x="0" y="0"/>
                </a:lnTo>
                <a:lnTo>
                  <a:pt x="35051" y="38100"/>
                </a:lnTo>
                <a:lnTo>
                  <a:pt x="109727" y="3810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311900" y="2490470"/>
            <a:ext cx="110489" cy="38100"/>
          </a:xfrm>
          <a:custGeom>
            <a:avLst/>
            <a:gdLst/>
            <a:ahLst/>
            <a:cxnLst/>
            <a:rect l="l" t="t" r="r" b="b"/>
            <a:pathLst>
              <a:path w="110489" h="38100">
                <a:moveTo>
                  <a:pt x="110489" y="38100"/>
                </a:moveTo>
                <a:lnTo>
                  <a:pt x="76200" y="0"/>
                </a:lnTo>
                <a:lnTo>
                  <a:pt x="0" y="0"/>
                </a:lnTo>
                <a:lnTo>
                  <a:pt x="35051" y="38100"/>
                </a:lnTo>
                <a:lnTo>
                  <a:pt x="110489" y="3810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75502" y="2490470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7" y="38100"/>
                </a:moveTo>
                <a:lnTo>
                  <a:pt x="74675" y="0"/>
                </a:lnTo>
                <a:lnTo>
                  <a:pt x="0" y="0"/>
                </a:lnTo>
                <a:lnTo>
                  <a:pt x="33527" y="38100"/>
                </a:lnTo>
                <a:lnTo>
                  <a:pt x="109727" y="3810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36817" y="2490470"/>
            <a:ext cx="110489" cy="38100"/>
          </a:xfrm>
          <a:custGeom>
            <a:avLst/>
            <a:gdLst/>
            <a:ahLst/>
            <a:cxnLst/>
            <a:rect l="l" t="t" r="r" b="b"/>
            <a:pathLst>
              <a:path w="110489" h="38100">
                <a:moveTo>
                  <a:pt x="110490" y="38100"/>
                </a:moveTo>
                <a:lnTo>
                  <a:pt x="74676" y="0"/>
                </a:lnTo>
                <a:lnTo>
                  <a:pt x="0" y="0"/>
                </a:lnTo>
                <a:lnTo>
                  <a:pt x="35052" y="38100"/>
                </a:lnTo>
                <a:lnTo>
                  <a:pt x="110490" y="3810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98896" y="2490470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7" y="38100"/>
                </a:moveTo>
                <a:lnTo>
                  <a:pt x="76200" y="0"/>
                </a:lnTo>
                <a:lnTo>
                  <a:pt x="0" y="0"/>
                </a:lnTo>
                <a:lnTo>
                  <a:pt x="35051" y="38100"/>
                </a:lnTo>
                <a:lnTo>
                  <a:pt x="109727" y="3810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61735" y="2490470"/>
            <a:ext cx="109855" cy="38100"/>
          </a:xfrm>
          <a:custGeom>
            <a:avLst/>
            <a:gdLst/>
            <a:ahLst/>
            <a:cxnLst/>
            <a:rect l="l" t="t" r="r" b="b"/>
            <a:pathLst>
              <a:path w="109854" h="38100">
                <a:moveTo>
                  <a:pt x="109727" y="38100"/>
                </a:moveTo>
                <a:lnTo>
                  <a:pt x="74675" y="0"/>
                </a:lnTo>
                <a:lnTo>
                  <a:pt x="0" y="0"/>
                </a:lnTo>
                <a:lnTo>
                  <a:pt x="33527" y="38100"/>
                </a:lnTo>
                <a:lnTo>
                  <a:pt x="109727" y="38100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623052" y="2490470"/>
            <a:ext cx="110489" cy="38100"/>
          </a:xfrm>
          <a:custGeom>
            <a:avLst/>
            <a:gdLst/>
            <a:ahLst/>
            <a:cxnLst/>
            <a:rect l="l" t="t" r="r" b="b"/>
            <a:pathLst>
              <a:path w="110489" h="38100">
                <a:moveTo>
                  <a:pt x="110489" y="38100"/>
                </a:moveTo>
                <a:lnTo>
                  <a:pt x="75437" y="0"/>
                </a:lnTo>
                <a:lnTo>
                  <a:pt x="0" y="0"/>
                </a:lnTo>
                <a:lnTo>
                  <a:pt x="35813" y="38100"/>
                </a:lnTo>
                <a:lnTo>
                  <a:pt x="110489" y="3810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77559" y="2293111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15076" y="230835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25" y="0"/>
                </a:lnTo>
              </a:path>
            </a:pathLst>
          </a:custGeom>
          <a:ln w="30480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753353" y="2308351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30480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690870" y="2293111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80"/>
                </a:moveTo>
                <a:lnTo>
                  <a:pt x="55625" y="30480"/>
                </a:lnTo>
                <a:lnTo>
                  <a:pt x="55625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77559" y="2259583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79"/>
                </a:moveTo>
                <a:lnTo>
                  <a:pt x="54863" y="30479"/>
                </a:lnTo>
                <a:lnTo>
                  <a:pt x="5486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690870" y="2259583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79"/>
                </a:moveTo>
                <a:lnTo>
                  <a:pt x="55625" y="30479"/>
                </a:lnTo>
                <a:lnTo>
                  <a:pt x="55625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29147" y="2274823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30479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86170" y="2293111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80"/>
                </a:moveTo>
                <a:lnTo>
                  <a:pt x="55625" y="30480"/>
                </a:lnTo>
                <a:lnTo>
                  <a:pt x="55625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24447" y="2308351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30480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61964" y="230835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25" y="0"/>
                </a:lnTo>
              </a:path>
            </a:pathLst>
          </a:custGeom>
          <a:ln w="30480">
            <a:solidFill>
              <a:srgbClr val="001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937758" y="2293111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80"/>
                </a:moveTo>
                <a:lnTo>
                  <a:pt x="55625" y="30480"/>
                </a:lnTo>
                <a:lnTo>
                  <a:pt x="55625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248653" y="2259583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79"/>
                </a:moveTo>
                <a:lnTo>
                  <a:pt x="54863" y="30479"/>
                </a:lnTo>
                <a:lnTo>
                  <a:pt x="5486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937758" y="2259583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79"/>
                </a:moveTo>
                <a:lnTo>
                  <a:pt x="55625" y="30479"/>
                </a:lnTo>
                <a:lnTo>
                  <a:pt x="55625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00241" y="2293111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000241" y="2259583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79"/>
                </a:moveTo>
                <a:lnTo>
                  <a:pt x="54863" y="30479"/>
                </a:lnTo>
                <a:lnTo>
                  <a:pt x="5486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248653" y="2293111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30480"/>
                </a:moveTo>
                <a:lnTo>
                  <a:pt x="54863" y="30480"/>
                </a:lnTo>
                <a:lnTo>
                  <a:pt x="5486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86170" y="2259583"/>
            <a:ext cx="55880" cy="30480"/>
          </a:xfrm>
          <a:custGeom>
            <a:avLst/>
            <a:gdLst/>
            <a:ahLst/>
            <a:cxnLst/>
            <a:rect l="l" t="t" r="r" b="b"/>
            <a:pathLst>
              <a:path w="55879" h="30480">
                <a:moveTo>
                  <a:pt x="0" y="30479"/>
                </a:moveTo>
                <a:lnTo>
                  <a:pt x="55625" y="30479"/>
                </a:lnTo>
                <a:lnTo>
                  <a:pt x="55625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1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187188" y="1415288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94894" y="136398"/>
                </a:moveTo>
                <a:lnTo>
                  <a:pt x="282701" y="91440"/>
                </a:lnTo>
                <a:lnTo>
                  <a:pt x="259841" y="53340"/>
                </a:lnTo>
                <a:lnTo>
                  <a:pt x="227075" y="24384"/>
                </a:lnTo>
                <a:lnTo>
                  <a:pt x="188975" y="6858"/>
                </a:lnTo>
                <a:lnTo>
                  <a:pt x="160782" y="1524"/>
                </a:lnTo>
                <a:lnTo>
                  <a:pt x="147065" y="0"/>
                </a:lnTo>
                <a:lnTo>
                  <a:pt x="132587" y="2286"/>
                </a:lnTo>
                <a:lnTo>
                  <a:pt x="115824" y="3810"/>
                </a:lnTo>
                <a:lnTo>
                  <a:pt x="102108" y="8382"/>
                </a:lnTo>
                <a:lnTo>
                  <a:pt x="64008" y="27432"/>
                </a:lnTo>
                <a:lnTo>
                  <a:pt x="34289" y="59436"/>
                </a:lnTo>
                <a:lnTo>
                  <a:pt x="24384" y="69342"/>
                </a:lnTo>
                <a:lnTo>
                  <a:pt x="6858" y="110490"/>
                </a:lnTo>
                <a:lnTo>
                  <a:pt x="1524" y="139446"/>
                </a:lnTo>
                <a:lnTo>
                  <a:pt x="0" y="153924"/>
                </a:lnTo>
                <a:lnTo>
                  <a:pt x="3048" y="171450"/>
                </a:lnTo>
                <a:lnTo>
                  <a:pt x="4572" y="185928"/>
                </a:lnTo>
                <a:lnTo>
                  <a:pt x="8382" y="200406"/>
                </a:lnTo>
                <a:lnTo>
                  <a:pt x="26670" y="239268"/>
                </a:lnTo>
                <a:lnTo>
                  <a:pt x="67817" y="278892"/>
                </a:lnTo>
                <a:lnTo>
                  <a:pt x="107441" y="299466"/>
                </a:lnTo>
                <a:lnTo>
                  <a:pt x="135636" y="303276"/>
                </a:lnTo>
                <a:lnTo>
                  <a:pt x="150113" y="303276"/>
                </a:lnTo>
                <a:lnTo>
                  <a:pt x="166877" y="304800"/>
                </a:lnTo>
                <a:lnTo>
                  <a:pt x="180594" y="300228"/>
                </a:lnTo>
                <a:lnTo>
                  <a:pt x="195072" y="296418"/>
                </a:lnTo>
                <a:lnTo>
                  <a:pt x="207263" y="290322"/>
                </a:lnTo>
                <a:lnTo>
                  <a:pt x="221741" y="284226"/>
                </a:lnTo>
                <a:lnTo>
                  <a:pt x="244601" y="267462"/>
                </a:lnTo>
                <a:lnTo>
                  <a:pt x="254508" y="256794"/>
                </a:lnTo>
                <a:lnTo>
                  <a:pt x="264413" y="246888"/>
                </a:lnTo>
                <a:lnTo>
                  <a:pt x="278129" y="220980"/>
                </a:lnTo>
                <a:lnTo>
                  <a:pt x="283463" y="207264"/>
                </a:lnTo>
                <a:lnTo>
                  <a:pt x="289560" y="194310"/>
                </a:lnTo>
                <a:lnTo>
                  <a:pt x="292608" y="179832"/>
                </a:lnTo>
                <a:lnTo>
                  <a:pt x="293370" y="165354"/>
                </a:lnTo>
                <a:lnTo>
                  <a:pt x="293370" y="150876"/>
                </a:lnTo>
                <a:lnTo>
                  <a:pt x="294894" y="136398"/>
                </a:lnTo>
                <a:close/>
              </a:path>
            </a:pathLst>
          </a:custGeom>
          <a:solidFill>
            <a:srgbClr val="FFB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67959" y="1497583"/>
            <a:ext cx="136525" cy="140970"/>
          </a:xfrm>
          <a:custGeom>
            <a:avLst/>
            <a:gdLst/>
            <a:ahLst/>
            <a:cxnLst/>
            <a:rect l="l" t="t" r="r" b="b"/>
            <a:pathLst>
              <a:path w="136525" h="140969">
                <a:moveTo>
                  <a:pt x="136398" y="62484"/>
                </a:moveTo>
                <a:lnTo>
                  <a:pt x="118110" y="23622"/>
                </a:lnTo>
                <a:lnTo>
                  <a:pt x="73151" y="0"/>
                </a:lnTo>
                <a:lnTo>
                  <a:pt x="60198" y="1524"/>
                </a:lnTo>
                <a:lnTo>
                  <a:pt x="46481" y="3048"/>
                </a:lnTo>
                <a:lnTo>
                  <a:pt x="33527" y="9144"/>
                </a:lnTo>
                <a:lnTo>
                  <a:pt x="22098" y="16002"/>
                </a:lnTo>
                <a:lnTo>
                  <a:pt x="15239" y="28194"/>
                </a:lnTo>
                <a:lnTo>
                  <a:pt x="6857" y="38100"/>
                </a:lnTo>
                <a:lnTo>
                  <a:pt x="2286" y="51054"/>
                </a:lnTo>
                <a:lnTo>
                  <a:pt x="0" y="64008"/>
                </a:lnTo>
                <a:lnTo>
                  <a:pt x="1524" y="80010"/>
                </a:lnTo>
                <a:lnTo>
                  <a:pt x="2286" y="92202"/>
                </a:lnTo>
                <a:lnTo>
                  <a:pt x="25145" y="124968"/>
                </a:lnTo>
                <a:lnTo>
                  <a:pt x="61722" y="139446"/>
                </a:lnTo>
                <a:lnTo>
                  <a:pt x="76200" y="140970"/>
                </a:lnTo>
                <a:lnTo>
                  <a:pt x="88391" y="137160"/>
                </a:lnTo>
                <a:lnTo>
                  <a:pt x="101345" y="131064"/>
                </a:lnTo>
                <a:lnTo>
                  <a:pt x="111251" y="122682"/>
                </a:lnTo>
                <a:lnTo>
                  <a:pt x="121157" y="115062"/>
                </a:lnTo>
                <a:lnTo>
                  <a:pt x="128015" y="102108"/>
                </a:lnTo>
                <a:lnTo>
                  <a:pt x="132587" y="90678"/>
                </a:lnTo>
                <a:lnTo>
                  <a:pt x="135636" y="76200"/>
                </a:lnTo>
                <a:lnTo>
                  <a:pt x="136398" y="62484"/>
                </a:lnTo>
                <a:close/>
              </a:path>
            </a:pathLst>
          </a:custGeom>
          <a:solidFill>
            <a:srgbClr val="FFDC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99964" y="1531111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5">
                <a:moveTo>
                  <a:pt x="72389" y="33528"/>
                </a:moveTo>
                <a:lnTo>
                  <a:pt x="66294" y="19050"/>
                </a:lnTo>
                <a:lnTo>
                  <a:pt x="57912" y="7620"/>
                </a:lnTo>
                <a:lnTo>
                  <a:pt x="45720" y="0"/>
                </a:lnTo>
                <a:lnTo>
                  <a:pt x="32765" y="0"/>
                </a:lnTo>
                <a:lnTo>
                  <a:pt x="18287" y="4572"/>
                </a:lnTo>
                <a:lnTo>
                  <a:pt x="7620" y="14478"/>
                </a:lnTo>
                <a:lnTo>
                  <a:pt x="0" y="26670"/>
                </a:lnTo>
                <a:lnTo>
                  <a:pt x="0" y="42672"/>
                </a:lnTo>
                <a:lnTo>
                  <a:pt x="4572" y="55626"/>
                </a:lnTo>
                <a:lnTo>
                  <a:pt x="14477" y="67056"/>
                </a:lnTo>
                <a:lnTo>
                  <a:pt x="25908" y="73152"/>
                </a:lnTo>
                <a:lnTo>
                  <a:pt x="41148" y="75438"/>
                </a:lnTo>
                <a:lnTo>
                  <a:pt x="54101" y="70104"/>
                </a:lnTo>
                <a:lnTo>
                  <a:pt x="65532" y="60960"/>
                </a:lnTo>
                <a:lnTo>
                  <a:pt x="70865" y="46482"/>
                </a:lnTo>
                <a:lnTo>
                  <a:pt x="72389" y="33528"/>
                </a:lnTo>
                <a:close/>
              </a:path>
            </a:pathLst>
          </a:custGeom>
          <a:solidFill>
            <a:srgbClr val="EB8C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336159" y="1545589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4017"/>
                </a:lnTo>
              </a:path>
            </a:pathLst>
          </a:custGeom>
          <a:ln w="160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07000" y="1569592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99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321300" y="1553210"/>
            <a:ext cx="31750" cy="32384"/>
          </a:xfrm>
          <a:custGeom>
            <a:avLst/>
            <a:gdLst/>
            <a:ahLst/>
            <a:cxnLst/>
            <a:rect l="l" t="t" r="r" b="b"/>
            <a:pathLst>
              <a:path w="31750" h="32384">
                <a:moveTo>
                  <a:pt x="31241" y="14478"/>
                </a:moveTo>
                <a:lnTo>
                  <a:pt x="24384" y="3048"/>
                </a:lnTo>
                <a:lnTo>
                  <a:pt x="12953" y="0"/>
                </a:lnTo>
                <a:lnTo>
                  <a:pt x="1524" y="4572"/>
                </a:lnTo>
                <a:lnTo>
                  <a:pt x="0" y="17526"/>
                </a:lnTo>
                <a:lnTo>
                  <a:pt x="4572" y="28956"/>
                </a:lnTo>
                <a:lnTo>
                  <a:pt x="16763" y="32004"/>
                </a:lnTo>
                <a:lnTo>
                  <a:pt x="26670" y="25908"/>
                </a:lnTo>
                <a:lnTo>
                  <a:pt x="31241" y="14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06465" y="1409191"/>
            <a:ext cx="295275" cy="304165"/>
          </a:xfrm>
          <a:custGeom>
            <a:avLst/>
            <a:gdLst/>
            <a:ahLst/>
            <a:cxnLst/>
            <a:rect l="l" t="t" r="r" b="b"/>
            <a:pathLst>
              <a:path w="295275" h="304164">
                <a:moveTo>
                  <a:pt x="294894" y="145541"/>
                </a:moveTo>
                <a:lnTo>
                  <a:pt x="286512" y="100583"/>
                </a:lnTo>
                <a:lnTo>
                  <a:pt x="265175" y="59435"/>
                </a:lnTo>
                <a:lnTo>
                  <a:pt x="232410" y="27431"/>
                </a:lnTo>
                <a:lnTo>
                  <a:pt x="195834" y="9905"/>
                </a:lnTo>
                <a:lnTo>
                  <a:pt x="182118" y="4571"/>
                </a:lnTo>
                <a:lnTo>
                  <a:pt x="167639" y="1523"/>
                </a:lnTo>
                <a:lnTo>
                  <a:pt x="153924" y="0"/>
                </a:lnTo>
                <a:lnTo>
                  <a:pt x="139446" y="1523"/>
                </a:lnTo>
                <a:lnTo>
                  <a:pt x="125730" y="1523"/>
                </a:lnTo>
                <a:lnTo>
                  <a:pt x="111251" y="6095"/>
                </a:lnTo>
                <a:lnTo>
                  <a:pt x="97536" y="9905"/>
                </a:lnTo>
                <a:lnTo>
                  <a:pt x="84582" y="17525"/>
                </a:lnTo>
                <a:lnTo>
                  <a:pt x="70104" y="23621"/>
                </a:lnTo>
                <a:lnTo>
                  <a:pt x="59436" y="32003"/>
                </a:lnTo>
                <a:lnTo>
                  <a:pt x="46482" y="40385"/>
                </a:lnTo>
                <a:lnTo>
                  <a:pt x="38100" y="52577"/>
                </a:lnTo>
                <a:lnTo>
                  <a:pt x="26670" y="62483"/>
                </a:lnTo>
                <a:lnTo>
                  <a:pt x="19812" y="75437"/>
                </a:lnTo>
                <a:lnTo>
                  <a:pt x="13716" y="88391"/>
                </a:lnTo>
                <a:lnTo>
                  <a:pt x="11430" y="102869"/>
                </a:lnTo>
                <a:lnTo>
                  <a:pt x="5334" y="116585"/>
                </a:lnTo>
                <a:lnTo>
                  <a:pt x="1524" y="131063"/>
                </a:lnTo>
                <a:lnTo>
                  <a:pt x="0" y="145541"/>
                </a:lnTo>
                <a:lnTo>
                  <a:pt x="1524" y="161544"/>
                </a:lnTo>
                <a:lnTo>
                  <a:pt x="1524" y="176021"/>
                </a:lnTo>
                <a:lnTo>
                  <a:pt x="6858" y="190499"/>
                </a:lnTo>
                <a:lnTo>
                  <a:pt x="11430" y="204977"/>
                </a:lnTo>
                <a:lnTo>
                  <a:pt x="18287" y="220980"/>
                </a:lnTo>
                <a:lnTo>
                  <a:pt x="22098" y="232409"/>
                </a:lnTo>
                <a:lnTo>
                  <a:pt x="32004" y="245363"/>
                </a:lnTo>
                <a:lnTo>
                  <a:pt x="39624" y="256031"/>
                </a:lnTo>
                <a:lnTo>
                  <a:pt x="51816" y="267462"/>
                </a:lnTo>
                <a:lnTo>
                  <a:pt x="60198" y="274319"/>
                </a:lnTo>
                <a:lnTo>
                  <a:pt x="73151" y="283463"/>
                </a:lnTo>
                <a:lnTo>
                  <a:pt x="86106" y="289559"/>
                </a:lnTo>
                <a:lnTo>
                  <a:pt x="99822" y="296418"/>
                </a:lnTo>
                <a:lnTo>
                  <a:pt x="112775" y="299465"/>
                </a:lnTo>
                <a:lnTo>
                  <a:pt x="126492" y="302513"/>
                </a:lnTo>
                <a:lnTo>
                  <a:pt x="140970" y="302513"/>
                </a:lnTo>
                <a:lnTo>
                  <a:pt x="156210" y="304038"/>
                </a:lnTo>
                <a:lnTo>
                  <a:pt x="169163" y="302513"/>
                </a:lnTo>
                <a:lnTo>
                  <a:pt x="184404" y="299465"/>
                </a:lnTo>
                <a:lnTo>
                  <a:pt x="197358" y="294894"/>
                </a:lnTo>
                <a:lnTo>
                  <a:pt x="212598" y="290321"/>
                </a:lnTo>
                <a:lnTo>
                  <a:pt x="224028" y="281939"/>
                </a:lnTo>
                <a:lnTo>
                  <a:pt x="236982" y="273557"/>
                </a:lnTo>
                <a:lnTo>
                  <a:pt x="248412" y="262889"/>
                </a:lnTo>
                <a:lnTo>
                  <a:pt x="258318" y="252983"/>
                </a:lnTo>
                <a:lnTo>
                  <a:pt x="266700" y="240030"/>
                </a:lnTo>
                <a:lnTo>
                  <a:pt x="275082" y="227837"/>
                </a:lnTo>
                <a:lnTo>
                  <a:pt x="280416" y="214883"/>
                </a:lnTo>
                <a:lnTo>
                  <a:pt x="288036" y="203453"/>
                </a:lnTo>
                <a:lnTo>
                  <a:pt x="290322" y="187451"/>
                </a:lnTo>
                <a:lnTo>
                  <a:pt x="293370" y="174497"/>
                </a:lnTo>
                <a:lnTo>
                  <a:pt x="293370" y="158495"/>
                </a:lnTo>
                <a:lnTo>
                  <a:pt x="294894" y="145541"/>
                </a:lnTo>
                <a:close/>
              </a:path>
            </a:pathLst>
          </a:custGeom>
          <a:solidFill>
            <a:srgbClr val="86A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586476" y="1492250"/>
            <a:ext cx="135890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135636" y="80009"/>
                </a:moveTo>
                <a:lnTo>
                  <a:pt x="135636" y="66293"/>
                </a:lnTo>
                <a:lnTo>
                  <a:pt x="134112" y="53339"/>
                </a:lnTo>
                <a:lnTo>
                  <a:pt x="112775" y="17525"/>
                </a:lnTo>
                <a:lnTo>
                  <a:pt x="77724" y="0"/>
                </a:lnTo>
                <a:lnTo>
                  <a:pt x="64770" y="0"/>
                </a:lnTo>
                <a:lnTo>
                  <a:pt x="26670" y="14477"/>
                </a:lnTo>
                <a:lnTo>
                  <a:pt x="4572" y="48005"/>
                </a:lnTo>
                <a:lnTo>
                  <a:pt x="0" y="59435"/>
                </a:lnTo>
                <a:lnTo>
                  <a:pt x="0" y="73913"/>
                </a:lnTo>
                <a:lnTo>
                  <a:pt x="1524" y="86867"/>
                </a:lnTo>
                <a:lnTo>
                  <a:pt x="22860" y="123443"/>
                </a:lnTo>
                <a:lnTo>
                  <a:pt x="57912" y="139445"/>
                </a:lnTo>
                <a:lnTo>
                  <a:pt x="72389" y="139445"/>
                </a:lnTo>
                <a:lnTo>
                  <a:pt x="110489" y="124967"/>
                </a:lnTo>
                <a:lnTo>
                  <a:pt x="132587" y="92963"/>
                </a:lnTo>
                <a:lnTo>
                  <a:pt x="135636" y="80009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617717" y="1524253"/>
            <a:ext cx="73660" cy="75565"/>
          </a:xfrm>
          <a:custGeom>
            <a:avLst/>
            <a:gdLst/>
            <a:ahLst/>
            <a:cxnLst/>
            <a:rect l="l" t="t" r="r" b="b"/>
            <a:pathLst>
              <a:path w="73660" h="75565">
                <a:moveTo>
                  <a:pt x="73152" y="35813"/>
                </a:moveTo>
                <a:lnTo>
                  <a:pt x="70866" y="22859"/>
                </a:lnTo>
                <a:lnTo>
                  <a:pt x="60960" y="9905"/>
                </a:lnTo>
                <a:lnTo>
                  <a:pt x="49530" y="2285"/>
                </a:lnTo>
                <a:lnTo>
                  <a:pt x="33528" y="0"/>
                </a:lnTo>
                <a:lnTo>
                  <a:pt x="21336" y="5333"/>
                </a:lnTo>
                <a:lnTo>
                  <a:pt x="9906" y="12953"/>
                </a:lnTo>
                <a:lnTo>
                  <a:pt x="3048" y="25907"/>
                </a:lnTo>
                <a:lnTo>
                  <a:pt x="0" y="38861"/>
                </a:lnTo>
                <a:lnTo>
                  <a:pt x="5334" y="54863"/>
                </a:lnTo>
                <a:lnTo>
                  <a:pt x="12954" y="66293"/>
                </a:lnTo>
                <a:lnTo>
                  <a:pt x="25146" y="73913"/>
                </a:lnTo>
                <a:lnTo>
                  <a:pt x="38100" y="75437"/>
                </a:lnTo>
                <a:lnTo>
                  <a:pt x="53340" y="72389"/>
                </a:lnTo>
                <a:lnTo>
                  <a:pt x="64770" y="62483"/>
                </a:lnTo>
                <a:lnTo>
                  <a:pt x="71628" y="50291"/>
                </a:lnTo>
                <a:lnTo>
                  <a:pt x="73152" y="35813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544565" y="1547113"/>
            <a:ext cx="135890" cy="62865"/>
          </a:xfrm>
          <a:custGeom>
            <a:avLst/>
            <a:gdLst/>
            <a:ahLst/>
            <a:cxnLst/>
            <a:rect l="l" t="t" r="r" b="b"/>
            <a:pathLst>
              <a:path w="135889" h="62865">
                <a:moveTo>
                  <a:pt x="135636" y="14478"/>
                </a:moveTo>
                <a:lnTo>
                  <a:pt x="129539" y="0"/>
                </a:lnTo>
                <a:lnTo>
                  <a:pt x="0" y="48006"/>
                </a:lnTo>
                <a:lnTo>
                  <a:pt x="2286" y="62484"/>
                </a:lnTo>
                <a:lnTo>
                  <a:pt x="135636" y="14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07811" y="1435100"/>
            <a:ext cx="60960" cy="154940"/>
          </a:xfrm>
          <a:custGeom>
            <a:avLst/>
            <a:gdLst/>
            <a:ahLst/>
            <a:cxnLst/>
            <a:rect l="l" t="t" r="r" b="b"/>
            <a:pathLst>
              <a:path w="60960" h="154940">
                <a:moveTo>
                  <a:pt x="60960" y="151637"/>
                </a:moveTo>
                <a:lnTo>
                  <a:pt x="9905" y="0"/>
                </a:lnTo>
                <a:lnTo>
                  <a:pt x="0" y="4571"/>
                </a:lnTo>
                <a:lnTo>
                  <a:pt x="51053" y="154685"/>
                </a:lnTo>
                <a:lnTo>
                  <a:pt x="60960" y="151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40578" y="1547113"/>
            <a:ext cx="29845" cy="30480"/>
          </a:xfrm>
          <a:custGeom>
            <a:avLst/>
            <a:gdLst/>
            <a:ahLst/>
            <a:cxnLst/>
            <a:rect l="l" t="t" r="r" b="b"/>
            <a:pathLst>
              <a:path w="29845" h="30480">
                <a:moveTo>
                  <a:pt x="29718" y="20574"/>
                </a:moveTo>
                <a:lnTo>
                  <a:pt x="29718" y="9144"/>
                </a:lnTo>
                <a:lnTo>
                  <a:pt x="19812" y="0"/>
                </a:lnTo>
                <a:lnTo>
                  <a:pt x="8382" y="1524"/>
                </a:lnTo>
                <a:lnTo>
                  <a:pt x="0" y="10668"/>
                </a:lnTo>
                <a:lnTo>
                  <a:pt x="1524" y="23622"/>
                </a:lnTo>
                <a:lnTo>
                  <a:pt x="9906" y="30480"/>
                </a:lnTo>
                <a:lnTo>
                  <a:pt x="22098" y="30480"/>
                </a:lnTo>
                <a:lnTo>
                  <a:pt x="29718" y="20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053588" y="1403096"/>
            <a:ext cx="1174750" cy="405130"/>
          </a:xfrm>
          <a:custGeom>
            <a:avLst/>
            <a:gdLst/>
            <a:ahLst/>
            <a:cxnLst/>
            <a:rect l="l" t="t" r="r" b="b"/>
            <a:pathLst>
              <a:path w="1174750" h="405130">
                <a:moveTo>
                  <a:pt x="1079753" y="96011"/>
                </a:moveTo>
                <a:lnTo>
                  <a:pt x="1079753" y="48005"/>
                </a:lnTo>
                <a:lnTo>
                  <a:pt x="94487" y="48005"/>
                </a:lnTo>
                <a:lnTo>
                  <a:pt x="94487" y="356615"/>
                </a:lnTo>
                <a:lnTo>
                  <a:pt x="0" y="356615"/>
                </a:lnTo>
                <a:lnTo>
                  <a:pt x="140969" y="404621"/>
                </a:lnTo>
                <a:lnTo>
                  <a:pt x="187451" y="388706"/>
                </a:lnTo>
                <a:lnTo>
                  <a:pt x="187451" y="96011"/>
                </a:lnTo>
                <a:lnTo>
                  <a:pt x="1079753" y="96011"/>
                </a:lnTo>
                <a:close/>
              </a:path>
              <a:path w="1174750" h="405130">
                <a:moveTo>
                  <a:pt x="281177" y="356615"/>
                </a:moveTo>
                <a:lnTo>
                  <a:pt x="187451" y="356615"/>
                </a:lnTo>
                <a:lnTo>
                  <a:pt x="187451" y="388706"/>
                </a:lnTo>
                <a:lnTo>
                  <a:pt x="281177" y="356615"/>
                </a:lnTo>
                <a:close/>
              </a:path>
              <a:path w="1174750" h="405130">
                <a:moveTo>
                  <a:pt x="1174241" y="73151"/>
                </a:moveTo>
                <a:lnTo>
                  <a:pt x="1079753" y="0"/>
                </a:lnTo>
                <a:lnTo>
                  <a:pt x="1079753" y="145541"/>
                </a:lnTo>
                <a:lnTo>
                  <a:pt x="1174241" y="73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356352" y="2125472"/>
            <a:ext cx="1240790" cy="346075"/>
          </a:xfrm>
          <a:custGeom>
            <a:avLst/>
            <a:gdLst/>
            <a:ahLst/>
            <a:cxnLst/>
            <a:rect l="l" t="t" r="r" b="b"/>
            <a:pathLst>
              <a:path w="1240790" h="346075">
                <a:moveTo>
                  <a:pt x="1142238" y="84581"/>
                </a:moveTo>
                <a:lnTo>
                  <a:pt x="1142238" y="41147"/>
                </a:lnTo>
                <a:lnTo>
                  <a:pt x="99060" y="41147"/>
                </a:lnTo>
                <a:lnTo>
                  <a:pt x="99060" y="305561"/>
                </a:lnTo>
                <a:lnTo>
                  <a:pt x="0" y="305561"/>
                </a:lnTo>
                <a:lnTo>
                  <a:pt x="148589" y="345947"/>
                </a:lnTo>
                <a:lnTo>
                  <a:pt x="196596" y="332696"/>
                </a:lnTo>
                <a:lnTo>
                  <a:pt x="196596" y="84581"/>
                </a:lnTo>
                <a:lnTo>
                  <a:pt x="1142238" y="84581"/>
                </a:lnTo>
                <a:close/>
              </a:path>
              <a:path w="1240790" h="346075">
                <a:moveTo>
                  <a:pt x="294894" y="305561"/>
                </a:moveTo>
                <a:lnTo>
                  <a:pt x="196596" y="305561"/>
                </a:lnTo>
                <a:lnTo>
                  <a:pt x="196596" y="332696"/>
                </a:lnTo>
                <a:lnTo>
                  <a:pt x="294894" y="305561"/>
                </a:lnTo>
                <a:close/>
              </a:path>
              <a:path w="1240790" h="346075">
                <a:moveTo>
                  <a:pt x="1240536" y="64007"/>
                </a:moveTo>
                <a:lnTo>
                  <a:pt x="1142238" y="0"/>
                </a:lnTo>
                <a:lnTo>
                  <a:pt x="1142238" y="124967"/>
                </a:lnTo>
                <a:lnTo>
                  <a:pt x="1240536" y="64007"/>
                </a:lnTo>
                <a:close/>
              </a:path>
            </a:pathLst>
          </a:custGeom>
          <a:solidFill>
            <a:srgbClr val="FFD5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207000" y="2083561"/>
            <a:ext cx="203835" cy="102870"/>
          </a:xfrm>
          <a:custGeom>
            <a:avLst/>
            <a:gdLst/>
            <a:ahLst/>
            <a:cxnLst/>
            <a:rect l="l" t="t" r="r" b="b"/>
            <a:pathLst>
              <a:path w="203835" h="102869">
                <a:moveTo>
                  <a:pt x="0" y="0"/>
                </a:moveTo>
                <a:lnTo>
                  <a:pt x="0" y="102870"/>
                </a:lnTo>
                <a:lnTo>
                  <a:pt x="203453" y="102870"/>
                </a:lnTo>
                <a:lnTo>
                  <a:pt x="2034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25800" y="2184145"/>
            <a:ext cx="1196340" cy="357505"/>
          </a:xfrm>
          <a:custGeom>
            <a:avLst/>
            <a:gdLst/>
            <a:ahLst/>
            <a:cxnLst/>
            <a:rect l="l" t="t" r="r" b="b"/>
            <a:pathLst>
              <a:path w="1196339" h="357505">
                <a:moveTo>
                  <a:pt x="1101852" y="85343"/>
                </a:moveTo>
                <a:lnTo>
                  <a:pt x="1101852" y="41910"/>
                </a:lnTo>
                <a:lnTo>
                  <a:pt x="96012" y="41910"/>
                </a:lnTo>
                <a:lnTo>
                  <a:pt x="96012" y="315468"/>
                </a:lnTo>
                <a:lnTo>
                  <a:pt x="0" y="315468"/>
                </a:lnTo>
                <a:lnTo>
                  <a:pt x="142494" y="357378"/>
                </a:lnTo>
                <a:lnTo>
                  <a:pt x="190500" y="343408"/>
                </a:lnTo>
                <a:lnTo>
                  <a:pt x="190500" y="85343"/>
                </a:lnTo>
                <a:lnTo>
                  <a:pt x="1101852" y="85343"/>
                </a:lnTo>
                <a:close/>
              </a:path>
              <a:path w="1196339" h="357505">
                <a:moveTo>
                  <a:pt x="286512" y="315468"/>
                </a:moveTo>
                <a:lnTo>
                  <a:pt x="190500" y="315468"/>
                </a:lnTo>
                <a:lnTo>
                  <a:pt x="190500" y="343408"/>
                </a:lnTo>
                <a:lnTo>
                  <a:pt x="286512" y="315468"/>
                </a:lnTo>
                <a:close/>
              </a:path>
              <a:path w="1196339" h="357505">
                <a:moveTo>
                  <a:pt x="1196339" y="64770"/>
                </a:moveTo>
                <a:lnTo>
                  <a:pt x="1101852" y="0"/>
                </a:lnTo>
                <a:lnTo>
                  <a:pt x="1101852" y="128016"/>
                </a:lnTo>
                <a:lnTo>
                  <a:pt x="1196339" y="64770"/>
                </a:lnTo>
                <a:close/>
              </a:path>
            </a:pathLst>
          </a:custGeom>
          <a:solidFill>
            <a:srgbClr val="FFD5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068059" y="1433575"/>
            <a:ext cx="295275" cy="304165"/>
          </a:xfrm>
          <a:custGeom>
            <a:avLst/>
            <a:gdLst/>
            <a:ahLst/>
            <a:cxnLst/>
            <a:rect l="l" t="t" r="r" b="b"/>
            <a:pathLst>
              <a:path w="295275" h="304164">
                <a:moveTo>
                  <a:pt x="294893" y="137159"/>
                </a:moveTo>
                <a:lnTo>
                  <a:pt x="286512" y="105155"/>
                </a:lnTo>
                <a:lnTo>
                  <a:pt x="280415" y="92201"/>
                </a:lnTo>
                <a:lnTo>
                  <a:pt x="275081" y="78485"/>
                </a:lnTo>
                <a:lnTo>
                  <a:pt x="266700" y="65531"/>
                </a:lnTo>
                <a:lnTo>
                  <a:pt x="259841" y="54101"/>
                </a:lnTo>
                <a:lnTo>
                  <a:pt x="249936" y="42671"/>
                </a:lnTo>
                <a:lnTo>
                  <a:pt x="214122" y="17525"/>
                </a:lnTo>
                <a:lnTo>
                  <a:pt x="188975" y="7619"/>
                </a:lnTo>
                <a:lnTo>
                  <a:pt x="173736" y="3047"/>
                </a:lnTo>
                <a:lnTo>
                  <a:pt x="159257" y="1523"/>
                </a:lnTo>
                <a:lnTo>
                  <a:pt x="145541" y="0"/>
                </a:lnTo>
                <a:lnTo>
                  <a:pt x="131063" y="3047"/>
                </a:lnTo>
                <a:lnTo>
                  <a:pt x="114300" y="3047"/>
                </a:lnTo>
                <a:lnTo>
                  <a:pt x="99822" y="7619"/>
                </a:lnTo>
                <a:lnTo>
                  <a:pt x="87629" y="12191"/>
                </a:lnTo>
                <a:lnTo>
                  <a:pt x="74675" y="20573"/>
                </a:lnTo>
                <a:lnTo>
                  <a:pt x="61722" y="26669"/>
                </a:lnTo>
                <a:lnTo>
                  <a:pt x="50291" y="36575"/>
                </a:lnTo>
                <a:lnTo>
                  <a:pt x="41148" y="45719"/>
                </a:lnTo>
                <a:lnTo>
                  <a:pt x="32003" y="58673"/>
                </a:lnTo>
                <a:lnTo>
                  <a:pt x="23622" y="68579"/>
                </a:lnTo>
                <a:lnTo>
                  <a:pt x="9905" y="94487"/>
                </a:lnTo>
                <a:lnTo>
                  <a:pt x="6857" y="110489"/>
                </a:lnTo>
                <a:lnTo>
                  <a:pt x="3048" y="124205"/>
                </a:lnTo>
                <a:lnTo>
                  <a:pt x="1524" y="140207"/>
                </a:lnTo>
                <a:lnTo>
                  <a:pt x="0" y="154685"/>
                </a:lnTo>
                <a:lnTo>
                  <a:pt x="3048" y="171449"/>
                </a:lnTo>
                <a:lnTo>
                  <a:pt x="3048" y="186689"/>
                </a:lnTo>
                <a:lnTo>
                  <a:pt x="6857" y="201167"/>
                </a:lnTo>
                <a:lnTo>
                  <a:pt x="11429" y="214121"/>
                </a:lnTo>
                <a:lnTo>
                  <a:pt x="19812" y="228599"/>
                </a:lnTo>
                <a:lnTo>
                  <a:pt x="25145" y="240029"/>
                </a:lnTo>
                <a:lnTo>
                  <a:pt x="35051" y="251459"/>
                </a:lnTo>
                <a:lnTo>
                  <a:pt x="43434" y="262127"/>
                </a:lnTo>
                <a:lnTo>
                  <a:pt x="66293" y="279653"/>
                </a:lnTo>
                <a:lnTo>
                  <a:pt x="105917" y="297941"/>
                </a:lnTo>
                <a:lnTo>
                  <a:pt x="134112" y="302513"/>
                </a:lnTo>
                <a:lnTo>
                  <a:pt x="147827" y="302513"/>
                </a:lnTo>
                <a:lnTo>
                  <a:pt x="164591" y="304037"/>
                </a:lnTo>
                <a:lnTo>
                  <a:pt x="179069" y="299465"/>
                </a:lnTo>
                <a:lnTo>
                  <a:pt x="193548" y="297179"/>
                </a:lnTo>
                <a:lnTo>
                  <a:pt x="205739" y="291083"/>
                </a:lnTo>
                <a:lnTo>
                  <a:pt x="220217" y="284987"/>
                </a:lnTo>
                <a:lnTo>
                  <a:pt x="231648" y="276605"/>
                </a:lnTo>
                <a:lnTo>
                  <a:pt x="242315" y="267461"/>
                </a:lnTo>
                <a:lnTo>
                  <a:pt x="252222" y="257555"/>
                </a:lnTo>
                <a:lnTo>
                  <a:pt x="263651" y="247649"/>
                </a:lnTo>
                <a:lnTo>
                  <a:pt x="270510" y="234695"/>
                </a:lnTo>
                <a:lnTo>
                  <a:pt x="278129" y="220979"/>
                </a:lnTo>
                <a:lnTo>
                  <a:pt x="288798" y="195071"/>
                </a:lnTo>
                <a:lnTo>
                  <a:pt x="291845" y="180593"/>
                </a:lnTo>
                <a:lnTo>
                  <a:pt x="293369" y="166115"/>
                </a:lnTo>
                <a:lnTo>
                  <a:pt x="293369" y="151637"/>
                </a:lnTo>
                <a:lnTo>
                  <a:pt x="294893" y="137159"/>
                </a:lnTo>
                <a:close/>
              </a:path>
            </a:pathLst>
          </a:custGeom>
          <a:solidFill>
            <a:srgbClr val="FFB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47308" y="1515110"/>
            <a:ext cx="136525" cy="142875"/>
          </a:xfrm>
          <a:custGeom>
            <a:avLst/>
            <a:gdLst/>
            <a:ahLst/>
            <a:cxnLst/>
            <a:rect l="l" t="t" r="r" b="b"/>
            <a:pathLst>
              <a:path w="136525" h="142875">
                <a:moveTo>
                  <a:pt x="136397" y="64008"/>
                </a:moveTo>
                <a:lnTo>
                  <a:pt x="118109" y="25146"/>
                </a:lnTo>
                <a:lnTo>
                  <a:pt x="86867" y="3048"/>
                </a:lnTo>
                <a:lnTo>
                  <a:pt x="74675" y="0"/>
                </a:lnTo>
                <a:lnTo>
                  <a:pt x="61721" y="1524"/>
                </a:lnTo>
                <a:lnTo>
                  <a:pt x="23621" y="17526"/>
                </a:lnTo>
                <a:lnTo>
                  <a:pt x="2286" y="51054"/>
                </a:lnTo>
                <a:lnTo>
                  <a:pt x="0" y="65532"/>
                </a:lnTo>
                <a:lnTo>
                  <a:pt x="762" y="80010"/>
                </a:lnTo>
                <a:lnTo>
                  <a:pt x="15239" y="116586"/>
                </a:lnTo>
                <a:lnTo>
                  <a:pt x="48767" y="137922"/>
                </a:lnTo>
                <a:lnTo>
                  <a:pt x="76962" y="142494"/>
                </a:lnTo>
                <a:lnTo>
                  <a:pt x="88391" y="137922"/>
                </a:lnTo>
                <a:lnTo>
                  <a:pt x="101345" y="132588"/>
                </a:lnTo>
                <a:lnTo>
                  <a:pt x="111251" y="123444"/>
                </a:lnTo>
                <a:lnTo>
                  <a:pt x="121157" y="115062"/>
                </a:lnTo>
                <a:lnTo>
                  <a:pt x="128015" y="102108"/>
                </a:lnTo>
                <a:lnTo>
                  <a:pt x="132587" y="89916"/>
                </a:lnTo>
                <a:lnTo>
                  <a:pt x="134874" y="76962"/>
                </a:lnTo>
                <a:lnTo>
                  <a:pt x="136397" y="64008"/>
                </a:lnTo>
                <a:close/>
              </a:path>
            </a:pathLst>
          </a:custGeom>
          <a:solidFill>
            <a:srgbClr val="FFDC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79311" y="1550161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4">
                <a:moveTo>
                  <a:pt x="73151" y="33528"/>
                </a:moveTo>
                <a:lnTo>
                  <a:pt x="44958" y="0"/>
                </a:lnTo>
                <a:lnTo>
                  <a:pt x="32765" y="0"/>
                </a:lnTo>
                <a:lnTo>
                  <a:pt x="1524" y="24384"/>
                </a:lnTo>
                <a:lnTo>
                  <a:pt x="0" y="33528"/>
                </a:lnTo>
                <a:lnTo>
                  <a:pt x="1524" y="41910"/>
                </a:lnTo>
                <a:lnTo>
                  <a:pt x="4572" y="54864"/>
                </a:lnTo>
                <a:lnTo>
                  <a:pt x="14477" y="67056"/>
                </a:lnTo>
                <a:lnTo>
                  <a:pt x="25146" y="72390"/>
                </a:lnTo>
                <a:lnTo>
                  <a:pt x="41148" y="73914"/>
                </a:lnTo>
                <a:lnTo>
                  <a:pt x="53339" y="68580"/>
                </a:lnTo>
                <a:lnTo>
                  <a:pt x="64770" y="59436"/>
                </a:lnTo>
                <a:lnTo>
                  <a:pt x="70865" y="46482"/>
                </a:lnTo>
                <a:lnTo>
                  <a:pt x="73151" y="33528"/>
                </a:lnTo>
                <a:close/>
              </a:path>
            </a:pathLst>
          </a:custGeom>
          <a:solidFill>
            <a:srgbClr val="EB8C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216269" y="1563116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4017"/>
                </a:lnTo>
              </a:path>
            </a:pathLst>
          </a:custGeom>
          <a:ln w="144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87871" y="1587119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99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200647" y="1570736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5" h="33655">
                <a:moveTo>
                  <a:pt x="32003" y="14478"/>
                </a:moveTo>
                <a:lnTo>
                  <a:pt x="25146" y="3048"/>
                </a:lnTo>
                <a:lnTo>
                  <a:pt x="13715" y="0"/>
                </a:lnTo>
                <a:lnTo>
                  <a:pt x="3048" y="5334"/>
                </a:lnTo>
                <a:lnTo>
                  <a:pt x="0" y="19050"/>
                </a:lnTo>
                <a:lnTo>
                  <a:pt x="5334" y="28956"/>
                </a:lnTo>
                <a:lnTo>
                  <a:pt x="18287" y="33528"/>
                </a:lnTo>
                <a:lnTo>
                  <a:pt x="28193" y="25908"/>
                </a:lnTo>
                <a:lnTo>
                  <a:pt x="32003" y="14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386576" y="1428241"/>
            <a:ext cx="295275" cy="302895"/>
          </a:xfrm>
          <a:custGeom>
            <a:avLst/>
            <a:gdLst/>
            <a:ahLst/>
            <a:cxnLst/>
            <a:rect l="l" t="t" r="r" b="b"/>
            <a:pathLst>
              <a:path w="295275" h="302894">
                <a:moveTo>
                  <a:pt x="294894" y="144017"/>
                </a:moveTo>
                <a:lnTo>
                  <a:pt x="294131" y="129539"/>
                </a:lnTo>
                <a:lnTo>
                  <a:pt x="291083" y="114299"/>
                </a:lnTo>
                <a:lnTo>
                  <a:pt x="286512" y="99821"/>
                </a:lnTo>
                <a:lnTo>
                  <a:pt x="282701" y="86867"/>
                </a:lnTo>
                <a:lnTo>
                  <a:pt x="256031" y="46481"/>
                </a:lnTo>
                <a:lnTo>
                  <a:pt x="221742" y="19811"/>
                </a:lnTo>
                <a:lnTo>
                  <a:pt x="183642" y="4571"/>
                </a:lnTo>
                <a:lnTo>
                  <a:pt x="155448" y="0"/>
                </a:lnTo>
                <a:lnTo>
                  <a:pt x="141731" y="1523"/>
                </a:lnTo>
                <a:lnTo>
                  <a:pt x="125729" y="1523"/>
                </a:lnTo>
                <a:lnTo>
                  <a:pt x="112775" y="5333"/>
                </a:lnTo>
                <a:lnTo>
                  <a:pt x="99060" y="9905"/>
                </a:lnTo>
                <a:lnTo>
                  <a:pt x="86106" y="17525"/>
                </a:lnTo>
                <a:lnTo>
                  <a:pt x="72389" y="22859"/>
                </a:lnTo>
                <a:lnTo>
                  <a:pt x="59436" y="32003"/>
                </a:lnTo>
                <a:lnTo>
                  <a:pt x="46482" y="40385"/>
                </a:lnTo>
                <a:lnTo>
                  <a:pt x="38100" y="51815"/>
                </a:lnTo>
                <a:lnTo>
                  <a:pt x="28194" y="62483"/>
                </a:lnTo>
                <a:lnTo>
                  <a:pt x="14477" y="88391"/>
                </a:lnTo>
                <a:lnTo>
                  <a:pt x="9906" y="102869"/>
                </a:lnTo>
                <a:lnTo>
                  <a:pt x="4572" y="115823"/>
                </a:lnTo>
                <a:lnTo>
                  <a:pt x="1524" y="130301"/>
                </a:lnTo>
                <a:lnTo>
                  <a:pt x="0" y="144017"/>
                </a:lnTo>
                <a:lnTo>
                  <a:pt x="1524" y="160019"/>
                </a:lnTo>
                <a:lnTo>
                  <a:pt x="1524" y="174497"/>
                </a:lnTo>
                <a:lnTo>
                  <a:pt x="6096" y="188975"/>
                </a:lnTo>
                <a:lnTo>
                  <a:pt x="9906" y="203453"/>
                </a:lnTo>
                <a:lnTo>
                  <a:pt x="22860" y="230885"/>
                </a:lnTo>
                <a:lnTo>
                  <a:pt x="32765" y="243839"/>
                </a:lnTo>
                <a:lnTo>
                  <a:pt x="41148" y="255269"/>
                </a:lnTo>
                <a:lnTo>
                  <a:pt x="52577" y="265938"/>
                </a:lnTo>
                <a:lnTo>
                  <a:pt x="62484" y="272795"/>
                </a:lnTo>
                <a:lnTo>
                  <a:pt x="74675" y="281939"/>
                </a:lnTo>
                <a:lnTo>
                  <a:pt x="87629" y="288797"/>
                </a:lnTo>
                <a:lnTo>
                  <a:pt x="102108" y="294894"/>
                </a:lnTo>
                <a:lnTo>
                  <a:pt x="114300" y="297941"/>
                </a:lnTo>
                <a:lnTo>
                  <a:pt x="128777" y="300989"/>
                </a:lnTo>
                <a:lnTo>
                  <a:pt x="141731" y="300989"/>
                </a:lnTo>
                <a:lnTo>
                  <a:pt x="156972" y="302513"/>
                </a:lnTo>
                <a:lnTo>
                  <a:pt x="170688" y="300989"/>
                </a:lnTo>
                <a:lnTo>
                  <a:pt x="185166" y="297941"/>
                </a:lnTo>
                <a:lnTo>
                  <a:pt x="198881" y="293369"/>
                </a:lnTo>
                <a:lnTo>
                  <a:pt x="214883" y="288797"/>
                </a:lnTo>
                <a:lnTo>
                  <a:pt x="249935" y="261365"/>
                </a:lnTo>
                <a:lnTo>
                  <a:pt x="266700" y="238506"/>
                </a:lnTo>
                <a:lnTo>
                  <a:pt x="275081" y="226313"/>
                </a:lnTo>
                <a:lnTo>
                  <a:pt x="282701" y="213359"/>
                </a:lnTo>
                <a:lnTo>
                  <a:pt x="288035" y="201930"/>
                </a:lnTo>
                <a:lnTo>
                  <a:pt x="294131" y="172973"/>
                </a:lnTo>
                <a:lnTo>
                  <a:pt x="294131" y="158495"/>
                </a:lnTo>
                <a:lnTo>
                  <a:pt x="294894" y="144017"/>
                </a:lnTo>
                <a:close/>
              </a:path>
            </a:pathLst>
          </a:custGeom>
          <a:solidFill>
            <a:srgbClr val="86A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467347" y="1509775"/>
            <a:ext cx="135890" cy="140970"/>
          </a:xfrm>
          <a:custGeom>
            <a:avLst/>
            <a:gdLst/>
            <a:ahLst/>
            <a:cxnLst/>
            <a:rect l="l" t="t" r="r" b="b"/>
            <a:pathLst>
              <a:path w="135890" h="140969">
                <a:moveTo>
                  <a:pt x="135635" y="80009"/>
                </a:moveTo>
                <a:lnTo>
                  <a:pt x="135635" y="66293"/>
                </a:lnTo>
                <a:lnTo>
                  <a:pt x="134111" y="53339"/>
                </a:lnTo>
                <a:lnTo>
                  <a:pt x="112775" y="16763"/>
                </a:lnTo>
                <a:lnTo>
                  <a:pt x="77724" y="0"/>
                </a:lnTo>
                <a:lnTo>
                  <a:pt x="64770" y="0"/>
                </a:lnTo>
                <a:lnTo>
                  <a:pt x="26670" y="16001"/>
                </a:lnTo>
                <a:lnTo>
                  <a:pt x="3810" y="48767"/>
                </a:lnTo>
                <a:lnTo>
                  <a:pt x="0" y="60959"/>
                </a:lnTo>
                <a:lnTo>
                  <a:pt x="0" y="75437"/>
                </a:lnTo>
                <a:lnTo>
                  <a:pt x="13715" y="114299"/>
                </a:lnTo>
                <a:lnTo>
                  <a:pt x="46481" y="137921"/>
                </a:lnTo>
                <a:lnTo>
                  <a:pt x="57911" y="140969"/>
                </a:lnTo>
                <a:lnTo>
                  <a:pt x="71627" y="140969"/>
                </a:lnTo>
                <a:lnTo>
                  <a:pt x="109727" y="126491"/>
                </a:lnTo>
                <a:lnTo>
                  <a:pt x="132587" y="94487"/>
                </a:lnTo>
                <a:lnTo>
                  <a:pt x="135635" y="80009"/>
                </a:lnTo>
                <a:close/>
              </a:path>
            </a:pathLst>
          </a:custGeom>
          <a:solidFill>
            <a:srgbClr val="B5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499352" y="1542541"/>
            <a:ext cx="72390" cy="76200"/>
          </a:xfrm>
          <a:custGeom>
            <a:avLst/>
            <a:gdLst/>
            <a:ahLst/>
            <a:cxnLst/>
            <a:rect l="l" t="t" r="r" b="b"/>
            <a:pathLst>
              <a:path w="72390" h="76200">
                <a:moveTo>
                  <a:pt x="72390" y="35051"/>
                </a:moveTo>
                <a:lnTo>
                  <a:pt x="69342" y="22097"/>
                </a:lnTo>
                <a:lnTo>
                  <a:pt x="59436" y="9143"/>
                </a:lnTo>
                <a:lnTo>
                  <a:pt x="48005" y="1523"/>
                </a:lnTo>
                <a:lnTo>
                  <a:pt x="34290" y="0"/>
                </a:lnTo>
                <a:lnTo>
                  <a:pt x="21336" y="4571"/>
                </a:lnTo>
                <a:lnTo>
                  <a:pt x="9144" y="12191"/>
                </a:lnTo>
                <a:lnTo>
                  <a:pt x="1524" y="25145"/>
                </a:lnTo>
                <a:lnTo>
                  <a:pt x="0" y="39623"/>
                </a:lnTo>
                <a:lnTo>
                  <a:pt x="4572" y="55625"/>
                </a:lnTo>
                <a:lnTo>
                  <a:pt x="11429" y="67055"/>
                </a:lnTo>
                <a:lnTo>
                  <a:pt x="24383" y="74675"/>
                </a:lnTo>
                <a:lnTo>
                  <a:pt x="38100" y="76200"/>
                </a:lnTo>
                <a:lnTo>
                  <a:pt x="54101" y="73151"/>
                </a:lnTo>
                <a:lnTo>
                  <a:pt x="64007" y="62483"/>
                </a:lnTo>
                <a:lnTo>
                  <a:pt x="70866" y="49529"/>
                </a:lnTo>
                <a:lnTo>
                  <a:pt x="72390" y="35051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423152" y="1566163"/>
            <a:ext cx="137160" cy="60960"/>
          </a:xfrm>
          <a:custGeom>
            <a:avLst/>
            <a:gdLst/>
            <a:ahLst/>
            <a:cxnLst/>
            <a:rect l="l" t="t" r="r" b="b"/>
            <a:pathLst>
              <a:path w="137159" h="60960">
                <a:moveTo>
                  <a:pt x="137159" y="12954"/>
                </a:moveTo>
                <a:lnTo>
                  <a:pt x="133350" y="0"/>
                </a:lnTo>
                <a:lnTo>
                  <a:pt x="0" y="48006"/>
                </a:lnTo>
                <a:lnTo>
                  <a:pt x="6096" y="60960"/>
                </a:lnTo>
                <a:lnTo>
                  <a:pt x="137159" y="129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488684" y="1454150"/>
            <a:ext cx="60325" cy="152400"/>
          </a:xfrm>
          <a:custGeom>
            <a:avLst/>
            <a:gdLst/>
            <a:ahLst/>
            <a:cxnLst/>
            <a:rect l="l" t="t" r="r" b="b"/>
            <a:pathLst>
              <a:path w="60325" h="152400">
                <a:moveTo>
                  <a:pt x="60197" y="150113"/>
                </a:moveTo>
                <a:lnTo>
                  <a:pt x="9906" y="0"/>
                </a:lnTo>
                <a:lnTo>
                  <a:pt x="0" y="3047"/>
                </a:lnTo>
                <a:lnTo>
                  <a:pt x="51815" y="152399"/>
                </a:lnTo>
                <a:lnTo>
                  <a:pt x="60197" y="150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520688" y="1564639"/>
            <a:ext cx="31750" cy="32384"/>
          </a:xfrm>
          <a:custGeom>
            <a:avLst/>
            <a:gdLst/>
            <a:ahLst/>
            <a:cxnLst/>
            <a:rect l="l" t="t" r="r" b="b"/>
            <a:pathLst>
              <a:path w="31750" h="32384">
                <a:moveTo>
                  <a:pt x="31241" y="22097"/>
                </a:moveTo>
                <a:lnTo>
                  <a:pt x="31241" y="9143"/>
                </a:lnTo>
                <a:lnTo>
                  <a:pt x="21335" y="0"/>
                </a:lnTo>
                <a:lnTo>
                  <a:pt x="8381" y="1523"/>
                </a:lnTo>
                <a:lnTo>
                  <a:pt x="0" y="9905"/>
                </a:lnTo>
                <a:lnTo>
                  <a:pt x="1523" y="23621"/>
                </a:lnTo>
                <a:lnTo>
                  <a:pt x="9905" y="32003"/>
                </a:lnTo>
                <a:lnTo>
                  <a:pt x="22859" y="32003"/>
                </a:lnTo>
                <a:lnTo>
                  <a:pt x="31241" y="22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119882" y="1966214"/>
            <a:ext cx="717550" cy="104775"/>
          </a:xfrm>
          <a:custGeom>
            <a:avLst/>
            <a:gdLst/>
            <a:ahLst/>
            <a:cxnLst/>
            <a:rect l="l" t="t" r="r" b="b"/>
            <a:pathLst>
              <a:path w="717550" h="104775">
                <a:moveTo>
                  <a:pt x="0" y="0"/>
                </a:moveTo>
                <a:lnTo>
                  <a:pt x="0" y="104394"/>
                </a:lnTo>
                <a:lnTo>
                  <a:pt x="717042" y="104394"/>
                </a:lnTo>
                <a:lnTo>
                  <a:pt x="717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86A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954527" y="2767838"/>
            <a:ext cx="4150995" cy="104139"/>
          </a:xfrm>
          <a:custGeom>
            <a:avLst/>
            <a:gdLst/>
            <a:ahLst/>
            <a:cxnLst/>
            <a:rect l="l" t="t" r="r" b="b"/>
            <a:pathLst>
              <a:path w="4150995" h="104139">
                <a:moveTo>
                  <a:pt x="0" y="0"/>
                </a:moveTo>
                <a:lnTo>
                  <a:pt x="0" y="103632"/>
                </a:lnTo>
                <a:lnTo>
                  <a:pt x="4150614" y="103632"/>
                </a:lnTo>
                <a:lnTo>
                  <a:pt x="415061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931411" y="2767838"/>
            <a:ext cx="379730" cy="104139"/>
          </a:xfrm>
          <a:custGeom>
            <a:avLst/>
            <a:gdLst/>
            <a:ahLst/>
            <a:cxnLst/>
            <a:rect l="l" t="t" r="r" b="b"/>
            <a:pathLst>
              <a:path w="379729" h="104139">
                <a:moveTo>
                  <a:pt x="379475" y="103632"/>
                </a:moveTo>
                <a:lnTo>
                  <a:pt x="180593" y="0"/>
                </a:lnTo>
                <a:lnTo>
                  <a:pt x="0" y="0"/>
                </a:lnTo>
                <a:lnTo>
                  <a:pt x="201929" y="103632"/>
                </a:lnTo>
                <a:lnTo>
                  <a:pt x="379475" y="103632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259834" y="2767838"/>
            <a:ext cx="382270" cy="104139"/>
          </a:xfrm>
          <a:custGeom>
            <a:avLst/>
            <a:gdLst/>
            <a:ahLst/>
            <a:cxnLst/>
            <a:rect l="l" t="t" r="r" b="b"/>
            <a:pathLst>
              <a:path w="382270" h="104139">
                <a:moveTo>
                  <a:pt x="381762" y="103632"/>
                </a:moveTo>
                <a:lnTo>
                  <a:pt x="181355" y="0"/>
                </a:lnTo>
                <a:lnTo>
                  <a:pt x="0" y="0"/>
                </a:lnTo>
                <a:lnTo>
                  <a:pt x="201929" y="103632"/>
                </a:lnTo>
                <a:lnTo>
                  <a:pt x="381762" y="103632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590541" y="2767838"/>
            <a:ext cx="381000" cy="104139"/>
          </a:xfrm>
          <a:custGeom>
            <a:avLst/>
            <a:gdLst/>
            <a:ahLst/>
            <a:cxnLst/>
            <a:rect l="l" t="t" r="r" b="b"/>
            <a:pathLst>
              <a:path w="381000" h="104139">
                <a:moveTo>
                  <a:pt x="381000" y="103632"/>
                </a:moveTo>
                <a:lnTo>
                  <a:pt x="180594" y="0"/>
                </a:lnTo>
                <a:lnTo>
                  <a:pt x="0" y="0"/>
                </a:lnTo>
                <a:lnTo>
                  <a:pt x="201930" y="103632"/>
                </a:lnTo>
                <a:lnTo>
                  <a:pt x="381000" y="103632"/>
                </a:lnTo>
                <a:close/>
              </a:path>
            </a:pathLst>
          </a:custGeom>
          <a:solidFill>
            <a:srgbClr val="FFA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920488" y="2767838"/>
            <a:ext cx="381000" cy="104139"/>
          </a:xfrm>
          <a:custGeom>
            <a:avLst/>
            <a:gdLst/>
            <a:ahLst/>
            <a:cxnLst/>
            <a:rect l="l" t="t" r="r" b="b"/>
            <a:pathLst>
              <a:path w="381000" h="104139">
                <a:moveTo>
                  <a:pt x="381000" y="103632"/>
                </a:moveTo>
                <a:lnTo>
                  <a:pt x="179070" y="0"/>
                </a:lnTo>
                <a:lnTo>
                  <a:pt x="0" y="0"/>
                </a:lnTo>
                <a:lnTo>
                  <a:pt x="201929" y="103632"/>
                </a:lnTo>
                <a:lnTo>
                  <a:pt x="381000" y="103632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361816" y="131165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9529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457066" y="131165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8005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549650" y="131165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8767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642233" y="131165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8005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432046" y="1337944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9529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550917" y="131165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7244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644263" y="131165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8005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713223" y="1337944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9529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526278" y="133794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9529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46292" y="131165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8005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738495" y="131165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9529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806694" y="1337944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9529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622795" y="1337944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9529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741286" y="131165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8005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834251" y="131165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8005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903211" y="133794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481" y="0"/>
                </a:lnTo>
              </a:path>
            </a:pathLst>
          </a:custGeom>
          <a:ln w="49529">
            <a:solidFill>
              <a:srgbClr val="86A8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109976" y="279260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9530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204464" y="27922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50291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297428" y="279222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50291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391153" y="279260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9530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299964" y="279260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9530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394452" y="279260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9530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486653" y="279222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50291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579617" y="279260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9530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394958" y="279260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9530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490208" y="279260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49530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705347" y="2107945"/>
            <a:ext cx="201930" cy="85090"/>
          </a:xfrm>
          <a:custGeom>
            <a:avLst/>
            <a:gdLst/>
            <a:ahLst/>
            <a:cxnLst/>
            <a:rect l="l" t="t" r="r" b="b"/>
            <a:pathLst>
              <a:path w="201929" h="85089">
                <a:moveTo>
                  <a:pt x="0" y="0"/>
                </a:moveTo>
                <a:lnTo>
                  <a:pt x="0" y="84581"/>
                </a:lnTo>
                <a:lnTo>
                  <a:pt x="201929" y="84581"/>
                </a:lnTo>
                <a:lnTo>
                  <a:pt x="201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D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583171" y="2792602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9530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674611" y="279260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49530">
            <a:solidFill>
              <a:srgbClr val="3F63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05347" y="2165095"/>
            <a:ext cx="201930" cy="45085"/>
          </a:xfrm>
          <a:custGeom>
            <a:avLst/>
            <a:gdLst/>
            <a:ahLst/>
            <a:cxnLst/>
            <a:rect l="l" t="t" r="r" b="b"/>
            <a:pathLst>
              <a:path w="201929" h="45085">
                <a:moveTo>
                  <a:pt x="0" y="44957"/>
                </a:moveTo>
                <a:lnTo>
                  <a:pt x="201929" y="44957"/>
                </a:lnTo>
                <a:lnTo>
                  <a:pt x="201929" y="0"/>
                </a:lnTo>
                <a:lnTo>
                  <a:pt x="0" y="0"/>
                </a:lnTo>
                <a:lnTo>
                  <a:pt x="0" y="44957"/>
                </a:lnTo>
                <a:close/>
              </a:path>
            </a:pathLst>
          </a:custGeom>
          <a:solidFill>
            <a:srgbClr val="98B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 txBox="1"/>
          <p:nvPr/>
        </p:nvSpPr>
        <p:spPr>
          <a:xfrm>
            <a:off x="609291" y="3078479"/>
            <a:ext cx="8681085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Trebuchet MS"/>
                <a:cs typeface="Trebuchet MS"/>
              </a:rPr>
              <a:t>Caches </a:t>
            </a:r>
            <a:r>
              <a:rPr sz="2000" spc="-5" dirty="0">
                <a:latin typeface="Trebuchet MS"/>
                <a:cs typeface="Trebuchet MS"/>
              </a:rPr>
              <a:t>take </a:t>
            </a:r>
            <a:r>
              <a:rPr sz="2000" spc="-10" dirty="0">
                <a:latin typeface="Trebuchet MS"/>
                <a:cs typeface="Trebuchet MS"/>
              </a:rPr>
              <a:t>advantage </a:t>
            </a:r>
            <a:r>
              <a:rPr sz="2000" spc="-5" dirty="0">
                <a:latin typeface="Trebuchet MS"/>
                <a:cs typeface="Trebuchet MS"/>
              </a:rPr>
              <a:t>of </a:t>
            </a:r>
            <a:r>
              <a:rPr sz="2000" spc="-10" dirty="0">
                <a:latin typeface="Trebuchet MS"/>
                <a:cs typeface="Trebuchet MS"/>
              </a:rPr>
              <a:t>locality </a:t>
            </a:r>
            <a:r>
              <a:rPr sz="2000" spc="-5" dirty="0">
                <a:latin typeface="Trebuchet MS"/>
                <a:cs typeface="Trebuchet MS"/>
              </a:rPr>
              <a:t>to speed up most data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accesses.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Increasing </a:t>
            </a:r>
            <a:r>
              <a:rPr sz="2000" spc="-10" dirty="0"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block size </a:t>
            </a:r>
            <a:r>
              <a:rPr sz="2000" spc="-5" dirty="0">
                <a:latin typeface="Trebuchet MS"/>
                <a:cs typeface="Trebuchet MS"/>
              </a:rPr>
              <a:t>can take </a:t>
            </a:r>
            <a:r>
              <a:rPr sz="2000" spc="-10" dirty="0">
                <a:latin typeface="Trebuchet MS"/>
                <a:cs typeface="Trebuchet MS"/>
              </a:rPr>
              <a:t>advantage </a:t>
            </a:r>
            <a:r>
              <a:rPr sz="2000" spc="-5" dirty="0"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spatial</a:t>
            </a:r>
            <a:r>
              <a:rPr sz="2000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locality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Increasing cache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associativity </a:t>
            </a:r>
            <a:r>
              <a:rPr sz="2000" spc="-5" dirty="0">
                <a:latin typeface="Trebuchet MS"/>
                <a:cs typeface="Trebuchet MS"/>
              </a:rPr>
              <a:t>helps reduce the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r>
              <a:rPr sz="20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rate</a:t>
            </a:r>
            <a:r>
              <a:rPr sz="2000" spc="-5" dirty="0" smtClean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746" y="487171"/>
            <a:ext cx="24733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Hits and</a:t>
            </a:r>
            <a:r>
              <a:rPr spc="-114" dirty="0"/>
              <a:t> </a:t>
            </a:r>
            <a:r>
              <a:rPr spc="-5" dirty="0"/>
              <a:t>misses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6534784" cy="501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spc="-10" dirty="0">
                <a:latin typeface="Trebuchet MS"/>
                <a:cs typeface="Trebuchet MS"/>
              </a:rPr>
              <a:t>examine </a:t>
            </a:r>
            <a:r>
              <a:rPr sz="2000" spc="-5" dirty="0">
                <a:latin typeface="Trebuchet MS"/>
                <a:cs typeface="Trebuchet MS"/>
              </a:rPr>
              <a:t>the performance of a memory system, we  need to focus on a </a:t>
            </a:r>
            <a:r>
              <a:rPr sz="2000" spc="-10" dirty="0">
                <a:latin typeface="Trebuchet MS"/>
                <a:cs typeface="Trebuchet MS"/>
              </a:rPr>
              <a:t>couple </a:t>
            </a:r>
            <a:r>
              <a:rPr sz="2000" spc="-5" dirty="0">
                <a:latin typeface="Trebuchet MS"/>
                <a:cs typeface="Trebuchet MS"/>
              </a:rPr>
              <a:t>of </a:t>
            </a:r>
            <a:r>
              <a:rPr sz="2000" spc="-10" dirty="0">
                <a:latin typeface="Trebuchet MS"/>
                <a:cs typeface="Trebuchet MS"/>
              </a:rPr>
              <a:t>important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factors.</a:t>
            </a:r>
            <a:endParaRPr sz="2000">
              <a:latin typeface="Trebuchet MS"/>
              <a:cs typeface="Trebuchet MS"/>
            </a:endParaRPr>
          </a:p>
          <a:p>
            <a:pPr marL="755650" marR="1016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How long does it take to send data from the </a:t>
            </a:r>
            <a:r>
              <a:rPr sz="2000" spc="-10" dirty="0">
                <a:latin typeface="Trebuchet MS"/>
                <a:cs typeface="Trebuchet MS"/>
              </a:rPr>
              <a:t>cache  </a:t>
            </a:r>
            <a:r>
              <a:rPr sz="2000" spc="-5" dirty="0">
                <a:latin typeface="Trebuchet MS"/>
                <a:cs typeface="Trebuchet MS"/>
              </a:rPr>
              <a:t>to the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CPU?</a:t>
            </a:r>
            <a:endParaRPr sz="2000">
              <a:latin typeface="Trebuchet MS"/>
              <a:cs typeface="Trebuchet MS"/>
            </a:endParaRPr>
          </a:p>
          <a:p>
            <a:pPr marL="755650" marR="196215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How long does it take to copy data from </a:t>
            </a:r>
            <a:r>
              <a:rPr sz="2000" spc="-10" dirty="0">
                <a:latin typeface="Trebuchet MS"/>
                <a:cs typeface="Trebuchet MS"/>
              </a:rPr>
              <a:t>memory  </a:t>
            </a:r>
            <a:r>
              <a:rPr sz="2000" spc="-5" dirty="0">
                <a:latin typeface="Trebuchet MS"/>
                <a:cs typeface="Trebuchet MS"/>
              </a:rPr>
              <a:t>into the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cache?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How often do we have to </a:t>
            </a:r>
            <a:r>
              <a:rPr sz="2000" spc="-10" dirty="0">
                <a:latin typeface="Trebuchet MS"/>
                <a:cs typeface="Trebuchet MS"/>
              </a:rPr>
              <a:t>access </a:t>
            </a:r>
            <a:r>
              <a:rPr sz="2000" spc="-5" dirty="0">
                <a:latin typeface="Trebuchet MS"/>
                <a:cs typeface="Trebuchet MS"/>
              </a:rPr>
              <a:t>main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memory?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There are </a:t>
            </a:r>
            <a:r>
              <a:rPr sz="2000" spc="-10" dirty="0">
                <a:latin typeface="Trebuchet MS"/>
                <a:cs typeface="Trebuchet MS"/>
              </a:rPr>
              <a:t>names </a:t>
            </a:r>
            <a:r>
              <a:rPr sz="2000" spc="-5" dirty="0">
                <a:latin typeface="Trebuchet MS"/>
                <a:cs typeface="Trebuchet MS"/>
              </a:rPr>
              <a:t>for all of these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variables.</a:t>
            </a:r>
            <a:endParaRPr sz="2000">
              <a:latin typeface="Trebuchet MS"/>
              <a:cs typeface="Trebuchet MS"/>
            </a:endParaRPr>
          </a:p>
          <a:p>
            <a:pPr marL="755650" marR="281305" lvl="1" indent="-285750">
              <a:lnSpc>
                <a:spcPct val="100000"/>
              </a:lnSpc>
              <a:spcBef>
                <a:spcPts val="48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hit time </a:t>
            </a:r>
            <a:r>
              <a:rPr sz="2000" spc="-5" dirty="0">
                <a:latin typeface="Trebuchet MS"/>
                <a:cs typeface="Trebuchet MS"/>
              </a:rPr>
              <a:t>is how long it takes data to be sent  from the cache to the </a:t>
            </a:r>
            <a:r>
              <a:rPr sz="2000" spc="-10" dirty="0">
                <a:latin typeface="Trebuchet MS"/>
                <a:cs typeface="Trebuchet MS"/>
              </a:rPr>
              <a:t>processor. </a:t>
            </a:r>
            <a:r>
              <a:rPr sz="2000" spc="-5" dirty="0">
                <a:latin typeface="Trebuchet MS"/>
                <a:cs typeface="Trebuchet MS"/>
              </a:rPr>
              <a:t>This is </a:t>
            </a:r>
            <a:r>
              <a:rPr sz="2000" spc="-10" dirty="0">
                <a:latin typeface="Trebuchet MS"/>
                <a:cs typeface="Trebuchet MS"/>
              </a:rPr>
              <a:t>usually  </a:t>
            </a:r>
            <a:r>
              <a:rPr sz="2000" spc="-5" dirty="0">
                <a:latin typeface="Trebuchet MS"/>
                <a:cs typeface="Trebuchet MS"/>
              </a:rPr>
              <a:t>fast, on the order of 1-3 clock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cycles.</a:t>
            </a:r>
            <a:endParaRPr sz="2000">
              <a:latin typeface="Trebuchet MS"/>
              <a:cs typeface="Trebuchet MS"/>
            </a:endParaRPr>
          </a:p>
          <a:p>
            <a:pPr marL="755650" marR="398780" lvl="1" indent="-285750" algn="just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miss penalty </a:t>
            </a:r>
            <a:r>
              <a:rPr sz="2000" spc="-5" dirty="0">
                <a:latin typeface="Trebuchet MS"/>
                <a:cs typeface="Trebuchet MS"/>
              </a:rPr>
              <a:t>is the time to copy data from  main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to the </a:t>
            </a:r>
            <a:r>
              <a:rPr sz="2000" spc="-10" dirty="0">
                <a:latin typeface="Trebuchet MS"/>
                <a:cs typeface="Trebuchet MS"/>
              </a:rPr>
              <a:t>cache. </a:t>
            </a:r>
            <a:r>
              <a:rPr sz="2000" spc="-5" dirty="0">
                <a:latin typeface="Trebuchet MS"/>
                <a:cs typeface="Trebuchet MS"/>
              </a:rPr>
              <a:t>This often requires  </a:t>
            </a:r>
            <a:r>
              <a:rPr sz="2000" spc="-10" dirty="0">
                <a:latin typeface="Trebuchet MS"/>
                <a:cs typeface="Trebuchet MS"/>
              </a:rPr>
              <a:t>dozens </a:t>
            </a:r>
            <a:r>
              <a:rPr sz="2000" spc="-5" dirty="0">
                <a:latin typeface="Trebuchet MS"/>
                <a:cs typeface="Trebuchet MS"/>
              </a:rPr>
              <a:t>of clock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cycles.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miss rate </a:t>
            </a:r>
            <a:r>
              <a:rPr sz="2000" spc="-5" dirty="0">
                <a:latin typeface="Trebuchet MS"/>
                <a:cs typeface="Trebuchet MS"/>
              </a:rPr>
              <a:t>is the </a:t>
            </a:r>
            <a:r>
              <a:rPr sz="2000" spc="-10" dirty="0">
                <a:latin typeface="Trebuchet MS"/>
                <a:cs typeface="Trebuchet MS"/>
              </a:rPr>
              <a:t>percentage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misses.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1100" y="4563871"/>
            <a:ext cx="1760220" cy="69278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90500" marR="182880" indent="328295">
              <a:lnSpc>
                <a:spcPct val="100000"/>
              </a:lnSpc>
              <a:spcBef>
                <a:spcPts val="210"/>
              </a:spcBef>
            </a:pPr>
            <a:r>
              <a:rPr sz="1800" spc="-5" dirty="0">
                <a:latin typeface="Trebuchet MS"/>
                <a:cs typeface="Trebuchet MS"/>
              </a:rPr>
              <a:t>Lots of  </a:t>
            </a:r>
            <a:r>
              <a:rPr sz="1800" dirty="0">
                <a:latin typeface="Trebuchet MS"/>
                <a:cs typeface="Trebuchet MS"/>
              </a:rPr>
              <a:t>dynamic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1100" y="2922523"/>
            <a:ext cx="1760220" cy="6921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36220" marR="182880" indent="-41275">
              <a:lnSpc>
                <a:spcPct val="100000"/>
              </a:lnSpc>
              <a:spcBef>
                <a:spcPts val="210"/>
              </a:spcBef>
            </a:pP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little static  </a:t>
            </a:r>
            <a:r>
              <a:rPr sz="1800" dirty="0">
                <a:latin typeface="Trebuchet MS"/>
                <a:cs typeface="Trebuchet MS"/>
              </a:rPr>
              <a:t>RAM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(cache)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100" y="1282700"/>
            <a:ext cx="1760220" cy="690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1800" spc="-5" dirty="0">
                <a:latin typeface="Trebuchet MS"/>
                <a:cs typeface="Trebuchet MS"/>
              </a:rPr>
              <a:t>CPU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8819" y="3614420"/>
            <a:ext cx="228600" cy="951230"/>
          </a:xfrm>
          <a:custGeom>
            <a:avLst/>
            <a:gdLst/>
            <a:ahLst/>
            <a:cxnLst/>
            <a:rect l="l" t="t" r="r" b="b"/>
            <a:pathLst>
              <a:path w="228600" h="951229">
                <a:moveTo>
                  <a:pt x="228600" y="228600"/>
                </a:moveTo>
                <a:lnTo>
                  <a:pt x="114300" y="0"/>
                </a:ln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close/>
              </a:path>
              <a:path w="228600" h="951229">
                <a:moveTo>
                  <a:pt x="228600" y="722376"/>
                </a:moveTo>
                <a:lnTo>
                  <a:pt x="0" y="722376"/>
                </a:lnTo>
                <a:lnTo>
                  <a:pt x="76200" y="874776"/>
                </a:lnTo>
                <a:lnTo>
                  <a:pt x="76200" y="760476"/>
                </a:lnTo>
                <a:lnTo>
                  <a:pt x="152400" y="760476"/>
                </a:lnTo>
                <a:lnTo>
                  <a:pt x="152400" y="874776"/>
                </a:lnTo>
                <a:lnTo>
                  <a:pt x="228600" y="722376"/>
                </a:lnTo>
                <a:close/>
              </a:path>
              <a:path w="228600" h="951229">
                <a:moveTo>
                  <a:pt x="152400" y="228600"/>
                </a:moveTo>
                <a:lnTo>
                  <a:pt x="152400" y="190500"/>
                </a:lnTo>
                <a:lnTo>
                  <a:pt x="76200" y="190500"/>
                </a:lnTo>
                <a:lnTo>
                  <a:pt x="76200" y="228600"/>
                </a:lnTo>
                <a:lnTo>
                  <a:pt x="152400" y="228600"/>
                </a:lnTo>
                <a:close/>
              </a:path>
              <a:path w="228600" h="951229">
                <a:moveTo>
                  <a:pt x="152400" y="722376"/>
                </a:moveTo>
                <a:lnTo>
                  <a:pt x="152400" y="228600"/>
                </a:lnTo>
                <a:lnTo>
                  <a:pt x="76200" y="228600"/>
                </a:lnTo>
                <a:lnTo>
                  <a:pt x="76200" y="722376"/>
                </a:lnTo>
                <a:lnTo>
                  <a:pt x="152400" y="722376"/>
                </a:lnTo>
                <a:close/>
              </a:path>
              <a:path w="228600" h="951229">
                <a:moveTo>
                  <a:pt x="152400" y="874776"/>
                </a:moveTo>
                <a:lnTo>
                  <a:pt x="152400" y="760476"/>
                </a:lnTo>
                <a:lnTo>
                  <a:pt x="76200" y="760476"/>
                </a:lnTo>
                <a:lnTo>
                  <a:pt x="76200" y="874776"/>
                </a:lnTo>
                <a:lnTo>
                  <a:pt x="114300" y="950976"/>
                </a:lnTo>
                <a:lnTo>
                  <a:pt x="152400" y="874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38819" y="1973072"/>
            <a:ext cx="228600" cy="951230"/>
          </a:xfrm>
          <a:custGeom>
            <a:avLst/>
            <a:gdLst/>
            <a:ahLst/>
            <a:cxnLst/>
            <a:rect l="l" t="t" r="r" b="b"/>
            <a:pathLst>
              <a:path w="228600" h="951230">
                <a:moveTo>
                  <a:pt x="228600" y="228599"/>
                </a:moveTo>
                <a:lnTo>
                  <a:pt x="114300" y="0"/>
                </a:ln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close/>
              </a:path>
              <a:path w="228600" h="951230">
                <a:moveTo>
                  <a:pt x="228600" y="722375"/>
                </a:moveTo>
                <a:lnTo>
                  <a:pt x="0" y="722375"/>
                </a:lnTo>
                <a:lnTo>
                  <a:pt x="76200" y="874775"/>
                </a:lnTo>
                <a:lnTo>
                  <a:pt x="76200" y="760475"/>
                </a:lnTo>
                <a:lnTo>
                  <a:pt x="152400" y="760475"/>
                </a:lnTo>
                <a:lnTo>
                  <a:pt x="152400" y="874775"/>
                </a:lnTo>
                <a:lnTo>
                  <a:pt x="228600" y="722375"/>
                </a:lnTo>
                <a:close/>
              </a:path>
              <a:path w="228600" h="951230">
                <a:moveTo>
                  <a:pt x="152400" y="228599"/>
                </a:moveTo>
                <a:lnTo>
                  <a:pt x="152400" y="190499"/>
                </a:lnTo>
                <a:lnTo>
                  <a:pt x="76200" y="190499"/>
                </a:lnTo>
                <a:lnTo>
                  <a:pt x="76200" y="228599"/>
                </a:lnTo>
                <a:lnTo>
                  <a:pt x="152400" y="228599"/>
                </a:lnTo>
                <a:close/>
              </a:path>
              <a:path w="228600" h="951230">
                <a:moveTo>
                  <a:pt x="152400" y="722375"/>
                </a:moveTo>
                <a:lnTo>
                  <a:pt x="152400" y="228599"/>
                </a:lnTo>
                <a:lnTo>
                  <a:pt x="76200" y="228599"/>
                </a:lnTo>
                <a:lnTo>
                  <a:pt x="76200" y="722375"/>
                </a:lnTo>
                <a:lnTo>
                  <a:pt x="152400" y="722375"/>
                </a:lnTo>
                <a:close/>
              </a:path>
              <a:path w="228600" h="951230">
                <a:moveTo>
                  <a:pt x="152400" y="874775"/>
                </a:moveTo>
                <a:lnTo>
                  <a:pt x="152400" y="760475"/>
                </a:lnTo>
                <a:lnTo>
                  <a:pt x="76200" y="760475"/>
                </a:lnTo>
                <a:lnTo>
                  <a:pt x="76200" y="874775"/>
                </a:lnTo>
                <a:lnTo>
                  <a:pt x="114300" y="950975"/>
                </a:lnTo>
                <a:lnTo>
                  <a:pt x="152400" y="87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16033" y="7196298"/>
            <a:ext cx="157480" cy="2622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600" dirty="0">
                <a:latin typeface="Trebuchet MS"/>
                <a:cs typeface="Trebuchet MS"/>
              </a:rPr>
              <a:pPr marL="25400">
                <a:lnSpc>
                  <a:spcPct val="100000"/>
                </a:lnSpc>
                <a:spcBef>
                  <a:spcPts val="5"/>
                </a:spcBef>
              </a:pPr>
              <a:t>15</a:t>
            </a:fld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511" y="487171"/>
            <a:ext cx="46939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Average memory </a:t>
            </a:r>
            <a:r>
              <a:rPr dirty="0"/>
              <a:t>access</a:t>
            </a:r>
            <a:r>
              <a:rPr spc="-75" dirty="0"/>
              <a:t> </a:t>
            </a:r>
            <a:r>
              <a:rPr spc="-5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6033" y="7196298"/>
            <a:ext cx="157480" cy="2622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600" dirty="0">
                <a:latin typeface="Trebuchet MS"/>
                <a:cs typeface="Trebuchet MS"/>
              </a:rPr>
              <a:pPr marL="25400">
                <a:lnSpc>
                  <a:spcPct val="100000"/>
                </a:lnSpc>
                <a:spcBef>
                  <a:spcPts val="5"/>
                </a:spcBef>
              </a:pPr>
              <a:t>16</a:t>
            </a:fld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9570" indent="-342900">
              <a:lnSpc>
                <a:spcPct val="100000"/>
              </a:lnSpc>
              <a:buFont typeface="Wingdings"/>
              <a:buChar char="•"/>
              <a:tabLst>
                <a:tab pos="368935" algn="l"/>
                <a:tab pos="369570" algn="l"/>
              </a:tabLst>
            </a:pPr>
            <a:r>
              <a:rPr spc="-5" dirty="0"/>
              <a:t>The </a:t>
            </a:r>
            <a:r>
              <a:rPr spc="-10" dirty="0">
                <a:solidFill>
                  <a:srgbClr val="FF0000"/>
                </a:solidFill>
              </a:rPr>
              <a:t>average memory access </a:t>
            </a:r>
            <a:r>
              <a:rPr spc="-5" dirty="0">
                <a:solidFill>
                  <a:srgbClr val="FF0000"/>
                </a:solidFill>
              </a:rPr>
              <a:t>time</a:t>
            </a:r>
            <a:r>
              <a:rPr spc="-5" dirty="0"/>
              <a:t>, or </a:t>
            </a:r>
            <a:r>
              <a:rPr spc="-5" dirty="0">
                <a:solidFill>
                  <a:srgbClr val="FF0000"/>
                </a:solidFill>
              </a:rPr>
              <a:t>AMAT</a:t>
            </a:r>
            <a:r>
              <a:rPr spc="-5" dirty="0"/>
              <a:t>, can then be</a:t>
            </a:r>
            <a:r>
              <a:rPr spc="90" dirty="0"/>
              <a:t> </a:t>
            </a:r>
            <a:r>
              <a:rPr spc="-10" dirty="0"/>
              <a:t>computed.</a:t>
            </a:r>
          </a:p>
          <a:p>
            <a:pPr marL="1933575">
              <a:lnSpc>
                <a:spcPct val="100000"/>
              </a:lnSpc>
              <a:spcBef>
                <a:spcPts val="1920"/>
              </a:spcBef>
            </a:pPr>
            <a:r>
              <a:rPr spc="-5" dirty="0">
                <a:solidFill>
                  <a:srgbClr val="2F2FFF"/>
                </a:solidFill>
              </a:rPr>
              <a:t>AMAT = Hit time + (Miss rate × Miss</a:t>
            </a:r>
            <a:r>
              <a:rPr spc="15" dirty="0">
                <a:solidFill>
                  <a:srgbClr val="2F2FFF"/>
                </a:solidFill>
              </a:rPr>
              <a:t> </a:t>
            </a:r>
            <a:r>
              <a:rPr spc="-5" dirty="0">
                <a:solidFill>
                  <a:srgbClr val="2F2FFF"/>
                </a:solidFill>
              </a:rPr>
              <a:t>penalty)</a:t>
            </a:r>
          </a:p>
          <a:p>
            <a:pPr marL="369570" marR="286385">
              <a:lnSpc>
                <a:spcPct val="100000"/>
              </a:lnSpc>
              <a:spcBef>
                <a:spcPts val="1910"/>
              </a:spcBef>
            </a:pPr>
            <a:r>
              <a:rPr spc="-5" dirty="0"/>
              <a:t>This is just </a:t>
            </a:r>
            <a:r>
              <a:rPr spc="-10" dirty="0"/>
              <a:t>averaging </a:t>
            </a:r>
            <a:r>
              <a:rPr spc="-5" dirty="0"/>
              <a:t>the </a:t>
            </a:r>
            <a:r>
              <a:rPr spc="-10" dirty="0"/>
              <a:t>amount </a:t>
            </a:r>
            <a:r>
              <a:rPr spc="-5" dirty="0"/>
              <a:t>of time for cache hits and the </a:t>
            </a:r>
            <a:r>
              <a:rPr spc="-10" dirty="0"/>
              <a:t>amount  </a:t>
            </a:r>
            <a:r>
              <a:rPr spc="-5" dirty="0"/>
              <a:t>of time for cache</a:t>
            </a:r>
            <a:r>
              <a:rPr spc="-45" dirty="0"/>
              <a:t> </a:t>
            </a:r>
            <a:r>
              <a:rPr spc="-5" dirty="0"/>
              <a:t>misses.</a:t>
            </a:r>
          </a:p>
          <a:p>
            <a:pPr marL="36957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68935" algn="l"/>
                <a:tab pos="369570" algn="l"/>
              </a:tabLst>
            </a:pPr>
            <a:r>
              <a:rPr spc="-5" dirty="0"/>
              <a:t>How can we </a:t>
            </a:r>
            <a:r>
              <a:rPr spc="-10" dirty="0"/>
              <a:t>improve </a:t>
            </a:r>
            <a:r>
              <a:rPr spc="-5" dirty="0"/>
              <a:t>the </a:t>
            </a:r>
            <a:r>
              <a:rPr spc="-10" dirty="0"/>
              <a:t>average memory access </a:t>
            </a:r>
            <a:r>
              <a:rPr spc="-5" dirty="0"/>
              <a:t>time of a</a:t>
            </a:r>
            <a:r>
              <a:rPr spc="105" dirty="0"/>
              <a:t> </a:t>
            </a:r>
            <a:r>
              <a:rPr spc="-5" dirty="0"/>
              <a:t>system?</a:t>
            </a:r>
          </a:p>
          <a:p>
            <a:pPr marL="769620" lvl="1" indent="-285750">
              <a:lnSpc>
                <a:spcPct val="100000"/>
              </a:lnSpc>
              <a:spcBef>
                <a:spcPts val="480"/>
              </a:spcBef>
              <a:buChar char="—"/>
              <a:tabLst>
                <a:tab pos="769620" algn="l"/>
              </a:tabLst>
            </a:pPr>
            <a:r>
              <a:rPr sz="2000" spc="-10" dirty="0">
                <a:latin typeface="Trebuchet MS"/>
                <a:cs typeface="Trebuchet MS"/>
              </a:rPr>
              <a:t>Obviously, </a:t>
            </a:r>
            <a:r>
              <a:rPr sz="2000" spc="-5" dirty="0">
                <a:latin typeface="Trebuchet MS"/>
                <a:cs typeface="Trebuchet MS"/>
              </a:rPr>
              <a:t>a lower AMAT is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better.</a:t>
            </a:r>
            <a:endParaRPr sz="2000">
              <a:latin typeface="Trebuchet MS"/>
              <a:cs typeface="Trebuchet MS"/>
            </a:endParaRPr>
          </a:p>
          <a:p>
            <a:pPr marL="769620" marR="508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69620" algn="l"/>
              </a:tabLst>
            </a:pPr>
            <a:r>
              <a:rPr sz="2000" spc="-5" dirty="0">
                <a:latin typeface="Trebuchet MS"/>
                <a:cs typeface="Trebuchet MS"/>
              </a:rPr>
              <a:t>Miss </a:t>
            </a:r>
            <a:r>
              <a:rPr sz="2000" spc="-10" dirty="0">
                <a:latin typeface="Trebuchet MS"/>
                <a:cs typeface="Trebuchet MS"/>
              </a:rPr>
              <a:t>penalties </a:t>
            </a:r>
            <a:r>
              <a:rPr sz="2000" spc="-5" dirty="0">
                <a:latin typeface="Trebuchet MS"/>
                <a:cs typeface="Trebuchet MS"/>
              </a:rPr>
              <a:t>are </a:t>
            </a:r>
            <a:r>
              <a:rPr sz="2000" spc="-10" dirty="0">
                <a:latin typeface="Trebuchet MS"/>
                <a:cs typeface="Trebuchet MS"/>
              </a:rPr>
              <a:t>always </a:t>
            </a:r>
            <a:r>
              <a:rPr sz="2000" spc="-5" dirty="0">
                <a:latin typeface="Trebuchet MS"/>
                <a:cs typeface="Trebuchet MS"/>
              </a:rPr>
              <a:t>much </a:t>
            </a:r>
            <a:r>
              <a:rPr sz="2000" dirty="0">
                <a:latin typeface="Trebuchet MS"/>
                <a:cs typeface="Trebuchet MS"/>
              </a:rPr>
              <a:t>greater </a:t>
            </a:r>
            <a:r>
              <a:rPr sz="2000" spc="-5" dirty="0">
                <a:latin typeface="Trebuchet MS"/>
                <a:cs typeface="Trebuchet MS"/>
              </a:rPr>
              <a:t>than hit </a:t>
            </a:r>
            <a:r>
              <a:rPr sz="2000" spc="-10" dirty="0">
                <a:latin typeface="Trebuchet MS"/>
                <a:cs typeface="Trebuchet MS"/>
              </a:rPr>
              <a:t>times, </a:t>
            </a:r>
            <a:r>
              <a:rPr sz="2000" spc="-5" dirty="0">
                <a:latin typeface="Trebuchet MS"/>
                <a:cs typeface="Trebuchet MS"/>
              </a:rPr>
              <a:t>so the best </a:t>
            </a:r>
            <a:r>
              <a:rPr sz="2000" spc="-10" dirty="0">
                <a:latin typeface="Trebuchet MS"/>
                <a:cs typeface="Trebuchet MS"/>
              </a:rPr>
              <a:t>way  </a:t>
            </a:r>
            <a:r>
              <a:rPr sz="2000" spc="-5" dirty="0">
                <a:latin typeface="Trebuchet MS"/>
                <a:cs typeface="Trebuchet MS"/>
              </a:rPr>
              <a:t>to lower AMAT is to reduce the miss </a:t>
            </a:r>
            <a:r>
              <a:rPr sz="2000" spc="-10" dirty="0">
                <a:latin typeface="Trebuchet MS"/>
                <a:cs typeface="Trebuchet MS"/>
              </a:rPr>
              <a:t>penalty </a:t>
            </a:r>
            <a:r>
              <a:rPr sz="2000" i="1" spc="-5" dirty="0">
                <a:latin typeface="Trebuchet MS"/>
                <a:cs typeface="Trebuchet MS"/>
              </a:rPr>
              <a:t>or </a:t>
            </a:r>
            <a:r>
              <a:rPr sz="2000" spc="-5" dirty="0">
                <a:latin typeface="Trebuchet MS"/>
                <a:cs typeface="Trebuchet MS"/>
              </a:rPr>
              <a:t>the miss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rate.</a:t>
            </a:r>
            <a:endParaRPr sz="2000">
              <a:latin typeface="Trebuchet MS"/>
              <a:cs typeface="Trebuchet MS"/>
            </a:endParaRPr>
          </a:p>
          <a:p>
            <a:pPr marL="369570" marR="18796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68935" algn="l"/>
                <a:tab pos="370205" algn="l"/>
              </a:tabLst>
            </a:pPr>
            <a:r>
              <a:rPr spc="-10" dirty="0"/>
              <a:t>However, </a:t>
            </a:r>
            <a:r>
              <a:rPr spc="-5" dirty="0"/>
              <a:t>AMAT should only be used a </a:t>
            </a:r>
            <a:r>
              <a:rPr spc="-10" dirty="0"/>
              <a:t>general guideline. Remember that  </a:t>
            </a:r>
            <a:r>
              <a:rPr spc="-10" dirty="0">
                <a:solidFill>
                  <a:srgbClr val="FF0000"/>
                </a:solidFill>
              </a:rPr>
              <a:t>execution </a:t>
            </a:r>
            <a:r>
              <a:rPr spc="-5" dirty="0">
                <a:solidFill>
                  <a:srgbClr val="FF0000"/>
                </a:solidFill>
              </a:rPr>
              <a:t>time </a:t>
            </a:r>
            <a:r>
              <a:rPr spc="-5" dirty="0"/>
              <a:t>is still the best </a:t>
            </a:r>
            <a:r>
              <a:rPr spc="-10" dirty="0"/>
              <a:t>performance</a:t>
            </a:r>
            <a:r>
              <a:rPr spc="60" dirty="0"/>
              <a:t> </a:t>
            </a:r>
            <a:r>
              <a:rPr spc="-10" dirty="0"/>
              <a:t>metric.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042" y="487171"/>
            <a:ext cx="53574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Memory </a:t>
            </a:r>
            <a:r>
              <a:rPr dirty="0"/>
              <a:t>and overall</a:t>
            </a:r>
            <a:r>
              <a:rPr spc="-100" dirty="0"/>
              <a:t> </a:t>
            </a:r>
            <a:r>
              <a:rPr dirty="0"/>
              <a:t>performance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6033" y="7196298"/>
            <a:ext cx="157480" cy="2622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600" dirty="0">
                <a:latin typeface="Trebuchet MS"/>
                <a:cs typeface="Trebuchet MS"/>
              </a:rPr>
              <a:pPr marL="25400">
                <a:lnSpc>
                  <a:spcPct val="100000"/>
                </a:lnSpc>
                <a:spcBef>
                  <a:spcPts val="5"/>
                </a:spcBef>
              </a:pPr>
              <a:t>17</a:t>
            </a:fld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602980" cy="458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How do cache hits and </a:t>
            </a:r>
            <a:r>
              <a:rPr sz="2000" spc="-10" dirty="0">
                <a:latin typeface="Trebuchet MS"/>
                <a:cs typeface="Trebuchet MS"/>
              </a:rPr>
              <a:t>misses </a:t>
            </a:r>
            <a:r>
              <a:rPr sz="2000" spc="-5" dirty="0">
                <a:latin typeface="Trebuchet MS"/>
                <a:cs typeface="Trebuchet MS"/>
              </a:rPr>
              <a:t>affect overall system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performance?</a:t>
            </a:r>
            <a:endParaRPr sz="2000">
              <a:latin typeface="Trebuchet MS"/>
              <a:cs typeface="Trebuchet MS"/>
            </a:endParaRPr>
          </a:p>
          <a:p>
            <a:pPr marL="755650" marR="149225" lvl="1" indent="-285750" algn="just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Assuming a hit time of one CPU clock cycle, </a:t>
            </a:r>
            <a:r>
              <a:rPr sz="2000" spc="-10" dirty="0">
                <a:latin typeface="Trebuchet MS"/>
                <a:cs typeface="Trebuchet MS"/>
              </a:rPr>
              <a:t>program execution will  continue normally </a:t>
            </a:r>
            <a:r>
              <a:rPr sz="2000" spc="-5" dirty="0">
                <a:latin typeface="Trebuchet MS"/>
                <a:cs typeface="Trebuchet MS"/>
              </a:rPr>
              <a:t>on a cache hit. (Our </a:t>
            </a:r>
            <a:r>
              <a:rPr sz="2000" spc="-10" dirty="0">
                <a:latin typeface="Trebuchet MS"/>
                <a:cs typeface="Trebuchet MS"/>
              </a:rPr>
              <a:t>earlier computations always  assumed </a:t>
            </a:r>
            <a:r>
              <a:rPr sz="2000" spc="-5" dirty="0">
                <a:latin typeface="Trebuchet MS"/>
                <a:cs typeface="Trebuchet MS"/>
              </a:rPr>
              <a:t>one clock cycle for an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fetch or data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access.)</a:t>
            </a:r>
            <a:endParaRPr sz="2000">
              <a:latin typeface="Trebuchet MS"/>
              <a:cs typeface="Trebuchet MS"/>
            </a:endParaRPr>
          </a:p>
          <a:p>
            <a:pPr marL="755650" marR="4699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For cache </a:t>
            </a:r>
            <a:r>
              <a:rPr sz="2000" spc="-10" dirty="0">
                <a:latin typeface="Trebuchet MS"/>
                <a:cs typeface="Trebuchet MS"/>
              </a:rPr>
              <a:t>misses, </a:t>
            </a:r>
            <a:r>
              <a:rPr sz="2000" spc="-5" dirty="0">
                <a:latin typeface="Trebuchet MS"/>
                <a:cs typeface="Trebuchet MS"/>
              </a:rPr>
              <a:t>we’ll </a:t>
            </a:r>
            <a:r>
              <a:rPr sz="2000" spc="-10" dirty="0">
                <a:latin typeface="Trebuchet MS"/>
                <a:cs typeface="Trebuchet MS"/>
              </a:rPr>
              <a:t>assume </a:t>
            </a:r>
            <a:r>
              <a:rPr sz="2000" spc="-5" dirty="0">
                <a:latin typeface="Trebuchet MS"/>
                <a:cs typeface="Trebuchet MS"/>
              </a:rPr>
              <a:t>the CPU must stall to wait for a load  from main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memory.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 total </a:t>
            </a:r>
            <a:r>
              <a:rPr sz="2000" spc="-10" dirty="0">
                <a:latin typeface="Trebuchet MS"/>
                <a:cs typeface="Trebuchet MS"/>
              </a:rPr>
              <a:t>number </a:t>
            </a:r>
            <a:r>
              <a:rPr sz="2000" spc="-5" dirty="0">
                <a:latin typeface="Trebuchet MS"/>
                <a:cs typeface="Trebuchet MS"/>
              </a:rPr>
              <a:t>of stall cycles </a:t>
            </a:r>
            <a:r>
              <a:rPr sz="2000" spc="-10" dirty="0">
                <a:latin typeface="Trebuchet MS"/>
                <a:cs typeface="Trebuchet MS"/>
              </a:rPr>
              <a:t>depends </a:t>
            </a:r>
            <a:r>
              <a:rPr sz="2000" spc="-5" dirty="0">
                <a:latin typeface="Trebuchet MS"/>
                <a:cs typeface="Trebuchet MS"/>
              </a:rPr>
              <a:t>on the </a:t>
            </a:r>
            <a:r>
              <a:rPr sz="2000" spc="-10" dirty="0">
                <a:latin typeface="Trebuchet MS"/>
                <a:cs typeface="Trebuchet MS"/>
              </a:rPr>
              <a:t>number </a:t>
            </a:r>
            <a:r>
              <a:rPr sz="2000" spc="-5" dirty="0">
                <a:latin typeface="Trebuchet MS"/>
                <a:cs typeface="Trebuchet MS"/>
              </a:rPr>
              <a:t>of cache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misses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i="1" spc="-5" dirty="0">
                <a:latin typeface="Trebuchet MS"/>
                <a:cs typeface="Trebuchet MS"/>
              </a:rPr>
              <a:t>and </a:t>
            </a:r>
            <a:r>
              <a:rPr sz="2000" spc="-5" dirty="0">
                <a:latin typeface="Trebuchet MS"/>
                <a:cs typeface="Trebuchet MS"/>
              </a:rPr>
              <a:t>the miss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penalty.</a:t>
            </a:r>
            <a:endParaRPr sz="2000">
              <a:latin typeface="Trebuchet MS"/>
              <a:cs typeface="Trebuchet MS"/>
            </a:endParaRPr>
          </a:p>
          <a:p>
            <a:pPr marL="240029" algn="ctr">
              <a:lnSpc>
                <a:spcPct val="100000"/>
              </a:lnSpc>
              <a:spcBef>
                <a:spcPts val="1930"/>
              </a:spcBef>
            </a:pP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stall cycles =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</a:t>
            </a:r>
            <a:r>
              <a:rPr sz="2000" dirty="0">
                <a:solidFill>
                  <a:srgbClr val="2F2FFF"/>
                </a:solidFill>
                <a:latin typeface="Trebuchet MS"/>
                <a:cs typeface="Trebuchet MS"/>
              </a:rPr>
              <a:t>accesses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× miss rate × miss</a:t>
            </a:r>
            <a:r>
              <a:rPr sz="2000" spc="9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penalty</a:t>
            </a:r>
            <a:endParaRPr sz="2000">
              <a:latin typeface="Trebuchet MS"/>
              <a:cs typeface="Trebuchet MS"/>
            </a:endParaRPr>
          </a:p>
          <a:p>
            <a:pPr marL="355600" marR="8255" indent="-342900">
              <a:lnSpc>
                <a:spcPct val="100000"/>
              </a:lnSpc>
              <a:spcBef>
                <a:spcPts val="1915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spc="-10" dirty="0">
                <a:latin typeface="Trebuchet MS"/>
                <a:cs typeface="Trebuchet MS"/>
              </a:rPr>
              <a:t>include </a:t>
            </a:r>
            <a:r>
              <a:rPr sz="2000" spc="-5" dirty="0">
                <a:latin typeface="Trebuchet MS"/>
                <a:cs typeface="Trebuchet MS"/>
              </a:rPr>
              <a:t>stalls due to cache misses in CPU </a:t>
            </a:r>
            <a:r>
              <a:rPr sz="2000" spc="-10" dirty="0">
                <a:latin typeface="Trebuchet MS"/>
                <a:cs typeface="Trebuchet MS"/>
              </a:rPr>
              <a:t>performance equations, we  </a:t>
            </a:r>
            <a:r>
              <a:rPr sz="2000" spc="-5" dirty="0">
                <a:latin typeface="Trebuchet MS"/>
                <a:cs typeface="Trebuchet MS"/>
              </a:rPr>
              <a:t>have to add them to the “base” </a:t>
            </a:r>
            <a:r>
              <a:rPr sz="2000" spc="-10" dirty="0">
                <a:latin typeface="Trebuchet MS"/>
                <a:cs typeface="Trebuchet MS"/>
              </a:rPr>
              <a:t>number </a:t>
            </a:r>
            <a:r>
              <a:rPr sz="2000" spc="-5" dirty="0">
                <a:latin typeface="Trebuchet MS"/>
                <a:cs typeface="Trebuchet MS"/>
              </a:rPr>
              <a:t>of </a:t>
            </a:r>
            <a:r>
              <a:rPr sz="2000" spc="-10" dirty="0">
                <a:latin typeface="Trebuchet MS"/>
                <a:cs typeface="Trebuchet MS"/>
              </a:rPr>
              <a:t>execution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cycles.</a:t>
            </a:r>
            <a:endParaRPr sz="2000">
              <a:latin typeface="Trebuchet MS"/>
              <a:cs typeface="Trebuchet MS"/>
            </a:endParaRPr>
          </a:p>
          <a:p>
            <a:pPr marL="444500">
              <a:lnSpc>
                <a:spcPct val="100000"/>
              </a:lnSpc>
              <a:spcBef>
                <a:spcPts val="1920"/>
              </a:spcBef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CPU time = (CPU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execution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 +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stall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cycles)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× Cycle</a:t>
            </a:r>
            <a:r>
              <a:rPr sz="2000" spc="100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time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726" y="487171"/>
            <a:ext cx="35566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Performance</a:t>
            </a:r>
            <a:r>
              <a:rPr spc="-105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6033" y="7196298"/>
            <a:ext cx="157480" cy="2622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600" dirty="0">
                <a:latin typeface="Trebuchet MS"/>
                <a:cs typeface="Trebuchet MS"/>
              </a:rPr>
              <a:pPr marL="25400">
                <a:lnSpc>
                  <a:spcPct val="100000"/>
                </a:lnSpc>
                <a:spcBef>
                  <a:spcPts val="5"/>
                </a:spcBef>
              </a:pPr>
              <a:t>18</a:t>
            </a:fld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342" y="1173479"/>
            <a:ext cx="8789670" cy="532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4150" indent="-342900" algn="just">
              <a:lnSpc>
                <a:spcPct val="100000"/>
              </a:lnSpc>
              <a:buFont typeface="Wingdings"/>
              <a:buChar char="•"/>
              <a:tabLst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Assume that 33% of the </a:t>
            </a:r>
            <a:r>
              <a:rPr sz="2000" spc="-10" dirty="0">
                <a:latin typeface="Trebuchet MS"/>
                <a:cs typeface="Trebuchet MS"/>
              </a:rPr>
              <a:t>instructions </a:t>
            </a:r>
            <a:r>
              <a:rPr sz="2000" spc="-5" dirty="0">
                <a:latin typeface="Trebuchet MS"/>
                <a:cs typeface="Trebuchet MS"/>
              </a:rPr>
              <a:t>in a </a:t>
            </a:r>
            <a:r>
              <a:rPr sz="2000" spc="-10" dirty="0">
                <a:latin typeface="Trebuchet MS"/>
                <a:cs typeface="Trebuchet MS"/>
              </a:rPr>
              <a:t>program </a:t>
            </a:r>
            <a:r>
              <a:rPr sz="2000" spc="-5" dirty="0">
                <a:latin typeface="Trebuchet MS"/>
                <a:cs typeface="Trebuchet MS"/>
              </a:rPr>
              <a:t>are data </a:t>
            </a:r>
            <a:r>
              <a:rPr sz="2000" spc="-10" dirty="0">
                <a:latin typeface="Trebuchet MS"/>
                <a:cs typeface="Trebuchet MS"/>
              </a:rPr>
              <a:t>accesses. </a:t>
            </a:r>
            <a:r>
              <a:rPr sz="2000" spc="-1120" dirty="0">
                <a:latin typeface="Trebuchet MS"/>
                <a:cs typeface="Trebuchet MS"/>
              </a:rPr>
              <a:t>The </a:t>
            </a:r>
            <a:r>
              <a:rPr sz="2000" spc="-5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cache hit ratio is 97% and the hit time is one cycle, but the miss </a:t>
            </a:r>
            <a:r>
              <a:rPr sz="2000" spc="-10" dirty="0">
                <a:latin typeface="Trebuchet MS"/>
                <a:cs typeface="Trebuchet MS"/>
              </a:rPr>
              <a:t>penalty  </a:t>
            </a:r>
            <a:r>
              <a:rPr sz="2000" spc="-5" dirty="0">
                <a:latin typeface="Trebuchet MS"/>
                <a:cs typeface="Trebuchet MS"/>
              </a:rPr>
              <a:t>is 20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cycles.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If the cache was </a:t>
            </a:r>
            <a:r>
              <a:rPr sz="2000" spc="-10" dirty="0">
                <a:latin typeface="Trebuchet MS"/>
                <a:cs typeface="Trebuchet MS"/>
              </a:rPr>
              <a:t>perfect </a:t>
            </a:r>
            <a:r>
              <a:rPr sz="2000" spc="-5" dirty="0">
                <a:latin typeface="Trebuchet MS"/>
                <a:cs typeface="Trebuchet MS"/>
              </a:rPr>
              <a:t>and never </a:t>
            </a:r>
            <a:r>
              <a:rPr sz="2000" dirty="0">
                <a:latin typeface="Trebuchet MS"/>
                <a:cs typeface="Trebuchet MS"/>
              </a:rPr>
              <a:t>missed, </a:t>
            </a:r>
            <a:r>
              <a:rPr sz="2000" spc="-5" dirty="0">
                <a:latin typeface="Trebuchet MS"/>
                <a:cs typeface="Trebuchet MS"/>
              </a:rPr>
              <a:t>the AMAT would be one </a:t>
            </a:r>
            <a:r>
              <a:rPr sz="2000" spc="-10" dirty="0">
                <a:latin typeface="Trebuchet MS"/>
                <a:cs typeface="Trebuchet MS"/>
              </a:rPr>
              <a:t>cycle.  </a:t>
            </a:r>
            <a:r>
              <a:rPr sz="2000" spc="-5" dirty="0">
                <a:latin typeface="Trebuchet MS"/>
                <a:cs typeface="Trebuchet MS"/>
              </a:rPr>
              <a:t>But even with just a 3% miss rate, the AMAT here </a:t>
            </a:r>
            <a:r>
              <a:rPr sz="2000" spc="-10" dirty="0">
                <a:latin typeface="Trebuchet MS"/>
                <a:cs typeface="Trebuchet MS"/>
              </a:rPr>
              <a:t>increases </a:t>
            </a:r>
            <a:r>
              <a:rPr sz="2000" spc="-5" dirty="0">
                <a:latin typeface="Trebuchet MS"/>
                <a:cs typeface="Trebuchet MS"/>
              </a:rPr>
              <a:t>1.6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times!</a:t>
            </a:r>
            <a:endParaRPr sz="2000">
              <a:latin typeface="Trebuchet MS"/>
              <a:cs typeface="Trebuchet MS"/>
            </a:endParaRPr>
          </a:p>
          <a:p>
            <a:pPr marL="41910" algn="ctr">
              <a:lnSpc>
                <a:spcPct val="100000"/>
              </a:lnSpc>
              <a:spcBef>
                <a:spcPts val="1920"/>
              </a:spcBef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AMAT  = Hit time + (Miss rate × Miss</a:t>
            </a:r>
            <a:r>
              <a:rPr sz="2000" spc="-250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penalty)</a:t>
            </a:r>
            <a:endParaRPr sz="2000">
              <a:latin typeface="Trebuchet MS"/>
              <a:cs typeface="Trebuchet MS"/>
            </a:endParaRPr>
          </a:p>
          <a:p>
            <a:pPr marL="2639695">
              <a:lnSpc>
                <a:spcPts val="2395"/>
              </a:lnSpc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= 1 cycle + (3% × 20</a:t>
            </a:r>
            <a:r>
              <a:rPr sz="2000" spc="-2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cycles)</a:t>
            </a:r>
            <a:endParaRPr sz="2000">
              <a:latin typeface="Trebuchet MS"/>
              <a:cs typeface="Trebuchet MS"/>
            </a:endParaRPr>
          </a:p>
          <a:p>
            <a:pPr marL="2639695">
              <a:lnSpc>
                <a:spcPts val="2395"/>
              </a:lnSpc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= 1.6</a:t>
            </a:r>
            <a:r>
              <a:rPr sz="2000" spc="-6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</a:t>
            </a:r>
            <a:endParaRPr sz="2000">
              <a:latin typeface="Trebuchet MS"/>
              <a:cs typeface="Trebuchet MS"/>
            </a:endParaRPr>
          </a:p>
          <a:p>
            <a:pPr marL="355600" marR="139065" indent="-342900" algn="just">
              <a:lnSpc>
                <a:spcPct val="100000"/>
              </a:lnSpc>
              <a:spcBef>
                <a:spcPts val="1910"/>
              </a:spcBef>
              <a:buFont typeface="Wingdings"/>
              <a:buChar char="•"/>
              <a:tabLst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What about the overall </a:t>
            </a:r>
            <a:r>
              <a:rPr sz="2000" spc="-10" dirty="0">
                <a:latin typeface="Trebuchet MS"/>
                <a:cs typeface="Trebuchet MS"/>
              </a:rPr>
              <a:t>performance? </a:t>
            </a:r>
            <a:r>
              <a:rPr sz="2000" spc="-5" dirty="0">
                <a:latin typeface="Trebuchet MS"/>
                <a:cs typeface="Trebuchet MS"/>
              </a:rPr>
              <a:t>If I </a:t>
            </a:r>
            <a:r>
              <a:rPr sz="2000" spc="-10" dirty="0">
                <a:latin typeface="Trebuchet MS"/>
                <a:cs typeface="Trebuchet MS"/>
              </a:rPr>
              <a:t>instructions </a:t>
            </a:r>
            <a:r>
              <a:rPr sz="2000" spc="-5" dirty="0">
                <a:latin typeface="Trebuchet MS"/>
                <a:cs typeface="Trebuchet MS"/>
              </a:rPr>
              <a:t>are </a:t>
            </a:r>
            <a:r>
              <a:rPr sz="2000" spc="-10" dirty="0">
                <a:latin typeface="Trebuchet MS"/>
                <a:cs typeface="Trebuchet MS"/>
              </a:rPr>
              <a:t>executed, </a:t>
            </a:r>
            <a:r>
              <a:rPr sz="2000" spc="-1025" dirty="0">
                <a:latin typeface="Trebuchet MS"/>
                <a:cs typeface="Trebuchet MS"/>
              </a:rPr>
              <a:t>then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the  </a:t>
            </a:r>
            <a:r>
              <a:rPr sz="2000" spc="-10" dirty="0">
                <a:latin typeface="Trebuchet MS"/>
                <a:cs typeface="Trebuchet MS"/>
              </a:rPr>
              <a:t>number </a:t>
            </a:r>
            <a:r>
              <a:rPr sz="2000" spc="-5" dirty="0">
                <a:latin typeface="Trebuchet MS"/>
                <a:cs typeface="Trebuchet MS"/>
              </a:rPr>
              <a:t>of </a:t>
            </a:r>
            <a:r>
              <a:rPr sz="2000" spc="-10" dirty="0">
                <a:latin typeface="Trebuchet MS"/>
                <a:cs typeface="Trebuchet MS"/>
              </a:rPr>
              <a:t>wasted </a:t>
            </a:r>
            <a:r>
              <a:rPr sz="2000" spc="-5" dirty="0">
                <a:latin typeface="Trebuchet MS"/>
                <a:cs typeface="Trebuchet MS"/>
              </a:rPr>
              <a:t>cycles will be 0.2 ×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I.</a:t>
            </a:r>
            <a:endParaRPr sz="2000">
              <a:latin typeface="Trebuchet MS"/>
              <a:cs typeface="Trebuchet MS"/>
            </a:endParaRPr>
          </a:p>
          <a:p>
            <a:pPr marL="55244" algn="ctr">
              <a:lnSpc>
                <a:spcPct val="100000"/>
              </a:lnSpc>
              <a:spcBef>
                <a:spcPts val="1925"/>
              </a:spcBef>
            </a:pP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stall cycles  =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accesses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× Miss rate × Miss</a:t>
            </a:r>
            <a:r>
              <a:rPr sz="2000" spc="-6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penalty</a:t>
            </a:r>
            <a:endParaRPr sz="2000">
              <a:latin typeface="Trebuchet MS"/>
              <a:cs typeface="Trebuchet MS"/>
            </a:endParaRPr>
          </a:p>
          <a:p>
            <a:pPr marL="3039745">
              <a:lnSpc>
                <a:spcPct val="100000"/>
              </a:lnSpc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= 0.33 I × </a:t>
            </a:r>
            <a:r>
              <a:rPr sz="2000" dirty="0">
                <a:solidFill>
                  <a:srgbClr val="2F2FFF"/>
                </a:solidFill>
                <a:latin typeface="Trebuchet MS"/>
                <a:cs typeface="Trebuchet MS"/>
              </a:rPr>
              <a:t>0.03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× 20</a:t>
            </a:r>
            <a:r>
              <a:rPr sz="2000" spc="-40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</a:t>
            </a:r>
            <a:endParaRPr sz="2000">
              <a:latin typeface="Trebuchet MS"/>
              <a:cs typeface="Trebuchet MS"/>
            </a:endParaRPr>
          </a:p>
          <a:p>
            <a:pPr marR="1214755" algn="ctr">
              <a:lnSpc>
                <a:spcPct val="100000"/>
              </a:lnSpc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= 0.2 I</a:t>
            </a:r>
            <a:r>
              <a:rPr sz="2000" spc="-4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</a:t>
            </a:r>
            <a:endParaRPr sz="2000">
              <a:latin typeface="Trebuchet MS"/>
              <a:cs typeface="Trebuchet MS"/>
            </a:endParaRPr>
          </a:p>
          <a:p>
            <a:pPr marL="36195" algn="ctr">
              <a:lnSpc>
                <a:spcPct val="100000"/>
              </a:lnSpc>
              <a:spcBef>
                <a:spcPts val="1915"/>
              </a:spcBef>
            </a:pPr>
            <a:r>
              <a:rPr sz="2000" spc="-5" dirty="0">
                <a:latin typeface="Trebuchet MS"/>
                <a:cs typeface="Trebuchet MS"/>
              </a:rPr>
              <a:t>This code is 1.2 times slower than a </a:t>
            </a:r>
            <a:r>
              <a:rPr sz="2000" spc="-10" dirty="0">
                <a:latin typeface="Trebuchet MS"/>
                <a:cs typeface="Trebuchet MS"/>
              </a:rPr>
              <a:t>program </a:t>
            </a:r>
            <a:r>
              <a:rPr sz="2000" spc="-5" dirty="0">
                <a:latin typeface="Trebuchet MS"/>
                <a:cs typeface="Trebuchet MS"/>
              </a:rPr>
              <a:t>with a </a:t>
            </a:r>
            <a:r>
              <a:rPr sz="2000" spc="-10" dirty="0">
                <a:latin typeface="Trebuchet MS"/>
                <a:cs typeface="Trebuchet MS"/>
              </a:rPr>
              <a:t>“perfect” </a:t>
            </a:r>
            <a:r>
              <a:rPr sz="2000" spc="-5" dirty="0">
                <a:latin typeface="Trebuchet MS"/>
                <a:cs typeface="Trebuchet MS"/>
              </a:rPr>
              <a:t>CPI of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1!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705" y="487171"/>
            <a:ext cx="54006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Memory </a:t>
            </a:r>
            <a:r>
              <a:rPr dirty="0"/>
              <a:t>systems are a</a:t>
            </a:r>
            <a:r>
              <a:rPr spc="-105" dirty="0"/>
              <a:t> </a:t>
            </a:r>
            <a:r>
              <a:rPr dirty="0"/>
              <a:t>bottleneck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6033" y="7196298"/>
            <a:ext cx="157480" cy="2622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600" dirty="0">
                <a:latin typeface="Trebuchet MS"/>
                <a:cs typeface="Trebuchet MS"/>
              </a:rPr>
              <a:pPr marL="25400">
                <a:lnSpc>
                  <a:spcPct val="100000"/>
                </a:lnSpc>
                <a:spcBef>
                  <a:spcPts val="5"/>
                </a:spcBef>
              </a:pPr>
              <a:t>19</a:t>
            </a:fld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339" y="1325117"/>
            <a:ext cx="8505190" cy="428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645" algn="ctr">
              <a:lnSpc>
                <a:spcPct val="100000"/>
              </a:lnSpc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CPU time = (CPU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execution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 +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stall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cycles)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× Cycle</a:t>
            </a:r>
            <a:r>
              <a:rPr sz="2000" spc="100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time</a:t>
            </a:r>
            <a:endParaRPr sz="2000">
              <a:latin typeface="Trebuchet MS"/>
              <a:cs typeface="Trebuchet MS"/>
            </a:endParaRPr>
          </a:p>
          <a:p>
            <a:pPr marL="355600" marR="24765" indent="-342900">
              <a:lnSpc>
                <a:spcPct val="100000"/>
              </a:lnSpc>
              <a:spcBef>
                <a:spcPts val="1915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Processor </a:t>
            </a:r>
            <a:r>
              <a:rPr sz="2000" spc="-10" dirty="0">
                <a:latin typeface="Trebuchet MS"/>
                <a:cs typeface="Trebuchet MS"/>
              </a:rPr>
              <a:t>performance traditionally </a:t>
            </a:r>
            <a:r>
              <a:rPr sz="2000" spc="-5" dirty="0">
                <a:latin typeface="Trebuchet MS"/>
                <a:cs typeface="Trebuchet MS"/>
              </a:rPr>
              <a:t>outpaces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performance, so  the memory system is often the </a:t>
            </a:r>
            <a:r>
              <a:rPr sz="2000" spc="-10" dirty="0">
                <a:latin typeface="Trebuchet MS"/>
                <a:cs typeface="Trebuchet MS"/>
              </a:rPr>
              <a:t>system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bottleneck.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spc="-10" dirty="0">
                <a:latin typeface="Trebuchet MS"/>
                <a:cs typeface="Trebuchet MS"/>
              </a:rPr>
              <a:t>example, </a:t>
            </a:r>
            <a:r>
              <a:rPr sz="2000" spc="-5" dirty="0">
                <a:latin typeface="Trebuchet MS"/>
                <a:cs typeface="Trebuchet MS"/>
              </a:rPr>
              <a:t>with a base CPI of 1, the CPU time from the last page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is:</a:t>
            </a:r>
            <a:endParaRPr sz="2000">
              <a:latin typeface="Trebuchet MS"/>
              <a:cs typeface="Trebuchet MS"/>
            </a:endParaRPr>
          </a:p>
          <a:p>
            <a:pPr marL="334645" algn="ctr">
              <a:lnSpc>
                <a:spcPct val="100000"/>
              </a:lnSpc>
              <a:spcBef>
                <a:spcPts val="1670"/>
              </a:spcBef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CPU time = (I + 0.2 I) × Cycle</a:t>
            </a:r>
            <a:r>
              <a:rPr sz="2000" spc="-20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time</a:t>
            </a:r>
            <a:endParaRPr sz="2000">
              <a:latin typeface="Trebuchet MS"/>
              <a:cs typeface="Trebuchet MS"/>
            </a:endParaRPr>
          </a:p>
          <a:p>
            <a:pPr marL="355600" marR="37465" indent="-342900">
              <a:lnSpc>
                <a:spcPct val="100000"/>
              </a:lnSpc>
              <a:spcBef>
                <a:spcPts val="16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What if we could </a:t>
            </a:r>
            <a:r>
              <a:rPr sz="2000" i="1" spc="-5" dirty="0">
                <a:latin typeface="Trebuchet MS"/>
                <a:cs typeface="Trebuchet MS"/>
              </a:rPr>
              <a:t>double </a:t>
            </a:r>
            <a:r>
              <a:rPr sz="2000" spc="-5" dirty="0">
                <a:latin typeface="Trebuchet MS"/>
                <a:cs typeface="Trebuchet MS"/>
              </a:rPr>
              <a:t>the CPU </a:t>
            </a:r>
            <a:r>
              <a:rPr sz="2000" spc="-10" dirty="0">
                <a:latin typeface="Trebuchet MS"/>
                <a:cs typeface="Trebuchet MS"/>
              </a:rPr>
              <a:t>performance </a:t>
            </a:r>
            <a:r>
              <a:rPr sz="2000" spc="-5" dirty="0">
                <a:latin typeface="Trebuchet MS"/>
                <a:cs typeface="Trebuchet MS"/>
              </a:rPr>
              <a:t>so the CPI </a:t>
            </a:r>
            <a:r>
              <a:rPr sz="2000" spc="-10" dirty="0">
                <a:latin typeface="Trebuchet MS"/>
                <a:cs typeface="Trebuchet MS"/>
              </a:rPr>
              <a:t>becomes 0.5,  </a:t>
            </a:r>
            <a:r>
              <a:rPr sz="2000" spc="-5" dirty="0">
                <a:latin typeface="Trebuchet MS"/>
                <a:cs typeface="Trebuchet MS"/>
              </a:rPr>
              <a:t>but </a:t>
            </a:r>
            <a:r>
              <a:rPr sz="2000" spc="-10" dirty="0">
                <a:latin typeface="Trebuchet MS"/>
                <a:cs typeface="Trebuchet MS"/>
              </a:rPr>
              <a:t>memory performance </a:t>
            </a:r>
            <a:r>
              <a:rPr sz="2000" spc="-5" dirty="0">
                <a:latin typeface="Trebuchet MS"/>
                <a:cs typeface="Trebuchet MS"/>
              </a:rPr>
              <a:t>remained the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same?</a:t>
            </a:r>
            <a:endParaRPr sz="2000">
              <a:latin typeface="Trebuchet MS"/>
              <a:cs typeface="Trebuchet MS"/>
            </a:endParaRPr>
          </a:p>
          <a:p>
            <a:pPr marL="335280" algn="ctr">
              <a:lnSpc>
                <a:spcPct val="100000"/>
              </a:lnSpc>
              <a:spcBef>
                <a:spcPts val="1670"/>
              </a:spcBef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CPU time = (0.5 I + 0.2 I) × Cycle</a:t>
            </a:r>
            <a:r>
              <a:rPr sz="2000" spc="1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time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 overall CPU time improves by just </a:t>
            </a:r>
            <a:r>
              <a:rPr sz="2000" spc="-10" dirty="0">
                <a:latin typeface="Trebuchet MS"/>
                <a:cs typeface="Trebuchet MS"/>
              </a:rPr>
              <a:t>1.2/0.7 </a:t>
            </a:r>
            <a:r>
              <a:rPr sz="2000" spc="-5" dirty="0">
                <a:latin typeface="Trebuchet MS"/>
                <a:cs typeface="Trebuchet MS"/>
              </a:rPr>
              <a:t>= 1.7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times!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Refer back to Amdahl’s Law from </a:t>
            </a:r>
            <a:r>
              <a:rPr sz="2000" spc="-10" dirty="0">
                <a:latin typeface="Trebuchet MS"/>
                <a:cs typeface="Trebuchet MS"/>
              </a:rPr>
              <a:t>Homework </a:t>
            </a:r>
            <a:r>
              <a:rPr sz="2000" spc="-5" dirty="0">
                <a:latin typeface="Trebuchet MS"/>
                <a:cs typeface="Trebuchet MS"/>
              </a:rPr>
              <a:t>2, and </a:t>
            </a:r>
            <a:r>
              <a:rPr sz="2000" spc="-10" dirty="0">
                <a:latin typeface="Trebuchet MS"/>
                <a:cs typeface="Trebuchet MS"/>
              </a:rPr>
              <a:t>textbook </a:t>
            </a:r>
            <a:r>
              <a:rPr sz="2000" spc="-5" dirty="0">
                <a:latin typeface="Trebuchet MS"/>
                <a:cs typeface="Trebuchet MS"/>
              </a:rPr>
              <a:t>page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101.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650" y="374650"/>
            <a:ext cx="7924800" cy="492443"/>
          </a:xfrm>
        </p:spPr>
        <p:txBody>
          <a:bodyPr/>
          <a:lstStyle/>
          <a:p>
            <a:pPr algn="ctr"/>
            <a:r>
              <a:rPr lang="en-US" sz="3200" dirty="0" smtClean="0"/>
              <a:t>Cache Performance and Optimization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2355850"/>
            <a:ext cx="8423275" cy="2954655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>
                <a:latin typeface="Optima" charset="0"/>
                <a:cs typeface="Optima" charset="0"/>
              </a:rPr>
              <a:t>CS 3339</a:t>
            </a:r>
          </a:p>
          <a:p>
            <a:pPr algn="ctr" eaLnBrk="1" hangingPunct="1"/>
            <a:r>
              <a:rPr lang="en-US" altLang="en-US" sz="3200" dirty="0" smtClean="0">
                <a:latin typeface="Optima" charset="0"/>
                <a:cs typeface="Optima" charset="0"/>
              </a:rPr>
              <a:t>Lecture 9c</a:t>
            </a:r>
          </a:p>
          <a:p>
            <a:pPr algn="ctr" eaLnBrk="1" hangingPunct="1"/>
            <a:r>
              <a:rPr lang="en-US" altLang="en-US" sz="3200" dirty="0" smtClean="0">
                <a:latin typeface="Optima" charset="0"/>
                <a:cs typeface="Optima" charset="0"/>
              </a:rPr>
              <a:t>Greg LaKomski</a:t>
            </a:r>
          </a:p>
          <a:p>
            <a:pPr algn="ctr" eaLnBrk="1" hangingPunct="1"/>
            <a:r>
              <a:rPr lang="en-US" altLang="en-US" sz="3200" dirty="0" smtClean="0">
                <a:latin typeface="Optima" charset="0"/>
                <a:cs typeface="Optima" charset="0"/>
              </a:rPr>
              <a:t>Texas State University</a:t>
            </a:r>
          </a:p>
          <a:p>
            <a:pPr algn="ctr" eaLnBrk="1" hangingPunct="1"/>
            <a:endParaRPr lang="en-US" altLang="en-US" sz="3200" dirty="0" smtClean="0">
              <a:latin typeface="Optima" charset="0"/>
              <a:cs typeface="Optima" charset="0"/>
            </a:endParaRPr>
          </a:p>
          <a:p>
            <a:pPr algn="ctr" eaLnBrk="1" hangingPunct="1"/>
            <a:r>
              <a:rPr lang="en-US" altLang="en-US" sz="3200" dirty="0" smtClean="0">
                <a:latin typeface="Optima" charset="0"/>
                <a:cs typeface="Optima" charset="0"/>
              </a:rPr>
              <a:t>Fall 2018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441" y="487171"/>
            <a:ext cx="7340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Improving memory (and </a:t>
            </a:r>
            <a:r>
              <a:rPr dirty="0"/>
              <a:t>overall)</a:t>
            </a:r>
            <a:r>
              <a:rPr spc="-50" dirty="0"/>
              <a:t> </a:t>
            </a:r>
            <a:r>
              <a:rPr dirty="0"/>
              <a:t>performance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6033" y="7196298"/>
            <a:ext cx="157480" cy="2622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600" dirty="0">
                <a:latin typeface="Trebuchet MS"/>
                <a:cs typeface="Trebuchet MS"/>
              </a:rPr>
              <a:pPr marL="25400">
                <a:lnSpc>
                  <a:spcPct val="100000"/>
                </a:lnSpc>
                <a:spcBef>
                  <a:spcPts val="5"/>
                </a:spcBef>
              </a:pPr>
              <a:t>20</a:t>
            </a:fld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339" y="1325117"/>
            <a:ext cx="8683625" cy="3732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algn="ctr">
              <a:lnSpc>
                <a:spcPct val="100000"/>
              </a:lnSpc>
            </a:pP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stall cycles =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accesses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× Miss rate × Miss</a:t>
            </a:r>
            <a:r>
              <a:rPr sz="2000" spc="150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penalty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915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You can </a:t>
            </a:r>
            <a:r>
              <a:rPr sz="2000" spc="-10" dirty="0">
                <a:latin typeface="Trebuchet MS"/>
                <a:cs typeface="Trebuchet MS"/>
              </a:rPr>
              <a:t>decrease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number </a:t>
            </a:r>
            <a:r>
              <a:rPr sz="2000" spc="-5" dirty="0">
                <a:latin typeface="Trebuchet MS"/>
                <a:cs typeface="Trebuchet MS"/>
              </a:rPr>
              <a:t>of stall cycles by reducing any or all of </a:t>
            </a:r>
            <a:r>
              <a:rPr sz="2000" spc="-10" dirty="0">
                <a:latin typeface="Trebuchet MS"/>
                <a:cs typeface="Trebuchet MS"/>
              </a:rPr>
              <a:t>the  individual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factors.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—"/>
              <a:tabLst>
                <a:tab pos="755650" algn="l"/>
              </a:tabLst>
            </a:pPr>
            <a:r>
              <a:rPr sz="2000" spc="-10" dirty="0">
                <a:latin typeface="Trebuchet MS"/>
                <a:cs typeface="Trebuchet MS"/>
              </a:rPr>
              <a:t>Telling programmers </a:t>
            </a:r>
            <a:r>
              <a:rPr sz="2000" spc="-5" dirty="0">
                <a:latin typeface="Trebuchet MS"/>
                <a:cs typeface="Trebuchet MS"/>
              </a:rPr>
              <a:t>to load and store less </a:t>
            </a:r>
            <a:r>
              <a:rPr sz="2000" spc="-10" dirty="0">
                <a:latin typeface="Trebuchet MS"/>
                <a:cs typeface="Trebuchet MS"/>
              </a:rPr>
              <a:t>doesn’t usually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work!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It’s </a:t>
            </a:r>
            <a:r>
              <a:rPr sz="2000" spc="-10" dirty="0">
                <a:latin typeface="Trebuchet MS"/>
                <a:cs typeface="Trebuchet MS"/>
              </a:rPr>
              <a:t>probably </a:t>
            </a:r>
            <a:r>
              <a:rPr sz="2000" spc="-5" dirty="0">
                <a:latin typeface="Trebuchet MS"/>
                <a:cs typeface="Trebuchet MS"/>
              </a:rPr>
              <a:t>easier to to reduce the miss rate or the miss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penalty.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There are many </a:t>
            </a:r>
            <a:r>
              <a:rPr sz="2000" spc="-10" dirty="0">
                <a:latin typeface="Trebuchet MS"/>
                <a:cs typeface="Trebuchet MS"/>
              </a:rPr>
              <a:t>methods </a:t>
            </a:r>
            <a:r>
              <a:rPr sz="2000" spc="-5" dirty="0">
                <a:latin typeface="Trebuchet MS"/>
                <a:cs typeface="Trebuchet MS"/>
              </a:rPr>
              <a:t>for reducing the miss rate.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Using an </a:t>
            </a:r>
            <a:r>
              <a:rPr sz="2000" spc="-10" dirty="0">
                <a:latin typeface="Trebuchet MS"/>
                <a:cs typeface="Trebuchet MS"/>
              </a:rPr>
              <a:t>associative </a:t>
            </a:r>
            <a:r>
              <a:rPr sz="2000" spc="-5" dirty="0">
                <a:latin typeface="Trebuchet MS"/>
                <a:cs typeface="Trebuchet MS"/>
              </a:rPr>
              <a:t>cache can help reduce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conflicts.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Making the cache bigger lets us store more stuff in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it.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10" dirty="0">
                <a:latin typeface="Trebuchet MS"/>
                <a:cs typeface="Trebuchet MS"/>
              </a:rPr>
              <a:t>Adjusting </a:t>
            </a:r>
            <a:r>
              <a:rPr sz="2000" spc="-5" dirty="0">
                <a:latin typeface="Trebuchet MS"/>
                <a:cs typeface="Trebuchet MS"/>
              </a:rPr>
              <a:t>the block size can take </a:t>
            </a:r>
            <a:r>
              <a:rPr sz="2000" spc="-10" dirty="0">
                <a:latin typeface="Trebuchet MS"/>
                <a:cs typeface="Trebuchet MS"/>
              </a:rPr>
              <a:t>advantage </a:t>
            </a:r>
            <a:r>
              <a:rPr sz="2000" spc="-5" dirty="0">
                <a:latin typeface="Trebuchet MS"/>
                <a:cs typeface="Trebuchet MS"/>
              </a:rPr>
              <a:t>of spatial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locality.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Later today we’ll see some ways to reduce the miss </a:t>
            </a:r>
            <a:r>
              <a:rPr sz="2000" spc="-10" dirty="0">
                <a:latin typeface="Trebuchet MS"/>
                <a:cs typeface="Trebuchet MS"/>
              </a:rPr>
              <a:t>penalty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well.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492" y="487171"/>
            <a:ext cx="50152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Comparing cache</a:t>
            </a:r>
            <a:r>
              <a:rPr spc="-114" dirty="0"/>
              <a:t> </a:t>
            </a:r>
            <a:r>
              <a:rPr spc="-5" dirty="0"/>
              <a:t>organizations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655050" cy="367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Like many </a:t>
            </a:r>
            <a:r>
              <a:rPr sz="2000" spc="-10" dirty="0">
                <a:latin typeface="Trebuchet MS"/>
                <a:cs typeface="Trebuchet MS"/>
              </a:rPr>
              <a:t>architectural </a:t>
            </a:r>
            <a:r>
              <a:rPr sz="2000" spc="-5" dirty="0">
                <a:latin typeface="Trebuchet MS"/>
                <a:cs typeface="Trebuchet MS"/>
              </a:rPr>
              <a:t>features, caches </a:t>
            </a:r>
            <a:r>
              <a:rPr sz="2000" spc="-10" dirty="0">
                <a:latin typeface="Trebuchet MS"/>
                <a:cs typeface="Trebuchet MS"/>
              </a:rPr>
              <a:t>are evaluated</a:t>
            </a:r>
            <a:r>
              <a:rPr sz="2000" spc="1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experimentally.</a:t>
            </a:r>
            <a:endParaRPr sz="2000">
              <a:latin typeface="Trebuchet MS"/>
              <a:cs typeface="Trebuchet MS"/>
            </a:endParaRPr>
          </a:p>
          <a:p>
            <a:pPr marL="755650" marR="45085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As </a:t>
            </a:r>
            <a:r>
              <a:rPr sz="2000" spc="-10" dirty="0">
                <a:latin typeface="Trebuchet MS"/>
                <a:cs typeface="Trebuchet MS"/>
              </a:rPr>
              <a:t>always, performance depends </a:t>
            </a:r>
            <a:r>
              <a:rPr sz="2000" spc="-5" dirty="0">
                <a:latin typeface="Trebuchet MS"/>
                <a:cs typeface="Trebuchet MS"/>
              </a:rPr>
              <a:t>on the </a:t>
            </a:r>
            <a:r>
              <a:rPr sz="2000" spc="-10" dirty="0">
                <a:latin typeface="Trebuchet MS"/>
                <a:cs typeface="Trebuchet MS"/>
              </a:rPr>
              <a:t>actual instruction </a:t>
            </a:r>
            <a:r>
              <a:rPr sz="2000" spc="-5" dirty="0">
                <a:latin typeface="Trebuchet MS"/>
                <a:cs typeface="Trebuchet MS"/>
              </a:rPr>
              <a:t>mix, since  </a:t>
            </a:r>
            <a:r>
              <a:rPr sz="2000" spc="-10" dirty="0">
                <a:latin typeface="Trebuchet MS"/>
                <a:cs typeface="Trebuchet MS"/>
              </a:rPr>
              <a:t>different programs </a:t>
            </a:r>
            <a:r>
              <a:rPr sz="2000" spc="-5" dirty="0">
                <a:latin typeface="Trebuchet MS"/>
                <a:cs typeface="Trebuchet MS"/>
              </a:rPr>
              <a:t>will have different memory </a:t>
            </a:r>
            <a:r>
              <a:rPr sz="2000" spc="-10" dirty="0">
                <a:latin typeface="Trebuchet MS"/>
                <a:cs typeface="Trebuchet MS"/>
              </a:rPr>
              <a:t>access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patterns.</a:t>
            </a:r>
            <a:endParaRPr sz="200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10" dirty="0">
                <a:latin typeface="Trebuchet MS"/>
                <a:cs typeface="Trebuchet MS"/>
              </a:rPr>
              <a:t>Simulating </a:t>
            </a:r>
            <a:r>
              <a:rPr sz="2000" spc="-5" dirty="0">
                <a:latin typeface="Trebuchet MS"/>
                <a:cs typeface="Trebuchet MS"/>
              </a:rPr>
              <a:t>or </a:t>
            </a:r>
            <a:r>
              <a:rPr sz="2000" spc="-10" dirty="0">
                <a:latin typeface="Trebuchet MS"/>
                <a:cs typeface="Trebuchet MS"/>
              </a:rPr>
              <a:t>executing </a:t>
            </a:r>
            <a:r>
              <a:rPr sz="2000" spc="-5" dirty="0">
                <a:latin typeface="Trebuchet MS"/>
                <a:cs typeface="Trebuchet MS"/>
              </a:rPr>
              <a:t>real applications is the most </a:t>
            </a:r>
            <a:r>
              <a:rPr sz="2000" spc="-10" dirty="0">
                <a:latin typeface="Trebuchet MS"/>
                <a:cs typeface="Trebuchet MS"/>
              </a:rPr>
              <a:t>accurate </a:t>
            </a:r>
            <a:r>
              <a:rPr sz="2000" spc="-5" dirty="0">
                <a:latin typeface="Trebuchet MS"/>
                <a:cs typeface="Trebuchet MS"/>
              </a:rPr>
              <a:t>way </a:t>
            </a:r>
            <a:r>
              <a:rPr sz="2000" spc="-10" dirty="0">
                <a:latin typeface="Trebuchet MS"/>
                <a:cs typeface="Trebuchet MS"/>
              </a:rPr>
              <a:t>to  measure performance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characteristics.</a:t>
            </a:r>
            <a:endParaRPr sz="2000">
              <a:latin typeface="Trebuchet MS"/>
              <a:cs typeface="Trebuchet MS"/>
            </a:endParaRPr>
          </a:p>
          <a:p>
            <a:pPr marL="355600" marR="90805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graphs </a:t>
            </a:r>
            <a:r>
              <a:rPr sz="2000" spc="-5" dirty="0">
                <a:latin typeface="Trebuchet MS"/>
                <a:cs typeface="Trebuchet MS"/>
              </a:rPr>
              <a:t>on the next few slides illustrate the simulated miss rates for  several </a:t>
            </a:r>
            <a:r>
              <a:rPr sz="2000" spc="-10" dirty="0">
                <a:latin typeface="Trebuchet MS"/>
                <a:cs typeface="Trebuchet MS"/>
              </a:rPr>
              <a:t>different </a:t>
            </a:r>
            <a:r>
              <a:rPr sz="2000" spc="-5" dirty="0">
                <a:latin typeface="Trebuchet MS"/>
                <a:cs typeface="Trebuchet MS"/>
              </a:rPr>
              <a:t>cache </a:t>
            </a:r>
            <a:r>
              <a:rPr sz="2000" spc="-10" dirty="0">
                <a:latin typeface="Trebuchet MS"/>
                <a:cs typeface="Trebuchet MS"/>
              </a:rPr>
              <a:t>designs.</a:t>
            </a:r>
            <a:endParaRPr sz="2000">
              <a:latin typeface="Trebuchet MS"/>
              <a:cs typeface="Trebuchet MS"/>
            </a:endParaRPr>
          </a:p>
          <a:p>
            <a:pPr marL="755650" marR="9906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Again lower miss rates are generally </a:t>
            </a:r>
            <a:r>
              <a:rPr sz="2000" spc="-10" dirty="0">
                <a:latin typeface="Trebuchet MS"/>
                <a:cs typeface="Trebuchet MS"/>
              </a:rPr>
              <a:t>better, </a:t>
            </a:r>
            <a:r>
              <a:rPr sz="2000" spc="-5" dirty="0">
                <a:latin typeface="Trebuchet MS"/>
                <a:cs typeface="Trebuchet MS"/>
              </a:rPr>
              <a:t>but remember that </a:t>
            </a:r>
            <a:r>
              <a:rPr sz="2000" spc="-1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miss rate is just one </a:t>
            </a:r>
            <a:r>
              <a:rPr sz="2000" spc="-10" dirty="0">
                <a:latin typeface="Trebuchet MS"/>
                <a:cs typeface="Trebuchet MS"/>
              </a:rPr>
              <a:t>component </a:t>
            </a:r>
            <a:r>
              <a:rPr sz="2000" spc="-5" dirty="0">
                <a:latin typeface="Trebuchet MS"/>
                <a:cs typeface="Trebuchet MS"/>
              </a:rPr>
              <a:t>of </a:t>
            </a:r>
            <a:r>
              <a:rPr sz="2000" spc="-10" dirty="0">
                <a:latin typeface="Trebuchet MS"/>
                <a:cs typeface="Trebuchet MS"/>
              </a:rPr>
              <a:t>average memory access </a:t>
            </a:r>
            <a:r>
              <a:rPr sz="2000" spc="-5" dirty="0">
                <a:latin typeface="Trebuchet MS"/>
                <a:cs typeface="Trebuchet MS"/>
              </a:rPr>
              <a:t>time </a:t>
            </a:r>
            <a:r>
              <a:rPr sz="2000" spc="-10" dirty="0">
                <a:latin typeface="Trebuchet MS"/>
                <a:cs typeface="Trebuchet MS"/>
              </a:rPr>
              <a:t>and  execution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time.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You’ll probably do some cache simulations if you take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CS333.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8700" y="5340350"/>
            <a:ext cx="2759964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16033" y="7196298"/>
            <a:ext cx="157480" cy="2622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600" dirty="0">
                <a:latin typeface="Trebuchet MS"/>
                <a:cs typeface="Trebuchet MS"/>
              </a:rPr>
              <a:pPr marL="25400">
                <a:lnSpc>
                  <a:spcPct val="100000"/>
                </a:lnSpc>
                <a:spcBef>
                  <a:spcPts val="5"/>
                </a:spcBef>
              </a:pPr>
              <a:t>21</a:t>
            </a:fld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335" y="487171"/>
            <a:ext cx="59867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Associativity tradeoffs </a:t>
            </a:r>
            <a:r>
              <a:rPr dirty="0"/>
              <a:t>and </a:t>
            </a:r>
            <a:r>
              <a:rPr spc="-5" dirty="0"/>
              <a:t>miss</a:t>
            </a:r>
            <a:r>
              <a:rPr spc="-45" dirty="0"/>
              <a:t> </a:t>
            </a:r>
            <a:r>
              <a:rPr spc="-5" dirty="0"/>
              <a:t>rates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797925" cy="239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As we saw last time, </a:t>
            </a:r>
            <a:r>
              <a:rPr sz="2000" spc="-10" dirty="0">
                <a:latin typeface="Trebuchet MS"/>
                <a:cs typeface="Trebuchet MS"/>
              </a:rPr>
              <a:t>higher associativity </a:t>
            </a:r>
            <a:r>
              <a:rPr sz="2000" spc="-5" dirty="0">
                <a:latin typeface="Trebuchet MS"/>
                <a:cs typeface="Trebuchet MS"/>
              </a:rPr>
              <a:t>means more </a:t>
            </a:r>
            <a:r>
              <a:rPr sz="2000" spc="-10" dirty="0">
                <a:latin typeface="Trebuchet MS"/>
                <a:cs typeface="Trebuchet MS"/>
              </a:rPr>
              <a:t>complex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hardware.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But a </a:t>
            </a:r>
            <a:r>
              <a:rPr sz="2000" spc="-10" dirty="0">
                <a:latin typeface="Trebuchet MS"/>
                <a:cs typeface="Trebuchet MS"/>
              </a:rPr>
              <a:t>highly-associative </a:t>
            </a:r>
            <a:r>
              <a:rPr sz="2000" spc="-5" dirty="0">
                <a:latin typeface="Trebuchet MS"/>
                <a:cs typeface="Trebuchet MS"/>
              </a:rPr>
              <a:t>cache will also </a:t>
            </a:r>
            <a:r>
              <a:rPr sz="2000" spc="-10" dirty="0">
                <a:latin typeface="Trebuchet MS"/>
                <a:cs typeface="Trebuchet MS"/>
              </a:rPr>
              <a:t>exhibit </a:t>
            </a:r>
            <a:r>
              <a:rPr sz="2000" spc="-5" dirty="0">
                <a:latin typeface="Trebuchet MS"/>
                <a:cs typeface="Trebuchet MS"/>
              </a:rPr>
              <a:t>a lower miss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rate.</a:t>
            </a:r>
            <a:endParaRPr sz="200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Each set has more </a:t>
            </a:r>
            <a:r>
              <a:rPr sz="2000" spc="-10" dirty="0">
                <a:latin typeface="Trebuchet MS"/>
                <a:cs typeface="Trebuchet MS"/>
              </a:rPr>
              <a:t>blocks, </a:t>
            </a:r>
            <a:r>
              <a:rPr sz="2000" spc="-5" dirty="0">
                <a:latin typeface="Trebuchet MS"/>
                <a:cs typeface="Trebuchet MS"/>
              </a:rPr>
              <a:t>so </a:t>
            </a:r>
            <a:r>
              <a:rPr sz="2000" spc="-10" dirty="0">
                <a:latin typeface="Trebuchet MS"/>
                <a:cs typeface="Trebuchet MS"/>
              </a:rPr>
              <a:t>there’s </a:t>
            </a:r>
            <a:r>
              <a:rPr sz="2000" spc="-5" dirty="0">
                <a:latin typeface="Trebuchet MS"/>
                <a:cs typeface="Trebuchet MS"/>
              </a:rPr>
              <a:t>less </a:t>
            </a:r>
            <a:r>
              <a:rPr sz="2000" spc="-10" dirty="0">
                <a:latin typeface="Trebuchet MS"/>
                <a:cs typeface="Trebuchet MS"/>
              </a:rPr>
              <a:t>chance </a:t>
            </a:r>
            <a:r>
              <a:rPr sz="2000" spc="-5" dirty="0">
                <a:latin typeface="Trebuchet MS"/>
                <a:cs typeface="Trebuchet MS"/>
              </a:rPr>
              <a:t>of a </a:t>
            </a:r>
            <a:r>
              <a:rPr sz="2000" spc="-10" dirty="0">
                <a:latin typeface="Trebuchet MS"/>
                <a:cs typeface="Trebuchet MS"/>
              </a:rPr>
              <a:t>conflict between  </a:t>
            </a:r>
            <a:r>
              <a:rPr sz="2000" spc="-5" dirty="0">
                <a:latin typeface="Trebuchet MS"/>
                <a:cs typeface="Trebuchet MS"/>
              </a:rPr>
              <a:t>two </a:t>
            </a:r>
            <a:r>
              <a:rPr sz="2000" spc="-10" dirty="0">
                <a:latin typeface="Trebuchet MS"/>
                <a:cs typeface="Trebuchet MS"/>
              </a:rPr>
              <a:t>addresses </a:t>
            </a:r>
            <a:r>
              <a:rPr sz="2000" spc="-5" dirty="0">
                <a:latin typeface="Trebuchet MS"/>
                <a:cs typeface="Trebuchet MS"/>
              </a:rPr>
              <a:t>which both </a:t>
            </a:r>
            <a:r>
              <a:rPr sz="2000" spc="-10" dirty="0">
                <a:latin typeface="Trebuchet MS"/>
                <a:cs typeface="Trebuchet MS"/>
              </a:rPr>
              <a:t>belong </a:t>
            </a:r>
            <a:r>
              <a:rPr sz="2000" spc="-5" dirty="0">
                <a:latin typeface="Trebuchet MS"/>
                <a:cs typeface="Trebuchet MS"/>
              </a:rPr>
              <a:t>in the same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set.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Overall, this will reduce AMAT and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stall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cycles.</a:t>
            </a:r>
            <a:endParaRPr sz="2000">
              <a:latin typeface="Trebuchet MS"/>
              <a:cs typeface="Trebuchet MS"/>
            </a:endParaRPr>
          </a:p>
          <a:p>
            <a:pPr marL="355600" marR="159385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Figure 7.29 on p. 604 of the </a:t>
            </a:r>
            <a:r>
              <a:rPr sz="2000" spc="-10" dirty="0">
                <a:latin typeface="Trebuchet MS"/>
                <a:cs typeface="Trebuchet MS"/>
              </a:rPr>
              <a:t>textbook </a:t>
            </a:r>
            <a:r>
              <a:rPr sz="2000" spc="-5" dirty="0">
                <a:latin typeface="Trebuchet MS"/>
                <a:cs typeface="Trebuchet MS"/>
              </a:rPr>
              <a:t>shows the miss rates </a:t>
            </a:r>
            <a:r>
              <a:rPr sz="2000" spc="-10" dirty="0">
                <a:latin typeface="Trebuchet MS"/>
                <a:cs typeface="Trebuchet MS"/>
              </a:rPr>
              <a:t>decreasing as 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associativity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increases.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7670" y="6024626"/>
            <a:ext cx="4368165" cy="1905"/>
          </a:xfrm>
          <a:custGeom>
            <a:avLst/>
            <a:gdLst/>
            <a:ahLst/>
            <a:cxnLst/>
            <a:rect l="l" t="t" r="r" b="b"/>
            <a:pathLst>
              <a:path w="4368165" h="1904">
                <a:moveTo>
                  <a:pt x="0" y="0"/>
                </a:moveTo>
                <a:lnTo>
                  <a:pt x="4367783" y="152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11" y="533107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9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0082" y="533107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9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7670" y="6702043"/>
            <a:ext cx="4350385" cy="10160"/>
          </a:xfrm>
          <a:custGeom>
            <a:avLst/>
            <a:gdLst/>
            <a:ahLst/>
            <a:cxnLst/>
            <a:rect l="l" t="t" r="r" b="b"/>
            <a:pathLst>
              <a:path w="4350384" h="10159">
                <a:moveTo>
                  <a:pt x="0" y="4952"/>
                </a:moveTo>
                <a:lnTo>
                  <a:pt x="4350258" y="4952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11704" y="6623556"/>
            <a:ext cx="154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rebuchet MS"/>
                <a:cs typeface="Trebuchet MS"/>
              </a:rPr>
              <a:t>0%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1704" y="5948422"/>
            <a:ext cx="154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rebuchet MS"/>
                <a:cs typeface="Trebuchet MS"/>
              </a:rPr>
              <a:t>3%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1704" y="5253478"/>
            <a:ext cx="154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rebuchet MS"/>
                <a:cs typeface="Trebuchet MS"/>
              </a:rPr>
              <a:t>6%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1704" y="4557767"/>
            <a:ext cx="154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rebuchet MS"/>
                <a:cs typeface="Trebuchet MS"/>
              </a:rPr>
              <a:t>9%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3122" y="3870447"/>
            <a:ext cx="21462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rebuchet MS"/>
                <a:cs typeface="Trebuchet MS"/>
              </a:rPr>
              <a:t>12%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7670" y="3876547"/>
            <a:ext cx="0" cy="2835910"/>
          </a:xfrm>
          <a:custGeom>
            <a:avLst/>
            <a:gdLst/>
            <a:ahLst/>
            <a:cxnLst/>
            <a:rect l="l" t="t" r="r" b="b"/>
            <a:pathLst>
              <a:path h="2835909">
                <a:moveTo>
                  <a:pt x="0" y="283540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7670" y="6024626"/>
            <a:ext cx="60960" cy="1905"/>
          </a:xfrm>
          <a:custGeom>
            <a:avLst/>
            <a:gdLst/>
            <a:ahLst/>
            <a:cxnLst/>
            <a:rect l="l" t="t" r="r" b="b"/>
            <a:pathLst>
              <a:path w="60960" h="1904">
                <a:moveTo>
                  <a:pt x="0" y="0"/>
                </a:moveTo>
                <a:lnTo>
                  <a:pt x="60960" y="1524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7670" y="5334253"/>
            <a:ext cx="60960" cy="3175"/>
          </a:xfrm>
          <a:custGeom>
            <a:avLst/>
            <a:gdLst/>
            <a:ahLst/>
            <a:cxnLst/>
            <a:rect l="l" t="t" r="r" b="b"/>
            <a:pathLst>
              <a:path w="60960" h="3175">
                <a:moveTo>
                  <a:pt x="0" y="0"/>
                </a:moveTo>
                <a:lnTo>
                  <a:pt x="60960" y="304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7670" y="4646929"/>
            <a:ext cx="60960" cy="1905"/>
          </a:xfrm>
          <a:custGeom>
            <a:avLst/>
            <a:gdLst/>
            <a:ahLst/>
            <a:cxnLst/>
            <a:rect l="l" t="t" r="r" b="b"/>
            <a:pathLst>
              <a:path w="60960" h="1904">
                <a:moveTo>
                  <a:pt x="0" y="0"/>
                </a:moveTo>
                <a:lnTo>
                  <a:pt x="60960" y="1524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7670" y="3958844"/>
            <a:ext cx="60960" cy="3810"/>
          </a:xfrm>
          <a:custGeom>
            <a:avLst/>
            <a:gdLst/>
            <a:ahLst/>
            <a:cxnLst/>
            <a:rect l="l" t="t" r="r" b="b"/>
            <a:pathLst>
              <a:path w="60960" h="3810">
                <a:moveTo>
                  <a:pt x="0" y="0"/>
                </a:moveTo>
                <a:lnTo>
                  <a:pt x="60960" y="380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77202" y="6739382"/>
            <a:ext cx="5302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Trebuchet MS"/>
                <a:cs typeface="Trebuchet MS"/>
              </a:rPr>
              <a:t>Eight-way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6569" y="6739382"/>
            <a:ext cx="4984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rebuchet MS"/>
                <a:cs typeface="Trebuchet MS"/>
              </a:rPr>
              <a:t>F</a:t>
            </a:r>
            <a:r>
              <a:rPr sz="900" spc="-5" dirty="0">
                <a:latin typeface="Trebuchet MS"/>
                <a:cs typeface="Trebuchet MS"/>
              </a:rPr>
              <a:t>o</a:t>
            </a:r>
            <a:r>
              <a:rPr sz="900" dirty="0">
                <a:latin typeface="Trebuchet MS"/>
                <a:cs typeface="Trebuchet MS"/>
              </a:rPr>
              <a:t>ur-w</a:t>
            </a:r>
            <a:r>
              <a:rPr sz="900" spc="5" dirty="0">
                <a:latin typeface="Trebuchet MS"/>
                <a:cs typeface="Trebuchet MS"/>
              </a:rPr>
              <a:t>a</a:t>
            </a:r>
            <a:r>
              <a:rPr sz="900" dirty="0">
                <a:latin typeface="Trebuchet MS"/>
                <a:cs typeface="Trebuchet MS"/>
              </a:rPr>
              <a:t>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7881" y="6739382"/>
            <a:ext cx="4718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rebuchet MS"/>
                <a:cs typeface="Trebuchet MS"/>
              </a:rPr>
              <a:t>One-way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16928" y="4749556"/>
            <a:ext cx="158115" cy="47879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" dirty="0">
                <a:latin typeface="Trebuchet MS"/>
                <a:cs typeface="Trebuchet MS"/>
              </a:rPr>
              <a:t>Mis</a:t>
            </a:r>
            <a:r>
              <a:rPr sz="900" dirty="0">
                <a:latin typeface="Trebuchet MS"/>
                <a:cs typeface="Trebuchet MS"/>
              </a:rPr>
              <a:t>s r</a:t>
            </a:r>
            <a:r>
              <a:rPr sz="900" spc="5" dirty="0">
                <a:latin typeface="Trebuchet MS"/>
                <a:cs typeface="Trebuchet MS"/>
              </a:rPr>
              <a:t>a</a:t>
            </a:r>
            <a:r>
              <a:rPr sz="900" spc="-5" dirty="0">
                <a:latin typeface="Trebuchet MS"/>
                <a:cs typeface="Trebuchet MS"/>
              </a:rPr>
              <a:t>t</a:t>
            </a:r>
            <a:r>
              <a:rPr sz="900" dirty="0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9842" y="6739382"/>
            <a:ext cx="92964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rebuchet MS"/>
                <a:cs typeface="Trebuchet MS"/>
              </a:rPr>
              <a:t>Two-way</a:t>
            </a:r>
            <a:endParaRPr sz="900">
              <a:latin typeface="Trebuchet MS"/>
              <a:cs typeface="Trebuchet MS"/>
            </a:endParaRPr>
          </a:p>
          <a:p>
            <a:pPr marL="274320">
              <a:lnSpc>
                <a:spcPct val="100000"/>
              </a:lnSpc>
              <a:spcBef>
                <a:spcPts val="490"/>
              </a:spcBef>
            </a:pPr>
            <a:r>
              <a:rPr sz="900" spc="-5" dirty="0">
                <a:latin typeface="Trebuchet MS"/>
                <a:cs typeface="Trebuchet MS"/>
              </a:rPr>
              <a:t>Associativity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7670" y="4646929"/>
            <a:ext cx="4350385" cy="1905"/>
          </a:xfrm>
          <a:custGeom>
            <a:avLst/>
            <a:gdLst/>
            <a:ahLst/>
            <a:cxnLst/>
            <a:rect l="l" t="t" r="r" b="b"/>
            <a:pathLst>
              <a:path w="4350384" h="1904">
                <a:moveTo>
                  <a:pt x="0" y="0"/>
                </a:moveTo>
                <a:lnTo>
                  <a:pt x="4350258" y="152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8794" y="4422902"/>
            <a:ext cx="1247140" cy="460375"/>
          </a:xfrm>
          <a:custGeom>
            <a:avLst/>
            <a:gdLst/>
            <a:ahLst/>
            <a:cxnLst/>
            <a:rect l="l" t="t" r="r" b="b"/>
            <a:pathLst>
              <a:path w="1247139" h="460375">
                <a:moveTo>
                  <a:pt x="1246631" y="46024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5426" y="4883150"/>
            <a:ext cx="1238250" cy="454659"/>
          </a:xfrm>
          <a:custGeom>
            <a:avLst/>
            <a:gdLst/>
            <a:ahLst/>
            <a:cxnLst/>
            <a:rect l="l" t="t" r="r" b="b"/>
            <a:pathLst>
              <a:path w="1238250" h="454660">
                <a:moveTo>
                  <a:pt x="1238250" y="4541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43676" y="5337302"/>
            <a:ext cx="1209675" cy="228600"/>
          </a:xfrm>
          <a:custGeom>
            <a:avLst/>
            <a:gdLst/>
            <a:ahLst/>
            <a:cxnLst/>
            <a:rect l="l" t="t" r="r" b="b"/>
            <a:pathLst>
              <a:path w="1209675" h="228600">
                <a:moveTo>
                  <a:pt x="1209294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1550" y="4376420"/>
            <a:ext cx="95250" cy="90805"/>
          </a:xfrm>
          <a:custGeom>
            <a:avLst/>
            <a:gdLst/>
            <a:ahLst/>
            <a:cxnLst/>
            <a:rect l="l" t="t" r="r" b="b"/>
            <a:pathLst>
              <a:path w="95250" h="90804">
                <a:moveTo>
                  <a:pt x="95250" y="90677"/>
                </a:moveTo>
                <a:lnTo>
                  <a:pt x="95250" y="3809"/>
                </a:lnTo>
                <a:lnTo>
                  <a:pt x="0" y="0"/>
                </a:lnTo>
                <a:lnTo>
                  <a:pt x="0" y="90677"/>
                </a:lnTo>
                <a:lnTo>
                  <a:pt x="95250" y="90677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1550" y="4376420"/>
            <a:ext cx="95250" cy="90805"/>
          </a:xfrm>
          <a:custGeom>
            <a:avLst/>
            <a:gdLst/>
            <a:ahLst/>
            <a:cxnLst/>
            <a:rect l="l" t="t" r="r" b="b"/>
            <a:pathLst>
              <a:path w="95250" h="90804">
                <a:moveTo>
                  <a:pt x="0" y="0"/>
                </a:moveTo>
                <a:lnTo>
                  <a:pt x="95250" y="3809"/>
                </a:lnTo>
                <a:lnTo>
                  <a:pt x="95250" y="90677"/>
                </a:lnTo>
                <a:lnTo>
                  <a:pt x="0" y="9067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8944" y="4837429"/>
            <a:ext cx="93980" cy="90170"/>
          </a:xfrm>
          <a:custGeom>
            <a:avLst/>
            <a:gdLst/>
            <a:ahLst/>
            <a:cxnLst/>
            <a:rect l="l" t="t" r="r" b="b"/>
            <a:pathLst>
              <a:path w="93979" h="90170">
                <a:moveTo>
                  <a:pt x="93725" y="89916"/>
                </a:moveTo>
                <a:lnTo>
                  <a:pt x="93725" y="3048"/>
                </a:lnTo>
                <a:lnTo>
                  <a:pt x="0" y="0"/>
                </a:lnTo>
                <a:lnTo>
                  <a:pt x="0" y="89916"/>
                </a:lnTo>
                <a:lnTo>
                  <a:pt x="93725" y="89916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58944" y="4837429"/>
            <a:ext cx="93980" cy="90170"/>
          </a:xfrm>
          <a:custGeom>
            <a:avLst/>
            <a:gdLst/>
            <a:ahLst/>
            <a:cxnLst/>
            <a:rect l="l" t="t" r="r" b="b"/>
            <a:pathLst>
              <a:path w="93979" h="90170">
                <a:moveTo>
                  <a:pt x="0" y="0"/>
                </a:moveTo>
                <a:lnTo>
                  <a:pt x="93725" y="3048"/>
                </a:lnTo>
                <a:lnTo>
                  <a:pt x="93725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95670" y="5292344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95250" y="0"/>
                </a:moveTo>
                <a:lnTo>
                  <a:pt x="95250" y="86105"/>
                </a:lnTo>
                <a:lnTo>
                  <a:pt x="0" y="86105"/>
                </a:lnTo>
                <a:lnTo>
                  <a:pt x="0" y="0"/>
                </a:lnTo>
                <a:lnTo>
                  <a:pt x="95250" y="0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95670" y="5292344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95250" y="0"/>
                </a:moveTo>
                <a:lnTo>
                  <a:pt x="95250" y="86105"/>
                </a:lnTo>
                <a:lnTo>
                  <a:pt x="0" y="86105"/>
                </a:lnTo>
                <a:lnTo>
                  <a:pt x="0" y="0"/>
                </a:lnTo>
                <a:lnTo>
                  <a:pt x="95250" y="0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07250" y="5520944"/>
            <a:ext cx="93980" cy="90805"/>
          </a:xfrm>
          <a:custGeom>
            <a:avLst/>
            <a:gdLst/>
            <a:ahLst/>
            <a:cxnLst/>
            <a:rect l="l" t="t" r="r" b="b"/>
            <a:pathLst>
              <a:path w="93979" h="90804">
                <a:moveTo>
                  <a:pt x="93725" y="90677"/>
                </a:moveTo>
                <a:lnTo>
                  <a:pt x="93725" y="3809"/>
                </a:lnTo>
                <a:lnTo>
                  <a:pt x="0" y="0"/>
                </a:lnTo>
                <a:lnTo>
                  <a:pt x="3809" y="3809"/>
                </a:lnTo>
                <a:lnTo>
                  <a:pt x="3809" y="90677"/>
                </a:lnTo>
                <a:lnTo>
                  <a:pt x="93725" y="90677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07250" y="5520944"/>
            <a:ext cx="93980" cy="90805"/>
          </a:xfrm>
          <a:custGeom>
            <a:avLst/>
            <a:gdLst/>
            <a:ahLst/>
            <a:cxnLst/>
            <a:rect l="l" t="t" r="r" b="b"/>
            <a:pathLst>
              <a:path w="93979" h="90804">
                <a:moveTo>
                  <a:pt x="0" y="0"/>
                </a:moveTo>
                <a:lnTo>
                  <a:pt x="93725" y="3809"/>
                </a:lnTo>
                <a:lnTo>
                  <a:pt x="93725" y="90677"/>
                </a:lnTo>
                <a:lnTo>
                  <a:pt x="3809" y="90677"/>
                </a:lnTo>
                <a:lnTo>
                  <a:pt x="3809" y="380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58794" y="6654800"/>
            <a:ext cx="2540" cy="57150"/>
          </a:xfrm>
          <a:custGeom>
            <a:avLst/>
            <a:gdLst/>
            <a:ahLst/>
            <a:cxnLst/>
            <a:rect l="l" t="t" r="r" b="b"/>
            <a:pathLst>
              <a:path w="2539" h="57150">
                <a:moveTo>
                  <a:pt x="0" y="0"/>
                </a:moveTo>
                <a:lnTo>
                  <a:pt x="2285" y="571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2378" y="6654800"/>
            <a:ext cx="3175" cy="57150"/>
          </a:xfrm>
          <a:custGeom>
            <a:avLst/>
            <a:gdLst/>
            <a:ahLst/>
            <a:cxnLst/>
            <a:rect l="l" t="t" r="r" b="b"/>
            <a:pathLst>
              <a:path w="3175" h="57150">
                <a:moveTo>
                  <a:pt x="0" y="0"/>
                </a:moveTo>
                <a:lnTo>
                  <a:pt x="3048" y="571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46723" y="6654800"/>
            <a:ext cx="5080" cy="57150"/>
          </a:xfrm>
          <a:custGeom>
            <a:avLst/>
            <a:gdLst/>
            <a:ahLst/>
            <a:cxnLst/>
            <a:rect l="l" t="t" r="r" b="b"/>
            <a:pathLst>
              <a:path w="5079" h="57150">
                <a:moveTo>
                  <a:pt x="0" y="0"/>
                </a:moveTo>
                <a:lnTo>
                  <a:pt x="4572" y="5715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97928" y="6654800"/>
            <a:ext cx="3175" cy="57150"/>
          </a:xfrm>
          <a:custGeom>
            <a:avLst/>
            <a:gdLst/>
            <a:ahLst/>
            <a:cxnLst/>
            <a:rect l="l" t="t" r="r" b="b"/>
            <a:pathLst>
              <a:path w="3175" h="57150">
                <a:moveTo>
                  <a:pt x="0" y="0"/>
                </a:moveTo>
                <a:lnTo>
                  <a:pt x="3048" y="571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47670" y="3964178"/>
            <a:ext cx="4350385" cy="1905"/>
          </a:xfrm>
          <a:custGeom>
            <a:avLst/>
            <a:gdLst/>
            <a:ahLst/>
            <a:cxnLst/>
            <a:rect l="l" t="t" r="r" b="b"/>
            <a:pathLst>
              <a:path w="4350384" h="1904">
                <a:moveTo>
                  <a:pt x="0" y="0"/>
                </a:moveTo>
                <a:lnTo>
                  <a:pt x="4350258" y="152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9316033" y="7196298"/>
            <a:ext cx="157480" cy="2622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600" dirty="0">
                <a:latin typeface="Trebuchet MS"/>
                <a:cs typeface="Trebuchet MS"/>
              </a:rPr>
              <a:pPr marL="25400">
                <a:lnSpc>
                  <a:spcPct val="100000"/>
                </a:lnSpc>
                <a:spcBef>
                  <a:spcPts val="5"/>
                </a:spcBef>
              </a:pPr>
              <a:t>22</a:t>
            </a:fld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487171"/>
            <a:ext cx="41198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Cache size and </a:t>
            </a:r>
            <a:r>
              <a:rPr spc="-5" dirty="0"/>
              <a:t>miss</a:t>
            </a:r>
            <a:r>
              <a:rPr spc="-110" dirty="0"/>
              <a:t> </a:t>
            </a:r>
            <a:r>
              <a:rPr spc="-5" dirty="0"/>
              <a:t>rates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739505" cy="2028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cache size also has a significant </a:t>
            </a:r>
            <a:r>
              <a:rPr sz="2000" spc="-10" dirty="0">
                <a:latin typeface="Trebuchet MS"/>
                <a:cs typeface="Trebuchet MS"/>
              </a:rPr>
              <a:t>impact </a:t>
            </a:r>
            <a:r>
              <a:rPr sz="2000" spc="-5" dirty="0">
                <a:latin typeface="Trebuchet MS"/>
                <a:cs typeface="Trebuchet MS"/>
              </a:rPr>
              <a:t>on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larger a cache is, the less chance there will be of 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conflict.</a:t>
            </a:r>
            <a:endParaRPr sz="200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Again this </a:t>
            </a:r>
            <a:r>
              <a:rPr sz="2000" spc="-10" dirty="0">
                <a:latin typeface="Trebuchet MS"/>
                <a:cs typeface="Trebuchet MS"/>
              </a:rPr>
              <a:t>means </a:t>
            </a:r>
            <a:r>
              <a:rPr sz="2000" spc="-5" dirty="0">
                <a:latin typeface="Trebuchet MS"/>
                <a:cs typeface="Trebuchet MS"/>
              </a:rPr>
              <a:t>the miss rate </a:t>
            </a:r>
            <a:r>
              <a:rPr sz="2000" spc="-10" dirty="0">
                <a:latin typeface="Trebuchet MS"/>
                <a:cs typeface="Trebuchet MS"/>
              </a:rPr>
              <a:t>decreases, </a:t>
            </a:r>
            <a:r>
              <a:rPr sz="2000" spc="-5" dirty="0">
                <a:latin typeface="Trebuchet MS"/>
                <a:cs typeface="Trebuchet MS"/>
              </a:rPr>
              <a:t>so the AMAT and </a:t>
            </a:r>
            <a:r>
              <a:rPr sz="2000" spc="-10" dirty="0">
                <a:latin typeface="Trebuchet MS"/>
                <a:cs typeface="Trebuchet MS"/>
              </a:rPr>
              <a:t>number </a:t>
            </a:r>
            <a:r>
              <a:rPr sz="2000" spc="-5" dirty="0">
                <a:latin typeface="Trebuchet MS"/>
                <a:cs typeface="Trebuchet MS"/>
              </a:rPr>
              <a:t>of 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stall cycles also</a:t>
            </a:r>
            <a:r>
              <a:rPr sz="2000" spc="-10" dirty="0">
                <a:latin typeface="Trebuchet MS"/>
                <a:cs typeface="Trebuchet MS"/>
              </a:rPr>
              <a:t> decrease.</a:t>
            </a:r>
            <a:endParaRPr sz="2000">
              <a:latin typeface="Trebuchet MS"/>
              <a:cs typeface="Trebuchet MS"/>
            </a:endParaRPr>
          </a:p>
          <a:p>
            <a:pPr marL="355600" marR="101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complete </a:t>
            </a:r>
            <a:r>
              <a:rPr sz="2000" spc="-5" dirty="0">
                <a:latin typeface="Trebuchet MS"/>
                <a:cs typeface="Trebuchet MS"/>
              </a:rPr>
              <a:t>Figure 7.29 </a:t>
            </a:r>
            <a:r>
              <a:rPr sz="2000" spc="-10" dirty="0">
                <a:latin typeface="Trebuchet MS"/>
                <a:cs typeface="Trebuchet MS"/>
              </a:rPr>
              <a:t>depicts </a:t>
            </a:r>
            <a:r>
              <a:rPr sz="2000" spc="-5" dirty="0">
                <a:latin typeface="Trebuchet MS"/>
                <a:cs typeface="Trebuchet MS"/>
              </a:rPr>
              <a:t>the miss rate as a function of both </a:t>
            </a:r>
            <a:r>
              <a:rPr sz="2000" spc="-1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cache size and its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associativity.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4800" y="3501644"/>
            <a:ext cx="4131310" cy="2540"/>
          </a:xfrm>
          <a:custGeom>
            <a:avLst/>
            <a:gdLst/>
            <a:ahLst/>
            <a:cxnLst/>
            <a:rect l="l" t="t" r="r" b="b"/>
            <a:pathLst>
              <a:path w="4131309" h="2539">
                <a:moveTo>
                  <a:pt x="0" y="0"/>
                </a:moveTo>
                <a:lnTo>
                  <a:pt x="4130802" y="228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4800" y="4149344"/>
            <a:ext cx="4131310" cy="3810"/>
          </a:xfrm>
          <a:custGeom>
            <a:avLst/>
            <a:gdLst/>
            <a:ahLst/>
            <a:cxnLst/>
            <a:rect l="l" t="t" r="r" b="b"/>
            <a:pathLst>
              <a:path w="4131309" h="3810">
                <a:moveTo>
                  <a:pt x="0" y="0"/>
                </a:moveTo>
                <a:lnTo>
                  <a:pt x="4130802" y="380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4800" y="6115303"/>
            <a:ext cx="4148454" cy="1905"/>
          </a:xfrm>
          <a:custGeom>
            <a:avLst/>
            <a:gdLst/>
            <a:ahLst/>
            <a:cxnLst/>
            <a:rect l="l" t="t" r="r" b="b"/>
            <a:pathLst>
              <a:path w="4148454" h="1904">
                <a:moveTo>
                  <a:pt x="0" y="0"/>
                </a:moveTo>
                <a:lnTo>
                  <a:pt x="4148328" y="152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5444" y="5681726"/>
            <a:ext cx="1183640" cy="215900"/>
          </a:xfrm>
          <a:custGeom>
            <a:avLst/>
            <a:gdLst/>
            <a:ahLst/>
            <a:cxnLst/>
            <a:rect l="l" t="t" r="r" b="b"/>
            <a:pathLst>
              <a:path w="1183639" h="215900">
                <a:moveTo>
                  <a:pt x="1183386" y="215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8829" y="5895847"/>
            <a:ext cx="1176020" cy="5080"/>
          </a:xfrm>
          <a:custGeom>
            <a:avLst/>
            <a:gdLst/>
            <a:ahLst/>
            <a:cxnLst/>
            <a:rect l="l" t="t" r="r" b="b"/>
            <a:pathLst>
              <a:path w="1176020" h="5079">
                <a:moveTo>
                  <a:pt x="1175766" y="0"/>
                </a:moveTo>
                <a:lnTo>
                  <a:pt x="0" y="4572"/>
                </a:lnTo>
              </a:path>
            </a:pathLst>
          </a:custGeom>
          <a:ln w="1269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4596" y="5897371"/>
            <a:ext cx="1149985" cy="218440"/>
          </a:xfrm>
          <a:custGeom>
            <a:avLst/>
            <a:gdLst/>
            <a:ahLst/>
            <a:cxnLst/>
            <a:rect l="l" t="t" r="r" b="b"/>
            <a:pathLst>
              <a:path w="1149984" h="218439">
                <a:moveTo>
                  <a:pt x="1149857" y="217931"/>
                </a:moveTo>
                <a:lnTo>
                  <a:pt x="0" y="0"/>
                </a:lnTo>
              </a:path>
            </a:pathLst>
          </a:custGeom>
          <a:ln w="1269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4596" y="5678678"/>
            <a:ext cx="1149985" cy="217170"/>
          </a:xfrm>
          <a:custGeom>
            <a:avLst/>
            <a:gdLst/>
            <a:ahLst/>
            <a:cxnLst/>
            <a:rect l="l" t="t" r="r" b="b"/>
            <a:pathLst>
              <a:path w="1149984" h="217170">
                <a:moveTo>
                  <a:pt x="1149857" y="217169"/>
                </a:moveTo>
                <a:lnTo>
                  <a:pt x="0" y="0"/>
                </a:lnTo>
              </a:path>
            </a:pathLst>
          </a:custGeom>
          <a:ln w="12700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8829" y="5466079"/>
            <a:ext cx="1176020" cy="212725"/>
          </a:xfrm>
          <a:custGeom>
            <a:avLst/>
            <a:gdLst/>
            <a:ahLst/>
            <a:cxnLst/>
            <a:rect l="l" t="t" r="r" b="b"/>
            <a:pathLst>
              <a:path w="1176020" h="212725">
                <a:moveTo>
                  <a:pt x="1175766" y="212598"/>
                </a:moveTo>
                <a:lnTo>
                  <a:pt x="0" y="0"/>
                </a:lnTo>
              </a:path>
            </a:pathLst>
          </a:custGeom>
          <a:ln w="12700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5444" y="5245100"/>
            <a:ext cx="1183640" cy="217170"/>
          </a:xfrm>
          <a:custGeom>
            <a:avLst/>
            <a:gdLst/>
            <a:ahLst/>
            <a:cxnLst/>
            <a:rect l="l" t="t" r="r" b="b"/>
            <a:pathLst>
              <a:path w="1183639" h="217170">
                <a:moveTo>
                  <a:pt x="1183385" y="217170"/>
                </a:moveTo>
                <a:lnTo>
                  <a:pt x="0" y="0"/>
                </a:lnTo>
              </a:path>
            </a:pathLst>
          </a:custGeom>
          <a:ln w="12699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4800" y="6757669"/>
            <a:ext cx="4131310" cy="10160"/>
          </a:xfrm>
          <a:custGeom>
            <a:avLst/>
            <a:gdLst/>
            <a:ahLst/>
            <a:cxnLst/>
            <a:rect l="l" t="t" r="r" b="b"/>
            <a:pathLst>
              <a:path w="4131309" h="10159">
                <a:moveTo>
                  <a:pt x="0" y="4952"/>
                </a:moveTo>
                <a:lnTo>
                  <a:pt x="4130802" y="4952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21026" y="6679945"/>
            <a:ext cx="19050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1026" y="6038345"/>
            <a:ext cx="19050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3%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1026" y="5378457"/>
            <a:ext cx="19050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6%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1026" y="4717803"/>
            <a:ext cx="19050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9%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6252" y="4065528"/>
            <a:ext cx="25336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12%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6252" y="3409445"/>
            <a:ext cx="25336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15%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44800" y="3505453"/>
            <a:ext cx="1905" cy="3262629"/>
          </a:xfrm>
          <a:custGeom>
            <a:avLst/>
            <a:gdLst/>
            <a:ahLst/>
            <a:cxnLst/>
            <a:rect l="l" t="t" r="r" b="b"/>
            <a:pathLst>
              <a:path w="1905" h="3262629">
                <a:moveTo>
                  <a:pt x="0" y="3262122"/>
                </a:moveTo>
                <a:lnTo>
                  <a:pt x="152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3543" y="5136896"/>
            <a:ext cx="73660" cy="60325"/>
          </a:xfrm>
          <a:custGeom>
            <a:avLst/>
            <a:gdLst/>
            <a:ahLst/>
            <a:cxnLst/>
            <a:rect l="l" t="t" r="r" b="b"/>
            <a:pathLst>
              <a:path w="73659" h="60325">
                <a:moveTo>
                  <a:pt x="73151" y="0"/>
                </a:moveTo>
                <a:lnTo>
                  <a:pt x="73151" y="60198"/>
                </a:lnTo>
                <a:lnTo>
                  <a:pt x="0" y="60198"/>
                </a:lnTo>
                <a:lnTo>
                  <a:pt x="0" y="0"/>
                </a:lnTo>
                <a:lnTo>
                  <a:pt x="73151" y="0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73543" y="5136896"/>
            <a:ext cx="73660" cy="60325"/>
          </a:xfrm>
          <a:custGeom>
            <a:avLst/>
            <a:gdLst/>
            <a:ahLst/>
            <a:cxnLst/>
            <a:rect l="l" t="t" r="r" b="b"/>
            <a:pathLst>
              <a:path w="73659" h="60325">
                <a:moveTo>
                  <a:pt x="73151" y="0"/>
                </a:moveTo>
                <a:lnTo>
                  <a:pt x="73151" y="60198"/>
                </a:lnTo>
                <a:lnTo>
                  <a:pt x="0" y="60198"/>
                </a:lnTo>
                <a:lnTo>
                  <a:pt x="0" y="0"/>
                </a:lnTo>
                <a:lnTo>
                  <a:pt x="73151" y="0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73543" y="4970017"/>
            <a:ext cx="70485" cy="60325"/>
          </a:xfrm>
          <a:custGeom>
            <a:avLst/>
            <a:gdLst/>
            <a:ahLst/>
            <a:cxnLst/>
            <a:rect l="l" t="t" r="r" b="b"/>
            <a:pathLst>
              <a:path w="70484" h="60325">
                <a:moveTo>
                  <a:pt x="70103" y="60198"/>
                </a:moveTo>
                <a:lnTo>
                  <a:pt x="70103" y="0"/>
                </a:lnTo>
                <a:lnTo>
                  <a:pt x="0" y="0"/>
                </a:lnTo>
                <a:lnTo>
                  <a:pt x="0" y="60198"/>
                </a:lnTo>
                <a:lnTo>
                  <a:pt x="70103" y="601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70495" y="4970779"/>
            <a:ext cx="73660" cy="60325"/>
          </a:xfrm>
          <a:custGeom>
            <a:avLst/>
            <a:gdLst/>
            <a:ahLst/>
            <a:cxnLst/>
            <a:rect l="l" t="t" r="r" b="b"/>
            <a:pathLst>
              <a:path w="73659" h="60325">
                <a:moveTo>
                  <a:pt x="0" y="0"/>
                </a:moveTo>
                <a:lnTo>
                  <a:pt x="73151" y="0"/>
                </a:lnTo>
                <a:lnTo>
                  <a:pt x="73151" y="60198"/>
                </a:lnTo>
                <a:lnTo>
                  <a:pt x="3809" y="60198"/>
                </a:lnTo>
                <a:lnTo>
                  <a:pt x="380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66306" y="6789672"/>
            <a:ext cx="52705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Eight-way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95872" y="6789672"/>
            <a:ext cx="50165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F</a:t>
            </a:r>
            <a:r>
              <a:rPr sz="900" spc="-5" dirty="0">
                <a:latin typeface="Arial"/>
                <a:cs typeface="Arial"/>
              </a:rPr>
              <a:t>our</a:t>
            </a:r>
            <a:r>
              <a:rPr sz="900" spc="10" dirty="0">
                <a:latin typeface="Arial"/>
                <a:cs typeface="Arial"/>
              </a:rPr>
              <a:t>-</a:t>
            </a:r>
            <a:r>
              <a:rPr sz="900" spc="-15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ay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23155" y="6789672"/>
            <a:ext cx="48260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T</a:t>
            </a:r>
            <a:r>
              <a:rPr sz="900" spc="-25" dirty="0">
                <a:latin typeface="Arial"/>
                <a:cs typeface="Arial"/>
              </a:rPr>
              <a:t>w</a:t>
            </a:r>
            <a:r>
              <a:rPr sz="900" spc="-5" dirty="0">
                <a:latin typeface="Arial"/>
                <a:cs typeface="Arial"/>
              </a:rPr>
              <a:t>o</a:t>
            </a:r>
            <a:r>
              <a:rPr sz="900" spc="10" dirty="0">
                <a:latin typeface="Arial"/>
                <a:cs typeface="Arial"/>
              </a:rPr>
              <a:t>-</a:t>
            </a:r>
            <a:r>
              <a:rPr sz="900" spc="-15" dirty="0">
                <a:latin typeface="Arial"/>
                <a:cs typeface="Arial"/>
              </a:rPr>
              <a:t>w</a:t>
            </a:r>
            <a:r>
              <a:rPr sz="900" spc="5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3671" y="6789672"/>
            <a:ext cx="48260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One</a:t>
            </a:r>
            <a:r>
              <a:rPr sz="900" spc="10" dirty="0">
                <a:latin typeface="Arial"/>
                <a:cs typeface="Arial"/>
              </a:rPr>
              <a:t>-</a:t>
            </a:r>
            <a:r>
              <a:rPr sz="900" spc="-15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ay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77354" y="5482844"/>
            <a:ext cx="57150" cy="41910"/>
          </a:xfrm>
          <a:custGeom>
            <a:avLst/>
            <a:gdLst/>
            <a:ahLst/>
            <a:cxnLst/>
            <a:rect l="l" t="t" r="r" b="b"/>
            <a:pathLst>
              <a:path w="57150" h="41910">
                <a:moveTo>
                  <a:pt x="53340" y="35051"/>
                </a:moveTo>
                <a:lnTo>
                  <a:pt x="53340" y="9905"/>
                </a:lnTo>
                <a:lnTo>
                  <a:pt x="50292" y="6857"/>
                </a:lnTo>
                <a:lnTo>
                  <a:pt x="47244" y="6857"/>
                </a:lnTo>
                <a:lnTo>
                  <a:pt x="40386" y="3809"/>
                </a:lnTo>
                <a:lnTo>
                  <a:pt x="37338" y="3809"/>
                </a:lnTo>
                <a:lnTo>
                  <a:pt x="34290" y="0"/>
                </a:lnTo>
                <a:lnTo>
                  <a:pt x="24384" y="0"/>
                </a:lnTo>
                <a:lnTo>
                  <a:pt x="19050" y="3809"/>
                </a:lnTo>
                <a:lnTo>
                  <a:pt x="16001" y="3809"/>
                </a:lnTo>
                <a:lnTo>
                  <a:pt x="12953" y="6857"/>
                </a:lnTo>
                <a:lnTo>
                  <a:pt x="9144" y="6857"/>
                </a:lnTo>
                <a:lnTo>
                  <a:pt x="6096" y="9905"/>
                </a:lnTo>
                <a:lnTo>
                  <a:pt x="3048" y="13715"/>
                </a:lnTo>
                <a:lnTo>
                  <a:pt x="0" y="16763"/>
                </a:lnTo>
                <a:lnTo>
                  <a:pt x="0" y="28193"/>
                </a:lnTo>
                <a:lnTo>
                  <a:pt x="3048" y="32003"/>
                </a:lnTo>
                <a:lnTo>
                  <a:pt x="6096" y="35051"/>
                </a:lnTo>
                <a:lnTo>
                  <a:pt x="9144" y="35051"/>
                </a:lnTo>
                <a:lnTo>
                  <a:pt x="12953" y="38100"/>
                </a:lnTo>
                <a:lnTo>
                  <a:pt x="16001" y="38100"/>
                </a:lnTo>
                <a:lnTo>
                  <a:pt x="19050" y="41909"/>
                </a:lnTo>
                <a:lnTo>
                  <a:pt x="37338" y="41909"/>
                </a:lnTo>
                <a:lnTo>
                  <a:pt x="40386" y="38100"/>
                </a:lnTo>
                <a:lnTo>
                  <a:pt x="47244" y="38100"/>
                </a:lnTo>
                <a:lnTo>
                  <a:pt x="50292" y="35051"/>
                </a:lnTo>
                <a:lnTo>
                  <a:pt x="53340" y="35051"/>
                </a:lnTo>
                <a:close/>
              </a:path>
              <a:path w="57150" h="41910">
                <a:moveTo>
                  <a:pt x="57150" y="28193"/>
                </a:moveTo>
                <a:lnTo>
                  <a:pt x="57150" y="16763"/>
                </a:lnTo>
                <a:lnTo>
                  <a:pt x="53340" y="13715"/>
                </a:lnTo>
                <a:lnTo>
                  <a:pt x="53340" y="32003"/>
                </a:lnTo>
                <a:lnTo>
                  <a:pt x="57150" y="2819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7354" y="5482844"/>
            <a:ext cx="57150" cy="41910"/>
          </a:xfrm>
          <a:custGeom>
            <a:avLst/>
            <a:gdLst/>
            <a:ahLst/>
            <a:cxnLst/>
            <a:rect l="l" t="t" r="r" b="b"/>
            <a:pathLst>
              <a:path w="57150" h="41910">
                <a:moveTo>
                  <a:pt x="27431" y="41909"/>
                </a:moveTo>
                <a:lnTo>
                  <a:pt x="37338" y="41909"/>
                </a:lnTo>
                <a:lnTo>
                  <a:pt x="40386" y="38100"/>
                </a:lnTo>
                <a:lnTo>
                  <a:pt x="47244" y="38100"/>
                </a:lnTo>
                <a:lnTo>
                  <a:pt x="50292" y="35051"/>
                </a:lnTo>
                <a:lnTo>
                  <a:pt x="53340" y="35051"/>
                </a:lnTo>
                <a:lnTo>
                  <a:pt x="53340" y="32003"/>
                </a:lnTo>
                <a:lnTo>
                  <a:pt x="57150" y="28193"/>
                </a:lnTo>
                <a:lnTo>
                  <a:pt x="57150" y="16763"/>
                </a:lnTo>
                <a:lnTo>
                  <a:pt x="53340" y="13715"/>
                </a:lnTo>
                <a:lnTo>
                  <a:pt x="53340" y="9905"/>
                </a:lnTo>
                <a:lnTo>
                  <a:pt x="50292" y="6857"/>
                </a:lnTo>
                <a:lnTo>
                  <a:pt x="47244" y="6857"/>
                </a:lnTo>
                <a:lnTo>
                  <a:pt x="40386" y="3809"/>
                </a:lnTo>
                <a:lnTo>
                  <a:pt x="37338" y="3809"/>
                </a:lnTo>
                <a:lnTo>
                  <a:pt x="34290" y="0"/>
                </a:lnTo>
                <a:lnTo>
                  <a:pt x="24384" y="0"/>
                </a:lnTo>
                <a:lnTo>
                  <a:pt x="19050" y="3809"/>
                </a:lnTo>
                <a:lnTo>
                  <a:pt x="16001" y="3809"/>
                </a:lnTo>
                <a:lnTo>
                  <a:pt x="12953" y="6857"/>
                </a:lnTo>
                <a:lnTo>
                  <a:pt x="9144" y="6857"/>
                </a:lnTo>
                <a:lnTo>
                  <a:pt x="6096" y="9905"/>
                </a:lnTo>
                <a:lnTo>
                  <a:pt x="3048" y="13715"/>
                </a:lnTo>
                <a:lnTo>
                  <a:pt x="0" y="16763"/>
                </a:lnTo>
                <a:lnTo>
                  <a:pt x="0" y="28193"/>
                </a:lnTo>
                <a:lnTo>
                  <a:pt x="3048" y="32003"/>
                </a:lnTo>
                <a:lnTo>
                  <a:pt x="6096" y="35051"/>
                </a:lnTo>
                <a:lnTo>
                  <a:pt x="9144" y="35051"/>
                </a:lnTo>
                <a:lnTo>
                  <a:pt x="12953" y="38100"/>
                </a:lnTo>
                <a:lnTo>
                  <a:pt x="16001" y="38100"/>
                </a:lnTo>
                <a:lnTo>
                  <a:pt x="19050" y="41909"/>
                </a:lnTo>
                <a:lnTo>
                  <a:pt x="27431" y="41909"/>
                </a:lnTo>
                <a:close/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97250" y="5662676"/>
            <a:ext cx="57150" cy="41275"/>
          </a:xfrm>
          <a:custGeom>
            <a:avLst/>
            <a:gdLst/>
            <a:ahLst/>
            <a:cxnLst/>
            <a:rect l="l" t="t" r="r" b="b"/>
            <a:pathLst>
              <a:path w="57150" h="41275">
                <a:moveTo>
                  <a:pt x="54101" y="31241"/>
                </a:moveTo>
                <a:lnTo>
                  <a:pt x="54101" y="6858"/>
                </a:lnTo>
                <a:lnTo>
                  <a:pt x="50291" y="6858"/>
                </a:lnTo>
                <a:lnTo>
                  <a:pt x="47244" y="3048"/>
                </a:lnTo>
                <a:lnTo>
                  <a:pt x="41910" y="0"/>
                </a:lnTo>
                <a:lnTo>
                  <a:pt x="15239" y="0"/>
                </a:lnTo>
                <a:lnTo>
                  <a:pt x="11429" y="3048"/>
                </a:lnTo>
                <a:lnTo>
                  <a:pt x="5334" y="6858"/>
                </a:lnTo>
                <a:lnTo>
                  <a:pt x="3048" y="9906"/>
                </a:lnTo>
                <a:lnTo>
                  <a:pt x="0" y="12953"/>
                </a:lnTo>
                <a:lnTo>
                  <a:pt x="0" y="26670"/>
                </a:lnTo>
                <a:lnTo>
                  <a:pt x="3048" y="29718"/>
                </a:lnTo>
                <a:lnTo>
                  <a:pt x="5334" y="31241"/>
                </a:lnTo>
                <a:lnTo>
                  <a:pt x="5334" y="34289"/>
                </a:lnTo>
                <a:lnTo>
                  <a:pt x="11429" y="34289"/>
                </a:lnTo>
                <a:lnTo>
                  <a:pt x="15239" y="38100"/>
                </a:lnTo>
                <a:lnTo>
                  <a:pt x="18287" y="38100"/>
                </a:lnTo>
                <a:lnTo>
                  <a:pt x="25146" y="41148"/>
                </a:lnTo>
                <a:lnTo>
                  <a:pt x="28194" y="41148"/>
                </a:lnTo>
                <a:lnTo>
                  <a:pt x="28194" y="38100"/>
                </a:lnTo>
                <a:lnTo>
                  <a:pt x="35051" y="41148"/>
                </a:lnTo>
                <a:lnTo>
                  <a:pt x="38862" y="38100"/>
                </a:lnTo>
                <a:lnTo>
                  <a:pt x="41910" y="38100"/>
                </a:lnTo>
                <a:lnTo>
                  <a:pt x="47244" y="34289"/>
                </a:lnTo>
                <a:lnTo>
                  <a:pt x="50291" y="34289"/>
                </a:lnTo>
                <a:lnTo>
                  <a:pt x="54101" y="31241"/>
                </a:lnTo>
                <a:close/>
              </a:path>
              <a:path w="57150" h="41275">
                <a:moveTo>
                  <a:pt x="57150" y="26670"/>
                </a:moveTo>
                <a:lnTo>
                  <a:pt x="57150" y="12953"/>
                </a:lnTo>
                <a:lnTo>
                  <a:pt x="54101" y="9906"/>
                </a:lnTo>
                <a:lnTo>
                  <a:pt x="54101" y="29718"/>
                </a:lnTo>
                <a:lnTo>
                  <a:pt x="57150" y="2667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9873" y="5879846"/>
            <a:ext cx="59055" cy="41275"/>
          </a:xfrm>
          <a:custGeom>
            <a:avLst/>
            <a:gdLst/>
            <a:ahLst/>
            <a:cxnLst/>
            <a:rect l="l" t="t" r="r" b="b"/>
            <a:pathLst>
              <a:path w="59054" h="41275">
                <a:moveTo>
                  <a:pt x="51815" y="35051"/>
                </a:moveTo>
                <a:lnTo>
                  <a:pt x="51815" y="6857"/>
                </a:lnTo>
                <a:lnTo>
                  <a:pt x="45720" y="3809"/>
                </a:lnTo>
                <a:lnTo>
                  <a:pt x="41910" y="3809"/>
                </a:lnTo>
                <a:lnTo>
                  <a:pt x="38861" y="0"/>
                </a:lnTo>
                <a:lnTo>
                  <a:pt x="19811" y="0"/>
                </a:lnTo>
                <a:lnTo>
                  <a:pt x="16763" y="3809"/>
                </a:lnTo>
                <a:lnTo>
                  <a:pt x="9905" y="3809"/>
                </a:lnTo>
                <a:lnTo>
                  <a:pt x="6858" y="6857"/>
                </a:lnTo>
                <a:lnTo>
                  <a:pt x="3048" y="9905"/>
                </a:lnTo>
                <a:lnTo>
                  <a:pt x="3048" y="13715"/>
                </a:lnTo>
                <a:lnTo>
                  <a:pt x="0" y="16763"/>
                </a:lnTo>
                <a:lnTo>
                  <a:pt x="0" y="28193"/>
                </a:lnTo>
                <a:lnTo>
                  <a:pt x="9905" y="38100"/>
                </a:lnTo>
                <a:lnTo>
                  <a:pt x="16763" y="38100"/>
                </a:lnTo>
                <a:lnTo>
                  <a:pt x="19812" y="41148"/>
                </a:lnTo>
                <a:lnTo>
                  <a:pt x="38862" y="41148"/>
                </a:lnTo>
                <a:lnTo>
                  <a:pt x="41910" y="38100"/>
                </a:lnTo>
                <a:lnTo>
                  <a:pt x="45720" y="38100"/>
                </a:lnTo>
                <a:lnTo>
                  <a:pt x="51815" y="35051"/>
                </a:lnTo>
                <a:close/>
              </a:path>
              <a:path w="59054" h="41275">
                <a:moveTo>
                  <a:pt x="58674" y="28193"/>
                </a:moveTo>
                <a:lnTo>
                  <a:pt x="58674" y="16763"/>
                </a:lnTo>
                <a:lnTo>
                  <a:pt x="51815" y="9905"/>
                </a:lnTo>
                <a:lnTo>
                  <a:pt x="51815" y="31241"/>
                </a:lnTo>
                <a:lnTo>
                  <a:pt x="55625" y="31241"/>
                </a:lnTo>
                <a:lnTo>
                  <a:pt x="58674" y="2819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59450" y="5875273"/>
            <a:ext cx="60325" cy="43180"/>
          </a:xfrm>
          <a:custGeom>
            <a:avLst/>
            <a:gdLst/>
            <a:ahLst/>
            <a:cxnLst/>
            <a:rect l="l" t="t" r="r" b="b"/>
            <a:pathLst>
              <a:path w="60325" h="43179">
                <a:moveTo>
                  <a:pt x="3048" y="28955"/>
                </a:moveTo>
                <a:lnTo>
                  <a:pt x="3048" y="17525"/>
                </a:lnTo>
                <a:lnTo>
                  <a:pt x="0" y="20574"/>
                </a:lnTo>
                <a:lnTo>
                  <a:pt x="0" y="25908"/>
                </a:lnTo>
                <a:lnTo>
                  <a:pt x="3048" y="28955"/>
                </a:lnTo>
                <a:close/>
              </a:path>
              <a:path w="60325" h="43179">
                <a:moveTo>
                  <a:pt x="57150" y="32765"/>
                </a:moveTo>
                <a:lnTo>
                  <a:pt x="57150" y="13715"/>
                </a:lnTo>
                <a:lnTo>
                  <a:pt x="53339" y="10667"/>
                </a:lnTo>
                <a:lnTo>
                  <a:pt x="50291" y="6858"/>
                </a:lnTo>
                <a:lnTo>
                  <a:pt x="47243" y="6858"/>
                </a:lnTo>
                <a:lnTo>
                  <a:pt x="43433" y="3810"/>
                </a:lnTo>
                <a:lnTo>
                  <a:pt x="38861" y="3810"/>
                </a:lnTo>
                <a:lnTo>
                  <a:pt x="35051" y="0"/>
                </a:lnTo>
                <a:lnTo>
                  <a:pt x="25145" y="0"/>
                </a:lnTo>
                <a:lnTo>
                  <a:pt x="22097" y="3810"/>
                </a:lnTo>
                <a:lnTo>
                  <a:pt x="15239" y="3810"/>
                </a:lnTo>
                <a:lnTo>
                  <a:pt x="11429" y="6858"/>
                </a:lnTo>
                <a:lnTo>
                  <a:pt x="8381" y="6858"/>
                </a:lnTo>
                <a:lnTo>
                  <a:pt x="5334" y="10667"/>
                </a:lnTo>
                <a:lnTo>
                  <a:pt x="3048" y="13715"/>
                </a:lnTo>
                <a:lnTo>
                  <a:pt x="3048" y="32765"/>
                </a:lnTo>
                <a:lnTo>
                  <a:pt x="5334" y="35813"/>
                </a:lnTo>
                <a:lnTo>
                  <a:pt x="8382" y="35813"/>
                </a:lnTo>
                <a:lnTo>
                  <a:pt x="11429" y="39624"/>
                </a:lnTo>
                <a:lnTo>
                  <a:pt x="15239" y="42672"/>
                </a:lnTo>
                <a:lnTo>
                  <a:pt x="43434" y="42672"/>
                </a:lnTo>
                <a:lnTo>
                  <a:pt x="47244" y="39624"/>
                </a:lnTo>
                <a:lnTo>
                  <a:pt x="50291" y="35813"/>
                </a:lnTo>
                <a:lnTo>
                  <a:pt x="53339" y="35813"/>
                </a:lnTo>
                <a:lnTo>
                  <a:pt x="57150" y="32765"/>
                </a:lnTo>
                <a:close/>
              </a:path>
              <a:path w="60325" h="43179">
                <a:moveTo>
                  <a:pt x="60198" y="25908"/>
                </a:moveTo>
                <a:lnTo>
                  <a:pt x="60198" y="20574"/>
                </a:lnTo>
                <a:lnTo>
                  <a:pt x="57150" y="17525"/>
                </a:lnTo>
                <a:lnTo>
                  <a:pt x="57150" y="28955"/>
                </a:lnTo>
                <a:lnTo>
                  <a:pt x="60198" y="25908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1593" y="6096253"/>
            <a:ext cx="57150" cy="43180"/>
          </a:xfrm>
          <a:custGeom>
            <a:avLst/>
            <a:gdLst/>
            <a:ahLst/>
            <a:cxnLst/>
            <a:rect l="l" t="t" r="r" b="b"/>
            <a:pathLst>
              <a:path w="57150" h="43179">
                <a:moveTo>
                  <a:pt x="3809" y="28956"/>
                </a:moveTo>
                <a:lnTo>
                  <a:pt x="3809" y="8382"/>
                </a:lnTo>
                <a:lnTo>
                  <a:pt x="0" y="11430"/>
                </a:lnTo>
                <a:lnTo>
                  <a:pt x="0" y="25146"/>
                </a:lnTo>
                <a:lnTo>
                  <a:pt x="3809" y="28956"/>
                </a:lnTo>
                <a:close/>
              </a:path>
              <a:path w="57150" h="43179">
                <a:moveTo>
                  <a:pt x="57150" y="25146"/>
                </a:moveTo>
                <a:lnTo>
                  <a:pt x="57150" y="11430"/>
                </a:lnTo>
                <a:lnTo>
                  <a:pt x="52577" y="6858"/>
                </a:lnTo>
                <a:lnTo>
                  <a:pt x="48767" y="6858"/>
                </a:lnTo>
                <a:lnTo>
                  <a:pt x="45720" y="3048"/>
                </a:lnTo>
                <a:lnTo>
                  <a:pt x="42672" y="0"/>
                </a:lnTo>
                <a:lnTo>
                  <a:pt x="15239" y="0"/>
                </a:lnTo>
                <a:lnTo>
                  <a:pt x="10667" y="3048"/>
                </a:lnTo>
                <a:lnTo>
                  <a:pt x="6857" y="6858"/>
                </a:lnTo>
                <a:lnTo>
                  <a:pt x="3809" y="6858"/>
                </a:lnTo>
                <a:lnTo>
                  <a:pt x="3809" y="32004"/>
                </a:lnTo>
                <a:lnTo>
                  <a:pt x="6857" y="35813"/>
                </a:lnTo>
                <a:lnTo>
                  <a:pt x="10667" y="35813"/>
                </a:lnTo>
                <a:lnTo>
                  <a:pt x="15239" y="38862"/>
                </a:lnTo>
                <a:lnTo>
                  <a:pt x="19050" y="38862"/>
                </a:lnTo>
                <a:lnTo>
                  <a:pt x="22098" y="42672"/>
                </a:lnTo>
                <a:lnTo>
                  <a:pt x="25907" y="42672"/>
                </a:lnTo>
                <a:lnTo>
                  <a:pt x="25907" y="38862"/>
                </a:lnTo>
                <a:lnTo>
                  <a:pt x="32003" y="42672"/>
                </a:lnTo>
                <a:lnTo>
                  <a:pt x="38861" y="38862"/>
                </a:lnTo>
                <a:lnTo>
                  <a:pt x="42672" y="38862"/>
                </a:lnTo>
                <a:lnTo>
                  <a:pt x="45720" y="35813"/>
                </a:lnTo>
                <a:lnTo>
                  <a:pt x="48767" y="35813"/>
                </a:lnTo>
                <a:lnTo>
                  <a:pt x="52577" y="32004"/>
                </a:lnTo>
                <a:lnTo>
                  <a:pt x="54101" y="28956"/>
                </a:lnTo>
                <a:lnTo>
                  <a:pt x="57150" y="25146"/>
                </a:lnTo>
                <a:close/>
              </a:path>
              <a:path w="57150" h="43179">
                <a:moveTo>
                  <a:pt x="28955" y="42672"/>
                </a:moveTo>
                <a:lnTo>
                  <a:pt x="25907" y="38862"/>
                </a:lnTo>
                <a:lnTo>
                  <a:pt x="25907" y="42672"/>
                </a:lnTo>
                <a:lnTo>
                  <a:pt x="28955" y="4267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77354" y="5315203"/>
            <a:ext cx="57150" cy="43180"/>
          </a:xfrm>
          <a:custGeom>
            <a:avLst/>
            <a:gdLst/>
            <a:ahLst/>
            <a:cxnLst/>
            <a:rect l="l" t="t" r="r" b="b"/>
            <a:pathLst>
              <a:path w="57150" h="43179">
                <a:moveTo>
                  <a:pt x="57150" y="25146"/>
                </a:moveTo>
                <a:lnTo>
                  <a:pt x="57150" y="13716"/>
                </a:lnTo>
                <a:lnTo>
                  <a:pt x="50292" y="6858"/>
                </a:lnTo>
                <a:lnTo>
                  <a:pt x="47244" y="3048"/>
                </a:lnTo>
                <a:lnTo>
                  <a:pt x="40386" y="3048"/>
                </a:lnTo>
                <a:lnTo>
                  <a:pt x="37338" y="0"/>
                </a:lnTo>
                <a:lnTo>
                  <a:pt x="19050" y="0"/>
                </a:lnTo>
                <a:lnTo>
                  <a:pt x="16001" y="3048"/>
                </a:lnTo>
                <a:lnTo>
                  <a:pt x="12953" y="3048"/>
                </a:lnTo>
                <a:lnTo>
                  <a:pt x="6096" y="9906"/>
                </a:lnTo>
                <a:lnTo>
                  <a:pt x="3048" y="9906"/>
                </a:lnTo>
                <a:lnTo>
                  <a:pt x="0" y="13716"/>
                </a:lnTo>
                <a:lnTo>
                  <a:pt x="0" y="25146"/>
                </a:lnTo>
                <a:lnTo>
                  <a:pt x="3048" y="28956"/>
                </a:lnTo>
                <a:lnTo>
                  <a:pt x="6096" y="32004"/>
                </a:lnTo>
                <a:lnTo>
                  <a:pt x="9144" y="35813"/>
                </a:lnTo>
                <a:lnTo>
                  <a:pt x="12953" y="38862"/>
                </a:lnTo>
                <a:lnTo>
                  <a:pt x="16001" y="38862"/>
                </a:lnTo>
                <a:lnTo>
                  <a:pt x="19050" y="42672"/>
                </a:lnTo>
                <a:lnTo>
                  <a:pt x="37338" y="42672"/>
                </a:lnTo>
                <a:lnTo>
                  <a:pt x="40386" y="38862"/>
                </a:lnTo>
                <a:lnTo>
                  <a:pt x="47244" y="38862"/>
                </a:lnTo>
                <a:lnTo>
                  <a:pt x="50292" y="35813"/>
                </a:lnTo>
                <a:lnTo>
                  <a:pt x="53340" y="32004"/>
                </a:lnTo>
                <a:lnTo>
                  <a:pt x="53340" y="28956"/>
                </a:lnTo>
                <a:lnTo>
                  <a:pt x="57150" y="25146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77354" y="5315203"/>
            <a:ext cx="57150" cy="43180"/>
          </a:xfrm>
          <a:custGeom>
            <a:avLst/>
            <a:gdLst/>
            <a:ahLst/>
            <a:cxnLst/>
            <a:rect l="l" t="t" r="r" b="b"/>
            <a:pathLst>
              <a:path w="57150" h="43179">
                <a:moveTo>
                  <a:pt x="27431" y="42672"/>
                </a:moveTo>
                <a:lnTo>
                  <a:pt x="37338" y="42672"/>
                </a:lnTo>
                <a:lnTo>
                  <a:pt x="40386" y="38862"/>
                </a:lnTo>
                <a:lnTo>
                  <a:pt x="47244" y="38862"/>
                </a:lnTo>
                <a:lnTo>
                  <a:pt x="50292" y="35813"/>
                </a:lnTo>
                <a:lnTo>
                  <a:pt x="53340" y="32004"/>
                </a:lnTo>
                <a:lnTo>
                  <a:pt x="53340" y="28956"/>
                </a:lnTo>
                <a:lnTo>
                  <a:pt x="57150" y="25146"/>
                </a:lnTo>
                <a:lnTo>
                  <a:pt x="57150" y="13716"/>
                </a:lnTo>
                <a:lnTo>
                  <a:pt x="50292" y="6858"/>
                </a:lnTo>
                <a:lnTo>
                  <a:pt x="47244" y="3048"/>
                </a:lnTo>
                <a:lnTo>
                  <a:pt x="40386" y="3048"/>
                </a:lnTo>
                <a:lnTo>
                  <a:pt x="37338" y="0"/>
                </a:lnTo>
                <a:lnTo>
                  <a:pt x="19050" y="0"/>
                </a:lnTo>
                <a:lnTo>
                  <a:pt x="16001" y="3048"/>
                </a:lnTo>
                <a:lnTo>
                  <a:pt x="12953" y="3048"/>
                </a:lnTo>
                <a:lnTo>
                  <a:pt x="6096" y="9906"/>
                </a:lnTo>
                <a:lnTo>
                  <a:pt x="3048" y="9906"/>
                </a:lnTo>
                <a:lnTo>
                  <a:pt x="0" y="13716"/>
                </a:lnTo>
                <a:lnTo>
                  <a:pt x="0" y="25146"/>
                </a:lnTo>
                <a:lnTo>
                  <a:pt x="3048" y="28956"/>
                </a:lnTo>
                <a:lnTo>
                  <a:pt x="6096" y="32004"/>
                </a:lnTo>
                <a:lnTo>
                  <a:pt x="9144" y="35813"/>
                </a:lnTo>
                <a:lnTo>
                  <a:pt x="12953" y="38862"/>
                </a:lnTo>
                <a:lnTo>
                  <a:pt x="16001" y="38862"/>
                </a:lnTo>
                <a:lnTo>
                  <a:pt x="19050" y="42672"/>
                </a:lnTo>
                <a:lnTo>
                  <a:pt x="27431" y="42672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97250" y="5226050"/>
            <a:ext cx="57150" cy="43180"/>
          </a:xfrm>
          <a:custGeom>
            <a:avLst/>
            <a:gdLst/>
            <a:ahLst/>
            <a:cxnLst/>
            <a:rect l="l" t="t" r="r" b="b"/>
            <a:pathLst>
              <a:path w="57150" h="43179">
                <a:moveTo>
                  <a:pt x="3048" y="28955"/>
                </a:moveTo>
                <a:lnTo>
                  <a:pt x="3048" y="9905"/>
                </a:lnTo>
                <a:lnTo>
                  <a:pt x="0" y="13715"/>
                </a:lnTo>
                <a:lnTo>
                  <a:pt x="0" y="25908"/>
                </a:lnTo>
                <a:lnTo>
                  <a:pt x="3048" y="28955"/>
                </a:lnTo>
                <a:close/>
              </a:path>
              <a:path w="57150" h="43179">
                <a:moveTo>
                  <a:pt x="57150" y="25908"/>
                </a:moveTo>
                <a:lnTo>
                  <a:pt x="57150" y="13715"/>
                </a:lnTo>
                <a:lnTo>
                  <a:pt x="54101" y="9905"/>
                </a:lnTo>
                <a:lnTo>
                  <a:pt x="50291" y="6858"/>
                </a:lnTo>
                <a:lnTo>
                  <a:pt x="47244" y="3048"/>
                </a:lnTo>
                <a:lnTo>
                  <a:pt x="43434" y="3048"/>
                </a:lnTo>
                <a:lnTo>
                  <a:pt x="41910" y="0"/>
                </a:lnTo>
                <a:lnTo>
                  <a:pt x="15239" y="0"/>
                </a:lnTo>
                <a:lnTo>
                  <a:pt x="8382" y="3048"/>
                </a:lnTo>
                <a:lnTo>
                  <a:pt x="5334" y="3048"/>
                </a:lnTo>
                <a:lnTo>
                  <a:pt x="3048" y="6858"/>
                </a:lnTo>
                <a:lnTo>
                  <a:pt x="3048" y="32765"/>
                </a:lnTo>
                <a:lnTo>
                  <a:pt x="5334" y="35813"/>
                </a:lnTo>
                <a:lnTo>
                  <a:pt x="8382" y="35813"/>
                </a:lnTo>
                <a:lnTo>
                  <a:pt x="15239" y="39624"/>
                </a:lnTo>
                <a:lnTo>
                  <a:pt x="22098" y="39624"/>
                </a:lnTo>
                <a:lnTo>
                  <a:pt x="25146" y="41148"/>
                </a:lnTo>
                <a:lnTo>
                  <a:pt x="25146" y="39624"/>
                </a:lnTo>
                <a:lnTo>
                  <a:pt x="41910" y="39624"/>
                </a:lnTo>
                <a:lnTo>
                  <a:pt x="43434" y="35813"/>
                </a:lnTo>
                <a:lnTo>
                  <a:pt x="47244" y="35813"/>
                </a:lnTo>
                <a:lnTo>
                  <a:pt x="57150" y="25908"/>
                </a:lnTo>
                <a:close/>
              </a:path>
              <a:path w="57150" h="43179">
                <a:moveTo>
                  <a:pt x="28194" y="42672"/>
                </a:moveTo>
                <a:lnTo>
                  <a:pt x="25146" y="39624"/>
                </a:lnTo>
                <a:lnTo>
                  <a:pt x="25146" y="41148"/>
                </a:lnTo>
                <a:lnTo>
                  <a:pt x="28194" y="42672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7250" y="5226050"/>
            <a:ext cx="57150" cy="43180"/>
          </a:xfrm>
          <a:custGeom>
            <a:avLst/>
            <a:gdLst/>
            <a:ahLst/>
            <a:cxnLst/>
            <a:rect l="l" t="t" r="r" b="b"/>
            <a:pathLst>
              <a:path w="57150" h="43179">
                <a:moveTo>
                  <a:pt x="25146" y="39624"/>
                </a:moveTo>
                <a:lnTo>
                  <a:pt x="41910" y="39624"/>
                </a:lnTo>
                <a:lnTo>
                  <a:pt x="43434" y="35813"/>
                </a:lnTo>
                <a:lnTo>
                  <a:pt x="47244" y="35813"/>
                </a:lnTo>
                <a:lnTo>
                  <a:pt x="57150" y="25908"/>
                </a:lnTo>
                <a:lnTo>
                  <a:pt x="57150" y="13715"/>
                </a:lnTo>
                <a:lnTo>
                  <a:pt x="54101" y="9905"/>
                </a:lnTo>
                <a:lnTo>
                  <a:pt x="50291" y="6858"/>
                </a:lnTo>
                <a:lnTo>
                  <a:pt x="47244" y="3048"/>
                </a:lnTo>
                <a:lnTo>
                  <a:pt x="43434" y="3048"/>
                </a:lnTo>
                <a:lnTo>
                  <a:pt x="41910" y="0"/>
                </a:lnTo>
                <a:lnTo>
                  <a:pt x="15239" y="0"/>
                </a:lnTo>
                <a:lnTo>
                  <a:pt x="8382" y="3048"/>
                </a:lnTo>
                <a:lnTo>
                  <a:pt x="5334" y="3048"/>
                </a:lnTo>
                <a:lnTo>
                  <a:pt x="3048" y="6858"/>
                </a:lnTo>
                <a:lnTo>
                  <a:pt x="3048" y="9905"/>
                </a:lnTo>
                <a:lnTo>
                  <a:pt x="0" y="13715"/>
                </a:lnTo>
                <a:lnTo>
                  <a:pt x="0" y="25908"/>
                </a:lnTo>
                <a:lnTo>
                  <a:pt x="3048" y="28955"/>
                </a:lnTo>
                <a:lnTo>
                  <a:pt x="3048" y="32765"/>
                </a:lnTo>
                <a:lnTo>
                  <a:pt x="5334" y="35813"/>
                </a:lnTo>
                <a:lnTo>
                  <a:pt x="8382" y="35813"/>
                </a:lnTo>
                <a:lnTo>
                  <a:pt x="15239" y="39624"/>
                </a:lnTo>
                <a:lnTo>
                  <a:pt x="22098" y="39624"/>
                </a:lnTo>
                <a:lnTo>
                  <a:pt x="28194" y="42672"/>
                </a:lnTo>
                <a:lnTo>
                  <a:pt x="25146" y="39624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8350" y="5444744"/>
            <a:ext cx="60325" cy="43815"/>
          </a:xfrm>
          <a:custGeom>
            <a:avLst/>
            <a:gdLst/>
            <a:ahLst/>
            <a:cxnLst/>
            <a:rect l="l" t="t" r="r" b="b"/>
            <a:pathLst>
              <a:path w="60325" h="43814">
                <a:moveTo>
                  <a:pt x="3048" y="27431"/>
                </a:moveTo>
                <a:lnTo>
                  <a:pt x="3048" y="13715"/>
                </a:lnTo>
                <a:lnTo>
                  <a:pt x="0" y="17525"/>
                </a:lnTo>
                <a:lnTo>
                  <a:pt x="0" y="24383"/>
                </a:lnTo>
                <a:lnTo>
                  <a:pt x="3048" y="27431"/>
                </a:lnTo>
                <a:close/>
              </a:path>
              <a:path w="60325" h="43814">
                <a:moveTo>
                  <a:pt x="57150" y="31241"/>
                </a:moveTo>
                <a:lnTo>
                  <a:pt x="57150" y="10667"/>
                </a:lnTo>
                <a:lnTo>
                  <a:pt x="54101" y="6857"/>
                </a:lnTo>
                <a:lnTo>
                  <a:pt x="50291" y="3809"/>
                </a:lnTo>
                <a:lnTo>
                  <a:pt x="47244" y="3809"/>
                </a:lnTo>
                <a:lnTo>
                  <a:pt x="44196" y="0"/>
                </a:lnTo>
                <a:lnTo>
                  <a:pt x="16001" y="0"/>
                </a:lnTo>
                <a:lnTo>
                  <a:pt x="12953" y="3809"/>
                </a:lnTo>
                <a:lnTo>
                  <a:pt x="9905" y="3809"/>
                </a:lnTo>
                <a:lnTo>
                  <a:pt x="3048" y="10667"/>
                </a:lnTo>
                <a:lnTo>
                  <a:pt x="3048" y="31241"/>
                </a:lnTo>
                <a:lnTo>
                  <a:pt x="6858" y="34289"/>
                </a:lnTo>
                <a:lnTo>
                  <a:pt x="9905" y="38100"/>
                </a:lnTo>
                <a:lnTo>
                  <a:pt x="12953" y="38100"/>
                </a:lnTo>
                <a:lnTo>
                  <a:pt x="16001" y="41147"/>
                </a:lnTo>
                <a:lnTo>
                  <a:pt x="24384" y="41147"/>
                </a:lnTo>
                <a:lnTo>
                  <a:pt x="27432" y="43433"/>
                </a:lnTo>
                <a:lnTo>
                  <a:pt x="27432" y="41147"/>
                </a:lnTo>
                <a:lnTo>
                  <a:pt x="44196" y="41147"/>
                </a:lnTo>
                <a:lnTo>
                  <a:pt x="47244" y="38100"/>
                </a:lnTo>
                <a:lnTo>
                  <a:pt x="50291" y="38100"/>
                </a:lnTo>
                <a:lnTo>
                  <a:pt x="57150" y="31241"/>
                </a:lnTo>
                <a:close/>
              </a:path>
              <a:path w="60325" h="43814">
                <a:moveTo>
                  <a:pt x="60198" y="24383"/>
                </a:moveTo>
                <a:lnTo>
                  <a:pt x="60198" y="17525"/>
                </a:lnTo>
                <a:lnTo>
                  <a:pt x="57150" y="13715"/>
                </a:lnTo>
                <a:lnTo>
                  <a:pt x="57150" y="27431"/>
                </a:lnTo>
                <a:lnTo>
                  <a:pt x="60198" y="24383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59450" y="5662676"/>
            <a:ext cx="60325" cy="41275"/>
          </a:xfrm>
          <a:custGeom>
            <a:avLst/>
            <a:gdLst/>
            <a:ahLst/>
            <a:cxnLst/>
            <a:rect l="l" t="t" r="r" b="b"/>
            <a:pathLst>
              <a:path w="60325" h="41275">
                <a:moveTo>
                  <a:pt x="60198" y="26670"/>
                </a:moveTo>
                <a:lnTo>
                  <a:pt x="60198" y="16763"/>
                </a:lnTo>
                <a:lnTo>
                  <a:pt x="57150" y="12953"/>
                </a:lnTo>
                <a:lnTo>
                  <a:pt x="57150" y="9906"/>
                </a:lnTo>
                <a:lnTo>
                  <a:pt x="53339" y="9906"/>
                </a:lnTo>
                <a:lnTo>
                  <a:pt x="50291" y="6858"/>
                </a:lnTo>
                <a:lnTo>
                  <a:pt x="47244" y="3048"/>
                </a:lnTo>
                <a:lnTo>
                  <a:pt x="43434" y="3048"/>
                </a:lnTo>
                <a:lnTo>
                  <a:pt x="38862" y="0"/>
                </a:lnTo>
                <a:lnTo>
                  <a:pt x="22098" y="0"/>
                </a:lnTo>
                <a:lnTo>
                  <a:pt x="15239" y="3048"/>
                </a:lnTo>
                <a:lnTo>
                  <a:pt x="11429" y="3048"/>
                </a:lnTo>
                <a:lnTo>
                  <a:pt x="8382" y="6858"/>
                </a:lnTo>
                <a:lnTo>
                  <a:pt x="5334" y="9906"/>
                </a:lnTo>
                <a:lnTo>
                  <a:pt x="3048" y="9906"/>
                </a:lnTo>
                <a:lnTo>
                  <a:pt x="3048" y="12953"/>
                </a:lnTo>
                <a:lnTo>
                  <a:pt x="0" y="16763"/>
                </a:lnTo>
                <a:lnTo>
                  <a:pt x="0" y="26670"/>
                </a:lnTo>
                <a:lnTo>
                  <a:pt x="3048" y="29718"/>
                </a:lnTo>
                <a:lnTo>
                  <a:pt x="5334" y="31241"/>
                </a:lnTo>
                <a:lnTo>
                  <a:pt x="8382" y="34289"/>
                </a:lnTo>
                <a:lnTo>
                  <a:pt x="11429" y="38100"/>
                </a:lnTo>
                <a:lnTo>
                  <a:pt x="15239" y="38100"/>
                </a:lnTo>
                <a:lnTo>
                  <a:pt x="22098" y="41148"/>
                </a:lnTo>
                <a:lnTo>
                  <a:pt x="38862" y="41148"/>
                </a:lnTo>
                <a:lnTo>
                  <a:pt x="43434" y="38100"/>
                </a:lnTo>
                <a:lnTo>
                  <a:pt x="47244" y="38100"/>
                </a:lnTo>
                <a:lnTo>
                  <a:pt x="50291" y="34289"/>
                </a:lnTo>
                <a:lnTo>
                  <a:pt x="53339" y="31241"/>
                </a:lnTo>
                <a:lnTo>
                  <a:pt x="57150" y="29718"/>
                </a:lnTo>
                <a:lnTo>
                  <a:pt x="60198" y="2667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59450" y="5662676"/>
            <a:ext cx="60325" cy="41275"/>
          </a:xfrm>
          <a:custGeom>
            <a:avLst/>
            <a:gdLst/>
            <a:ahLst/>
            <a:cxnLst/>
            <a:rect l="l" t="t" r="r" b="b"/>
            <a:pathLst>
              <a:path w="60325" h="41275">
                <a:moveTo>
                  <a:pt x="28194" y="41148"/>
                </a:moveTo>
                <a:lnTo>
                  <a:pt x="38862" y="41148"/>
                </a:lnTo>
                <a:lnTo>
                  <a:pt x="43434" y="38100"/>
                </a:lnTo>
                <a:lnTo>
                  <a:pt x="47244" y="38100"/>
                </a:lnTo>
                <a:lnTo>
                  <a:pt x="50291" y="34289"/>
                </a:lnTo>
                <a:lnTo>
                  <a:pt x="53339" y="31241"/>
                </a:lnTo>
                <a:lnTo>
                  <a:pt x="57150" y="29718"/>
                </a:lnTo>
                <a:lnTo>
                  <a:pt x="60198" y="26670"/>
                </a:lnTo>
                <a:lnTo>
                  <a:pt x="60198" y="16763"/>
                </a:lnTo>
                <a:lnTo>
                  <a:pt x="57150" y="12953"/>
                </a:lnTo>
                <a:lnTo>
                  <a:pt x="57150" y="9906"/>
                </a:lnTo>
                <a:lnTo>
                  <a:pt x="53339" y="9906"/>
                </a:lnTo>
                <a:lnTo>
                  <a:pt x="50291" y="6858"/>
                </a:lnTo>
                <a:lnTo>
                  <a:pt x="47244" y="3048"/>
                </a:lnTo>
                <a:lnTo>
                  <a:pt x="43434" y="3048"/>
                </a:lnTo>
                <a:lnTo>
                  <a:pt x="38862" y="0"/>
                </a:lnTo>
                <a:lnTo>
                  <a:pt x="22098" y="0"/>
                </a:lnTo>
                <a:lnTo>
                  <a:pt x="15239" y="3048"/>
                </a:lnTo>
                <a:lnTo>
                  <a:pt x="11429" y="3048"/>
                </a:lnTo>
                <a:lnTo>
                  <a:pt x="8382" y="6858"/>
                </a:lnTo>
                <a:lnTo>
                  <a:pt x="5334" y="9906"/>
                </a:lnTo>
                <a:lnTo>
                  <a:pt x="3048" y="9906"/>
                </a:lnTo>
                <a:lnTo>
                  <a:pt x="3048" y="12953"/>
                </a:lnTo>
                <a:lnTo>
                  <a:pt x="0" y="16763"/>
                </a:lnTo>
                <a:lnTo>
                  <a:pt x="0" y="26670"/>
                </a:lnTo>
                <a:lnTo>
                  <a:pt x="3048" y="29718"/>
                </a:lnTo>
                <a:lnTo>
                  <a:pt x="5334" y="31241"/>
                </a:lnTo>
                <a:lnTo>
                  <a:pt x="8382" y="34289"/>
                </a:lnTo>
                <a:lnTo>
                  <a:pt x="11429" y="38100"/>
                </a:lnTo>
                <a:lnTo>
                  <a:pt x="15239" y="38100"/>
                </a:lnTo>
                <a:lnTo>
                  <a:pt x="22098" y="41148"/>
                </a:lnTo>
                <a:lnTo>
                  <a:pt x="28194" y="41148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10069" y="5875273"/>
            <a:ext cx="59055" cy="43180"/>
          </a:xfrm>
          <a:custGeom>
            <a:avLst/>
            <a:gdLst/>
            <a:ahLst/>
            <a:cxnLst/>
            <a:rect l="l" t="t" r="r" b="b"/>
            <a:pathLst>
              <a:path w="59054" h="43179">
                <a:moveTo>
                  <a:pt x="3809" y="28955"/>
                </a:moveTo>
                <a:lnTo>
                  <a:pt x="3809" y="17525"/>
                </a:lnTo>
                <a:lnTo>
                  <a:pt x="0" y="20574"/>
                </a:lnTo>
                <a:lnTo>
                  <a:pt x="0" y="25908"/>
                </a:lnTo>
                <a:lnTo>
                  <a:pt x="3809" y="28955"/>
                </a:lnTo>
                <a:close/>
              </a:path>
              <a:path w="59054" h="43179">
                <a:moveTo>
                  <a:pt x="55625" y="32765"/>
                </a:moveTo>
                <a:lnTo>
                  <a:pt x="55625" y="13715"/>
                </a:lnTo>
                <a:lnTo>
                  <a:pt x="54101" y="10667"/>
                </a:lnTo>
                <a:lnTo>
                  <a:pt x="51053" y="6858"/>
                </a:lnTo>
                <a:lnTo>
                  <a:pt x="47244" y="6858"/>
                </a:lnTo>
                <a:lnTo>
                  <a:pt x="44196" y="3810"/>
                </a:lnTo>
                <a:lnTo>
                  <a:pt x="38100" y="3810"/>
                </a:lnTo>
                <a:lnTo>
                  <a:pt x="34289" y="0"/>
                </a:lnTo>
                <a:lnTo>
                  <a:pt x="25146" y="0"/>
                </a:lnTo>
                <a:lnTo>
                  <a:pt x="21335" y="3810"/>
                </a:lnTo>
                <a:lnTo>
                  <a:pt x="15239" y="3810"/>
                </a:lnTo>
                <a:lnTo>
                  <a:pt x="13715" y="6858"/>
                </a:lnTo>
                <a:lnTo>
                  <a:pt x="9905" y="6858"/>
                </a:lnTo>
                <a:lnTo>
                  <a:pt x="6857" y="10667"/>
                </a:lnTo>
                <a:lnTo>
                  <a:pt x="3809" y="13715"/>
                </a:lnTo>
                <a:lnTo>
                  <a:pt x="3809" y="32765"/>
                </a:lnTo>
                <a:lnTo>
                  <a:pt x="6857" y="35813"/>
                </a:lnTo>
                <a:lnTo>
                  <a:pt x="9905" y="35813"/>
                </a:lnTo>
                <a:lnTo>
                  <a:pt x="13715" y="39624"/>
                </a:lnTo>
                <a:lnTo>
                  <a:pt x="15239" y="42672"/>
                </a:lnTo>
                <a:lnTo>
                  <a:pt x="44196" y="42672"/>
                </a:lnTo>
                <a:lnTo>
                  <a:pt x="51053" y="35813"/>
                </a:lnTo>
                <a:lnTo>
                  <a:pt x="54101" y="35813"/>
                </a:lnTo>
                <a:lnTo>
                  <a:pt x="55625" y="32765"/>
                </a:lnTo>
                <a:close/>
              </a:path>
              <a:path w="59054" h="43179">
                <a:moveTo>
                  <a:pt x="58674" y="25908"/>
                </a:moveTo>
                <a:lnTo>
                  <a:pt x="58674" y="20574"/>
                </a:lnTo>
                <a:lnTo>
                  <a:pt x="55625" y="17525"/>
                </a:lnTo>
                <a:lnTo>
                  <a:pt x="55625" y="28955"/>
                </a:lnTo>
                <a:lnTo>
                  <a:pt x="58674" y="25908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0069" y="5875273"/>
            <a:ext cx="59055" cy="43180"/>
          </a:xfrm>
          <a:custGeom>
            <a:avLst/>
            <a:gdLst/>
            <a:ahLst/>
            <a:cxnLst/>
            <a:rect l="l" t="t" r="r" b="b"/>
            <a:pathLst>
              <a:path w="59054" h="43179">
                <a:moveTo>
                  <a:pt x="28194" y="42672"/>
                </a:moveTo>
                <a:lnTo>
                  <a:pt x="44196" y="42672"/>
                </a:lnTo>
                <a:lnTo>
                  <a:pt x="51053" y="35813"/>
                </a:lnTo>
                <a:lnTo>
                  <a:pt x="54101" y="35813"/>
                </a:lnTo>
                <a:lnTo>
                  <a:pt x="55625" y="32765"/>
                </a:lnTo>
                <a:lnTo>
                  <a:pt x="55625" y="28955"/>
                </a:lnTo>
                <a:lnTo>
                  <a:pt x="58674" y="25908"/>
                </a:lnTo>
                <a:lnTo>
                  <a:pt x="58674" y="20574"/>
                </a:lnTo>
                <a:lnTo>
                  <a:pt x="55625" y="17525"/>
                </a:lnTo>
                <a:lnTo>
                  <a:pt x="55625" y="13715"/>
                </a:lnTo>
                <a:lnTo>
                  <a:pt x="54101" y="10667"/>
                </a:lnTo>
                <a:lnTo>
                  <a:pt x="51053" y="6858"/>
                </a:lnTo>
                <a:lnTo>
                  <a:pt x="47244" y="6858"/>
                </a:lnTo>
                <a:lnTo>
                  <a:pt x="44196" y="3810"/>
                </a:lnTo>
                <a:lnTo>
                  <a:pt x="38100" y="3810"/>
                </a:lnTo>
                <a:lnTo>
                  <a:pt x="34289" y="0"/>
                </a:lnTo>
                <a:lnTo>
                  <a:pt x="25146" y="0"/>
                </a:lnTo>
                <a:lnTo>
                  <a:pt x="21335" y="3810"/>
                </a:lnTo>
                <a:lnTo>
                  <a:pt x="15239" y="3810"/>
                </a:lnTo>
                <a:lnTo>
                  <a:pt x="13715" y="6858"/>
                </a:lnTo>
                <a:lnTo>
                  <a:pt x="9905" y="6858"/>
                </a:lnTo>
                <a:lnTo>
                  <a:pt x="6857" y="10667"/>
                </a:lnTo>
                <a:lnTo>
                  <a:pt x="3809" y="13715"/>
                </a:lnTo>
                <a:lnTo>
                  <a:pt x="3809" y="17525"/>
                </a:lnTo>
                <a:lnTo>
                  <a:pt x="0" y="20574"/>
                </a:lnTo>
                <a:lnTo>
                  <a:pt x="0" y="25908"/>
                </a:lnTo>
                <a:lnTo>
                  <a:pt x="3809" y="28955"/>
                </a:lnTo>
                <a:lnTo>
                  <a:pt x="3809" y="32765"/>
                </a:lnTo>
                <a:lnTo>
                  <a:pt x="6857" y="35813"/>
                </a:lnTo>
                <a:lnTo>
                  <a:pt x="9905" y="35813"/>
                </a:lnTo>
                <a:lnTo>
                  <a:pt x="13715" y="39624"/>
                </a:lnTo>
                <a:lnTo>
                  <a:pt x="15239" y="42672"/>
                </a:lnTo>
                <a:lnTo>
                  <a:pt x="28194" y="42672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385050" y="4930394"/>
            <a:ext cx="27305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 indent="-95250">
              <a:lnSpc>
                <a:spcPct val="100000"/>
              </a:lnSpc>
              <a:buAutoNum type="arabicPlain"/>
              <a:tabLst>
                <a:tab pos="108585" algn="l"/>
              </a:tabLst>
            </a:pPr>
            <a:r>
              <a:rPr sz="900" spc="-5" dirty="0">
                <a:latin typeface="Arial"/>
                <a:cs typeface="Arial"/>
              </a:rPr>
              <a:t>KB</a:t>
            </a:r>
            <a:endParaRPr sz="900">
              <a:latin typeface="Arial"/>
              <a:cs typeface="Arial"/>
            </a:endParaRPr>
          </a:p>
          <a:p>
            <a:pPr marL="107950" indent="-95250">
              <a:lnSpc>
                <a:spcPct val="100000"/>
              </a:lnSpc>
              <a:spcBef>
                <a:spcPts val="220"/>
              </a:spcBef>
              <a:buAutoNum type="arabicPlain"/>
              <a:tabLst>
                <a:tab pos="108585" algn="l"/>
              </a:tabLst>
            </a:pPr>
            <a:r>
              <a:rPr sz="900" spc="-5" dirty="0">
                <a:latin typeface="Arial"/>
                <a:cs typeface="Arial"/>
              </a:rPr>
              <a:t>KB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00" dirty="0">
                <a:latin typeface="Arial"/>
                <a:cs typeface="Arial"/>
              </a:rPr>
              <a:t>4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KB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latin typeface="Arial"/>
                <a:cs typeface="Arial"/>
              </a:rPr>
              <a:t>8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KB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1531" y="4869118"/>
            <a:ext cx="153670" cy="489584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Miss rate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10073" y="6980172"/>
            <a:ext cx="65405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Associativity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25444" y="4594352"/>
            <a:ext cx="1183640" cy="436880"/>
          </a:xfrm>
          <a:custGeom>
            <a:avLst/>
            <a:gdLst/>
            <a:ahLst/>
            <a:cxnLst/>
            <a:rect l="l" t="t" r="r" b="b"/>
            <a:pathLst>
              <a:path w="1183639" h="436879">
                <a:moveTo>
                  <a:pt x="1183385" y="43662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08829" y="5030978"/>
            <a:ext cx="1176020" cy="431800"/>
          </a:xfrm>
          <a:custGeom>
            <a:avLst/>
            <a:gdLst/>
            <a:ahLst/>
            <a:cxnLst/>
            <a:rect l="l" t="t" r="r" b="b"/>
            <a:pathLst>
              <a:path w="1176020" h="431800">
                <a:moveTo>
                  <a:pt x="1175766" y="43129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84596" y="5462270"/>
            <a:ext cx="1149985" cy="216535"/>
          </a:xfrm>
          <a:custGeom>
            <a:avLst/>
            <a:gdLst/>
            <a:ahLst/>
            <a:cxnLst/>
            <a:rect l="l" t="t" r="r" b="b"/>
            <a:pathLst>
              <a:path w="1149984" h="216535">
                <a:moveTo>
                  <a:pt x="1149857" y="21640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25444" y="3939794"/>
            <a:ext cx="1183640" cy="435609"/>
          </a:xfrm>
          <a:custGeom>
            <a:avLst/>
            <a:gdLst/>
            <a:ahLst/>
            <a:cxnLst/>
            <a:rect l="l" t="t" r="r" b="b"/>
            <a:pathLst>
              <a:path w="1183639" h="435610">
                <a:moveTo>
                  <a:pt x="1183385" y="435101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08829" y="4377944"/>
            <a:ext cx="1176020" cy="212090"/>
          </a:xfrm>
          <a:custGeom>
            <a:avLst/>
            <a:gdLst/>
            <a:ahLst/>
            <a:cxnLst/>
            <a:rect l="l" t="t" r="r" b="b"/>
            <a:pathLst>
              <a:path w="1176020" h="212089">
                <a:moveTo>
                  <a:pt x="1175766" y="211835"/>
                </a:moveTo>
                <a:lnTo>
                  <a:pt x="0" y="0"/>
                </a:lnTo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84596" y="4589779"/>
            <a:ext cx="1149985" cy="215900"/>
          </a:xfrm>
          <a:custGeom>
            <a:avLst/>
            <a:gdLst/>
            <a:ahLst/>
            <a:cxnLst/>
            <a:rect l="l" t="t" r="r" b="b"/>
            <a:pathLst>
              <a:path w="1149984" h="215900">
                <a:moveTo>
                  <a:pt x="1149857" y="215645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1247" y="4549394"/>
            <a:ext cx="90805" cy="86360"/>
          </a:xfrm>
          <a:custGeom>
            <a:avLst/>
            <a:gdLst/>
            <a:ahLst/>
            <a:cxnLst/>
            <a:rect l="l" t="t" r="r" b="b"/>
            <a:pathLst>
              <a:path w="90804" h="86360">
                <a:moveTo>
                  <a:pt x="90677" y="86105"/>
                </a:moveTo>
                <a:lnTo>
                  <a:pt x="90677" y="3809"/>
                </a:lnTo>
                <a:lnTo>
                  <a:pt x="0" y="0"/>
                </a:lnTo>
                <a:lnTo>
                  <a:pt x="0" y="86105"/>
                </a:lnTo>
                <a:lnTo>
                  <a:pt x="90677" y="86105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81247" y="4549394"/>
            <a:ext cx="90805" cy="86360"/>
          </a:xfrm>
          <a:custGeom>
            <a:avLst/>
            <a:gdLst/>
            <a:ahLst/>
            <a:cxnLst/>
            <a:rect l="l" t="t" r="r" b="b"/>
            <a:pathLst>
              <a:path w="90804" h="86360">
                <a:moveTo>
                  <a:pt x="0" y="0"/>
                </a:moveTo>
                <a:lnTo>
                  <a:pt x="90677" y="3809"/>
                </a:lnTo>
                <a:lnTo>
                  <a:pt x="90677" y="86105"/>
                </a:lnTo>
                <a:lnTo>
                  <a:pt x="0" y="8610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63871" y="4986020"/>
            <a:ext cx="90805" cy="87630"/>
          </a:xfrm>
          <a:custGeom>
            <a:avLst/>
            <a:gdLst/>
            <a:ahLst/>
            <a:cxnLst/>
            <a:rect l="l" t="t" r="r" b="b"/>
            <a:pathLst>
              <a:path w="90804" h="87629">
                <a:moveTo>
                  <a:pt x="90677" y="87629"/>
                </a:moveTo>
                <a:lnTo>
                  <a:pt x="90677" y="3809"/>
                </a:lnTo>
                <a:lnTo>
                  <a:pt x="0" y="0"/>
                </a:lnTo>
                <a:lnTo>
                  <a:pt x="0" y="87629"/>
                </a:lnTo>
                <a:lnTo>
                  <a:pt x="90677" y="87629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63871" y="4986020"/>
            <a:ext cx="90805" cy="87630"/>
          </a:xfrm>
          <a:custGeom>
            <a:avLst/>
            <a:gdLst/>
            <a:ahLst/>
            <a:cxnLst/>
            <a:rect l="l" t="t" r="r" b="b"/>
            <a:pathLst>
              <a:path w="90804" h="87629">
                <a:moveTo>
                  <a:pt x="0" y="0"/>
                </a:moveTo>
                <a:lnTo>
                  <a:pt x="90677" y="3809"/>
                </a:lnTo>
                <a:lnTo>
                  <a:pt x="90677" y="87629"/>
                </a:lnTo>
                <a:lnTo>
                  <a:pt x="0" y="876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40400" y="5419597"/>
            <a:ext cx="90170" cy="81280"/>
          </a:xfrm>
          <a:custGeom>
            <a:avLst/>
            <a:gdLst/>
            <a:ahLst/>
            <a:cxnLst/>
            <a:rect l="l" t="t" r="r" b="b"/>
            <a:pathLst>
              <a:path w="90170" h="81279">
                <a:moveTo>
                  <a:pt x="89915" y="0"/>
                </a:moveTo>
                <a:lnTo>
                  <a:pt x="89915" y="80772"/>
                </a:lnTo>
                <a:lnTo>
                  <a:pt x="0" y="80772"/>
                </a:lnTo>
                <a:lnTo>
                  <a:pt x="0" y="0"/>
                </a:lnTo>
                <a:lnTo>
                  <a:pt x="89915" y="0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40400" y="5419597"/>
            <a:ext cx="90805" cy="81280"/>
          </a:xfrm>
          <a:custGeom>
            <a:avLst/>
            <a:gdLst/>
            <a:ahLst/>
            <a:cxnLst/>
            <a:rect l="l" t="t" r="r" b="b"/>
            <a:pathLst>
              <a:path w="90804" h="81279">
                <a:moveTo>
                  <a:pt x="90677" y="0"/>
                </a:moveTo>
                <a:lnTo>
                  <a:pt x="90677" y="80772"/>
                </a:lnTo>
                <a:lnTo>
                  <a:pt x="0" y="80772"/>
                </a:lnTo>
                <a:lnTo>
                  <a:pt x="0" y="0"/>
                </a:lnTo>
                <a:lnTo>
                  <a:pt x="90677" y="0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87971" y="5637529"/>
            <a:ext cx="90805" cy="85725"/>
          </a:xfrm>
          <a:custGeom>
            <a:avLst/>
            <a:gdLst/>
            <a:ahLst/>
            <a:cxnLst/>
            <a:rect l="l" t="t" r="r" b="b"/>
            <a:pathLst>
              <a:path w="90804" h="85725">
                <a:moveTo>
                  <a:pt x="90677" y="85344"/>
                </a:moveTo>
                <a:lnTo>
                  <a:pt x="90677" y="3048"/>
                </a:lnTo>
                <a:lnTo>
                  <a:pt x="0" y="0"/>
                </a:lnTo>
                <a:lnTo>
                  <a:pt x="3809" y="3048"/>
                </a:lnTo>
                <a:lnTo>
                  <a:pt x="3809" y="85344"/>
                </a:lnTo>
                <a:lnTo>
                  <a:pt x="90677" y="85344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87971" y="5637529"/>
            <a:ext cx="90805" cy="85725"/>
          </a:xfrm>
          <a:custGeom>
            <a:avLst/>
            <a:gdLst/>
            <a:ahLst/>
            <a:cxnLst/>
            <a:rect l="l" t="t" r="r" b="b"/>
            <a:pathLst>
              <a:path w="90804" h="85725">
                <a:moveTo>
                  <a:pt x="0" y="0"/>
                </a:moveTo>
                <a:lnTo>
                  <a:pt x="90677" y="3048"/>
                </a:lnTo>
                <a:lnTo>
                  <a:pt x="90677" y="85344"/>
                </a:lnTo>
                <a:lnTo>
                  <a:pt x="3809" y="85344"/>
                </a:lnTo>
                <a:lnTo>
                  <a:pt x="3809" y="304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1247" y="3897121"/>
            <a:ext cx="90170" cy="82550"/>
          </a:xfrm>
          <a:custGeom>
            <a:avLst/>
            <a:gdLst/>
            <a:ahLst/>
            <a:cxnLst/>
            <a:rect l="l" t="t" r="r" b="b"/>
            <a:pathLst>
              <a:path w="90170" h="82550">
                <a:moveTo>
                  <a:pt x="89915" y="0"/>
                </a:moveTo>
                <a:lnTo>
                  <a:pt x="89915" y="82296"/>
                </a:lnTo>
                <a:lnTo>
                  <a:pt x="0" y="82296"/>
                </a:lnTo>
                <a:lnTo>
                  <a:pt x="0" y="0"/>
                </a:lnTo>
                <a:lnTo>
                  <a:pt x="899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81247" y="3897121"/>
            <a:ext cx="90805" cy="83185"/>
          </a:xfrm>
          <a:custGeom>
            <a:avLst/>
            <a:gdLst/>
            <a:ahLst/>
            <a:cxnLst/>
            <a:rect l="l" t="t" r="r" b="b"/>
            <a:pathLst>
              <a:path w="90804" h="83185">
                <a:moveTo>
                  <a:pt x="90677" y="0"/>
                </a:moveTo>
                <a:lnTo>
                  <a:pt x="90677" y="83058"/>
                </a:lnTo>
                <a:lnTo>
                  <a:pt x="0" y="83058"/>
                </a:lnTo>
                <a:lnTo>
                  <a:pt x="0" y="0"/>
                </a:lnTo>
                <a:lnTo>
                  <a:pt x="9067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63871" y="4335271"/>
            <a:ext cx="90805" cy="82550"/>
          </a:xfrm>
          <a:custGeom>
            <a:avLst/>
            <a:gdLst/>
            <a:ahLst/>
            <a:cxnLst/>
            <a:rect l="l" t="t" r="r" b="b"/>
            <a:pathLst>
              <a:path w="90804" h="82550">
                <a:moveTo>
                  <a:pt x="90677" y="0"/>
                </a:moveTo>
                <a:lnTo>
                  <a:pt x="90677" y="82296"/>
                </a:lnTo>
                <a:lnTo>
                  <a:pt x="0" y="82296"/>
                </a:lnTo>
                <a:lnTo>
                  <a:pt x="0" y="0"/>
                </a:lnTo>
                <a:lnTo>
                  <a:pt x="906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63871" y="4335271"/>
            <a:ext cx="90805" cy="83185"/>
          </a:xfrm>
          <a:custGeom>
            <a:avLst/>
            <a:gdLst/>
            <a:ahLst/>
            <a:cxnLst/>
            <a:rect l="l" t="t" r="r" b="b"/>
            <a:pathLst>
              <a:path w="90804" h="83185">
                <a:moveTo>
                  <a:pt x="90677" y="0"/>
                </a:moveTo>
                <a:lnTo>
                  <a:pt x="90677" y="83058"/>
                </a:lnTo>
                <a:lnTo>
                  <a:pt x="0" y="83058"/>
                </a:lnTo>
                <a:lnTo>
                  <a:pt x="0" y="0"/>
                </a:lnTo>
                <a:lnTo>
                  <a:pt x="9067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40400" y="4546346"/>
            <a:ext cx="90805" cy="86360"/>
          </a:xfrm>
          <a:custGeom>
            <a:avLst/>
            <a:gdLst/>
            <a:ahLst/>
            <a:cxnLst/>
            <a:rect l="l" t="t" r="r" b="b"/>
            <a:pathLst>
              <a:path w="90804" h="86360">
                <a:moveTo>
                  <a:pt x="90677" y="86105"/>
                </a:moveTo>
                <a:lnTo>
                  <a:pt x="90677" y="3809"/>
                </a:lnTo>
                <a:lnTo>
                  <a:pt x="0" y="0"/>
                </a:lnTo>
                <a:lnTo>
                  <a:pt x="0" y="86105"/>
                </a:lnTo>
                <a:lnTo>
                  <a:pt x="90677" y="861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40400" y="4546346"/>
            <a:ext cx="90805" cy="86360"/>
          </a:xfrm>
          <a:custGeom>
            <a:avLst/>
            <a:gdLst/>
            <a:ahLst/>
            <a:cxnLst/>
            <a:rect l="l" t="t" r="r" b="b"/>
            <a:pathLst>
              <a:path w="90804" h="86360">
                <a:moveTo>
                  <a:pt x="0" y="0"/>
                </a:moveTo>
                <a:lnTo>
                  <a:pt x="90677" y="3809"/>
                </a:lnTo>
                <a:lnTo>
                  <a:pt x="90677" y="86105"/>
                </a:lnTo>
                <a:lnTo>
                  <a:pt x="0" y="8610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91019" y="4766564"/>
            <a:ext cx="87630" cy="83185"/>
          </a:xfrm>
          <a:custGeom>
            <a:avLst/>
            <a:gdLst/>
            <a:ahLst/>
            <a:cxnLst/>
            <a:rect l="l" t="t" r="r" b="b"/>
            <a:pathLst>
              <a:path w="87629" h="83185">
                <a:moveTo>
                  <a:pt x="87629" y="83058"/>
                </a:moveTo>
                <a:lnTo>
                  <a:pt x="87629" y="0"/>
                </a:lnTo>
                <a:lnTo>
                  <a:pt x="0" y="0"/>
                </a:lnTo>
                <a:lnTo>
                  <a:pt x="0" y="83058"/>
                </a:lnTo>
                <a:lnTo>
                  <a:pt x="87629" y="83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87971" y="4767326"/>
            <a:ext cx="90805" cy="82550"/>
          </a:xfrm>
          <a:custGeom>
            <a:avLst/>
            <a:gdLst/>
            <a:ahLst/>
            <a:cxnLst/>
            <a:rect l="l" t="t" r="r" b="b"/>
            <a:pathLst>
              <a:path w="90804" h="82550">
                <a:moveTo>
                  <a:pt x="0" y="0"/>
                </a:moveTo>
                <a:lnTo>
                  <a:pt x="90677" y="0"/>
                </a:lnTo>
                <a:lnTo>
                  <a:pt x="90677" y="82296"/>
                </a:lnTo>
                <a:lnTo>
                  <a:pt x="3809" y="82296"/>
                </a:lnTo>
                <a:lnTo>
                  <a:pt x="380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25444" y="6713473"/>
            <a:ext cx="2540" cy="54610"/>
          </a:xfrm>
          <a:custGeom>
            <a:avLst/>
            <a:gdLst/>
            <a:ahLst/>
            <a:cxnLst/>
            <a:rect l="l" t="t" r="r" b="b"/>
            <a:pathLst>
              <a:path w="2539" h="54609">
                <a:moveTo>
                  <a:pt x="0" y="0"/>
                </a:moveTo>
                <a:lnTo>
                  <a:pt x="2285" y="5410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06544" y="6713473"/>
            <a:ext cx="2540" cy="54610"/>
          </a:xfrm>
          <a:custGeom>
            <a:avLst/>
            <a:gdLst/>
            <a:ahLst/>
            <a:cxnLst/>
            <a:rect l="l" t="t" r="r" b="b"/>
            <a:pathLst>
              <a:path w="2539" h="54609">
                <a:moveTo>
                  <a:pt x="0" y="0"/>
                </a:moveTo>
                <a:lnTo>
                  <a:pt x="2285" y="5410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87644" y="6713473"/>
            <a:ext cx="3810" cy="54610"/>
          </a:xfrm>
          <a:custGeom>
            <a:avLst/>
            <a:gdLst/>
            <a:ahLst/>
            <a:cxnLst/>
            <a:rect l="l" t="t" r="r" b="b"/>
            <a:pathLst>
              <a:path w="3810" h="54609">
                <a:moveTo>
                  <a:pt x="0" y="0"/>
                </a:moveTo>
                <a:lnTo>
                  <a:pt x="3809" y="5410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75602" y="6713473"/>
            <a:ext cx="3175" cy="54610"/>
          </a:xfrm>
          <a:custGeom>
            <a:avLst/>
            <a:gdLst/>
            <a:ahLst/>
            <a:cxnLst/>
            <a:rect l="l" t="t" r="r" b="b"/>
            <a:pathLst>
              <a:path w="3175" h="54609">
                <a:moveTo>
                  <a:pt x="0" y="0"/>
                </a:moveTo>
                <a:lnTo>
                  <a:pt x="3048" y="5410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601" y="487171"/>
            <a:ext cx="40138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Block </a:t>
            </a:r>
            <a:r>
              <a:rPr dirty="0"/>
              <a:t>size and </a:t>
            </a:r>
            <a:r>
              <a:rPr spc="-5" dirty="0"/>
              <a:t>miss</a:t>
            </a:r>
            <a:r>
              <a:rPr spc="-90" dirty="0"/>
              <a:t> </a:t>
            </a:r>
            <a:r>
              <a:rPr spc="-5" dirty="0"/>
              <a:t>rates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583930" cy="1663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Finally, Figure 7.12 on p. 559 shows miss rates relative to the block size  and overall cache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size.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Smaller </a:t>
            </a:r>
            <a:r>
              <a:rPr sz="2000" spc="-10" dirty="0">
                <a:latin typeface="Trebuchet MS"/>
                <a:cs typeface="Trebuchet MS"/>
              </a:rPr>
              <a:t>blocks </a:t>
            </a:r>
            <a:r>
              <a:rPr sz="2000" spc="-5" dirty="0">
                <a:latin typeface="Trebuchet MS"/>
                <a:cs typeface="Trebuchet MS"/>
              </a:rPr>
              <a:t>do not take maximum </a:t>
            </a:r>
            <a:r>
              <a:rPr sz="2000" spc="-10" dirty="0">
                <a:latin typeface="Trebuchet MS"/>
                <a:cs typeface="Trebuchet MS"/>
              </a:rPr>
              <a:t>advantage </a:t>
            </a:r>
            <a:r>
              <a:rPr sz="2000" spc="-5" dirty="0">
                <a:latin typeface="Trebuchet MS"/>
                <a:cs typeface="Trebuchet MS"/>
              </a:rPr>
              <a:t>of spatial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locality.</a:t>
            </a:r>
            <a:endParaRPr sz="2000">
              <a:latin typeface="Trebuchet MS"/>
              <a:cs typeface="Trebuchet MS"/>
            </a:endParaRPr>
          </a:p>
          <a:p>
            <a:pPr marL="755650" marR="3302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But if </a:t>
            </a:r>
            <a:r>
              <a:rPr sz="2000" spc="-10" dirty="0">
                <a:latin typeface="Trebuchet MS"/>
                <a:cs typeface="Trebuchet MS"/>
              </a:rPr>
              <a:t>blocks </a:t>
            </a:r>
            <a:r>
              <a:rPr sz="2000" spc="-5" dirty="0">
                <a:latin typeface="Trebuchet MS"/>
                <a:cs typeface="Trebuchet MS"/>
              </a:rPr>
              <a:t>are </a:t>
            </a:r>
            <a:r>
              <a:rPr sz="2000" i="1" spc="-5" dirty="0">
                <a:latin typeface="Trebuchet MS"/>
                <a:cs typeface="Trebuchet MS"/>
              </a:rPr>
              <a:t>too </a:t>
            </a:r>
            <a:r>
              <a:rPr sz="2000" spc="-5" dirty="0">
                <a:latin typeface="Trebuchet MS"/>
                <a:cs typeface="Trebuchet MS"/>
              </a:rPr>
              <a:t>large, there will be fewer </a:t>
            </a:r>
            <a:r>
              <a:rPr sz="2000" spc="-10" dirty="0">
                <a:latin typeface="Trebuchet MS"/>
                <a:cs typeface="Trebuchet MS"/>
              </a:rPr>
              <a:t>blocks available, and  </a:t>
            </a:r>
            <a:r>
              <a:rPr sz="2000" spc="-5" dirty="0">
                <a:latin typeface="Trebuchet MS"/>
                <a:cs typeface="Trebuchet MS"/>
              </a:rPr>
              <a:t>more </a:t>
            </a:r>
            <a:r>
              <a:rPr sz="2000" spc="-10" dirty="0">
                <a:latin typeface="Trebuchet MS"/>
                <a:cs typeface="Trebuchet MS"/>
              </a:rPr>
              <a:t>potential misses </a:t>
            </a:r>
            <a:r>
              <a:rPr sz="2000" spc="-5" dirty="0">
                <a:latin typeface="Trebuchet MS"/>
                <a:cs typeface="Trebuchet MS"/>
              </a:rPr>
              <a:t>due to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conflicts.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3928" y="5651246"/>
            <a:ext cx="1581150" cy="32384"/>
          </a:xfrm>
          <a:custGeom>
            <a:avLst/>
            <a:gdLst/>
            <a:ahLst/>
            <a:cxnLst/>
            <a:rect l="l" t="t" r="r" b="b"/>
            <a:pathLst>
              <a:path w="1581150" h="32385">
                <a:moveTo>
                  <a:pt x="0" y="32004"/>
                </a:moveTo>
                <a:lnTo>
                  <a:pt x="1581150" y="0"/>
                </a:lnTo>
              </a:path>
            </a:pathLst>
          </a:custGeom>
          <a:ln w="17462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3151" y="5054600"/>
            <a:ext cx="3161030" cy="628650"/>
          </a:xfrm>
          <a:custGeom>
            <a:avLst/>
            <a:gdLst/>
            <a:ahLst/>
            <a:cxnLst/>
            <a:rect l="l" t="t" r="r" b="b"/>
            <a:pathLst>
              <a:path w="3161029" h="628650">
                <a:moveTo>
                  <a:pt x="0" y="0"/>
                </a:moveTo>
                <a:lnTo>
                  <a:pt x="1580387" y="439674"/>
                </a:lnTo>
                <a:lnTo>
                  <a:pt x="3160775" y="628650"/>
                </a:lnTo>
              </a:path>
            </a:pathLst>
          </a:custGeom>
          <a:ln w="17462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4354" y="5494273"/>
            <a:ext cx="5031105" cy="5080"/>
          </a:xfrm>
          <a:custGeom>
            <a:avLst/>
            <a:gdLst/>
            <a:ahLst/>
            <a:cxnLst/>
            <a:rect l="l" t="t" r="r" b="b"/>
            <a:pathLst>
              <a:path w="5031105" h="5079">
                <a:moveTo>
                  <a:pt x="0" y="0"/>
                </a:moveTo>
                <a:lnTo>
                  <a:pt x="5030723" y="4571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3151" y="3524503"/>
            <a:ext cx="4742180" cy="1362075"/>
          </a:xfrm>
          <a:custGeom>
            <a:avLst/>
            <a:gdLst/>
            <a:ahLst/>
            <a:cxnLst/>
            <a:rect l="l" t="t" r="r" b="b"/>
            <a:pathLst>
              <a:path w="4742180" h="1362075">
                <a:moveTo>
                  <a:pt x="0" y="0"/>
                </a:moveTo>
                <a:lnTo>
                  <a:pt x="1580387" y="1110234"/>
                </a:lnTo>
                <a:lnTo>
                  <a:pt x="3160775" y="1361694"/>
                </a:lnTo>
                <a:lnTo>
                  <a:pt x="4741926" y="755141"/>
                </a:lnTo>
              </a:path>
            </a:pathLst>
          </a:custGeom>
          <a:ln w="174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3151" y="5399023"/>
            <a:ext cx="4742180" cy="460375"/>
          </a:xfrm>
          <a:custGeom>
            <a:avLst/>
            <a:gdLst/>
            <a:ahLst/>
            <a:cxnLst/>
            <a:rect l="l" t="t" r="r" b="b"/>
            <a:pathLst>
              <a:path w="4742180" h="460375">
                <a:moveTo>
                  <a:pt x="0" y="0"/>
                </a:moveTo>
                <a:lnTo>
                  <a:pt x="1580387" y="370331"/>
                </a:lnTo>
                <a:lnTo>
                  <a:pt x="3160775" y="460248"/>
                </a:lnTo>
                <a:lnTo>
                  <a:pt x="4741926" y="393953"/>
                </a:lnTo>
              </a:path>
            </a:pathLst>
          </a:custGeom>
          <a:ln w="17462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04023" y="5741923"/>
            <a:ext cx="95250" cy="98425"/>
          </a:xfrm>
          <a:custGeom>
            <a:avLst/>
            <a:gdLst/>
            <a:ahLst/>
            <a:cxnLst/>
            <a:rect l="l" t="t" r="r" b="b"/>
            <a:pathLst>
              <a:path w="95250" h="98425">
                <a:moveTo>
                  <a:pt x="3809" y="60960"/>
                </a:moveTo>
                <a:lnTo>
                  <a:pt x="3809" y="42672"/>
                </a:lnTo>
                <a:lnTo>
                  <a:pt x="0" y="51815"/>
                </a:lnTo>
                <a:lnTo>
                  <a:pt x="3809" y="60960"/>
                </a:lnTo>
                <a:close/>
              </a:path>
              <a:path w="95250" h="98425">
                <a:moveTo>
                  <a:pt x="8381" y="75437"/>
                </a:moveTo>
                <a:lnTo>
                  <a:pt x="8381" y="28955"/>
                </a:lnTo>
                <a:lnTo>
                  <a:pt x="3809" y="37337"/>
                </a:lnTo>
                <a:lnTo>
                  <a:pt x="3809" y="66293"/>
                </a:lnTo>
                <a:lnTo>
                  <a:pt x="8381" y="75437"/>
                </a:lnTo>
                <a:close/>
              </a:path>
              <a:path w="95250" h="98425">
                <a:moveTo>
                  <a:pt x="95250" y="66293"/>
                </a:moveTo>
                <a:lnTo>
                  <a:pt x="95250" y="37337"/>
                </a:lnTo>
                <a:lnTo>
                  <a:pt x="89916" y="28955"/>
                </a:lnTo>
                <a:lnTo>
                  <a:pt x="86868" y="23622"/>
                </a:lnTo>
                <a:lnTo>
                  <a:pt x="81533" y="18287"/>
                </a:lnTo>
                <a:lnTo>
                  <a:pt x="76200" y="9143"/>
                </a:lnTo>
                <a:lnTo>
                  <a:pt x="73151" y="9143"/>
                </a:lnTo>
                <a:lnTo>
                  <a:pt x="62483" y="5334"/>
                </a:lnTo>
                <a:lnTo>
                  <a:pt x="58674" y="5334"/>
                </a:lnTo>
                <a:lnTo>
                  <a:pt x="50292" y="0"/>
                </a:lnTo>
                <a:lnTo>
                  <a:pt x="39624" y="5334"/>
                </a:lnTo>
                <a:lnTo>
                  <a:pt x="36575" y="5334"/>
                </a:lnTo>
                <a:lnTo>
                  <a:pt x="25907" y="9143"/>
                </a:lnTo>
                <a:lnTo>
                  <a:pt x="22859" y="9143"/>
                </a:lnTo>
                <a:lnTo>
                  <a:pt x="17525" y="18287"/>
                </a:lnTo>
                <a:lnTo>
                  <a:pt x="8381" y="23622"/>
                </a:lnTo>
                <a:lnTo>
                  <a:pt x="8381" y="80772"/>
                </a:lnTo>
                <a:lnTo>
                  <a:pt x="17525" y="83820"/>
                </a:lnTo>
                <a:lnTo>
                  <a:pt x="22859" y="89153"/>
                </a:lnTo>
                <a:lnTo>
                  <a:pt x="25907" y="95250"/>
                </a:lnTo>
                <a:lnTo>
                  <a:pt x="36575" y="98298"/>
                </a:lnTo>
                <a:lnTo>
                  <a:pt x="62483" y="98298"/>
                </a:lnTo>
                <a:lnTo>
                  <a:pt x="73151" y="95250"/>
                </a:lnTo>
                <a:lnTo>
                  <a:pt x="76200" y="89153"/>
                </a:lnTo>
                <a:lnTo>
                  <a:pt x="81533" y="83820"/>
                </a:lnTo>
                <a:lnTo>
                  <a:pt x="86868" y="80772"/>
                </a:lnTo>
                <a:lnTo>
                  <a:pt x="89916" y="75437"/>
                </a:lnTo>
                <a:lnTo>
                  <a:pt x="95250" y="66293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04023" y="5741923"/>
            <a:ext cx="95250" cy="98425"/>
          </a:xfrm>
          <a:custGeom>
            <a:avLst/>
            <a:gdLst/>
            <a:ahLst/>
            <a:cxnLst/>
            <a:rect l="l" t="t" r="r" b="b"/>
            <a:pathLst>
              <a:path w="95250" h="98425">
                <a:moveTo>
                  <a:pt x="44957" y="98298"/>
                </a:moveTo>
                <a:lnTo>
                  <a:pt x="62483" y="98298"/>
                </a:lnTo>
                <a:lnTo>
                  <a:pt x="73151" y="95250"/>
                </a:lnTo>
                <a:lnTo>
                  <a:pt x="76200" y="89153"/>
                </a:lnTo>
                <a:lnTo>
                  <a:pt x="81533" y="83820"/>
                </a:lnTo>
                <a:lnTo>
                  <a:pt x="86868" y="80772"/>
                </a:lnTo>
                <a:lnTo>
                  <a:pt x="89916" y="75437"/>
                </a:lnTo>
                <a:lnTo>
                  <a:pt x="95250" y="66293"/>
                </a:lnTo>
                <a:lnTo>
                  <a:pt x="95250" y="37337"/>
                </a:lnTo>
                <a:lnTo>
                  <a:pt x="89916" y="28955"/>
                </a:lnTo>
                <a:lnTo>
                  <a:pt x="86868" y="23622"/>
                </a:lnTo>
                <a:lnTo>
                  <a:pt x="81533" y="18287"/>
                </a:lnTo>
                <a:lnTo>
                  <a:pt x="76200" y="9143"/>
                </a:lnTo>
                <a:lnTo>
                  <a:pt x="73151" y="9143"/>
                </a:lnTo>
                <a:lnTo>
                  <a:pt x="62483" y="5334"/>
                </a:lnTo>
                <a:lnTo>
                  <a:pt x="58674" y="5334"/>
                </a:lnTo>
                <a:lnTo>
                  <a:pt x="50292" y="0"/>
                </a:lnTo>
                <a:lnTo>
                  <a:pt x="39624" y="5334"/>
                </a:lnTo>
                <a:lnTo>
                  <a:pt x="36575" y="5334"/>
                </a:lnTo>
                <a:lnTo>
                  <a:pt x="25907" y="9143"/>
                </a:lnTo>
                <a:lnTo>
                  <a:pt x="22859" y="9143"/>
                </a:lnTo>
                <a:lnTo>
                  <a:pt x="17525" y="18287"/>
                </a:lnTo>
                <a:lnTo>
                  <a:pt x="8381" y="23622"/>
                </a:lnTo>
                <a:lnTo>
                  <a:pt x="8381" y="28955"/>
                </a:lnTo>
                <a:lnTo>
                  <a:pt x="3809" y="37337"/>
                </a:lnTo>
                <a:lnTo>
                  <a:pt x="3809" y="42672"/>
                </a:lnTo>
                <a:lnTo>
                  <a:pt x="0" y="51815"/>
                </a:lnTo>
                <a:lnTo>
                  <a:pt x="3809" y="60960"/>
                </a:lnTo>
                <a:lnTo>
                  <a:pt x="3809" y="66293"/>
                </a:lnTo>
                <a:lnTo>
                  <a:pt x="8381" y="75437"/>
                </a:lnTo>
                <a:lnTo>
                  <a:pt x="8381" y="80772"/>
                </a:lnTo>
                <a:lnTo>
                  <a:pt x="17525" y="83820"/>
                </a:lnTo>
                <a:lnTo>
                  <a:pt x="22859" y="89153"/>
                </a:lnTo>
                <a:lnTo>
                  <a:pt x="25907" y="95250"/>
                </a:lnTo>
                <a:lnTo>
                  <a:pt x="36575" y="98298"/>
                </a:lnTo>
                <a:lnTo>
                  <a:pt x="50292" y="98298"/>
                </a:lnTo>
                <a:lnTo>
                  <a:pt x="44957" y="98298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7446" y="5812028"/>
            <a:ext cx="97155" cy="100330"/>
          </a:xfrm>
          <a:custGeom>
            <a:avLst/>
            <a:gdLst/>
            <a:ahLst/>
            <a:cxnLst/>
            <a:rect l="l" t="t" r="r" b="b"/>
            <a:pathLst>
              <a:path w="97154" h="100329">
                <a:moveTo>
                  <a:pt x="5333" y="62484"/>
                </a:moveTo>
                <a:lnTo>
                  <a:pt x="5333" y="42672"/>
                </a:lnTo>
                <a:lnTo>
                  <a:pt x="0" y="51816"/>
                </a:lnTo>
                <a:lnTo>
                  <a:pt x="5333" y="62484"/>
                </a:lnTo>
                <a:close/>
              </a:path>
              <a:path w="97154" h="100329">
                <a:moveTo>
                  <a:pt x="10668" y="76962"/>
                </a:moveTo>
                <a:lnTo>
                  <a:pt x="10667" y="28194"/>
                </a:lnTo>
                <a:lnTo>
                  <a:pt x="5333" y="38862"/>
                </a:lnTo>
                <a:lnTo>
                  <a:pt x="5333" y="65532"/>
                </a:lnTo>
                <a:lnTo>
                  <a:pt x="10668" y="76962"/>
                </a:lnTo>
                <a:close/>
              </a:path>
              <a:path w="97154" h="100329">
                <a:moveTo>
                  <a:pt x="96774" y="65532"/>
                </a:moveTo>
                <a:lnTo>
                  <a:pt x="96774" y="38862"/>
                </a:lnTo>
                <a:lnTo>
                  <a:pt x="92201" y="28194"/>
                </a:lnTo>
                <a:lnTo>
                  <a:pt x="86867" y="25146"/>
                </a:lnTo>
                <a:lnTo>
                  <a:pt x="83057" y="13716"/>
                </a:lnTo>
                <a:lnTo>
                  <a:pt x="77724" y="10668"/>
                </a:lnTo>
                <a:lnTo>
                  <a:pt x="74675" y="10668"/>
                </a:lnTo>
                <a:lnTo>
                  <a:pt x="64007" y="5334"/>
                </a:lnTo>
                <a:lnTo>
                  <a:pt x="55625" y="5334"/>
                </a:lnTo>
                <a:lnTo>
                  <a:pt x="50291" y="0"/>
                </a:lnTo>
                <a:lnTo>
                  <a:pt x="41909" y="5334"/>
                </a:lnTo>
                <a:lnTo>
                  <a:pt x="32765" y="5334"/>
                </a:lnTo>
                <a:lnTo>
                  <a:pt x="28193" y="10668"/>
                </a:lnTo>
                <a:lnTo>
                  <a:pt x="24383" y="10668"/>
                </a:lnTo>
                <a:lnTo>
                  <a:pt x="13715" y="13716"/>
                </a:lnTo>
                <a:lnTo>
                  <a:pt x="10667" y="25146"/>
                </a:lnTo>
                <a:lnTo>
                  <a:pt x="10668" y="80010"/>
                </a:lnTo>
                <a:lnTo>
                  <a:pt x="13716" y="85344"/>
                </a:lnTo>
                <a:lnTo>
                  <a:pt x="24384" y="90677"/>
                </a:lnTo>
                <a:lnTo>
                  <a:pt x="28194" y="94487"/>
                </a:lnTo>
                <a:lnTo>
                  <a:pt x="32766" y="99822"/>
                </a:lnTo>
                <a:lnTo>
                  <a:pt x="64008" y="99822"/>
                </a:lnTo>
                <a:lnTo>
                  <a:pt x="74676" y="94487"/>
                </a:lnTo>
                <a:lnTo>
                  <a:pt x="77724" y="90677"/>
                </a:lnTo>
                <a:lnTo>
                  <a:pt x="83058" y="85344"/>
                </a:lnTo>
                <a:lnTo>
                  <a:pt x="86868" y="80010"/>
                </a:lnTo>
                <a:lnTo>
                  <a:pt x="92202" y="76962"/>
                </a:lnTo>
                <a:lnTo>
                  <a:pt x="96774" y="65532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7446" y="5812028"/>
            <a:ext cx="97155" cy="100330"/>
          </a:xfrm>
          <a:custGeom>
            <a:avLst/>
            <a:gdLst/>
            <a:ahLst/>
            <a:cxnLst/>
            <a:rect l="l" t="t" r="r" b="b"/>
            <a:pathLst>
              <a:path w="97154" h="100329">
                <a:moveTo>
                  <a:pt x="47244" y="99822"/>
                </a:moveTo>
                <a:lnTo>
                  <a:pt x="64008" y="99822"/>
                </a:lnTo>
                <a:lnTo>
                  <a:pt x="74676" y="94487"/>
                </a:lnTo>
                <a:lnTo>
                  <a:pt x="77724" y="90677"/>
                </a:lnTo>
                <a:lnTo>
                  <a:pt x="83058" y="85344"/>
                </a:lnTo>
                <a:lnTo>
                  <a:pt x="86868" y="80010"/>
                </a:lnTo>
                <a:lnTo>
                  <a:pt x="92202" y="76962"/>
                </a:lnTo>
                <a:lnTo>
                  <a:pt x="96774" y="65532"/>
                </a:lnTo>
                <a:lnTo>
                  <a:pt x="96774" y="38862"/>
                </a:lnTo>
                <a:lnTo>
                  <a:pt x="92201" y="28194"/>
                </a:lnTo>
                <a:lnTo>
                  <a:pt x="86867" y="25146"/>
                </a:lnTo>
                <a:lnTo>
                  <a:pt x="83057" y="13716"/>
                </a:lnTo>
                <a:lnTo>
                  <a:pt x="77724" y="10668"/>
                </a:lnTo>
                <a:lnTo>
                  <a:pt x="74675" y="10668"/>
                </a:lnTo>
                <a:lnTo>
                  <a:pt x="64007" y="5334"/>
                </a:lnTo>
                <a:lnTo>
                  <a:pt x="55625" y="5334"/>
                </a:lnTo>
                <a:lnTo>
                  <a:pt x="50291" y="0"/>
                </a:lnTo>
                <a:lnTo>
                  <a:pt x="41909" y="5334"/>
                </a:lnTo>
                <a:lnTo>
                  <a:pt x="32765" y="5334"/>
                </a:lnTo>
                <a:lnTo>
                  <a:pt x="28193" y="10668"/>
                </a:lnTo>
                <a:lnTo>
                  <a:pt x="24383" y="10668"/>
                </a:lnTo>
                <a:lnTo>
                  <a:pt x="13715" y="13716"/>
                </a:lnTo>
                <a:lnTo>
                  <a:pt x="10667" y="25146"/>
                </a:lnTo>
                <a:lnTo>
                  <a:pt x="10667" y="28194"/>
                </a:lnTo>
                <a:lnTo>
                  <a:pt x="5333" y="38862"/>
                </a:lnTo>
                <a:lnTo>
                  <a:pt x="5333" y="42672"/>
                </a:lnTo>
                <a:lnTo>
                  <a:pt x="0" y="51816"/>
                </a:lnTo>
                <a:lnTo>
                  <a:pt x="5333" y="62484"/>
                </a:lnTo>
                <a:lnTo>
                  <a:pt x="5333" y="65532"/>
                </a:lnTo>
                <a:lnTo>
                  <a:pt x="10668" y="76962"/>
                </a:lnTo>
                <a:lnTo>
                  <a:pt x="10668" y="80010"/>
                </a:lnTo>
                <a:lnTo>
                  <a:pt x="13716" y="85344"/>
                </a:lnTo>
                <a:lnTo>
                  <a:pt x="24384" y="90677"/>
                </a:lnTo>
                <a:lnTo>
                  <a:pt x="28194" y="94487"/>
                </a:lnTo>
                <a:lnTo>
                  <a:pt x="32766" y="99822"/>
                </a:lnTo>
                <a:lnTo>
                  <a:pt x="50292" y="99822"/>
                </a:lnTo>
                <a:lnTo>
                  <a:pt x="47244" y="99822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93228" y="4762753"/>
            <a:ext cx="95250" cy="101600"/>
          </a:xfrm>
          <a:custGeom>
            <a:avLst/>
            <a:gdLst/>
            <a:ahLst/>
            <a:cxnLst/>
            <a:rect l="l" t="t" r="r" b="b"/>
            <a:pathLst>
              <a:path w="95250" h="101600">
                <a:moveTo>
                  <a:pt x="5333" y="67056"/>
                </a:moveTo>
                <a:lnTo>
                  <a:pt x="5333" y="34290"/>
                </a:lnTo>
                <a:lnTo>
                  <a:pt x="0" y="43434"/>
                </a:lnTo>
                <a:lnTo>
                  <a:pt x="0" y="57912"/>
                </a:lnTo>
                <a:lnTo>
                  <a:pt x="5333" y="67056"/>
                </a:lnTo>
                <a:close/>
              </a:path>
              <a:path w="95250" h="101600">
                <a:moveTo>
                  <a:pt x="91440" y="72390"/>
                </a:moveTo>
                <a:lnTo>
                  <a:pt x="91440" y="28956"/>
                </a:lnTo>
                <a:lnTo>
                  <a:pt x="86105" y="19812"/>
                </a:lnTo>
                <a:lnTo>
                  <a:pt x="83057" y="14478"/>
                </a:lnTo>
                <a:lnTo>
                  <a:pt x="77724" y="9144"/>
                </a:lnTo>
                <a:lnTo>
                  <a:pt x="69342" y="5334"/>
                </a:lnTo>
                <a:lnTo>
                  <a:pt x="64007" y="5334"/>
                </a:lnTo>
                <a:lnTo>
                  <a:pt x="54864" y="0"/>
                </a:lnTo>
                <a:lnTo>
                  <a:pt x="41148" y="0"/>
                </a:lnTo>
                <a:lnTo>
                  <a:pt x="32766" y="5334"/>
                </a:lnTo>
                <a:lnTo>
                  <a:pt x="27431" y="5334"/>
                </a:lnTo>
                <a:lnTo>
                  <a:pt x="19050" y="9144"/>
                </a:lnTo>
                <a:lnTo>
                  <a:pt x="8381" y="19812"/>
                </a:lnTo>
                <a:lnTo>
                  <a:pt x="5333" y="28956"/>
                </a:lnTo>
                <a:lnTo>
                  <a:pt x="5333" y="72390"/>
                </a:lnTo>
                <a:lnTo>
                  <a:pt x="8381" y="81534"/>
                </a:lnTo>
                <a:lnTo>
                  <a:pt x="13716" y="86868"/>
                </a:lnTo>
                <a:lnTo>
                  <a:pt x="19050" y="90678"/>
                </a:lnTo>
                <a:lnTo>
                  <a:pt x="27431" y="96012"/>
                </a:lnTo>
                <a:lnTo>
                  <a:pt x="32766" y="96012"/>
                </a:lnTo>
                <a:lnTo>
                  <a:pt x="41148" y="101346"/>
                </a:lnTo>
                <a:lnTo>
                  <a:pt x="44957" y="101346"/>
                </a:lnTo>
                <a:lnTo>
                  <a:pt x="44957" y="96012"/>
                </a:lnTo>
                <a:lnTo>
                  <a:pt x="54864" y="101346"/>
                </a:lnTo>
                <a:lnTo>
                  <a:pt x="64007" y="96012"/>
                </a:lnTo>
                <a:lnTo>
                  <a:pt x="69342" y="96012"/>
                </a:lnTo>
                <a:lnTo>
                  <a:pt x="77724" y="90678"/>
                </a:lnTo>
                <a:lnTo>
                  <a:pt x="83057" y="86868"/>
                </a:lnTo>
                <a:lnTo>
                  <a:pt x="86105" y="81534"/>
                </a:lnTo>
                <a:lnTo>
                  <a:pt x="91440" y="72390"/>
                </a:lnTo>
                <a:close/>
              </a:path>
              <a:path w="95250" h="101600">
                <a:moveTo>
                  <a:pt x="95250" y="57912"/>
                </a:moveTo>
                <a:lnTo>
                  <a:pt x="95250" y="43434"/>
                </a:lnTo>
                <a:lnTo>
                  <a:pt x="91440" y="34290"/>
                </a:lnTo>
                <a:lnTo>
                  <a:pt x="91440" y="67056"/>
                </a:lnTo>
                <a:lnTo>
                  <a:pt x="95250" y="57912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3228" y="4762753"/>
            <a:ext cx="95250" cy="101600"/>
          </a:xfrm>
          <a:custGeom>
            <a:avLst/>
            <a:gdLst/>
            <a:ahLst/>
            <a:cxnLst/>
            <a:rect l="l" t="t" r="r" b="b"/>
            <a:pathLst>
              <a:path w="95250" h="101600">
                <a:moveTo>
                  <a:pt x="44957" y="96012"/>
                </a:moveTo>
                <a:lnTo>
                  <a:pt x="54864" y="101346"/>
                </a:lnTo>
                <a:lnTo>
                  <a:pt x="64007" y="96012"/>
                </a:lnTo>
                <a:lnTo>
                  <a:pt x="69342" y="96012"/>
                </a:lnTo>
                <a:lnTo>
                  <a:pt x="77724" y="90678"/>
                </a:lnTo>
                <a:lnTo>
                  <a:pt x="83057" y="86868"/>
                </a:lnTo>
                <a:lnTo>
                  <a:pt x="86105" y="81534"/>
                </a:lnTo>
                <a:lnTo>
                  <a:pt x="91440" y="72390"/>
                </a:lnTo>
                <a:lnTo>
                  <a:pt x="91440" y="67056"/>
                </a:lnTo>
                <a:lnTo>
                  <a:pt x="95250" y="57912"/>
                </a:lnTo>
                <a:lnTo>
                  <a:pt x="95250" y="43434"/>
                </a:lnTo>
                <a:lnTo>
                  <a:pt x="91440" y="34290"/>
                </a:lnTo>
                <a:lnTo>
                  <a:pt x="91440" y="28956"/>
                </a:lnTo>
                <a:lnTo>
                  <a:pt x="86105" y="19812"/>
                </a:lnTo>
                <a:lnTo>
                  <a:pt x="83057" y="14478"/>
                </a:lnTo>
                <a:lnTo>
                  <a:pt x="77724" y="9144"/>
                </a:lnTo>
                <a:lnTo>
                  <a:pt x="69342" y="5334"/>
                </a:lnTo>
                <a:lnTo>
                  <a:pt x="64007" y="5334"/>
                </a:lnTo>
                <a:lnTo>
                  <a:pt x="54864" y="0"/>
                </a:lnTo>
                <a:lnTo>
                  <a:pt x="41148" y="0"/>
                </a:lnTo>
                <a:lnTo>
                  <a:pt x="32766" y="5334"/>
                </a:lnTo>
                <a:lnTo>
                  <a:pt x="27431" y="5334"/>
                </a:lnTo>
                <a:lnTo>
                  <a:pt x="19050" y="9144"/>
                </a:lnTo>
                <a:lnTo>
                  <a:pt x="8381" y="19812"/>
                </a:lnTo>
                <a:lnTo>
                  <a:pt x="5333" y="28956"/>
                </a:lnTo>
                <a:lnTo>
                  <a:pt x="5333" y="34290"/>
                </a:lnTo>
                <a:lnTo>
                  <a:pt x="0" y="43434"/>
                </a:lnTo>
                <a:lnTo>
                  <a:pt x="0" y="57912"/>
                </a:lnTo>
                <a:lnTo>
                  <a:pt x="5333" y="67056"/>
                </a:lnTo>
                <a:lnTo>
                  <a:pt x="5333" y="72390"/>
                </a:lnTo>
                <a:lnTo>
                  <a:pt x="8381" y="81534"/>
                </a:lnTo>
                <a:lnTo>
                  <a:pt x="13716" y="86868"/>
                </a:lnTo>
                <a:lnTo>
                  <a:pt x="19050" y="90678"/>
                </a:lnTo>
                <a:lnTo>
                  <a:pt x="27431" y="96012"/>
                </a:lnTo>
                <a:lnTo>
                  <a:pt x="32766" y="96012"/>
                </a:lnTo>
                <a:lnTo>
                  <a:pt x="41148" y="101346"/>
                </a:lnTo>
                <a:lnTo>
                  <a:pt x="44957" y="101346"/>
                </a:lnTo>
                <a:lnTo>
                  <a:pt x="44957" y="96012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6296" y="5718302"/>
            <a:ext cx="92710" cy="98425"/>
          </a:xfrm>
          <a:custGeom>
            <a:avLst/>
            <a:gdLst/>
            <a:ahLst/>
            <a:cxnLst/>
            <a:rect l="l" t="t" r="r" b="b"/>
            <a:pathLst>
              <a:path w="92710" h="98425">
                <a:moveTo>
                  <a:pt x="92201" y="66294"/>
                </a:moveTo>
                <a:lnTo>
                  <a:pt x="92201" y="32003"/>
                </a:lnTo>
                <a:lnTo>
                  <a:pt x="89153" y="28194"/>
                </a:lnTo>
                <a:lnTo>
                  <a:pt x="83819" y="22860"/>
                </a:lnTo>
                <a:lnTo>
                  <a:pt x="78486" y="14477"/>
                </a:lnTo>
                <a:lnTo>
                  <a:pt x="74675" y="9144"/>
                </a:lnTo>
                <a:lnTo>
                  <a:pt x="69341" y="3048"/>
                </a:lnTo>
                <a:lnTo>
                  <a:pt x="60959" y="3048"/>
                </a:lnTo>
                <a:lnTo>
                  <a:pt x="55625" y="0"/>
                </a:lnTo>
                <a:lnTo>
                  <a:pt x="38100" y="0"/>
                </a:lnTo>
                <a:lnTo>
                  <a:pt x="33527" y="3048"/>
                </a:lnTo>
                <a:lnTo>
                  <a:pt x="24383" y="3048"/>
                </a:lnTo>
                <a:lnTo>
                  <a:pt x="19050" y="9144"/>
                </a:lnTo>
                <a:lnTo>
                  <a:pt x="14477" y="14477"/>
                </a:lnTo>
                <a:lnTo>
                  <a:pt x="10667" y="22860"/>
                </a:lnTo>
                <a:lnTo>
                  <a:pt x="5333" y="28194"/>
                </a:lnTo>
                <a:lnTo>
                  <a:pt x="0" y="32003"/>
                </a:lnTo>
                <a:lnTo>
                  <a:pt x="0" y="66294"/>
                </a:lnTo>
                <a:lnTo>
                  <a:pt x="5333" y="69342"/>
                </a:lnTo>
                <a:lnTo>
                  <a:pt x="10667" y="80010"/>
                </a:lnTo>
                <a:lnTo>
                  <a:pt x="14477" y="83820"/>
                </a:lnTo>
                <a:lnTo>
                  <a:pt x="19050" y="89153"/>
                </a:lnTo>
                <a:lnTo>
                  <a:pt x="24383" y="92963"/>
                </a:lnTo>
                <a:lnTo>
                  <a:pt x="33527" y="98298"/>
                </a:lnTo>
                <a:lnTo>
                  <a:pt x="60959" y="98298"/>
                </a:lnTo>
                <a:lnTo>
                  <a:pt x="69341" y="92963"/>
                </a:lnTo>
                <a:lnTo>
                  <a:pt x="74675" y="89153"/>
                </a:lnTo>
                <a:lnTo>
                  <a:pt x="78486" y="83820"/>
                </a:lnTo>
                <a:lnTo>
                  <a:pt x="83819" y="80010"/>
                </a:lnTo>
                <a:lnTo>
                  <a:pt x="89153" y="69342"/>
                </a:lnTo>
                <a:lnTo>
                  <a:pt x="92201" y="66294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6296" y="5718302"/>
            <a:ext cx="92710" cy="98425"/>
          </a:xfrm>
          <a:custGeom>
            <a:avLst/>
            <a:gdLst/>
            <a:ahLst/>
            <a:cxnLst/>
            <a:rect l="l" t="t" r="r" b="b"/>
            <a:pathLst>
              <a:path w="92710" h="98425">
                <a:moveTo>
                  <a:pt x="47243" y="98298"/>
                </a:moveTo>
                <a:lnTo>
                  <a:pt x="60959" y="98298"/>
                </a:lnTo>
                <a:lnTo>
                  <a:pt x="69341" y="92963"/>
                </a:lnTo>
                <a:lnTo>
                  <a:pt x="74675" y="89153"/>
                </a:lnTo>
                <a:lnTo>
                  <a:pt x="78486" y="83820"/>
                </a:lnTo>
                <a:lnTo>
                  <a:pt x="83819" y="80010"/>
                </a:lnTo>
                <a:lnTo>
                  <a:pt x="89153" y="69342"/>
                </a:lnTo>
                <a:lnTo>
                  <a:pt x="92201" y="66294"/>
                </a:lnTo>
                <a:lnTo>
                  <a:pt x="92201" y="32003"/>
                </a:lnTo>
                <a:lnTo>
                  <a:pt x="89153" y="28194"/>
                </a:lnTo>
                <a:lnTo>
                  <a:pt x="83819" y="22860"/>
                </a:lnTo>
                <a:lnTo>
                  <a:pt x="78486" y="14477"/>
                </a:lnTo>
                <a:lnTo>
                  <a:pt x="74675" y="9144"/>
                </a:lnTo>
                <a:lnTo>
                  <a:pt x="69341" y="3048"/>
                </a:lnTo>
                <a:lnTo>
                  <a:pt x="60959" y="3048"/>
                </a:lnTo>
                <a:lnTo>
                  <a:pt x="55625" y="0"/>
                </a:lnTo>
                <a:lnTo>
                  <a:pt x="38100" y="0"/>
                </a:lnTo>
                <a:lnTo>
                  <a:pt x="33527" y="3048"/>
                </a:lnTo>
                <a:lnTo>
                  <a:pt x="24383" y="3048"/>
                </a:lnTo>
                <a:lnTo>
                  <a:pt x="19050" y="9144"/>
                </a:lnTo>
                <a:lnTo>
                  <a:pt x="14477" y="14477"/>
                </a:lnTo>
                <a:lnTo>
                  <a:pt x="10667" y="22860"/>
                </a:lnTo>
                <a:lnTo>
                  <a:pt x="5333" y="28194"/>
                </a:lnTo>
                <a:lnTo>
                  <a:pt x="0" y="32003"/>
                </a:lnTo>
                <a:lnTo>
                  <a:pt x="0" y="66294"/>
                </a:lnTo>
                <a:lnTo>
                  <a:pt x="5333" y="69342"/>
                </a:lnTo>
                <a:lnTo>
                  <a:pt x="10667" y="80010"/>
                </a:lnTo>
                <a:lnTo>
                  <a:pt x="14477" y="83820"/>
                </a:lnTo>
                <a:lnTo>
                  <a:pt x="19050" y="89153"/>
                </a:lnTo>
                <a:lnTo>
                  <a:pt x="24383" y="92963"/>
                </a:lnTo>
                <a:lnTo>
                  <a:pt x="33527" y="98298"/>
                </a:lnTo>
                <a:lnTo>
                  <a:pt x="47243" y="98298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8194" y="5353303"/>
            <a:ext cx="90805" cy="98425"/>
          </a:xfrm>
          <a:custGeom>
            <a:avLst/>
            <a:gdLst/>
            <a:ahLst/>
            <a:cxnLst/>
            <a:rect l="l" t="t" r="r" b="b"/>
            <a:pathLst>
              <a:path w="90805" h="98425">
                <a:moveTo>
                  <a:pt x="90678" y="60198"/>
                </a:moveTo>
                <a:lnTo>
                  <a:pt x="90678" y="32004"/>
                </a:lnTo>
                <a:lnTo>
                  <a:pt x="87630" y="22860"/>
                </a:lnTo>
                <a:lnTo>
                  <a:pt x="82295" y="17525"/>
                </a:lnTo>
                <a:lnTo>
                  <a:pt x="76962" y="13716"/>
                </a:lnTo>
                <a:lnTo>
                  <a:pt x="73151" y="8382"/>
                </a:lnTo>
                <a:lnTo>
                  <a:pt x="68580" y="3048"/>
                </a:lnTo>
                <a:lnTo>
                  <a:pt x="59436" y="0"/>
                </a:lnTo>
                <a:lnTo>
                  <a:pt x="32004" y="0"/>
                </a:lnTo>
                <a:lnTo>
                  <a:pt x="22860" y="3048"/>
                </a:lnTo>
                <a:lnTo>
                  <a:pt x="17525" y="8382"/>
                </a:lnTo>
                <a:lnTo>
                  <a:pt x="14478" y="13716"/>
                </a:lnTo>
                <a:lnTo>
                  <a:pt x="9143" y="17525"/>
                </a:lnTo>
                <a:lnTo>
                  <a:pt x="3810" y="22860"/>
                </a:lnTo>
                <a:lnTo>
                  <a:pt x="0" y="32004"/>
                </a:lnTo>
                <a:lnTo>
                  <a:pt x="0" y="60198"/>
                </a:lnTo>
                <a:lnTo>
                  <a:pt x="3810" y="69342"/>
                </a:lnTo>
                <a:lnTo>
                  <a:pt x="9143" y="74675"/>
                </a:lnTo>
                <a:lnTo>
                  <a:pt x="14478" y="78486"/>
                </a:lnTo>
                <a:lnTo>
                  <a:pt x="17525" y="83820"/>
                </a:lnTo>
                <a:lnTo>
                  <a:pt x="22860" y="89154"/>
                </a:lnTo>
                <a:lnTo>
                  <a:pt x="32004" y="92963"/>
                </a:lnTo>
                <a:lnTo>
                  <a:pt x="36575" y="92963"/>
                </a:lnTo>
                <a:lnTo>
                  <a:pt x="45719" y="98298"/>
                </a:lnTo>
                <a:lnTo>
                  <a:pt x="45719" y="92963"/>
                </a:lnTo>
                <a:lnTo>
                  <a:pt x="59436" y="92963"/>
                </a:lnTo>
                <a:lnTo>
                  <a:pt x="68580" y="89154"/>
                </a:lnTo>
                <a:lnTo>
                  <a:pt x="73151" y="83820"/>
                </a:lnTo>
                <a:lnTo>
                  <a:pt x="76962" y="78486"/>
                </a:lnTo>
                <a:lnTo>
                  <a:pt x="82295" y="74675"/>
                </a:lnTo>
                <a:lnTo>
                  <a:pt x="87630" y="69342"/>
                </a:lnTo>
                <a:lnTo>
                  <a:pt x="90678" y="60198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8194" y="5353303"/>
            <a:ext cx="90805" cy="98425"/>
          </a:xfrm>
          <a:custGeom>
            <a:avLst/>
            <a:gdLst/>
            <a:ahLst/>
            <a:cxnLst/>
            <a:rect l="l" t="t" r="r" b="b"/>
            <a:pathLst>
              <a:path w="90805" h="98425">
                <a:moveTo>
                  <a:pt x="45719" y="92963"/>
                </a:moveTo>
                <a:lnTo>
                  <a:pt x="59436" y="92963"/>
                </a:lnTo>
                <a:lnTo>
                  <a:pt x="68580" y="89154"/>
                </a:lnTo>
                <a:lnTo>
                  <a:pt x="73151" y="83820"/>
                </a:lnTo>
                <a:lnTo>
                  <a:pt x="76962" y="78486"/>
                </a:lnTo>
                <a:lnTo>
                  <a:pt x="82295" y="74675"/>
                </a:lnTo>
                <a:lnTo>
                  <a:pt x="87630" y="69342"/>
                </a:lnTo>
                <a:lnTo>
                  <a:pt x="90678" y="60198"/>
                </a:lnTo>
                <a:lnTo>
                  <a:pt x="90678" y="32004"/>
                </a:lnTo>
                <a:lnTo>
                  <a:pt x="87630" y="22860"/>
                </a:lnTo>
                <a:lnTo>
                  <a:pt x="82295" y="17525"/>
                </a:lnTo>
                <a:lnTo>
                  <a:pt x="76962" y="13716"/>
                </a:lnTo>
                <a:lnTo>
                  <a:pt x="73151" y="8382"/>
                </a:lnTo>
                <a:lnTo>
                  <a:pt x="68580" y="3048"/>
                </a:lnTo>
                <a:lnTo>
                  <a:pt x="59436" y="0"/>
                </a:lnTo>
                <a:lnTo>
                  <a:pt x="32004" y="0"/>
                </a:lnTo>
                <a:lnTo>
                  <a:pt x="22860" y="3048"/>
                </a:lnTo>
                <a:lnTo>
                  <a:pt x="17525" y="8382"/>
                </a:lnTo>
                <a:lnTo>
                  <a:pt x="14478" y="13716"/>
                </a:lnTo>
                <a:lnTo>
                  <a:pt x="9143" y="17525"/>
                </a:lnTo>
                <a:lnTo>
                  <a:pt x="3810" y="22860"/>
                </a:lnTo>
                <a:lnTo>
                  <a:pt x="0" y="32004"/>
                </a:lnTo>
                <a:lnTo>
                  <a:pt x="0" y="60198"/>
                </a:lnTo>
                <a:lnTo>
                  <a:pt x="3810" y="69342"/>
                </a:lnTo>
                <a:lnTo>
                  <a:pt x="9143" y="74675"/>
                </a:lnTo>
                <a:lnTo>
                  <a:pt x="14478" y="78486"/>
                </a:lnTo>
                <a:lnTo>
                  <a:pt x="17525" y="83820"/>
                </a:lnTo>
                <a:lnTo>
                  <a:pt x="22860" y="89154"/>
                </a:lnTo>
                <a:lnTo>
                  <a:pt x="32004" y="92963"/>
                </a:lnTo>
                <a:lnTo>
                  <a:pt x="36575" y="92963"/>
                </a:lnTo>
                <a:lnTo>
                  <a:pt x="45719" y="98298"/>
                </a:lnTo>
                <a:lnTo>
                  <a:pt x="45719" y="92963"/>
                </a:lnTo>
                <a:close/>
              </a:path>
            </a:pathLst>
          </a:custGeom>
          <a:ln w="9525">
            <a:solidFill>
              <a:srgbClr val="009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07071" y="4227829"/>
            <a:ext cx="98425" cy="100330"/>
          </a:xfrm>
          <a:custGeom>
            <a:avLst/>
            <a:gdLst/>
            <a:ahLst/>
            <a:cxnLst/>
            <a:rect l="l" t="t" r="r" b="b"/>
            <a:pathLst>
              <a:path w="98425" h="100329">
                <a:moveTo>
                  <a:pt x="98298" y="0"/>
                </a:moveTo>
                <a:lnTo>
                  <a:pt x="0" y="0"/>
                </a:lnTo>
                <a:lnTo>
                  <a:pt x="0" y="99822"/>
                </a:lnTo>
                <a:lnTo>
                  <a:pt x="92963" y="99822"/>
                </a:lnTo>
                <a:lnTo>
                  <a:pt x="982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7071" y="4227829"/>
            <a:ext cx="98425" cy="100330"/>
          </a:xfrm>
          <a:custGeom>
            <a:avLst/>
            <a:gdLst/>
            <a:ahLst/>
            <a:cxnLst/>
            <a:rect l="l" t="t" r="r" b="b"/>
            <a:pathLst>
              <a:path w="98425" h="100329">
                <a:moveTo>
                  <a:pt x="92963" y="99822"/>
                </a:moveTo>
                <a:lnTo>
                  <a:pt x="98298" y="0"/>
                </a:lnTo>
                <a:lnTo>
                  <a:pt x="0" y="0"/>
                </a:lnTo>
                <a:lnTo>
                  <a:pt x="0" y="99822"/>
                </a:lnTo>
                <a:lnTo>
                  <a:pt x="98298" y="99822"/>
                </a:lnTo>
                <a:lnTo>
                  <a:pt x="92963" y="9982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7446" y="4840478"/>
            <a:ext cx="97155" cy="95250"/>
          </a:xfrm>
          <a:custGeom>
            <a:avLst/>
            <a:gdLst/>
            <a:ahLst/>
            <a:cxnLst/>
            <a:rect l="l" t="t" r="r" b="b"/>
            <a:pathLst>
              <a:path w="97154" h="95250">
                <a:moveTo>
                  <a:pt x="96774" y="0"/>
                </a:moveTo>
                <a:lnTo>
                  <a:pt x="0" y="0"/>
                </a:lnTo>
                <a:lnTo>
                  <a:pt x="0" y="95250"/>
                </a:lnTo>
                <a:lnTo>
                  <a:pt x="92201" y="95250"/>
                </a:lnTo>
                <a:lnTo>
                  <a:pt x="967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7446" y="4840478"/>
            <a:ext cx="97155" cy="95250"/>
          </a:xfrm>
          <a:custGeom>
            <a:avLst/>
            <a:gdLst/>
            <a:ahLst/>
            <a:cxnLst/>
            <a:rect l="l" t="t" r="r" b="b"/>
            <a:pathLst>
              <a:path w="97154" h="95250">
                <a:moveTo>
                  <a:pt x="92201" y="95250"/>
                </a:moveTo>
                <a:lnTo>
                  <a:pt x="96774" y="0"/>
                </a:lnTo>
                <a:lnTo>
                  <a:pt x="0" y="0"/>
                </a:lnTo>
                <a:lnTo>
                  <a:pt x="0" y="95250"/>
                </a:lnTo>
                <a:lnTo>
                  <a:pt x="96774" y="95250"/>
                </a:lnTo>
                <a:lnTo>
                  <a:pt x="92201" y="9525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86369" y="4298696"/>
            <a:ext cx="99060" cy="93980"/>
          </a:xfrm>
          <a:custGeom>
            <a:avLst/>
            <a:gdLst/>
            <a:ahLst/>
            <a:cxnLst/>
            <a:rect l="l" t="t" r="r" b="b"/>
            <a:pathLst>
              <a:path w="99059" h="93979">
                <a:moveTo>
                  <a:pt x="99059" y="0"/>
                </a:moveTo>
                <a:lnTo>
                  <a:pt x="0" y="0"/>
                </a:lnTo>
                <a:lnTo>
                  <a:pt x="0" y="93725"/>
                </a:lnTo>
                <a:lnTo>
                  <a:pt x="93725" y="93725"/>
                </a:lnTo>
                <a:lnTo>
                  <a:pt x="990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6369" y="4298696"/>
            <a:ext cx="99060" cy="93980"/>
          </a:xfrm>
          <a:custGeom>
            <a:avLst/>
            <a:gdLst/>
            <a:ahLst/>
            <a:cxnLst/>
            <a:rect l="l" t="t" r="r" b="b"/>
            <a:pathLst>
              <a:path w="99059" h="93979">
                <a:moveTo>
                  <a:pt x="93725" y="93725"/>
                </a:moveTo>
                <a:lnTo>
                  <a:pt x="99059" y="0"/>
                </a:lnTo>
                <a:lnTo>
                  <a:pt x="0" y="0"/>
                </a:lnTo>
                <a:lnTo>
                  <a:pt x="0" y="93725"/>
                </a:lnTo>
                <a:lnTo>
                  <a:pt x="99059" y="93725"/>
                </a:lnTo>
                <a:lnTo>
                  <a:pt x="93725" y="9372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8194" y="3478021"/>
            <a:ext cx="90805" cy="98425"/>
          </a:xfrm>
          <a:custGeom>
            <a:avLst/>
            <a:gdLst/>
            <a:ahLst/>
            <a:cxnLst/>
            <a:rect l="l" t="t" r="r" b="b"/>
            <a:pathLst>
              <a:path w="90805" h="98425">
                <a:moveTo>
                  <a:pt x="90677" y="0"/>
                </a:moveTo>
                <a:lnTo>
                  <a:pt x="90677" y="98298"/>
                </a:lnTo>
                <a:lnTo>
                  <a:pt x="0" y="98298"/>
                </a:lnTo>
                <a:lnTo>
                  <a:pt x="0" y="0"/>
                </a:lnTo>
                <a:lnTo>
                  <a:pt x="906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8194" y="3478021"/>
            <a:ext cx="90805" cy="98425"/>
          </a:xfrm>
          <a:custGeom>
            <a:avLst/>
            <a:gdLst/>
            <a:ahLst/>
            <a:cxnLst/>
            <a:rect l="l" t="t" r="r" b="b"/>
            <a:pathLst>
              <a:path w="90805" h="98425">
                <a:moveTo>
                  <a:pt x="0" y="0"/>
                </a:moveTo>
                <a:lnTo>
                  <a:pt x="0" y="98298"/>
                </a:lnTo>
                <a:lnTo>
                  <a:pt x="90677" y="98298"/>
                </a:lnTo>
                <a:lnTo>
                  <a:pt x="9067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6296" y="4582921"/>
            <a:ext cx="92710" cy="100330"/>
          </a:xfrm>
          <a:custGeom>
            <a:avLst/>
            <a:gdLst/>
            <a:ahLst/>
            <a:cxnLst/>
            <a:rect l="l" t="t" r="r" b="b"/>
            <a:pathLst>
              <a:path w="92710" h="100329">
                <a:moveTo>
                  <a:pt x="92201" y="0"/>
                </a:moveTo>
                <a:lnTo>
                  <a:pt x="92201" y="99822"/>
                </a:lnTo>
                <a:lnTo>
                  <a:pt x="0" y="99822"/>
                </a:lnTo>
                <a:lnTo>
                  <a:pt x="0" y="0"/>
                </a:lnTo>
                <a:lnTo>
                  <a:pt x="922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6296" y="4582921"/>
            <a:ext cx="92710" cy="100330"/>
          </a:xfrm>
          <a:custGeom>
            <a:avLst/>
            <a:gdLst/>
            <a:ahLst/>
            <a:cxnLst/>
            <a:rect l="l" t="t" r="r" b="b"/>
            <a:pathLst>
              <a:path w="92710" h="100329">
                <a:moveTo>
                  <a:pt x="0" y="0"/>
                </a:moveTo>
                <a:lnTo>
                  <a:pt x="0" y="99822"/>
                </a:lnTo>
                <a:lnTo>
                  <a:pt x="92201" y="99822"/>
                </a:lnTo>
                <a:lnTo>
                  <a:pt x="922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923021" y="4235450"/>
            <a:ext cx="404495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1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KB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dirty="0">
                <a:latin typeface="Trebuchet MS"/>
                <a:cs typeface="Trebuchet MS"/>
              </a:rPr>
              <a:t>8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KB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spc="-5" dirty="0">
                <a:latin typeface="Trebuchet MS"/>
                <a:cs typeface="Trebuchet MS"/>
              </a:rPr>
              <a:t>16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KB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5" dirty="0">
                <a:latin typeface="Trebuchet MS"/>
                <a:cs typeface="Trebuchet MS"/>
              </a:rPr>
              <a:t>64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KB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02171" y="6257796"/>
            <a:ext cx="2641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256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2847" y="3259326"/>
            <a:ext cx="276225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40%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35%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30%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2847" y="4330700"/>
            <a:ext cx="27622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25%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42847" y="4691127"/>
            <a:ext cx="27622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20%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42847" y="5046219"/>
            <a:ext cx="27622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15%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42847" y="5403597"/>
            <a:ext cx="289560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10%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92075" algn="ctr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rebuchet MS"/>
                <a:cs typeface="Trebuchet MS"/>
              </a:rPr>
              <a:t>5%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35049" y="6119879"/>
            <a:ext cx="1968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0%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55729" y="4487107"/>
            <a:ext cx="202565" cy="62865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Trebuchet MS"/>
                <a:cs typeface="Trebuchet MS"/>
              </a:rPr>
              <a:t>Mis</a:t>
            </a:r>
            <a:r>
              <a:rPr sz="1200" dirty="0">
                <a:latin typeface="Trebuchet MS"/>
                <a:cs typeface="Trebuchet MS"/>
              </a:rPr>
              <a:t>s </a:t>
            </a:r>
            <a:r>
              <a:rPr sz="1200" spc="-5" dirty="0">
                <a:latin typeface="Trebuchet MS"/>
                <a:cs typeface="Trebuchet MS"/>
              </a:rPr>
              <a:t>rate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69026" y="6257796"/>
            <a:ext cx="1841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64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83303" y="6257796"/>
            <a:ext cx="1841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49398" y="6257796"/>
            <a:ext cx="10541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78197" y="6537452"/>
            <a:ext cx="121920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Block size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(bytes)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76576" y="5014976"/>
            <a:ext cx="73660" cy="81280"/>
          </a:xfrm>
          <a:custGeom>
            <a:avLst/>
            <a:gdLst/>
            <a:ahLst/>
            <a:cxnLst/>
            <a:rect l="l" t="t" r="r" b="b"/>
            <a:pathLst>
              <a:path w="73660" h="81279">
                <a:moveTo>
                  <a:pt x="5334" y="63246"/>
                </a:moveTo>
                <a:lnTo>
                  <a:pt x="5334" y="25146"/>
                </a:lnTo>
                <a:lnTo>
                  <a:pt x="0" y="28956"/>
                </a:lnTo>
                <a:lnTo>
                  <a:pt x="0" y="51815"/>
                </a:lnTo>
                <a:lnTo>
                  <a:pt x="5334" y="63246"/>
                </a:lnTo>
                <a:close/>
              </a:path>
              <a:path w="73660" h="81279">
                <a:moveTo>
                  <a:pt x="67818" y="66294"/>
                </a:moveTo>
                <a:lnTo>
                  <a:pt x="67818" y="19812"/>
                </a:lnTo>
                <a:lnTo>
                  <a:pt x="64007" y="14477"/>
                </a:lnTo>
                <a:lnTo>
                  <a:pt x="58674" y="10668"/>
                </a:lnTo>
                <a:lnTo>
                  <a:pt x="55625" y="5334"/>
                </a:lnTo>
                <a:lnTo>
                  <a:pt x="50292" y="5334"/>
                </a:lnTo>
                <a:lnTo>
                  <a:pt x="41910" y="0"/>
                </a:lnTo>
                <a:lnTo>
                  <a:pt x="31242" y="0"/>
                </a:lnTo>
                <a:lnTo>
                  <a:pt x="22860" y="5334"/>
                </a:lnTo>
                <a:lnTo>
                  <a:pt x="17525" y="5334"/>
                </a:lnTo>
                <a:lnTo>
                  <a:pt x="13716" y="10668"/>
                </a:lnTo>
                <a:lnTo>
                  <a:pt x="8381" y="14477"/>
                </a:lnTo>
                <a:lnTo>
                  <a:pt x="5334" y="19812"/>
                </a:lnTo>
                <a:lnTo>
                  <a:pt x="5334" y="66294"/>
                </a:lnTo>
                <a:lnTo>
                  <a:pt x="8381" y="71627"/>
                </a:lnTo>
                <a:lnTo>
                  <a:pt x="13716" y="71627"/>
                </a:lnTo>
                <a:lnTo>
                  <a:pt x="17525" y="76962"/>
                </a:lnTo>
                <a:lnTo>
                  <a:pt x="22860" y="80772"/>
                </a:lnTo>
                <a:lnTo>
                  <a:pt x="50292" y="80772"/>
                </a:lnTo>
                <a:lnTo>
                  <a:pt x="55625" y="76962"/>
                </a:lnTo>
                <a:lnTo>
                  <a:pt x="58674" y="71627"/>
                </a:lnTo>
                <a:lnTo>
                  <a:pt x="64007" y="71627"/>
                </a:lnTo>
                <a:lnTo>
                  <a:pt x="67818" y="66294"/>
                </a:lnTo>
                <a:close/>
              </a:path>
              <a:path w="73660" h="81279">
                <a:moveTo>
                  <a:pt x="73151" y="51815"/>
                </a:moveTo>
                <a:lnTo>
                  <a:pt x="73151" y="28956"/>
                </a:lnTo>
                <a:lnTo>
                  <a:pt x="67818" y="25146"/>
                </a:lnTo>
                <a:lnTo>
                  <a:pt x="67818" y="63246"/>
                </a:lnTo>
                <a:lnTo>
                  <a:pt x="73151" y="51815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76576" y="5014976"/>
            <a:ext cx="73660" cy="81280"/>
          </a:xfrm>
          <a:custGeom>
            <a:avLst/>
            <a:gdLst/>
            <a:ahLst/>
            <a:cxnLst/>
            <a:rect l="l" t="t" r="r" b="b"/>
            <a:pathLst>
              <a:path w="73660" h="81279">
                <a:moveTo>
                  <a:pt x="36575" y="80772"/>
                </a:moveTo>
                <a:lnTo>
                  <a:pt x="50292" y="80772"/>
                </a:lnTo>
                <a:lnTo>
                  <a:pt x="55625" y="76962"/>
                </a:lnTo>
                <a:lnTo>
                  <a:pt x="58674" y="71627"/>
                </a:lnTo>
                <a:lnTo>
                  <a:pt x="64007" y="71627"/>
                </a:lnTo>
                <a:lnTo>
                  <a:pt x="67818" y="66294"/>
                </a:lnTo>
                <a:lnTo>
                  <a:pt x="67818" y="63246"/>
                </a:lnTo>
                <a:lnTo>
                  <a:pt x="73151" y="51815"/>
                </a:lnTo>
                <a:lnTo>
                  <a:pt x="73151" y="28956"/>
                </a:lnTo>
                <a:lnTo>
                  <a:pt x="67818" y="25146"/>
                </a:lnTo>
                <a:lnTo>
                  <a:pt x="67818" y="19812"/>
                </a:lnTo>
                <a:lnTo>
                  <a:pt x="64007" y="14477"/>
                </a:lnTo>
                <a:lnTo>
                  <a:pt x="58674" y="10668"/>
                </a:lnTo>
                <a:lnTo>
                  <a:pt x="55625" y="5334"/>
                </a:lnTo>
                <a:lnTo>
                  <a:pt x="50292" y="5334"/>
                </a:lnTo>
                <a:lnTo>
                  <a:pt x="41910" y="0"/>
                </a:lnTo>
                <a:lnTo>
                  <a:pt x="31242" y="0"/>
                </a:lnTo>
                <a:lnTo>
                  <a:pt x="22860" y="5334"/>
                </a:lnTo>
                <a:lnTo>
                  <a:pt x="17525" y="5334"/>
                </a:lnTo>
                <a:lnTo>
                  <a:pt x="13716" y="10668"/>
                </a:lnTo>
                <a:lnTo>
                  <a:pt x="8381" y="14477"/>
                </a:lnTo>
                <a:lnTo>
                  <a:pt x="5334" y="19812"/>
                </a:lnTo>
                <a:lnTo>
                  <a:pt x="5334" y="25146"/>
                </a:lnTo>
                <a:lnTo>
                  <a:pt x="0" y="28956"/>
                </a:lnTo>
                <a:lnTo>
                  <a:pt x="0" y="51815"/>
                </a:lnTo>
                <a:lnTo>
                  <a:pt x="5334" y="63246"/>
                </a:lnTo>
                <a:lnTo>
                  <a:pt x="5334" y="66294"/>
                </a:lnTo>
                <a:lnTo>
                  <a:pt x="8381" y="71627"/>
                </a:lnTo>
                <a:lnTo>
                  <a:pt x="13716" y="71627"/>
                </a:lnTo>
                <a:lnTo>
                  <a:pt x="17525" y="76962"/>
                </a:lnTo>
                <a:lnTo>
                  <a:pt x="22860" y="80772"/>
                </a:lnTo>
                <a:lnTo>
                  <a:pt x="36575" y="80772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00847" y="454025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0866" y="62484"/>
                </a:moveTo>
                <a:lnTo>
                  <a:pt x="70866" y="14477"/>
                </a:lnTo>
                <a:lnTo>
                  <a:pt x="65531" y="10667"/>
                </a:lnTo>
                <a:lnTo>
                  <a:pt x="62483" y="5334"/>
                </a:lnTo>
                <a:lnTo>
                  <a:pt x="57150" y="5334"/>
                </a:lnTo>
                <a:lnTo>
                  <a:pt x="48005" y="0"/>
                </a:lnTo>
                <a:lnTo>
                  <a:pt x="25146" y="0"/>
                </a:lnTo>
                <a:lnTo>
                  <a:pt x="19811" y="5334"/>
                </a:lnTo>
                <a:lnTo>
                  <a:pt x="14477" y="5334"/>
                </a:lnTo>
                <a:lnTo>
                  <a:pt x="10668" y="10667"/>
                </a:lnTo>
                <a:lnTo>
                  <a:pt x="5333" y="14477"/>
                </a:lnTo>
                <a:lnTo>
                  <a:pt x="0" y="19812"/>
                </a:lnTo>
                <a:lnTo>
                  <a:pt x="0" y="57150"/>
                </a:lnTo>
                <a:lnTo>
                  <a:pt x="5333" y="62484"/>
                </a:lnTo>
                <a:lnTo>
                  <a:pt x="10668" y="65532"/>
                </a:lnTo>
                <a:lnTo>
                  <a:pt x="14477" y="70865"/>
                </a:lnTo>
                <a:lnTo>
                  <a:pt x="19811" y="70865"/>
                </a:lnTo>
                <a:lnTo>
                  <a:pt x="25146" y="74675"/>
                </a:lnTo>
                <a:lnTo>
                  <a:pt x="48005" y="74675"/>
                </a:lnTo>
                <a:lnTo>
                  <a:pt x="57150" y="70865"/>
                </a:lnTo>
                <a:lnTo>
                  <a:pt x="62483" y="70865"/>
                </a:lnTo>
                <a:lnTo>
                  <a:pt x="65531" y="65532"/>
                </a:lnTo>
                <a:lnTo>
                  <a:pt x="70866" y="62484"/>
                </a:lnTo>
                <a:close/>
              </a:path>
              <a:path w="76200" h="74929">
                <a:moveTo>
                  <a:pt x="76200" y="51815"/>
                </a:moveTo>
                <a:lnTo>
                  <a:pt x="76200" y="22860"/>
                </a:lnTo>
                <a:lnTo>
                  <a:pt x="70866" y="19812"/>
                </a:lnTo>
                <a:lnTo>
                  <a:pt x="70866" y="57150"/>
                </a:lnTo>
                <a:lnTo>
                  <a:pt x="76200" y="51815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00847" y="454025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3527" y="74675"/>
                </a:moveTo>
                <a:lnTo>
                  <a:pt x="48005" y="74675"/>
                </a:lnTo>
                <a:lnTo>
                  <a:pt x="57150" y="70865"/>
                </a:lnTo>
                <a:lnTo>
                  <a:pt x="62483" y="70865"/>
                </a:lnTo>
                <a:lnTo>
                  <a:pt x="65531" y="65532"/>
                </a:lnTo>
                <a:lnTo>
                  <a:pt x="70866" y="62484"/>
                </a:lnTo>
                <a:lnTo>
                  <a:pt x="70866" y="57150"/>
                </a:lnTo>
                <a:lnTo>
                  <a:pt x="76200" y="51815"/>
                </a:lnTo>
                <a:lnTo>
                  <a:pt x="76200" y="22860"/>
                </a:lnTo>
                <a:lnTo>
                  <a:pt x="70866" y="19812"/>
                </a:lnTo>
                <a:lnTo>
                  <a:pt x="70866" y="14477"/>
                </a:lnTo>
                <a:lnTo>
                  <a:pt x="65531" y="10667"/>
                </a:lnTo>
                <a:lnTo>
                  <a:pt x="62483" y="5334"/>
                </a:lnTo>
                <a:lnTo>
                  <a:pt x="57150" y="5334"/>
                </a:lnTo>
                <a:lnTo>
                  <a:pt x="48005" y="0"/>
                </a:lnTo>
                <a:lnTo>
                  <a:pt x="25146" y="0"/>
                </a:lnTo>
                <a:lnTo>
                  <a:pt x="19811" y="5334"/>
                </a:lnTo>
                <a:lnTo>
                  <a:pt x="14477" y="5334"/>
                </a:lnTo>
                <a:lnTo>
                  <a:pt x="10668" y="10667"/>
                </a:lnTo>
                <a:lnTo>
                  <a:pt x="5333" y="14477"/>
                </a:lnTo>
                <a:lnTo>
                  <a:pt x="0" y="19812"/>
                </a:lnTo>
                <a:lnTo>
                  <a:pt x="0" y="57150"/>
                </a:lnTo>
                <a:lnTo>
                  <a:pt x="5333" y="62484"/>
                </a:lnTo>
                <a:lnTo>
                  <a:pt x="10668" y="65532"/>
                </a:lnTo>
                <a:lnTo>
                  <a:pt x="14477" y="70865"/>
                </a:lnTo>
                <a:lnTo>
                  <a:pt x="19811" y="70865"/>
                </a:lnTo>
                <a:lnTo>
                  <a:pt x="25146" y="74675"/>
                </a:lnTo>
                <a:lnTo>
                  <a:pt x="37337" y="74675"/>
                </a:lnTo>
                <a:lnTo>
                  <a:pt x="33527" y="74675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13151" y="5837173"/>
            <a:ext cx="4742180" cy="240029"/>
          </a:xfrm>
          <a:custGeom>
            <a:avLst/>
            <a:gdLst/>
            <a:ahLst/>
            <a:cxnLst/>
            <a:rect l="l" t="t" r="r" b="b"/>
            <a:pathLst>
              <a:path w="4742180" h="240029">
                <a:moveTo>
                  <a:pt x="4741926" y="240029"/>
                </a:moveTo>
                <a:lnTo>
                  <a:pt x="3160776" y="240029"/>
                </a:lnTo>
                <a:lnTo>
                  <a:pt x="1580388" y="182879"/>
                </a:lnTo>
                <a:lnTo>
                  <a:pt x="0" y="0"/>
                </a:lnTo>
              </a:path>
            </a:pathLst>
          </a:custGeom>
          <a:ln w="1746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57726" y="5456173"/>
            <a:ext cx="73660" cy="81280"/>
          </a:xfrm>
          <a:custGeom>
            <a:avLst/>
            <a:gdLst/>
            <a:ahLst/>
            <a:cxnLst/>
            <a:rect l="l" t="t" r="r" b="b"/>
            <a:pathLst>
              <a:path w="73660" h="81279">
                <a:moveTo>
                  <a:pt x="3048" y="55625"/>
                </a:moveTo>
                <a:lnTo>
                  <a:pt x="3048" y="23622"/>
                </a:lnTo>
                <a:lnTo>
                  <a:pt x="0" y="28955"/>
                </a:lnTo>
                <a:lnTo>
                  <a:pt x="0" y="52577"/>
                </a:lnTo>
                <a:lnTo>
                  <a:pt x="3048" y="55625"/>
                </a:lnTo>
                <a:close/>
              </a:path>
              <a:path w="73660" h="81279">
                <a:moveTo>
                  <a:pt x="67818" y="60960"/>
                </a:moveTo>
                <a:lnTo>
                  <a:pt x="67818" y="14477"/>
                </a:lnTo>
                <a:lnTo>
                  <a:pt x="64008" y="14477"/>
                </a:lnTo>
                <a:lnTo>
                  <a:pt x="58674" y="9143"/>
                </a:lnTo>
                <a:lnTo>
                  <a:pt x="54101" y="3810"/>
                </a:lnTo>
                <a:lnTo>
                  <a:pt x="50291" y="0"/>
                </a:lnTo>
                <a:lnTo>
                  <a:pt x="22860" y="0"/>
                </a:lnTo>
                <a:lnTo>
                  <a:pt x="17525" y="3810"/>
                </a:lnTo>
                <a:lnTo>
                  <a:pt x="13715" y="9143"/>
                </a:lnTo>
                <a:lnTo>
                  <a:pt x="8382" y="14477"/>
                </a:lnTo>
                <a:lnTo>
                  <a:pt x="3048" y="14477"/>
                </a:lnTo>
                <a:lnTo>
                  <a:pt x="3048" y="60960"/>
                </a:lnTo>
                <a:lnTo>
                  <a:pt x="8382" y="66293"/>
                </a:lnTo>
                <a:lnTo>
                  <a:pt x="13715" y="70103"/>
                </a:lnTo>
                <a:lnTo>
                  <a:pt x="17525" y="75437"/>
                </a:lnTo>
                <a:lnTo>
                  <a:pt x="22860" y="75437"/>
                </a:lnTo>
                <a:lnTo>
                  <a:pt x="31241" y="80772"/>
                </a:lnTo>
                <a:lnTo>
                  <a:pt x="36575" y="80772"/>
                </a:lnTo>
                <a:lnTo>
                  <a:pt x="36575" y="75437"/>
                </a:lnTo>
                <a:lnTo>
                  <a:pt x="39624" y="80772"/>
                </a:lnTo>
                <a:lnTo>
                  <a:pt x="50291" y="75437"/>
                </a:lnTo>
                <a:lnTo>
                  <a:pt x="54101" y="75437"/>
                </a:lnTo>
                <a:lnTo>
                  <a:pt x="58674" y="70103"/>
                </a:lnTo>
                <a:lnTo>
                  <a:pt x="64008" y="66293"/>
                </a:lnTo>
                <a:lnTo>
                  <a:pt x="67818" y="60960"/>
                </a:lnTo>
                <a:close/>
              </a:path>
              <a:path w="73660" h="81279">
                <a:moveTo>
                  <a:pt x="73151" y="52577"/>
                </a:moveTo>
                <a:lnTo>
                  <a:pt x="73151" y="28955"/>
                </a:lnTo>
                <a:lnTo>
                  <a:pt x="67818" y="23622"/>
                </a:lnTo>
                <a:lnTo>
                  <a:pt x="67818" y="55625"/>
                </a:lnTo>
                <a:lnTo>
                  <a:pt x="73151" y="52577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57726" y="5456173"/>
            <a:ext cx="73660" cy="81280"/>
          </a:xfrm>
          <a:custGeom>
            <a:avLst/>
            <a:gdLst/>
            <a:ahLst/>
            <a:cxnLst/>
            <a:rect l="l" t="t" r="r" b="b"/>
            <a:pathLst>
              <a:path w="73660" h="81279">
                <a:moveTo>
                  <a:pt x="36575" y="75437"/>
                </a:moveTo>
                <a:lnTo>
                  <a:pt x="39624" y="80772"/>
                </a:lnTo>
                <a:lnTo>
                  <a:pt x="50291" y="75437"/>
                </a:lnTo>
                <a:lnTo>
                  <a:pt x="54101" y="75437"/>
                </a:lnTo>
                <a:lnTo>
                  <a:pt x="58674" y="70103"/>
                </a:lnTo>
                <a:lnTo>
                  <a:pt x="64008" y="66293"/>
                </a:lnTo>
                <a:lnTo>
                  <a:pt x="67818" y="60960"/>
                </a:lnTo>
                <a:lnTo>
                  <a:pt x="67818" y="55625"/>
                </a:lnTo>
                <a:lnTo>
                  <a:pt x="73151" y="52577"/>
                </a:lnTo>
                <a:lnTo>
                  <a:pt x="73151" y="28955"/>
                </a:lnTo>
                <a:lnTo>
                  <a:pt x="67818" y="23622"/>
                </a:lnTo>
                <a:lnTo>
                  <a:pt x="67818" y="14477"/>
                </a:lnTo>
                <a:lnTo>
                  <a:pt x="64008" y="14477"/>
                </a:lnTo>
                <a:lnTo>
                  <a:pt x="58674" y="9143"/>
                </a:lnTo>
                <a:lnTo>
                  <a:pt x="54101" y="3810"/>
                </a:lnTo>
                <a:lnTo>
                  <a:pt x="50291" y="0"/>
                </a:lnTo>
                <a:lnTo>
                  <a:pt x="22860" y="0"/>
                </a:lnTo>
                <a:lnTo>
                  <a:pt x="17525" y="3810"/>
                </a:lnTo>
                <a:lnTo>
                  <a:pt x="13715" y="9143"/>
                </a:lnTo>
                <a:lnTo>
                  <a:pt x="8382" y="14477"/>
                </a:lnTo>
                <a:lnTo>
                  <a:pt x="3048" y="14477"/>
                </a:lnTo>
                <a:lnTo>
                  <a:pt x="3048" y="23622"/>
                </a:lnTo>
                <a:lnTo>
                  <a:pt x="0" y="28955"/>
                </a:lnTo>
                <a:lnTo>
                  <a:pt x="0" y="52577"/>
                </a:lnTo>
                <a:lnTo>
                  <a:pt x="3048" y="55625"/>
                </a:lnTo>
                <a:lnTo>
                  <a:pt x="3048" y="60960"/>
                </a:lnTo>
                <a:lnTo>
                  <a:pt x="8382" y="66293"/>
                </a:lnTo>
                <a:lnTo>
                  <a:pt x="13715" y="70103"/>
                </a:lnTo>
                <a:lnTo>
                  <a:pt x="17525" y="75437"/>
                </a:lnTo>
                <a:lnTo>
                  <a:pt x="22860" y="75437"/>
                </a:lnTo>
                <a:lnTo>
                  <a:pt x="31241" y="80772"/>
                </a:lnTo>
                <a:lnTo>
                  <a:pt x="36575" y="80772"/>
                </a:lnTo>
                <a:lnTo>
                  <a:pt x="36575" y="75437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37352" y="564515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4" h="76200">
                <a:moveTo>
                  <a:pt x="3048" y="57912"/>
                </a:moveTo>
                <a:lnTo>
                  <a:pt x="3048" y="19812"/>
                </a:lnTo>
                <a:lnTo>
                  <a:pt x="0" y="23622"/>
                </a:lnTo>
                <a:lnTo>
                  <a:pt x="0" y="52577"/>
                </a:lnTo>
                <a:lnTo>
                  <a:pt x="3048" y="57912"/>
                </a:lnTo>
                <a:close/>
              </a:path>
              <a:path w="78104" h="76200">
                <a:moveTo>
                  <a:pt x="73913" y="57912"/>
                </a:moveTo>
                <a:lnTo>
                  <a:pt x="73913" y="19812"/>
                </a:lnTo>
                <a:lnTo>
                  <a:pt x="68580" y="14477"/>
                </a:lnTo>
                <a:lnTo>
                  <a:pt x="65532" y="9144"/>
                </a:lnTo>
                <a:lnTo>
                  <a:pt x="60198" y="5334"/>
                </a:lnTo>
                <a:lnTo>
                  <a:pt x="54863" y="5334"/>
                </a:lnTo>
                <a:lnTo>
                  <a:pt x="51053" y="0"/>
                </a:lnTo>
                <a:lnTo>
                  <a:pt x="26670" y="0"/>
                </a:lnTo>
                <a:lnTo>
                  <a:pt x="17525" y="5334"/>
                </a:lnTo>
                <a:lnTo>
                  <a:pt x="13715" y="5334"/>
                </a:lnTo>
                <a:lnTo>
                  <a:pt x="8382" y="9144"/>
                </a:lnTo>
                <a:lnTo>
                  <a:pt x="3048" y="14477"/>
                </a:lnTo>
                <a:lnTo>
                  <a:pt x="3048" y="61722"/>
                </a:lnTo>
                <a:lnTo>
                  <a:pt x="13715" y="72389"/>
                </a:lnTo>
                <a:lnTo>
                  <a:pt x="17525" y="72389"/>
                </a:lnTo>
                <a:lnTo>
                  <a:pt x="26670" y="76200"/>
                </a:lnTo>
                <a:lnTo>
                  <a:pt x="51053" y="76200"/>
                </a:lnTo>
                <a:lnTo>
                  <a:pt x="54863" y="72389"/>
                </a:lnTo>
                <a:lnTo>
                  <a:pt x="60198" y="72389"/>
                </a:lnTo>
                <a:lnTo>
                  <a:pt x="65532" y="67055"/>
                </a:lnTo>
                <a:lnTo>
                  <a:pt x="68580" y="61722"/>
                </a:lnTo>
                <a:lnTo>
                  <a:pt x="73913" y="57912"/>
                </a:lnTo>
                <a:close/>
              </a:path>
              <a:path w="78104" h="76200">
                <a:moveTo>
                  <a:pt x="77724" y="38100"/>
                </a:moveTo>
                <a:lnTo>
                  <a:pt x="73913" y="34289"/>
                </a:lnTo>
                <a:lnTo>
                  <a:pt x="73913" y="43434"/>
                </a:lnTo>
                <a:lnTo>
                  <a:pt x="77724" y="3810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37352" y="564515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4" h="76200">
                <a:moveTo>
                  <a:pt x="37337" y="76200"/>
                </a:moveTo>
                <a:lnTo>
                  <a:pt x="51053" y="76200"/>
                </a:lnTo>
                <a:lnTo>
                  <a:pt x="54863" y="72389"/>
                </a:lnTo>
                <a:lnTo>
                  <a:pt x="60198" y="72389"/>
                </a:lnTo>
                <a:lnTo>
                  <a:pt x="65532" y="67055"/>
                </a:lnTo>
                <a:lnTo>
                  <a:pt x="68580" y="61722"/>
                </a:lnTo>
                <a:lnTo>
                  <a:pt x="73913" y="57912"/>
                </a:lnTo>
                <a:lnTo>
                  <a:pt x="73913" y="43434"/>
                </a:lnTo>
                <a:lnTo>
                  <a:pt x="77724" y="38100"/>
                </a:lnTo>
                <a:lnTo>
                  <a:pt x="73913" y="34289"/>
                </a:lnTo>
                <a:lnTo>
                  <a:pt x="73913" y="19812"/>
                </a:lnTo>
                <a:lnTo>
                  <a:pt x="68580" y="14477"/>
                </a:lnTo>
                <a:lnTo>
                  <a:pt x="65532" y="9144"/>
                </a:lnTo>
                <a:lnTo>
                  <a:pt x="60198" y="5334"/>
                </a:lnTo>
                <a:lnTo>
                  <a:pt x="54863" y="5334"/>
                </a:lnTo>
                <a:lnTo>
                  <a:pt x="51053" y="0"/>
                </a:lnTo>
                <a:lnTo>
                  <a:pt x="26670" y="0"/>
                </a:lnTo>
                <a:lnTo>
                  <a:pt x="17525" y="5334"/>
                </a:lnTo>
                <a:lnTo>
                  <a:pt x="13715" y="5334"/>
                </a:lnTo>
                <a:lnTo>
                  <a:pt x="8382" y="9144"/>
                </a:lnTo>
                <a:lnTo>
                  <a:pt x="3048" y="14477"/>
                </a:lnTo>
                <a:lnTo>
                  <a:pt x="3048" y="19812"/>
                </a:lnTo>
                <a:lnTo>
                  <a:pt x="0" y="23622"/>
                </a:lnTo>
                <a:lnTo>
                  <a:pt x="0" y="52577"/>
                </a:lnTo>
                <a:lnTo>
                  <a:pt x="3048" y="57912"/>
                </a:lnTo>
                <a:lnTo>
                  <a:pt x="3048" y="61722"/>
                </a:lnTo>
                <a:lnTo>
                  <a:pt x="13715" y="72389"/>
                </a:lnTo>
                <a:lnTo>
                  <a:pt x="17525" y="72389"/>
                </a:lnTo>
                <a:lnTo>
                  <a:pt x="26670" y="76200"/>
                </a:lnTo>
                <a:lnTo>
                  <a:pt x="37337" y="76200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15454" y="5613146"/>
            <a:ext cx="76200" cy="81915"/>
          </a:xfrm>
          <a:custGeom>
            <a:avLst/>
            <a:gdLst/>
            <a:ahLst/>
            <a:cxnLst/>
            <a:rect l="l" t="t" r="r" b="b"/>
            <a:pathLst>
              <a:path w="76200" h="81914">
                <a:moveTo>
                  <a:pt x="5334" y="55625"/>
                </a:moveTo>
                <a:lnTo>
                  <a:pt x="5334" y="23621"/>
                </a:lnTo>
                <a:lnTo>
                  <a:pt x="0" y="28955"/>
                </a:lnTo>
                <a:lnTo>
                  <a:pt x="0" y="52577"/>
                </a:lnTo>
                <a:lnTo>
                  <a:pt x="5334" y="55625"/>
                </a:lnTo>
                <a:close/>
              </a:path>
              <a:path w="76200" h="81914">
                <a:moveTo>
                  <a:pt x="76200" y="55625"/>
                </a:moveTo>
                <a:lnTo>
                  <a:pt x="76200" y="23621"/>
                </a:lnTo>
                <a:lnTo>
                  <a:pt x="70866" y="18287"/>
                </a:lnTo>
                <a:lnTo>
                  <a:pt x="65531" y="14477"/>
                </a:lnTo>
                <a:lnTo>
                  <a:pt x="61722" y="9143"/>
                </a:lnTo>
                <a:lnTo>
                  <a:pt x="56388" y="3809"/>
                </a:lnTo>
                <a:lnTo>
                  <a:pt x="51053" y="3809"/>
                </a:lnTo>
                <a:lnTo>
                  <a:pt x="41910" y="0"/>
                </a:lnTo>
                <a:lnTo>
                  <a:pt x="33527" y="0"/>
                </a:lnTo>
                <a:lnTo>
                  <a:pt x="28194" y="3809"/>
                </a:lnTo>
                <a:lnTo>
                  <a:pt x="19050" y="3809"/>
                </a:lnTo>
                <a:lnTo>
                  <a:pt x="13716" y="9143"/>
                </a:lnTo>
                <a:lnTo>
                  <a:pt x="10668" y="14477"/>
                </a:lnTo>
                <a:lnTo>
                  <a:pt x="5334" y="18287"/>
                </a:lnTo>
                <a:lnTo>
                  <a:pt x="5334" y="61721"/>
                </a:lnTo>
                <a:lnTo>
                  <a:pt x="19050" y="75437"/>
                </a:lnTo>
                <a:lnTo>
                  <a:pt x="28194" y="75437"/>
                </a:lnTo>
                <a:lnTo>
                  <a:pt x="33527" y="81533"/>
                </a:lnTo>
                <a:lnTo>
                  <a:pt x="38862" y="81533"/>
                </a:lnTo>
                <a:lnTo>
                  <a:pt x="38862" y="75437"/>
                </a:lnTo>
                <a:lnTo>
                  <a:pt x="41910" y="81533"/>
                </a:lnTo>
                <a:lnTo>
                  <a:pt x="51053" y="75437"/>
                </a:lnTo>
                <a:lnTo>
                  <a:pt x="56388" y="75437"/>
                </a:lnTo>
                <a:lnTo>
                  <a:pt x="61722" y="70103"/>
                </a:lnTo>
                <a:lnTo>
                  <a:pt x="65531" y="67055"/>
                </a:lnTo>
                <a:lnTo>
                  <a:pt x="70866" y="61721"/>
                </a:lnTo>
                <a:lnTo>
                  <a:pt x="76200" y="55625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15454" y="5613146"/>
            <a:ext cx="76200" cy="81915"/>
          </a:xfrm>
          <a:custGeom>
            <a:avLst/>
            <a:gdLst/>
            <a:ahLst/>
            <a:cxnLst/>
            <a:rect l="l" t="t" r="r" b="b"/>
            <a:pathLst>
              <a:path w="76200" h="81914">
                <a:moveTo>
                  <a:pt x="38862" y="75437"/>
                </a:moveTo>
                <a:lnTo>
                  <a:pt x="41910" y="81533"/>
                </a:lnTo>
                <a:lnTo>
                  <a:pt x="51053" y="75437"/>
                </a:lnTo>
                <a:lnTo>
                  <a:pt x="56388" y="75437"/>
                </a:lnTo>
                <a:lnTo>
                  <a:pt x="61722" y="70103"/>
                </a:lnTo>
                <a:lnTo>
                  <a:pt x="65531" y="67055"/>
                </a:lnTo>
                <a:lnTo>
                  <a:pt x="70866" y="61721"/>
                </a:lnTo>
                <a:lnTo>
                  <a:pt x="76200" y="55625"/>
                </a:lnTo>
                <a:lnTo>
                  <a:pt x="76200" y="23621"/>
                </a:lnTo>
                <a:lnTo>
                  <a:pt x="70866" y="18287"/>
                </a:lnTo>
                <a:lnTo>
                  <a:pt x="65531" y="14477"/>
                </a:lnTo>
                <a:lnTo>
                  <a:pt x="61722" y="9143"/>
                </a:lnTo>
                <a:lnTo>
                  <a:pt x="56388" y="3809"/>
                </a:lnTo>
                <a:lnTo>
                  <a:pt x="51053" y="3809"/>
                </a:lnTo>
                <a:lnTo>
                  <a:pt x="41910" y="0"/>
                </a:lnTo>
                <a:lnTo>
                  <a:pt x="33527" y="0"/>
                </a:lnTo>
                <a:lnTo>
                  <a:pt x="28194" y="3809"/>
                </a:lnTo>
                <a:lnTo>
                  <a:pt x="19050" y="3809"/>
                </a:lnTo>
                <a:lnTo>
                  <a:pt x="13716" y="9143"/>
                </a:lnTo>
                <a:lnTo>
                  <a:pt x="10668" y="14477"/>
                </a:lnTo>
                <a:lnTo>
                  <a:pt x="5334" y="18287"/>
                </a:lnTo>
                <a:lnTo>
                  <a:pt x="5334" y="23621"/>
                </a:lnTo>
                <a:lnTo>
                  <a:pt x="0" y="28955"/>
                </a:lnTo>
                <a:lnTo>
                  <a:pt x="0" y="52577"/>
                </a:lnTo>
                <a:lnTo>
                  <a:pt x="5334" y="55625"/>
                </a:lnTo>
                <a:lnTo>
                  <a:pt x="5334" y="61721"/>
                </a:lnTo>
                <a:lnTo>
                  <a:pt x="19050" y="75437"/>
                </a:lnTo>
                <a:lnTo>
                  <a:pt x="28194" y="75437"/>
                </a:lnTo>
                <a:lnTo>
                  <a:pt x="33527" y="81533"/>
                </a:lnTo>
                <a:lnTo>
                  <a:pt x="38862" y="81533"/>
                </a:lnTo>
                <a:lnTo>
                  <a:pt x="38862" y="75437"/>
                </a:lnTo>
                <a:close/>
              </a:path>
            </a:pathLst>
          </a:custGeom>
          <a:ln w="9524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57526" y="577850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30" h="114300">
                <a:moveTo>
                  <a:pt x="112775" y="57912"/>
                </a:moveTo>
                <a:lnTo>
                  <a:pt x="56387" y="0"/>
                </a:lnTo>
                <a:lnTo>
                  <a:pt x="0" y="57912"/>
                </a:lnTo>
                <a:lnTo>
                  <a:pt x="56387" y="114300"/>
                </a:lnTo>
                <a:lnTo>
                  <a:pt x="112775" y="579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57526" y="577850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30" h="114300">
                <a:moveTo>
                  <a:pt x="56387" y="0"/>
                </a:moveTo>
                <a:lnTo>
                  <a:pt x="0" y="57912"/>
                </a:lnTo>
                <a:lnTo>
                  <a:pt x="56387" y="114300"/>
                </a:lnTo>
                <a:lnTo>
                  <a:pt x="112775" y="57912"/>
                </a:lnTo>
                <a:lnTo>
                  <a:pt x="56387" y="0"/>
                </a:lnTo>
                <a:close/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83321" y="4979923"/>
            <a:ext cx="111760" cy="116205"/>
          </a:xfrm>
          <a:custGeom>
            <a:avLst/>
            <a:gdLst/>
            <a:ahLst/>
            <a:cxnLst/>
            <a:rect l="l" t="t" r="r" b="b"/>
            <a:pathLst>
              <a:path w="111759" h="116204">
                <a:moveTo>
                  <a:pt x="111251" y="57912"/>
                </a:moveTo>
                <a:lnTo>
                  <a:pt x="54863" y="5334"/>
                </a:lnTo>
                <a:lnTo>
                  <a:pt x="51053" y="0"/>
                </a:lnTo>
                <a:lnTo>
                  <a:pt x="0" y="57912"/>
                </a:lnTo>
                <a:lnTo>
                  <a:pt x="54863" y="115824"/>
                </a:lnTo>
                <a:lnTo>
                  <a:pt x="111251" y="579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83321" y="4979923"/>
            <a:ext cx="111760" cy="116205"/>
          </a:xfrm>
          <a:custGeom>
            <a:avLst/>
            <a:gdLst/>
            <a:ahLst/>
            <a:cxnLst/>
            <a:rect l="l" t="t" r="r" b="b"/>
            <a:pathLst>
              <a:path w="111759" h="116204">
                <a:moveTo>
                  <a:pt x="51053" y="0"/>
                </a:moveTo>
                <a:lnTo>
                  <a:pt x="0" y="57912"/>
                </a:lnTo>
                <a:lnTo>
                  <a:pt x="54863" y="115824"/>
                </a:lnTo>
                <a:lnTo>
                  <a:pt x="111251" y="57912"/>
                </a:lnTo>
                <a:lnTo>
                  <a:pt x="54863" y="5334"/>
                </a:lnTo>
                <a:lnTo>
                  <a:pt x="51053" y="0"/>
                </a:lnTo>
                <a:close/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38676" y="5964428"/>
            <a:ext cx="111760" cy="113030"/>
          </a:xfrm>
          <a:custGeom>
            <a:avLst/>
            <a:gdLst/>
            <a:ahLst/>
            <a:cxnLst/>
            <a:rect l="l" t="t" r="r" b="b"/>
            <a:pathLst>
              <a:path w="111760" h="113029">
                <a:moveTo>
                  <a:pt x="111251" y="55625"/>
                </a:moveTo>
                <a:lnTo>
                  <a:pt x="55625" y="3048"/>
                </a:lnTo>
                <a:lnTo>
                  <a:pt x="55625" y="0"/>
                </a:lnTo>
                <a:lnTo>
                  <a:pt x="0" y="55625"/>
                </a:lnTo>
                <a:lnTo>
                  <a:pt x="55625" y="112775"/>
                </a:lnTo>
                <a:lnTo>
                  <a:pt x="111251" y="5562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38676" y="5964428"/>
            <a:ext cx="111760" cy="113030"/>
          </a:xfrm>
          <a:custGeom>
            <a:avLst/>
            <a:gdLst/>
            <a:ahLst/>
            <a:cxnLst/>
            <a:rect l="l" t="t" r="r" b="b"/>
            <a:pathLst>
              <a:path w="111760" h="113029">
                <a:moveTo>
                  <a:pt x="55625" y="0"/>
                </a:moveTo>
                <a:lnTo>
                  <a:pt x="0" y="55625"/>
                </a:lnTo>
                <a:lnTo>
                  <a:pt x="55625" y="112775"/>
                </a:lnTo>
                <a:lnTo>
                  <a:pt x="111251" y="55625"/>
                </a:lnTo>
                <a:lnTo>
                  <a:pt x="55625" y="3048"/>
                </a:lnTo>
                <a:lnTo>
                  <a:pt x="55625" y="0"/>
                </a:lnTo>
                <a:close/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18302" y="6020053"/>
            <a:ext cx="109855" cy="116205"/>
          </a:xfrm>
          <a:custGeom>
            <a:avLst/>
            <a:gdLst/>
            <a:ahLst/>
            <a:cxnLst/>
            <a:rect l="l" t="t" r="r" b="b"/>
            <a:pathLst>
              <a:path w="109854" h="116204">
                <a:moveTo>
                  <a:pt x="109727" y="63246"/>
                </a:moveTo>
                <a:lnTo>
                  <a:pt x="55625" y="5334"/>
                </a:lnTo>
                <a:lnTo>
                  <a:pt x="55625" y="0"/>
                </a:lnTo>
                <a:lnTo>
                  <a:pt x="0" y="63246"/>
                </a:lnTo>
                <a:lnTo>
                  <a:pt x="55625" y="115824"/>
                </a:lnTo>
                <a:lnTo>
                  <a:pt x="109727" y="6324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18302" y="6020053"/>
            <a:ext cx="109855" cy="116205"/>
          </a:xfrm>
          <a:custGeom>
            <a:avLst/>
            <a:gdLst/>
            <a:ahLst/>
            <a:cxnLst/>
            <a:rect l="l" t="t" r="r" b="b"/>
            <a:pathLst>
              <a:path w="109854" h="116204">
                <a:moveTo>
                  <a:pt x="55625" y="0"/>
                </a:moveTo>
                <a:lnTo>
                  <a:pt x="0" y="63246"/>
                </a:lnTo>
                <a:lnTo>
                  <a:pt x="55625" y="115824"/>
                </a:lnTo>
                <a:lnTo>
                  <a:pt x="109727" y="63246"/>
                </a:lnTo>
                <a:lnTo>
                  <a:pt x="55625" y="5334"/>
                </a:lnTo>
                <a:lnTo>
                  <a:pt x="55625" y="0"/>
                </a:lnTo>
                <a:close/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97928" y="6020053"/>
            <a:ext cx="111760" cy="116205"/>
          </a:xfrm>
          <a:custGeom>
            <a:avLst/>
            <a:gdLst/>
            <a:ahLst/>
            <a:cxnLst/>
            <a:rect l="l" t="t" r="r" b="b"/>
            <a:pathLst>
              <a:path w="111759" h="116204">
                <a:moveTo>
                  <a:pt x="111251" y="57912"/>
                </a:moveTo>
                <a:lnTo>
                  <a:pt x="56388" y="5334"/>
                </a:lnTo>
                <a:lnTo>
                  <a:pt x="56388" y="0"/>
                </a:lnTo>
                <a:lnTo>
                  <a:pt x="0" y="57912"/>
                </a:lnTo>
                <a:lnTo>
                  <a:pt x="56388" y="115824"/>
                </a:lnTo>
                <a:lnTo>
                  <a:pt x="111251" y="579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97928" y="6020053"/>
            <a:ext cx="111760" cy="116205"/>
          </a:xfrm>
          <a:custGeom>
            <a:avLst/>
            <a:gdLst/>
            <a:ahLst/>
            <a:cxnLst/>
            <a:rect l="l" t="t" r="r" b="b"/>
            <a:pathLst>
              <a:path w="111759" h="116204">
                <a:moveTo>
                  <a:pt x="56388" y="0"/>
                </a:moveTo>
                <a:lnTo>
                  <a:pt x="0" y="57912"/>
                </a:lnTo>
                <a:lnTo>
                  <a:pt x="56388" y="115824"/>
                </a:lnTo>
                <a:lnTo>
                  <a:pt x="111251" y="57912"/>
                </a:lnTo>
                <a:lnTo>
                  <a:pt x="56388" y="5334"/>
                </a:lnTo>
                <a:lnTo>
                  <a:pt x="56388" y="0"/>
                </a:lnTo>
                <a:close/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27401" y="3709670"/>
            <a:ext cx="74930" cy="5715"/>
          </a:xfrm>
          <a:custGeom>
            <a:avLst/>
            <a:gdLst/>
            <a:ahLst/>
            <a:cxnLst/>
            <a:rect l="l" t="t" r="r" b="b"/>
            <a:pathLst>
              <a:path w="74930" h="5714">
                <a:moveTo>
                  <a:pt x="74675" y="0"/>
                </a:moveTo>
                <a:lnTo>
                  <a:pt x="0" y="5333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27401" y="4425950"/>
            <a:ext cx="74930" cy="1905"/>
          </a:xfrm>
          <a:custGeom>
            <a:avLst/>
            <a:gdLst/>
            <a:ahLst/>
            <a:cxnLst/>
            <a:rect l="l" t="t" r="r" b="b"/>
            <a:pathLst>
              <a:path w="74930" h="1904">
                <a:moveTo>
                  <a:pt x="74675" y="0"/>
                </a:moveTo>
                <a:lnTo>
                  <a:pt x="0" y="1524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27401" y="5138420"/>
            <a:ext cx="74930" cy="5715"/>
          </a:xfrm>
          <a:custGeom>
            <a:avLst/>
            <a:gdLst/>
            <a:ahLst/>
            <a:cxnLst/>
            <a:rect l="l" t="t" r="r" b="b"/>
            <a:pathLst>
              <a:path w="74930" h="5714">
                <a:moveTo>
                  <a:pt x="74675" y="0"/>
                </a:moveTo>
                <a:lnTo>
                  <a:pt x="0" y="5333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27401" y="5854700"/>
            <a:ext cx="74930" cy="1905"/>
          </a:xfrm>
          <a:custGeom>
            <a:avLst/>
            <a:gdLst/>
            <a:ahLst/>
            <a:cxnLst/>
            <a:rect l="l" t="t" r="r" b="b"/>
            <a:pathLst>
              <a:path w="74930" h="1904">
                <a:moveTo>
                  <a:pt x="74675" y="0"/>
                </a:moveTo>
                <a:lnTo>
                  <a:pt x="0" y="1524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73928" y="6129020"/>
            <a:ext cx="1905" cy="81915"/>
          </a:xfrm>
          <a:custGeom>
            <a:avLst/>
            <a:gdLst/>
            <a:ahLst/>
            <a:cxnLst/>
            <a:rect l="l" t="t" r="r" b="b"/>
            <a:pathLst>
              <a:path w="1904" h="81914">
                <a:moveTo>
                  <a:pt x="0" y="0"/>
                </a:moveTo>
                <a:lnTo>
                  <a:pt x="1524" y="81533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94302" y="6129020"/>
            <a:ext cx="1905" cy="81915"/>
          </a:xfrm>
          <a:custGeom>
            <a:avLst/>
            <a:gdLst/>
            <a:ahLst/>
            <a:cxnLst/>
            <a:rect l="l" t="t" r="r" b="b"/>
            <a:pathLst>
              <a:path w="1904" h="81914">
                <a:moveTo>
                  <a:pt x="0" y="0"/>
                </a:moveTo>
                <a:lnTo>
                  <a:pt x="1524" y="81533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27401" y="3354578"/>
            <a:ext cx="5027930" cy="2856230"/>
          </a:xfrm>
          <a:custGeom>
            <a:avLst/>
            <a:gdLst/>
            <a:ahLst/>
            <a:cxnLst/>
            <a:rect l="l" t="t" r="r" b="b"/>
            <a:pathLst>
              <a:path w="5027930" h="2856229">
                <a:moveTo>
                  <a:pt x="5027676" y="2774441"/>
                </a:moveTo>
                <a:lnTo>
                  <a:pt x="5027676" y="2855975"/>
                </a:lnTo>
                <a:lnTo>
                  <a:pt x="0" y="2855976"/>
                </a:lnTo>
                <a:lnTo>
                  <a:pt x="0" y="0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13151" y="6129020"/>
            <a:ext cx="1905" cy="81915"/>
          </a:xfrm>
          <a:custGeom>
            <a:avLst/>
            <a:gdLst/>
            <a:ahLst/>
            <a:cxnLst/>
            <a:rect l="l" t="t" r="r" b="b"/>
            <a:pathLst>
              <a:path w="1905" h="81914">
                <a:moveTo>
                  <a:pt x="0" y="0"/>
                </a:moveTo>
                <a:lnTo>
                  <a:pt x="1524" y="81533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24354" y="3349244"/>
            <a:ext cx="5031105" cy="5715"/>
          </a:xfrm>
          <a:custGeom>
            <a:avLst/>
            <a:gdLst/>
            <a:ahLst/>
            <a:cxnLst/>
            <a:rect l="l" t="t" r="r" b="b"/>
            <a:pathLst>
              <a:path w="5031105" h="5714">
                <a:moveTo>
                  <a:pt x="0" y="0"/>
                </a:moveTo>
                <a:lnTo>
                  <a:pt x="5030723" y="5333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24354" y="4071620"/>
            <a:ext cx="5031105" cy="1905"/>
          </a:xfrm>
          <a:custGeom>
            <a:avLst/>
            <a:gdLst/>
            <a:ahLst/>
            <a:cxnLst/>
            <a:rect l="l" t="t" r="r" b="b"/>
            <a:pathLst>
              <a:path w="5031105" h="1904">
                <a:moveTo>
                  <a:pt x="0" y="0"/>
                </a:moveTo>
                <a:lnTo>
                  <a:pt x="5030723" y="1523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24354" y="4783328"/>
            <a:ext cx="5031105" cy="1905"/>
          </a:xfrm>
          <a:custGeom>
            <a:avLst/>
            <a:gdLst/>
            <a:ahLst/>
            <a:cxnLst/>
            <a:rect l="l" t="t" r="r" b="b"/>
            <a:pathLst>
              <a:path w="5031105" h="1904">
                <a:moveTo>
                  <a:pt x="0" y="0"/>
                </a:moveTo>
                <a:lnTo>
                  <a:pt x="5030723" y="1523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444" y="487171"/>
            <a:ext cx="4258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Basic main memory</a:t>
            </a:r>
            <a:r>
              <a:rPr spc="-70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59599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marR="5080" indent="-345440">
              <a:lnSpc>
                <a:spcPct val="100000"/>
              </a:lnSpc>
              <a:buFont typeface="Wingdings"/>
              <a:buChar char="•"/>
              <a:tabLst>
                <a:tab pos="358140" algn="l"/>
                <a:tab pos="358775" algn="l"/>
              </a:tabLst>
            </a:pPr>
            <a:r>
              <a:rPr sz="2000" spc="-5" dirty="0">
                <a:latin typeface="Trebuchet MS"/>
                <a:cs typeface="Trebuchet MS"/>
              </a:rPr>
              <a:t>There are some ways the main memory can be organized to reduce </a:t>
            </a:r>
            <a:r>
              <a:rPr sz="2000" spc="-10" dirty="0">
                <a:latin typeface="Trebuchet MS"/>
                <a:cs typeface="Trebuchet MS"/>
              </a:rPr>
              <a:t>miss  penalties </a:t>
            </a:r>
            <a:r>
              <a:rPr sz="2000" spc="-5" dirty="0">
                <a:latin typeface="Trebuchet MS"/>
                <a:cs typeface="Trebuchet MS"/>
              </a:rPr>
              <a:t>and help with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caching.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345" y="1843267"/>
            <a:ext cx="6777355" cy="336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marR="5080" indent="-345440">
              <a:lnSpc>
                <a:spcPct val="100000"/>
              </a:lnSpc>
              <a:buFont typeface="Wingdings"/>
              <a:buChar char="•"/>
              <a:tabLst>
                <a:tab pos="358140" algn="l"/>
                <a:tab pos="358775" algn="l"/>
              </a:tabLst>
            </a:pPr>
            <a:r>
              <a:rPr sz="2000" spc="-5" dirty="0">
                <a:latin typeface="Trebuchet MS"/>
                <a:cs typeface="Trebuchet MS"/>
              </a:rPr>
              <a:t>For some </a:t>
            </a:r>
            <a:r>
              <a:rPr sz="2000" spc="-10" dirty="0">
                <a:latin typeface="Trebuchet MS"/>
                <a:cs typeface="Trebuchet MS"/>
              </a:rPr>
              <a:t>concrete examples, </a:t>
            </a:r>
            <a:r>
              <a:rPr sz="2000" spc="-5" dirty="0">
                <a:latin typeface="Trebuchet MS"/>
                <a:cs typeface="Trebuchet MS"/>
              </a:rPr>
              <a:t>let’s </a:t>
            </a:r>
            <a:r>
              <a:rPr sz="2000" spc="-10" dirty="0">
                <a:latin typeface="Trebuchet MS"/>
                <a:cs typeface="Trebuchet MS"/>
              </a:rPr>
              <a:t>assume </a:t>
            </a:r>
            <a:r>
              <a:rPr sz="2000" spc="-5" dirty="0">
                <a:latin typeface="Trebuchet MS"/>
                <a:cs typeface="Trebuchet MS"/>
              </a:rPr>
              <a:t>the following  three steps are taken when a cache needs to load </a:t>
            </a:r>
            <a:r>
              <a:rPr sz="2000" spc="-10" dirty="0">
                <a:latin typeface="Trebuchet MS"/>
                <a:cs typeface="Trebuchet MS"/>
              </a:rPr>
              <a:t>data  </a:t>
            </a:r>
            <a:r>
              <a:rPr sz="2000" spc="-5" dirty="0">
                <a:latin typeface="Trebuchet MS"/>
                <a:cs typeface="Trebuchet MS"/>
              </a:rPr>
              <a:t>from the main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memory.</a:t>
            </a:r>
            <a:endParaRPr sz="2000">
              <a:latin typeface="Trebuchet MS"/>
              <a:cs typeface="Trebuchet MS"/>
            </a:endParaRPr>
          </a:p>
          <a:p>
            <a:pPr marL="873760" lvl="1" indent="-34671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874394" algn="l"/>
              </a:tabLst>
            </a:pPr>
            <a:r>
              <a:rPr sz="2000" spc="-5" dirty="0">
                <a:latin typeface="Trebuchet MS"/>
                <a:cs typeface="Trebuchet MS"/>
              </a:rPr>
              <a:t>It takes 1 cycle to send an </a:t>
            </a:r>
            <a:r>
              <a:rPr sz="2000" spc="-10" dirty="0">
                <a:latin typeface="Trebuchet MS"/>
                <a:cs typeface="Trebuchet MS"/>
              </a:rPr>
              <a:t>address </a:t>
            </a:r>
            <a:r>
              <a:rPr sz="2000" spc="-5" dirty="0">
                <a:latin typeface="Trebuchet MS"/>
                <a:cs typeface="Trebuchet MS"/>
              </a:rPr>
              <a:t>to the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RAM.</a:t>
            </a:r>
            <a:endParaRPr sz="2000">
              <a:latin typeface="Trebuchet MS"/>
              <a:cs typeface="Trebuchet MS"/>
            </a:endParaRPr>
          </a:p>
          <a:p>
            <a:pPr marL="873760" lvl="1" indent="-34671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874394" algn="l"/>
              </a:tabLst>
            </a:pPr>
            <a:r>
              <a:rPr sz="2000" spc="-5" dirty="0">
                <a:latin typeface="Trebuchet MS"/>
                <a:cs typeface="Trebuchet MS"/>
              </a:rPr>
              <a:t>There is a </a:t>
            </a:r>
            <a:r>
              <a:rPr sz="2000" spc="-10" dirty="0">
                <a:latin typeface="Trebuchet MS"/>
                <a:cs typeface="Trebuchet MS"/>
              </a:rPr>
              <a:t>15-cycle </a:t>
            </a:r>
            <a:r>
              <a:rPr sz="2000" spc="-5" dirty="0">
                <a:latin typeface="Trebuchet MS"/>
                <a:cs typeface="Trebuchet MS"/>
              </a:rPr>
              <a:t>latency for each RAM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access.</a:t>
            </a:r>
            <a:endParaRPr sz="2000">
              <a:latin typeface="Trebuchet MS"/>
              <a:cs typeface="Trebuchet MS"/>
            </a:endParaRPr>
          </a:p>
          <a:p>
            <a:pPr marL="873760" lvl="1" indent="-34671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874394" algn="l"/>
              </a:tabLst>
            </a:pPr>
            <a:r>
              <a:rPr sz="2000" spc="-5" dirty="0">
                <a:latin typeface="Trebuchet MS"/>
                <a:cs typeface="Trebuchet MS"/>
              </a:rPr>
              <a:t>It takes 1 cycle to return data from 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RAM.</a:t>
            </a:r>
            <a:endParaRPr sz="2000">
              <a:latin typeface="Trebuchet MS"/>
              <a:cs typeface="Trebuchet MS"/>
            </a:endParaRPr>
          </a:p>
          <a:p>
            <a:pPr marL="358140" marR="5080" indent="-345440">
              <a:lnSpc>
                <a:spcPct val="100000"/>
              </a:lnSpc>
              <a:spcBef>
                <a:spcPts val="475"/>
              </a:spcBef>
              <a:buFont typeface="Wingdings"/>
              <a:buChar char="•"/>
              <a:tabLst>
                <a:tab pos="358140" algn="l"/>
                <a:tab pos="358775" algn="l"/>
              </a:tabLst>
            </a:pPr>
            <a:r>
              <a:rPr sz="2000" spc="-5" dirty="0">
                <a:latin typeface="Trebuchet MS"/>
                <a:cs typeface="Trebuchet MS"/>
              </a:rPr>
              <a:t>In the setup shown here, the buses from the CPU to </a:t>
            </a:r>
            <a:r>
              <a:rPr sz="2000" spc="-1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cache and from the cache to RAM are all one byte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wide.</a:t>
            </a:r>
            <a:endParaRPr sz="2000">
              <a:latin typeface="Trebuchet MS"/>
              <a:cs typeface="Trebuchet MS"/>
            </a:endParaRPr>
          </a:p>
          <a:p>
            <a:pPr marL="358140" marR="81280" indent="-34544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8140" algn="l"/>
                <a:tab pos="358775" algn="l"/>
              </a:tabLst>
            </a:pPr>
            <a:r>
              <a:rPr sz="2000" spc="-5" dirty="0">
                <a:latin typeface="Trebuchet MS"/>
                <a:cs typeface="Trebuchet MS"/>
              </a:rPr>
              <a:t>If the cache has one-byte </a:t>
            </a:r>
            <a:r>
              <a:rPr sz="2000" spc="-10" dirty="0">
                <a:latin typeface="Trebuchet MS"/>
                <a:cs typeface="Trebuchet MS"/>
              </a:rPr>
              <a:t>blocks, </a:t>
            </a:r>
            <a:r>
              <a:rPr sz="2000" spc="-5" dirty="0">
                <a:latin typeface="Trebuchet MS"/>
                <a:cs typeface="Trebuchet MS"/>
              </a:rPr>
              <a:t>then filling a </a:t>
            </a:r>
            <a:r>
              <a:rPr sz="2000" spc="-10" dirty="0">
                <a:latin typeface="Trebuchet MS"/>
                <a:cs typeface="Trebuchet MS"/>
              </a:rPr>
              <a:t>block  </a:t>
            </a:r>
            <a:r>
              <a:rPr sz="2000" spc="-5" dirty="0">
                <a:latin typeface="Trebuchet MS"/>
                <a:cs typeface="Trebuchet MS"/>
              </a:rPr>
              <a:t>from RAM (i.e., the miss </a:t>
            </a:r>
            <a:r>
              <a:rPr sz="2000" spc="-10" dirty="0">
                <a:latin typeface="Trebuchet MS"/>
                <a:cs typeface="Trebuchet MS"/>
              </a:rPr>
              <a:t>penalty) </a:t>
            </a:r>
            <a:r>
              <a:rPr sz="2000" spc="-5" dirty="0">
                <a:latin typeface="Trebuchet MS"/>
                <a:cs typeface="Trebuchet MS"/>
              </a:rPr>
              <a:t>would take 17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cycles.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149" y="5436823"/>
            <a:ext cx="311658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1 + 15 + 1 = 17 clock</a:t>
            </a:r>
            <a:r>
              <a:rPr sz="2000" spc="-3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372" y="5984709"/>
            <a:ext cx="669861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marR="5080" indent="-345440">
              <a:lnSpc>
                <a:spcPct val="100000"/>
              </a:lnSpc>
              <a:buFont typeface="Wingdings"/>
              <a:buChar char="•"/>
              <a:tabLst>
                <a:tab pos="358140" algn="l"/>
                <a:tab pos="358775" algn="l"/>
              </a:tabLst>
            </a:pPr>
            <a:r>
              <a:rPr sz="2000" spc="-5" dirty="0">
                <a:latin typeface="Trebuchet MS"/>
                <a:cs typeface="Trebuchet MS"/>
              </a:rPr>
              <a:t>The cache </a:t>
            </a:r>
            <a:r>
              <a:rPr sz="2000" spc="-10" dirty="0">
                <a:latin typeface="Trebuchet MS"/>
                <a:cs typeface="Trebuchet MS"/>
              </a:rPr>
              <a:t>controller </a:t>
            </a:r>
            <a:r>
              <a:rPr sz="2000" spc="-5" dirty="0">
                <a:latin typeface="Trebuchet MS"/>
                <a:cs typeface="Trebuchet MS"/>
              </a:rPr>
              <a:t>has to send the </a:t>
            </a:r>
            <a:r>
              <a:rPr sz="2000" spc="-10" dirty="0">
                <a:latin typeface="Trebuchet MS"/>
                <a:cs typeface="Trebuchet MS"/>
              </a:rPr>
              <a:t>desired address to  </a:t>
            </a:r>
            <a:r>
              <a:rPr sz="2000" spc="-5" dirty="0">
                <a:latin typeface="Trebuchet MS"/>
                <a:cs typeface="Trebuchet MS"/>
              </a:rPr>
              <a:t>the RAM, wait and receive 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8226" y="4387850"/>
            <a:ext cx="1007110" cy="15544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70485" marR="101600" indent="16383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Main  </a:t>
            </a:r>
            <a:r>
              <a:rPr sz="1800" spc="-5" dirty="0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8226" y="3092450"/>
            <a:ext cx="1007110" cy="690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620"/>
              </a:spcBef>
            </a:pPr>
            <a:r>
              <a:rPr sz="1800" dirty="0">
                <a:latin typeface="Trebuchet MS"/>
                <a:cs typeface="Trebuchet MS"/>
              </a:rPr>
              <a:t>Cache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8226" y="3782821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09" h="605154">
                <a:moveTo>
                  <a:pt x="1006601" y="194310"/>
                </a:moveTo>
                <a:lnTo>
                  <a:pt x="502920" y="0"/>
                </a:lnTo>
                <a:lnTo>
                  <a:pt x="0" y="194310"/>
                </a:lnTo>
                <a:lnTo>
                  <a:pt x="155448" y="194310"/>
                </a:lnTo>
                <a:lnTo>
                  <a:pt x="155448" y="470777"/>
                </a:lnTo>
                <a:lnTo>
                  <a:pt x="502920" y="605027"/>
                </a:lnTo>
                <a:lnTo>
                  <a:pt x="851153" y="470686"/>
                </a:lnTo>
                <a:lnTo>
                  <a:pt x="851153" y="194310"/>
                </a:lnTo>
                <a:lnTo>
                  <a:pt x="1006601" y="194310"/>
                </a:lnTo>
                <a:close/>
              </a:path>
              <a:path w="1007109" h="605154">
                <a:moveTo>
                  <a:pt x="155448" y="470777"/>
                </a:moveTo>
                <a:lnTo>
                  <a:pt x="155448" y="410717"/>
                </a:lnTo>
                <a:lnTo>
                  <a:pt x="0" y="410717"/>
                </a:lnTo>
                <a:lnTo>
                  <a:pt x="155448" y="470777"/>
                </a:lnTo>
                <a:close/>
              </a:path>
              <a:path w="1007109" h="605154">
                <a:moveTo>
                  <a:pt x="1006601" y="410717"/>
                </a:moveTo>
                <a:lnTo>
                  <a:pt x="851153" y="410717"/>
                </a:lnTo>
                <a:lnTo>
                  <a:pt x="851153" y="470686"/>
                </a:lnTo>
                <a:lnTo>
                  <a:pt x="1006601" y="410717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8226" y="3782821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09" h="605154">
                <a:moveTo>
                  <a:pt x="502920" y="0"/>
                </a:moveTo>
                <a:lnTo>
                  <a:pt x="1006601" y="194310"/>
                </a:lnTo>
                <a:lnTo>
                  <a:pt x="851153" y="194310"/>
                </a:lnTo>
                <a:lnTo>
                  <a:pt x="851153" y="410717"/>
                </a:lnTo>
                <a:lnTo>
                  <a:pt x="1006601" y="410717"/>
                </a:lnTo>
                <a:lnTo>
                  <a:pt x="502920" y="605027"/>
                </a:lnTo>
                <a:lnTo>
                  <a:pt x="0" y="410717"/>
                </a:lnTo>
                <a:lnTo>
                  <a:pt x="155448" y="410717"/>
                </a:lnTo>
                <a:lnTo>
                  <a:pt x="155448" y="194310"/>
                </a:lnTo>
                <a:lnTo>
                  <a:pt x="0" y="194310"/>
                </a:lnTo>
                <a:lnTo>
                  <a:pt x="502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58226" y="1968500"/>
            <a:ext cx="1007110" cy="5194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950"/>
              </a:spcBef>
            </a:pPr>
            <a:r>
              <a:rPr sz="1800" spc="-5" dirty="0">
                <a:latin typeface="Trebuchet MS"/>
                <a:cs typeface="Trebuchet MS"/>
              </a:rPr>
              <a:t>CPU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58226" y="2487422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09" h="605155">
                <a:moveTo>
                  <a:pt x="1006601" y="194309"/>
                </a:moveTo>
                <a:lnTo>
                  <a:pt x="502920" y="0"/>
                </a:lnTo>
                <a:lnTo>
                  <a:pt x="0" y="194309"/>
                </a:lnTo>
                <a:lnTo>
                  <a:pt x="155448" y="194309"/>
                </a:lnTo>
                <a:lnTo>
                  <a:pt x="155448" y="470777"/>
                </a:lnTo>
                <a:lnTo>
                  <a:pt x="502920" y="605027"/>
                </a:lnTo>
                <a:lnTo>
                  <a:pt x="851153" y="470686"/>
                </a:lnTo>
                <a:lnTo>
                  <a:pt x="851153" y="194309"/>
                </a:lnTo>
                <a:lnTo>
                  <a:pt x="1006601" y="194309"/>
                </a:lnTo>
                <a:close/>
              </a:path>
              <a:path w="1007109" h="605155">
                <a:moveTo>
                  <a:pt x="155448" y="470777"/>
                </a:moveTo>
                <a:lnTo>
                  <a:pt x="155448" y="410717"/>
                </a:lnTo>
                <a:lnTo>
                  <a:pt x="0" y="410717"/>
                </a:lnTo>
                <a:lnTo>
                  <a:pt x="155448" y="470777"/>
                </a:lnTo>
                <a:close/>
              </a:path>
              <a:path w="1007109" h="605155">
                <a:moveTo>
                  <a:pt x="1006601" y="410717"/>
                </a:moveTo>
                <a:lnTo>
                  <a:pt x="851153" y="410717"/>
                </a:lnTo>
                <a:lnTo>
                  <a:pt x="851153" y="470686"/>
                </a:lnTo>
                <a:lnTo>
                  <a:pt x="1006601" y="410717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8226" y="2487422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09" h="605155">
                <a:moveTo>
                  <a:pt x="502920" y="0"/>
                </a:moveTo>
                <a:lnTo>
                  <a:pt x="1006601" y="194309"/>
                </a:lnTo>
                <a:lnTo>
                  <a:pt x="851153" y="194309"/>
                </a:lnTo>
                <a:lnTo>
                  <a:pt x="851153" y="410717"/>
                </a:lnTo>
                <a:lnTo>
                  <a:pt x="1006601" y="410717"/>
                </a:lnTo>
                <a:lnTo>
                  <a:pt x="502920" y="605027"/>
                </a:lnTo>
                <a:lnTo>
                  <a:pt x="0" y="410717"/>
                </a:lnTo>
                <a:lnTo>
                  <a:pt x="155448" y="410717"/>
                </a:lnTo>
                <a:lnTo>
                  <a:pt x="155448" y="194309"/>
                </a:lnTo>
                <a:lnTo>
                  <a:pt x="0" y="194309"/>
                </a:lnTo>
                <a:lnTo>
                  <a:pt x="502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8857" y="487171"/>
            <a:ext cx="6016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Miss </a:t>
            </a:r>
            <a:r>
              <a:rPr dirty="0"/>
              <a:t>penalties for larger cache</a:t>
            </a:r>
            <a:r>
              <a:rPr spc="-125" dirty="0"/>
              <a:t> </a:t>
            </a:r>
            <a:r>
              <a:rPr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694420" cy="114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If the cache has four-byte </a:t>
            </a:r>
            <a:r>
              <a:rPr sz="2000" spc="-10" dirty="0">
                <a:latin typeface="Trebuchet MS"/>
                <a:cs typeface="Trebuchet MS"/>
              </a:rPr>
              <a:t>blocks, </a:t>
            </a:r>
            <a:r>
              <a:rPr sz="2000" spc="-5" dirty="0">
                <a:latin typeface="Trebuchet MS"/>
                <a:cs typeface="Trebuchet MS"/>
              </a:rPr>
              <a:t>then loading a single block would </a:t>
            </a:r>
            <a:r>
              <a:rPr sz="2000" spc="-10" dirty="0">
                <a:latin typeface="Trebuchet MS"/>
                <a:cs typeface="Trebuchet MS"/>
              </a:rPr>
              <a:t>need  </a:t>
            </a:r>
            <a:r>
              <a:rPr sz="2000" spc="-5" dirty="0">
                <a:latin typeface="Trebuchet MS"/>
                <a:cs typeface="Trebuchet MS"/>
              </a:rPr>
              <a:t>four </a:t>
            </a:r>
            <a:r>
              <a:rPr sz="2000" spc="-10" dirty="0">
                <a:latin typeface="Trebuchet MS"/>
                <a:cs typeface="Trebuchet MS"/>
              </a:rPr>
              <a:t>individual </a:t>
            </a:r>
            <a:r>
              <a:rPr sz="2000" spc="-5" dirty="0">
                <a:latin typeface="Trebuchet MS"/>
                <a:cs typeface="Trebuchet MS"/>
              </a:rPr>
              <a:t>main </a:t>
            </a:r>
            <a:r>
              <a:rPr sz="2000" spc="-10" dirty="0">
                <a:latin typeface="Trebuchet MS"/>
                <a:cs typeface="Trebuchet MS"/>
              </a:rPr>
              <a:t>memory accesses, </a:t>
            </a:r>
            <a:r>
              <a:rPr sz="2000" spc="-5" dirty="0">
                <a:latin typeface="Trebuchet MS"/>
                <a:cs typeface="Trebuchet MS"/>
              </a:rPr>
              <a:t>and a miss </a:t>
            </a:r>
            <a:r>
              <a:rPr sz="2000" spc="-10" dirty="0">
                <a:latin typeface="Trebuchet MS"/>
                <a:cs typeface="Trebuchet MS"/>
              </a:rPr>
              <a:t>penalty </a:t>
            </a:r>
            <a:r>
              <a:rPr sz="2000" spc="-5" dirty="0">
                <a:latin typeface="Trebuchet MS"/>
                <a:cs typeface="Trebuchet MS"/>
              </a:rPr>
              <a:t>of 68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cycles!</a:t>
            </a:r>
            <a:endParaRPr sz="2000">
              <a:latin typeface="Trebuchet MS"/>
              <a:cs typeface="Trebuchet MS"/>
            </a:endParaRPr>
          </a:p>
          <a:p>
            <a:pPr marL="2571750">
              <a:lnSpc>
                <a:spcPct val="100000"/>
              </a:lnSpc>
              <a:spcBef>
                <a:spcPts val="1670"/>
              </a:spcBef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4 × (1 + 15 + 1) = 68 clock</a:t>
            </a:r>
            <a:r>
              <a:rPr sz="2000" spc="-2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3297" y="5148326"/>
            <a:ext cx="1007110" cy="155384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01600" marR="71120" indent="1651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Main  </a:t>
            </a:r>
            <a:r>
              <a:rPr sz="1800" spc="-5" dirty="0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3297" y="4543297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10" h="605154">
                <a:moveTo>
                  <a:pt x="1006601" y="194310"/>
                </a:moveTo>
                <a:lnTo>
                  <a:pt x="503681" y="0"/>
                </a:lnTo>
                <a:lnTo>
                  <a:pt x="0" y="194310"/>
                </a:lnTo>
                <a:lnTo>
                  <a:pt x="155448" y="194310"/>
                </a:lnTo>
                <a:lnTo>
                  <a:pt x="155448" y="470686"/>
                </a:lnTo>
                <a:lnTo>
                  <a:pt x="503681" y="605027"/>
                </a:lnTo>
                <a:lnTo>
                  <a:pt x="851153" y="470777"/>
                </a:lnTo>
                <a:lnTo>
                  <a:pt x="851153" y="194310"/>
                </a:lnTo>
                <a:lnTo>
                  <a:pt x="1006601" y="194310"/>
                </a:lnTo>
                <a:close/>
              </a:path>
              <a:path w="1007110" h="605154">
                <a:moveTo>
                  <a:pt x="155448" y="470686"/>
                </a:moveTo>
                <a:lnTo>
                  <a:pt x="155448" y="410717"/>
                </a:lnTo>
                <a:lnTo>
                  <a:pt x="0" y="410717"/>
                </a:lnTo>
                <a:lnTo>
                  <a:pt x="155448" y="470686"/>
                </a:lnTo>
                <a:close/>
              </a:path>
              <a:path w="1007110" h="605154">
                <a:moveTo>
                  <a:pt x="1006601" y="410717"/>
                </a:moveTo>
                <a:lnTo>
                  <a:pt x="851153" y="410717"/>
                </a:lnTo>
                <a:lnTo>
                  <a:pt x="851153" y="470777"/>
                </a:lnTo>
                <a:lnTo>
                  <a:pt x="1006601" y="410717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3297" y="4543297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10" h="605154">
                <a:moveTo>
                  <a:pt x="503681" y="0"/>
                </a:moveTo>
                <a:lnTo>
                  <a:pt x="1006601" y="194310"/>
                </a:lnTo>
                <a:lnTo>
                  <a:pt x="851153" y="194310"/>
                </a:lnTo>
                <a:lnTo>
                  <a:pt x="851153" y="410717"/>
                </a:lnTo>
                <a:lnTo>
                  <a:pt x="1006601" y="410717"/>
                </a:lnTo>
                <a:lnTo>
                  <a:pt x="503681" y="605027"/>
                </a:lnTo>
                <a:lnTo>
                  <a:pt x="0" y="410717"/>
                </a:lnTo>
                <a:lnTo>
                  <a:pt x="155448" y="410717"/>
                </a:lnTo>
                <a:lnTo>
                  <a:pt x="155448" y="194310"/>
                </a:lnTo>
                <a:lnTo>
                  <a:pt x="0" y="194310"/>
                </a:lnTo>
                <a:lnTo>
                  <a:pt x="50368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43297" y="2730500"/>
            <a:ext cx="1007110" cy="5175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Trebuchet MS"/>
                <a:cs typeface="Trebuchet MS"/>
              </a:rPr>
              <a:t>CPU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43297" y="3247898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10" h="605154">
                <a:moveTo>
                  <a:pt x="1006601" y="194310"/>
                </a:moveTo>
                <a:lnTo>
                  <a:pt x="503681" y="0"/>
                </a:lnTo>
                <a:lnTo>
                  <a:pt x="0" y="194310"/>
                </a:lnTo>
                <a:lnTo>
                  <a:pt x="155448" y="194310"/>
                </a:lnTo>
                <a:lnTo>
                  <a:pt x="155448" y="470686"/>
                </a:lnTo>
                <a:lnTo>
                  <a:pt x="503681" y="605027"/>
                </a:lnTo>
                <a:lnTo>
                  <a:pt x="851153" y="470777"/>
                </a:lnTo>
                <a:lnTo>
                  <a:pt x="851153" y="194310"/>
                </a:lnTo>
                <a:lnTo>
                  <a:pt x="1006601" y="194310"/>
                </a:lnTo>
                <a:close/>
              </a:path>
              <a:path w="1007110" h="605154">
                <a:moveTo>
                  <a:pt x="155448" y="470686"/>
                </a:moveTo>
                <a:lnTo>
                  <a:pt x="155448" y="410717"/>
                </a:lnTo>
                <a:lnTo>
                  <a:pt x="0" y="410717"/>
                </a:lnTo>
                <a:lnTo>
                  <a:pt x="155448" y="470686"/>
                </a:lnTo>
                <a:close/>
              </a:path>
              <a:path w="1007110" h="605154">
                <a:moveTo>
                  <a:pt x="1006601" y="410717"/>
                </a:moveTo>
                <a:lnTo>
                  <a:pt x="851153" y="410717"/>
                </a:lnTo>
                <a:lnTo>
                  <a:pt x="851153" y="470777"/>
                </a:lnTo>
                <a:lnTo>
                  <a:pt x="1006601" y="410717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3297" y="3247898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10" h="605154">
                <a:moveTo>
                  <a:pt x="503681" y="0"/>
                </a:moveTo>
                <a:lnTo>
                  <a:pt x="1006601" y="194310"/>
                </a:lnTo>
                <a:lnTo>
                  <a:pt x="851153" y="194310"/>
                </a:lnTo>
                <a:lnTo>
                  <a:pt x="851153" y="410717"/>
                </a:lnTo>
                <a:lnTo>
                  <a:pt x="1006601" y="410717"/>
                </a:lnTo>
                <a:lnTo>
                  <a:pt x="503681" y="605027"/>
                </a:lnTo>
                <a:lnTo>
                  <a:pt x="0" y="410717"/>
                </a:lnTo>
                <a:lnTo>
                  <a:pt x="155448" y="410717"/>
                </a:lnTo>
                <a:lnTo>
                  <a:pt x="155448" y="194310"/>
                </a:lnTo>
                <a:lnTo>
                  <a:pt x="0" y="194310"/>
                </a:lnTo>
                <a:lnTo>
                  <a:pt x="50368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35300" y="3852926"/>
            <a:ext cx="4022725" cy="69088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620"/>
              </a:spcBef>
            </a:pPr>
            <a:r>
              <a:rPr sz="1800" dirty="0">
                <a:latin typeface="Trebuchet MS"/>
                <a:cs typeface="Trebuchet MS"/>
              </a:rPr>
              <a:t>Cache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447" y="487171"/>
            <a:ext cx="2669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spc="-5" dirty="0"/>
              <a:t>wider</a:t>
            </a:r>
            <a:r>
              <a:rPr spc="-110" dirty="0"/>
              <a:t> </a:t>
            </a:r>
            <a:r>
              <a:rPr spc="-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4542790" cy="452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A simple way to </a:t>
            </a:r>
            <a:r>
              <a:rPr sz="2000" spc="-10" dirty="0">
                <a:latin typeface="Trebuchet MS"/>
                <a:cs typeface="Trebuchet MS"/>
              </a:rPr>
              <a:t>decrease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miss  penalty </a:t>
            </a:r>
            <a:r>
              <a:rPr sz="2000" spc="-5" dirty="0">
                <a:latin typeface="Trebuchet MS"/>
                <a:cs typeface="Trebuchet MS"/>
              </a:rPr>
              <a:t>is to widen the </a:t>
            </a:r>
            <a:r>
              <a:rPr sz="2000" spc="-10" dirty="0">
                <a:latin typeface="Trebuchet MS"/>
                <a:cs typeface="Trebuchet MS"/>
              </a:rPr>
              <a:t>memory and  </a:t>
            </a:r>
            <a:r>
              <a:rPr sz="2000" spc="-5" dirty="0">
                <a:latin typeface="Trebuchet MS"/>
                <a:cs typeface="Trebuchet MS"/>
              </a:rPr>
              <a:t>its </a:t>
            </a:r>
            <a:r>
              <a:rPr sz="2000" spc="-10" dirty="0">
                <a:latin typeface="Trebuchet MS"/>
                <a:cs typeface="Trebuchet MS"/>
              </a:rPr>
              <a:t>interface </a:t>
            </a:r>
            <a:r>
              <a:rPr sz="2000" spc="-5" dirty="0">
                <a:latin typeface="Trebuchet MS"/>
                <a:cs typeface="Trebuchet MS"/>
              </a:rPr>
              <a:t>to the </a:t>
            </a:r>
            <a:r>
              <a:rPr sz="2000" spc="-10" dirty="0">
                <a:latin typeface="Trebuchet MS"/>
                <a:cs typeface="Trebuchet MS"/>
              </a:rPr>
              <a:t>cache, </a:t>
            </a:r>
            <a:r>
              <a:rPr sz="2000" spc="-5" dirty="0">
                <a:latin typeface="Trebuchet MS"/>
                <a:cs typeface="Trebuchet MS"/>
              </a:rPr>
              <a:t>so we </a:t>
            </a:r>
            <a:r>
              <a:rPr sz="2000" spc="-10" dirty="0">
                <a:latin typeface="Trebuchet MS"/>
                <a:cs typeface="Trebuchet MS"/>
              </a:rPr>
              <a:t>can  </a:t>
            </a:r>
            <a:r>
              <a:rPr sz="2000" spc="-5" dirty="0">
                <a:latin typeface="Trebuchet MS"/>
                <a:cs typeface="Trebuchet MS"/>
              </a:rPr>
              <a:t>read </a:t>
            </a:r>
            <a:r>
              <a:rPr sz="2000" spc="-10" dirty="0">
                <a:latin typeface="Trebuchet MS"/>
                <a:cs typeface="Trebuchet MS"/>
              </a:rPr>
              <a:t>multiple </a:t>
            </a:r>
            <a:r>
              <a:rPr sz="2000" spc="-5" dirty="0">
                <a:latin typeface="Trebuchet MS"/>
                <a:cs typeface="Trebuchet MS"/>
              </a:rPr>
              <a:t>bytes from RAM in one  shot.</a:t>
            </a:r>
            <a:endParaRPr sz="2000">
              <a:latin typeface="Trebuchet MS"/>
              <a:cs typeface="Trebuchet MS"/>
            </a:endParaRPr>
          </a:p>
          <a:p>
            <a:pPr marL="355600" marR="36195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If we could read four bytes from </a:t>
            </a:r>
            <a:r>
              <a:rPr sz="2000" spc="-10" dirty="0">
                <a:latin typeface="Trebuchet MS"/>
                <a:cs typeface="Trebuchet MS"/>
              </a:rPr>
              <a:t>the  memory </a:t>
            </a:r>
            <a:r>
              <a:rPr sz="2000" spc="-5" dirty="0">
                <a:latin typeface="Trebuchet MS"/>
                <a:cs typeface="Trebuchet MS"/>
              </a:rPr>
              <a:t>at once, a four-byte </a:t>
            </a:r>
            <a:r>
              <a:rPr sz="2000" spc="-10" dirty="0">
                <a:latin typeface="Trebuchet MS"/>
                <a:cs typeface="Trebuchet MS"/>
              </a:rPr>
              <a:t>cache  </a:t>
            </a:r>
            <a:r>
              <a:rPr sz="2000" spc="-5" dirty="0">
                <a:latin typeface="Trebuchet MS"/>
                <a:cs typeface="Trebuchet MS"/>
              </a:rPr>
              <a:t>load would need just 17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cycles.</a:t>
            </a:r>
            <a:endParaRPr sz="2000">
              <a:latin typeface="Trebuchet MS"/>
              <a:cs typeface="Trebuchet MS"/>
            </a:endParaRPr>
          </a:p>
          <a:p>
            <a:pPr marL="1059180">
              <a:lnSpc>
                <a:spcPct val="100000"/>
              </a:lnSpc>
              <a:spcBef>
                <a:spcPts val="1914"/>
              </a:spcBef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1 + 15 + 1 = 17</a:t>
            </a:r>
            <a:r>
              <a:rPr sz="2000" spc="-4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</a:t>
            </a:r>
            <a:endParaRPr sz="2000">
              <a:latin typeface="Trebuchet MS"/>
              <a:cs typeface="Trebuchet MS"/>
            </a:endParaRPr>
          </a:p>
          <a:p>
            <a:pPr marL="355600" marR="189230" indent="-342900">
              <a:lnSpc>
                <a:spcPct val="100000"/>
              </a:lnSpc>
              <a:spcBef>
                <a:spcPts val="191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disadvantage </a:t>
            </a:r>
            <a:r>
              <a:rPr sz="2000" spc="-5" dirty="0">
                <a:latin typeface="Trebuchet MS"/>
                <a:cs typeface="Trebuchet MS"/>
              </a:rPr>
              <a:t>is the cost of </a:t>
            </a:r>
            <a:r>
              <a:rPr sz="2000" spc="-1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wider </a:t>
            </a:r>
            <a:r>
              <a:rPr sz="2000" spc="-10" dirty="0">
                <a:latin typeface="Trebuchet MS"/>
                <a:cs typeface="Trebuchet MS"/>
              </a:rPr>
              <a:t>buses—each additional </a:t>
            </a:r>
            <a:r>
              <a:rPr sz="2000" spc="-5" dirty="0">
                <a:latin typeface="Trebuchet MS"/>
                <a:cs typeface="Trebuchet MS"/>
              </a:rPr>
              <a:t>bit of 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width requires </a:t>
            </a:r>
            <a:r>
              <a:rPr sz="2000" spc="-10" dirty="0">
                <a:latin typeface="Trebuchet MS"/>
                <a:cs typeface="Trebuchet MS"/>
              </a:rPr>
              <a:t>another  connection </a:t>
            </a:r>
            <a:r>
              <a:rPr sz="2000" spc="-5" dirty="0">
                <a:latin typeface="Trebuchet MS"/>
                <a:cs typeface="Trebuchet MS"/>
              </a:rPr>
              <a:t>to the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7500" y="3702050"/>
            <a:ext cx="4022725" cy="15544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622425" marR="1566545" indent="-1905" algn="ctr">
              <a:lnSpc>
                <a:spcPct val="100000"/>
              </a:lnSpc>
              <a:spcBef>
                <a:spcPts val="1350"/>
              </a:spcBef>
            </a:pPr>
            <a:r>
              <a:rPr sz="1800" dirty="0">
                <a:latin typeface="Trebuchet MS"/>
                <a:cs typeface="Trebuchet MS"/>
              </a:rPr>
              <a:t>Main  </a:t>
            </a:r>
            <a:r>
              <a:rPr sz="1800" spc="-5" dirty="0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7500" y="2405126"/>
            <a:ext cx="4022725" cy="6921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7645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635"/>
              </a:spcBef>
            </a:pPr>
            <a:r>
              <a:rPr sz="1800" dirty="0">
                <a:latin typeface="Trebuchet MS"/>
                <a:cs typeface="Trebuchet MS"/>
              </a:rPr>
              <a:t>Cache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7500" y="3097022"/>
            <a:ext cx="4022725" cy="605155"/>
          </a:xfrm>
          <a:custGeom>
            <a:avLst/>
            <a:gdLst/>
            <a:ahLst/>
            <a:cxnLst/>
            <a:rect l="l" t="t" r="r" b="b"/>
            <a:pathLst>
              <a:path w="4022725" h="605154">
                <a:moveTo>
                  <a:pt x="4022598" y="194309"/>
                </a:moveTo>
                <a:lnTo>
                  <a:pt x="2011679" y="0"/>
                </a:lnTo>
                <a:lnTo>
                  <a:pt x="0" y="194310"/>
                </a:lnTo>
                <a:lnTo>
                  <a:pt x="331470" y="194310"/>
                </a:lnTo>
                <a:lnTo>
                  <a:pt x="331470" y="442734"/>
                </a:lnTo>
                <a:lnTo>
                  <a:pt x="2011679" y="605027"/>
                </a:lnTo>
                <a:lnTo>
                  <a:pt x="3691128" y="442747"/>
                </a:lnTo>
                <a:lnTo>
                  <a:pt x="3691128" y="194309"/>
                </a:lnTo>
                <a:lnTo>
                  <a:pt x="4022598" y="194309"/>
                </a:lnTo>
                <a:close/>
              </a:path>
              <a:path w="4022725" h="605154">
                <a:moveTo>
                  <a:pt x="331470" y="442734"/>
                </a:moveTo>
                <a:lnTo>
                  <a:pt x="331470" y="410717"/>
                </a:lnTo>
                <a:lnTo>
                  <a:pt x="0" y="410717"/>
                </a:lnTo>
                <a:lnTo>
                  <a:pt x="331470" y="442734"/>
                </a:lnTo>
                <a:close/>
              </a:path>
              <a:path w="4022725" h="605154">
                <a:moveTo>
                  <a:pt x="4022598" y="410717"/>
                </a:moveTo>
                <a:lnTo>
                  <a:pt x="3691128" y="410717"/>
                </a:lnTo>
                <a:lnTo>
                  <a:pt x="3691128" y="442747"/>
                </a:lnTo>
                <a:lnTo>
                  <a:pt x="4022598" y="410717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500" y="3097022"/>
            <a:ext cx="4022725" cy="605155"/>
          </a:xfrm>
          <a:custGeom>
            <a:avLst/>
            <a:gdLst/>
            <a:ahLst/>
            <a:cxnLst/>
            <a:rect l="l" t="t" r="r" b="b"/>
            <a:pathLst>
              <a:path w="4022725" h="605154">
                <a:moveTo>
                  <a:pt x="2011679" y="0"/>
                </a:moveTo>
                <a:lnTo>
                  <a:pt x="4022598" y="194309"/>
                </a:lnTo>
                <a:lnTo>
                  <a:pt x="3691128" y="194309"/>
                </a:lnTo>
                <a:lnTo>
                  <a:pt x="3691128" y="410717"/>
                </a:lnTo>
                <a:lnTo>
                  <a:pt x="4022598" y="410717"/>
                </a:lnTo>
                <a:lnTo>
                  <a:pt x="2011679" y="605027"/>
                </a:lnTo>
                <a:lnTo>
                  <a:pt x="0" y="410717"/>
                </a:lnTo>
                <a:lnTo>
                  <a:pt x="331470" y="410717"/>
                </a:lnTo>
                <a:lnTo>
                  <a:pt x="331470" y="194310"/>
                </a:lnTo>
                <a:lnTo>
                  <a:pt x="0" y="194310"/>
                </a:lnTo>
                <a:lnTo>
                  <a:pt x="2011679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05497" y="1282700"/>
            <a:ext cx="1007110" cy="5175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950"/>
              </a:spcBef>
            </a:pPr>
            <a:r>
              <a:rPr sz="1800" spc="-5" dirty="0">
                <a:latin typeface="Trebuchet MS"/>
                <a:cs typeface="Trebuchet MS"/>
              </a:rPr>
              <a:t>CPU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05497" y="1800098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09" h="605155">
                <a:moveTo>
                  <a:pt x="1006601" y="194309"/>
                </a:moveTo>
                <a:lnTo>
                  <a:pt x="503681" y="0"/>
                </a:lnTo>
                <a:lnTo>
                  <a:pt x="0" y="194309"/>
                </a:lnTo>
                <a:lnTo>
                  <a:pt x="155448" y="194309"/>
                </a:lnTo>
                <a:lnTo>
                  <a:pt x="155448" y="470686"/>
                </a:lnTo>
                <a:lnTo>
                  <a:pt x="503681" y="605027"/>
                </a:lnTo>
                <a:lnTo>
                  <a:pt x="851153" y="470777"/>
                </a:lnTo>
                <a:lnTo>
                  <a:pt x="851153" y="194309"/>
                </a:lnTo>
                <a:lnTo>
                  <a:pt x="1006601" y="194309"/>
                </a:lnTo>
                <a:close/>
              </a:path>
              <a:path w="1007109" h="605155">
                <a:moveTo>
                  <a:pt x="155448" y="470686"/>
                </a:moveTo>
                <a:lnTo>
                  <a:pt x="155448" y="410717"/>
                </a:lnTo>
                <a:lnTo>
                  <a:pt x="0" y="410717"/>
                </a:lnTo>
                <a:lnTo>
                  <a:pt x="155448" y="470686"/>
                </a:lnTo>
                <a:close/>
              </a:path>
              <a:path w="1007109" h="605155">
                <a:moveTo>
                  <a:pt x="1006601" y="410717"/>
                </a:moveTo>
                <a:lnTo>
                  <a:pt x="851153" y="410717"/>
                </a:lnTo>
                <a:lnTo>
                  <a:pt x="851153" y="470777"/>
                </a:lnTo>
                <a:lnTo>
                  <a:pt x="1006601" y="410717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5497" y="1800098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09" h="605155">
                <a:moveTo>
                  <a:pt x="503681" y="0"/>
                </a:moveTo>
                <a:lnTo>
                  <a:pt x="1006601" y="194309"/>
                </a:lnTo>
                <a:lnTo>
                  <a:pt x="851153" y="194309"/>
                </a:lnTo>
                <a:lnTo>
                  <a:pt x="851153" y="410717"/>
                </a:lnTo>
                <a:lnTo>
                  <a:pt x="1006601" y="410717"/>
                </a:lnTo>
                <a:lnTo>
                  <a:pt x="503681" y="605027"/>
                </a:lnTo>
                <a:lnTo>
                  <a:pt x="0" y="410717"/>
                </a:lnTo>
                <a:lnTo>
                  <a:pt x="155448" y="410717"/>
                </a:lnTo>
                <a:lnTo>
                  <a:pt x="155448" y="194309"/>
                </a:lnTo>
                <a:lnTo>
                  <a:pt x="0" y="194309"/>
                </a:lnTo>
                <a:lnTo>
                  <a:pt x="50368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520" y="487171"/>
            <a:ext cx="3801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An interleaved</a:t>
            </a:r>
            <a:r>
              <a:rPr spc="-75" dirty="0"/>
              <a:t> </a:t>
            </a:r>
            <a:r>
              <a:rPr spc="-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4490085" cy="556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225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rebuchet MS"/>
                <a:cs typeface="Trebuchet MS"/>
              </a:rPr>
              <a:t>Another approach </a:t>
            </a:r>
            <a:r>
              <a:rPr sz="2000" spc="-5" dirty="0">
                <a:latin typeface="Trebuchet MS"/>
                <a:cs typeface="Trebuchet MS"/>
              </a:rPr>
              <a:t>is to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interleave 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memory, </a:t>
            </a:r>
            <a:r>
              <a:rPr sz="2000" spc="-5" dirty="0">
                <a:latin typeface="Trebuchet MS"/>
                <a:cs typeface="Trebuchet MS"/>
              </a:rPr>
              <a:t>or split it into </a:t>
            </a:r>
            <a:r>
              <a:rPr sz="2000" spc="-10" dirty="0">
                <a:latin typeface="Trebuchet MS"/>
                <a:cs typeface="Trebuchet MS"/>
              </a:rPr>
              <a:t>“banks”  </a:t>
            </a:r>
            <a:r>
              <a:rPr sz="2000" spc="-5" dirty="0">
                <a:latin typeface="Trebuchet MS"/>
                <a:cs typeface="Trebuchet MS"/>
              </a:rPr>
              <a:t>that can be </a:t>
            </a:r>
            <a:r>
              <a:rPr sz="2000" spc="-10" dirty="0">
                <a:latin typeface="Trebuchet MS"/>
                <a:cs typeface="Trebuchet MS"/>
              </a:rPr>
              <a:t>accessed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individually.</a:t>
            </a:r>
            <a:endParaRPr sz="2000">
              <a:latin typeface="Trebuchet MS"/>
              <a:cs typeface="Trebuchet MS"/>
            </a:endParaRPr>
          </a:p>
          <a:p>
            <a:pPr marL="355600" marR="66675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main </a:t>
            </a:r>
            <a:r>
              <a:rPr sz="2000" spc="-10" dirty="0">
                <a:latin typeface="Trebuchet MS"/>
                <a:cs typeface="Trebuchet MS"/>
              </a:rPr>
              <a:t>benefit </a:t>
            </a:r>
            <a:r>
              <a:rPr sz="2000" spc="-5" dirty="0">
                <a:latin typeface="Trebuchet MS"/>
                <a:cs typeface="Trebuchet MS"/>
              </a:rPr>
              <a:t>is overlapping </a:t>
            </a:r>
            <a:r>
              <a:rPr sz="2000" spc="-1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latencies of </a:t>
            </a:r>
            <a:r>
              <a:rPr sz="2000" spc="-10" dirty="0">
                <a:latin typeface="Trebuchet MS"/>
                <a:cs typeface="Trebuchet MS"/>
              </a:rPr>
              <a:t>accessing </a:t>
            </a:r>
            <a:r>
              <a:rPr sz="2000" spc="-5" dirty="0">
                <a:latin typeface="Trebuchet MS"/>
                <a:cs typeface="Trebuchet MS"/>
              </a:rPr>
              <a:t>each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word.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spc="-10" dirty="0">
                <a:latin typeface="Trebuchet MS"/>
                <a:cs typeface="Trebuchet MS"/>
              </a:rPr>
              <a:t>example, </a:t>
            </a:r>
            <a:r>
              <a:rPr sz="2000" spc="-5" dirty="0">
                <a:latin typeface="Trebuchet MS"/>
                <a:cs typeface="Trebuchet MS"/>
              </a:rPr>
              <a:t>if our main memory  has four </a:t>
            </a:r>
            <a:r>
              <a:rPr sz="2000" spc="-10" dirty="0">
                <a:latin typeface="Trebuchet MS"/>
                <a:cs typeface="Trebuchet MS"/>
              </a:rPr>
              <a:t>banks, </a:t>
            </a:r>
            <a:r>
              <a:rPr sz="2000" spc="-5" dirty="0">
                <a:latin typeface="Trebuchet MS"/>
                <a:cs typeface="Trebuchet MS"/>
              </a:rPr>
              <a:t>each one byte </a:t>
            </a:r>
            <a:r>
              <a:rPr sz="2000" spc="-10" dirty="0">
                <a:latin typeface="Trebuchet MS"/>
                <a:cs typeface="Trebuchet MS"/>
              </a:rPr>
              <a:t>wide,  </a:t>
            </a:r>
            <a:r>
              <a:rPr sz="2000" spc="-5" dirty="0">
                <a:latin typeface="Trebuchet MS"/>
                <a:cs typeface="Trebuchet MS"/>
              </a:rPr>
              <a:t>then we could load four bytes </a:t>
            </a:r>
            <a:r>
              <a:rPr sz="2000" spc="-10" dirty="0">
                <a:latin typeface="Trebuchet MS"/>
                <a:cs typeface="Trebuchet MS"/>
              </a:rPr>
              <a:t>into  </a:t>
            </a:r>
            <a:r>
              <a:rPr sz="2000" spc="-5" dirty="0">
                <a:latin typeface="Trebuchet MS"/>
                <a:cs typeface="Trebuchet MS"/>
              </a:rPr>
              <a:t>a cache block in just 20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cycles.</a:t>
            </a:r>
            <a:endParaRPr sz="2000">
              <a:latin typeface="Trebuchet MS"/>
              <a:cs typeface="Trebuchet MS"/>
            </a:endParaRPr>
          </a:p>
          <a:p>
            <a:pPr marL="733425">
              <a:lnSpc>
                <a:spcPct val="100000"/>
              </a:lnSpc>
              <a:spcBef>
                <a:spcPts val="1920"/>
              </a:spcBef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1 + 15 + (4 × 1) = 20</a:t>
            </a:r>
            <a:r>
              <a:rPr sz="2000" spc="-3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</a:t>
            </a:r>
            <a:endParaRPr sz="2000">
              <a:latin typeface="Trebuchet MS"/>
              <a:cs typeface="Trebuchet MS"/>
            </a:endParaRPr>
          </a:p>
          <a:p>
            <a:pPr marL="355600" marR="225425" indent="-342900">
              <a:lnSpc>
                <a:spcPct val="100000"/>
              </a:lnSpc>
              <a:spcBef>
                <a:spcPts val="192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Our buses are still one byte </a:t>
            </a:r>
            <a:r>
              <a:rPr sz="2000" spc="-10" dirty="0">
                <a:latin typeface="Trebuchet MS"/>
                <a:cs typeface="Trebuchet MS"/>
              </a:rPr>
              <a:t>wide  </a:t>
            </a:r>
            <a:r>
              <a:rPr sz="2000" spc="-5" dirty="0">
                <a:latin typeface="Trebuchet MS"/>
                <a:cs typeface="Trebuchet MS"/>
              </a:rPr>
              <a:t>here, so four cycles are </a:t>
            </a:r>
            <a:r>
              <a:rPr sz="2000" spc="-10" dirty="0">
                <a:latin typeface="Trebuchet MS"/>
                <a:cs typeface="Trebuchet MS"/>
              </a:rPr>
              <a:t>needed to  transfer </a:t>
            </a:r>
            <a:r>
              <a:rPr sz="2000" spc="-5" dirty="0">
                <a:latin typeface="Trebuchet MS"/>
                <a:cs typeface="Trebuchet MS"/>
              </a:rPr>
              <a:t>data to 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caches.</a:t>
            </a:r>
            <a:endParaRPr sz="2000">
              <a:latin typeface="Trebuchet MS"/>
              <a:cs typeface="Trebuchet MS"/>
            </a:endParaRPr>
          </a:p>
          <a:p>
            <a:pPr marL="355600" marR="198755" indent="-342900" algn="just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This is </a:t>
            </a:r>
            <a:r>
              <a:rPr sz="2000" spc="-10" dirty="0">
                <a:latin typeface="Trebuchet MS"/>
                <a:cs typeface="Trebuchet MS"/>
              </a:rPr>
              <a:t>cheaper </a:t>
            </a:r>
            <a:r>
              <a:rPr sz="2000" spc="-5" dirty="0">
                <a:latin typeface="Trebuchet MS"/>
                <a:cs typeface="Trebuchet MS"/>
              </a:rPr>
              <a:t>than </a:t>
            </a:r>
            <a:r>
              <a:rPr sz="2000" spc="-1030" dirty="0">
                <a:latin typeface="Trebuchet MS"/>
                <a:cs typeface="Trebuchet MS"/>
              </a:rPr>
              <a:t>implementing</a:t>
            </a:r>
            <a:r>
              <a:rPr sz="2000" spc="-5" dirty="0">
                <a:latin typeface="Trebuchet MS"/>
                <a:cs typeface="Trebuchet MS"/>
              </a:rPr>
              <a:t> a four-byte  bus, but not too </a:t>
            </a:r>
            <a:r>
              <a:rPr sz="2000" spc="-10" dirty="0">
                <a:latin typeface="Trebuchet MS"/>
                <a:cs typeface="Trebuchet MS"/>
              </a:rPr>
              <a:t>much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slower.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1169" y="3885691"/>
            <a:ext cx="136779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Main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7700" y="3095498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09" h="605154">
                <a:moveTo>
                  <a:pt x="1006601" y="194309"/>
                </a:moveTo>
                <a:lnTo>
                  <a:pt x="502920" y="0"/>
                </a:lnTo>
                <a:lnTo>
                  <a:pt x="0" y="194309"/>
                </a:lnTo>
                <a:lnTo>
                  <a:pt x="155448" y="194309"/>
                </a:lnTo>
                <a:lnTo>
                  <a:pt x="155448" y="470777"/>
                </a:lnTo>
                <a:lnTo>
                  <a:pt x="502920" y="605027"/>
                </a:lnTo>
                <a:lnTo>
                  <a:pt x="851153" y="470686"/>
                </a:lnTo>
                <a:lnTo>
                  <a:pt x="851153" y="194309"/>
                </a:lnTo>
                <a:lnTo>
                  <a:pt x="1006601" y="194309"/>
                </a:lnTo>
                <a:close/>
              </a:path>
              <a:path w="1007109" h="605154">
                <a:moveTo>
                  <a:pt x="155448" y="470777"/>
                </a:moveTo>
                <a:lnTo>
                  <a:pt x="155448" y="410717"/>
                </a:lnTo>
                <a:lnTo>
                  <a:pt x="0" y="410717"/>
                </a:lnTo>
                <a:lnTo>
                  <a:pt x="155448" y="470777"/>
                </a:lnTo>
                <a:close/>
              </a:path>
              <a:path w="1007109" h="605154">
                <a:moveTo>
                  <a:pt x="1006601" y="410717"/>
                </a:moveTo>
                <a:lnTo>
                  <a:pt x="851153" y="410717"/>
                </a:lnTo>
                <a:lnTo>
                  <a:pt x="851153" y="470686"/>
                </a:lnTo>
                <a:lnTo>
                  <a:pt x="1006601" y="410717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97700" y="3095498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09" h="605154">
                <a:moveTo>
                  <a:pt x="502920" y="0"/>
                </a:moveTo>
                <a:lnTo>
                  <a:pt x="1006601" y="194309"/>
                </a:lnTo>
                <a:lnTo>
                  <a:pt x="851153" y="194309"/>
                </a:lnTo>
                <a:lnTo>
                  <a:pt x="851153" y="410717"/>
                </a:lnTo>
                <a:lnTo>
                  <a:pt x="1006601" y="410717"/>
                </a:lnTo>
                <a:lnTo>
                  <a:pt x="502920" y="605027"/>
                </a:lnTo>
                <a:lnTo>
                  <a:pt x="0" y="410717"/>
                </a:lnTo>
                <a:lnTo>
                  <a:pt x="155448" y="410717"/>
                </a:lnTo>
                <a:lnTo>
                  <a:pt x="155448" y="194309"/>
                </a:lnTo>
                <a:lnTo>
                  <a:pt x="0" y="194309"/>
                </a:lnTo>
                <a:lnTo>
                  <a:pt x="50292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97700" y="1282700"/>
            <a:ext cx="1007110" cy="5175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Trebuchet MS"/>
                <a:cs typeface="Trebuchet MS"/>
              </a:rPr>
              <a:t>CPU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7700" y="1800098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09" h="605155">
                <a:moveTo>
                  <a:pt x="1006601" y="194309"/>
                </a:moveTo>
                <a:lnTo>
                  <a:pt x="502920" y="0"/>
                </a:lnTo>
                <a:lnTo>
                  <a:pt x="0" y="194309"/>
                </a:lnTo>
                <a:lnTo>
                  <a:pt x="155448" y="194309"/>
                </a:lnTo>
                <a:lnTo>
                  <a:pt x="155448" y="470777"/>
                </a:lnTo>
                <a:lnTo>
                  <a:pt x="502920" y="605027"/>
                </a:lnTo>
                <a:lnTo>
                  <a:pt x="851153" y="470686"/>
                </a:lnTo>
                <a:lnTo>
                  <a:pt x="851153" y="194309"/>
                </a:lnTo>
                <a:lnTo>
                  <a:pt x="1006601" y="194309"/>
                </a:lnTo>
                <a:close/>
              </a:path>
              <a:path w="1007109" h="605155">
                <a:moveTo>
                  <a:pt x="155448" y="470777"/>
                </a:moveTo>
                <a:lnTo>
                  <a:pt x="155448" y="410717"/>
                </a:lnTo>
                <a:lnTo>
                  <a:pt x="0" y="410717"/>
                </a:lnTo>
                <a:lnTo>
                  <a:pt x="155448" y="470777"/>
                </a:lnTo>
                <a:close/>
              </a:path>
              <a:path w="1007109" h="605155">
                <a:moveTo>
                  <a:pt x="1006601" y="410717"/>
                </a:moveTo>
                <a:lnTo>
                  <a:pt x="851153" y="410717"/>
                </a:lnTo>
                <a:lnTo>
                  <a:pt x="851153" y="470686"/>
                </a:lnTo>
                <a:lnTo>
                  <a:pt x="1006601" y="410717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7700" y="1800098"/>
            <a:ext cx="1007110" cy="605155"/>
          </a:xfrm>
          <a:custGeom>
            <a:avLst/>
            <a:gdLst/>
            <a:ahLst/>
            <a:cxnLst/>
            <a:rect l="l" t="t" r="r" b="b"/>
            <a:pathLst>
              <a:path w="1007109" h="605155">
                <a:moveTo>
                  <a:pt x="502920" y="0"/>
                </a:moveTo>
                <a:lnTo>
                  <a:pt x="1006601" y="194309"/>
                </a:lnTo>
                <a:lnTo>
                  <a:pt x="851153" y="194309"/>
                </a:lnTo>
                <a:lnTo>
                  <a:pt x="851153" y="410717"/>
                </a:lnTo>
                <a:lnTo>
                  <a:pt x="1006601" y="410717"/>
                </a:lnTo>
                <a:lnTo>
                  <a:pt x="502920" y="605027"/>
                </a:lnTo>
                <a:lnTo>
                  <a:pt x="0" y="410717"/>
                </a:lnTo>
                <a:lnTo>
                  <a:pt x="155448" y="410717"/>
                </a:lnTo>
                <a:lnTo>
                  <a:pt x="155448" y="194309"/>
                </a:lnTo>
                <a:lnTo>
                  <a:pt x="0" y="194309"/>
                </a:lnTo>
                <a:lnTo>
                  <a:pt x="502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1300" y="3700526"/>
            <a:ext cx="4191000" cy="2331720"/>
          </a:xfrm>
          <a:custGeom>
            <a:avLst/>
            <a:gdLst/>
            <a:ahLst/>
            <a:cxnLst/>
            <a:rect l="l" t="t" r="r" b="b"/>
            <a:pathLst>
              <a:path w="4191000" h="2331720">
                <a:moveTo>
                  <a:pt x="0" y="0"/>
                </a:moveTo>
                <a:lnTo>
                  <a:pt x="0" y="2331720"/>
                </a:lnTo>
                <a:lnTo>
                  <a:pt x="4191000" y="233172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5120" y="4390897"/>
          <a:ext cx="4023356" cy="155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675"/>
                <a:gridCol w="321402"/>
                <a:gridCol w="669694"/>
                <a:gridCol w="336907"/>
                <a:gridCol w="682032"/>
                <a:gridCol w="324569"/>
                <a:gridCol w="665998"/>
                <a:gridCol w="339079"/>
              </a:tblGrid>
              <a:tr h="1556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Bank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Bank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Bank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Bank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28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321300" y="2405126"/>
            <a:ext cx="4191000" cy="690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1620"/>
              </a:spcBef>
            </a:pPr>
            <a:r>
              <a:rPr sz="1800" dirty="0">
                <a:latin typeface="Trebuchet MS"/>
                <a:cs typeface="Trebuchet MS"/>
              </a:rPr>
              <a:t>Cache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487171"/>
            <a:ext cx="47485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Interleaved memory</a:t>
            </a:r>
            <a:r>
              <a:rPr spc="-65" dirty="0"/>
              <a:t> </a:t>
            </a:r>
            <a:r>
              <a:rPr dirty="0"/>
              <a:t>accesses</a:t>
            </a:r>
          </a:p>
        </p:txBody>
      </p:sp>
      <p:sp>
        <p:nvSpPr>
          <p:cNvPr id="3" name="object 3"/>
          <p:cNvSpPr/>
          <p:nvPr/>
        </p:nvSpPr>
        <p:spPr>
          <a:xfrm>
            <a:off x="4193540" y="1636267"/>
            <a:ext cx="167005" cy="259079"/>
          </a:xfrm>
          <a:custGeom>
            <a:avLst/>
            <a:gdLst/>
            <a:ahLst/>
            <a:cxnLst/>
            <a:rect l="l" t="t" r="r" b="b"/>
            <a:pathLst>
              <a:path w="167004" h="259080">
                <a:moveTo>
                  <a:pt x="166877" y="0"/>
                </a:moveTo>
                <a:lnTo>
                  <a:pt x="166877" y="259080"/>
                </a:lnTo>
                <a:lnTo>
                  <a:pt x="0" y="259080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4302" y="1637029"/>
            <a:ext cx="167005" cy="258445"/>
          </a:xfrm>
          <a:custGeom>
            <a:avLst/>
            <a:gdLst/>
            <a:ahLst/>
            <a:cxnLst/>
            <a:rect l="l" t="t" r="r" b="b"/>
            <a:pathLst>
              <a:path w="167004" h="258444">
                <a:moveTo>
                  <a:pt x="0" y="0"/>
                </a:moveTo>
                <a:lnTo>
                  <a:pt x="0" y="258318"/>
                </a:lnTo>
                <a:lnTo>
                  <a:pt x="166877" y="258318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0417" y="1895348"/>
            <a:ext cx="168910" cy="258445"/>
          </a:xfrm>
          <a:custGeom>
            <a:avLst/>
            <a:gdLst/>
            <a:ahLst/>
            <a:cxnLst/>
            <a:rect l="l" t="t" r="r" b="b"/>
            <a:pathLst>
              <a:path w="168910" h="258444">
                <a:moveTo>
                  <a:pt x="168401" y="0"/>
                </a:moveTo>
                <a:lnTo>
                  <a:pt x="168401" y="258317"/>
                </a:lnTo>
                <a:lnTo>
                  <a:pt x="0" y="258317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1179" y="1895348"/>
            <a:ext cx="167640" cy="259079"/>
          </a:xfrm>
          <a:custGeom>
            <a:avLst/>
            <a:gdLst/>
            <a:ahLst/>
            <a:cxnLst/>
            <a:rect l="l" t="t" r="r" b="b"/>
            <a:pathLst>
              <a:path w="167639" h="259080">
                <a:moveTo>
                  <a:pt x="0" y="0"/>
                </a:moveTo>
                <a:lnTo>
                  <a:pt x="0" y="259079"/>
                </a:lnTo>
                <a:lnTo>
                  <a:pt x="167639" y="259079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8820" y="2153666"/>
            <a:ext cx="168910" cy="259079"/>
          </a:xfrm>
          <a:custGeom>
            <a:avLst/>
            <a:gdLst/>
            <a:ahLst/>
            <a:cxnLst/>
            <a:rect l="l" t="t" r="r" b="b"/>
            <a:pathLst>
              <a:path w="168910" h="259080">
                <a:moveTo>
                  <a:pt x="168401" y="0"/>
                </a:moveTo>
                <a:lnTo>
                  <a:pt x="168401" y="259080"/>
                </a:lnTo>
                <a:lnTo>
                  <a:pt x="0" y="259080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8820" y="2154427"/>
            <a:ext cx="168910" cy="258445"/>
          </a:xfrm>
          <a:custGeom>
            <a:avLst/>
            <a:gdLst/>
            <a:ahLst/>
            <a:cxnLst/>
            <a:rect l="l" t="t" r="r" b="b"/>
            <a:pathLst>
              <a:path w="168910" h="258444">
                <a:moveTo>
                  <a:pt x="0" y="0"/>
                </a:moveTo>
                <a:lnTo>
                  <a:pt x="0" y="258317"/>
                </a:lnTo>
                <a:lnTo>
                  <a:pt x="168401" y="258317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7221" y="2412745"/>
            <a:ext cx="167005" cy="258445"/>
          </a:xfrm>
          <a:custGeom>
            <a:avLst/>
            <a:gdLst/>
            <a:ahLst/>
            <a:cxnLst/>
            <a:rect l="l" t="t" r="r" b="b"/>
            <a:pathLst>
              <a:path w="167004" h="258444">
                <a:moveTo>
                  <a:pt x="166877" y="0"/>
                </a:moveTo>
                <a:lnTo>
                  <a:pt x="166877" y="258318"/>
                </a:lnTo>
                <a:lnTo>
                  <a:pt x="0" y="258318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221" y="2412745"/>
            <a:ext cx="167005" cy="259079"/>
          </a:xfrm>
          <a:custGeom>
            <a:avLst/>
            <a:gdLst/>
            <a:ahLst/>
            <a:cxnLst/>
            <a:rect l="l" t="t" r="r" b="b"/>
            <a:pathLst>
              <a:path w="167004" h="259080">
                <a:moveTo>
                  <a:pt x="0" y="0"/>
                </a:moveTo>
                <a:lnTo>
                  <a:pt x="0" y="259080"/>
                </a:lnTo>
                <a:lnTo>
                  <a:pt x="166877" y="259080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1179" y="1637029"/>
            <a:ext cx="2516505" cy="258445"/>
          </a:xfrm>
          <a:custGeom>
            <a:avLst/>
            <a:gdLst/>
            <a:ahLst/>
            <a:cxnLst/>
            <a:rect l="l" t="t" r="r" b="b"/>
            <a:pathLst>
              <a:path w="2516504" h="258444">
                <a:moveTo>
                  <a:pt x="0" y="0"/>
                </a:moveTo>
                <a:lnTo>
                  <a:pt x="0" y="258318"/>
                </a:lnTo>
                <a:lnTo>
                  <a:pt x="2516124" y="258318"/>
                </a:lnTo>
                <a:lnTo>
                  <a:pt x="2516124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8820" y="1895348"/>
            <a:ext cx="2514600" cy="259079"/>
          </a:xfrm>
          <a:custGeom>
            <a:avLst/>
            <a:gdLst/>
            <a:ahLst/>
            <a:cxnLst/>
            <a:rect l="l" t="t" r="r" b="b"/>
            <a:pathLst>
              <a:path w="2514600" h="259080">
                <a:moveTo>
                  <a:pt x="0" y="0"/>
                </a:moveTo>
                <a:lnTo>
                  <a:pt x="0" y="259079"/>
                </a:lnTo>
                <a:lnTo>
                  <a:pt x="2514600" y="259079"/>
                </a:lnTo>
                <a:lnTo>
                  <a:pt x="25146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7221" y="2154427"/>
            <a:ext cx="2514600" cy="258445"/>
          </a:xfrm>
          <a:custGeom>
            <a:avLst/>
            <a:gdLst/>
            <a:ahLst/>
            <a:cxnLst/>
            <a:rect l="l" t="t" r="r" b="b"/>
            <a:pathLst>
              <a:path w="2514600" h="258444">
                <a:moveTo>
                  <a:pt x="0" y="0"/>
                </a:moveTo>
                <a:lnTo>
                  <a:pt x="0" y="258317"/>
                </a:lnTo>
                <a:lnTo>
                  <a:pt x="2514600" y="258317"/>
                </a:lnTo>
                <a:lnTo>
                  <a:pt x="25146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4100" y="2412745"/>
            <a:ext cx="2514600" cy="259079"/>
          </a:xfrm>
          <a:custGeom>
            <a:avLst/>
            <a:gdLst/>
            <a:ahLst/>
            <a:cxnLst/>
            <a:rect l="l" t="t" r="r" b="b"/>
            <a:pathLst>
              <a:path w="2514600" h="259080">
                <a:moveTo>
                  <a:pt x="0" y="0"/>
                </a:moveTo>
                <a:lnTo>
                  <a:pt x="0" y="259080"/>
                </a:lnTo>
                <a:lnTo>
                  <a:pt x="2514600" y="259080"/>
                </a:lnTo>
                <a:lnTo>
                  <a:pt x="25146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76542" y="1636267"/>
            <a:ext cx="167005" cy="259079"/>
          </a:xfrm>
          <a:custGeom>
            <a:avLst/>
            <a:gdLst/>
            <a:ahLst/>
            <a:cxnLst/>
            <a:rect l="l" t="t" r="r" b="b"/>
            <a:pathLst>
              <a:path w="167004" h="259080">
                <a:moveTo>
                  <a:pt x="166877" y="0"/>
                </a:moveTo>
                <a:lnTo>
                  <a:pt x="166877" y="259080"/>
                </a:lnTo>
                <a:lnTo>
                  <a:pt x="0" y="259080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77304" y="1637029"/>
            <a:ext cx="166370" cy="258445"/>
          </a:xfrm>
          <a:custGeom>
            <a:avLst/>
            <a:gdLst/>
            <a:ahLst/>
            <a:cxnLst/>
            <a:rect l="l" t="t" r="r" b="b"/>
            <a:pathLst>
              <a:path w="166370" h="258444">
                <a:moveTo>
                  <a:pt x="0" y="0"/>
                </a:moveTo>
                <a:lnTo>
                  <a:pt x="0" y="258318"/>
                </a:lnTo>
                <a:lnTo>
                  <a:pt x="166116" y="258318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3419" y="1895348"/>
            <a:ext cx="168910" cy="258445"/>
          </a:xfrm>
          <a:custGeom>
            <a:avLst/>
            <a:gdLst/>
            <a:ahLst/>
            <a:cxnLst/>
            <a:rect l="l" t="t" r="r" b="b"/>
            <a:pathLst>
              <a:path w="168909" h="258444">
                <a:moveTo>
                  <a:pt x="168401" y="0"/>
                </a:moveTo>
                <a:lnTo>
                  <a:pt x="168401" y="258317"/>
                </a:lnTo>
                <a:lnTo>
                  <a:pt x="0" y="258317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3419" y="1895348"/>
            <a:ext cx="168910" cy="259079"/>
          </a:xfrm>
          <a:custGeom>
            <a:avLst/>
            <a:gdLst/>
            <a:ahLst/>
            <a:cxnLst/>
            <a:rect l="l" t="t" r="r" b="b"/>
            <a:pathLst>
              <a:path w="168909" h="259080">
                <a:moveTo>
                  <a:pt x="0" y="0"/>
                </a:moveTo>
                <a:lnTo>
                  <a:pt x="0" y="259079"/>
                </a:lnTo>
                <a:lnTo>
                  <a:pt x="168401" y="259079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11821" y="2153666"/>
            <a:ext cx="167005" cy="259079"/>
          </a:xfrm>
          <a:custGeom>
            <a:avLst/>
            <a:gdLst/>
            <a:ahLst/>
            <a:cxnLst/>
            <a:rect l="l" t="t" r="r" b="b"/>
            <a:pathLst>
              <a:path w="167004" h="259080">
                <a:moveTo>
                  <a:pt x="166877" y="0"/>
                </a:moveTo>
                <a:lnTo>
                  <a:pt x="166877" y="259080"/>
                </a:lnTo>
                <a:lnTo>
                  <a:pt x="0" y="259080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11821" y="2154427"/>
            <a:ext cx="167005" cy="258445"/>
          </a:xfrm>
          <a:custGeom>
            <a:avLst/>
            <a:gdLst/>
            <a:ahLst/>
            <a:cxnLst/>
            <a:rect l="l" t="t" r="r" b="b"/>
            <a:pathLst>
              <a:path w="167004" h="258444">
                <a:moveTo>
                  <a:pt x="0" y="0"/>
                </a:moveTo>
                <a:lnTo>
                  <a:pt x="0" y="258317"/>
                </a:lnTo>
                <a:lnTo>
                  <a:pt x="166877" y="258317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78700" y="2412745"/>
            <a:ext cx="167640" cy="258445"/>
          </a:xfrm>
          <a:custGeom>
            <a:avLst/>
            <a:gdLst/>
            <a:ahLst/>
            <a:cxnLst/>
            <a:rect l="l" t="t" r="r" b="b"/>
            <a:pathLst>
              <a:path w="167640" h="258444">
                <a:moveTo>
                  <a:pt x="167640" y="0"/>
                </a:moveTo>
                <a:lnTo>
                  <a:pt x="167640" y="258318"/>
                </a:lnTo>
                <a:lnTo>
                  <a:pt x="0" y="258318"/>
                </a:lnTo>
                <a:lnTo>
                  <a:pt x="0" y="0"/>
                </a:lnTo>
                <a:lnTo>
                  <a:pt x="167640" y="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8700" y="2412745"/>
            <a:ext cx="168910" cy="259079"/>
          </a:xfrm>
          <a:custGeom>
            <a:avLst/>
            <a:gdLst/>
            <a:ahLst/>
            <a:cxnLst/>
            <a:rect l="l" t="t" r="r" b="b"/>
            <a:pathLst>
              <a:path w="168909" h="259080">
                <a:moveTo>
                  <a:pt x="0" y="0"/>
                </a:moveTo>
                <a:lnTo>
                  <a:pt x="0" y="259080"/>
                </a:lnTo>
                <a:lnTo>
                  <a:pt x="168401" y="259080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38145" y="1599691"/>
            <a:ext cx="1275715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Load word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Load word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Load word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Load word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2746" y="1250684"/>
            <a:ext cx="127127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Clock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cycles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75071" y="1657096"/>
            <a:ext cx="69913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Trebuchet MS"/>
                <a:cs typeface="Trebuchet MS"/>
              </a:rPr>
              <a:t>15</a:t>
            </a:r>
            <a:r>
              <a:rPr sz="1300" spc="-95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cycles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62726" y="1723898"/>
            <a:ext cx="753745" cy="76200"/>
          </a:xfrm>
          <a:custGeom>
            <a:avLst/>
            <a:gdLst/>
            <a:ahLst/>
            <a:cxnLst/>
            <a:rect l="l" t="t" r="r" b="b"/>
            <a:pathLst>
              <a:path w="753745" h="76200">
                <a:moveTo>
                  <a:pt x="715518" y="48005"/>
                </a:moveTo>
                <a:lnTo>
                  <a:pt x="715518" y="28955"/>
                </a:lnTo>
                <a:lnTo>
                  <a:pt x="0" y="28955"/>
                </a:lnTo>
                <a:lnTo>
                  <a:pt x="0" y="48005"/>
                </a:lnTo>
                <a:lnTo>
                  <a:pt x="715518" y="48005"/>
                </a:lnTo>
                <a:close/>
              </a:path>
              <a:path w="753745" h="76200">
                <a:moveTo>
                  <a:pt x="753618" y="38099"/>
                </a:moveTo>
                <a:lnTo>
                  <a:pt x="703326" y="0"/>
                </a:lnTo>
                <a:lnTo>
                  <a:pt x="703326" y="28955"/>
                </a:lnTo>
                <a:lnTo>
                  <a:pt x="715518" y="28955"/>
                </a:lnTo>
                <a:lnTo>
                  <a:pt x="715518" y="66963"/>
                </a:lnTo>
                <a:lnTo>
                  <a:pt x="753618" y="38099"/>
                </a:lnTo>
                <a:close/>
              </a:path>
              <a:path w="753745" h="76200">
                <a:moveTo>
                  <a:pt x="715518" y="66963"/>
                </a:moveTo>
                <a:lnTo>
                  <a:pt x="715518" y="48005"/>
                </a:lnTo>
                <a:lnTo>
                  <a:pt x="703326" y="48005"/>
                </a:lnTo>
                <a:lnTo>
                  <a:pt x="703326" y="76199"/>
                </a:lnTo>
                <a:lnTo>
                  <a:pt x="715518" y="66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00803" y="1723898"/>
            <a:ext cx="753745" cy="76200"/>
          </a:xfrm>
          <a:custGeom>
            <a:avLst/>
            <a:gdLst/>
            <a:ahLst/>
            <a:cxnLst/>
            <a:rect l="l" t="t" r="r" b="b"/>
            <a:pathLst>
              <a:path w="753745" h="76200">
                <a:moveTo>
                  <a:pt x="50292" y="28955"/>
                </a:moveTo>
                <a:lnTo>
                  <a:pt x="50292" y="0"/>
                </a:lnTo>
                <a:lnTo>
                  <a:pt x="0" y="38099"/>
                </a:lnTo>
                <a:lnTo>
                  <a:pt x="38100" y="66963"/>
                </a:lnTo>
                <a:lnTo>
                  <a:pt x="38100" y="28955"/>
                </a:lnTo>
                <a:lnTo>
                  <a:pt x="50292" y="28955"/>
                </a:lnTo>
                <a:close/>
              </a:path>
              <a:path w="753745" h="76200">
                <a:moveTo>
                  <a:pt x="753618" y="48005"/>
                </a:moveTo>
                <a:lnTo>
                  <a:pt x="753618" y="28955"/>
                </a:lnTo>
                <a:lnTo>
                  <a:pt x="38100" y="28955"/>
                </a:lnTo>
                <a:lnTo>
                  <a:pt x="38100" y="48005"/>
                </a:lnTo>
                <a:lnTo>
                  <a:pt x="753618" y="48005"/>
                </a:lnTo>
                <a:close/>
              </a:path>
              <a:path w="753745" h="76200">
                <a:moveTo>
                  <a:pt x="50292" y="76199"/>
                </a:moveTo>
                <a:lnTo>
                  <a:pt x="50292" y="48005"/>
                </a:lnTo>
                <a:lnTo>
                  <a:pt x="38100" y="48005"/>
                </a:lnTo>
                <a:lnTo>
                  <a:pt x="38100" y="66963"/>
                </a:lnTo>
                <a:lnTo>
                  <a:pt x="5029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9345" y="2999232"/>
            <a:ext cx="8649970" cy="306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Here is a </a:t>
            </a:r>
            <a:r>
              <a:rPr sz="2000" spc="-10" dirty="0">
                <a:latin typeface="Trebuchet MS"/>
                <a:cs typeface="Trebuchet MS"/>
              </a:rPr>
              <a:t>diagram </a:t>
            </a:r>
            <a:r>
              <a:rPr sz="2000" spc="-5" dirty="0">
                <a:latin typeface="Trebuchet MS"/>
                <a:cs typeface="Trebuchet MS"/>
              </a:rPr>
              <a:t>to show how the </a:t>
            </a:r>
            <a:r>
              <a:rPr sz="2000" spc="-10" dirty="0">
                <a:latin typeface="Trebuchet MS"/>
                <a:cs typeface="Trebuchet MS"/>
              </a:rPr>
              <a:t>memory accesses </a:t>
            </a:r>
            <a:r>
              <a:rPr sz="2000" spc="-5" dirty="0">
                <a:latin typeface="Trebuchet MS"/>
                <a:cs typeface="Trebuchet MS"/>
              </a:rPr>
              <a:t>can be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interleaved.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magenta </a:t>
            </a:r>
            <a:r>
              <a:rPr sz="2000" spc="-5" dirty="0">
                <a:latin typeface="Trebuchet MS"/>
                <a:cs typeface="Trebuchet MS"/>
              </a:rPr>
              <a:t>cycles </a:t>
            </a:r>
            <a:r>
              <a:rPr sz="2000" spc="-10" dirty="0">
                <a:latin typeface="Trebuchet MS"/>
                <a:cs typeface="Trebuchet MS"/>
              </a:rPr>
              <a:t>represent </a:t>
            </a:r>
            <a:r>
              <a:rPr sz="2000" spc="-5" dirty="0">
                <a:latin typeface="Trebuchet MS"/>
                <a:cs typeface="Trebuchet MS"/>
              </a:rPr>
              <a:t>sending an </a:t>
            </a:r>
            <a:r>
              <a:rPr sz="2000" spc="-10" dirty="0">
                <a:latin typeface="Trebuchet MS"/>
                <a:cs typeface="Trebuchet MS"/>
              </a:rPr>
              <a:t>address </a:t>
            </a:r>
            <a:r>
              <a:rPr sz="2000" spc="-5" dirty="0">
                <a:latin typeface="Trebuchet MS"/>
                <a:cs typeface="Trebuchet MS"/>
              </a:rPr>
              <a:t>to a </a:t>
            </a:r>
            <a:r>
              <a:rPr sz="2000" spc="-10" dirty="0">
                <a:latin typeface="Trebuchet MS"/>
                <a:cs typeface="Trebuchet MS"/>
              </a:rPr>
              <a:t>memory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bank.</a:t>
            </a:r>
            <a:endParaRPr sz="2000">
              <a:latin typeface="Trebuchet MS"/>
              <a:cs typeface="Trebuchet MS"/>
            </a:endParaRPr>
          </a:p>
          <a:p>
            <a:pPr marL="755650" marR="889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Each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bank has a </a:t>
            </a:r>
            <a:r>
              <a:rPr sz="2000" spc="-10" dirty="0">
                <a:latin typeface="Trebuchet MS"/>
                <a:cs typeface="Trebuchet MS"/>
              </a:rPr>
              <a:t>15-cycle </a:t>
            </a:r>
            <a:r>
              <a:rPr sz="2000" spc="-5" dirty="0">
                <a:latin typeface="Trebuchet MS"/>
                <a:cs typeface="Trebuchet MS"/>
              </a:rPr>
              <a:t>latency, and it takes </a:t>
            </a:r>
            <a:r>
              <a:rPr sz="2000" spc="-10" dirty="0">
                <a:latin typeface="Trebuchet MS"/>
                <a:cs typeface="Trebuchet MS"/>
              </a:rPr>
              <a:t>another cycle  (shown </a:t>
            </a:r>
            <a:r>
              <a:rPr sz="2000" spc="-5" dirty="0">
                <a:latin typeface="Trebuchet MS"/>
                <a:cs typeface="Trebuchet MS"/>
              </a:rPr>
              <a:t>in blue) to return data from 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memory.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This is the same basic idea 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pipelining!</a:t>
            </a:r>
            <a:endParaRPr sz="2000">
              <a:latin typeface="Trebuchet MS"/>
              <a:cs typeface="Trebuchet MS"/>
            </a:endParaRPr>
          </a:p>
          <a:p>
            <a:pPr marL="755650" marR="22225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As soon as we request data from one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bank, we can go </a:t>
            </a:r>
            <a:r>
              <a:rPr sz="2000" spc="-10" dirty="0">
                <a:latin typeface="Trebuchet MS"/>
                <a:cs typeface="Trebuchet MS"/>
              </a:rPr>
              <a:t>ahead 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10" dirty="0">
                <a:latin typeface="Trebuchet MS"/>
                <a:cs typeface="Trebuchet MS"/>
              </a:rPr>
              <a:t>request </a:t>
            </a:r>
            <a:r>
              <a:rPr sz="2000" spc="-5" dirty="0">
                <a:latin typeface="Trebuchet MS"/>
                <a:cs typeface="Trebuchet MS"/>
              </a:rPr>
              <a:t>data from </a:t>
            </a:r>
            <a:r>
              <a:rPr sz="2000" spc="-10" dirty="0">
                <a:latin typeface="Trebuchet MS"/>
                <a:cs typeface="Trebuchet MS"/>
              </a:rPr>
              <a:t>another </a:t>
            </a:r>
            <a:r>
              <a:rPr sz="2000" spc="-5" dirty="0">
                <a:latin typeface="Trebuchet MS"/>
                <a:cs typeface="Trebuchet MS"/>
              </a:rPr>
              <a:t>bank as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well.</a:t>
            </a:r>
            <a:endParaRPr sz="2000">
              <a:latin typeface="Trebuchet MS"/>
              <a:cs typeface="Trebuchet MS"/>
            </a:endParaRPr>
          </a:p>
          <a:p>
            <a:pPr marL="755650" marR="4953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Each </a:t>
            </a:r>
            <a:r>
              <a:rPr sz="2000" spc="-10" dirty="0">
                <a:latin typeface="Trebuchet MS"/>
                <a:cs typeface="Trebuchet MS"/>
              </a:rPr>
              <a:t>individual </a:t>
            </a:r>
            <a:r>
              <a:rPr sz="2000" spc="-5" dirty="0">
                <a:latin typeface="Trebuchet MS"/>
                <a:cs typeface="Trebuchet MS"/>
              </a:rPr>
              <a:t>load takes 17 clock </a:t>
            </a:r>
            <a:r>
              <a:rPr sz="2000" spc="-10" dirty="0">
                <a:latin typeface="Trebuchet MS"/>
                <a:cs typeface="Trebuchet MS"/>
              </a:rPr>
              <a:t>cycles, </a:t>
            </a:r>
            <a:r>
              <a:rPr sz="2000" spc="-5" dirty="0">
                <a:latin typeface="Trebuchet MS"/>
                <a:cs typeface="Trebuchet MS"/>
              </a:rPr>
              <a:t>but four overlapped loads  require just 20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cycles.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450" y="374650"/>
            <a:ext cx="5334000" cy="492443"/>
          </a:xfrm>
        </p:spPr>
        <p:txBody>
          <a:bodyPr/>
          <a:lstStyle/>
          <a:p>
            <a:pPr algn="ctr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1670050"/>
            <a:ext cx="8423275" cy="861774"/>
          </a:xfrm>
        </p:spPr>
        <p:txBody>
          <a:bodyPr/>
          <a:lstStyle/>
          <a:p>
            <a:pPr>
              <a:buFont typeface="Arial"/>
              <a:buChar char="•"/>
            </a:pPr>
            <a:endParaRPr lang="en-US" sz="2800" dirty="0" smtClean="0"/>
          </a:p>
          <a:p>
            <a:pPr>
              <a:buFont typeface="Arial"/>
              <a:buChar char="•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1850" y="159385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5.6, 5.7 Due by next Wednesday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PLEASE PAY ATTENTION TODAY!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23,</a:t>
            </a:r>
            <a:r>
              <a:rPr spc="-95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Cache</a:t>
            </a:r>
            <a:r>
              <a:rPr spc="-8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323" y="1173479"/>
            <a:ext cx="8675370" cy="43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system </a:t>
            </a:r>
            <a:r>
              <a:rPr sz="2000" spc="-10" dirty="0">
                <a:latin typeface="Trebuchet MS"/>
                <a:cs typeface="Trebuchet MS"/>
              </a:rPr>
              <a:t>performance depends </a:t>
            </a:r>
            <a:r>
              <a:rPr sz="2000" spc="-5" dirty="0">
                <a:latin typeface="Trebuchet MS"/>
                <a:cs typeface="Trebuchet MS"/>
              </a:rPr>
              <a:t>upon the cache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hit time</a:t>
            </a:r>
            <a:r>
              <a:rPr sz="2000" spc="-5" dirty="0">
                <a:latin typeface="Trebuchet MS"/>
                <a:cs typeface="Trebuchet MS"/>
              </a:rPr>
              <a:t>,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miss rate 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miss penalty</a:t>
            </a:r>
            <a:r>
              <a:rPr sz="2000" spc="-5" dirty="0">
                <a:latin typeface="Trebuchet MS"/>
                <a:cs typeface="Trebuchet MS"/>
              </a:rPr>
              <a:t>, as well as the </a:t>
            </a:r>
            <a:r>
              <a:rPr sz="2000" spc="-10" dirty="0">
                <a:latin typeface="Trebuchet MS"/>
                <a:cs typeface="Trebuchet MS"/>
              </a:rPr>
              <a:t>actual program </a:t>
            </a:r>
            <a:r>
              <a:rPr sz="2000" spc="-5" dirty="0">
                <a:latin typeface="Trebuchet MS"/>
                <a:cs typeface="Trebuchet MS"/>
              </a:rPr>
              <a:t>being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executed.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We can use these </a:t>
            </a:r>
            <a:r>
              <a:rPr sz="2000" spc="-10" dirty="0">
                <a:latin typeface="Trebuchet MS"/>
                <a:cs typeface="Trebuchet MS"/>
              </a:rPr>
              <a:t>numbers </a:t>
            </a:r>
            <a:r>
              <a:rPr sz="2000" spc="-5" dirty="0">
                <a:latin typeface="Trebuchet MS"/>
                <a:cs typeface="Trebuchet MS"/>
              </a:rPr>
              <a:t>to find the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average memory access</a:t>
            </a:r>
            <a:r>
              <a:rPr sz="2000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time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We can also revise our CPU time formula to </a:t>
            </a:r>
            <a:r>
              <a:rPr sz="2000" spc="-10" dirty="0">
                <a:latin typeface="Trebuchet MS"/>
                <a:cs typeface="Trebuchet MS"/>
              </a:rPr>
              <a:t>include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stall</a:t>
            </a:r>
            <a:r>
              <a:rPr sz="20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cycles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925"/>
              </a:spcBef>
            </a:pP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AMAT = Hit time + (Miss rate × Miss</a:t>
            </a:r>
            <a:r>
              <a:rPr sz="2000" spc="1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penalty)</a:t>
            </a:r>
            <a:endParaRPr sz="2000">
              <a:latin typeface="Trebuchet MS"/>
              <a:cs typeface="Trebuchet MS"/>
            </a:endParaRPr>
          </a:p>
          <a:p>
            <a:pPr marL="355600" marR="361315">
              <a:lnSpc>
                <a:spcPct val="140000"/>
              </a:lnSpc>
            </a:pP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stall cycles =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</a:t>
            </a:r>
            <a:r>
              <a:rPr sz="2000" dirty="0">
                <a:solidFill>
                  <a:srgbClr val="2F2FFF"/>
                </a:solidFill>
                <a:latin typeface="Trebuchet MS"/>
                <a:cs typeface="Trebuchet MS"/>
              </a:rPr>
              <a:t>accesses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× miss rate × miss penalty  CPU time = (CPU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execution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cycles +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Memory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stall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cycles)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× Cycle</a:t>
            </a:r>
            <a:r>
              <a:rPr sz="2000" spc="100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F2FFF"/>
                </a:solidFill>
                <a:latin typeface="Trebuchet MS"/>
                <a:cs typeface="Trebuchet MS"/>
              </a:rPr>
              <a:t>time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organization of a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system </a:t>
            </a:r>
            <a:r>
              <a:rPr sz="2000" spc="-10" dirty="0">
                <a:latin typeface="Trebuchet MS"/>
                <a:cs typeface="Trebuchet MS"/>
              </a:rPr>
              <a:t>affects </a:t>
            </a:r>
            <a:r>
              <a:rPr sz="2000" spc="-5" dirty="0">
                <a:latin typeface="Trebuchet MS"/>
                <a:cs typeface="Trebuchet MS"/>
              </a:rPr>
              <a:t>its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cache size, block size, and </a:t>
            </a:r>
            <a:r>
              <a:rPr sz="2000" spc="-10" dirty="0">
                <a:latin typeface="Trebuchet MS"/>
                <a:cs typeface="Trebuchet MS"/>
              </a:rPr>
              <a:t>associativity </a:t>
            </a:r>
            <a:r>
              <a:rPr sz="2000" spc="-5" dirty="0">
                <a:latin typeface="Trebuchet MS"/>
                <a:cs typeface="Trebuchet MS"/>
              </a:rPr>
              <a:t>affect the miss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rate.</a:t>
            </a:r>
            <a:endParaRPr sz="2000">
              <a:latin typeface="Trebuchet MS"/>
              <a:cs typeface="Trebuchet MS"/>
            </a:endParaRPr>
          </a:p>
          <a:p>
            <a:pPr marL="755650" marR="7620" lvl="1" indent="-285750">
              <a:lnSpc>
                <a:spcPct val="100000"/>
              </a:lnSpc>
              <a:spcBef>
                <a:spcPts val="475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We can organize the main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to help reduce miss </a:t>
            </a:r>
            <a:r>
              <a:rPr sz="2000" spc="-10" dirty="0">
                <a:latin typeface="Trebuchet MS"/>
                <a:cs typeface="Trebuchet MS"/>
              </a:rPr>
              <a:t>penalties. </a:t>
            </a:r>
            <a:r>
              <a:rPr sz="2000" spc="-5" dirty="0">
                <a:latin typeface="Trebuchet MS"/>
                <a:cs typeface="Trebuchet MS"/>
              </a:rPr>
              <a:t>For  </a:t>
            </a:r>
            <a:r>
              <a:rPr sz="2000" spc="-10" dirty="0">
                <a:latin typeface="Trebuchet MS"/>
                <a:cs typeface="Trebuchet MS"/>
              </a:rPr>
              <a:t>example,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interleaved memory </a:t>
            </a:r>
            <a:r>
              <a:rPr sz="2000" spc="-5" dirty="0">
                <a:latin typeface="Trebuchet MS"/>
                <a:cs typeface="Trebuchet MS"/>
              </a:rPr>
              <a:t>supports </a:t>
            </a:r>
            <a:r>
              <a:rPr sz="2000" spc="-10" dirty="0">
                <a:latin typeface="Trebuchet MS"/>
                <a:cs typeface="Trebuchet MS"/>
              </a:rPr>
              <a:t>pipelined </a:t>
            </a:r>
            <a:r>
              <a:rPr sz="2000" spc="-5" dirty="0">
                <a:latin typeface="Trebuchet MS"/>
                <a:cs typeface="Trebuchet MS"/>
              </a:rPr>
              <a:t>data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accesses.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Cache Performance</a:t>
            </a:r>
            <a:endParaRPr lang="en-US" dirty="0"/>
          </a:p>
        </p:txBody>
      </p:sp>
      <p:pic>
        <p:nvPicPr>
          <p:cNvPr id="4" name="Picture 3" descr="Screen Shot 2018-10-21 at 1.22.0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877"/>
            <a:ext cx="10045700" cy="30799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Cache Performance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1850" y="1756192"/>
            <a:ext cx="90677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–  Compulsory—The first access to a block is not in the cache, so the block must be brought into the cache. These are also called cold start misses or first reference misses.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–  Capacity—If the cache cannot contain all the blocks needed during execution of a program, capacity misses will occur due to blocks being discarded and later retrieved.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–  Conflict—If the block-placement strategy is set associative, conflict misses (in addition to compulsory and capacity misses) will occur because a block can be discarded and later retrieved if too many blocks map to its set. These are also called </a:t>
            </a:r>
            <a:r>
              <a:rPr lang="en-US" sz="2400" i="1" dirty="0" smtClean="0"/>
              <a:t>collision misses or interference misses.</a:t>
            </a:r>
            <a:endParaRPr lang="en-US" sz="2400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450" y="487171"/>
            <a:ext cx="5334000" cy="415498"/>
          </a:xfrm>
        </p:spPr>
        <p:txBody>
          <a:bodyPr/>
          <a:lstStyle/>
          <a:p>
            <a:r>
              <a:rPr dirty="0" smtClean="0"/>
              <a:t>3Cs Absolute Miss Rate </a:t>
            </a:r>
            <a:br>
              <a:rPr dirty="0" smtClean="0"/>
            </a:br>
            <a:endParaRPr lang="en-US" dirty="0"/>
          </a:p>
        </p:txBody>
      </p:sp>
      <p:pic>
        <p:nvPicPr>
          <p:cNvPr id="4" name="Picture 3" descr="Screen Shot 2018-10-21 at 1.25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822450"/>
            <a:ext cx="8451850" cy="507422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850" y="487171"/>
            <a:ext cx="6324600" cy="830997"/>
          </a:xfrm>
        </p:spPr>
        <p:txBody>
          <a:bodyPr/>
          <a:lstStyle/>
          <a:p>
            <a:r>
              <a:rPr dirty="0" smtClean="0"/>
              <a:t>1. Reduce Misses via Larger Block Size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8-10-21 at 1.28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050"/>
            <a:ext cx="10045700" cy="57803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850" y="487171"/>
            <a:ext cx="8077200" cy="830997"/>
          </a:xfrm>
        </p:spPr>
        <p:txBody>
          <a:bodyPr/>
          <a:lstStyle/>
          <a:p>
            <a:r>
              <a:rPr dirty="0" smtClean="0"/>
              <a:t>2. Reduce Misses via Higher Associativity </a:t>
            </a:r>
            <a:endParaRPr dirty="0"/>
          </a:p>
        </p:txBody>
      </p:sp>
      <p:pic>
        <p:nvPicPr>
          <p:cNvPr id="6" name="Picture 5" descr="Screen Shot 2018-10-21 at 1.32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441450"/>
            <a:ext cx="8470900" cy="601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650" y="7461250"/>
            <a:ext cx="891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https://www.cs.princeton.edu/courses/archive/fall15/cos375/lectures/16-Cache-2x2.pd</a:t>
            </a:r>
            <a:endParaRPr lang="en-US" sz="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850" y="487171"/>
            <a:ext cx="8077200" cy="415498"/>
          </a:xfrm>
        </p:spPr>
        <p:txBody>
          <a:bodyPr/>
          <a:lstStyle/>
          <a:p>
            <a:r>
              <a:rPr dirty="0" smtClean="0"/>
              <a:t>3. Reducing Misses via Victim Cache </a:t>
            </a:r>
            <a:endParaRPr dirty="0"/>
          </a:p>
        </p:txBody>
      </p:sp>
      <p:pic>
        <p:nvPicPr>
          <p:cNvPr id="5" name="Picture 4" descr="Screen Shot 2018-10-21 at 1.33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806"/>
            <a:ext cx="10045700" cy="46520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487171"/>
            <a:ext cx="9677400" cy="830997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dirty="0" smtClean="0"/>
              <a:t>. Reducing Misses by Various Compiler Optimizations </a:t>
            </a:r>
            <a:endParaRPr dirty="0"/>
          </a:p>
        </p:txBody>
      </p:sp>
      <p:pic>
        <p:nvPicPr>
          <p:cNvPr id="4" name="Picture 3" descr="Screen Shot 2018-10-21 at 1.35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297339"/>
            <a:ext cx="9137650" cy="573492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450" y="487171"/>
            <a:ext cx="5334000" cy="415498"/>
          </a:xfrm>
        </p:spPr>
        <p:txBody>
          <a:bodyPr/>
          <a:lstStyle/>
          <a:p>
            <a:r>
              <a:rPr dirty="0" smtClean="0"/>
              <a:t>How To Reduce Misses? </a:t>
            </a:r>
            <a:br>
              <a:rPr dirty="0" smtClean="0"/>
            </a:br>
            <a:endParaRPr lang="en-US" dirty="0"/>
          </a:p>
        </p:txBody>
      </p:sp>
      <p:pic>
        <p:nvPicPr>
          <p:cNvPr id="5" name="Picture 4" descr="Screen Shot 2018-10-21 at 1.36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345"/>
            <a:ext cx="10045700" cy="272301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487171"/>
            <a:ext cx="9899650" cy="830997"/>
          </a:xfrm>
        </p:spPr>
        <p:txBody>
          <a:bodyPr/>
          <a:lstStyle/>
          <a:p>
            <a:r>
              <a:rPr dirty="0" smtClean="0"/>
              <a:t>1. Early Restart and Critical Word First </a:t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2051050"/>
            <a:ext cx="8855201" cy="3077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8-10-21 at 1.41.1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737"/>
            <a:ext cx="10045700" cy="4454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487171"/>
            <a:ext cx="9899650" cy="1246495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dirty="0" smtClean="0"/>
              <a:t>. Non-blocking Caches to reduce stalls on misses </a:t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endParaRPr lang="en-US" dirty="0"/>
          </a:p>
        </p:txBody>
      </p:sp>
      <p:pic>
        <p:nvPicPr>
          <p:cNvPr id="5" name="Picture 4" descr="Screen Shot 2018-10-21 at 1.42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681"/>
            <a:ext cx="10045700" cy="492633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487171"/>
            <a:ext cx="9899650" cy="415498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dirty="0" smtClean="0"/>
              <a:t>. Use Multi-level caches </a:t>
            </a:r>
            <a:br>
              <a:rPr dirty="0" smtClean="0"/>
            </a:br>
            <a:endParaRPr lang="en-US" dirty="0"/>
          </a:p>
        </p:txBody>
      </p:sp>
      <p:pic>
        <p:nvPicPr>
          <p:cNvPr id="4" name="Picture 3" descr="Screen Shot 2018-10-21 at 1.42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146"/>
            <a:ext cx="10045700" cy="550140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487171"/>
            <a:ext cx="9899650" cy="415498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dirty="0" smtClean="0"/>
              <a:t>. Use Multi-level caches </a:t>
            </a:r>
            <a:br>
              <a:rPr dirty="0" smtClean="0"/>
            </a:br>
            <a:endParaRPr lang="en-US" dirty="0"/>
          </a:p>
        </p:txBody>
      </p:sp>
      <p:pic>
        <p:nvPicPr>
          <p:cNvPr id="5" name="Picture 4" descr="Screen Shot 2018-10-21 at 1.43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450"/>
            <a:ext cx="10045700" cy="631282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487171"/>
            <a:ext cx="9899650" cy="415498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dirty="0" smtClean="0"/>
              <a:t>. Use Multi-level caches </a:t>
            </a:r>
            <a:br>
              <a:rPr dirty="0" smtClean="0"/>
            </a:br>
            <a:endParaRPr lang="en-US" dirty="0"/>
          </a:p>
        </p:txBody>
      </p:sp>
      <p:pic>
        <p:nvPicPr>
          <p:cNvPr id="4" name="Picture 3" descr="Screen Shot 2018-10-21 at 1.44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154"/>
            <a:ext cx="10045700" cy="39553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450" y="487171"/>
            <a:ext cx="5334000" cy="415498"/>
          </a:xfrm>
        </p:spPr>
        <p:txBody>
          <a:bodyPr/>
          <a:lstStyle/>
          <a:p>
            <a:r>
              <a:rPr dirty="0" smtClean="0"/>
              <a:t>Improving Cache Performance </a:t>
            </a:r>
            <a:endParaRPr dirty="0"/>
          </a:p>
        </p:txBody>
      </p:sp>
      <p:pic>
        <p:nvPicPr>
          <p:cNvPr id="4" name="Picture 3" descr="Screen Shot 2018-10-21 at 1.44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375"/>
            <a:ext cx="10045700" cy="33569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2767" y="487171"/>
            <a:ext cx="2945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Writing </a:t>
            </a:r>
            <a:r>
              <a:rPr spc="-5" dirty="0"/>
              <a:t>to </a:t>
            </a:r>
            <a:r>
              <a:rPr dirty="0"/>
              <a:t>a</a:t>
            </a:r>
            <a:r>
              <a:rPr spc="-105" dirty="0"/>
              <a:t> </a:t>
            </a:r>
            <a:r>
              <a:rPr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8" y="1173482"/>
            <a:ext cx="8744585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Writing to a cache raises several </a:t>
            </a:r>
            <a:r>
              <a:rPr sz="2000" spc="-10" dirty="0">
                <a:latin typeface="Trebuchet MS"/>
                <a:cs typeface="Trebuchet MS"/>
              </a:rPr>
              <a:t>additional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issues.</a:t>
            </a:r>
            <a:endParaRPr sz="20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First, let’s </a:t>
            </a:r>
            <a:r>
              <a:rPr sz="2000" spc="-10" dirty="0">
                <a:latin typeface="Trebuchet MS"/>
                <a:cs typeface="Trebuchet MS"/>
              </a:rPr>
              <a:t>assume </a:t>
            </a:r>
            <a:r>
              <a:rPr sz="2000" spc="-5" dirty="0">
                <a:latin typeface="Trebuchet MS"/>
                <a:cs typeface="Trebuchet MS"/>
              </a:rPr>
              <a:t>that the </a:t>
            </a:r>
            <a:r>
              <a:rPr sz="2000" spc="-10" dirty="0">
                <a:latin typeface="Trebuchet MS"/>
                <a:cs typeface="Trebuchet MS"/>
              </a:rPr>
              <a:t>address </a:t>
            </a:r>
            <a:r>
              <a:rPr sz="2000" spc="-5" dirty="0">
                <a:latin typeface="Trebuchet MS"/>
                <a:cs typeface="Trebuchet MS"/>
              </a:rPr>
              <a:t>we want to write to is </a:t>
            </a:r>
            <a:r>
              <a:rPr sz="2000" spc="-10" dirty="0">
                <a:latin typeface="Trebuchet MS"/>
                <a:cs typeface="Trebuchet MS"/>
              </a:rPr>
              <a:t>already </a:t>
            </a:r>
            <a:r>
              <a:rPr sz="2000" spc="-5" dirty="0">
                <a:latin typeface="Trebuchet MS"/>
                <a:cs typeface="Trebuchet MS"/>
              </a:rPr>
              <a:t>loaded  in the </a:t>
            </a:r>
            <a:r>
              <a:rPr sz="2000" spc="-10" dirty="0">
                <a:latin typeface="Trebuchet MS"/>
                <a:cs typeface="Trebuchet MS"/>
              </a:rPr>
              <a:t>cache. </a:t>
            </a:r>
            <a:r>
              <a:rPr sz="2000" spc="-5" dirty="0">
                <a:latin typeface="Trebuchet MS"/>
                <a:cs typeface="Trebuchet MS"/>
              </a:rPr>
              <a:t>We’ll </a:t>
            </a:r>
            <a:r>
              <a:rPr sz="2000" spc="-10" dirty="0">
                <a:latin typeface="Trebuchet MS"/>
                <a:cs typeface="Trebuchet MS"/>
              </a:rPr>
              <a:t>assume </a:t>
            </a:r>
            <a:r>
              <a:rPr sz="2000" spc="-5" dirty="0">
                <a:latin typeface="Trebuchet MS"/>
                <a:cs typeface="Trebuchet MS"/>
              </a:rPr>
              <a:t>a simple direct-mapped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cache</a:t>
            </a:r>
            <a:r>
              <a:rPr sz="2000" spc="-5" dirty="0" smtClean="0">
                <a:latin typeface="Trebuchet MS"/>
                <a:cs typeface="Trebuchet MS"/>
              </a:rPr>
              <a:t>.</a:t>
            </a:r>
            <a:endParaRPr lang="en-US" sz="2000" spc="-5" dirty="0" smtClean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296" y="2332202"/>
          <a:ext cx="6610856" cy="1611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876"/>
                <a:gridCol w="419100"/>
                <a:gridCol w="922781"/>
                <a:gridCol w="1172718"/>
                <a:gridCol w="3437381"/>
              </a:tblGrid>
              <a:tr h="287048">
                <a:tc gridSpan="4">
                  <a:txBody>
                    <a:bodyPr/>
                    <a:lstStyle/>
                    <a:p>
                      <a:pPr marL="31750" algn="ctr">
                        <a:lnSpc>
                          <a:spcPts val="1825"/>
                        </a:lnSpc>
                      </a:pPr>
                      <a:r>
                        <a:rPr lang="en-US" sz="1600" u="sng" dirty="0" smtClean="0">
                          <a:latin typeface="Trebuchet MS"/>
                          <a:cs typeface="Trebuchet MS"/>
                        </a:rPr>
                        <a:t>CACHE</a:t>
                      </a:r>
                      <a:endParaRPr sz="1600" u="sng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106045">
                        <a:lnSpc>
                          <a:spcPts val="1825"/>
                        </a:lnSpc>
                      </a:pP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R="38100" algn="ctr">
                        <a:lnSpc>
                          <a:spcPts val="1825"/>
                        </a:lnSpc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R="24765" algn="ctr">
                        <a:lnSpc>
                          <a:spcPts val="1825"/>
                        </a:lnSpc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080" algn="ctr">
                        <a:lnSpc>
                          <a:spcPts val="1825"/>
                        </a:lnSpc>
                        <a:tabLst>
                          <a:tab pos="1315720" algn="l"/>
                        </a:tabLst>
                      </a:pPr>
                      <a:r>
                        <a:rPr lang="en-US" sz="1600" u="sng" dirty="0" smtClean="0">
                          <a:latin typeface="Trebuchet MS"/>
                          <a:cs typeface="Trebuchet MS"/>
                        </a:rPr>
                        <a:t>MAIN MEMORY</a:t>
                      </a:r>
                      <a:endParaRPr sz="1600" u="sng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87048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Index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V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080" algn="r">
                        <a:lnSpc>
                          <a:spcPts val="1825"/>
                        </a:lnSpc>
                        <a:tabLst>
                          <a:tab pos="1315720" algn="l"/>
                        </a:tabLst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Address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444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/>
                </a:tc>
              </a:tr>
              <a:tr h="34594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11010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42803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315595" algn="r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1361440" algn="l"/>
                        </a:tabLst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 011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0	</a:t>
                      </a:r>
                      <a:r>
                        <a:rPr sz="2400" spc="-7" baseline="5208" dirty="0">
                          <a:latin typeface="Trebuchet MS"/>
                          <a:cs typeface="Trebuchet MS"/>
                        </a:rPr>
                        <a:t>42803</a:t>
                      </a:r>
                      <a:endParaRPr sz="2400" baseline="5208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</a:tr>
              <a:tr h="34671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84455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0727" y="5486100"/>
          <a:ext cx="6608570" cy="1325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876"/>
                <a:gridCol w="419100"/>
                <a:gridCol w="920495"/>
                <a:gridCol w="1173479"/>
                <a:gridCol w="3436620"/>
              </a:tblGrid>
              <a:tr h="287829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Index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V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080" algn="r">
                        <a:lnSpc>
                          <a:spcPts val="1825"/>
                        </a:lnSpc>
                        <a:tabLst>
                          <a:tab pos="1315720" algn="l"/>
                        </a:tabLst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Address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459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/>
                </a:tc>
              </a:tr>
              <a:tr h="344424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315595" algn="r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1360805" algn="l"/>
                        </a:tabLst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 011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0	</a:t>
                      </a:r>
                      <a:r>
                        <a:rPr sz="2400" spc="-7" baseline="5208" dirty="0">
                          <a:latin typeface="Trebuchet MS"/>
                          <a:cs typeface="Trebuchet MS"/>
                        </a:rPr>
                        <a:t>42803</a:t>
                      </a:r>
                      <a:endParaRPr sz="2400" baseline="5208">
                        <a:latin typeface="Trebuchet MS"/>
                        <a:cs typeface="Trebuchet MS"/>
                      </a:endParaRPr>
                    </a:p>
                  </a:txBody>
                  <a:tcPr marL="0" marR="0" marT="61594" marB="0"/>
                </a:tc>
              </a:tr>
              <a:tr h="347191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84455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9345" y="3973819"/>
            <a:ext cx="8780145" cy="109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If we write a new value to that address, we can store the new data in </a:t>
            </a:r>
            <a:r>
              <a:rPr sz="2000" spc="-10" dirty="0">
                <a:latin typeface="Trebuchet MS"/>
                <a:cs typeface="Trebuchet MS"/>
              </a:rPr>
              <a:t>the  cache, </a:t>
            </a:r>
            <a:r>
              <a:rPr sz="2000" spc="-5" dirty="0">
                <a:latin typeface="Trebuchet MS"/>
                <a:cs typeface="Trebuchet MS"/>
              </a:rPr>
              <a:t>and avoid an </a:t>
            </a:r>
            <a:r>
              <a:rPr sz="2000" spc="-10" dirty="0">
                <a:latin typeface="Trebuchet MS"/>
                <a:cs typeface="Trebuchet MS"/>
              </a:rPr>
              <a:t>expensive </a:t>
            </a:r>
            <a:r>
              <a:rPr sz="2000" spc="-5" dirty="0">
                <a:latin typeface="Trebuchet MS"/>
                <a:cs typeface="Trebuchet MS"/>
              </a:rPr>
              <a:t>main </a:t>
            </a:r>
            <a:r>
              <a:rPr sz="2000" spc="-10" dirty="0">
                <a:latin typeface="Trebuchet MS"/>
                <a:cs typeface="Trebuchet MS"/>
              </a:rPr>
              <a:t>memory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access.</a:t>
            </a:r>
            <a:endParaRPr sz="2000">
              <a:latin typeface="Trebuchet MS"/>
              <a:cs typeface="Trebuchet MS"/>
            </a:endParaRPr>
          </a:p>
          <a:p>
            <a:pPr marL="2173605">
              <a:lnSpc>
                <a:spcPct val="100000"/>
              </a:lnSpc>
              <a:spcBef>
                <a:spcPts val="1575"/>
              </a:spcBef>
            </a:pPr>
            <a:r>
              <a:rPr sz="1600" spc="-5" dirty="0">
                <a:latin typeface="Trebuchet MS"/>
                <a:cs typeface="Trebuchet MS"/>
              </a:rPr>
              <a:t>Mem[</a:t>
            </a:r>
            <a:r>
              <a:rPr sz="1600" spc="-5" dirty="0">
                <a:solidFill>
                  <a:srgbClr val="2F2FFF"/>
                </a:solidFill>
                <a:latin typeface="Trebuchet MS"/>
                <a:cs typeface="Trebuchet MS"/>
              </a:rPr>
              <a:t>214</a:t>
            </a:r>
            <a:r>
              <a:rPr sz="1600" spc="-5" dirty="0">
                <a:latin typeface="Trebuchet MS"/>
                <a:cs typeface="Trebuchet MS"/>
              </a:rPr>
              <a:t>] </a:t>
            </a:r>
            <a:r>
              <a:rPr sz="1600" dirty="0">
                <a:latin typeface="Trebuchet MS"/>
                <a:cs typeface="Trebuchet MS"/>
              </a:rPr>
              <a:t>=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21763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8803" y="5082794"/>
            <a:ext cx="76200" cy="432434"/>
          </a:xfrm>
          <a:custGeom>
            <a:avLst/>
            <a:gdLst/>
            <a:ahLst/>
            <a:cxnLst/>
            <a:rect l="l" t="t" r="r" b="b"/>
            <a:pathLst>
              <a:path w="76200" h="432435">
                <a:moveTo>
                  <a:pt x="76200" y="355853"/>
                </a:moveTo>
                <a:lnTo>
                  <a:pt x="0" y="355853"/>
                </a:lnTo>
                <a:lnTo>
                  <a:pt x="25146" y="406146"/>
                </a:lnTo>
                <a:lnTo>
                  <a:pt x="25146" y="368808"/>
                </a:lnTo>
                <a:lnTo>
                  <a:pt x="50292" y="368808"/>
                </a:lnTo>
                <a:lnTo>
                  <a:pt x="50292" y="407669"/>
                </a:lnTo>
                <a:lnTo>
                  <a:pt x="76200" y="355853"/>
                </a:lnTo>
                <a:close/>
              </a:path>
              <a:path w="76200" h="432435">
                <a:moveTo>
                  <a:pt x="50292" y="355853"/>
                </a:moveTo>
                <a:lnTo>
                  <a:pt x="50292" y="0"/>
                </a:lnTo>
                <a:lnTo>
                  <a:pt x="25146" y="0"/>
                </a:lnTo>
                <a:lnTo>
                  <a:pt x="25146" y="355853"/>
                </a:lnTo>
                <a:lnTo>
                  <a:pt x="50292" y="355853"/>
                </a:lnTo>
                <a:close/>
              </a:path>
              <a:path w="76200" h="432435">
                <a:moveTo>
                  <a:pt x="50292" y="407669"/>
                </a:moveTo>
                <a:lnTo>
                  <a:pt x="50292" y="368808"/>
                </a:lnTo>
                <a:lnTo>
                  <a:pt x="25146" y="368808"/>
                </a:lnTo>
                <a:lnTo>
                  <a:pt x="25146" y="406146"/>
                </a:lnTo>
                <a:lnTo>
                  <a:pt x="38100" y="432053"/>
                </a:lnTo>
                <a:lnTo>
                  <a:pt x="50292" y="407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28,</a:t>
            </a:r>
            <a:r>
              <a:rPr spc="-95" dirty="0"/>
              <a:t> </a:t>
            </a:r>
            <a:r>
              <a:rPr dirty="0"/>
              <a:t>2003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839707" y="7196298"/>
            <a:ext cx="2336165" cy="4930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Cache writes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9208694" y="7196298"/>
            <a:ext cx="264159" cy="253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355" y="487171"/>
            <a:ext cx="33801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Inconsistent</a:t>
            </a:r>
            <a:r>
              <a:rPr spc="-75" dirty="0"/>
              <a:t> </a:t>
            </a:r>
            <a:r>
              <a:rPr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8" y="1173479"/>
            <a:ext cx="8724265" cy="139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But now the cache and </a:t>
            </a:r>
            <a:r>
              <a:rPr sz="2000" spc="-10" dirty="0">
                <a:latin typeface="Trebuchet MS"/>
                <a:cs typeface="Trebuchet MS"/>
              </a:rPr>
              <a:t>memory contain different, inconsistent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data!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How can we </a:t>
            </a:r>
            <a:r>
              <a:rPr sz="2000" spc="-10" dirty="0">
                <a:latin typeface="Trebuchet MS"/>
                <a:cs typeface="Trebuchet MS"/>
              </a:rPr>
              <a:t>ensure </a:t>
            </a:r>
            <a:r>
              <a:rPr sz="2000" spc="-5" dirty="0">
                <a:latin typeface="Trebuchet MS"/>
                <a:cs typeface="Trebuchet MS"/>
              </a:rPr>
              <a:t>that </a:t>
            </a:r>
            <a:r>
              <a:rPr sz="2000" spc="-10" dirty="0">
                <a:latin typeface="Trebuchet MS"/>
                <a:cs typeface="Trebuchet MS"/>
              </a:rPr>
              <a:t>subsequent </a:t>
            </a:r>
            <a:r>
              <a:rPr sz="2000" spc="-5" dirty="0">
                <a:latin typeface="Trebuchet MS"/>
                <a:cs typeface="Trebuchet MS"/>
              </a:rPr>
              <a:t>loads will return the right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value?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This is also </a:t>
            </a:r>
            <a:r>
              <a:rPr sz="2000" spc="-10" dirty="0">
                <a:latin typeface="Trebuchet MS"/>
                <a:cs typeface="Trebuchet MS"/>
              </a:rPr>
              <a:t>problematic </a:t>
            </a:r>
            <a:r>
              <a:rPr sz="2000" spc="-5" dirty="0">
                <a:latin typeface="Trebuchet MS"/>
                <a:cs typeface="Trebuchet MS"/>
              </a:rPr>
              <a:t>if other devices are sharing the main </a:t>
            </a:r>
            <a:r>
              <a:rPr sz="2000" spc="-10" dirty="0">
                <a:latin typeface="Trebuchet MS"/>
                <a:cs typeface="Trebuchet MS"/>
              </a:rPr>
              <a:t>memory, as  </a:t>
            </a:r>
            <a:r>
              <a:rPr sz="2000" spc="-5" dirty="0">
                <a:latin typeface="Trebuchet MS"/>
                <a:cs typeface="Trebuchet MS"/>
              </a:rPr>
              <a:t>in a </a:t>
            </a:r>
            <a:r>
              <a:rPr sz="2000" spc="-10" dirty="0">
                <a:latin typeface="Trebuchet MS"/>
                <a:cs typeface="Trebuchet MS"/>
              </a:rPr>
              <a:t>multiprocessor</a:t>
            </a:r>
            <a:r>
              <a:rPr sz="2000" spc="-5" dirty="0">
                <a:latin typeface="Trebuchet MS"/>
                <a:cs typeface="Trebuchet MS"/>
              </a:rPr>
              <a:t> system.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296" y="2941797"/>
          <a:ext cx="6610856" cy="1324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876"/>
                <a:gridCol w="419100"/>
                <a:gridCol w="922781"/>
                <a:gridCol w="1172718"/>
                <a:gridCol w="3437381"/>
              </a:tblGrid>
              <a:tr h="287051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Index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V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0">
                        <a:lnSpc>
                          <a:spcPts val="1825"/>
                        </a:lnSpc>
                        <a:tabLst>
                          <a:tab pos="2623820" algn="l"/>
                        </a:tabLst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Address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45947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/>
                </a:tc>
              </a:tr>
              <a:tr h="34442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218565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2616200" algn="l"/>
                        </a:tabLst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0110	</a:t>
                      </a:r>
                      <a:r>
                        <a:rPr sz="2400" spc="-7" baseline="5208" dirty="0">
                          <a:latin typeface="Trebuchet MS"/>
                          <a:cs typeface="Trebuchet MS"/>
                        </a:rPr>
                        <a:t>42803</a:t>
                      </a:r>
                      <a:endParaRPr sz="2400" baseline="5208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</a:tr>
              <a:tr h="347191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900171" y="3574799"/>
            <a:ext cx="838200" cy="344805"/>
          </a:xfrm>
          <a:custGeom>
            <a:avLst/>
            <a:gdLst/>
            <a:ahLst/>
            <a:cxnLst/>
            <a:rect l="l" t="t" r="r" b="b"/>
            <a:pathLst>
              <a:path w="838200" h="344804">
                <a:moveTo>
                  <a:pt x="419100" y="0"/>
                </a:moveTo>
                <a:lnTo>
                  <a:pt x="351259" y="2250"/>
                </a:lnTo>
                <a:lnTo>
                  <a:pt x="286853" y="8766"/>
                </a:lnTo>
                <a:lnTo>
                  <a:pt x="226753" y="19195"/>
                </a:lnTo>
                <a:lnTo>
                  <a:pt x="171834" y="33186"/>
                </a:lnTo>
                <a:lnTo>
                  <a:pt x="122967" y="50387"/>
                </a:lnTo>
                <a:lnTo>
                  <a:pt x="81028" y="70445"/>
                </a:lnTo>
                <a:lnTo>
                  <a:pt x="46888" y="93008"/>
                </a:lnTo>
                <a:lnTo>
                  <a:pt x="5500" y="144244"/>
                </a:lnTo>
                <a:lnTo>
                  <a:pt x="0" y="172212"/>
                </a:lnTo>
                <a:lnTo>
                  <a:pt x="5500" y="200179"/>
                </a:lnTo>
                <a:lnTo>
                  <a:pt x="46888" y="251415"/>
                </a:lnTo>
                <a:lnTo>
                  <a:pt x="81028" y="273978"/>
                </a:lnTo>
                <a:lnTo>
                  <a:pt x="122967" y="294036"/>
                </a:lnTo>
                <a:lnTo>
                  <a:pt x="171834" y="311237"/>
                </a:lnTo>
                <a:lnTo>
                  <a:pt x="226753" y="325228"/>
                </a:lnTo>
                <a:lnTo>
                  <a:pt x="286853" y="335657"/>
                </a:lnTo>
                <a:lnTo>
                  <a:pt x="351259" y="342173"/>
                </a:lnTo>
                <a:lnTo>
                  <a:pt x="419100" y="344424"/>
                </a:lnTo>
                <a:lnTo>
                  <a:pt x="487125" y="342173"/>
                </a:lnTo>
                <a:lnTo>
                  <a:pt x="551639" y="335657"/>
                </a:lnTo>
                <a:lnTo>
                  <a:pt x="611782" y="325228"/>
                </a:lnTo>
                <a:lnTo>
                  <a:pt x="666695" y="311237"/>
                </a:lnTo>
                <a:lnTo>
                  <a:pt x="715517" y="294036"/>
                </a:lnTo>
                <a:lnTo>
                  <a:pt x="757391" y="273978"/>
                </a:lnTo>
                <a:lnTo>
                  <a:pt x="791455" y="251415"/>
                </a:lnTo>
                <a:lnTo>
                  <a:pt x="832719" y="200179"/>
                </a:lnTo>
                <a:lnTo>
                  <a:pt x="838200" y="172212"/>
                </a:lnTo>
                <a:lnTo>
                  <a:pt x="832719" y="144244"/>
                </a:lnTo>
                <a:lnTo>
                  <a:pt x="791455" y="93008"/>
                </a:lnTo>
                <a:lnTo>
                  <a:pt x="757391" y="70445"/>
                </a:lnTo>
                <a:lnTo>
                  <a:pt x="715518" y="50387"/>
                </a:lnTo>
                <a:lnTo>
                  <a:pt x="666695" y="33186"/>
                </a:lnTo>
                <a:lnTo>
                  <a:pt x="611782" y="19195"/>
                </a:lnTo>
                <a:lnTo>
                  <a:pt x="551639" y="8766"/>
                </a:lnTo>
                <a:lnTo>
                  <a:pt x="487125" y="2250"/>
                </a:lnTo>
                <a:lnTo>
                  <a:pt x="419100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7552" y="3574799"/>
            <a:ext cx="838200" cy="344805"/>
          </a:xfrm>
          <a:custGeom>
            <a:avLst/>
            <a:gdLst/>
            <a:ahLst/>
            <a:cxnLst/>
            <a:rect l="l" t="t" r="r" b="b"/>
            <a:pathLst>
              <a:path w="838200" h="344804">
                <a:moveTo>
                  <a:pt x="419100" y="0"/>
                </a:moveTo>
                <a:lnTo>
                  <a:pt x="351074" y="2250"/>
                </a:lnTo>
                <a:lnTo>
                  <a:pt x="286560" y="8766"/>
                </a:lnTo>
                <a:lnTo>
                  <a:pt x="226417" y="19195"/>
                </a:lnTo>
                <a:lnTo>
                  <a:pt x="171504" y="33186"/>
                </a:lnTo>
                <a:lnTo>
                  <a:pt x="122681" y="50387"/>
                </a:lnTo>
                <a:lnTo>
                  <a:pt x="80808" y="70445"/>
                </a:lnTo>
                <a:lnTo>
                  <a:pt x="46744" y="93008"/>
                </a:lnTo>
                <a:lnTo>
                  <a:pt x="5480" y="144244"/>
                </a:lnTo>
                <a:lnTo>
                  <a:pt x="0" y="172212"/>
                </a:lnTo>
                <a:lnTo>
                  <a:pt x="5480" y="200179"/>
                </a:lnTo>
                <a:lnTo>
                  <a:pt x="46744" y="251415"/>
                </a:lnTo>
                <a:lnTo>
                  <a:pt x="80808" y="273978"/>
                </a:lnTo>
                <a:lnTo>
                  <a:pt x="122681" y="294036"/>
                </a:lnTo>
                <a:lnTo>
                  <a:pt x="171504" y="311237"/>
                </a:lnTo>
                <a:lnTo>
                  <a:pt x="226417" y="325228"/>
                </a:lnTo>
                <a:lnTo>
                  <a:pt x="286560" y="335657"/>
                </a:lnTo>
                <a:lnTo>
                  <a:pt x="351074" y="342173"/>
                </a:lnTo>
                <a:lnTo>
                  <a:pt x="419100" y="344424"/>
                </a:lnTo>
                <a:lnTo>
                  <a:pt x="487125" y="342173"/>
                </a:lnTo>
                <a:lnTo>
                  <a:pt x="551639" y="335657"/>
                </a:lnTo>
                <a:lnTo>
                  <a:pt x="611782" y="325228"/>
                </a:lnTo>
                <a:lnTo>
                  <a:pt x="666695" y="311237"/>
                </a:lnTo>
                <a:lnTo>
                  <a:pt x="715518" y="294036"/>
                </a:lnTo>
                <a:lnTo>
                  <a:pt x="757391" y="273978"/>
                </a:lnTo>
                <a:lnTo>
                  <a:pt x="791455" y="251415"/>
                </a:lnTo>
                <a:lnTo>
                  <a:pt x="832719" y="200179"/>
                </a:lnTo>
                <a:lnTo>
                  <a:pt x="838200" y="172212"/>
                </a:lnTo>
                <a:lnTo>
                  <a:pt x="832719" y="144244"/>
                </a:lnTo>
                <a:lnTo>
                  <a:pt x="791455" y="93008"/>
                </a:lnTo>
                <a:lnTo>
                  <a:pt x="757391" y="70445"/>
                </a:lnTo>
                <a:lnTo>
                  <a:pt x="715518" y="50387"/>
                </a:lnTo>
                <a:lnTo>
                  <a:pt x="666695" y="33186"/>
                </a:lnTo>
                <a:lnTo>
                  <a:pt x="611782" y="19195"/>
                </a:lnTo>
                <a:lnTo>
                  <a:pt x="551639" y="8766"/>
                </a:lnTo>
                <a:lnTo>
                  <a:pt x="487125" y="2250"/>
                </a:lnTo>
                <a:lnTo>
                  <a:pt x="419100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28,</a:t>
            </a:r>
            <a:r>
              <a:rPr spc="-95" dirty="0"/>
              <a:t> </a:t>
            </a:r>
            <a:r>
              <a:rPr dirty="0"/>
              <a:t>2003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3839707" y="7196298"/>
            <a:ext cx="2336165" cy="4930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Cache writes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208694" y="7196298"/>
            <a:ext cx="264159" cy="253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827" y="487171"/>
            <a:ext cx="3479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Write-through</a:t>
            </a:r>
            <a:r>
              <a:rPr spc="-114" dirty="0"/>
              <a:t> </a:t>
            </a:r>
            <a:r>
              <a:rPr dirty="0"/>
              <a:t>caches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4399022"/>
            <a:ext cx="8731250" cy="1330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This is simple to implement and </a:t>
            </a:r>
            <a:r>
              <a:rPr sz="2000" dirty="0">
                <a:latin typeface="Trebuchet MS"/>
                <a:cs typeface="Trebuchet MS"/>
              </a:rPr>
              <a:t>keeps </a:t>
            </a:r>
            <a:r>
              <a:rPr sz="2000" spc="-5" dirty="0">
                <a:latin typeface="Trebuchet MS"/>
                <a:cs typeface="Trebuchet MS"/>
              </a:rPr>
              <a:t>the cache and </a:t>
            </a:r>
            <a:r>
              <a:rPr sz="2000" spc="-10" dirty="0">
                <a:latin typeface="Trebuchet MS"/>
                <a:cs typeface="Trebuchet MS"/>
              </a:rPr>
              <a:t>memory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consistent.</a:t>
            </a:r>
            <a:endParaRPr sz="2000">
              <a:latin typeface="Trebuchet MS"/>
              <a:cs typeface="Trebuchet MS"/>
            </a:endParaRPr>
          </a:p>
          <a:p>
            <a:pPr marL="355600" marR="635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 bad thing is that forcing every write to go to main </a:t>
            </a:r>
            <a:r>
              <a:rPr sz="2000" spc="-10" dirty="0">
                <a:latin typeface="Trebuchet MS"/>
                <a:cs typeface="Trebuchet MS"/>
              </a:rPr>
              <a:t>memory negates 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advantage </a:t>
            </a:r>
            <a:r>
              <a:rPr sz="2000" spc="-5" dirty="0">
                <a:latin typeface="Trebuchet MS"/>
                <a:cs typeface="Trebuchet MS"/>
              </a:rPr>
              <a:t>of </a:t>
            </a:r>
            <a:r>
              <a:rPr sz="2000" spc="-10" dirty="0">
                <a:latin typeface="Trebuchet MS"/>
                <a:cs typeface="Trebuchet MS"/>
              </a:rPr>
              <a:t>having </a:t>
            </a:r>
            <a:r>
              <a:rPr sz="2000" spc="-5" dirty="0">
                <a:latin typeface="Trebuchet MS"/>
                <a:cs typeface="Trebuchet MS"/>
              </a:rPr>
              <a:t>a </a:t>
            </a:r>
            <a:r>
              <a:rPr sz="2000" spc="-10" dirty="0">
                <a:latin typeface="Trebuchet MS"/>
                <a:cs typeface="Trebuchet MS"/>
              </a:rPr>
              <a:t>cache—the </a:t>
            </a:r>
            <a:r>
              <a:rPr sz="2000" spc="-5" dirty="0">
                <a:latin typeface="Trebuchet MS"/>
                <a:cs typeface="Trebuchet MS"/>
              </a:rPr>
              <a:t>whole point was to avoid </a:t>
            </a:r>
            <a:r>
              <a:rPr sz="2000" spc="-10" dirty="0">
                <a:latin typeface="Trebuchet MS"/>
                <a:cs typeface="Trebuchet MS"/>
              </a:rPr>
              <a:t>accessing  </a:t>
            </a:r>
            <a:r>
              <a:rPr sz="2000" spc="-5" dirty="0">
                <a:latin typeface="Trebuchet MS"/>
                <a:cs typeface="Trebuchet MS"/>
              </a:rPr>
              <a:t>main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memory!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57098" y="2728442"/>
          <a:ext cx="6609332" cy="1324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876"/>
                <a:gridCol w="419100"/>
                <a:gridCol w="921257"/>
                <a:gridCol w="1172718"/>
                <a:gridCol w="3437381"/>
              </a:tblGrid>
              <a:tr h="287810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Index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V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0">
                        <a:lnSpc>
                          <a:spcPts val="1825"/>
                        </a:lnSpc>
                        <a:tabLst>
                          <a:tab pos="2623820" algn="l"/>
                        </a:tabLst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Address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45947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/>
                </a:tc>
              </a:tr>
              <a:tr h="34442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1218565">
                        <a:lnSpc>
                          <a:spcPct val="100000"/>
                        </a:lnSpc>
                        <a:spcBef>
                          <a:spcPts val="490"/>
                        </a:spcBef>
                        <a:tabLst>
                          <a:tab pos="2614295" algn="l"/>
                        </a:tabLst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0110	</a:t>
                      </a:r>
                      <a:r>
                        <a:rPr sz="2400" spc="-7" baseline="5208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2400" baseline="5208">
                        <a:latin typeface="Trebuchet MS"/>
                        <a:cs typeface="Trebuchet MS"/>
                      </a:endParaRPr>
                    </a:p>
                  </a:txBody>
                  <a:tcPr marL="0" marR="0" marT="62230" marB="0"/>
                </a:tc>
              </a:tr>
              <a:tr h="3459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823971" y="3362200"/>
            <a:ext cx="838200" cy="344805"/>
          </a:xfrm>
          <a:custGeom>
            <a:avLst/>
            <a:gdLst/>
            <a:ahLst/>
            <a:cxnLst/>
            <a:rect l="l" t="t" r="r" b="b"/>
            <a:pathLst>
              <a:path w="838200" h="344804">
                <a:moveTo>
                  <a:pt x="419100" y="0"/>
                </a:moveTo>
                <a:lnTo>
                  <a:pt x="351259" y="2250"/>
                </a:lnTo>
                <a:lnTo>
                  <a:pt x="286853" y="8766"/>
                </a:lnTo>
                <a:lnTo>
                  <a:pt x="226753" y="19195"/>
                </a:lnTo>
                <a:lnTo>
                  <a:pt x="171834" y="33186"/>
                </a:lnTo>
                <a:lnTo>
                  <a:pt x="122967" y="50387"/>
                </a:lnTo>
                <a:lnTo>
                  <a:pt x="81028" y="70445"/>
                </a:lnTo>
                <a:lnTo>
                  <a:pt x="46888" y="93008"/>
                </a:lnTo>
                <a:lnTo>
                  <a:pt x="5500" y="144244"/>
                </a:lnTo>
                <a:lnTo>
                  <a:pt x="0" y="172212"/>
                </a:lnTo>
                <a:lnTo>
                  <a:pt x="5500" y="200179"/>
                </a:lnTo>
                <a:lnTo>
                  <a:pt x="46888" y="251415"/>
                </a:lnTo>
                <a:lnTo>
                  <a:pt x="81028" y="273978"/>
                </a:lnTo>
                <a:lnTo>
                  <a:pt x="122967" y="294036"/>
                </a:lnTo>
                <a:lnTo>
                  <a:pt x="171834" y="311237"/>
                </a:lnTo>
                <a:lnTo>
                  <a:pt x="226753" y="325228"/>
                </a:lnTo>
                <a:lnTo>
                  <a:pt x="286853" y="335657"/>
                </a:lnTo>
                <a:lnTo>
                  <a:pt x="351259" y="342173"/>
                </a:lnTo>
                <a:lnTo>
                  <a:pt x="419100" y="344424"/>
                </a:lnTo>
                <a:lnTo>
                  <a:pt x="487125" y="342173"/>
                </a:lnTo>
                <a:lnTo>
                  <a:pt x="551639" y="335657"/>
                </a:lnTo>
                <a:lnTo>
                  <a:pt x="611782" y="325228"/>
                </a:lnTo>
                <a:lnTo>
                  <a:pt x="666695" y="311237"/>
                </a:lnTo>
                <a:lnTo>
                  <a:pt x="715517" y="294036"/>
                </a:lnTo>
                <a:lnTo>
                  <a:pt x="757391" y="273978"/>
                </a:lnTo>
                <a:lnTo>
                  <a:pt x="791455" y="251415"/>
                </a:lnTo>
                <a:lnTo>
                  <a:pt x="832719" y="200179"/>
                </a:lnTo>
                <a:lnTo>
                  <a:pt x="838200" y="172212"/>
                </a:lnTo>
                <a:lnTo>
                  <a:pt x="832719" y="144244"/>
                </a:lnTo>
                <a:lnTo>
                  <a:pt x="791455" y="93008"/>
                </a:lnTo>
                <a:lnTo>
                  <a:pt x="757391" y="70445"/>
                </a:lnTo>
                <a:lnTo>
                  <a:pt x="715518" y="50387"/>
                </a:lnTo>
                <a:lnTo>
                  <a:pt x="666695" y="33186"/>
                </a:lnTo>
                <a:lnTo>
                  <a:pt x="611782" y="19195"/>
                </a:lnTo>
                <a:lnTo>
                  <a:pt x="551639" y="8766"/>
                </a:lnTo>
                <a:lnTo>
                  <a:pt x="487125" y="2250"/>
                </a:lnTo>
                <a:lnTo>
                  <a:pt x="419100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9828" y="3362200"/>
            <a:ext cx="838200" cy="344805"/>
          </a:xfrm>
          <a:custGeom>
            <a:avLst/>
            <a:gdLst/>
            <a:ahLst/>
            <a:cxnLst/>
            <a:rect l="l" t="t" r="r" b="b"/>
            <a:pathLst>
              <a:path w="838200" h="344804">
                <a:moveTo>
                  <a:pt x="419100" y="0"/>
                </a:moveTo>
                <a:lnTo>
                  <a:pt x="351074" y="2250"/>
                </a:lnTo>
                <a:lnTo>
                  <a:pt x="286560" y="8766"/>
                </a:lnTo>
                <a:lnTo>
                  <a:pt x="226417" y="19195"/>
                </a:lnTo>
                <a:lnTo>
                  <a:pt x="171504" y="33186"/>
                </a:lnTo>
                <a:lnTo>
                  <a:pt x="122681" y="50387"/>
                </a:lnTo>
                <a:lnTo>
                  <a:pt x="80808" y="70445"/>
                </a:lnTo>
                <a:lnTo>
                  <a:pt x="46744" y="93008"/>
                </a:lnTo>
                <a:lnTo>
                  <a:pt x="5480" y="144244"/>
                </a:lnTo>
                <a:lnTo>
                  <a:pt x="0" y="172212"/>
                </a:lnTo>
                <a:lnTo>
                  <a:pt x="5480" y="200179"/>
                </a:lnTo>
                <a:lnTo>
                  <a:pt x="46744" y="251415"/>
                </a:lnTo>
                <a:lnTo>
                  <a:pt x="80808" y="273978"/>
                </a:lnTo>
                <a:lnTo>
                  <a:pt x="122681" y="294036"/>
                </a:lnTo>
                <a:lnTo>
                  <a:pt x="171504" y="311237"/>
                </a:lnTo>
                <a:lnTo>
                  <a:pt x="226417" y="325228"/>
                </a:lnTo>
                <a:lnTo>
                  <a:pt x="286560" y="335657"/>
                </a:lnTo>
                <a:lnTo>
                  <a:pt x="351074" y="342173"/>
                </a:lnTo>
                <a:lnTo>
                  <a:pt x="419100" y="344424"/>
                </a:lnTo>
                <a:lnTo>
                  <a:pt x="486940" y="342173"/>
                </a:lnTo>
                <a:lnTo>
                  <a:pt x="551346" y="335657"/>
                </a:lnTo>
                <a:lnTo>
                  <a:pt x="611446" y="325228"/>
                </a:lnTo>
                <a:lnTo>
                  <a:pt x="666365" y="311237"/>
                </a:lnTo>
                <a:lnTo>
                  <a:pt x="715232" y="294036"/>
                </a:lnTo>
                <a:lnTo>
                  <a:pt x="757171" y="273978"/>
                </a:lnTo>
                <a:lnTo>
                  <a:pt x="791311" y="251415"/>
                </a:lnTo>
                <a:lnTo>
                  <a:pt x="832699" y="200179"/>
                </a:lnTo>
                <a:lnTo>
                  <a:pt x="838200" y="172212"/>
                </a:lnTo>
                <a:lnTo>
                  <a:pt x="832699" y="144244"/>
                </a:lnTo>
                <a:lnTo>
                  <a:pt x="791311" y="93008"/>
                </a:lnTo>
                <a:lnTo>
                  <a:pt x="757171" y="70445"/>
                </a:lnTo>
                <a:lnTo>
                  <a:pt x="715232" y="50387"/>
                </a:lnTo>
                <a:lnTo>
                  <a:pt x="666365" y="33186"/>
                </a:lnTo>
                <a:lnTo>
                  <a:pt x="611446" y="19195"/>
                </a:lnTo>
                <a:lnTo>
                  <a:pt x="551346" y="8766"/>
                </a:lnTo>
                <a:lnTo>
                  <a:pt x="486940" y="2250"/>
                </a:lnTo>
                <a:lnTo>
                  <a:pt x="419100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348" y="1173481"/>
            <a:ext cx="8285480" cy="10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write-through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cache </a:t>
            </a:r>
            <a:r>
              <a:rPr sz="2000" spc="-5" dirty="0">
                <a:latin typeface="Trebuchet MS"/>
                <a:cs typeface="Trebuchet MS"/>
              </a:rPr>
              <a:t>solves the </a:t>
            </a:r>
            <a:r>
              <a:rPr sz="2000" spc="-10" dirty="0">
                <a:latin typeface="Trebuchet MS"/>
                <a:cs typeface="Trebuchet MS"/>
              </a:rPr>
              <a:t>inconsistency problem </a:t>
            </a:r>
            <a:r>
              <a:rPr sz="2000" spc="-5" dirty="0">
                <a:latin typeface="Trebuchet MS"/>
                <a:cs typeface="Trebuchet MS"/>
              </a:rPr>
              <a:t>by forcing </a:t>
            </a:r>
            <a:r>
              <a:rPr sz="2000" spc="-10" dirty="0">
                <a:latin typeface="Trebuchet MS"/>
                <a:cs typeface="Trebuchet MS"/>
              </a:rPr>
              <a:t>all  </a:t>
            </a:r>
            <a:r>
              <a:rPr sz="2000" spc="-5" dirty="0">
                <a:latin typeface="Trebuchet MS"/>
                <a:cs typeface="Trebuchet MS"/>
              </a:rPr>
              <a:t>writes to </a:t>
            </a:r>
            <a:r>
              <a:rPr sz="2000" spc="-10" dirty="0">
                <a:latin typeface="Trebuchet MS"/>
                <a:cs typeface="Trebuchet MS"/>
              </a:rPr>
              <a:t>update </a:t>
            </a:r>
            <a:r>
              <a:rPr sz="2000" spc="-5" dirty="0">
                <a:latin typeface="Trebuchet MS"/>
                <a:cs typeface="Trebuchet MS"/>
              </a:rPr>
              <a:t>both the cache </a:t>
            </a:r>
            <a:r>
              <a:rPr sz="2000" i="1" spc="-5" dirty="0">
                <a:latin typeface="Trebuchet MS"/>
                <a:cs typeface="Trebuchet MS"/>
              </a:rPr>
              <a:t>and </a:t>
            </a:r>
            <a:r>
              <a:rPr sz="2000" spc="-5" dirty="0">
                <a:latin typeface="Trebuchet MS"/>
                <a:cs typeface="Trebuchet MS"/>
              </a:rPr>
              <a:t>the main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memory.</a:t>
            </a:r>
            <a:endParaRPr sz="2000">
              <a:latin typeface="Trebuchet MS"/>
              <a:cs typeface="Trebuchet MS"/>
            </a:endParaRPr>
          </a:p>
          <a:p>
            <a:pPr marL="861060" algn="ctr">
              <a:lnSpc>
                <a:spcPct val="100000"/>
              </a:lnSpc>
              <a:spcBef>
                <a:spcPts val="1225"/>
              </a:spcBef>
            </a:pPr>
            <a:r>
              <a:rPr sz="1600" spc="-5" dirty="0">
                <a:latin typeface="Trebuchet MS"/>
                <a:cs typeface="Trebuchet MS"/>
              </a:rPr>
              <a:t>Mem[</a:t>
            </a:r>
            <a:r>
              <a:rPr sz="1600" spc="-5" dirty="0">
                <a:solidFill>
                  <a:srgbClr val="2F2FFF"/>
                </a:solidFill>
                <a:latin typeface="Trebuchet MS"/>
                <a:cs typeface="Trebuchet MS"/>
              </a:rPr>
              <a:t>214</a:t>
            </a:r>
            <a:r>
              <a:rPr sz="1600" spc="-5" dirty="0">
                <a:latin typeface="Trebuchet MS"/>
                <a:cs typeface="Trebuchet MS"/>
              </a:rPr>
              <a:t>] </a:t>
            </a:r>
            <a:r>
              <a:rPr sz="1600" dirty="0">
                <a:latin typeface="Trebuchet MS"/>
                <a:cs typeface="Trebuchet MS"/>
              </a:rPr>
              <a:t>=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21763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3274" y="2226055"/>
            <a:ext cx="1762760" cy="463550"/>
          </a:xfrm>
          <a:custGeom>
            <a:avLst/>
            <a:gdLst/>
            <a:ahLst/>
            <a:cxnLst/>
            <a:rect l="l" t="t" r="r" b="b"/>
            <a:pathLst>
              <a:path w="1762760" h="463550">
                <a:moveTo>
                  <a:pt x="70937" y="413803"/>
                </a:moveTo>
                <a:lnTo>
                  <a:pt x="64769" y="388619"/>
                </a:lnTo>
                <a:lnTo>
                  <a:pt x="0" y="444245"/>
                </a:lnTo>
                <a:lnTo>
                  <a:pt x="58674" y="457703"/>
                </a:lnTo>
                <a:lnTo>
                  <a:pt x="58674" y="416813"/>
                </a:lnTo>
                <a:lnTo>
                  <a:pt x="70937" y="413803"/>
                </a:lnTo>
                <a:close/>
              </a:path>
              <a:path w="1762760" h="463550">
                <a:moveTo>
                  <a:pt x="76915" y="438216"/>
                </a:moveTo>
                <a:lnTo>
                  <a:pt x="70937" y="413803"/>
                </a:lnTo>
                <a:lnTo>
                  <a:pt x="58674" y="416813"/>
                </a:lnTo>
                <a:lnTo>
                  <a:pt x="64769" y="441198"/>
                </a:lnTo>
                <a:lnTo>
                  <a:pt x="76915" y="438216"/>
                </a:lnTo>
                <a:close/>
              </a:path>
              <a:path w="1762760" h="463550">
                <a:moveTo>
                  <a:pt x="83057" y="463295"/>
                </a:moveTo>
                <a:lnTo>
                  <a:pt x="76915" y="438216"/>
                </a:lnTo>
                <a:lnTo>
                  <a:pt x="64769" y="441198"/>
                </a:lnTo>
                <a:lnTo>
                  <a:pt x="58674" y="416813"/>
                </a:lnTo>
                <a:lnTo>
                  <a:pt x="58674" y="457703"/>
                </a:lnTo>
                <a:lnTo>
                  <a:pt x="83057" y="463295"/>
                </a:lnTo>
                <a:close/>
              </a:path>
              <a:path w="1762760" h="463550">
                <a:moveTo>
                  <a:pt x="1762505" y="24383"/>
                </a:moveTo>
                <a:lnTo>
                  <a:pt x="1756410" y="0"/>
                </a:lnTo>
                <a:lnTo>
                  <a:pt x="70937" y="413803"/>
                </a:lnTo>
                <a:lnTo>
                  <a:pt x="76915" y="438216"/>
                </a:lnTo>
                <a:lnTo>
                  <a:pt x="1762505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9685" y="2226055"/>
            <a:ext cx="1763395" cy="463550"/>
          </a:xfrm>
          <a:custGeom>
            <a:avLst/>
            <a:gdLst/>
            <a:ahLst/>
            <a:cxnLst/>
            <a:rect l="l" t="t" r="r" b="b"/>
            <a:pathLst>
              <a:path w="1763395" h="463550">
                <a:moveTo>
                  <a:pt x="1692330" y="413804"/>
                </a:moveTo>
                <a:lnTo>
                  <a:pt x="6095" y="0"/>
                </a:lnTo>
                <a:lnTo>
                  <a:pt x="0" y="24383"/>
                </a:lnTo>
                <a:lnTo>
                  <a:pt x="1686351" y="438217"/>
                </a:lnTo>
                <a:lnTo>
                  <a:pt x="1692330" y="413804"/>
                </a:lnTo>
                <a:close/>
              </a:path>
              <a:path w="1763395" h="463550">
                <a:moveTo>
                  <a:pt x="1704593" y="457703"/>
                </a:moveTo>
                <a:lnTo>
                  <a:pt x="1704593" y="416813"/>
                </a:lnTo>
                <a:lnTo>
                  <a:pt x="1698497" y="441198"/>
                </a:lnTo>
                <a:lnTo>
                  <a:pt x="1686351" y="438217"/>
                </a:lnTo>
                <a:lnTo>
                  <a:pt x="1680210" y="463295"/>
                </a:lnTo>
                <a:lnTo>
                  <a:pt x="1704593" y="457703"/>
                </a:lnTo>
                <a:close/>
              </a:path>
              <a:path w="1763395" h="463550">
                <a:moveTo>
                  <a:pt x="1704593" y="416813"/>
                </a:moveTo>
                <a:lnTo>
                  <a:pt x="1692330" y="413804"/>
                </a:lnTo>
                <a:lnTo>
                  <a:pt x="1686351" y="438217"/>
                </a:lnTo>
                <a:lnTo>
                  <a:pt x="1698497" y="441198"/>
                </a:lnTo>
                <a:lnTo>
                  <a:pt x="1704593" y="416813"/>
                </a:lnTo>
                <a:close/>
              </a:path>
              <a:path w="1763395" h="463550">
                <a:moveTo>
                  <a:pt x="1763267" y="444245"/>
                </a:moveTo>
                <a:lnTo>
                  <a:pt x="1698497" y="388619"/>
                </a:lnTo>
                <a:lnTo>
                  <a:pt x="1692330" y="413804"/>
                </a:lnTo>
                <a:lnTo>
                  <a:pt x="1704593" y="416813"/>
                </a:lnTo>
                <a:lnTo>
                  <a:pt x="1704593" y="457703"/>
                </a:lnTo>
                <a:lnTo>
                  <a:pt x="1763267" y="444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28,</a:t>
            </a:r>
            <a:r>
              <a:rPr spc="-95" dirty="0"/>
              <a:t> </a:t>
            </a:r>
            <a:r>
              <a:rPr dirty="0"/>
              <a:t>2003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3839707" y="7196298"/>
            <a:ext cx="2336165" cy="4930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Cache writes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208694" y="7196298"/>
            <a:ext cx="264159" cy="253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858" y="487171"/>
            <a:ext cx="2968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Write-back</a:t>
            </a:r>
            <a:r>
              <a:rPr spc="-110" dirty="0"/>
              <a:t> </a:t>
            </a:r>
            <a:r>
              <a:rPr dirty="0"/>
              <a:t>caches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8" y="5433802"/>
            <a:ext cx="837247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rebuchet MS"/>
                <a:cs typeface="Trebuchet MS"/>
              </a:rPr>
              <a:t>Subsequent </a:t>
            </a:r>
            <a:r>
              <a:rPr sz="2000" spc="-5" dirty="0">
                <a:latin typeface="Trebuchet MS"/>
                <a:cs typeface="Trebuchet MS"/>
              </a:rPr>
              <a:t>reads to the same memory </a:t>
            </a:r>
            <a:r>
              <a:rPr sz="2000" spc="-10" dirty="0">
                <a:latin typeface="Trebuchet MS"/>
                <a:cs typeface="Trebuchet MS"/>
              </a:rPr>
              <a:t>address </a:t>
            </a:r>
            <a:r>
              <a:rPr sz="2000" spc="-5" dirty="0">
                <a:latin typeface="Trebuchet MS"/>
                <a:cs typeface="Trebuchet MS"/>
              </a:rPr>
              <a:t>will be serviced by </a:t>
            </a:r>
            <a:r>
              <a:rPr sz="2000" spc="-10" dirty="0">
                <a:latin typeface="Trebuchet MS"/>
                <a:cs typeface="Trebuchet MS"/>
              </a:rPr>
              <a:t>the  cache, </a:t>
            </a:r>
            <a:r>
              <a:rPr sz="2000" spc="-5" dirty="0">
                <a:latin typeface="Trebuchet MS"/>
                <a:cs typeface="Trebuchet MS"/>
              </a:rPr>
              <a:t>which </a:t>
            </a:r>
            <a:r>
              <a:rPr sz="2000" spc="-10" dirty="0">
                <a:latin typeface="Trebuchet MS"/>
                <a:cs typeface="Trebuchet MS"/>
              </a:rPr>
              <a:t>contains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correct, updated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348" y="1173479"/>
            <a:ext cx="8547735" cy="200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In a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write-back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cache</a:t>
            </a:r>
            <a:r>
              <a:rPr sz="2000" dirty="0">
                <a:latin typeface="Trebuchet MS"/>
                <a:cs typeface="Trebuchet MS"/>
              </a:rPr>
              <a:t>,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is not </a:t>
            </a:r>
            <a:r>
              <a:rPr sz="2000" spc="-10" dirty="0">
                <a:latin typeface="Trebuchet MS"/>
                <a:cs typeface="Trebuchet MS"/>
              </a:rPr>
              <a:t>updated </a:t>
            </a:r>
            <a:r>
              <a:rPr sz="2000" spc="-5" dirty="0">
                <a:latin typeface="Trebuchet MS"/>
                <a:cs typeface="Trebuchet MS"/>
              </a:rPr>
              <a:t>until the cache </a:t>
            </a:r>
            <a:r>
              <a:rPr sz="2000" spc="-10" dirty="0">
                <a:latin typeface="Trebuchet MS"/>
                <a:cs typeface="Trebuchet MS"/>
              </a:rPr>
              <a:t>block  </a:t>
            </a:r>
            <a:r>
              <a:rPr sz="2000" spc="-5" dirty="0">
                <a:latin typeface="Trebuchet MS"/>
                <a:cs typeface="Trebuchet MS"/>
              </a:rPr>
              <a:t>needs to be replaced (e.g., when </a:t>
            </a:r>
            <a:r>
              <a:rPr sz="2000" spc="-10" dirty="0">
                <a:latin typeface="Trebuchet MS"/>
                <a:cs typeface="Trebuchet MS"/>
              </a:rPr>
              <a:t>loading </a:t>
            </a:r>
            <a:r>
              <a:rPr sz="2000" spc="-5" dirty="0">
                <a:latin typeface="Trebuchet MS"/>
                <a:cs typeface="Trebuchet MS"/>
              </a:rPr>
              <a:t>data into a full cache </a:t>
            </a:r>
            <a:r>
              <a:rPr sz="2000" spc="-10" dirty="0">
                <a:latin typeface="Trebuchet MS"/>
                <a:cs typeface="Trebuchet MS"/>
              </a:rPr>
              <a:t>set).</a:t>
            </a:r>
            <a:endParaRPr sz="2000">
              <a:latin typeface="Trebuchet MS"/>
              <a:cs typeface="Trebuchet MS"/>
            </a:endParaRPr>
          </a:p>
          <a:p>
            <a:pPr marL="355600" marR="4699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spc="-10" dirty="0">
                <a:latin typeface="Trebuchet MS"/>
                <a:cs typeface="Trebuchet MS"/>
              </a:rPr>
              <a:t>example, </a:t>
            </a:r>
            <a:r>
              <a:rPr sz="2000" spc="-5" dirty="0">
                <a:latin typeface="Trebuchet MS"/>
                <a:cs typeface="Trebuchet MS"/>
              </a:rPr>
              <a:t>we might write some data to the cache at first, </a:t>
            </a:r>
            <a:r>
              <a:rPr sz="2000" spc="-10" dirty="0">
                <a:latin typeface="Trebuchet MS"/>
                <a:cs typeface="Trebuchet MS"/>
              </a:rPr>
              <a:t>leaving it  inconsistent </a:t>
            </a:r>
            <a:r>
              <a:rPr sz="2000" spc="-5" dirty="0">
                <a:latin typeface="Trebuchet MS"/>
                <a:cs typeface="Trebuchet MS"/>
              </a:rPr>
              <a:t>with the main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as shown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before.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214757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Mem[</a:t>
            </a:r>
            <a:r>
              <a:rPr sz="1600" spc="-5" dirty="0">
                <a:solidFill>
                  <a:srgbClr val="2F2FFF"/>
                </a:solidFill>
                <a:latin typeface="Trebuchet MS"/>
                <a:cs typeface="Trebuchet MS"/>
              </a:rPr>
              <a:t>214</a:t>
            </a:r>
            <a:r>
              <a:rPr sz="1600" spc="-5" dirty="0">
                <a:latin typeface="Trebuchet MS"/>
                <a:cs typeface="Trebuchet MS"/>
              </a:rPr>
              <a:t>] </a:t>
            </a:r>
            <a:r>
              <a:rPr sz="1600" dirty="0">
                <a:latin typeface="Trebuchet MS"/>
                <a:cs typeface="Trebuchet MS"/>
              </a:rPr>
              <a:t>=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21763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1371" y="3152648"/>
            <a:ext cx="76200" cy="432434"/>
          </a:xfrm>
          <a:custGeom>
            <a:avLst/>
            <a:gdLst/>
            <a:ahLst/>
            <a:cxnLst/>
            <a:rect l="l" t="t" r="r" b="b"/>
            <a:pathLst>
              <a:path w="76200" h="432435">
                <a:moveTo>
                  <a:pt x="76200" y="355853"/>
                </a:moveTo>
                <a:lnTo>
                  <a:pt x="0" y="355853"/>
                </a:lnTo>
                <a:lnTo>
                  <a:pt x="25907" y="407669"/>
                </a:lnTo>
                <a:lnTo>
                  <a:pt x="25907" y="368046"/>
                </a:lnTo>
                <a:lnTo>
                  <a:pt x="51053" y="368046"/>
                </a:lnTo>
                <a:lnTo>
                  <a:pt x="51053" y="406146"/>
                </a:lnTo>
                <a:lnTo>
                  <a:pt x="76200" y="355853"/>
                </a:lnTo>
                <a:close/>
              </a:path>
              <a:path w="76200" h="432435">
                <a:moveTo>
                  <a:pt x="51053" y="355853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355853"/>
                </a:lnTo>
                <a:lnTo>
                  <a:pt x="51053" y="355853"/>
                </a:lnTo>
                <a:close/>
              </a:path>
              <a:path w="76200" h="432435">
                <a:moveTo>
                  <a:pt x="51053" y="406146"/>
                </a:moveTo>
                <a:lnTo>
                  <a:pt x="51053" y="368046"/>
                </a:lnTo>
                <a:lnTo>
                  <a:pt x="25907" y="368046"/>
                </a:lnTo>
                <a:lnTo>
                  <a:pt x="25907" y="407669"/>
                </a:lnTo>
                <a:lnTo>
                  <a:pt x="38100" y="432053"/>
                </a:lnTo>
                <a:lnTo>
                  <a:pt x="51053" y="40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3296" y="3555975"/>
          <a:ext cx="6610856" cy="1324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876"/>
                <a:gridCol w="419100"/>
                <a:gridCol w="922781"/>
                <a:gridCol w="1172718"/>
                <a:gridCol w="3437381"/>
              </a:tblGrid>
              <a:tr h="287048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Index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V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080" algn="r">
                        <a:lnSpc>
                          <a:spcPts val="1825"/>
                        </a:lnSpc>
                        <a:tabLst>
                          <a:tab pos="1315720" algn="l"/>
                        </a:tabLst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Address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4671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8460" algn="r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1407795" algn="l"/>
                        </a:tabLst>
                      </a:pPr>
                      <a:r>
                        <a:rPr sz="2400" spc="-7" baseline="1736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100</a:t>
                      </a:r>
                      <a:r>
                        <a:rPr sz="2400" baseline="1736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2400" spc="-7" baseline="1736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 111</a:t>
                      </a:r>
                      <a:r>
                        <a:rPr sz="2400" baseline="1736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0	</a:t>
                      </a:r>
                      <a:r>
                        <a:rPr sz="1600" spc="-5" dirty="0">
                          <a:solidFill>
                            <a:srgbClr val="009B00"/>
                          </a:solidFill>
                          <a:latin typeface="Trebuchet MS"/>
                          <a:cs typeface="Trebuchet MS"/>
                        </a:rPr>
                        <a:t>1225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</a:tr>
              <a:tr h="344423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1364615" algn="l"/>
                        </a:tabLst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 011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0	</a:t>
                      </a:r>
                      <a:r>
                        <a:rPr sz="2400" spc="-7" baseline="5208" dirty="0">
                          <a:latin typeface="Trebuchet MS"/>
                          <a:cs typeface="Trebuchet MS"/>
                        </a:rPr>
                        <a:t>42803</a:t>
                      </a:r>
                      <a:endParaRPr sz="2400" baseline="5208">
                        <a:latin typeface="Trebuchet MS"/>
                        <a:cs typeface="Trebuchet MS"/>
                      </a:endParaRPr>
                    </a:p>
                  </a:txBody>
                  <a:tcPr marL="0" marR="0" marT="61594" marB="0"/>
                </a:tc>
              </a:tr>
              <a:tr h="3459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900171" y="4189732"/>
            <a:ext cx="838200" cy="344805"/>
          </a:xfrm>
          <a:custGeom>
            <a:avLst/>
            <a:gdLst/>
            <a:ahLst/>
            <a:cxnLst/>
            <a:rect l="l" t="t" r="r" b="b"/>
            <a:pathLst>
              <a:path w="838200" h="344804">
                <a:moveTo>
                  <a:pt x="419100" y="0"/>
                </a:moveTo>
                <a:lnTo>
                  <a:pt x="351259" y="2250"/>
                </a:lnTo>
                <a:lnTo>
                  <a:pt x="286853" y="8766"/>
                </a:lnTo>
                <a:lnTo>
                  <a:pt x="226753" y="19195"/>
                </a:lnTo>
                <a:lnTo>
                  <a:pt x="171834" y="33186"/>
                </a:lnTo>
                <a:lnTo>
                  <a:pt x="122967" y="50387"/>
                </a:lnTo>
                <a:lnTo>
                  <a:pt x="81028" y="70445"/>
                </a:lnTo>
                <a:lnTo>
                  <a:pt x="46888" y="93008"/>
                </a:lnTo>
                <a:lnTo>
                  <a:pt x="5500" y="144244"/>
                </a:lnTo>
                <a:lnTo>
                  <a:pt x="0" y="172212"/>
                </a:lnTo>
                <a:lnTo>
                  <a:pt x="5500" y="199994"/>
                </a:lnTo>
                <a:lnTo>
                  <a:pt x="46888" y="251078"/>
                </a:lnTo>
                <a:lnTo>
                  <a:pt x="81028" y="273649"/>
                </a:lnTo>
                <a:lnTo>
                  <a:pt x="122967" y="293750"/>
                </a:lnTo>
                <a:lnTo>
                  <a:pt x="171834" y="311017"/>
                </a:lnTo>
                <a:lnTo>
                  <a:pt x="226753" y="325084"/>
                </a:lnTo>
                <a:lnTo>
                  <a:pt x="286853" y="335584"/>
                </a:lnTo>
                <a:lnTo>
                  <a:pt x="351259" y="342153"/>
                </a:lnTo>
                <a:lnTo>
                  <a:pt x="419100" y="344424"/>
                </a:lnTo>
                <a:lnTo>
                  <a:pt x="487125" y="342153"/>
                </a:lnTo>
                <a:lnTo>
                  <a:pt x="551639" y="335584"/>
                </a:lnTo>
                <a:lnTo>
                  <a:pt x="611782" y="325084"/>
                </a:lnTo>
                <a:lnTo>
                  <a:pt x="666695" y="311017"/>
                </a:lnTo>
                <a:lnTo>
                  <a:pt x="715517" y="293750"/>
                </a:lnTo>
                <a:lnTo>
                  <a:pt x="757391" y="273649"/>
                </a:lnTo>
                <a:lnTo>
                  <a:pt x="791455" y="251078"/>
                </a:lnTo>
                <a:lnTo>
                  <a:pt x="832719" y="199994"/>
                </a:lnTo>
                <a:lnTo>
                  <a:pt x="838200" y="172212"/>
                </a:lnTo>
                <a:lnTo>
                  <a:pt x="832719" y="144244"/>
                </a:lnTo>
                <a:lnTo>
                  <a:pt x="791455" y="93008"/>
                </a:lnTo>
                <a:lnTo>
                  <a:pt x="757391" y="70445"/>
                </a:lnTo>
                <a:lnTo>
                  <a:pt x="715518" y="50387"/>
                </a:lnTo>
                <a:lnTo>
                  <a:pt x="666695" y="33186"/>
                </a:lnTo>
                <a:lnTo>
                  <a:pt x="611782" y="19195"/>
                </a:lnTo>
                <a:lnTo>
                  <a:pt x="551639" y="8766"/>
                </a:lnTo>
                <a:lnTo>
                  <a:pt x="487125" y="2250"/>
                </a:lnTo>
                <a:lnTo>
                  <a:pt x="419100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7552" y="4189732"/>
            <a:ext cx="838200" cy="344805"/>
          </a:xfrm>
          <a:custGeom>
            <a:avLst/>
            <a:gdLst/>
            <a:ahLst/>
            <a:cxnLst/>
            <a:rect l="l" t="t" r="r" b="b"/>
            <a:pathLst>
              <a:path w="838200" h="344804">
                <a:moveTo>
                  <a:pt x="419100" y="0"/>
                </a:moveTo>
                <a:lnTo>
                  <a:pt x="351074" y="2250"/>
                </a:lnTo>
                <a:lnTo>
                  <a:pt x="286560" y="8766"/>
                </a:lnTo>
                <a:lnTo>
                  <a:pt x="226417" y="19195"/>
                </a:lnTo>
                <a:lnTo>
                  <a:pt x="171504" y="33186"/>
                </a:lnTo>
                <a:lnTo>
                  <a:pt x="122681" y="50387"/>
                </a:lnTo>
                <a:lnTo>
                  <a:pt x="80808" y="70445"/>
                </a:lnTo>
                <a:lnTo>
                  <a:pt x="46744" y="93008"/>
                </a:lnTo>
                <a:lnTo>
                  <a:pt x="5480" y="144244"/>
                </a:lnTo>
                <a:lnTo>
                  <a:pt x="0" y="172212"/>
                </a:lnTo>
                <a:lnTo>
                  <a:pt x="5480" y="199994"/>
                </a:lnTo>
                <a:lnTo>
                  <a:pt x="46744" y="251078"/>
                </a:lnTo>
                <a:lnTo>
                  <a:pt x="80808" y="273649"/>
                </a:lnTo>
                <a:lnTo>
                  <a:pt x="122681" y="293750"/>
                </a:lnTo>
                <a:lnTo>
                  <a:pt x="171504" y="311017"/>
                </a:lnTo>
                <a:lnTo>
                  <a:pt x="226417" y="325084"/>
                </a:lnTo>
                <a:lnTo>
                  <a:pt x="286560" y="335584"/>
                </a:lnTo>
                <a:lnTo>
                  <a:pt x="351074" y="342153"/>
                </a:lnTo>
                <a:lnTo>
                  <a:pt x="419100" y="344424"/>
                </a:lnTo>
                <a:lnTo>
                  <a:pt x="487125" y="342153"/>
                </a:lnTo>
                <a:lnTo>
                  <a:pt x="551639" y="335584"/>
                </a:lnTo>
                <a:lnTo>
                  <a:pt x="611782" y="325084"/>
                </a:lnTo>
                <a:lnTo>
                  <a:pt x="666695" y="311017"/>
                </a:lnTo>
                <a:lnTo>
                  <a:pt x="715518" y="293750"/>
                </a:lnTo>
                <a:lnTo>
                  <a:pt x="757391" y="273649"/>
                </a:lnTo>
                <a:lnTo>
                  <a:pt x="791455" y="251078"/>
                </a:lnTo>
                <a:lnTo>
                  <a:pt x="832719" y="199994"/>
                </a:lnTo>
                <a:lnTo>
                  <a:pt x="838200" y="172212"/>
                </a:lnTo>
                <a:lnTo>
                  <a:pt x="832719" y="144244"/>
                </a:lnTo>
                <a:lnTo>
                  <a:pt x="791455" y="93008"/>
                </a:lnTo>
                <a:lnTo>
                  <a:pt x="757391" y="70445"/>
                </a:lnTo>
                <a:lnTo>
                  <a:pt x="715518" y="50387"/>
                </a:lnTo>
                <a:lnTo>
                  <a:pt x="666695" y="33186"/>
                </a:lnTo>
                <a:lnTo>
                  <a:pt x="611782" y="19195"/>
                </a:lnTo>
                <a:lnTo>
                  <a:pt x="551639" y="8766"/>
                </a:lnTo>
                <a:lnTo>
                  <a:pt x="487125" y="2250"/>
                </a:lnTo>
                <a:lnTo>
                  <a:pt x="419100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28,</a:t>
            </a:r>
            <a:r>
              <a:rPr spc="-95" dirty="0"/>
              <a:t> </a:t>
            </a:r>
            <a:r>
              <a:rPr dirty="0"/>
              <a:t>2003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839707" y="7196298"/>
            <a:ext cx="2336165" cy="4930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Cache writes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208694" y="7196298"/>
            <a:ext cx="264159" cy="253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5754" y="487171"/>
            <a:ext cx="3900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Finishing the </a:t>
            </a:r>
            <a:r>
              <a:rPr dirty="0"/>
              <a:t>write</a:t>
            </a:r>
            <a:r>
              <a:rPr spc="-75" dirty="0"/>
              <a:t> </a:t>
            </a:r>
            <a:r>
              <a:rPr dirty="0"/>
              <a:t>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731250" cy="1330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194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We don’t need to store the new </a:t>
            </a:r>
            <a:r>
              <a:rPr sz="2000" dirty="0">
                <a:latin typeface="Trebuchet MS"/>
                <a:cs typeface="Trebuchet MS"/>
              </a:rPr>
              <a:t>value </a:t>
            </a:r>
            <a:r>
              <a:rPr sz="2000" spc="-5" dirty="0">
                <a:latin typeface="Trebuchet MS"/>
                <a:cs typeface="Trebuchet MS"/>
              </a:rPr>
              <a:t>back to main </a:t>
            </a:r>
            <a:r>
              <a:rPr sz="2000" spc="-10" dirty="0">
                <a:latin typeface="Trebuchet MS"/>
                <a:cs typeface="Trebuchet MS"/>
              </a:rPr>
              <a:t>memory </a:t>
            </a:r>
            <a:r>
              <a:rPr sz="2000" spc="-5" dirty="0">
                <a:latin typeface="Trebuchet MS"/>
                <a:cs typeface="Trebuchet MS"/>
              </a:rPr>
              <a:t>unless </a:t>
            </a:r>
            <a:r>
              <a:rPr sz="2000" spc="-1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cache block gets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replaced.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spc="-10" dirty="0">
                <a:latin typeface="Trebuchet MS"/>
                <a:cs typeface="Trebuchet MS"/>
              </a:rPr>
              <a:t>example, </a:t>
            </a:r>
            <a:r>
              <a:rPr sz="2000" spc="-5" dirty="0">
                <a:latin typeface="Trebuchet MS"/>
                <a:cs typeface="Trebuchet MS"/>
              </a:rPr>
              <a:t>on a read from Mem[</a:t>
            </a:r>
            <a:r>
              <a:rPr sz="2000" spc="-5" dirty="0">
                <a:solidFill>
                  <a:srgbClr val="FF00FF"/>
                </a:solidFill>
                <a:latin typeface="Trebuchet MS"/>
                <a:cs typeface="Trebuchet MS"/>
              </a:rPr>
              <a:t>142</a:t>
            </a:r>
            <a:r>
              <a:rPr sz="2000" spc="-5" dirty="0">
                <a:latin typeface="Trebuchet MS"/>
                <a:cs typeface="Trebuchet MS"/>
              </a:rPr>
              <a:t>], which maps to the same </a:t>
            </a:r>
            <a:r>
              <a:rPr sz="2000" spc="-10" dirty="0">
                <a:latin typeface="Trebuchet MS"/>
                <a:cs typeface="Trebuchet MS"/>
              </a:rPr>
              <a:t>cache  </a:t>
            </a:r>
            <a:r>
              <a:rPr sz="2000" spc="-5" dirty="0">
                <a:latin typeface="Trebuchet MS"/>
                <a:cs typeface="Trebuchet MS"/>
              </a:rPr>
              <a:t>block, the </a:t>
            </a:r>
            <a:r>
              <a:rPr sz="2000" spc="-10" dirty="0">
                <a:latin typeface="Trebuchet MS"/>
                <a:cs typeface="Trebuchet MS"/>
              </a:rPr>
              <a:t>modified </a:t>
            </a:r>
            <a:r>
              <a:rPr sz="2000" spc="-5" dirty="0">
                <a:latin typeface="Trebuchet MS"/>
                <a:cs typeface="Trebuchet MS"/>
              </a:rPr>
              <a:t>cache </a:t>
            </a:r>
            <a:r>
              <a:rPr sz="2000" spc="-10" dirty="0">
                <a:latin typeface="Trebuchet MS"/>
                <a:cs typeface="Trebuchet MS"/>
              </a:rPr>
              <a:t>contents </a:t>
            </a:r>
            <a:r>
              <a:rPr sz="2000" spc="-5" dirty="0">
                <a:latin typeface="Trebuchet MS"/>
                <a:cs typeface="Trebuchet MS"/>
              </a:rPr>
              <a:t>will first be </a:t>
            </a:r>
            <a:r>
              <a:rPr sz="2000" spc="-10" dirty="0">
                <a:latin typeface="Trebuchet MS"/>
                <a:cs typeface="Trebuchet MS"/>
              </a:rPr>
              <a:t>written </a:t>
            </a:r>
            <a:r>
              <a:rPr sz="2000" spc="-5" dirty="0">
                <a:latin typeface="Trebuchet MS"/>
                <a:cs typeface="Trebuchet MS"/>
              </a:rPr>
              <a:t>to main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memory.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372" y="4703826"/>
            <a:ext cx="8514080" cy="316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Only then can the cache block be </a:t>
            </a:r>
            <a:r>
              <a:rPr sz="2000" spc="-10" dirty="0">
                <a:latin typeface="Trebuchet MS"/>
                <a:cs typeface="Trebuchet MS"/>
              </a:rPr>
              <a:t>replaced </a:t>
            </a:r>
            <a:r>
              <a:rPr sz="2000" spc="-5" dirty="0">
                <a:latin typeface="Trebuchet MS"/>
                <a:cs typeface="Trebuchet MS"/>
              </a:rPr>
              <a:t>with data from </a:t>
            </a:r>
            <a:r>
              <a:rPr sz="2000" spc="-10" dirty="0">
                <a:latin typeface="Trebuchet MS"/>
                <a:cs typeface="Trebuchet MS"/>
              </a:rPr>
              <a:t>address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142.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9294" y="3476497"/>
            <a:ext cx="838200" cy="346075"/>
          </a:xfrm>
          <a:custGeom>
            <a:avLst/>
            <a:gdLst/>
            <a:ahLst/>
            <a:cxnLst/>
            <a:rect l="l" t="t" r="r" b="b"/>
            <a:pathLst>
              <a:path w="838200" h="346075">
                <a:moveTo>
                  <a:pt x="419100" y="0"/>
                </a:moveTo>
                <a:lnTo>
                  <a:pt x="351259" y="2271"/>
                </a:lnTo>
                <a:lnTo>
                  <a:pt x="286853" y="8845"/>
                </a:lnTo>
                <a:lnTo>
                  <a:pt x="226753" y="19360"/>
                </a:lnTo>
                <a:lnTo>
                  <a:pt x="171834" y="33454"/>
                </a:lnTo>
                <a:lnTo>
                  <a:pt x="122967" y="50768"/>
                </a:lnTo>
                <a:lnTo>
                  <a:pt x="81028" y="70939"/>
                </a:lnTo>
                <a:lnTo>
                  <a:pt x="46888" y="93606"/>
                </a:lnTo>
                <a:lnTo>
                  <a:pt x="5500" y="144984"/>
                </a:lnTo>
                <a:lnTo>
                  <a:pt x="0" y="172974"/>
                </a:lnTo>
                <a:lnTo>
                  <a:pt x="5500" y="201148"/>
                </a:lnTo>
                <a:lnTo>
                  <a:pt x="46888" y="252677"/>
                </a:lnTo>
                <a:lnTo>
                  <a:pt x="81028" y="275338"/>
                </a:lnTo>
                <a:lnTo>
                  <a:pt x="122967" y="295465"/>
                </a:lnTo>
                <a:lnTo>
                  <a:pt x="171834" y="312712"/>
                </a:lnTo>
                <a:lnTo>
                  <a:pt x="226753" y="326731"/>
                </a:lnTo>
                <a:lnTo>
                  <a:pt x="286853" y="337175"/>
                </a:lnTo>
                <a:lnTo>
                  <a:pt x="351259" y="343697"/>
                </a:lnTo>
                <a:lnTo>
                  <a:pt x="419100" y="345948"/>
                </a:lnTo>
                <a:lnTo>
                  <a:pt x="487125" y="343697"/>
                </a:lnTo>
                <a:lnTo>
                  <a:pt x="551639" y="337175"/>
                </a:lnTo>
                <a:lnTo>
                  <a:pt x="611782" y="326731"/>
                </a:lnTo>
                <a:lnTo>
                  <a:pt x="666695" y="312712"/>
                </a:lnTo>
                <a:lnTo>
                  <a:pt x="715517" y="295465"/>
                </a:lnTo>
                <a:lnTo>
                  <a:pt x="757391" y="275338"/>
                </a:lnTo>
                <a:lnTo>
                  <a:pt x="791455" y="252677"/>
                </a:lnTo>
                <a:lnTo>
                  <a:pt x="832719" y="201148"/>
                </a:lnTo>
                <a:lnTo>
                  <a:pt x="838200" y="172974"/>
                </a:lnTo>
                <a:lnTo>
                  <a:pt x="832719" y="144984"/>
                </a:lnTo>
                <a:lnTo>
                  <a:pt x="791455" y="93606"/>
                </a:lnTo>
                <a:lnTo>
                  <a:pt x="757391" y="70939"/>
                </a:lnTo>
                <a:lnTo>
                  <a:pt x="715518" y="50768"/>
                </a:lnTo>
                <a:lnTo>
                  <a:pt x="666695" y="33454"/>
                </a:lnTo>
                <a:lnTo>
                  <a:pt x="611782" y="19360"/>
                </a:lnTo>
                <a:lnTo>
                  <a:pt x="551639" y="8845"/>
                </a:lnTo>
                <a:lnTo>
                  <a:pt x="487125" y="2271"/>
                </a:lnTo>
                <a:lnTo>
                  <a:pt x="41910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2093" y="3476497"/>
            <a:ext cx="838200" cy="346075"/>
          </a:xfrm>
          <a:custGeom>
            <a:avLst/>
            <a:gdLst/>
            <a:ahLst/>
            <a:cxnLst/>
            <a:rect l="l" t="t" r="r" b="b"/>
            <a:pathLst>
              <a:path w="838200" h="346075">
                <a:moveTo>
                  <a:pt x="419100" y="0"/>
                </a:moveTo>
                <a:lnTo>
                  <a:pt x="351259" y="2271"/>
                </a:lnTo>
                <a:lnTo>
                  <a:pt x="286853" y="8845"/>
                </a:lnTo>
                <a:lnTo>
                  <a:pt x="226753" y="19360"/>
                </a:lnTo>
                <a:lnTo>
                  <a:pt x="171834" y="33454"/>
                </a:lnTo>
                <a:lnTo>
                  <a:pt x="122967" y="50768"/>
                </a:lnTo>
                <a:lnTo>
                  <a:pt x="81028" y="70939"/>
                </a:lnTo>
                <a:lnTo>
                  <a:pt x="46888" y="93606"/>
                </a:lnTo>
                <a:lnTo>
                  <a:pt x="5500" y="144984"/>
                </a:lnTo>
                <a:lnTo>
                  <a:pt x="0" y="172974"/>
                </a:lnTo>
                <a:lnTo>
                  <a:pt x="5500" y="201148"/>
                </a:lnTo>
                <a:lnTo>
                  <a:pt x="46888" y="252677"/>
                </a:lnTo>
                <a:lnTo>
                  <a:pt x="81028" y="275338"/>
                </a:lnTo>
                <a:lnTo>
                  <a:pt x="122967" y="295465"/>
                </a:lnTo>
                <a:lnTo>
                  <a:pt x="171834" y="312712"/>
                </a:lnTo>
                <a:lnTo>
                  <a:pt x="226753" y="326731"/>
                </a:lnTo>
                <a:lnTo>
                  <a:pt x="286853" y="337175"/>
                </a:lnTo>
                <a:lnTo>
                  <a:pt x="351259" y="343697"/>
                </a:lnTo>
                <a:lnTo>
                  <a:pt x="419100" y="345948"/>
                </a:lnTo>
                <a:lnTo>
                  <a:pt x="487125" y="343697"/>
                </a:lnTo>
                <a:lnTo>
                  <a:pt x="551639" y="337175"/>
                </a:lnTo>
                <a:lnTo>
                  <a:pt x="611782" y="326731"/>
                </a:lnTo>
                <a:lnTo>
                  <a:pt x="666695" y="312712"/>
                </a:lnTo>
                <a:lnTo>
                  <a:pt x="715518" y="295465"/>
                </a:lnTo>
                <a:lnTo>
                  <a:pt x="757391" y="275338"/>
                </a:lnTo>
                <a:lnTo>
                  <a:pt x="791455" y="252677"/>
                </a:lnTo>
                <a:lnTo>
                  <a:pt x="832719" y="201148"/>
                </a:lnTo>
                <a:lnTo>
                  <a:pt x="838200" y="172974"/>
                </a:lnTo>
                <a:lnTo>
                  <a:pt x="832719" y="144984"/>
                </a:lnTo>
                <a:lnTo>
                  <a:pt x="791455" y="93606"/>
                </a:lnTo>
                <a:lnTo>
                  <a:pt x="757391" y="70939"/>
                </a:lnTo>
                <a:lnTo>
                  <a:pt x="715518" y="50768"/>
                </a:lnTo>
                <a:lnTo>
                  <a:pt x="666695" y="33454"/>
                </a:lnTo>
                <a:lnTo>
                  <a:pt x="611782" y="19360"/>
                </a:lnTo>
                <a:lnTo>
                  <a:pt x="551639" y="8845"/>
                </a:lnTo>
                <a:lnTo>
                  <a:pt x="487125" y="2271"/>
                </a:lnTo>
                <a:lnTo>
                  <a:pt x="41910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0896" y="2844266"/>
          <a:ext cx="6527798" cy="1324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419100"/>
                <a:gridCol w="921257"/>
                <a:gridCol w="1174241"/>
                <a:gridCol w="3352800"/>
              </a:tblGrid>
              <a:tr h="287810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Index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V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4280">
                        <a:lnSpc>
                          <a:spcPts val="1825"/>
                        </a:lnSpc>
                        <a:tabLst>
                          <a:tab pos="2538730" algn="l"/>
                        </a:tabLst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Address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4442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3475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2541905" algn="l"/>
                        </a:tabLst>
                      </a:pPr>
                      <a:r>
                        <a:rPr sz="2400" spc="-7" baseline="1736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1000</a:t>
                      </a:r>
                      <a:r>
                        <a:rPr sz="2400" baseline="1736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7" baseline="1736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1110	</a:t>
                      </a:r>
                      <a:r>
                        <a:rPr sz="1600" spc="-5" dirty="0">
                          <a:solidFill>
                            <a:srgbClr val="009B00"/>
                          </a:solidFill>
                          <a:latin typeface="Trebuchet MS"/>
                          <a:cs typeface="Trebuchet MS"/>
                        </a:rPr>
                        <a:t>1225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</a:tr>
              <a:tr h="345948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1133475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2530475" algn="l"/>
                        </a:tabLst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0110	</a:t>
                      </a:r>
                      <a:r>
                        <a:rPr sz="2400" spc="-7" baseline="5208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2400" baseline="5208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</a:tr>
              <a:tr h="34594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838953" y="3611371"/>
            <a:ext cx="1005840" cy="76200"/>
          </a:xfrm>
          <a:custGeom>
            <a:avLst/>
            <a:gdLst/>
            <a:ahLst/>
            <a:cxnLst/>
            <a:rect l="l" t="t" r="r" b="b"/>
            <a:pathLst>
              <a:path w="1005839" h="76200">
                <a:moveTo>
                  <a:pt x="942594" y="51053"/>
                </a:moveTo>
                <a:lnTo>
                  <a:pt x="942594" y="25907"/>
                </a:lnTo>
                <a:lnTo>
                  <a:pt x="0" y="25907"/>
                </a:lnTo>
                <a:lnTo>
                  <a:pt x="0" y="51053"/>
                </a:lnTo>
                <a:lnTo>
                  <a:pt x="942594" y="51053"/>
                </a:lnTo>
                <a:close/>
              </a:path>
              <a:path w="1005839" h="76200">
                <a:moveTo>
                  <a:pt x="1005840" y="38100"/>
                </a:moveTo>
                <a:lnTo>
                  <a:pt x="929640" y="0"/>
                </a:lnTo>
                <a:lnTo>
                  <a:pt x="929640" y="25907"/>
                </a:lnTo>
                <a:lnTo>
                  <a:pt x="942594" y="25907"/>
                </a:lnTo>
                <a:lnTo>
                  <a:pt x="942594" y="69723"/>
                </a:lnTo>
                <a:lnTo>
                  <a:pt x="1005840" y="38100"/>
                </a:lnTo>
                <a:close/>
              </a:path>
              <a:path w="1005839" h="76200">
                <a:moveTo>
                  <a:pt x="942594" y="69723"/>
                </a:moveTo>
                <a:lnTo>
                  <a:pt x="942594" y="51053"/>
                </a:lnTo>
                <a:lnTo>
                  <a:pt x="929640" y="51053"/>
                </a:lnTo>
                <a:lnTo>
                  <a:pt x="929640" y="76200"/>
                </a:lnTo>
                <a:lnTo>
                  <a:pt x="942594" y="697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80899" y="5380199"/>
          <a:ext cx="6527799" cy="1324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876"/>
                <a:gridCol w="419100"/>
                <a:gridCol w="922781"/>
                <a:gridCol w="1172718"/>
                <a:gridCol w="3354324"/>
              </a:tblGrid>
              <a:tr h="287051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Index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25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V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0">
                        <a:lnSpc>
                          <a:spcPts val="1825"/>
                        </a:lnSpc>
                        <a:tabLst>
                          <a:tab pos="2543175" algn="l"/>
                        </a:tabLst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Address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459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5380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2543175" algn="l"/>
                        </a:tabLst>
                      </a:pPr>
                      <a:r>
                        <a:rPr sz="1600" spc="-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1000</a:t>
                      </a:r>
                      <a:r>
                        <a:rPr sz="1600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1110	</a:t>
                      </a:r>
                      <a:r>
                        <a:rPr sz="1600" spc="-5" dirty="0">
                          <a:solidFill>
                            <a:srgbClr val="009B00"/>
                          </a:solidFill>
                          <a:latin typeface="Trebuchet MS"/>
                          <a:cs typeface="Trebuchet MS"/>
                        </a:rPr>
                        <a:t>1225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/>
                </a:tc>
              </a:tr>
              <a:tr h="34442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10001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009B00"/>
                          </a:solidFill>
                          <a:latin typeface="Trebuchet MS"/>
                          <a:cs typeface="Trebuchet MS"/>
                        </a:rPr>
                        <a:t>1225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135380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2531745" algn="l"/>
                        </a:tabLst>
                      </a:pP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1101</a:t>
                      </a:r>
                      <a:r>
                        <a:rPr sz="1600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0110	</a:t>
                      </a:r>
                      <a:r>
                        <a:rPr sz="2400" spc="-7" baseline="5208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21763</a:t>
                      </a:r>
                      <a:endParaRPr sz="2400" baseline="5208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</a:tr>
              <a:tr h="347191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...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838953" y="5828791"/>
            <a:ext cx="927100" cy="365125"/>
          </a:xfrm>
          <a:custGeom>
            <a:avLst/>
            <a:gdLst/>
            <a:ahLst/>
            <a:cxnLst/>
            <a:rect l="l" t="t" r="r" b="b"/>
            <a:pathLst>
              <a:path w="927100" h="365125">
                <a:moveTo>
                  <a:pt x="67004" y="317789"/>
                </a:moveTo>
                <a:lnTo>
                  <a:pt x="57912" y="293370"/>
                </a:lnTo>
                <a:lnTo>
                  <a:pt x="0" y="355854"/>
                </a:lnTo>
                <a:lnTo>
                  <a:pt x="54863" y="361785"/>
                </a:lnTo>
                <a:lnTo>
                  <a:pt x="54863" y="322325"/>
                </a:lnTo>
                <a:lnTo>
                  <a:pt x="67004" y="317789"/>
                </a:lnTo>
                <a:close/>
              </a:path>
              <a:path w="927100" h="365125">
                <a:moveTo>
                  <a:pt x="75842" y="341525"/>
                </a:moveTo>
                <a:lnTo>
                  <a:pt x="67004" y="317789"/>
                </a:lnTo>
                <a:lnTo>
                  <a:pt x="54863" y="322325"/>
                </a:lnTo>
                <a:lnTo>
                  <a:pt x="64008" y="345948"/>
                </a:lnTo>
                <a:lnTo>
                  <a:pt x="75842" y="341525"/>
                </a:lnTo>
                <a:close/>
              </a:path>
              <a:path w="927100" h="365125">
                <a:moveTo>
                  <a:pt x="84582" y="364998"/>
                </a:moveTo>
                <a:lnTo>
                  <a:pt x="75842" y="341525"/>
                </a:lnTo>
                <a:lnTo>
                  <a:pt x="64008" y="345948"/>
                </a:lnTo>
                <a:lnTo>
                  <a:pt x="54863" y="322325"/>
                </a:lnTo>
                <a:lnTo>
                  <a:pt x="54863" y="361785"/>
                </a:lnTo>
                <a:lnTo>
                  <a:pt x="84582" y="364998"/>
                </a:lnTo>
                <a:close/>
              </a:path>
              <a:path w="927100" h="365125">
                <a:moveTo>
                  <a:pt x="926591" y="23622"/>
                </a:moveTo>
                <a:lnTo>
                  <a:pt x="917447" y="0"/>
                </a:lnTo>
                <a:lnTo>
                  <a:pt x="67004" y="317789"/>
                </a:lnTo>
                <a:lnTo>
                  <a:pt x="75842" y="341525"/>
                </a:lnTo>
                <a:lnTo>
                  <a:pt x="926591" y="23622"/>
                </a:lnTo>
                <a:close/>
              </a:path>
            </a:pathLst>
          </a:custGeom>
          <a:solidFill>
            <a:srgbClr val="009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April </a:t>
            </a:r>
            <a:r>
              <a:rPr spc="-5" dirty="0"/>
              <a:t>28,</a:t>
            </a:r>
            <a:r>
              <a:rPr spc="-95" dirty="0"/>
              <a:t> </a:t>
            </a:r>
            <a:r>
              <a:rPr dirty="0"/>
              <a:t>2003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3839707" y="7196298"/>
            <a:ext cx="2336165" cy="4930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Cache writes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208694" y="7196298"/>
            <a:ext cx="264159" cy="253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3495</Words>
  <Application>Microsoft Office PowerPoint</Application>
  <PresentationFormat>Custom</PresentationFormat>
  <Paragraphs>521</Paragraphs>
  <Slides>44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Cache Performance and Optimization</vt:lpstr>
      <vt:lpstr>Announcements</vt:lpstr>
      <vt:lpstr>Cache Writing</vt:lpstr>
      <vt:lpstr>Writing to a cache</vt:lpstr>
      <vt:lpstr>Inconsistent memory</vt:lpstr>
      <vt:lpstr>Write-through caches</vt:lpstr>
      <vt:lpstr>Write-back caches</vt:lpstr>
      <vt:lpstr>Finishing the write back</vt:lpstr>
      <vt:lpstr>Write-back cache discussion</vt:lpstr>
      <vt:lpstr>Write misses</vt:lpstr>
      <vt:lpstr>Write around caches</vt:lpstr>
      <vt:lpstr>Allocate on write</vt:lpstr>
      <vt:lpstr>Cache performance</vt:lpstr>
      <vt:lpstr>Hits and misses</vt:lpstr>
      <vt:lpstr>Average memory access time</vt:lpstr>
      <vt:lpstr>Memory and overall performance</vt:lpstr>
      <vt:lpstr>Performance example</vt:lpstr>
      <vt:lpstr>Memory systems are a bottleneck</vt:lpstr>
      <vt:lpstr>Improving memory (and overall) performance</vt:lpstr>
      <vt:lpstr>Comparing cache organizations</vt:lpstr>
      <vt:lpstr>Associativity tradeoffs and miss rates</vt:lpstr>
      <vt:lpstr>Cache size and miss rates</vt:lpstr>
      <vt:lpstr>Block size and miss rates</vt:lpstr>
      <vt:lpstr>Basic main memory design</vt:lpstr>
      <vt:lpstr>Miss penalties for larger cache blocks</vt:lpstr>
      <vt:lpstr>A wider memory</vt:lpstr>
      <vt:lpstr>An interleaved memory</vt:lpstr>
      <vt:lpstr>Interleaved memory accesses</vt:lpstr>
      <vt:lpstr>Summary</vt:lpstr>
      <vt:lpstr>Improving Cache Performance</vt:lpstr>
      <vt:lpstr>Improving Cache Performance</vt:lpstr>
      <vt:lpstr>3Cs Absolute Miss Rate  </vt:lpstr>
      <vt:lpstr>1. Reduce Misses via Larger Block Size </vt:lpstr>
      <vt:lpstr>2. Reduce Misses via Higher Associativity </vt:lpstr>
      <vt:lpstr>3. Reducing Misses via Victim Cache </vt:lpstr>
      <vt:lpstr>4. Reducing Misses by Various Compiler Optimizations </vt:lpstr>
      <vt:lpstr>How To Reduce Misses?  </vt:lpstr>
      <vt:lpstr>1. Early Restart and Critical Word First   </vt:lpstr>
      <vt:lpstr>2. Non-blocking Caches to reduce stalls on misses    </vt:lpstr>
      <vt:lpstr>3. Use Multi-level caches  </vt:lpstr>
      <vt:lpstr>3. Use Multi-level caches  </vt:lpstr>
      <vt:lpstr>3. Use Multi-level caches  </vt:lpstr>
      <vt:lpstr>Improving Cache Performance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performance</dc:title>
  <dc:subject>CS232 @ UIUC</dc:subject>
  <dc:creator>Howard Huang</dc:creator>
  <cp:lastModifiedBy>Greg LaKomski</cp:lastModifiedBy>
  <cp:revision>30</cp:revision>
  <dcterms:created xsi:type="dcterms:W3CDTF">2018-10-22T17:32:04Z</dcterms:created>
  <dcterms:modified xsi:type="dcterms:W3CDTF">2018-10-22T17:51:49Z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2003-08-22T00:00:00Z</vt:filetime>
  </property>
  <property fmtid="{D5CDD505-2E9C-101B-9397-08002B2CF9AE}" pid="3" name="Creator">
    <vt:lpwstr>Acrobat PDFMaker 5.0 for PowerPoint</vt:lpwstr>
  </property>
  <property fmtid="{D5CDD505-2E9C-101B-9397-08002B2CF9AE}" pid="4" name="LastSaved">
    <vt:filetime>2017-11-02T00:00:00Z</vt:filetime>
  </property>
</Properties>
</file>