
<file path=[Content_Types].xml><?xml version="1.0" encoding="utf-8"?>
<Types xmlns="http://schemas.openxmlformats.org/package/2006/content-types">
  <Override PartName="/ppt/notesSlides/notesSlide24.xml" ContentType="application/vnd.openxmlformats-officedocument.presentationml.notesSlide+xml"/>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embeddings/Microsoft_Equation5.bin" ContentType="application/vnd.openxmlformats-officedocument.oleObject"/>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embeddings/Microsoft_Equation4.bin" ContentType="application/vnd.openxmlformats-officedocument.oleObject"/>
  <Override PartName="/ppt/slides/slide44.xml" ContentType="application/vnd.openxmlformats-officedocument.presentationml.slide+xml"/>
  <Override PartName="/ppt/slides/slide27.xml" ContentType="application/vnd.openxmlformats-officedocument.presentationml.slide+xml"/>
  <Default Extension="vml" ContentType="application/vnd.openxmlformats-officedocument.vmlDrawing"/>
  <Override PartName="/ppt/slides/slide20.xml" ContentType="application/vnd.openxmlformats-officedocument.presentationml.slide+xml"/>
  <Override PartName="/ppt/slides/slide36.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embeddings/Microsoft_Equation3.bin" ContentType="application/vnd.openxmlformats-officedocument.oleObject"/>
  <Default Extension="pict" ContentType="image/pict"/>
  <Override PartName="/ppt/slides/slide26.xml" ContentType="application/vnd.openxmlformats-officedocument.presentationml.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slides/slide49.xml" ContentType="application/vnd.openxmlformats-officedocument.presentationml.slide+xml"/>
  <Override PartName="/ppt/notesSlides/notesSlide5.xml" ContentType="application/vnd.openxmlformats-officedocument.presentationml.notesSlide+xml"/>
  <Override PartName="/ppt/embeddings/Microsoft_Equation2.bin" ContentType="application/vnd.openxmlformats-officedocument.oleObject"/>
  <Override PartName="/ppt/slides/slide42.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Default Extension="xls" ContentType="application/vnd.ms-exce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ppt/embeddings/Microsoft_Equation8.bin" ContentType="application/vnd.openxmlformats-officedocument.oleObject"/>
  <Override PartName="/ppt/slides/slide48.xml" ContentType="application/vnd.openxmlformats-officedocument.presentationml.slide+xml"/>
  <Override PartName="/docProps/app.xml" ContentType="application/vnd.openxmlformats-officedocument.extended-properties+xml"/>
  <Override PartName="/ppt/notesSlides/notesSlide4.xml" ContentType="application/vnd.openxmlformats-officedocument.presentationml.notesSlide+xml"/>
  <Override PartName="/ppt/embeddings/Microsoft_Equation1.bin" ContentType="application/vnd.openxmlformats-officedocument.oleObject"/>
  <Override PartName="/ppt/slides/slide41.xml" ContentType="application/vnd.openxmlformats-officedocument.presentationml.slide+xml"/>
  <Override PartName="/ppt/slides/slide24.xml" ContentType="application/vnd.openxmlformats-officedocument.presentationml.slide+xml"/>
  <Override PartName="/ppt/notesSlides/notesSlide10.xml" ContentType="application/vnd.openxmlformats-officedocument.presentationml.notes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Override PartName="/ppt/viewProps.xml" ContentType="application/vnd.openxmlformats-officedocument.presentationml.viewProps+xml"/>
  <Default Extension="jpeg" ContentType="image/jpeg"/>
  <Override PartName="/ppt/notesSlides/notesSlide11.xml" ContentType="application/vnd.openxmlformats-officedocument.presentationml.notesSlide+xml"/>
  <Override PartName="/ppt/embeddings/Microsoft_Equation7.bin" ContentType="application/vnd.openxmlformats-officedocument.oleObject"/>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embeddings/Microsoft_Equation6.bin" ContentType="application/vnd.openxmlformats-officedocument.oleObject"/>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notesMasterIdLst>
    <p:notesMasterId r:id="rId52"/>
  </p:notesMasterIdLst>
  <p:sldIdLst>
    <p:sldId id="265" r:id="rId2"/>
    <p:sldId id="318" r:id="rId3"/>
    <p:sldId id="314" r:id="rId4"/>
    <p:sldId id="350" r:id="rId5"/>
    <p:sldId id="351" r:id="rId6"/>
    <p:sldId id="352" r:id="rId7"/>
    <p:sldId id="353" r:id="rId8"/>
    <p:sldId id="354" r:id="rId9"/>
    <p:sldId id="355" r:id="rId10"/>
    <p:sldId id="356" r:id="rId11"/>
    <p:sldId id="357" r:id="rId12"/>
    <p:sldId id="361" r:id="rId13"/>
    <p:sldId id="362" r:id="rId14"/>
    <p:sldId id="358" r:id="rId15"/>
    <p:sldId id="317" r:id="rId16"/>
    <p:sldId id="360" r:id="rId17"/>
    <p:sldId id="287" r:id="rId18"/>
    <p:sldId id="293" r:id="rId19"/>
    <p:sldId id="312" r:id="rId20"/>
    <p:sldId id="299" r:id="rId21"/>
    <p:sldId id="300" r:id="rId22"/>
    <p:sldId id="301" r:id="rId23"/>
    <p:sldId id="359" r:id="rId24"/>
    <p:sldId id="340" r:id="rId25"/>
    <p:sldId id="341" r:id="rId26"/>
    <p:sldId id="342" r:id="rId27"/>
    <p:sldId id="343" r:id="rId28"/>
    <p:sldId id="344" r:id="rId29"/>
    <p:sldId id="345" r:id="rId30"/>
    <p:sldId id="346" r:id="rId31"/>
    <p:sldId id="348" r:id="rId32"/>
    <p:sldId id="349" r:id="rId33"/>
    <p:sldId id="316" r:id="rId34"/>
    <p:sldId id="338" r:id="rId35"/>
    <p:sldId id="310"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20" r:id="rId50"/>
    <p:sldId id="321" r:id="rId5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229F1E"/>
    <a:srgbClr val="010000"/>
    <a:srgbClr val="F4FFD2"/>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 uri="{FD5EFAAD-0ECE-453E-9831-46B23BE46B34}">
      <p15:chartTrackingRefBased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1976" autoAdjust="0"/>
    <p:restoredTop sz="94672"/>
  </p:normalViewPr>
  <p:slideViewPr>
    <p:cSldViewPr snapToGrid="0" snapToObjects="1">
      <p:cViewPr varScale="1">
        <p:scale>
          <a:sx n="122" d="100"/>
          <a:sy n="122" d="100"/>
        </p:scale>
        <p:origin x="-151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44"/>
    </p:cViewPr>
  </p:sorterViewPr>
  <p:notesViewPr>
    <p:cSldViewPr snapToObjects="1">
      <p:cViewPr varScale="1">
        <p:scale>
          <a:sx n="122" d="100"/>
          <a:sy n="122" d="100"/>
        </p:scale>
        <p:origin x="-4976"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ict"/></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ict"/></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ict"/></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ict"/></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pict"/><Relationship Id="rId2" Type="http://schemas.openxmlformats.org/officeDocument/2006/relationships/image" Target="../media/image8.pict"/><Relationship Id="rId3" Type="http://schemas.openxmlformats.org/officeDocument/2006/relationships/image" Target="../media/image9.pict"/></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ＭＳ Ｐゴシック" charset="-128"/>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65C09104-FB5C-CD4F-9730-869F015B32A3}" type="datetime1">
              <a:rPr lang="en-US" altLang="en-US"/>
              <a:pPr/>
              <a:t>8/29/18</a:t>
            </a:fld>
            <a:endParaRPr lang="en-US" alt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ＭＳ Ｐゴシック" charset="-128"/>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501EFFB2-75D3-E44E-9C9D-ABD4D821A301}" type="slidenum">
              <a:rPr lang="en-US" altLang="en-US"/>
              <a:pPr/>
              <a:t>‹#›</a:t>
            </a:fld>
            <a:endParaRPr lang="en-US"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4331087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ＭＳ Ｐゴシック" pitchFamily="-107"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ADF5B13-FF64-E448-8852-0936C32E8EA7}" type="slidenum">
              <a:rPr lang="en-US" altLang="en-US" sz="1200">
                <a:latin typeface="Calibri" charset="0"/>
              </a:rPr>
              <a:pPr eaLnBrk="1" hangingPunct="1"/>
              <a:t>1</a:t>
            </a:fld>
            <a:endParaRPr lang="en-US" altLang="en-US" sz="1200" dirty="0">
              <a:latin typeface="Calibri" charset="0"/>
            </a:endParaRPr>
          </a:p>
        </p:txBody>
      </p:sp>
      <p:sp>
        <p:nvSpPr>
          <p:cNvPr id="153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15363"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a:lstStyle/>
          <a:p>
            <a:pPr eaLnBrk="1" hangingPunct="1">
              <a:spcBef>
                <a:spcPct val="0"/>
              </a:spcBef>
            </a:pPr>
            <a:endParaRPr lang="en-US" altLang="en-US" dirty="0">
              <a:latin typeface="Arial" charset="0"/>
              <a:ea typeface="ＭＳ Ｐゴシック" charset="-128"/>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01644392"/>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52226"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r>
              <a:rPr lang="en-US" altLang="en-US" dirty="0" smtClean="0">
                <a:ea typeface="ＭＳ Ｐゴシック" charset="-128"/>
              </a:rPr>
              <a:t>Click</a:t>
            </a:r>
            <a:r>
              <a:rPr lang="en-US" altLang="en-US" baseline="0" dirty="0" smtClean="0">
                <a:ea typeface="ＭＳ Ｐゴシック" charset="-128"/>
              </a:rPr>
              <a:t> for additional slide !!!!!!!!</a:t>
            </a:r>
            <a:endParaRPr lang="en-US" altLang="en-US" dirty="0">
              <a:ea typeface="ＭＳ Ｐゴシック" charset="-128"/>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91407426"/>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30722"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r>
              <a:rPr lang="en-US" altLang="en-US" dirty="0">
                <a:ea typeface="ＭＳ Ｐゴシック" charset="-128"/>
              </a:rPr>
              <a:t>Increasing performance requires decreasing execution </a:t>
            </a:r>
            <a:r>
              <a:rPr lang="en-US" altLang="en-US" dirty="0" smtClean="0">
                <a:ea typeface="ＭＳ Ｐゴシック" charset="-128"/>
              </a:rPr>
              <a:t>time.   Equation is ratio of performance of </a:t>
            </a:r>
            <a:r>
              <a:rPr lang="en-US" altLang="en-US" dirty="0" err="1" smtClean="0">
                <a:ea typeface="ＭＳ Ｐゴシック" charset="-128"/>
              </a:rPr>
              <a:t>x</a:t>
            </a:r>
            <a:r>
              <a:rPr lang="en-US" altLang="en-US" dirty="0" smtClean="0">
                <a:ea typeface="ＭＳ Ｐゴシック" charset="-128"/>
              </a:rPr>
              <a:t> to performance of </a:t>
            </a:r>
            <a:r>
              <a:rPr lang="en-US" altLang="en-US" dirty="0" err="1" smtClean="0">
                <a:ea typeface="ＭＳ Ｐゴシック" charset="-128"/>
              </a:rPr>
              <a:t>y</a:t>
            </a:r>
            <a:r>
              <a:rPr lang="en-US" altLang="en-US" dirty="0" smtClean="0">
                <a:ea typeface="ＭＳ Ｐゴシック" charset="-128"/>
              </a:rPr>
              <a:t> is equal to the ratio</a:t>
            </a:r>
            <a:r>
              <a:rPr lang="en-US" altLang="en-US" baseline="0" dirty="0" smtClean="0">
                <a:ea typeface="ＭＳ Ｐゴシック" charset="-128"/>
              </a:rPr>
              <a:t> of the execution time of </a:t>
            </a:r>
            <a:r>
              <a:rPr lang="en-US" altLang="en-US" baseline="0" dirty="0" err="1" smtClean="0">
                <a:ea typeface="ＭＳ Ｐゴシック" charset="-128"/>
              </a:rPr>
              <a:t>y</a:t>
            </a:r>
            <a:r>
              <a:rPr lang="en-US" altLang="en-US" baseline="0" dirty="0" smtClean="0">
                <a:ea typeface="ＭＳ Ｐゴシック" charset="-128"/>
              </a:rPr>
              <a:t> to the execution time of </a:t>
            </a:r>
            <a:r>
              <a:rPr lang="en-US" altLang="en-US" baseline="0" dirty="0" err="1" smtClean="0">
                <a:ea typeface="ＭＳ Ｐゴシック" charset="-128"/>
              </a:rPr>
              <a:t>x</a:t>
            </a:r>
            <a:r>
              <a:rPr lang="en-US" altLang="en-US" baseline="0" dirty="0" smtClean="0">
                <a:ea typeface="ＭＳ Ｐゴシック" charset="-128"/>
              </a:rPr>
              <a:t>.</a:t>
            </a:r>
            <a:endParaRPr lang="en-US" altLang="en-US" dirty="0">
              <a:ea typeface="ＭＳ Ｐゴシック" charset="-128"/>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58511430"/>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a:t>
            </a:r>
            <a:r>
              <a:rPr lang="en-US" baseline="0" dirty="0" smtClean="0"/>
              <a:t> of relative performance comparing two execution times of 15 and 10 for a ratio of 1.5</a:t>
            </a:r>
            <a:endParaRPr lang="en-US" dirty="0"/>
          </a:p>
        </p:txBody>
      </p:sp>
      <p:sp>
        <p:nvSpPr>
          <p:cNvPr id="4" name="Slide Number Placeholder 3"/>
          <p:cNvSpPr>
            <a:spLocks noGrp="1"/>
          </p:cNvSpPr>
          <p:nvPr>
            <p:ph type="sldNum" sz="quarter" idx="10"/>
          </p:nvPr>
        </p:nvSpPr>
        <p:spPr/>
        <p:txBody>
          <a:bodyPr/>
          <a:lstStyle/>
          <a:p>
            <a:fld id="{501EFFB2-75D3-E44E-9C9D-ABD4D821A301}" type="slidenum">
              <a:rPr lang="en-US" altLang="en-US" smtClean="0"/>
              <a:pPr/>
              <a:t>32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a:t>
            </a:r>
            <a:r>
              <a:rPr lang="en-US" baseline="0" dirty="0" smtClean="0"/>
              <a:t> of relative performance comparing two execution times of 15 and 10 for a ratio of 1.5</a:t>
            </a:r>
            <a:endParaRPr lang="en-US" dirty="0"/>
          </a:p>
        </p:txBody>
      </p:sp>
      <p:sp>
        <p:nvSpPr>
          <p:cNvPr id="4" name="Slide Number Placeholder 3"/>
          <p:cNvSpPr>
            <a:spLocks noGrp="1"/>
          </p:cNvSpPr>
          <p:nvPr>
            <p:ph type="sldNum" sz="quarter" idx="10"/>
          </p:nvPr>
        </p:nvSpPr>
        <p:spPr/>
        <p:txBody>
          <a:bodyPr/>
          <a:lstStyle/>
          <a:p>
            <a:fld id="{501EFFB2-75D3-E44E-9C9D-ABD4D821A301}" type="slidenum">
              <a:rPr lang="en-US" altLang="en-US" smtClean="0"/>
              <a:pPr/>
              <a:t>35</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67586"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a:lstStyle/>
          <a:p>
            <a:endParaRPr lang="en-US" altLang="en-US">
              <a:ea typeface="ＭＳ Ｐゴシック" charset="-128"/>
            </a:endParaRPr>
          </a:p>
        </p:txBody>
      </p:sp>
      <p:sp>
        <p:nvSpPr>
          <p:cNvPr id="67587" name="Slide Number Placeholder 3"/>
          <p:cNvSpPr>
            <a:spLocks noGrp="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C13D493-5FA3-7F44-B35C-3F05FF84B16E}" type="slidenum">
              <a:rPr lang="en-US" altLang="en-US" sz="1200">
                <a:latin typeface="Calibri" charset="0"/>
              </a:rPr>
              <a:pPr eaLnBrk="1" hangingPunct="1"/>
              <a:t>36</a:t>
            </a:fld>
            <a:endParaRPr lang="en-US" altLang="en-US" sz="1200">
              <a:latin typeface="Calibri" charset="0"/>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34489513"/>
      </p:ext>
    </p:ext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1EFFB2-75D3-E44E-9C9D-ABD4D821A301}" type="slidenum">
              <a:rPr lang="en-US" altLang="en-US" smtClean="0"/>
              <a:pPr/>
              <a:t>37</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70658"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a:lstStyle/>
          <a:p>
            <a:endParaRPr lang="en-US" altLang="en-US">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54432567"/>
      </p:ext>
    </p:extLst>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Will go over in class</a:t>
            </a:r>
            <a:endParaRPr lang="en-US" dirty="0"/>
          </a:p>
        </p:txBody>
      </p:sp>
      <p:sp>
        <p:nvSpPr>
          <p:cNvPr id="4" name="Slide Number Placeholder 3"/>
          <p:cNvSpPr>
            <a:spLocks noGrp="1"/>
          </p:cNvSpPr>
          <p:nvPr>
            <p:ph type="sldNum" sz="quarter" idx="10"/>
          </p:nvPr>
        </p:nvSpPr>
        <p:spPr/>
        <p:txBody>
          <a:bodyPr/>
          <a:lstStyle/>
          <a:p>
            <a:fld id="{501EFFB2-75D3-E44E-9C9D-ABD4D821A301}" type="slidenum">
              <a:rPr lang="en-US" altLang="en-US" smtClean="0"/>
              <a:pPr/>
              <a:t>40</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of systems</a:t>
            </a:r>
            <a:endParaRPr lang="en-US" dirty="0"/>
          </a:p>
        </p:txBody>
      </p:sp>
      <p:sp>
        <p:nvSpPr>
          <p:cNvPr id="4" name="Slide Number Placeholder 3"/>
          <p:cNvSpPr>
            <a:spLocks noGrp="1"/>
          </p:cNvSpPr>
          <p:nvPr>
            <p:ph type="sldNum" sz="quarter" idx="10"/>
          </p:nvPr>
        </p:nvSpPr>
        <p:spPr/>
        <p:txBody>
          <a:bodyPr/>
          <a:lstStyle/>
          <a:p>
            <a:fld id="{501EFFB2-75D3-E44E-9C9D-ABD4D821A301}" type="slidenum">
              <a:rPr lang="en-US" altLang="en-US" smtClean="0"/>
              <a:pPr/>
              <a:t>41</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comparing three systems by arithmetic mean</a:t>
            </a:r>
            <a:endParaRPr lang="en-US" dirty="0"/>
          </a:p>
        </p:txBody>
      </p:sp>
      <p:sp>
        <p:nvSpPr>
          <p:cNvPr id="4" name="Slide Number Placeholder 3"/>
          <p:cNvSpPr>
            <a:spLocks noGrp="1"/>
          </p:cNvSpPr>
          <p:nvPr>
            <p:ph type="sldNum" sz="quarter" idx="10"/>
          </p:nvPr>
        </p:nvSpPr>
        <p:spPr/>
        <p:txBody>
          <a:bodyPr/>
          <a:lstStyle/>
          <a:p>
            <a:fld id="{501EFFB2-75D3-E44E-9C9D-ABD4D821A301}" type="slidenum">
              <a:rPr lang="en-US" altLang="en-US" smtClean="0"/>
              <a:pPr/>
              <a:t>42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89" name="Rectangle 4"/>
          <p:cNvSpPr>
            <a:spLocks noGrp="1" noChangeArrowheads="1"/>
          </p:cNvSpPr>
          <p:nvPr>
            <p:ph type="ftr" sz="quarter" idx="4"/>
          </p:nvPr>
        </p:nvSpPr>
        <p:spPr>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200" dirty="0"/>
              <a:t>CS252 S05</a:t>
            </a:r>
          </a:p>
        </p:txBody>
      </p:sp>
      <p:sp>
        <p:nvSpPr>
          <p:cNvPr id="37890" name="Rectangle 5"/>
          <p:cNvSpPr>
            <a:spLocks noGrp="1" noChangeArrowheads="1"/>
          </p:cNvSpPr>
          <p:nvPr>
            <p:ph type="sldNum" sz="quarter" idx="5"/>
          </p:nvPr>
        </p:nvSpPr>
        <p:spPr>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3D2C2348-11DA-C343-ABCE-F8081C73D655}" type="slidenum">
              <a:rPr lang="en-US" altLang="en-US" sz="1200"/>
              <a:pPr/>
              <a:t>17</a:t>
            </a:fld>
            <a:endParaRPr lang="en-US" altLang="en-US" sz="1200" dirty="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a:lstStyle/>
          <a:p>
            <a:endParaRPr lang="en-US"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94529574"/>
      </p:ext>
    </p:extLst>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comparing systems</a:t>
            </a:r>
            <a:r>
              <a:rPr lang="en-US" baseline="0" dirty="0" smtClean="0"/>
              <a:t> using  all three means</a:t>
            </a:r>
            <a:endParaRPr lang="en-US" dirty="0"/>
          </a:p>
        </p:txBody>
      </p:sp>
      <p:sp>
        <p:nvSpPr>
          <p:cNvPr id="4" name="Slide Number Placeholder 3"/>
          <p:cNvSpPr>
            <a:spLocks noGrp="1"/>
          </p:cNvSpPr>
          <p:nvPr>
            <p:ph type="sldNum" sz="quarter" idx="10"/>
          </p:nvPr>
        </p:nvSpPr>
        <p:spPr/>
        <p:txBody>
          <a:bodyPr/>
          <a:lstStyle/>
          <a:p>
            <a:fld id="{501EFFB2-75D3-E44E-9C9D-ABD4D821A301}" type="slidenum">
              <a:rPr lang="en-US" altLang="en-US" smtClean="0"/>
              <a:pPr/>
              <a:t>43</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77826"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a:lstStyle/>
          <a:p>
            <a:r>
              <a:rPr lang="en-US" altLang="en-US" dirty="0" smtClean="0">
                <a:ea typeface="ＭＳ Ｐゴシック" charset="-128"/>
              </a:rPr>
              <a:t>Speed up over baseline chart for specs</a:t>
            </a:r>
            <a:endParaRPr lang="en-US" altLang="en-US" dirty="0">
              <a:ea typeface="ＭＳ Ｐゴシック" charset="-128"/>
            </a:endParaRPr>
          </a:p>
        </p:txBody>
      </p:sp>
      <p:sp>
        <p:nvSpPr>
          <p:cNvPr id="77827" name="Slide Number Placeholder 3"/>
          <p:cNvSpPr>
            <a:spLocks noGrp="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7402578-F7EB-2F44-A493-5D16DF24FDC4}" type="slidenum">
              <a:rPr lang="en-US" altLang="en-US" sz="1200">
                <a:latin typeface="Calibri" charset="0"/>
              </a:rPr>
              <a:pPr eaLnBrk="1" hangingPunct="1"/>
              <a:t>44</a:t>
            </a:fld>
            <a:endParaRPr lang="en-US" altLang="en-US" sz="1200">
              <a:latin typeface="Calibri" charset="0"/>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608212392"/>
      </p:ext>
    </p:extLst>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Speed up equals old execution time over new execution time</a:t>
            </a:r>
            <a:endParaRPr lang="en-US" dirty="0"/>
          </a:p>
        </p:txBody>
      </p:sp>
      <p:sp>
        <p:nvSpPr>
          <p:cNvPr id="4" name="Slide Number Placeholder 3"/>
          <p:cNvSpPr>
            <a:spLocks noGrp="1"/>
          </p:cNvSpPr>
          <p:nvPr>
            <p:ph type="sldNum" sz="quarter" idx="10"/>
          </p:nvPr>
        </p:nvSpPr>
        <p:spPr/>
        <p:txBody>
          <a:bodyPr/>
          <a:lstStyle/>
          <a:p>
            <a:fld id="{501EFFB2-75D3-E44E-9C9D-ABD4D821A301}" type="slidenum">
              <a:rPr lang="en-US" altLang="en-US" smtClean="0"/>
              <a:pPr/>
              <a:t>45</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a:t>
            </a:r>
            <a:r>
              <a:rPr lang="en-US" baseline="0" dirty="0" smtClean="0"/>
              <a:t> of speedup where the part you sped up is only ten percent of the all instructions</a:t>
            </a:r>
            <a:endParaRPr lang="en-US" dirty="0"/>
          </a:p>
        </p:txBody>
      </p:sp>
      <p:sp>
        <p:nvSpPr>
          <p:cNvPr id="4" name="Slide Number Placeholder 3"/>
          <p:cNvSpPr>
            <a:spLocks noGrp="1"/>
          </p:cNvSpPr>
          <p:nvPr>
            <p:ph type="sldNum" sz="quarter" idx="10"/>
          </p:nvPr>
        </p:nvSpPr>
        <p:spPr/>
        <p:txBody>
          <a:bodyPr/>
          <a:lstStyle/>
          <a:p>
            <a:fld id="{501EFFB2-75D3-E44E-9C9D-ABD4D821A301}" type="slidenum">
              <a:rPr lang="en-US" altLang="en-US" smtClean="0"/>
              <a:pPr/>
              <a:t>47</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Picture of gene </a:t>
            </a:r>
            <a:r>
              <a:rPr lang="en-US" dirty="0" err="1" smtClean="0"/>
              <a:t>amdahl</a:t>
            </a:r>
            <a:endParaRPr lang="en-US" dirty="0"/>
          </a:p>
        </p:txBody>
      </p:sp>
      <p:sp>
        <p:nvSpPr>
          <p:cNvPr id="4" name="Slide Number Placeholder 3"/>
          <p:cNvSpPr>
            <a:spLocks noGrp="1"/>
          </p:cNvSpPr>
          <p:nvPr>
            <p:ph type="sldNum" sz="quarter" idx="10"/>
          </p:nvPr>
        </p:nvSpPr>
        <p:spPr/>
        <p:txBody>
          <a:bodyPr/>
          <a:lstStyle/>
          <a:p>
            <a:fld id="{501EFFB2-75D3-E44E-9C9D-ABD4D821A301}" type="slidenum">
              <a:rPr lang="en-US" altLang="en-US" smtClean="0"/>
              <a:pPr/>
              <a:t>48</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24578"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r>
              <a:rPr lang="en-US" altLang="en-US" dirty="0">
                <a:ea typeface="ＭＳ Ｐゴシック" charset="-128"/>
              </a:rPr>
              <a:t>Or smallest/lightest</a:t>
            </a:r>
          </a:p>
          <a:p>
            <a:r>
              <a:rPr lang="en-US" altLang="en-US" dirty="0">
                <a:ea typeface="ＭＳ Ｐゴシック" charset="-128"/>
              </a:rPr>
              <a:t>Longest battery life</a:t>
            </a:r>
          </a:p>
          <a:p>
            <a:r>
              <a:rPr lang="en-US" altLang="en-US" dirty="0">
                <a:ea typeface="ＭＳ Ｐゴシック" charset="-128"/>
              </a:rPr>
              <a:t>Most reliable/durable (in space</a:t>
            </a:r>
            <a:r>
              <a:rPr lang="en-US" altLang="en-US" dirty="0" smtClean="0">
                <a:ea typeface="ＭＳ Ｐゴシック" charset="-128"/>
              </a:rPr>
              <a:t>)</a:t>
            </a:r>
            <a:endParaRPr lang="en-US" altLang="en-US" dirty="0">
              <a:ea typeface="ＭＳ Ｐゴシック" charset="-128"/>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73368998"/>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36866"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r>
              <a:rPr lang="en-US" altLang="en-US" dirty="0">
                <a:ea typeface="ＭＳ Ｐゴシック" charset="-128"/>
              </a:rPr>
              <a:t>A clock cycle is the basic unit of time to execute one operation/pipeline stage/etc.</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86319026"/>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38914"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a:lstStyle/>
          <a:p>
            <a:r>
              <a:rPr lang="en-US" altLang="en-US" dirty="0" smtClean="0">
                <a:ea typeface="ＭＳ Ｐゴシック" charset="-128"/>
              </a:rPr>
              <a:t>Clock Rate is inverse of clock cycle time </a:t>
            </a:r>
            <a:endParaRPr lang="en-US" altLang="en-US" dirty="0">
              <a:ea typeface="ＭＳ Ｐゴシック" charset="-128"/>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1109500"/>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Equation on page  - </a:t>
            </a:r>
            <a:r>
              <a:rPr lang="en-US" dirty="0" err="1" smtClean="0"/>
              <a:t>cpu</a:t>
            </a:r>
            <a:r>
              <a:rPr lang="en-US" dirty="0" smtClean="0"/>
              <a:t> execution</a:t>
            </a:r>
            <a:r>
              <a:rPr lang="en-US" baseline="0" dirty="0" smtClean="0"/>
              <a:t> time is equal to the number of </a:t>
            </a:r>
            <a:r>
              <a:rPr lang="en-US" baseline="0" dirty="0" err="1" smtClean="0"/>
              <a:t>cpu</a:t>
            </a:r>
            <a:r>
              <a:rPr lang="en-US" baseline="0" dirty="0" smtClean="0"/>
              <a:t> clock cycles for a program divided by the clock rate of the processor   seconds  equal cycles divided by cycles per second</a:t>
            </a:r>
            <a:endParaRPr lang="en-US" dirty="0"/>
          </a:p>
        </p:txBody>
      </p:sp>
      <p:sp>
        <p:nvSpPr>
          <p:cNvPr id="4" name="Slide Number Placeholder 3"/>
          <p:cNvSpPr>
            <a:spLocks noGrp="1"/>
          </p:cNvSpPr>
          <p:nvPr>
            <p:ph type="sldNum" sz="quarter" idx="10"/>
          </p:nvPr>
        </p:nvSpPr>
        <p:spPr/>
        <p:txBody>
          <a:bodyPr/>
          <a:lstStyle/>
          <a:p>
            <a:fld id="{501EFFB2-75D3-E44E-9C9D-ABD4D821A301}" type="slidenum">
              <a:rPr lang="en-US" altLang="en-US" smtClean="0"/>
              <a:pPr/>
              <a:t>22</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46082"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r>
              <a:rPr lang="en-US" altLang="en-US">
                <a:ea typeface="ＭＳ Ｐゴシック" charset="-128"/>
              </a:rPr>
              <a:t>For lecture</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09324030"/>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48130"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ltLang="en-US" dirty="0">
              <a:ea typeface="ＭＳ Ｐゴシック" charset="-128"/>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27247713"/>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50178"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endParaRPr lang="en-US" altLang="en-US" dirty="0">
              <a:ea typeface="ＭＳ Ｐゴシック" charset="-128"/>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10969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17" descr="bar"/>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52400" y="2971800"/>
            <a:ext cx="8839200" cy="2286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
        <p:nvSpPr>
          <p:cNvPr id="7183" name="Rectangle 15"/>
          <p:cNvSpPr>
            <a:spLocks noGrp="1" noChangeArrowheads="1"/>
          </p:cNvSpPr>
          <p:nvPr>
            <p:ph type="ctrTitle"/>
          </p:nvPr>
        </p:nvSpPr>
        <p:spPr>
          <a:xfrm>
            <a:off x="685800" y="1905000"/>
            <a:ext cx="7772400" cy="990600"/>
          </a:xfrm>
        </p:spPr>
        <p:txBody>
          <a:bodyPr/>
          <a:lstStyle>
            <a:lvl1pPr>
              <a:defRPr sz="3600">
                <a:latin typeface="Optima"/>
                <a:cs typeface="Optima"/>
              </a:defRPr>
            </a:lvl1pPr>
          </a:lstStyle>
          <a:p>
            <a:r>
              <a:rPr lang="en-US" smtClean="0"/>
              <a:t>Click to edit Master title style</a:t>
            </a:r>
            <a:endParaRPr lang="en-US"/>
          </a:p>
        </p:txBody>
      </p:sp>
      <p:sp>
        <p:nvSpPr>
          <p:cNvPr id="7184" name="Rectangle 16"/>
          <p:cNvSpPr>
            <a:spLocks noGrp="1" noChangeArrowheads="1"/>
          </p:cNvSpPr>
          <p:nvPr>
            <p:ph type="subTitle" idx="1"/>
          </p:nvPr>
        </p:nvSpPr>
        <p:spPr>
          <a:xfrm>
            <a:off x="1371600" y="3886200"/>
            <a:ext cx="6400800" cy="1752600"/>
          </a:xfrm>
        </p:spPr>
        <p:txBody>
          <a:bodyPr/>
          <a:lstStyle>
            <a:lvl1pPr marL="0" indent="0" algn="ctr">
              <a:buFont typeface="Times" charset="0"/>
              <a:buNone/>
              <a:defRPr/>
            </a:lvl1pPr>
          </a:lstStyle>
          <a:p>
            <a:r>
              <a:rPr lang="en-US" smtClean="0"/>
              <a:t>Click to edit Master subtitle style</a:t>
            </a:r>
            <a:endParaRPr lang="en-US"/>
          </a:p>
        </p:txBody>
      </p:sp>
      <p:sp>
        <p:nvSpPr>
          <p:cNvPr id="5" name="Rectangle 2"/>
          <p:cNvSpPr>
            <a:spLocks noGrp="1" noChangeArrowheads="1"/>
          </p:cNvSpPr>
          <p:nvPr>
            <p:ph type="dt" sz="half" idx="10"/>
          </p:nvPr>
        </p:nvSpPr>
        <p:spPr>
          <a:xfrm>
            <a:off x="457200" y="6245225"/>
            <a:ext cx="2133600" cy="476250"/>
          </a:xfrm>
        </p:spPr>
        <p:txBody>
          <a:bodyPr/>
          <a:lstStyle>
            <a:lvl1pPr>
              <a:defRPr sz="900">
                <a:latin typeface="Lucida Grande" charset="0"/>
              </a:defRPr>
            </a:lvl1pPr>
          </a:lstStyle>
          <a:p>
            <a:fld id="{F55FCB5A-596F-F14F-8339-05428EE3B52B}" type="datetime1">
              <a:rPr lang="en-US" altLang="en-US"/>
              <a:pPr/>
              <a:t>8/29/18</a:t>
            </a:fld>
            <a:endParaRPr lang="en-US" altLang="en-US" dirty="0"/>
          </a:p>
        </p:txBody>
      </p:sp>
      <p:sp>
        <p:nvSpPr>
          <p:cNvPr id="6" name="Rectangle 3"/>
          <p:cNvSpPr>
            <a:spLocks noGrp="1" noChangeArrowheads="1"/>
          </p:cNvSpPr>
          <p:nvPr>
            <p:ph type="ftr" sz="quarter" idx="11"/>
          </p:nvPr>
        </p:nvSpPr>
        <p:spPr>
          <a:xfrm>
            <a:off x="3124200" y="6245225"/>
            <a:ext cx="2895600" cy="476250"/>
          </a:xfrm>
        </p:spPr>
        <p:txBody>
          <a:bodyPr/>
          <a:lstStyle>
            <a:lvl1pPr>
              <a:defRPr/>
            </a:lvl1pPr>
          </a:lstStyle>
          <a:p>
            <a:pPr>
              <a:defRPr/>
            </a:pPr>
            <a:endParaRPr lang="en-US" dirty="0"/>
          </a:p>
        </p:txBody>
      </p:sp>
      <p:sp>
        <p:nvSpPr>
          <p:cNvPr id="7" name="Rectangle 4"/>
          <p:cNvSpPr>
            <a:spLocks noGrp="1" noChangeArrowheads="1"/>
          </p:cNvSpPr>
          <p:nvPr>
            <p:ph type="sldNum" sz="quarter" idx="12"/>
          </p:nvPr>
        </p:nvSpPr>
        <p:spPr>
          <a:xfrm>
            <a:off x="6553200" y="6245225"/>
            <a:ext cx="2133600" cy="476250"/>
          </a:xfrm>
        </p:spPr>
        <p:txBody>
          <a:bodyPr/>
          <a:lstStyle>
            <a:lvl1pPr>
              <a:defRPr/>
            </a:lvl1pPr>
          </a:lstStyle>
          <a:p>
            <a:fld id="{48CB8A68-D6B1-5647-8E5C-C4B9F83E8DA4}" type="slidenum">
              <a:rPr lang="en-US" altLang="en-US"/>
              <a:pPr/>
              <a:t>‹#›</a:t>
            </a:fld>
            <a:endParaRPr lang="en-US"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4928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065C319-0591-F745-BA93-728929FD4FE7}" type="datetime1">
              <a:rPr lang="en-US" altLang="en-US"/>
              <a:pPr/>
              <a:t>8/29/18</a:t>
            </a:fld>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77505E58-C248-E448-AE08-F543B90EF8CE}" type="slidenum">
              <a:rPr lang="en-US" altLang="en-US"/>
              <a:pPr/>
              <a:t>‹#›</a:t>
            </a:fld>
            <a:endParaRPr lang="en-US"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2466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286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ED9BBAC6-C225-D54E-B6FA-E8812C74B866}" type="datetime1">
              <a:rPr lang="en-US" altLang="en-US"/>
              <a:pPr/>
              <a:t>8/29/18</a:t>
            </a:fld>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4F4060F4-0968-024C-9A6B-7CB113C7870C}" type="slidenum">
              <a:rPr lang="en-US" altLang="en-US"/>
              <a:pPr/>
              <a:t>‹#›</a:t>
            </a:fld>
            <a:endParaRPr lang="en-US"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7021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4C81D48-83E6-9340-BD6F-E62E69088299}" type="datetime1">
              <a:rPr lang="en-US" altLang="en-US"/>
              <a:pPr/>
              <a:t>8/29/18</a:t>
            </a:fld>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8AF3BF70-66D5-2F44-9173-84073086C8F8}" type="slidenum">
              <a:rPr lang="en-US" altLang="en-US"/>
              <a:pPr/>
              <a:t>‹#›</a:t>
            </a:fld>
            <a:endParaRPr lang="en-US"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3512624"/>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F3B048DF-2BEB-6149-A6C8-87C1CAF2FEFC}" type="datetime1">
              <a:rPr lang="en-US" altLang="en-US"/>
              <a:pPr/>
              <a:t>8/29/18</a:t>
            </a:fld>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7E350EA9-A2F8-2442-869A-E1EFFB602E10}" type="slidenum">
              <a:rPr lang="en-US" altLang="en-US"/>
              <a:pPr/>
              <a:t>‹#›</a:t>
            </a:fld>
            <a:endParaRPr lang="en-US"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4270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CFD91AA2-D0D4-ED40-9751-332D5BD8C943}" type="datetime1">
              <a:rPr lang="en-US" altLang="en-US"/>
              <a:pPr/>
              <a:t>8/29/18</a:t>
            </a:fld>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2FE33392-04D5-D64F-BB30-B1E63EF9A1E7}" type="slidenum">
              <a:rPr lang="en-US" altLang="en-US"/>
              <a:pPr/>
              <a:t>‹#›</a:t>
            </a:fld>
            <a:endParaRPr lang="en-US"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0231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473FE1BF-59DB-3245-A1B3-EF87EEA24408}" type="datetime1">
              <a:rPr lang="en-US" altLang="en-US"/>
              <a:pPr/>
              <a:t>8/29/18</a:t>
            </a:fld>
            <a:endParaRPr lang="en-US" alt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fld id="{891B924C-DCEE-BC49-86E1-B29A2C539229}" type="slidenum">
              <a:rPr lang="en-US" altLang="en-US"/>
              <a:pPr/>
              <a:t>‹#›</a:t>
            </a:fld>
            <a:endParaRPr lang="en-US"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78710565"/>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A2F3D96-3CFE-7946-87A7-60D7FECC37E2}" type="datetime1">
              <a:rPr lang="en-US" altLang="en-US"/>
              <a:pPr/>
              <a:t>8/29/18</a:t>
            </a:fld>
            <a:endParaRPr lang="en-US" alt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fld id="{31D76B4E-04BC-2741-97D2-C12CC7BAC7F5}" type="slidenum">
              <a:rPr lang="en-US" altLang="en-US"/>
              <a:pPr/>
              <a:t>‹#›</a:t>
            </a:fld>
            <a:endParaRPr lang="en-US"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1609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7F25BE4-F4E2-EE4C-BBA7-F0B6E6C459C8}" type="datetime1">
              <a:rPr lang="en-US" altLang="en-US"/>
              <a:pPr/>
              <a:t>8/29/18</a:t>
            </a:fld>
            <a:endParaRPr lang="en-US" alt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fld id="{0D14E9A2-D481-9448-8947-C7286F85E6F7}" type="slidenum">
              <a:rPr lang="en-US" altLang="en-US"/>
              <a:pPr/>
              <a:t>‹#›</a:t>
            </a:fld>
            <a:endParaRPr lang="en-US"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0498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FE27D5EF-8290-E145-959D-B5F8286F3D0E}" type="datetime1">
              <a:rPr lang="en-US" altLang="en-US"/>
              <a:pPr/>
              <a:t>8/29/18</a:t>
            </a:fld>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568E30CD-1D1E-DA41-AD5C-124C2A8A500B}" type="slidenum">
              <a:rPr lang="en-US" altLang="en-US"/>
              <a:pPr/>
              <a:t>‹#›</a:t>
            </a:fld>
            <a:endParaRPr lang="en-US"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02835194"/>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689C796B-E885-6641-9DA9-137DBAE29CC3}" type="datetime1">
              <a:rPr lang="en-US" altLang="en-US"/>
              <a:pPr/>
              <a:t>8/29/18</a:t>
            </a:fld>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BE4EC58D-2B57-FE4D-BBB9-E04B4C88C61D}" type="slidenum">
              <a:rPr lang="en-US" altLang="en-US"/>
              <a:pPr/>
              <a:t>‹#›</a:t>
            </a:fld>
            <a:endParaRPr lang="en-US"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994439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146" name="AutoShape 2"/>
          <p:cNvSpPr>
            <a:spLocks noChangeArrowheads="1"/>
          </p:cNvSpPr>
          <p:nvPr/>
        </p:nvSpPr>
        <p:spPr bwMode="auto">
          <a:xfrm>
            <a:off x="0" y="1905000"/>
            <a:ext cx="381000" cy="4953000"/>
          </a:xfrm>
          <a:prstGeom prst="rtTriangle">
            <a:avLst/>
          </a:prstGeom>
          <a:gradFill rotWithShape="0">
            <a:gsLst>
              <a:gs pos="0">
                <a:schemeClr val="bg1"/>
              </a:gs>
              <a:gs pos="50000">
                <a:schemeClr val="bg1">
                  <a:gamma/>
                  <a:tint val="0"/>
                  <a:invGamma/>
                </a:schemeClr>
              </a:gs>
              <a:gs pos="100000">
                <a:schemeClr val="bg1"/>
              </a:gs>
            </a:gsLst>
            <a:lin ang="18900000" scaled="1"/>
          </a:gradFill>
          <a:ln w="9525">
            <a:noFill/>
            <a:miter lim="800000"/>
            <a:headEnd/>
            <a:tailEnd/>
          </a:ln>
          <a:effectLst/>
        </p:spPr>
        <p:txBody>
          <a:bodyPr wrap="none" anchor="ctr"/>
          <a:lstStyle/>
          <a:p>
            <a:pPr algn="ctr">
              <a:defRPr/>
            </a:pPr>
            <a:endParaRPr lang="en-US" dirty="0">
              <a:latin typeface="Times" charset="0"/>
              <a:cs typeface="ＭＳ Ｐゴシック" charset="-128"/>
            </a:endParaRPr>
          </a:p>
        </p:txBody>
      </p:sp>
      <p:sp>
        <p:nvSpPr>
          <p:cNvPr id="6147" name="AutoShape 3"/>
          <p:cNvSpPr>
            <a:spLocks noChangeArrowheads="1"/>
          </p:cNvSpPr>
          <p:nvPr/>
        </p:nvSpPr>
        <p:spPr bwMode="auto">
          <a:xfrm flipH="1">
            <a:off x="8686800" y="1905000"/>
            <a:ext cx="454025" cy="4953000"/>
          </a:xfrm>
          <a:prstGeom prst="rtTriangle">
            <a:avLst/>
          </a:prstGeom>
          <a:gradFill rotWithShape="0">
            <a:gsLst>
              <a:gs pos="0">
                <a:schemeClr val="bg1"/>
              </a:gs>
              <a:gs pos="50000">
                <a:schemeClr val="bg1">
                  <a:gamma/>
                  <a:tint val="0"/>
                  <a:invGamma/>
                </a:schemeClr>
              </a:gs>
              <a:gs pos="100000">
                <a:schemeClr val="bg1"/>
              </a:gs>
            </a:gsLst>
            <a:lin ang="2700000" scaled="1"/>
          </a:gradFill>
          <a:ln w="9525">
            <a:noFill/>
            <a:miter lim="800000"/>
            <a:headEnd/>
            <a:tailEnd/>
          </a:ln>
          <a:effectLst/>
        </p:spPr>
        <p:txBody>
          <a:bodyPr wrap="none" anchor="ctr"/>
          <a:lstStyle/>
          <a:p>
            <a:pPr algn="ctr">
              <a:defRPr/>
            </a:pPr>
            <a:endParaRPr lang="en-US" dirty="0">
              <a:latin typeface="Times" charset="0"/>
              <a:cs typeface="ＭＳ Ｐゴシック" charset="-128"/>
            </a:endParaRPr>
          </a:p>
        </p:txBody>
      </p:sp>
      <p:sp>
        <p:nvSpPr>
          <p:cNvPr id="6148" name="Rectangle 4"/>
          <p:cNvSpPr>
            <a:spLocks noGrp="1" noChangeArrowheads="1"/>
          </p:cNvSpPr>
          <p:nvPr>
            <p:ph type="dt" sz="half" idx="2"/>
          </p:nvPr>
        </p:nvSpPr>
        <p:spPr bwMode="auto">
          <a:xfrm>
            <a:off x="0" y="6553200"/>
            <a:ext cx="1219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a:latin typeface="Optima" charset="0"/>
              </a:defRPr>
            </a:lvl1pPr>
          </a:lstStyle>
          <a:p>
            <a:fld id="{7F573182-A43B-6340-ACFA-F228E2DA0806}" type="datetime1">
              <a:rPr lang="en-US" altLang="en-US"/>
              <a:pPr/>
              <a:t>8/29/18</a:t>
            </a:fld>
            <a:endParaRPr lang="en-US" altLang="en-US" dirty="0"/>
          </a:p>
        </p:txBody>
      </p:sp>
      <p:sp>
        <p:nvSpPr>
          <p:cNvPr id="6149" name="Rectangle 5"/>
          <p:cNvSpPr>
            <a:spLocks noGrp="1" noChangeArrowheads="1"/>
          </p:cNvSpPr>
          <p:nvPr>
            <p:ph type="ftr" sz="quarter" idx="3"/>
          </p:nvPr>
        </p:nvSpPr>
        <p:spPr bwMode="auto">
          <a:xfrm>
            <a:off x="1371600" y="6553200"/>
            <a:ext cx="7162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a:latin typeface="Optima"/>
                <a:ea typeface="ＭＳ Ｐゴシック" charset="-128"/>
                <a:cs typeface="Optima"/>
              </a:defRPr>
            </a:lvl1pPr>
          </a:lstStyle>
          <a:p>
            <a:pPr>
              <a:defRPr/>
            </a:pPr>
            <a:endParaRPr lang="en-US" dirty="0"/>
          </a:p>
        </p:txBody>
      </p:sp>
      <p:sp>
        <p:nvSpPr>
          <p:cNvPr id="6150" name="Rectangle 6"/>
          <p:cNvSpPr>
            <a:spLocks noGrp="1" noChangeArrowheads="1"/>
          </p:cNvSpPr>
          <p:nvPr>
            <p:ph type="sldNum" sz="quarter" idx="4"/>
          </p:nvPr>
        </p:nvSpPr>
        <p:spPr bwMode="auto">
          <a:xfrm>
            <a:off x="8686800" y="6324600"/>
            <a:ext cx="457200"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100">
                <a:latin typeface="Optima" charset="0"/>
              </a:defRPr>
            </a:lvl1pPr>
          </a:lstStyle>
          <a:p>
            <a:fld id="{1F5F0CF5-87E9-9F46-AFE7-588EBE3749D2}" type="slidenum">
              <a:rPr lang="en-US" altLang="en-US"/>
              <a:pPr/>
              <a:t>‹#›</a:t>
            </a:fld>
            <a:endParaRPr lang="en-US" altLang="en-US" dirty="0"/>
          </a:p>
        </p:txBody>
      </p:sp>
      <p:sp>
        <p:nvSpPr>
          <p:cNvPr id="1031" name="Rectangle 17"/>
          <p:cNvSpPr>
            <a:spLocks noGrp="1" noChangeArrowheads="1"/>
          </p:cNvSpPr>
          <p:nvPr>
            <p:ph type="title"/>
          </p:nvPr>
        </p:nvSpPr>
        <p:spPr bwMode="auto">
          <a:xfrm>
            <a:off x="228600" y="228600"/>
            <a:ext cx="8610600" cy="762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2" name="Rectangle 18"/>
          <p:cNvSpPr>
            <a:spLocks noGrp="1" noChangeArrowheads="1"/>
          </p:cNvSpPr>
          <p:nvPr>
            <p:ph type="body" idx="1"/>
          </p:nvPr>
        </p:nvSpPr>
        <p:spPr bwMode="auto">
          <a:xfrm>
            <a:off x="457200" y="1219200"/>
            <a:ext cx="8229600" cy="51054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3" name="Picture 32" descr="bar"/>
          <p:cNvPicPr>
            <a:picLocks noChangeAspect="1" noChangeArrowheads="1"/>
          </p:cNvPicPr>
          <p:nvPr/>
        </p:nvPicPr>
        <p:blipFill>
          <a:blip r:embed="rId1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52400" y="990600"/>
            <a:ext cx="8839200" cy="1206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pic>
        <p:nvPicPr>
          <p:cNvPr id="1034" name="Picture 9" descr="bar"/>
          <p:cNvPicPr>
            <a:picLocks noChangeAspect="1" noChangeArrowheads="1"/>
          </p:cNvPicPr>
          <p:nvPr userDrawn="1"/>
        </p:nvPicPr>
        <p:blipFill>
          <a:blip r:embed="rId1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52400" y="990600"/>
            <a:ext cx="8839200" cy="1206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rtl="0" eaLnBrk="0" fontAlgn="base" hangingPunct="0">
        <a:spcBef>
          <a:spcPct val="0"/>
        </a:spcBef>
        <a:spcAft>
          <a:spcPct val="0"/>
        </a:spcAft>
        <a:defRPr sz="3200" b="1">
          <a:solidFill>
            <a:schemeClr val="accent1"/>
          </a:solidFill>
          <a:latin typeface="Optima"/>
          <a:ea typeface="ＭＳ Ｐゴシック" charset="-128"/>
          <a:cs typeface="Optima"/>
        </a:defRPr>
      </a:lvl1pPr>
      <a:lvl2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2pPr>
      <a:lvl3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3pPr>
      <a:lvl4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4pPr>
      <a:lvl5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5pPr>
      <a:lvl6pPr marL="457200" algn="ctr" rtl="0" eaLnBrk="1" fontAlgn="base" hangingPunct="1">
        <a:spcBef>
          <a:spcPct val="0"/>
        </a:spcBef>
        <a:spcAft>
          <a:spcPct val="0"/>
        </a:spcAft>
        <a:defRPr sz="3200" b="1">
          <a:solidFill>
            <a:schemeClr val="accent1"/>
          </a:solidFill>
          <a:latin typeface="Lucida Grande" charset="0"/>
        </a:defRPr>
      </a:lvl6pPr>
      <a:lvl7pPr marL="914400" algn="ctr" rtl="0" eaLnBrk="1" fontAlgn="base" hangingPunct="1">
        <a:spcBef>
          <a:spcPct val="0"/>
        </a:spcBef>
        <a:spcAft>
          <a:spcPct val="0"/>
        </a:spcAft>
        <a:defRPr sz="3200" b="1">
          <a:solidFill>
            <a:schemeClr val="accent1"/>
          </a:solidFill>
          <a:latin typeface="Lucida Grande" charset="0"/>
        </a:defRPr>
      </a:lvl7pPr>
      <a:lvl8pPr marL="1371600" algn="ctr" rtl="0" eaLnBrk="1" fontAlgn="base" hangingPunct="1">
        <a:spcBef>
          <a:spcPct val="0"/>
        </a:spcBef>
        <a:spcAft>
          <a:spcPct val="0"/>
        </a:spcAft>
        <a:defRPr sz="3200" b="1">
          <a:solidFill>
            <a:schemeClr val="accent1"/>
          </a:solidFill>
          <a:latin typeface="Lucida Grande" charset="0"/>
        </a:defRPr>
      </a:lvl8pPr>
      <a:lvl9pPr marL="1828800" algn="ctr" rtl="0" eaLnBrk="1" fontAlgn="base" hangingPunct="1">
        <a:spcBef>
          <a:spcPct val="0"/>
        </a:spcBef>
        <a:spcAft>
          <a:spcPct val="0"/>
        </a:spcAft>
        <a:defRPr sz="3200" b="1">
          <a:solidFill>
            <a:schemeClr val="accent1"/>
          </a:solidFill>
          <a:latin typeface="Lucida Grande" charset="0"/>
        </a:defRPr>
      </a:lvl9pPr>
    </p:titleStyle>
    <p:bodyStyle>
      <a:lvl1pPr marL="342900" indent="-342900" algn="l" rtl="0" eaLnBrk="0" fontAlgn="base" hangingPunct="0">
        <a:spcBef>
          <a:spcPct val="20000"/>
        </a:spcBef>
        <a:spcAft>
          <a:spcPct val="0"/>
        </a:spcAft>
        <a:buClr>
          <a:schemeClr val="accent1"/>
        </a:buClr>
        <a:buFont typeface="Times" charset="0"/>
        <a:buChar char="•"/>
        <a:defRPr sz="2800">
          <a:solidFill>
            <a:schemeClr val="tx1"/>
          </a:solidFill>
          <a:latin typeface="Optima"/>
          <a:ea typeface="ＭＳ Ｐゴシック" charset="-128"/>
          <a:cs typeface="Optima"/>
        </a:defRPr>
      </a:lvl1pPr>
      <a:lvl2pPr marL="742950" indent="-285750" algn="l" rtl="0" eaLnBrk="0" fontAlgn="base" hangingPunct="0">
        <a:spcBef>
          <a:spcPct val="20000"/>
        </a:spcBef>
        <a:spcAft>
          <a:spcPct val="0"/>
        </a:spcAft>
        <a:buClr>
          <a:schemeClr val="accent1"/>
        </a:buClr>
        <a:buFont typeface="Times" charset="0"/>
        <a:buChar char="•"/>
        <a:defRPr sz="2400">
          <a:solidFill>
            <a:schemeClr val="tx1"/>
          </a:solidFill>
          <a:latin typeface="Optima"/>
          <a:ea typeface="ＭＳ Ｐゴシック" charset="-128"/>
          <a:cs typeface="Optima"/>
        </a:defRPr>
      </a:lvl2pPr>
      <a:lvl3pPr marL="1085850" indent="-228600" algn="l" rtl="0" eaLnBrk="0" fontAlgn="base" hangingPunct="0">
        <a:spcBef>
          <a:spcPct val="20000"/>
        </a:spcBef>
        <a:spcAft>
          <a:spcPct val="0"/>
        </a:spcAft>
        <a:buClr>
          <a:schemeClr val="accent1"/>
        </a:buClr>
        <a:buFont typeface="Times" charset="0"/>
        <a:buChar char="•"/>
        <a:defRPr sz="2000">
          <a:solidFill>
            <a:schemeClr val="tx1"/>
          </a:solidFill>
          <a:latin typeface="Optima"/>
          <a:ea typeface="ＭＳ Ｐゴシック" charset="-128"/>
          <a:cs typeface="Optima"/>
        </a:defRPr>
      </a:lvl3pPr>
      <a:lvl4pPr marL="1428750" indent="-228600" algn="l" rtl="0" eaLnBrk="0" fontAlgn="base" hangingPunct="0">
        <a:spcBef>
          <a:spcPct val="20000"/>
        </a:spcBef>
        <a:spcAft>
          <a:spcPct val="0"/>
        </a:spcAft>
        <a:buClr>
          <a:schemeClr val="accent1"/>
        </a:buClr>
        <a:buFont typeface="Times" charset="0"/>
        <a:buChar char="•"/>
        <a:defRPr>
          <a:solidFill>
            <a:schemeClr val="tx1"/>
          </a:solidFill>
          <a:latin typeface="Optima"/>
          <a:ea typeface="ＭＳ Ｐゴシック" charset="-128"/>
          <a:cs typeface="Optima"/>
        </a:defRPr>
      </a:lvl4pPr>
      <a:lvl5pPr marL="1771650" indent="-228600" algn="l" rtl="0" eaLnBrk="0" fontAlgn="base" hangingPunct="0">
        <a:spcBef>
          <a:spcPct val="20000"/>
        </a:spcBef>
        <a:spcAft>
          <a:spcPct val="0"/>
        </a:spcAft>
        <a:buClr>
          <a:schemeClr val="accent1"/>
        </a:buClr>
        <a:buFont typeface="Times" charset="0"/>
        <a:buChar char="•"/>
        <a:defRPr sz="1600">
          <a:solidFill>
            <a:schemeClr val="tx1"/>
          </a:solidFill>
          <a:latin typeface="Optima"/>
          <a:ea typeface="ＭＳ Ｐゴシック" charset="-128"/>
          <a:cs typeface="Optima"/>
        </a:defRPr>
      </a:lvl5pPr>
      <a:lvl6pPr marL="22288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6pPr>
      <a:lvl7pPr marL="26860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7pPr>
      <a:lvl8pPr marL="31432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8pPr>
      <a:lvl9pPr marL="36004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Microsoft_Equation1.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Microsoft_Equation2.bin"/><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Microsoft_Equation3.bin"/><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oleObject" Target="../embeddings/Microsoft_Equation4.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Microsoft_Equation5.bin"/><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spec.org/cpu2017"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Microsoft_Equation6.bin"/><Relationship Id="rId5" Type="http://schemas.openxmlformats.org/officeDocument/2006/relationships/oleObject" Target="../embeddings/Microsoft_Equation7.bin"/><Relationship Id="rId6" Type="http://schemas.openxmlformats.org/officeDocument/2006/relationships/oleObject" Target="../embeddings/Microsoft_Equation8.bin"/><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Microsoft_Excel_97_-_2004_Worksheet9.xls"/><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8.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685800" y="1261140"/>
            <a:ext cx="7772400" cy="990600"/>
          </a:xfrm>
        </p:spPr>
        <p:txBody>
          <a:bodyPr/>
          <a:lstStyle/>
          <a:p>
            <a:pPr eaLnBrk="1" hangingPunct="1"/>
            <a:r>
              <a:rPr lang="en-US" altLang="en-US" dirty="0">
                <a:latin typeface="Optima" charset="0"/>
                <a:cs typeface="Optima" charset="0"/>
              </a:rPr>
              <a:t>Performance II</a:t>
            </a:r>
            <a:br>
              <a:rPr lang="en-US" altLang="en-US" dirty="0">
                <a:latin typeface="Optima" charset="0"/>
                <a:cs typeface="Optima" charset="0"/>
              </a:rPr>
            </a:br>
            <a:endParaRPr lang="en-US" altLang="en-US" dirty="0">
              <a:latin typeface="Optima" charset="0"/>
              <a:cs typeface="Optima" charset="0"/>
            </a:endParaRPr>
          </a:p>
        </p:txBody>
      </p:sp>
      <p:sp>
        <p:nvSpPr>
          <p:cNvPr id="14338" name="Rectangle 3"/>
          <p:cNvSpPr>
            <a:spLocks noGrp="1" noChangeArrowheads="1"/>
          </p:cNvSpPr>
          <p:nvPr>
            <p:ph type="subTitle" idx="1"/>
          </p:nvPr>
        </p:nvSpPr>
        <p:spPr>
          <a:xfrm>
            <a:off x="1371600" y="3505200"/>
            <a:ext cx="6400800" cy="1752600"/>
          </a:xfrm>
        </p:spPr>
        <p:txBody>
          <a:bodyPr/>
          <a:lstStyle/>
          <a:p>
            <a:pPr eaLnBrk="1" hangingPunct="1"/>
            <a:r>
              <a:rPr lang="en-US" altLang="en-US" sz="2000" dirty="0">
                <a:latin typeface="Optima" charset="0"/>
                <a:cs typeface="Optima" charset="0"/>
              </a:rPr>
              <a:t>CS 3339</a:t>
            </a:r>
          </a:p>
          <a:p>
            <a:pPr eaLnBrk="1" hangingPunct="1"/>
            <a:r>
              <a:rPr lang="en-US" altLang="en-US" sz="2000" dirty="0">
                <a:latin typeface="Optima" charset="0"/>
                <a:cs typeface="Optima" charset="0"/>
              </a:rPr>
              <a:t>Lecture 2</a:t>
            </a:r>
            <a:endParaRPr lang="en-US" altLang="en-US" sz="2000" dirty="0" smtClean="0">
              <a:latin typeface="Optima" charset="0"/>
              <a:cs typeface="Optima" charset="0"/>
            </a:endParaRPr>
          </a:p>
          <a:p>
            <a:pPr eaLnBrk="1" hangingPunct="1"/>
            <a:r>
              <a:rPr lang="en-US" altLang="en-US" sz="2000" dirty="0" smtClean="0">
                <a:latin typeface="Optima" charset="0"/>
                <a:cs typeface="Optima" charset="0"/>
              </a:rPr>
              <a:t>Greg LaKomski</a:t>
            </a:r>
          </a:p>
          <a:p>
            <a:pPr eaLnBrk="1" hangingPunct="1"/>
            <a:r>
              <a:rPr lang="en-US" altLang="en-US" sz="2000" dirty="0" smtClean="0">
                <a:latin typeface="Optima" charset="0"/>
                <a:cs typeface="Optima" charset="0"/>
              </a:rPr>
              <a:t>Texas State University</a:t>
            </a:r>
          </a:p>
          <a:p>
            <a:pPr eaLnBrk="1" hangingPunct="1"/>
            <a:endParaRPr lang="en-US" altLang="en-US" sz="2400" dirty="0" smtClean="0">
              <a:latin typeface="Optima" charset="0"/>
              <a:cs typeface="Optima" charset="0"/>
            </a:endParaRPr>
          </a:p>
          <a:p>
            <a:pPr eaLnBrk="1" hangingPunct="1"/>
            <a:r>
              <a:rPr lang="en-US" altLang="en-US" sz="2000" dirty="0" smtClean="0">
                <a:latin typeface="Optima" charset="0"/>
                <a:cs typeface="Optima" charset="0"/>
              </a:rPr>
              <a:t>Fall 2018</a:t>
            </a:r>
            <a:endParaRPr lang="en-US" altLang="en-US" sz="2000" dirty="0">
              <a:latin typeface="Optima" charset="0"/>
              <a:cs typeface="Optima"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Whats the difference?</a:t>
            </a:r>
          </a:p>
        </p:txBody>
      </p:sp>
      <p:sp>
        <p:nvSpPr>
          <p:cNvPr id="3" name="Content Placeholder 2"/>
          <p:cNvSpPr>
            <a:spLocks noGrp="1"/>
          </p:cNvSpPr>
          <p:nvPr>
            <p:ph idx="1"/>
          </p:nvPr>
        </p:nvSpPr>
        <p:spPr/>
        <p:txBody>
          <a:bodyPr/>
          <a:lstStyle/>
          <a:p>
            <a:r>
              <a:rPr lang="en-US"/>
              <a:t>6753 and 67530   - base 10</a:t>
            </a:r>
          </a:p>
          <a:p>
            <a:endParaRPr lang="en-US"/>
          </a:p>
          <a:p>
            <a:r>
              <a:rPr lang="en-US"/>
              <a:t>DEADBEEF and DEADBEEF0 – base 16</a:t>
            </a:r>
          </a:p>
          <a:p>
            <a:endParaRPr lang="en-US"/>
          </a:p>
          <a:p>
            <a:r>
              <a:rPr lang="en-US"/>
              <a:t>110101 and 1101010  - Base 2</a:t>
            </a:r>
          </a:p>
          <a:p>
            <a:endParaRPr lang="en-US"/>
          </a:p>
          <a:p>
            <a:r>
              <a:rPr lang="en-US"/>
              <a:t>How does this apply to this class?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 and Multiplication</a:t>
            </a:r>
          </a:p>
        </p:txBody>
      </p:sp>
      <p:sp>
        <p:nvSpPr>
          <p:cNvPr id="3" name="Content Placeholder 2"/>
          <p:cNvSpPr>
            <a:spLocks noGrp="1"/>
          </p:cNvSpPr>
          <p:nvPr>
            <p:ph idx="1"/>
          </p:nvPr>
        </p:nvSpPr>
        <p:spPr/>
        <p:txBody>
          <a:bodyPr/>
          <a:lstStyle/>
          <a:p>
            <a:r>
              <a:rPr lang="en-US"/>
              <a:t>What is the big O for adding two numbers?</a:t>
            </a:r>
          </a:p>
          <a:p>
            <a:endParaRPr lang="en-US"/>
          </a:p>
          <a:p>
            <a:r>
              <a:rPr lang="en-US"/>
              <a:t>Why????</a:t>
            </a:r>
          </a:p>
          <a:p>
            <a:endParaRPr lang="en-US"/>
          </a:p>
          <a:p>
            <a:r>
              <a:rPr lang="en-US"/>
              <a:t>What is time complexity for multiplication?</a:t>
            </a:r>
          </a:p>
          <a:p>
            <a:endParaRPr lang="en-US"/>
          </a:p>
          <a:p>
            <a:r>
              <a:rPr lang="en-US"/>
              <a:t>Why???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BTW</a:t>
            </a:r>
          </a:p>
        </p:txBody>
      </p:sp>
      <p:sp>
        <p:nvSpPr>
          <p:cNvPr id="3" name="Content Placeholder 2"/>
          <p:cNvSpPr>
            <a:spLocks noGrp="1"/>
          </p:cNvSpPr>
          <p:nvPr>
            <p:ph idx="1"/>
          </p:nvPr>
        </p:nvSpPr>
        <p:spPr/>
        <p:txBody>
          <a:bodyPr/>
          <a:lstStyle/>
          <a:p>
            <a:r>
              <a:rPr lang="en-US"/>
              <a:t>Checking Knuth, section 4.3.3, it looks like the fastest Fourier-related method, called Schassenhage-Strassen, turns out to have a theoretical fastest running time of</a:t>
            </a:r>
          </a:p>
          <a:p>
            <a:pPr lvl="1">
              <a:buNone/>
            </a:pPr>
            <a:r>
              <a:rPr lang="en-US" sz="2800">
                <a:solidFill>
                  <a:srgbClr val="FF0000"/>
                </a:solidFill>
              </a:rPr>
              <a:t>O(n log n log log n) </a:t>
            </a:r>
          </a:p>
          <a:p>
            <a:pPr lvl="1"/>
            <a:endParaRPr lang="en-US"/>
          </a:p>
          <a:p>
            <a:pPr>
              <a:buFont typeface="Arial"/>
              <a:buChar char="•"/>
            </a:pPr>
            <a:r>
              <a:rPr lang="en-US"/>
              <a:t>and is, in general, linearly proportional to n, the number of bits in the numbers (assumed to be equal). This is considerably faster than the quoted running time though practical applications will be slower.</a:t>
            </a: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 is Donald Knuth???</a:t>
            </a:r>
          </a:p>
        </p:txBody>
      </p:sp>
      <p:sp>
        <p:nvSpPr>
          <p:cNvPr id="3" name="Content Placeholder 2"/>
          <p:cNvSpPr>
            <a:spLocks noGrp="1"/>
          </p:cNvSpPr>
          <p:nvPr>
            <p:ph idx="1"/>
          </p:nvPr>
        </p:nvSpPr>
        <p:spPr/>
        <p:txBody>
          <a:bodyPr/>
          <a:lstStyle/>
          <a:p>
            <a:r>
              <a:rPr lang="en-US"/>
              <a:t>Look it up.   He is important!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Shifting a number left is the same as multiplying</a:t>
            </a:r>
          </a:p>
        </p:txBody>
      </p:sp>
      <p:sp>
        <p:nvSpPr>
          <p:cNvPr id="3" name="Content Placeholder 2"/>
          <p:cNvSpPr>
            <a:spLocks noGrp="1"/>
          </p:cNvSpPr>
          <p:nvPr>
            <p:ph idx="1"/>
          </p:nvPr>
        </p:nvSpPr>
        <p:spPr/>
        <p:txBody>
          <a:bodyPr/>
          <a:lstStyle/>
          <a:p>
            <a:r>
              <a:rPr lang="en-US"/>
              <a:t>The processor can shift left way faster than multiplying</a:t>
            </a:r>
          </a:p>
          <a:p>
            <a:r>
              <a:rPr lang="en-US"/>
              <a:t>So when you code you need to know this!</a:t>
            </a:r>
          </a:p>
          <a:p>
            <a:r>
              <a:rPr lang="en-US"/>
              <a:t>We will talk about shift registers, adders, and multiplication later.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BTW: Adding Binary</a:t>
            </a:r>
          </a:p>
        </p:txBody>
      </p:sp>
      <p:sp>
        <p:nvSpPr>
          <p:cNvPr id="3" name="Content Placeholder 2"/>
          <p:cNvSpPr>
            <a:spLocks noGrp="1"/>
          </p:cNvSpPr>
          <p:nvPr>
            <p:ph idx="1"/>
          </p:nvPr>
        </p:nvSpPr>
        <p:spPr/>
        <p:txBody>
          <a:bodyPr/>
          <a:lstStyle/>
          <a:p>
            <a:r>
              <a:rPr lang="en-US"/>
              <a:t>0 + 0 = 0</a:t>
            </a:r>
          </a:p>
          <a:p>
            <a:r>
              <a:rPr lang="en-US"/>
              <a:t>1 + 0 = 0 + 1 = 1</a:t>
            </a:r>
          </a:p>
          <a:p>
            <a:r>
              <a:rPr lang="en-US"/>
              <a:t>1 + 1 = ?</a:t>
            </a:r>
          </a:p>
          <a:p>
            <a:r>
              <a:rPr lang="en-US"/>
              <a:t>= 0 carry 1</a:t>
            </a:r>
          </a:p>
          <a:p>
            <a:r>
              <a:rPr lang="en-US"/>
              <a:t>1+1+1 = 1 carry 1</a:t>
            </a:r>
          </a:p>
          <a:p>
            <a:endParaRPr lang="en-US"/>
          </a:p>
          <a:p>
            <a:r>
              <a:rPr lang="en-US"/>
              <a:t>0111 + 0111 = 1110</a:t>
            </a:r>
          </a:p>
          <a:p>
            <a:r>
              <a:rPr lang="en-US"/>
              <a:t>7 + 7 = 14</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519113" y="76200"/>
            <a:ext cx="8105775" cy="831850"/>
          </a:xfrm>
        </p:spPr>
        <p:txBody>
          <a:bodyPr/>
          <a:lstStyle/>
          <a:p>
            <a:r>
              <a:rPr lang="en-US" altLang="en-US" sz="2800" dirty="0">
                <a:latin typeface="Optima" charset="0"/>
                <a:cs typeface="Optima" charset="0"/>
              </a:rPr>
              <a:t>Abstraction Layers in Modern Systems</a:t>
            </a:r>
          </a:p>
        </p:txBody>
      </p:sp>
      <p:sp>
        <p:nvSpPr>
          <p:cNvPr id="33798" name="AutoShape 3"/>
          <p:cNvSpPr>
            <a:spLocks noChangeArrowheads="1"/>
          </p:cNvSpPr>
          <p:nvPr/>
        </p:nvSpPr>
        <p:spPr bwMode="auto">
          <a:xfrm>
            <a:off x="2884488" y="1676400"/>
            <a:ext cx="2971800" cy="40322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lIns="91429" tIns="45714" rIns="91429" bIns="45714" anchor="ctr"/>
          <a:lstStyle/>
          <a:p>
            <a:pPr algn="ctr" defTabSz="820738">
              <a:defRPr/>
            </a:pPr>
            <a:r>
              <a:rPr lang="en-US" sz="2000" dirty="0">
                <a:solidFill>
                  <a:srgbClr val="000000"/>
                </a:solidFill>
                <a:latin typeface="Optima" pitchFamily="-107" charset="0"/>
                <a:ea typeface="Optima" pitchFamily="-107" charset="0"/>
                <a:cs typeface="Optima" pitchFamily="-107" charset="0"/>
              </a:rPr>
              <a:t>Algorithm</a:t>
            </a:r>
          </a:p>
        </p:txBody>
      </p:sp>
      <p:sp>
        <p:nvSpPr>
          <p:cNvPr id="33799" name="AutoShape 4"/>
          <p:cNvSpPr>
            <a:spLocks noChangeArrowheads="1"/>
          </p:cNvSpPr>
          <p:nvPr/>
        </p:nvSpPr>
        <p:spPr bwMode="auto">
          <a:xfrm>
            <a:off x="2351088" y="4343400"/>
            <a:ext cx="4038600" cy="392113"/>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lIns="91429" tIns="45714" rIns="91429" bIns="45714" anchor="ctr"/>
          <a:lstStyle/>
          <a:p>
            <a:pPr algn="ctr" defTabSz="820738">
              <a:defRPr/>
            </a:pPr>
            <a:r>
              <a:rPr lang="en-US" sz="2000" dirty="0">
                <a:solidFill>
                  <a:srgbClr val="000000"/>
                </a:solidFill>
                <a:latin typeface="Optima" pitchFamily="-107" charset="0"/>
                <a:ea typeface="Optima" pitchFamily="-107" charset="0"/>
                <a:cs typeface="Optima" pitchFamily="-107" charset="0"/>
              </a:rPr>
              <a:t>Gates/RTL</a:t>
            </a:r>
          </a:p>
        </p:txBody>
      </p:sp>
      <p:sp>
        <p:nvSpPr>
          <p:cNvPr id="33800" name="AutoShape 5"/>
          <p:cNvSpPr>
            <a:spLocks noChangeArrowheads="1"/>
          </p:cNvSpPr>
          <p:nvPr/>
        </p:nvSpPr>
        <p:spPr bwMode="auto">
          <a:xfrm>
            <a:off x="2887663" y="1219200"/>
            <a:ext cx="2965450" cy="40322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lIns="91429" tIns="45714" rIns="91429" bIns="45714" anchor="ctr"/>
          <a:lstStyle/>
          <a:p>
            <a:pPr algn="ctr" defTabSz="820738">
              <a:defRPr/>
            </a:pPr>
            <a:r>
              <a:rPr lang="en-US" sz="2000" dirty="0">
                <a:solidFill>
                  <a:srgbClr val="000000"/>
                </a:solidFill>
                <a:latin typeface="Optima" pitchFamily="-107" charset="0"/>
                <a:ea typeface="Optima" pitchFamily="-107" charset="0"/>
                <a:cs typeface="Optima" pitchFamily="-107" charset="0"/>
              </a:rPr>
              <a:t>Application</a:t>
            </a:r>
          </a:p>
        </p:txBody>
      </p:sp>
      <p:sp>
        <p:nvSpPr>
          <p:cNvPr id="33801" name="AutoShape 6"/>
          <p:cNvSpPr>
            <a:spLocks noChangeArrowheads="1"/>
          </p:cNvSpPr>
          <p:nvPr/>
        </p:nvSpPr>
        <p:spPr bwMode="auto">
          <a:xfrm>
            <a:off x="2351088" y="3352800"/>
            <a:ext cx="4038600" cy="471488"/>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lIns="91429" tIns="45714" rIns="91429" bIns="45714" anchor="ctr"/>
          <a:lstStyle/>
          <a:p>
            <a:pPr algn="ctr" defTabSz="820738">
              <a:defRPr/>
            </a:pPr>
            <a:r>
              <a:rPr lang="en-US" sz="2000" dirty="0">
                <a:solidFill>
                  <a:srgbClr val="000000"/>
                </a:solidFill>
                <a:latin typeface="Optima" pitchFamily="-107" charset="0"/>
                <a:ea typeface="Optima" pitchFamily="-107" charset="0"/>
                <a:cs typeface="Optima" pitchFamily="-107" charset="0"/>
              </a:rPr>
              <a:t>Instruction Set Architecture (ISA)</a:t>
            </a:r>
          </a:p>
        </p:txBody>
      </p:sp>
      <p:sp>
        <p:nvSpPr>
          <p:cNvPr id="33802" name="AutoShape 7"/>
          <p:cNvSpPr>
            <a:spLocks noChangeArrowheads="1"/>
          </p:cNvSpPr>
          <p:nvPr/>
        </p:nvSpPr>
        <p:spPr bwMode="auto">
          <a:xfrm>
            <a:off x="2262188" y="2873375"/>
            <a:ext cx="4214812" cy="40322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lIns="91429" tIns="45714" rIns="91429" bIns="45714" anchor="ctr"/>
          <a:lstStyle/>
          <a:p>
            <a:pPr algn="ctr" defTabSz="820738">
              <a:defRPr/>
            </a:pPr>
            <a:r>
              <a:rPr lang="en-US" sz="2000" dirty="0">
                <a:solidFill>
                  <a:srgbClr val="000000"/>
                </a:solidFill>
                <a:latin typeface="Optima" pitchFamily="-107" charset="0"/>
                <a:ea typeface="Optima" pitchFamily="-107" charset="0"/>
                <a:cs typeface="Optima" pitchFamily="-107" charset="0"/>
              </a:rPr>
              <a:t>Operating System/Compilers</a:t>
            </a:r>
          </a:p>
        </p:txBody>
      </p:sp>
      <p:sp>
        <p:nvSpPr>
          <p:cNvPr id="33803" name="AutoShape 8"/>
          <p:cNvSpPr>
            <a:spLocks noChangeArrowheads="1"/>
          </p:cNvSpPr>
          <p:nvPr/>
        </p:nvSpPr>
        <p:spPr bwMode="auto">
          <a:xfrm>
            <a:off x="2351088" y="3886200"/>
            <a:ext cx="4038600" cy="403225"/>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lIns="91429" tIns="45714" rIns="91429" bIns="45714" anchor="ctr"/>
          <a:lstStyle/>
          <a:p>
            <a:pPr algn="ctr" defTabSz="820738">
              <a:defRPr/>
            </a:pPr>
            <a:r>
              <a:rPr lang="en-US" sz="2000" dirty="0">
                <a:solidFill>
                  <a:srgbClr val="000000"/>
                </a:solidFill>
                <a:latin typeface="Optima" pitchFamily="-107" charset="0"/>
                <a:ea typeface="Optima" pitchFamily="-107" charset="0"/>
                <a:cs typeface="Optima" pitchFamily="-107" charset="0"/>
              </a:rPr>
              <a:t>Microarchitecture</a:t>
            </a:r>
          </a:p>
        </p:txBody>
      </p:sp>
      <p:sp>
        <p:nvSpPr>
          <p:cNvPr id="33804" name="AutoShape 9"/>
          <p:cNvSpPr>
            <a:spLocks noChangeArrowheads="1"/>
          </p:cNvSpPr>
          <p:nvPr/>
        </p:nvSpPr>
        <p:spPr bwMode="auto">
          <a:xfrm>
            <a:off x="2884488" y="5562600"/>
            <a:ext cx="2971800" cy="4572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lIns="91429" tIns="45714" rIns="91429" bIns="45714" anchor="ctr"/>
          <a:lstStyle/>
          <a:p>
            <a:pPr algn="ctr" defTabSz="820738">
              <a:defRPr/>
            </a:pPr>
            <a:r>
              <a:rPr lang="en-US" sz="2000" dirty="0">
                <a:solidFill>
                  <a:srgbClr val="000000"/>
                </a:solidFill>
                <a:latin typeface="Optima" pitchFamily="-107" charset="0"/>
                <a:ea typeface="Optima" pitchFamily="-107" charset="0"/>
                <a:cs typeface="Optima" pitchFamily="-107" charset="0"/>
              </a:rPr>
              <a:t>Circuits/Devices</a:t>
            </a:r>
          </a:p>
        </p:txBody>
      </p:sp>
      <p:sp>
        <p:nvSpPr>
          <p:cNvPr id="33805" name="AutoShape 10"/>
          <p:cNvSpPr>
            <a:spLocks noChangeArrowheads="1"/>
          </p:cNvSpPr>
          <p:nvPr/>
        </p:nvSpPr>
        <p:spPr bwMode="auto">
          <a:xfrm>
            <a:off x="2884488" y="2133600"/>
            <a:ext cx="2971800" cy="40322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lIns="91429" tIns="45714" rIns="91429" bIns="45714" anchor="ctr"/>
          <a:lstStyle/>
          <a:p>
            <a:pPr algn="ctr" defTabSz="820738">
              <a:defRPr/>
            </a:pPr>
            <a:r>
              <a:rPr lang="en-US" sz="2000" dirty="0">
                <a:solidFill>
                  <a:srgbClr val="000000"/>
                </a:solidFill>
                <a:latin typeface="Optima" pitchFamily="-107" charset="0"/>
                <a:ea typeface="Optima" pitchFamily="-107" charset="0"/>
                <a:cs typeface="Optima" pitchFamily="-107" charset="0"/>
              </a:rPr>
              <a:t>Programming Language</a:t>
            </a:r>
          </a:p>
        </p:txBody>
      </p:sp>
      <p:sp>
        <p:nvSpPr>
          <p:cNvPr id="33807" name="AutoShape 12"/>
          <p:cNvSpPr>
            <a:spLocks noChangeArrowheads="1"/>
          </p:cNvSpPr>
          <p:nvPr/>
        </p:nvSpPr>
        <p:spPr bwMode="auto">
          <a:xfrm>
            <a:off x="2884488" y="6096000"/>
            <a:ext cx="2971800" cy="45878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lIns="91429" tIns="45714" rIns="91429" bIns="45714" anchor="ctr"/>
          <a:lstStyle/>
          <a:p>
            <a:pPr algn="ctr" defTabSz="820738">
              <a:defRPr/>
            </a:pPr>
            <a:r>
              <a:rPr lang="en-US" sz="2000" dirty="0">
                <a:solidFill>
                  <a:srgbClr val="000000"/>
                </a:solidFill>
                <a:latin typeface="Optima" pitchFamily="-107" charset="0"/>
                <a:ea typeface="Optima" pitchFamily="-107" charset="0"/>
                <a:cs typeface="Optima" pitchFamily="-107" charset="0"/>
              </a:rPr>
              <a:t>Physics</a:t>
            </a:r>
          </a:p>
        </p:txBody>
      </p:sp>
      <p:grpSp>
        <p:nvGrpSpPr>
          <p:cNvPr id="2" name="Group 35"/>
          <p:cNvGrpSpPr>
            <a:grpSpLocks/>
          </p:cNvGrpSpPr>
          <p:nvPr/>
        </p:nvGrpSpPr>
        <p:grpSpPr bwMode="auto">
          <a:xfrm>
            <a:off x="6553200" y="3409950"/>
            <a:ext cx="1600200" cy="1314450"/>
            <a:chOff x="3888" y="1776"/>
            <a:chExt cx="1008" cy="828"/>
          </a:xfrm>
        </p:grpSpPr>
        <p:sp>
          <p:nvSpPr>
            <p:cNvPr id="36881" name="Line 19"/>
            <p:cNvSpPr>
              <a:spLocks noChangeShapeType="1"/>
            </p:cNvSpPr>
            <p:nvPr/>
          </p:nvSpPr>
          <p:spPr bwMode="auto">
            <a:xfrm>
              <a:off x="3984" y="1776"/>
              <a:ext cx="0" cy="828"/>
            </a:xfrm>
            <a:prstGeom prst="line">
              <a:avLst/>
            </a:prstGeom>
            <a:noFill/>
            <a:ln w="38100">
              <a:solidFill>
                <a:schemeClr val="tx1"/>
              </a:solidFill>
              <a:round/>
              <a:headEnd type="triangle" w="med" len="med"/>
              <a:tailEnd type="triangle"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nchor="ctr">
              <a:spAutoFit/>
            </a:bodyPr>
            <a:lstStyle/>
            <a:p>
              <a:endParaRPr lang="en-US" dirty="0"/>
            </a:p>
          </p:txBody>
        </p:sp>
        <p:sp>
          <p:nvSpPr>
            <p:cNvPr id="36882" name="Text Box 20"/>
            <p:cNvSpPr txBox="1">
              <a:spLocks noChangeArrowheads="1"/>
            </p:cNvSpPr>
            <p:nvPr/>
          </p:nvSpPr>
          <p:spPr bwMode="auto">
            <a:xfrm>
              <a:off x="3984" y="1899"/>
              <a:ext cx="912" cy="58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dirty="0">
                  <a:latin typeface="Optima" charset="0"/>
                </a:rPr>
                <a:t>Domain of computer architecture</a:t>
              </a:r>
            </a:p>
          </p:txBody>
        </p:sp>
        <p:sp>
          <p:nvSpPr>
            <p:cNvPr id="36883" name="Line 21"/>
            <p:cNvSpPr>
              <a:spLocks noChangeShapeType="1"/>
            </p:cNvSpPr>
            <p:nvPr/>
          </p:nvSpPr>
          <p:spPr bwMode="auto">
            <a:xfrm>
              <a:off x="3888" y="1776"/>
              <a:ext cx="192" cy="0"/>
            </a:xfrm>
            <a:prstGeom prst="line">
              <a:avLst/>
            </a:prstGeom>
            <a:noFill/>
            <a:ln w="952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nchor="ctr">
              <a:spAutoFit/>
            </a:bodyPr>
            <a:lstStyle/>
            <a:p>
              <a:endParaRPr lang="en-US" dirty="0"/>
            </a:p>
          </p:txBody>
        </p:sp>
        <p:sp>
          <p:nvSpPr>
            <p:cNvPr id="36884" name="Line 22"/>
            <p:cNvSpPr>
              <a:spLocks noChangeShapeType="1"/>
            </p:cNvSpPr>
            <p:nvPr/>
          </p:nvSpPr>
          <p:spPr bwMode="auto">
            <a:xfrm>
              <a:off x="3888" y="2592"/>
              <a:ext cx="288" cy="0"/>
            </a:xfrm>
            <a:prstGeom prst="line">
              <a:avLst/>
            </a:prstGeom>
            <a:noFill/>
            <a:ln w="9525">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anchor="ctr">
              <a:spAutoFit/>
            </a:bodyPr>
            <a:lstStyle/>
            <a:p>
              <a:endParaRPr lang="en-US" dirty="0"/>
            </a:p>
          </p:txBody>
        </p:sp>
      </p:grpSp>
      <p:sp>
        <p:nvSpPr>
          <p:cNvPr id="48" name="Cloud 47"/>
          <p:cNvSpPr/>
          <p:nvPr/>
        </p:nvSpPr>
        <p:spPr bwMode="auto">
          <a:xfrm>
            <a:off x="152400" y="1524000"/>
            <a:ext cx="1600200" cy="685800"/>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a:lstStyle/>
          <a:p>
            <a:pPr>
              <a:defRPr/>
            </a:pPr>
            <a:r>
              <a:rPr lang="en-US" sz="1800" b="1" dirty="0">
                <a:latin typeface="Optima" pitchFamily="-107" charset="0"/>
                <a:ea typeface="Optima" pitchFamily="-107" charset="0"/>
                <a:cs typeface="Optima" pitchFamily="-107" charset="0"/>
              </a:rPr>
              <a:t>Problem</a:t>
            </a:r>
          </a:p>
        </p:txBody>
      </p:sp>
      <p:pic>
        <p:nvPicPr>
          <p:cNvPr id="36877" name="Picture 9"/>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228600" y="4648200"/>
            <a:ext cx="1676400" cy="16764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
        <p:nvSpPr>
          <p:cNvPr id="50" name="Right Arrow 49"/>
          <p:cNvSpPr>
            <a:spLocks noChangeArrowheads="1"/>
          </p:cNvSpPr>
          <p:nvPr/>
        </p:nvSpPr>
        <p:spPr bwMode="auto">
          <a:xfrm>
            <a:off x="1981200" y="1600200"/>
            <a:ext cx="609600" cy="457200"/>
          </a:xfrm>
          <a:prstGeom prst="rightArrow">
            <a:avLst>
              <a:gd name="adj1" fmla="val 50000"/>
              <a:gd name="adj2" fmla="val 50000"/>
            </a:avLst>
          </a:prstGeom>
          <a:solidFill>
            <a:srgbClr val="FF66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dirty="0"/>
          </a:p>
        </p:txBody>
      </p:sp>
      <p:sp>
        <p:nvSpPr>
          <p:cNvPr id="51" name="Right Arrow 50"/>
          <p:cNvSpPr>
            <a:spLocks noChangeArrowheads="1"/>
          </p:cNvSpPr>
          <p:nvPr/>
        </p:nvSpPr>
        <p:spPr bwMode="auto">
          <a:xfrm>
            <a:off x="1905000" y="5791200"/>
            <a:ext cx="609600" cy="457200"/>
          </a:xfrm>
          <a:prstGeom prst="rightArrow">
            <a:avLst>
              <a:gd name="adj1" fmla="val 50000"/>
              <a:gd name="adj2" fmla="val 50000"/>
            </a:avLst>
          </a:prstGeom>
          <a:solidFill>
            <a:srgbClr val="FF660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round/>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dirty="0"/>
          </a:p>
        </p:txBody>
      </p:sp>
      <p:sp>
        <p:nvSpPr>
          <p:cNvPr id="36880" name="Line 6"/>
          <p:cNvSpPr>
            <a:spLocks noChangeShapeType="1"/>
          </p:cNvSpPr>
          <p:nvPr/>
        </p:nvSpPr>
        <p:spPr bwMode="auto">
          <a:xfrm>
            <a:off x="914400" y="2362200"/>
            <a:ext cx="0" cy="2209800"/>
          </a:xfrm>
          <a:prstGeom prst="line">
            <a:avLst/>
          </a:prstGeom>
          <a:noFill/>
          <a:ln w="76200">
            <a:solidFill>
              <a:schemeClr val="tx1"/>
            </a:solidFill>
            <a:round/>
            <a:headEnd type="triangle" w="med" len="med"/>
            <a:tailEnd type="triangle"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lIns="91165" tIns="45583" rIns="91165" bIns="45583">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slide(fromLeft)">
                                      <p:cBhvr>
                                        <p:cTn id="7" dur="500"/>
                                        <p:tgtEl>
                                          <p:spTgt spid="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3800"/>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33798"/>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380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slide(fromLeft)">
                                      <p:cBhvr>
                                        <p:cTn id="22" dur="500"/>
                                        <p:tgtEl>
                                          <p:spTgt spid="51"/>
                                        </p:tgtEl>
                                      </p:cBhvr>
                                    </p:animEffec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33804"/>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3807"/>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380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380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3803"/>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379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animBg="1"/>
      <p:bldP spid="33799" grpId="0" animBg="1"/>
      <p:bldP spid="33800" grpId="0" animBg="1"/>
      <p:bldP spid="33801" grpId="0" animBg="1"/>
      <p:bldP spid="33802" grpId="0" animBg="1"/>
      <p:bldP spid="33803" grpId="0" animBg="1"/>
      <p:bldP spid="33804" grpId="0" animBg="1"/>
      <p:bldP spid="33805" grpId="0" animBg="1"/>
      <p:bldP spid="33807" grpId="0" animBg="1"/>
      <p:bldP spid="50" grpId="0" animBg="1"/>
      <p:bldP spid="51" grpId="0" animBg="1"/>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altLang="en-US" dirty="0">
                <a:latin typeface="Optima" charset="0"/>
                <a:cs typeface="Optima" charset="0"/>
              </a:rPr>
              <a:t>Performance Evaluation Goals</a:t>
            </a:r>
          </a:p>
        </p:txBody>
      </p:sp>
      <p:sp>
        <p:nvSpPr>
          <p:cNvPr id="887811" name="Rectangle 3"/>
          <p:cNvSpPr>
            <a:spLocks noGrp="1" noChangeArrowheads="1"/>
          </p:cNvSpPr>
          <p:nvPr>
            <p:ph idx="1"/>
          </p:nvPr>
        </p:nvSpPr>
        <p:spPr/>
        <p:txBody>
          <a:bodyPr/>
          <a:lstStyle/>
          <a:p>
            <a:pPr eaLnBrk="1" hangingPunct="1"/>
            <a:r>
              <a:rPr lang="en-US" altLang="en-US" sz="2000" dirty="0" smtClean="0">
                <a:latin typeface="Optima" charset="0"/>
                <a:cs typeface="Optima" charset="0"/>
              </a:rPr>
              <a:t>Buyer </a:t>
            </a:r>
            <a:r>
              <a:rPr lang="en-US" altLang="en-US" sz="2000" dirty="0">
                <a:latin typeface="Optima" charset="0"/>
                <a:cs typeface="Optima" charset="0"/>
              </a:rPr>
              <a:t>perspective </a:t>
            </a:r>
            <a:endParaRPr lang="en-US" altLang="en-US" sz="2000" dirty="0" smtClean="0">
              <a:latin typeface="Optima" charset="0"/>
              <a:cs typeface="Optima" charset="0"/>
            </a:endParaRPr>
          </a:p>
          <a:p>
            <a:pPr lvl="1" eaLnBrk="1" hangingPunct="1"/>
            <a:r>
              <a:rPr lang="en-US" altLang="en-US" sz="1800" dirty="0" smtClean="0">
                <a:latin typeface="Optima" charset="0"/>
                <a:cs typeface="Optima" charset="0"/>
              </a:rPr>
              <a:t>Given </a:t>
            </a:r>
            <a:r>
              <a:rPr lang="en-US" altLang="en-US" sz="1800" dirty="0">
                <a:latin typeface="Optima" charset="0"/>
                <a:cs typeface="Optima" charset="0"/>
              </a:rPr>
              <a:t>a collection of machines, which has the </a:t>
            </a:r>
          </a:p>
          <a:p>
            <a:pPr lvl="2" eaLnBrk="1" hangingPunct="1"/>
            <a:r>
              <a:rPr lang="en-US" altLang="en-US" sz="1600" dirty="0">
                <a:latin typeface="Optima" charset="0"/>
                <a:cs typeface="Optima" charset="0"/>
              </a:rPr>
              <a:t>best performance ?</a:t>
            </a:r>
          </a:p>
          <a:p>
            <a:pPr lvl="2" eaLnBrk="1" hangingPunct="1"/>
            <a:r>
              <a:rPr lang="en-US" altLang="en-US" sz="1600" dirty="0">
                <a:latin typeface="Optima" charset="0"/>
                <a:cs typeface="Optima" charset="0"/>
              </a:rPr>
              <a:t>least cost ?</a:t>
            </a:r>
          </a:p>
          <a:p>
            <a:pPr lvl="2" eaLnBrk="1" hangingPunct="1"/>
            <a:r>
              <a:rPr lang="en-US" altLang="en-US" sz="1600" dirty="0">
                <a:latin typeface="Optima" charset="0"/>
                <a:cs typeface="Optima" charset="0"/>
              </a:rPr>
              <a:t>best cost/performance?</a:t>
            </a:r>
          </a:p>
          <a:p>
            <a:pPr eaLnBrk="1" hangingPunct="1"/>
            <a:r>
              <a:rPr lang="en-US" altLang="en-US" sz="2000" dirty="0" smtClean="0">
                <a:latin typeface="Optima" charset="0"/>
                <a:cs typeface="Optima" charset="0"/>
              </a:rPr>
              <a:t>Architect </a:t>
            </a:r>
            <a:r>
              <a:rPr lang="en-US" altLang="en-US" sz="2000" dirty="0">
                <a:latin typeface="Optima" charset="0"/>
                <a:cs typeface="Optima" charset="0"/>
              </a:rPr>
              <a:t>perspective</a:t>
            </a:r>
            <a:endParaRPr lang="en-US" altLang="en-US" sz="2000" dirty="0" smtClean="0">
              <a:latin typeface="Optima" charset="0"/>
              <a:cs typeface="Optima" charset="0"/>
            </a:endParaRPr>
          </a:p>
          <a:p>
            <a:pPr lvl="1" eaLnBrk="1" hangingPunct="1"/>
            <a:r>
              <a:rPr lang="en-US" altLang="en-US" sz="1800" dirty="0">
                <a:latin typeface="Optima" charset="0"/>
                <a:cs typeface="Optima" charset="0"/>
              </a:rPr>
              <a:t>F</a:t>
            </a:r>
            <a:r>
              <a:rPr lang="en-US" altLang="en-US" sz="1800" dirty="0" smtClean="0">
                <a:latin typeface="Optima" charset="0"/>
                <a:cs typeface="Optima" charset="0"/>
              </a:rPr>
              <a:t>aced </a:t>
            </a:r>
            <a:r>
              <a:rPr lang="en-US" altLang="en-US" sz="1800" dirty="0">
                <a:latin typeface="Optima" charset="0"/>
                <a:cs typeface="Optima" charset="0"/>
              </a:rPr>
              <a:t>with design options, which has the </a:t>
            </a:r>
          </a:p>
          <a:p>
            <a:pPr lvl="2" eaLnBrk="1" hangingPunct="1"/>
            <a:r>
              <a:rPr lang="en-US" altLang="en-US" sz="1600" dirty="0">
                <a:latin typeface="Optima" charset="0"/>
                <a:cs typeface="Optima" charset="0"/>
              </a:rPr>
              <a:t>best performance?</a:t>
            </a:r>
          </a:p>
          <a:p>
            <a:pPr lvl="2" eaLnBrk="1" hangingPunct="1"/>
            <a:r>
              <a:rPr lang="en-US" altLang="en-US" sz="1600" dirty="0">
                <a:latin typeface="Optima" charset="0"/>
                <a:cs typeface="Optima" charset="0"/>
              </a:rPr>
              <a:t>least cost ?</a:t>
            </a:r>
          </a:p>
          <a:p>
            <a:pPr lvl="2" eaLnBrk="1" hangingPunct="1"/>
            <a:r>
              <a:rPr lang="en-US" altLang="en-US" sz="1600" dirty="0">
                <a:latin typeface="Optima" charset="0"/>
                <a:cs typeface="Optima" charset="0"/>
              </a:rPr>
              <a:t>best cost/performance?</a:t>
            </a:r>
          </a:p>
          <a:p>
            <a:pPr eaLnBrk="1" hangingPunct="1"/>
            <a:r>
              <a:rPr lang="en-US" altLang="en-US" sz="2000" dirty="0">
                <a:latin typeface="Optima" charset="0"/>
                <a:cs typeface="Optima" charset="0"/>
              </a:rPr>
              <a:t>Both require</a:t>
            </a:r>
            <a:endParaRPr lang="en-US" altLang="en-US" sz="2000" dirty="0" smtClean="0">
              <a:latin typeface="Optima" charset="0"/>
              <a:cs typeface="Optima" charset="0"/>
            </a:endParaRPr>
          </a:p>
          <a:p>
            <a:pPr lvl="1" eaLnBrk="1" hangingPunct="1"/>
            <a:r>
              <a:rPr lang="en-US" altLang="en-US" sz="1800" dirty="0">
                <a:latin typeface="Optima" charset="0"/>
                <a:cs typeface="Optima" charset="0"/>
              </a:rPr>
              <a:t>B</a:t>
            </a:r>
            <a:r>
              <a:rPr lang="en-US" altLang="en-US" sz="1800" dirty="0" smtClean="0">
                <a:latin typeface="Optima" charset="0"/>
                <a:cs typeface="Optima" charset="0"/>
              </a:rPr>
              <a:t>asis </a:t>
            </a:r>
            <a:r>
              <a:rPr lang="en-US" altLang="en-US" sz="1800" dirty="0">
                <a:latin typeface="Optima" charset="0"/>
                <a:cs typeface="Optima" charset="0"/>
              </a:rPr>
              <a:t>for comparison</a:t>
            </a:r>
            <a:endParaRPr lang="en-US" altLang="en-US" sz="1800" dirty="0" smtClean="0">
              <a:latin typeface="Optima" charset="0"/>
              <a:cs typeface="Optima" charset="0"/>
            </a:endParaRPr>
          </a:p>
          <a:p>
            <a:pPr lvl="1" eaLnBrk="1" hangingPunct="1"/>
            <a:r>
              <a:rPr lang="en-US" altLang="en-US" sz="1800" dirty="0">
                <a:latin typeface="Optima" charset="0"/>
                <a:cs typeface="Optima" charset="0"/>
              </a:rPr>
              <a:t>M</a:t>
            </a:r>
            <a:r>
              <a:rPr lang="en-US" altLang="en-US" sz="1800" dirty="0" smtClean="0">
                <a:latin typeface="Optima" charset="0"/>
                <a:cs typeface="Optima" charset="0"/>
              </a:rPr>
              <a:t>etrics </a:t>
            </a:r>
            <a:r>
              <a:rPr lang="en-US" altLang="en-US" sz="1800" dirty="0">
                <a:latin typeface="Optima" charset="0"/>
                <a:cs typeface="Optima" charset="0"/>
              </a:rPr>
              <a:t>for evaluation</a:t>
            </a:r>
          </a:p>
          <a:p>
            <a:pPr eaLnBrk="1" hangingPunct="1"/>
            <a:r>
              <a:rPr lang="en-US" altLang="en-US" sz="2000" dirty="0">
                <a:solidFill>
                  <a:srgbClr val="FF0000"/>
                </a:solidFill>
                <a:latin typeface="Optima" charset="0"/>
                <a:cs typeface="Optima" charset="0"/>
              </a:rPr>
              <a:t>Our goal is to understand what factors in the architecture contribute to overall system performance and the relative importance (and cost) of these factors.  </a:t>
            </a:r>
            <a:r>
              <a:rPr lang="en-US" altLang="en-US" dirty="0">
                <a:solidFill>
                  <a:srgbClr val="229F1E"/>
                </a:solidFill>
                <a:latin typeface="Optima" charset="0"/>
                <a:cs typeface="Optima" charset="0"/>
              </a:rPr>
              <a:t>N</a:t>
            </a:r>
            <a:r>
              <a:rPr lang="en-US" altLang="en-US" sz="3200" dirty="0">
                <a:solidFill>
                  <a:srgbClr val="229F1E"/>
                </a:solidFill>
                <a:latin typeface="Optima" charset="0"/>
                <a:cs typeface="Optima" charset="0"/>
              </a:rPr>
              <a:t>o absolute answers!!!!</a:t>
            </a:r>
          </a:p>
        </p:txBody>
      </p:sp>
      <p:sp>
        <p:nvSpPr>
          <p:cNvPr id="4" name="TextBox 3"/>
          <p:cNvSpPr txBox="1"/>
          <p:nvPr/>
        </p:nvSpPr>
        <p:spPr>
          <a:xfrm>
            <a:off x="6346825" y="2251074"/>
            <a:ext cx="1903401" cy="400110"/>
          </a:xfrm>
          <a:prstGeom prst="rect">
            <a:avLst/>
          </a:prstGeom>
          <a:solidFill>
            <a:schemeClr val="bg1"/>
          </a:solidFill>
          <a:effectLst>
            <a:outerShdw blurRad="50800" dist="38100" dir="10800000" algn="l">
              <a:srgbClr val="000000">
                <a:alpha val="43000"/>
              </a:srgbClr>
            </a:outerShdw>
          </a:effectLst>
        </p:spPr>
        <p:txBody>
          <a:bodyPr wrap="square">
            <a:spAutoFit/>
            <a:sp3d/>
          </a:bodyPr>
          <a:lstStyle/>
          <a:p>
            <a:pPr algn="ctr">
              <a:defRPr/>
            </a:pPr>
            <a:r>
              <a:rPr lang="en-US" sz="2000" b="1" dirty="0">
                <a:solidFill>
                  <a:schemeClr val="tx2"/>
                </a:solidFill>
                <a:latin typeface="Calibri"/>
                <a:ea typeface="ＭＳ Ｐゴシック" pitchFamily="-107" charset="-128"/>
                <a:cs typeface="Calibri"/>
              </a:rPr>
              <a:t>trade-offs</a:t>
            </a:r>
          </a:p>
        </p:txBody>
      </p:sp>
      <p:cxnSp>
        <p:nvCxnSpPr>
          <p:cNvPr id="6" name="Straight Arrow Connector 5"/>
          <p:cNvCxnSpPr>
            <a:cxnSpLocks noChangeShapeType="1"/>
            <a:stCxn id="4" idx="1"/>
          </p:cNvCxnSpPr>
          <p:nvPr/>
        </p:nvCxnSpPr>
        <p:spPr bwMode="auto">
          <a:xfrm rot="10800000" flipV="1">
            <a:off x="3678239" y="2451129"/>
            <a:ext cx="2668586" cy="199994"/>
          </a:xfrm>
          <a:prstGeom prst="straightConnector1">
            <a:avLst/>
          </a:prstGeom>
          <a:noFill/>
          <a:ln w="22225">
            <a:solidFill>
              <a:schemeClr val="tx1"/>
            </a:solidFill>
            <a:round/>
            <a:headEnd/>
            <a:tailEnd type="arrow"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cxnSp>
        <p:nvCxnSpPr>
          <p:cNvPr id="8" name="Straight Arrow Connector 7"/>
          <p:cNvCxnSpPr>
            <a:cxnSpLocks noChangeShapeType="1"/>
            <a:stCxn id="4" idx="1"/>
          </p:cNvCxnSpPr>
          <p:nvPr/>
        </p:nvCxnSpPr>
        <p:spPr bwMode="auto">
          <a:xfrm rot="10800000" flipV="1">
            <a:off x="3678239" y="2451129"/>
            <a:ext cx="2668586" cy="1854170"/>
          </a:xfrm>
          <a:prstGeom prst="straightConnector1">
            <a:avLst/>
          </a:prstGeom>
          <a:noFill/>
          <a:ln w="22225">
            <a:solidFill>
              <a:schemeClr val="tx1"/>
            </a:solidFill>
            <a:round/>
            <a:headEnd/>
            <a:tailEnd type="arrow" w="lg" len="lg"/>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
        <p:nvSpPr>
          <p:cNvPr id="13" name="TextBox 12"/>
          <p:cNvSpPr txBox="1"/>
          <p:nvPr/>
        </p:nvSpPr>
        <p:spPr>
          <a:xfrm>
            <a:off x="4286250" y="4784725"/>
            <a:ext cx="1863725" cy="369888"/>
          </a:xfrm>
          <a:prstGeom prst="rect">
            <a:avLst/>
          </a:prstGeom>
          <a:solidFill>
            <a:schemeClr val="bg1"/>
          </a:solidFill>
          <a:ln>
            <a:noFill/>
          </a:ln>
          <a:effectLst>
            <a:outerShdw blurRad="50800" dist="38100" dir="2700000" algn="tl" rotWithShape="0">
              <a:srgbClr val="000000">
                <a:alpha val="43000"/>
              </a:srgbClr>
            </a:outerShdw>
          </a:effectLst>
        </p:spPr>
        <p:txBody>
          <a:bodyPr>
            <a:spAutoFit/>
            <a:sp3d/>
          </a:bodyPr>
          <a:lstStyle/>
          <a:p>
            <a:pPr algn="ctr">
              <a:defRPr/>
            </a:pPr>
            <a:r>
              <a:rPr lang="en-US" b="1" dirty="0">
                <a:solidFill>
                  <a:schemeClr val="tx2"/>
                </a:solidFill>
                <a:latin typeface="Calibri"/>
                <a:ea typeface="ＭＳ Ｐゴシック" pitchFamily="-107" charset="-128"/>
                <a:cs typeface="Calibri"/>
              </a:rPr>
              <a:t>there are many</a:t>
            </a:r>
          </a:p>
        </p:txBody>
      </p:sp>
      <p:cxnSp>
        <p:nvCxnSpPr>
          <p:cNvPr id="19" name="Straight Arrow Connector 18"/>
          <p:cNvCxnSpPr>
            <a:cxnSpLocks noChangeShapeType="1"/>
          </p:cNvCxnSpPr>
          <p:nvPr/>
        </p:nvCxnSpPr>
        <p:spPr bwMode="auto">
          <a:xfrm rot="10800000" flipV="1">
            <a:off x="4805363" y="5154613"/>
            <a:ext cx="403225" cy="398462"/>
          </a:xfrm>
          <a:prstGeom prst="straightConnector1">
            <a:avLst/>
          </a:prstGeom>
          <a:noFill/>
          <a:ln w="15875">
            <a:solidFill>
              <a:schemeClr val="tx1"/>
            </a:solidFill>
            <a:round/>
            <a:headEnd/>
            <a:tailEnd type="arrow"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a:xfrm>
            <a:off x="228600" y="188913"/>
            <a:ext cx="8610600" cy="762000"/>
          </a:xfrm>
        </p:spPr>
        <p:txBody>
          <a:bodyPr/>
          <a:lstStyle/>
          <a:p>
            <a:pPr eaLnBrk="1" hangingPunct="1"/>
            <a:r>
              <a:rPr lang="en-US" altLang="en-US" dirty="0">
                <a:latin typeface="Optima" charset="0"/>
                <a:cs typeface="Optima" charset="0"/>
              </a:rPr>
              <a:t>Performance Evaluation</a:t>
            </a:r>
          </a:p>
        </p:txBody>
      </p:sp>
      <p:sp>
        <p:nvSpPr>
          <p:cNvPr id="5" name="Rectangle 4"/>
          <p:cNvSpPr/>
          <p:nvPr/>
        </p:nvSpPr>
        <p:spPr>
          <a:xfrm>
            <a:off x="228600" y="1783463"/>
            <a:ext cx="8273921" cy="1077218"/>
          </a:xfrm>
          <a:prstGeom prst="rect">
            <a:avLst/>
          </a:prstGeom>
        </p:spPr>
        <p:txBody>
          <a:bodyPr wrap="square">
            <a:spAutoFit/>
          </a:bodyPr>
          <a:lstStyle/>
          <a:p>
            <a:pPr lvl="1" eaLnBrk="1" hangingPunct="1"/>
            <a:r>
              <a:rPr lang="en-US" altLang="en-US" sz="3200" dirty="0">
                <a:solidFill>
                  <a:srgbClr val="FF0000"/>
                </a:solidFill>
                <a:latin typeface="Optima" charset="0"/>
                <a:cs typeface="Optima" charset="0"/>
              </a:rPr>
              <a:t>How can we make a meaningful qualitative statement based on quantitative data?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a:lstStyle/>
          <a:p>
            <a:r>
              <a:rPr lang="en-US" dirty="0"/>
              <a:t>Remember that next Monday is a holiday!</a:t>
            </a:r>
          </a:p>
          <a:p>
            <a:endParaRPr lang="en-US" dirty="0"/>
          </a:p>
          <a:p>
            <a:r>
              <a:rPr lang="en-US" dirty="0"/>
              <a:t>First homework assignment will be posted this evening on TRACS.</a:t>
            </a:r>
          </a:p>
          <a:p>
            <a:pPr lvl="1"/>
            <a:r>
              <a:rPr lang="en-US" dirty="0"/>
              <a:t>Print it out single sided</a:t>
            </a:r>
          </a:p>
          <a:p>
            <a:pPr lvl="1"/>
            <a:r>
              <a:rPr lang="en-US" dirty="0"/>
              <a:t>Work out the answers in PENCIL</a:t>
            </a:r>
          </a:p>
          <a:p>
            <a:pPr lvl="2"/>
            <a:r>
              <a:rPr lang="en-US" dirty="0"/>
              <a:t>A sharp pencil!</a:t>
            </a:r>
          </a:p>
          <a:p>
            <a:pPr lvl="1">
              <a:buFont typeface="Arial"/>
              <a:buChar char="•"/>
            </a:pPr>
            <a:r>
              <a:rPr lang="en-US" dirty="0"/>
              <a:t>Turn it in beginning of class</a:t>
            </a:r>
          </a:p>
          <a:p>
            <a:pPr lvl="1">
              <a:buFont typeface="Arial"/>
              <a:buChar char="•"/>
            </a:pPr>
            <a:endParaRPr lang="en-US" dirty="0"/>
          </a:p>
          <a:p>
            <a:pPr lvl="1"/>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ltLang="en-US" dirty="0">
                <a:latin typeface="Optima" charset="0"/>
                <a:cs typeface="Optima" charset="0"/>
              </a:rPr>
              <a:t>Clock Cycles</a:t>
            </a:r>
          </a:p>
        </p:txBody>
      </p:sp>
      <p:sp>
        <p:nvSpPr>
          <p:cNvPr id="35842" name="Rectangle 3"/>
          <p:cNvSpPr>
            <a:spLocks noGrp="1" noChangeArrowheads="1"/>
          </p:cNvSpPr>
          <p:nvPr>
            <p:ph idx="1"/>
          </p:nvPr>
        </p:nvSpPr>
        <p:spPr/>
        <p:txBody>
          <a:bodyPr/>
          <a:lstStyle/>
          <a:p>
            <a:pPr eaLnBrk="1" hangingPunct="1"/>
            <a:r>
              <a:rPr lang="en-US" altLang="en-US" sz="2400" dirty="0">
                <a:latin typeface="Optima" charset="0"/>
                <a:cs typeface="Optima" charset="0"/>
              </a:rPr>
              <a:t>Every computer has a clock that ticks</a:t>
            </a:r>
          </a:p>
          <a:p>
            <a:pPr eaLnBrk="1" hangingPunct="1"/>
            <a:endParaRPr lang="en-US" altLang="en-US" sz="2400" dirty="0">
              <a:latin typeface="Optima" charset="0"/>
              <a:cs typeface="Optima" charset="0"/>
            </a:endParaRPr>
          </a:p>
          <a:p>
            <a:pPr eaLnBrk="1" hangingPunct="1"/>
            <a:endParaRPr lang="en-US" altLang="en-US" sz="2400" dirty="0">
              <a:latin typeface="Optima" charset="0"/>
              <a:cs typeface="Optima" charset="0"/>
            </a:endParaRPr>
          </a:p>
          <a:p>
            <a:pPr eaLnBrk="1" hangingPunct="1"/>
            <a:endParaRPr lang="en-US" altLang="en-US" sz="2400" dirty="0">
              <a:latin typeface="Optima" charset="0"/>
              <a:cs typeface="Optima" charset="0"/>
            </a:endParaRPr>
          </a:p>
          <a:p>
            <a:pPr eaLnBrk="1" hangingPunct="1"/>
            <a:r>
              <a:rPr lang="en-US" altLang="en-US" sz="2400" dirty="0">
                <a:latin typeface="Optima" charset="0"/>
                <a:cs typeface="Optima" charset="0"/>
              </a:rPr>
              <a:t>Length of a clock tick is referred to as a clock cycle</a:t>
            </a:r>
          </a:p>
          <a:p>
            <a:pPr lvl="1" eaLnBrk="1" hangingPunct="1"/>
            <a:r>
              <a:rPr lang="en-US" altLang="en-US" sz="2000" dirty="0">
                <a:latin typeface="Optima" charset="0"/>
                <a:cs typeface="Optima" charset="0"/>
              </a:rPr>
              <a:t>Clock cycle is the minimum unit of time that the system can measure</a:t>
            </a:r>
          </a:p>
          <a:p>
            <a:pPr lvl="1" eaLnBrk="1" hangingPunct="1"/>
            <a:r>
              <a:rPr lang="en-US" altLang="en-US" sz="2000" dirty="0">
                <a:latin typeface="Optima" charset="0"/>
                <a:cs typeface="Optima" charset="0"/>
              </a:rPr>
              <a:t>Also the unit of time when an event can occur</a:t>
            </a:r>
            <a:endParaRPr lang="en-US" altLang="en-US" dirty="0">
              <a:latin typeface="Optima" charset="0"/>
              <a:cs typeface="Optima" charset="0"/>
            </a:endParaRPr>
          </a:p>
          <a:p>
            <a:pPr eaLnBrk="1" hangingPunct="1"/>
            <a:r>
              <a:rPr lang="en-US" altLang="en-US" sz="2400" dirty="0">
                <a:latin typeface="Optima" charset="0"/>
                <a:cs typeface="Optima" charset="0"/>
              </a:rPr>
              <a:t>Clock cycle on modern machines measured in picoseconds (10</a:t>
            </a:r>
            <a:r>
              <a:rPr lang="en-US" altLang="en-US" sz="2400" baseline="30000" dirty="0">
                <a:latin typeface="Optima" charset="0"/>
                <a:cs typeface="Optima" charset="0"/>
              </a:rPr>
              <a:t>-12</a:t>
            </a:r>
            <a:r>
              <a:rPr lang="en-US" altLang="en-US" sz="2400" dirty="0" smtClean="0">
                <a:latin typeface="Optima" charset="0"/>
                <a:cs typeface="Optima" charset="0"/>
              </a:rPr>
              <a:t>) ( 1 TeraHertz)</a:t>
            </a:r>
            <a:endParaRPr lang="en-US" altLang="en-US" sz="2400" baseline="30000" dirty="0" smtClean="0">
              <a:latin typeface="Optima" charset="0"/>
              <a:cs typeface="Optima" charset="0"/>
            </a:endParaRPr>
          </a:p>
          <a:p>
            <a:pPr lvl="1" eaLnBrk="1" hangingPunct="1"/>
            <a:r>
              <a:rPr lang="en-US" altLang="en-US" sz="2000" dirty="0">
                <a:latin typeface="Optima" charset="0"/>
                <a:cs typeface="Optima" charset="0"/>
              </a:rPr>
              <a:t>The smaller the clock cycle, the faster the machine</a:t>
            </a:r>
          </a:p>
          <a:p>
            <a:pPr eaLnBrk="1" hangingPunct="1"/>
            <a:endParaRPr lang="en-US" altLang="en-US" sz="2400" dirty="0">
              <a:latin typeface="Optima" charset="0"/>
              <a:cs typeface="Optima" charset="0"/>
            </a:endParaRPr>
          </a:p>
        </p:txBody>
      </p:sp>
      <p:grpSp>
        <p:nvGrpSpPr>
          <p:cNvPr id="2" name="Group 24"/>
          <p:cNvGrpSpPr>
            <a:grpSpLocks/>
          </p:cNvGrpSpPr>
          <p:nvPr/>
        </p:nvGrpSpPr>
        <p:grpSpPr bwMode="auto">
          <a:xfrm>
            <a:off x="1273175" y="2033588"/>
            <a:ext cx="6400800" cy="914400"/>
            <a:chOff x="1524000" y="2514600"/>
            <a:chExt cx="6400800" cy="914400"/>
          </a:xfrm>
        </p:grpSpPr>
        <p:sp>
          <p:nvSpPr>
            <p:cNvPr id="35844" name="Line 4"/>
            <p:cNvSpPr>
              <a:spLocks noChangeShapeType="1"/>
            </p:cNvSpPr>
            <p:nvPr/>
          </p:nvSpPr>
          <p:spPr bwMode="auto">
            <a:xfrm>
              <a:off x="1524000" y="2971800"/>
              <a:ext cx="914400" cy="0"/>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dirty="0"/>
            </a:p>
          </p:txBody>
        </p:sp>
        <p:sp>
          <p:nvSpPr>
            <p:cNvPr id="35845" name="Line 5"/>
            <p:cNvSpPr>
              <a:spLocks noChangeShapeType="1"/>
            </p:cNvSpPr>
            <p:nvPr/>
          </p:nvSpPr>
          <p:spPr bwMode="auto">
            <a:xfrm flipV="1">
              <a:off x="4267200" y="2514600"/>
              <a:ext cx="0" cy="457200"/>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dirty="0"/>
            </a:p>
          </p:txBody>
        </p:sp>
        <p:sp>
          <p:nvSpPr>
            <p:cNvPr id="35846" name="Line 6"/>
            <p:cNvSpPr>
              <a:spLocks noChangeShapeType="1"/>
            </p:cNvSpPr>
            <p:nvPr/>
          </p:nvSpPr>
          <p:spPr bwMode="auto">
            <a:xfrm>
              <a:off x="2438400" y="2514600"/>
              <a:ext cx="914400" cy="0"/>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dirty="0"/>
            </a:p>
          </p:txBody>
        </p:sp>
        <p:sp>
          <p:nvSpPr>
            <p:cNvPr id="35847" name="Line 7"/>
            <p:cNvSpPr>
              <a:spLocks noChangeShapeType="1"/>
            </p:cNvSpPr>
            <p:nvPr/>
          </p:nvSpPr>
          <p:spPr bwMode="auto">
            <a:xfrm flipV="1">
              <a:off x="2438400" y="2514600"/>
              <a:ext cx="0" cy="457200"/>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dirty="0"/>
            </a:p>
          </p:txBody>
        </p:sp>
        <p:sp>
          <p:nvSpPr>
            <p:cNvPr id="35848" name="Line 8"/>
            <p:cNvSpPr>
              <a:spLocks noChangeShapeType="1"/>
            </p:cNvSpPr>
            <p:nvPr/>
          </p:nvSpPr>
          <p:spPr bwMode="auto">
            <a:xfrm>
              <a:off x="3352800" y="2971800"/>
              <a:ext cx="914400" cy="0"/>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dirty="0"/>
            </a:p>
          </p:txBody>
        </p:sp>
        <p:sp>
          <p:nvSpPr>
            <p:cNvPr id="35849" name="Line 9"/>
            <p:cNvSpPr>
              <a:spLocks noChangeShapeType="1"/>
            </p:cNvSpPr>
            <p:nvPr/>
          </p:nvSpPr>
          <p:spPr bwMode="auto">
            <a:xfrm flipV="1">
              <a:off x="3352800" y="2514600"/>
              <a:ext cx="0" cy="457200"/>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dirty="0"/>
            </a:p>
          </p:txBody>
        </p:sp>
        <p:sp>
          <p:nvSpPr>
            <p:cNvPr id="35850" name="Line 10"/>
            <p:cNvSpPr>
              <a:spLocks noChangeShapeType="1"/>
            </p:cNvSpPr>
            <p:nvPr/>
          </p:nvSpPr>
          <p:spPr bwMode="auto">
            <a:xfrm>
              <a:off x="4267200" y="2514600"/>
              <a:ext cx="914400" cy="0"/>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dirty="0"/>
            </a:p>
          </p:txBody>
        </p:sp>
        <p:sp>
          <p:nvSpPr>
            <p:cNvPr id="35851" name="Line 11"/>
            <p:cNvSpPr>
              <a:spLocks noChangeShapeType="1"/>
            </p:cNvSpPr>
            <p:nvPr/>
          </p:nvSpPr>
          <p:spPr bwMode="auto">
            <a:xfrm flipV="1">
              <a:off x="5181600" y="2514600"/>
              <a:ext cx="0" cy="457200"/>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dirty="0"/>
            </a:p>
          </p:txBody>
        </p:sp>
        <p:sp>
          <p:nvSpPr>
            <p:cNvPr id="35852" name="Line 12"/>
            <p:cNvSpPr>
              <a:spLocks noChangeShapeType="1"/>
            </p:cNvSpPr>
            <p:nvPr/>
          </p:nvSpPr>
          <p:spPr bwMode="auto">
            <a:xfrm>
              <a:off x="5181600" y="2971800"/>
              <a:ext cx="914400" cy="0"/>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dirty="0"/>
            </a:p>
          </p:txBody>
        </p:sp>
        <p:sp>
          <p:nvSpPr>
            <p:cNvPr id="35853" name="Line 13"/>
            <p:cNvSpPr>
              <a:spLocks noChangeShapeType="1"/>
            </p:cNvSpPr>
            <p:nvPr/>
          </p:nvSpPr>
          <p:spPr bwMode="auto">
            <a:xfrm flipV="1">
              <a:off x="6096000" y="2514600"/>
              <a:ext cx="0" cy="457200"/>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dirty="0"/>
            </a:p>
          </p:txBody>
        </p:sp>
        <p:sp>
          <p:nvSpPr>
            <p:cNvPr id="35854" name="Line 14"/>
            <p:cNvSpPr>
              <a:spLocks noChangeShapeType="1"/>
            </p:cNvSpPr>
            <p:nvPr/>
          </p:nvSpPr>
          <p:spPr bwMode="auto">
            <a:xfrm>
              <a:off x="6096000" y="2514600"/>
              <a:ext cx="914400" cy="0"/>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dirty="0"/>
            </a:p>
          </p:txBody>
        </p:sp>
        <p:sp>
          <p:nvSpPr>
            <p:cNvPr id="35855" name="Line 15"/>
            <p:cNvSpPr>
              <a:spLocks noChangeShapeType="1"/>
            </p:cNvSpPr>
            <p:nvPr/>
          </p:nvSpPr>
          <p:spPr bwMode="auto">
            <a:xfrm flipV="1">
              <a:off x="7010400" y="2514600"/>
              <a:ext cx="0" cy="457200"/>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dirty="0"/>
            </a:p>
          </p:txBody>
        </p:sp>
        <p:sp>
          <p:nvSpPr>
            <p:cNvPr id="35856" name="Line 16"/>
            <p:cNvSpPr>
              <a:spLocks noChangeShapeType="1"/>
            </p:cNvSpPr>
            <p:nvPr/>
          </p:nvSpPr>
          <p:spPr bwMode="auto">
            <a:xfrm>
              <a:off x="7010400" y="2971800"/>
              <a:ext cx="914400" cy="0"/>
            </a:xfrm>
            <a:prstGeom prst="line">
              <a:avLst/>
            </a:prstGeom>
            <a:noFill/>
            <a:ln w="1905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dirty="0"/>
            </a:p>
          </p:txBody>
        </p:sp>
        <p:sp>
          <p:nvSpPr>
            <p:cNvPr id="35857" name="Line 17"/>
            <p:cNvSpPr>
              <a:spLocks noChangeShapeType="1"/>
            </p:cNvSpPr>
            <p:nvPr/>
          </p:nvSpPr>
          <p:spPr bwMode="auto">
            <a:xfrm>
              <a:off x="3352800" y="3124200"/>
              <a:ext cx="0" cy="228600"/>
            </a:xfrm>
            <a:prstGeom prst="line">
              <a:avLst/>
            </a:prstGeom>
            <a:noFill/>
            <a:ln w="1270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dirty="0"/>
            </a:p>
          </p:txBody>
        </p:sp>
        <p:sp>
          <p:nvSpPr>
            <p:cNvPr id="35858" name="Line 18"/>
            <p:cNvSpPr>
              <a:spLocks noChangeShapeType="1"/>
            </p:cNvSpPr>
            <p:nvPr/>
          </p:nvSpPr>
          <p:spPr bwMode="auto">
            <a:xfrm>
              <a:off x="5181600" y="3124200"/>
              <a:ext cx="0" cy="228600"/>
            </a:xfrm>
            <a:prstGeom prst="line">
              <a:avLst/>
            </a:prstGeom>
            <a:noFill/>
            <a:ln w="12700">
              <a:solidFill>
                <a:schemeClr val="tx1"/>
              </a:solidFill>
              <a:round/>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dirty="0"/>
            </a:p>
          </p:txBody>
        </p:sp>
        <p:sp>
          <p:nvSpPr>
            <p:cNvPr id="35859" name="Text Box 19"/>
            <p:cNvSpPr txBox="1">
              <a:spLocks noChangeArrowheads="1"/>
            </p:cNvSpPr>
            <p:nvPr/>
          </p:nvSpPr>
          <p:spPr bwMode="auto">
            <a:xfrm>
              <a:off x="3505200" y="3124200"/>
              <a:ext cx="1600200" cy="3048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50000"/>
                </a:spcBef>
              </a:pPr>
              <a:r>
                <a:rPr lang="en-US" altLang="en-US" sz="1400" b="1" dirty="0"/>
                <a:t>one clock period</a:t>
              </a:r>
            </a:p>
          </p:txBody>
        </p:sp>
        <p:sp>
          <p:nvSpPr>
            <p:cNvPr id="35860" name="Line 20"/>
            <p:cNvSpPr>
              <a:spLocks noChangeShapeType="1"/>
            </p:cNvSpPr>
            <p:nvPr/>
          </p:nvSpPr>
          <p:spPr bwMode="auto">
            <a:xfrm flipH="1">
              <a:off x="3352800" y="3276600"/>
              <a:ext cx="228600" cy="0"/>
            </a:xfrm>
            <a:prstGeom prst="line">
              <a:avLst/>
            </a:prstGeom>
            <a:noFill/>
            <a:ln w="12700">
              <a:solidFill>
                <a:schemeClr val="tx1"/>
              </a:solidFill>
              <a:round/>
              <a:headEnd/>
              <a:tailEnd type="triangle"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dirty="0"/>
            </a:p>
          </p:txBody>
        </p:sp>
        <p:sp>
          <p:nvSpPr>
            <p:cNvPr id="35861" name="Line 21"/>
            <p:cNvSpPr>
              <a:spLocks noChangeShapeType="1"/>
            </p:cNvSpPr>
            <p:nvPr/>
          </p:nvSpPr>
          <p:spPr bwMode="auto">
            <a:xfrm>
              <a:off x="4953000" y="3276600"/>
              <a:ext cx="228600" cy="0"/>
            </a:xfrm>
            <a:prstGeom prst="line">
              <a:avLst/>
            </a:prstGeom>
            <a:noFill/>
            <a:ln w="12700">
              <a:solidFill>
                <a:schemeClr val="tx1"/>
              </a:solidFill>
              <a:round/>
              <a:headEnd/>
              <a:tailEnd type="triangle"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txBody>
            <a:bodyPr wrap="none" anchor="ctr"/>
            <a:lstStyle/>
            <a:p>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altLang="en-US" dirty="0">
                <a:latin typeface="Optima" charset="0"/>
                <a:cs typeface="Optima" charset="0"/>
              </a:rPr>
              <a:t>Clock Rate</a:t>
            </a:r>
          </a:p>
        </p:txBody>
      </p:sp>
      <p:sp>
        <p:nvSpPr>
          <p:cNvPr id="37890" name="Rectangle 3"/>
          <p:cNvSpPr>
            <a:spLocks noGrp="1" noChangeArrowheads="1"/>
          </p:cNvSpPr>
          <p:nvPr>
            <p:ph idx="1"/>
          </p:nvPr>
        </p:nvSpPr>
        <p:spPr/>
        <p:txBody>
          <a:bodyPr/>
          <a:lstStyle/>
          <a:p>
            <a:pPr eaLnBrk="1" hangingPunct="1"/>
            <a:r>
              <a:rPr lang="en-US" altLang="en-US" sz="2400" dirty="0">
                <a:latin typeface="Optima" charset="0"/>
                <a:cs typeface="Optima" charset="0"/>
              </a:rPr>
              <a:t>Number of ticks per second</a:t>
            </a:r>
          </a:p>
          <a:p>
            <a:pPr lvl="1" eaLnBrk="1" hangingPunct="1"/>
            <a:r>
              <a:rPr lang="en-US" altLang="en-US" sz="2000" dirty="0">
                <a:latin typeface="Optima" charset="0"/>
                <a:cs typeface="Optima" charset="0"/>
              </a:rPr>
              <a:t>measured in GHz (or formerly MHz)</a:t>
            </a:r>
          </a:p>
          <a:p>
            <a:pPr lvl="1" eaLnBrk="1" hangingPunct="1"/>
            <a:r>
              <a:rPr lang="en-US" altLang="en-US" sz="2000" dirty="0">
                <a:latin typeface="Optima" charset="0"/>
                <a:cs typeface="Optima" charset="0"/>
              </a:rPr>
              <a:t>advertised processor speed</a:t>
            </a:r>
          </a:p>
          <a:p>
            <a:pPr lvl="1" eaLnBrk="1" hangingPunct="1"/>
            <a:r>
              <a:rPr lang="en-US" altLang="en-US" sz="2000" dirty="0">
                <a:latin typeface="Optima" charset="0"/>
                <a:cs typeface="Optima" charset="0"/>
              </a:rPr>
              <a:t>computed as the inverse of clock </a:t>
            </a:r>
            <a:r>
              <a:rPr lang="en-US" altLang="en-US" sz="2000" dirty="0" smtClean="0">
                <a:latin typeface="Optima" charset="0"/>
                <a:cs typeface="Optima" charset="0"/>
              </a:rPr>
              <a:t>cycle</a:t>
            </a:r>
            <a:endParaRPr lang="en-US" altLang="en-US" sz="2000" b="1" dirty="0" smtClean="0">
              <a:solidFill>
                <a:srgbClr val="1822CD"/>
              </a:solidFill>
              <a:latin typeface="Optima" charset="0"/>
              <a:cs typeface="Optima" charset="0"/>
            </a:endParaRPr>
          </a:p>
          <a:p>
            <a:pPr lvl="1" eaLnBrk="1" hangingPunct="1">
              <a:spcBef>
                <a:spcPts val="1776"/>
              </a:spcBef>
              <a:buNone/>
            </a:pPr>
            <a:r>
              <a:rPr lang="en-US" altLang="en-US" b="1" dirty="0" smtClean="0">
                <a:solidFill>
                  <a:srgbClr val="1822CD"/>
                </a:solidFill>
                <a:latin typeface="Calibri" charset="0"/>
                <a:cs typeface="Optima" charset="0"/>
              </a:rPr>
              <a:t>Clock </a:t>
            </a:r>
            <a:r>
              <a:rPr lang="en-US" altLang="en-US" b="1" dirty="0">
                <a:solidFill>
                  <a:srgbClr val="1822CD"/>
                </a:solidFill>
                <a:latin typeface="Calibri" charset="0"/>
                <a:cs typeface="Optima" charset="0"/>
              </a:rPr>
              <a:t>Rate   =  1 / Clock Cycle (in seconds)</a:t>
            </a:r>
            <a:endParaRPr lang="en-US" altLang="en-US" b="1" dirty="0" smtClean="0">
              <a:solidFill>
                <a:srgbClr val="1822CD"/>
              </a:solidFill>
              <a:latin typeface="Calibri" charset="0"/>
              <a:cs typeface="Optima" charset="0"/>
            </a:endParaRPr>
          </a:p>
          <a:p>
            <a:pPr eaLnBrk="1" hangingPunct="1"/>
            <a:endParaRPr lang="en-US" altLang="en-US" sz="2400" dirty="0" smtClean="0">
              <a:latin typeface="Optima" charset="0"/>
              <a:cs typeface="Optima" charset="0"/>
            </a:endParaRPr>
          </a:p>
          <a:p>
            <a:pPr eaLnBrk="1" hangingPunct="1"/>
            <a:r>
              <a:rPr lang="en-US" altLang="en-US" sz="2400" dirty="0" smtClean="0">
                <a:latin typeface="Optima" charset="0"/>
                <a:cs typeface="Optima" charset="0"/>
              </a:rPr>
              <a:t>Examples:</a:t>
            </a:r>
            <a:endParaRPr lang="en-US" altLang="en-US" sz="2400" dirty="0">
              <a:latin typeface="Optima" charset="0"/>
              <a:cs typeface="Optima" charset="0"/>
            </a:endParaRPr>
          </a:p>
        </p:txBody>
      </p:sp>
      <p:sp>
        <p:nvSpPr>
          <p:cNvPr id="893974" name="Text Box 22"/>
          <p:cNvSpPr txBox="1">
            <a:spLocks noChangeArrowheads="1"/>
          </p:cNvSpPr>
          <p:nvPr/>
        </p:nvSpPr>
        <p:spPr bwMode="auto">
          <a:xfrm>
            <a:off x="1004129" y="4262497"/>
            <a:ext cx="6515100" cy="206210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50000"/>
              </a:spcBef>
            </a:pPr>
            <a:r>
              <a:rPr lang="en-US" altLang="en-US" sz="1600" i="1" dirty="0" smtClean="0">
                <a:latin typeface="Calibri" charset="0"/>
              </a:rPr>
              <a:t>10 </a:t>
            </a:r>
            <a:r>
              <a:rPr lang="en-US" altLang="en-US" sz="1600" i="1" dirty="0">
                <a:latin typeface="Calibri" charset="0"/>
              </a:rPr>
              <a:t>nanosec clock cycle  =&gt;  1/10 x 10</a:t>
            </a:r>
            <a:r>
              <a:rPr lang="en-US" altLang="en-US" sz="1600" i="1" baseline="30000" dirty="0">
                <a:latin typeface="Calibri" charset="0"/>
              </a:rPr>
              <a:t>-9 </a:t>
            </a:r>
            <a:r>
              <a:rPr lang="en-US" altLang="en-US" sz="1600" i="1" dirty="0">
                <a:latin typeface="Calibri" charset="0"/>
              </a:rPr>
              <a:t>= 1/10</a:t>
            </a:r>
            <a:r>
              <a:rPr lang="en-US" altLang="en-US" sz="1600" i="1" baseline="30000" dirty="0">
                <a:latin typeface="Calibri" charset="0"/>
              </a:rPr>
              <a:t>-8</a:t>
            </a:r>
            <a:r>
              <a:rPr lang="en-US" altLang="en-US" sz="1600" i="1" dirty="0">
                <a:latin typeface="Calibri" charset="0"/>
              </a:rPr>
              <a:t> = 10</a:t>
            </a:r>
            <a:r>
              <a:rPr lang="en-US" altLang="en-US" sz="1600" i="1" baseline="30000" dirty="0">
                <a:latin typeface="Calibri" charset="0"/>
              </a:rPr>
              <a:t>8 </a:t>
            </a:r>
            <a:r>
              <a:rPr lang="en-US" altLang="en-US" sz="1600" i="1" dirty="0">
                <a:latin typeface="Calibri" charset="0"/>
              </a:rPr>
              <a:t>=  100 MHz clock rate</a:t>
            </a:r>
          </a:p>
          <a:p>
            <a:pPr eaLnBrk="1" hangingPunct="1">
              <a:spcBef>
                <a:spcPct val="50000"/>
              </a:spcBef>
            </a:pPr>
            <a:r>
              <a:rPr lang="en-US" altLang="en-US" sz="1600" i="1" dirty="0">
                <a:latin typeface="Calibri" charset="0"/>
              </a:rPr>
              <a:t>1 nanosec (10</a:t>
            </a:r>
            <a:r>
              <a:rPr lang="en-US" altLang="en-US" sz="1600" i="1" baseline="30000" dirty="0">
                <a:latin typeface="Calibri" charset="0"/>
              </a:rPr>
              <a:t>-9</a:t>
            </a:r>
            <a:r>
              <a:rPr lang="en-US" altLang="en-US" sz="1600" i="1" dirty="0">
                <a:latin typeface="Calibri" charset="0"/>
              </a:rPr>
              <a:t>) clock cycle   =&gt;  1 GHz (10</a:t>
            </a:r>
            <a:r>
              <a:rPr lang="en-US" altLang="en-US" sz="1600" i="1" baseline="30000" dirty="0">
                <a:latin typeface="Calibri" charset="0"/>
              </a:rPr>
              <a:t>9</a:t>
            </a:r>
            <a:r>
              <a:rPr lang="en-US" altLang="en-US" sz="1600" i="1" dirty="0">
                <a:latin typeface="Calibri" charset="0"/>
              </a:rPr>
              <a:t>) clock rate</a:t>
            </a:r>
          </a:p>
          <a:p>
            <a:pPr eaLnBrk="1" hangingPunct="1">
              <a:spcBef>
                <a:spcPct val="50000"/>
              </a:spcBef>
            </a:pPr>
            <a:r>
              <a:rPr lang="en-US" altLang="en-US" sz="1600" i="1" dirty="0">
                <a:latin typeface="Calibri" charset="0"/>
              </a:rPr>
              <a:t>500 psec clock cycle  =&gt;   2 GHz clock rate</a:t>
            </a:r>
          </a:p>
          <a:p>
            <a:pPr eaLnBrk="1" hangingPunct="1">
              <a:spcBef>
                <a:spcPct val="50000"/>
              </a:spcBef>
            </a:pPr>
            <a:r>
              <a:rPr lang="en-US" altLang="en-US" sz="1600" i="1" dirty="0">
                <a:latin typeface="Calibri" charset="0"/>
              </a:rPr>
              <a:t>250 psec clock cycle  =&gt;   4 GHz clock rate</a:t>
            </a:r>
          </a:p>
          <a:p>
            <a:pPr eaLnBrk="1" hangingPunct="1">
              <a:spcBef>
                <a:spcPct val="50000"/>
              </a:spcBef>
            </a:pPr>
            <a:r>
              <a:rPr lang="en-US" altLang="en-US" sz="1600" i="1" dirty="0">
                <a:latin typeface="Calibri" charset="0"/>
              </a:rPr>
              <a:t>200 psec clock cycle  =&gt;   5 GHz clock rate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altLang="en-US" dirty="0">
                <a:latin typeface="Optima" charset="0"/>
                <a:cs typeface="Optima" charset="0"/>
              </a:rPr>
              <a:t>CPU Execution Time</a:t>
            </a:r>
          </a:p>
        </p:txBody>
      </p:sp>
      <p:sp>
        <p:nvSpPr>
          <p:cNvPr id="39940" name="Rectangle 14"/>
          <p:cNvSpPr>
            <a:spLocks noChangeArrowheads="1"/>
          </p:cNvSpPr>
          <p:nvPr/>
        </p:nvSpPr>
        <p:spPr bwMode="auto">
          <a:xfrm>
            <a:off x="533400" y="3285067"/>
            <a:ext cx="8153400" cy="2568396"/>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lIns="63500" tIns="25400" rIns="63500" bIns="25400">
            <a:spAutoFit/>
          </a:bodyPr>
          <a:lstStyle>
            <a:lvl1pPr eaLnBrk="0" hangingPunct="0">
              <a:defRPr sz="2400">
                <a:solidFill>
                  <a:schemeClr val="tx1"/>
                </a:solidFill>
                <a:latin typeface="Arial" charset="0"/>
                <a:ea typeface="ＭＳ Ｐゴシック" charset="-128"/>
              </a:defRPr>
            </a:lvl1pPr>
            <a:lvl2pPr marL="744538" indent="-287338" eaLnBrk="0" hangingPunct="0">
              <a:defRPr sz="2400">
                <a:solidFill>
                  <a:schemeClr val="tx1"/>
                </a:solidFill>
                <a:latin typeface="Arial" charset="0"/>
                <a:ea typeface="ＭＳ Ｐゴシック" charset="-128"/>
              </a:defRPr>
            </a:lvl2pPr>
            <a:lvl3pPr marL="1201738" indent="-287338"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90000"/>
              </a:lnSpc>
              <a:spcBef>
                <a:spcPts val="200"/>
              </a:spcBef>
              <a:buClr>
                <a:schemeClr val="accent1"/>
              </a:buClr>
              <a:buSzPct val="100000"/>
            </a:pPr>
            <a:r>
              <a:rPr lang="en-US" altLang="en-US" sz="2000" dirty="0">
                <a:solidFill>
                  <a:srgbClr val="FF0000"/>
                </a:solidFill>
                <a:latin typeface="Optima" charset="0"/>
              </a:rPr>
              <a:t># of clock cycles = # of cycles program is busy doing work on the CPU</a:t>
            </a:r>
          </a:p>
          <a:p>
            <a:pPr eaLnBrk="1" hangingPunct="1">
              <a:lnSpc>
                <a:spcPct val="90000"/>
              </a:lnSpc>
              <a:spcBef>
                <a:spcPts val="200"/>
              </a:spcBef>
              <a:buClr>
                <a:schemeClr val="accent1"/>
              </a:buClr>
              <a:buSzPct val="100000"/>
            </a:pPr>
            <a:endParaRPr lang="en-US" altLang="en-US" sz="1800" dirty="0">
              <a:latin typeface="Optima" charset="0"/>
            </a:endParaRPr>
          </a:p>
          <a:p>
            <a:pPr eaLnBrk="1" hangingPunct="1">
              <a:lnSpc>
                <a:spcPct val="90000"/>
              </a:lnSpc>
              <a:spcBef>
                <a:spcPts val="200"/>
              </a:spcBef>
              <a:buClr>
                <a:schemeClr val="accent1"/>
              </a:buClr>
              <a:buSzPct val="100000"/>
            </a:pPr>
            <a:r>
              <a:rPr lang="en-US" altLang="en-US" sz="1800" dirty="0">
                <a:latin typeface="Optima" charset="0"/>
              </a:rPr>
              <a:t>Can improve performance by</a:t>
            </a:r>
            <a:endParaRPr lang="en-US" altLang="en-US" sz="1800" dirty="0" smtClean="0">
              <a:latin typeface="Optima" charset="0"/>
            </a:endParaRPr>
          </a:p>
          <a:p>
            <a:pPr lvl="1" eaLnBrk="1" hangingPunct="1">
              <a:lnSpc>
                <a:spcPct val="90000"/>
              </a:lnSpc>
              <a:spcBef>
                <a:spcPts val="200"/>
              </a:spcBef>
              <a:buClr>
                <a:schemeClr val="accent1"/>
              </a:buClr>
              <a:buSzPct val="100000"/>
              <a:buFont typeface="Arial" charset="0"/>
              <a:buChar char="•"/>
            </a:pPr>
            <a:r>
              <a:rPr lang="en-US" altLang="en-US" sz="1800" dirty="0">
                <a:latin typeface="Optima" charset="0"/>
              </a:rPr>
              <a:t>R</a:t>
            </a:r>
            <a:r>
              <a:rPr lang="en-US" altLang="en-US" sz="1800" dirty="0" smtClean="0">
                <a:latin typeface="Optima" charset="0"/>
              </a:rPr>
              <a:t>educing </a:t>
            </a:r>
            <a:r>
              <a:rPr lang="en-US" altLang="en-US" sz="1800" dirty="0">
                <a:latin typeface="Optima" charset="0"/>
              </a:rPr>
              <a:t>either the length of the clock cycle</a:t>
            </a:r>
          </a:p>
          <a:p>
            <a:pPr lvl="2" eaLnBrk="1" hangingPunct="1">
              <a:lnSpc>
                <a:spcPct val="90000"/>
              </a:lnSpc>
              <a:spcBef>
                <a:spcPts val="200"/>
              </a:spcBef>
              <a:buClr>
                <a:schemeClr val="accent1"/>
              </a:buClr>
              <a:buSzPct val="100000"/>
              <a:buFont typeface="Arial" charset="0"/>
              <a:buChar char="•"/>
            </a:pPr>
            <a:r>
              <a:rPr lang="en-US" altLang="en-US" sz="1800" dirty="0">
                <a:latin typeface="Optima" charset="0"/>
              </a:rPr>
              <a:t>comes from Moore’</a:t>
            </a:r>
            <a:r>
              <a:rPr lang="en-US" altLang="ja-JP" sz="1800" dirty="0">
                <a:latin typeface="Optima" charset="0"/>
              </a:rPr>
              <a:t>s Law (technology)</a:t>
            </a:r>
            <a:endParaRPr lang="en-US" altLang="ja-JP" sz="1800" dirty="0" smtClean="0">
              <a:latin typeface="Optima" charset="0"/>
            </a:endParaRPr>
          </a:p>
          <a:p>
            <a:pPr lvl="1" eaLnBrk="1" hangingPunct="1">
              <a:lnSpc>
                <a:spcPct val="90000"/>
              </a:lnSpc>
              <a:spcBef>
                <a:spcPts val="200"/>
              </a:spcBef>
              <a:buClr>
                <a:schemeClr val="accent1"/>
              </a:buClr>
              <a:buSzPct val="100000"/>
              <a:buFont typeface="Arial" charset="0"/>
              <a:buChar char="•"/>
            </a:pPr>
            <a:r>
              <a:rPr lang="en-US" altLang="en-US" sz="1800" dirty="0" smtClean="0">
                <a:latin typeface="Optima" charset="0"/>
              </a:rPr>
              <a:t>Reducing number </a:t>
            </a:r>
            <a:r>
              <a:rPr lang="en-US" altLang="en-US" sz="1800" dirty="0">
                <a:latin typeface="Optima" charset="0"/>
              </a:rPr>
              <a:t>of clock cycles required for a program</a:t>
            </a:r>
          </a:p>
          <a:p>
            <a:pPr lvl="2" eaLnBrk="1" hangingPunct="1">
              <a:lnSpc>
                <a:spcPct val="90000"/>
              </a:lnSpc>
              <a:spcBef>
                <a:spcPts val="200"/>
              </a:spcBef>
              <a:buClr>
                <a:schemeClr val="accent1"/>
              </a:buClr>
              <a:buSzPct val="100000"/>
              <a:buFont typeface="Arial" charset="0"/>
              <a:buChar char="•"/>
            </a:pPr>
            <a:r>
              <a:rPr lang="en-US" altLang="en-US" sz="1800" dirty="0">
                <a:latin typeface="Optima" charset="0"/>
              </a:rPr>
              <a:t>Architecture</a:t>
            </a:r>
          </a:p>
          <a:p>
            <a:pPr lvl="2" eaLnBrk="1" hangingPunct="1">
              <a:lnSpc>
                <a:spcPct val="90000"/>
              </a:lnSpc>
              <a:spcBef>
                <a:spcPts val="200"/>
              </a:spcBef>
              <a:buClr>
                <a:schemeClr val="accent1"/>
              </a:buClr>
              <a:buSzPct val="100000"/>
              <a:buFont typeface="Arial" charset="0"/>
              <a:buChar char="•"/>
            </a:pPr>
            <a:r>
              <a:rPr lang="en-US" altLang="en-US" sz="1800" dirty="0">
                <a:latin typeface="Optima" charset="0"/>
              </a:rPr>
              <a:t>Compiler</a:t>
            </a:r>
          </a:p>
          <a:p>
            <a:pPr lvl="2" eaLnBrk="1" hangingPunct="1">
              <a:lnSpc>
                <a:spcPct val="90000"/>
              </a:lnSpc>
              <a:spcBef>
                <a:spcPts val="200"/>
              </a:spcBef>
              <a:buClr>
                <a:schemeClr val="accent1"/>
              </a:buClr>
              <a:buSzPct val="100000"/>
              <a:buFont typeface="Arial" charset="0"/>
              <a:buChar char="•"/>
            </a:pPr>
            <a:r>
              <a:rPr lang="en-US" altLang="en-US" sz="1800" dirty="0">
                <a:latin typeface="Optima" charset="0"/>
              </a:rPr>
              <a:t>OS </a:t>
            </a:r>
          </a:p>
        </p:txBody>
      </p:sp>
      <p:graphicFrame>
        <p:nvGraphicFramePr>
          <p:cNvPr id="49154" name="Object 2"/>
          <p:cNvGraphicFramePr>
            <a:graphicFrameLocks noChangeAspect="1"/>
          </p:cNvGraphicFramePr>
          <p:nvPr/>
        </p:nvGraphicFramePr>
        <p:xfrm>
          <a:off x="2667000" y="1942907"/>
          <a:ext cx="3810000" cy="444500"/>
        </p:xfrm>
        <a:graphic>
          <a:graphicData uri="http://schemas.openxmlformats.org/presentationml/2006/ole">
            <p:oleObj spid="_x0000_s164866" name="Equation" r:id="rId4" imgW="3810000" imgH="444500"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MOST IMPORTANT</a:t>
            </a:r>
          </a:p>
        </p:txBody>
      </p:sp>
      <p:sp>
        <p:nvSpPr>
          <p:cNvPr id="3" name="Content Placeholder 2"/>
          <p:cNvSpPr>
            <a:spLocks noGrp="1"/>
          </p:cNvSpPr>
          <p:nvPr>
            <p:ph idx="1"/>
          </p:nvPr>
        </p:nvSpPr>
        <p:spPr/>
        <p:txBody>
          <a:bodyPr/>
          <a:lstStyle/>
          <a:p>
            <a:r>
              <a:rPr lang="en-US"/>
              <a:t>PERFORMANCE IS RELATIVE AND THERE ARE NO ABSOLUTE ANSWERS AS TO THE “BEST”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Where we Left Off Monday</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tLang="en-US">
                <a:latin typeface="Optima" charset="0"/>
                <a:cs typeface="Optima" charset="0"/>
              </a:rPr>
              <a:t>Breaking down CPU clock cycles : CPI</a:t>
            </a:r>
          </a:p>
        </p:txBody>
      </p:sp>
      <p:sp>
        <p:nvSpPr>
          <p:cNvPr id="43010" name="Rectangle 3"/>
          <p:cNvSpPr>
            <a:spLocks noGrp="1" noChangeArrowheads="1"/>
          </p:cNvSpPr>
          <p:nvPr>
            <p:ph idx="1"/>
          </p:nvPr>
        </p:nvSpPr>
        <p:spPr>
          <a:xfrm>
            <a:off x="457200" y="1300163"/>
            <a:ext cx="8229600" cy="2600325"/>
          </a:xfrm>
        </p:spPr>
        <p:txBody>
          <a:bodyPr/>
          <a:lstStyle/>
          <a:p>
            <a:pPr eaLnBrk="1" hangingPunct="1"/>
            <a:r>
              <a:rPr lang="en-US" altLang="en-US" sz="2400" dirty="0">
                <a:latin typeface="Optima" charset="0"/>
                <a:cs typeface="Optima" charset="0"/>
              </a:rPr>
              <a:t>Not all instructions take the same amount of time to execute</a:t>
            </a:r>
            <a:endParaRPr lang="en-US" altLang="en-US" sz="1800" dirty="0">
              <a:latin typeface="Optima" charset="0"/>
              <a:cs typeface="Optima" charset="0"/>
            </a:endParaRPr>
          </a:p>
          <a:p>
            <a:pPr marL="342900" lvl="1" indent="-342900" eaLnBrk="1" hangingPunct="1"/>
            <a:r>
              <a:rPr lang="en-US" altLang="en-US" sz="2200" dirty="0">
                <a:latin typeface="Optima" charset="0"/>
                <a:cs typeface="Optima" charset="0"/>
              </a:rPr>
              <a:t>One way to think about execution time is that it equals the number of instructions executed multiplied by the average time per instruction</a:t>
            </a:r>
            <a:endParaRPr lang="en-US" altLang="en-US" dirty="0">
              <a:latin typeface="Optima" charset="0"/>
              <a:cs typeface="Optima" charset="0"/>
            </a:endParaRPr>
          </a:p>
          <a:p>
            <a:pPr eaLnBrk="1" hangingPunct="1"/>
            <a:r>
              <a:rPr lang="en-US" altLang="en-US" sz="2000" dirty="0">
                <a:latin typeface="Optima" charset="0"/>
                <a:cs typeface="Optima" charset="0"/>
              </a:rPr>
              <a:t>Clock cycles per instruction (CPI) – the average number of clock cycles each instruction takes to execute</a:t>
            </a:r>
            <a:endParaRPr lang="en-US" altLang="en-US" sz="2000" dirty="0" smtClean="0">
              <a:latin typeface="Optima" charset="0"/>
              <a:cs typeface="Optima" charset="0"/>
            </a:endParaRPr>
          </a:p>
          <a:p>
            <a:pPr eaLnBrk="1" hangingPunct="1"/>
            <a:r>
              <a:rPr lang="en-US" altLang="en-US" sz="2000" dirty="0">
                <a:latin typeface="Optima" charset="0"/>
                <a:cs typeface="Optima" charset="0"/>
              </a:rPr>
              <a:t>Can try to reduce number of instructions or CPI</a:t>
            </a:r>
          </a:p>
          <a:p>
            <a:pPr eaLnBrk="1" hangingPunct="1"/>
            <a:endParaRPr lang="en-US" altLang="en-US" sz="2000" dirty="0">
              <a:latin typeface="Optima" charset="0"/>
              <a:cs typeface="Optima" charset="0"/>
            </a:endParaRPr>
          </a:p>
          <a:p>
            <a:pPr eaLnBrk="1" hangingPunct="1"/>
            <a:endParaRPr lang="en-US" altLang="en-US" sz="2000" dirty="0">
              <a:latin typeface="Optima" charset="0"/>
              <a:cs typeface="Optima" charset="0"/>
            </a:endParaRPr>
          </a:p>
          <a:p>
            <a:pPr eaLnBrk="1" hangingPunct="1"/>
            <a:endParaRPr lang="en-US" altLang="en-US" sz="2000" dirty="0">
              <a:latin typeface="Optima" charset="0"/>
              <a:cs typeface="Optima"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altLang="en-US">
                <a:latin typeface="Optima" charset="0"/>
                <a:cs typeface="Optima" charset="0"/>
              </a:rPr>
              <a:t>Effective CPI</a:t>
            </a:r>
          </a:p>
        </p:txBody>
      </p:sp>
      <p:sp>
        <p:nvSpPr>
          <p:cNvPr id="44034" name="Rectangle 3"/>
          <p:cNvSpPr>
            <a:spLocks noGrp="1" noChangeArrowheads="1"/>
          </p:cNvSpPr>
          <p:nvPr>
            <p:ph idx="1"/>
          </p:nvPr>
        </p:nvSpPr>
        <p:spPr/>
        <p:txBody>
          <a:bodyPr/>
          <a:lstStyle/>
          <a:p>
            <a:pPr eaLnBrk="1" hangingPunct="1"/>
            <a:r>
              <a:rPr lang="en-US" altLang="en-US" sz="2400">
                <a:latin typeface="Optima" charset="0"/>
                <a:cs typeface="Optima" charset="0"/>
              </a:rPr>
              <a:t>Computing the overall effective CPI is done by looking at the different types of instructions and their individual cycle counts and averaging</a:t>
            </a:r>
          </a:p>
        </p:txBody>
      </p:sp>
      <p:sp>
        <p:nvSpPr>
          <p:cNvPr id="44035" name="Rectangle 7"/>
          <p:cNvSpPr>
            <a:spLocks noChangeArrowheads="1"/>
          </p:cNvSpPr>
          <p:nvPr/>
        </p:nvSpPr>
        <p:spPr bwMode="auto">
          <a:xfrm>
            <a:off x="1524000" y="2354263"/>
            <a:ext cx="6324600" cy="5016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lIns="63500" tIns="25400" rIns="63500" bIns="25400">
            <a:spAutoFit/>
          </a:bodyPr>
          <a:lstStyle>
            <a:lvl1pPr marL="287338" indent="-287338"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90000"/>
              </a:lnSpc>
              <a:spcBef>
                <a:spcPct val="65000"/>
              </a:spcBef>
              <a:buClr>
                <a:schemeClr val="accent1"/>
              </a:buClr>
              <a:buSzPct val="75000"/>
              <a:buFont typeface="Wingdings" charset="2"/>
              <a:buNone/>
            </a:pPr>
            <a:r>
              <a:rPr lang="en-US" altLang="en-US" b="1">
                <a:solidFill>
                  <a:srgbClr val="1822CD"/>
                </a:solidFill>
                <a:latin typeface="Optima" charset="0"/>
              </a:rPr>
              <a:t>Overall effective CPI   =    </a:t>
            </a:r>
            <a:r>
              <a:rPr lang="en-US" altLang="en-US" sz="3200" b="1">
                <a:solidFill>
                  <a:srgbClr val="1822CD"/>
                </a:solidFill>
                <a:latin typeface="Optima" charset="0"/>
                <a:sym typeface="Symbol" charset="2"/>
              </a:rPr>
              <a:t></a:t>
            </a:r>
            <a:r>
              <a:rPr lang="en-US" altLang="en-US" b="1">
                <a:solidFill>
                  <a:srgbClr val="1822CD"/>
                </a:solidFill>
                <a:latin typeface="Optima" charset="0"/>
                <a:sym typeface="Symbol" charset="2"/>
              </a:rPr>
              <a:t>   (CPI</a:t>
            </a:r>
            <a:r>
              <a:rPr lang="en-US" altLang="en-US" b="1" baseline="-25000">
                <a:solidFill>
                  <a:srgbClr val="1822CD"/>
                </a:solidFill>
                <a:latin typeface="Optima" charset="0"/>
                <a:sym typeface="Symbol" charset="2"/>
              </a:rPr>
              <a:t>i</a:t>
            </a:r>
            <a:r>
              <a:rPr lang="en-US" altLang="en-US" b="1">
                <a:solidFill>
                  <a:srgbClr val="1822CD"/>
                </a:solidFill>
                <a:latin typeface="Optima" charset="0"/>
                <a:sym typeface="Symbol" charset="2"/>
              </a:rPr>
              <a:t>  x  IC</a:t>
            </a:r>
            <a:r>
              <a:rPr lang="en-US" altLang="en-US" b="1" baseline="-25000">
                <a:solidFill>
                  <a:srgbClr val="1822CD"/>
                </a:solidFill>
                <a:latin typeface="Optima" charset="0"/>
                <a:sym typeface="Symbol" charset="2"/>
              </a:rPr>
              <a:t>i</a:t>
            </a:r>
            <a:r>
              <a:rPr lang="en-US" altLang="en-US" b="1">
                <a:solidFill>
                  <a:srgbClr val="1822CD"/>
                </a:solidFill>
                <a:latin typeface="Optima" charset="0"/>
                <a:sym typeface="Symbol" charset="2"/>
              </a:rPr>
              <a:t>)</a:t>
            </a:r>
          </a:p>
        </p:txBody>
      </p:sp>
      <p:sp>
        <p:nvSpPr>
          <p:cNvPr id="44036" name="Rectangle 8"/>
          <p:cNvSpPr>
            <a:spLocks noChangeArrowheads="1"/>
          </p:cNvSpPr>
          <p:nvPr/>
        </p:nvSpPr>
        <p:spPr bwMode="auto">
          <a:xfrm>
            <a:off x="5000625" y="2717800"/>
            <a:ext cx="1219200" cy="2762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lIns="63500" tIns="25400" rIns="63500" bIns="25400">
            <a:spAutoFit/>
          </a:bodyPr>
          <a:lstStyle>
            <a:lvl1pPr marL="287338" indent="-287338"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90000"/>
              </a:lnSpc>
              <a:spcBef>
                <a:spcPct val="65000"/>
              </a:spcBef>
              <a:buClr>
                <a:schemeClr val="accent1"/>
              </a:buClr>
              <a:buSzPct val="75000"/>
              <a:buFont typeface="Wingdings" charset="2"/>
              <a:buNone/>
            </a:pPr>
            <a:r>
              <a:rPr lang="en-US" altLang="en-US" sz="1600" b="1">
                <a:solidFill>
                  <a:srgbClr val="1822CD"/>
                </a:solidFill>
                <a:latin typeface="Optima" charset="0"/>
              </a:rPr>
              <a:t>i = 1</a:t>
            </a:r>
            <a:endParaRPr lang="en-US" altLang="en-US" sz="1600" b="1" baseline="-25000">
              <a:solidFill>
                <a:srgbClr val="1822CD"/>
              </a:solidFill>
              <a:latin typeface="Optima" charset="0"/>
              <a:sym typeface="Symbol" charset="2"/>
            </a:endParaRPr>
          </a:p>
        </p:txBody>
      </p:sp>
      <p:sp>
        <p:nvSpPr>
          <p:cNvPr id="44037" name="Rectangle 9"/>
          <p:cNvSpPr>
            <a:spLocks noChangeArrowheads="1"/>
          </p:cNvSpPr>
          <p:nvPr/>
        </p:nvSpPr>
        <p:spPr bwMode="auto">
          <a:xfrm>
            <a:off x="5095875" y="2193925"/>
            <a:ext cx="347663" cy="2762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lIns="63500" tIns="25400" rIns="63500" bIns="25400">
            <a:spAutoFit/>
          </a:bodyPr>
          <a:lstStyle>
            <a:lvl1pPr marL="287338" indent="-287338"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90000"/>
              </a:lnSpc>
              <a:spcBef>
                <a:spcPct val="65000"/>
              </a:spcBef>
              <a:buClr>
                <a:schemeClr val="accent1"/>
              </a:buClr>
              <a:buSzPct val="75000"/>
              <a:buFont typeface="Wingdings" charset="2"/>
              <a:buNone/>
            </a:pPr>
            <a:r>
              <a:rPr lang="en-US" altLang="en-US" sz="1600" b="1">
                <a:solidFill>
                  <a:srgbClr val="1822CD"/>
                </a:solidFill>
                <a:latin typeface="Optima" charset="0"/>
              </a:rPr>
              <a:t>n</a:t>
            </a:r>
            <a:endParaRPr lang="en-US" altLang="en-US" sz="1600" b="1" baseline="-25000">
              <a:solidFill>
                <a:srgbClr val="1822CD"/>
              </a:solidFill>
              <a:latin typeface="Optima" charset="0"/>
              <a:sym typeface="Symbol" charset="2"/>
            </a:endParaRPr>
          </a:p>
        </p:txBody>
      </p:sp>
      <p:sp>
        <p:nvSpPr>
          <p:cNvPr id="44038" name="Rectangle 11"/>
          <p:cNvSpPr>
            <a:spLocks noChangeArrowheads="1"/>
          </p:cNvSpPr>
          <p:nvPr/>
        </p:nvSpPr>
        <p:spPr bwMode="auto">
          <a:xfrm>
            <a:off x="533400" y="3048000"/>
            <a:ext cx="8153400" cy="14573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lIns="63500" tIns="25400" rIns="63500" bIns="25400">
            <a:spAutoFit/>
          </a:bodyPr>
          <a:lstStyle>
            <a:lvl1pPr marL="342900" indent="-342900" eaLnBrk="0" hangingPunct="0">
              <a:defRPr sz="2400">
                <a:solidFill>
                  <a:schemeClr val="tx1"/>
                </a:solidFill>
                <a:latin typeface="Arial" charset="0"/>
                <a:ea typeface="ＭＳ Ｐゴシック" charset="-128"/>
              </a:defRPr>
            </a:lvl1pPr>
            <a:lvl2pPr marL="741363" indent="-246063"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lvl="1" eaLnBrk="1" hangingPunct="1">
              <a:lnSpc>
                <a:spcPct val="85000"/>
              </a:lnSpc>
              <a:spcBef>
                <a:spcPct val="40000"/>
              </a:spcBef>
              <a:buClr>
                <a:schemeClr val="accent1"/>
              </a:buClr>
              <a:buSzPct val="100000"/>
              <a:buFont typeface="Arial" charset="0"/>
              <a:buChar char="•"/>
            </a:pPr>
            <a:r>
              <a:rPr lang="en-US" altLang="en-US" sz="1800">
                <a:latin typeface="Optima" charset="0"/>
              </a:rPr>
              <a:t>Where IC</a:t>
            </a:r>
            <a:r>
              <a:rPr lang="en-US" altLang="en-US" sz="1800" baseline="-25000">
                <a:latin typeface="Optima" charset="0"/>
              </a:rPr>
              <a:t>i</a:t>
            </a:r>
            <a:r>
              <a:rPr lang="en-US" altLang="en-US" sz="1800">
                <a:latin typeface="Optima" charset="0"/>
              </a:rPr>
              <a:t> is the count (percentage) of the number of instructions of class i executed</a:t>
            </a:r>
          </a:p>
          <a:p>
            <a:pPr lvl="1" eaLnBrk="1" hangingPunct="1">
              <a:lnSpc>
                <a:spcPct val="85000"/>
              </a:lnSpc>
              <a:spcBef>
                <a:spcPct val="40000"/>
              </a:spcBef>
              <a:buClr>
                <a:schemeClr val="accent1"/>
              </a:buClr>
              <a:buSzPct val="100000"/>
              <a:buFont typeface="Arial" charset="0"/>
              <a:buChar char="•"/>
            </a:pPr>
            <a:r>
              <a:rPr lang="en-US" altLang="en-US" sz="1800">
                <a:latin typeface="Optima" charset="0"/>
              </a:rPr>
              <a:t>CPI</a:t>
            </a:r>
            <a:r>
              <a:rPr lang="en-US" altLang="en-US" sz="1800" baseline="-25000">
                <a:latin typeface="Optima" charset="0"/>
              </a:rPr>
              <a:t>i</a:t>
            </a:r>
            <a:r>
              <a:rPr lang="en-US" altLang="en-US" sz="1800">
                <a:latin typeface="Optima" charset="0"/>
              </a:rPr>
              <a:t> is the (average) number of clock cycles per instruction for that instruction class</a:t>
            </a:r>
          </a:p>
          <a:p>
            <a:pPr lvl="1" eaLnBrk="1" hangingPunct="1">
              <a:lnSpc>
                <a:spcPct val="85000"/>
              </a:lnSpc>
              <a:spcBef>
                <a:spcPct val="40000"/>
              </a:spcBef>
              <a:buClr>
                <a:schemeClr val="accent1"/>
              </a:buClr>
              <a:buSzPct val="100000"/>
              <a:buFont typeface="Arial" charset="0"/>
              <a:buChar char="•"/>
            </a:pPr>
            <a:r>
              <a:rPr lang="en-US" altLang="en-US" sz="1800">
                <a:latin typeface="Optima" charset="0"/>
              </a:rPr>
              <a:t>n is the number of instruction classes</a:t>
            </a:r>
          </a:p>
        </p:txBody>
      </p:sp>
      <p:sp>
        <p:nvSpPr>
          <p:cNvPr id="44039" name="Rectangle 12"/>
          <p:cNvSpPr>
            <a:spLocks noChangeArrowheads="1"/>
          </p:cNvSpPr>
          <p:nvPr/>
        </p:nvSpPr>
        <p:spPr bwMode="auto">
          <a:xfrm>
            <a:off x="457200" y="5105400"/>
            <a:ext cx="8153400" cy="6111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lIns="63500" tIns="25400" rIns="63500" bIns="25400">
            <a:spAutoFit/>
          </a:bodyPr>
          <a:lstStyle>
            <a:lvl1pPr marL="287338" indent="-287338"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90000"/>
              </a:lnSpc>
              <a:spcBef>
                <a:spcPct val="65000"/>
              </a:spcBef>
              <a:buClr>
                <a:schemeClr val="accent1"/>
              </a:buClr>
              <a:buSzPct val="125000"/>
              <a:buFont typeface="Arial" charset="0"/>
              <a:buChar char="•"/>
            </a:pPr>
            <a:r>
              <a:rPr lang="en-US" altLang="en-US" sz="2000">
                <a:latin typeface="Optima" charset="0"/>
              </a:rPr>
              <a:t>The overall effective CPI varies by instruction mix – a measure of the dynamic frequency of instructions across one or many programs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altLang="en-US">
                <a:latin typeface="Optima" charset="0"/>
                <a:cs typeface="Optima" charset="0"/>
              </a:rPr>
              <a:t>Example : Effective CPI</a:t>
            </a:r>
          </a:p>
        </p:txBody>
      </p:sp>
      <p:graphicFrame>
        <p:nvGraphicFramePr>
          <p:cNvPr id="930820" name="Group 4"/>
          <p:cNvGraphicFramePr>
            <a:graphicFrameLocks noGrp="1"/>
          </p:cNvGraphicFramePr>
          <p:nvPr>
            <p:ph idx="1"/>
          </p:nvPr>
        </p:nvGraphicFramePr>
        <p:xfrm>
          <a:off x="1641475" y="1895475"/>
          <a:ext cx="5732463" cy="2768602"/>
        </p:xfrm>
        <a:graphic>
          <a:graphicData uri="http://schemas.openxmlformats.org/drawingml/2006/table">
            <a:tbl>
              <a:tblPr/>
              <a:tblGrid>
                <a:gridCol w="1692275"/>
                <a:gridCol w="1128713"/>
                <a:gridCol w="1092200"/>
                <a:gridCol w="1819275"/>
              </a:tblGrid>
              <a:tr h="46037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Op</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Freq</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CPI</a:t>
                      </a:r>
                      <a:r>
                        <a:rPr kumimoji="0" lang="en-US" altLang="en-US" sz="1800" b="0" i="0" u="none" strike="noStrike" cap="none" normalizeH="0" baseline="-25000">
                          <a:ln>
                            <a:noFill/>
                          </a:ln>
                          <a:solidFill>
                            <a:schemeClr val="tx1"/>
                          </a:solidFill>
                          <a:effectLst/>
                          <a:latin typeface="Calibri" charset="0"/>
                          <a:ea typeface="ＭＳ Ｐゴシック" charset="-128"/>
                        </a:rPr>
                        <a:t>i</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Freq x CPI</a:t>
                      </a:r>
                      <a:r>
                        <a:rPr kumimoji="0" lang="en-US" altLang="en-US" sz="1800" b="0" i="0" u="none" strike="noStrike" cap="none" normalizeH="0" baseline="-25000">
                          <a:ln>
                            <a:noFill/>
                          </a:ln>
                          <a:solidFill>
                            <a:schemeClr val="tx1"/>
                          </a:solidFill>
                          <a:effectLst/>
                          <a:latin typeface="Calibri" charset="0"/>
                          <a:ea typeface="ＭＳ Ｐゴシック" charset="-128"/>
                        </a:rPr>
                        <a:t>i</a:t>
                      </a:r>
                    </a:p>
                  </a:txBody>
                  <a:tcPr marL="156754" marR="156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6196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ALU</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50%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1</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0.5</a:t>
                      </a:r>
                    </a:p>
                  </a:txBody>
                  <a:tcPr marL="156754" marR="156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Load</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20%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5</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1.0</a:t>
                      </a:r>
                    </a:p>
                  </a:txBody>
                  <a:tcPr marL="156754" marR="156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96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Store</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10%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3</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0.3</a:t>
                      </a:r>
                    </a:p>
                  </a:txBody>
                  <a:tcPr marL="156754" marR="156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96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Branch</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20%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2</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0.4</a:t>
                      </a:r>
                    </a:p>
                  </a:txBody>
                  <a:tcPr marL="156754" marR="156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963">
                <a:tc gridSpan="3">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endParaRPr kumimoji="0" lang="en-US" altLang="en-US" sz="1800" b="0" i="0" u="none" strike="noStrike" cap="none" normalizeH="0" baseline="0">
                        <a:ln>
                          <a:noFill/>
                        </a:ln>
                        <a:solidFill>
                          <a:schemeClr val="tx1"/>
                        </a:solidFill>
                        <a:effectLst/>
                        <a:latin typeface="Calibri" charset="0"/>
                        <a:ea typeface="ＭＳ Ｐゴシック" charset="-128"/>
                      </a:endParaRP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Calibri" charset="0"/>
                          <a:ea typeface="ＭＳ Ｐゴシック" charset="-128"/>
                          <a:sym typeface="Symbol" charset="2"/>
                        </a:rPr>
                        <a:t> =  2.2</a:t>
                      </a:r>
                    </a:p>
                  </a:txBody>
                  <a:tcPr marL="156754" marR="156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Box 3"/>
          <p:cNvSpPr txBox="1"/>
          <p:nvPr/>
        </p:nvSpPr>
        <p:spPr>
          <a:xfrm>
            <a:off x="99067" y="5272753"/>
            <a:ext cx="2852639" cy="707886"/>
          </a:xfrm>
          <a:prstGeom prst="rect">
            <a:avLst/>
          </a:prstGeom>
          <a:solidFill>
            <a:schemeClr val="bg1"/>
          </a:solidFill>
          <a:effectLst>
            <a:outerShdw blurRad="50800" dist="38100" dir="10800000" algn="l">
              <a:srgbClr val="000000">
                <a:alpha val="43000"/>
              </a:srgbClr>
            </a:outerShdw>
          </a:effectLst>
        </p:spPr>
        <p:txBody>
          <a:bodyPr>
            <a:spAutoFit/>
            <a:sp3d extrusionH="57150">
              <a:bevelT w="38100" h="38100"/>
            </a:sp3d>
          </a:bodyPr>
          <a:lstStyle/>
          <a:p>
            <a:pPr algn="ctr">
              <a:defRPr/>
            </a:pPr>
            <a:r>
              <a:rPr lang="en-US" sz="2000" i="1" dirty="0">
                <a:solidFill>
                  <a:srgbClr val="0000FF"/>
                </a:solidFill>
                <a:latin typeface="Calibri"/>
                <a:ea typeface="ＭＳ Ｐゴシック" pitchFamily="-107" charset="-128"/>
                <a:cs typeface="Calibri"/>
              </a:rPr>
              <a:t>Will talk about types of instructions later</a:t>
            </a:r>
          </a:p>
        </p:txBody>
      </p:sp>
      <p:cxnSp>
        <p:nvCxnSpPr>
          <p:cNvPr id="45094" name="Straight Arrow Connector 9"/>
          <p:cNvCxnSpPr>
            <a:cxnSpLocks noChangeShapeType="1"/>
          </p:cNvCxnSpPr>
          <p:nvPr/>
        </p:nvCxnSpPr>
        <p:spPr bwMode="auto">
          <a:xfrm flipV="1">
            <a:off x="1025525" y="3524250"/>
            <a:ext cx="484188" cy="1747838"/>
          </a:xfrm>
          <a:prstGeom prst="straightConnector1">
            <a:avLst/>
          </a:prstGeom>
          <a:noFill/>
          <a:ln w="19050">
            <a:solidFill>
              <a:schemeClr val="tx1"/>
            </a:solidFill>
            <a:round/>
            <a:headEnd/>
            <a:tailEnd type="arrow"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altLang="en-US">
                <a:latin typeface="Optima" charset="0"/>
                <a:cs typeface="Optima" charset="0"/>
              </a:rPr>
              <a:t>Example : Effective CPI</a:t>
            </a:r>
          </a:p>
        </p:txBody>
      </p:sp>
      <p:graphicFrame>
        <p:nvGraphicFramePr>
          <p:cNvPr id="930820" name="Group 4"/>
          <p:cNvGraphicFramePr>
            <a:graphicFrameLocks noGrp="1"/>
          </p:cNvGraphicFramePr>
          <p:nvPr>
            <p:ph idx="1"/>
          </p:nvPr>
        </p:nvGraphicFramePr>
        <p:xfrm>
          <a:off x="977900" y="1295400"/>
          <a:ext cx="5410200" cy="2714627"/>
        </p:xfrm>
        <a:graphic>
          <a:graphicData uri="http://schemas.openxmlformats.org/drawingml/2006/table">
            <a:tbl>
              <a:tblPr/>
              <a:tblGrid>
                <a:gridCol w="1654175"/>
                <a:gridCol w="1103313"/>
                <a:gridCol w="1068387"/>
                <a:gridCol w="1584325"/>
              </a:tblGrid>
              <a:tr h="7239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Op</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Freq</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CPI</a:t>
                      </a:r>
                      <a:r>
                        <a:rPr kumimoji="0" lang="en-US" altLang="en-US" sz="1800" b="0" i="0" u="none" strike="noStrike" cap="none" normalizeH="0" baseline="-25000">
                          <a:ln>
                            <a:noFill/>
                          </a:ln>
                          <a:solidFill>
                            <a:schemeClr val="tx1"/>
                          </a:solidFill>
                          <a:effectLst/>
                          <a:latin typeface="Calibri" charset="0"/>
                          <a:ea typeface="ＭＳ Ｐゴシック" charset="-128"/>
                        </a:rPr>
                        <a:t>i</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Freq x CPI</a:t>
                      </a:r>
                      <a:r>
                        <a:rPr kumimoji="0" lang="en-US" altLang="en-US" sz="1800" b="0" i="0" u="none" strike="noStrike" cap="none" normalizeH="0" baseline="-25000">
                          <a:ln>
                            <a:noFill/>
                          </a:ln>
                          <a:solidFill>
                            <a:schemeClr val="tx1"/>
                          </a:solidFill>
                          <a:effectLst/>
                          <a:latin typeface="Calibri" charset="0"/>
                          <a:ea typeface="ＭＳ Ｐゴシック" charset="-128"/>
                        </a:rPr>
                        <a:t>i</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846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ALU</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50%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1</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0.5</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Load</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20%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5</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1.0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Store</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10%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3</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0.3</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Branch</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20%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2</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0.4</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gridSpan="3">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endParaRPr kumimoji="0" lang="en-US" altLang="en-US" sz="1800" b="0" i="0" u="none" strike="noStrike" cap="none" normalizeH="0" baseline="0">
                        <a:ln>
                          <a:noFill/>
                        </a:ln>
                        <a:solidFill>
                          <a:schemeClr val="tx1"/>
                        </a:solidFill>
                        <a:effectLst/>
                        <a:latin typeface="Calibri" charset="0"/>
                        <a:ea typeface="ＭＳ Ｐゴシック" charset="-128"/>
                      </a:endParaRP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Calibri" charset="0"/>
                          <a:ea typeface="ＭＳ Ｐゴシック" charset="-128"/>
                          <a:sym typeface="Symbol" charset="2"/>
                        </a:rPr>
                        <a:t> =  2.2</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41" name="Rectangle 3"/>
          <p:cNvSpPr>
            <a:spLocks noGrp="1" noChangeArrowheads="1"/>
          </p:cNvSpPr>
          <p:nvPr>
            <p:ph type="body" sz="half" idx="4294967295"/>
          </p:nvPr>
        </p:nvSpPr>
        <p:spPr>
          <a:xfrm>
            <a:off x="506413" y="4321175"/>
            <a:ext cx="8229600" cy="2109788"/>
          </a:xfrm>
        </p:spPr>
        <p:txBody>
          <a:bodyPr/>
          <a:lstStyle/>
          <a:p>
            <a:pPr eaLnBrk="1" hangingPunct="1">
              <a:spcBef>
                <a:spcPct val="100000"/>
              </a:spcBef>
            </a:pPr>
            <a:r>
              <a:rPr lang="en-US" altLang="en-US" sz="1800">
                <a:latin typeface="Optima" charset="0"/>
                <a:cs typeface="Optima" charset="0"/>
              </a:rPr>
              <a:t>How much faster would the machine be if a better data cache reduced the average load time to 2 cycles?</a:t>
            </a:r>
          </a:p>
        </p:txBody>
      </p:sp>
      <p:sp>
        <p:nvSpPr>
          <p:cNvPr id="930857" name="Text Box 41"/>
          <p:cNvSpPr txBox="1">
            <a:spLocks noChangeArrowheads="1"/>
          </p:cNvSpPr>
          <p:nvPr/>
        </p:nvSpPr>
        <p:spPr bwMode="auto">
          <a:xfrm>
            <a:off x="2232025" y="5054600"/>
            <a:ext cx="2747963" cy="102711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175000"/>
              </a:lnSpc>
            </a:pPr>
            <a:r>
              <a:rPr lang="en-US" altLang="en-US" sz="1800">
                <a:latin typeface="Calibri" charset="0"/>
              </a:rPr>
              <a:t>CPU time</a:t>
            </a:r>
            <a:r>
              <a:rPr lang="en-US" altLang="en-US" sz="1800" baseline="-25000">
                <a:latin typeface="Calibri" charset="0"/>
              </a:rPr>
              <a:t>new</a:t>
            </a:r>
            <a:r>
              <a:rPr lang="en-US" altLang="en-US" sz="1800">
                <a:latin typeface="Calibri" charset="0"/>
              </a:rPr>
              <a:t> = 1.6 x IC x CC   </a:t>
            </a:r>
          </a:p>
          <a:p>
            <a:pPr eaLnBrk="1" hangingPunct="1">
              <a:lnSpc>
                <a:spcPct val="175000"/>
              </a:lnSpc>
            </a:pPr>
            <a:r>
              <a:rPr lang="en-US" altLang="en-US" sz="1800">
                <a:latin typeface="Calibri" charset="0"/>
              </a:rPr>
              <a:t>Speedup =  2.2/1.6  = 1.375</a:t>
            </a:r>
          </a:p>
        </p:txBody>
      </p:sp>
      <p:graphicFrame>
        <p:nvGraphicFramePr>
          <p:cNvPr id="7" name="Table 6"/>
          <p:cNvGraphicFramePr>
            <a:graphicFrameLocks noGrp="1"/>
          </p:cNvGraphicFramePr>
          <p:nvPr/>
        </p:nvGraphicFramePr>
        <p:xfrm>
          <a:off x="6867525" y="1295400"/>
          <a:ext cx="1971675" cy="2714627"/>
        </p:xfrm>
        <a:graphic>
          <a:graphicData uri="http://schemas.openxmlformats.org/drawingml/2006/table">
            <a:tbl>
              <a:tblPr/>
              <a:tblGrid>
                <a:gridCol w="1971675"/>
              </a:tblGrid>
              <a:tr h="7239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600" b="0" i="0" u="none" strike="noStrike" cap="none" normalizeH="0" baseline="0">
                          <a:ln>
                            <a:noFill/>
                          </a:ln>
                          <a:solidFill>
                            <a:schemeClr val="tx1"/>
                          </a:solidFill>
                          <a:effectLst/>
                          <a:latin typeface="Calibri" charset="0"/>
                          <a:ea typeface="ＭＳ Ｐゴシック" charset="-128"/>
                        </a:rPr>
                        <a:t>New (Freq x CPIi)</a:t>
                      </a:r>
                    </a:p>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endParaRPr kumimoji="0" lang="en-US" altLang="en-US" sz="1800" b="0" i="0" u="none" strike="noStrike" cap="none" normalizeH="0" baseline="-25000">
                        <a:ln>
                          <a:noFill/>
                        </a:ln>
                        <a:solidFill>
                          <a:schemeClr val="tx1"/>
                        </a:solidFill>
                        <a:effectLst/>
                        <a:latin typeface="Calibri" charset="0"/>
                        <a:ea typeface="ＭＳ Ｐゴシック" charset="-128"/>
                      </a:endParaRPr>
                    </a:p>
                  </a:txBody>
                  <a:tcPr marL="156754" marR="156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846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0.5</a:t>
                      </a:r>
                    </a:p>
                  </a:txBody>
                  <a:tcPr marL="156754" marR="156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rgbClr val="FF0000"/>
                          </a:solidFill>
                          <a:effectLst/>
                          <a:latin typeface="Calibri" charset="0"/>
                          <a:ea typeface="ＭＳ Ｐゴシック" charset="-128"/>
                        </a:rPr>
                        <a:t>= 20% x 2 = 0.4</a:t>
                      </a:r>
                    </a:p>
                  </a:txBody>
                  <a:tcPr marL="156754" marR="156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0.3</a:t>
                      </a:r>
                    </a:p>
                  </a:txBody>
                  <a:tcPr marL="156754" marR="156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0.4</a:t>
                      </a:r>
                    </a:p>
                  </a:txBody>
                  <a:tcPr marL="156754" marR="156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Calibri" charset="0"/>
                          <a:ea typeface="ＭＳ Ｐゴシック" charset="-128"/>
                          <a:sym typeface="Symbol" charset="2"/>
                        </a:rPr>
                        <a:t> =1.6</a:t>
                      </a:r>
                    </a:p>
                  </a:txBody>
                  <a:tcPr marL="156754" marR="156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6058407" y="5054600"/>
            <a:ext cx="2469000" cy="707886"/>
          </a:xfrm>
          <a:prstGeom prst="rect">
            <a:avLst/>
          </a:prstGeom>
          <a:solidFill>
            <a:schemeClr val="bg1"/>
          </a:solidFill>
          <a:effectLst>
            <a:outerShdw blurRad="50800" dist="38100" dir="10800000" algn="l">
              <a:srgbClr val="000000">
                <a:alpha val="43000"/>
              </a:srgbClr>
            </a:outerShdw>
          </a:effectLst>
        </p:spPr>
        <p:txBody>
          <a:bodyPr>
            <a:spAutoFit/>
            <a:sp3d extrusionH="57150">
              <a:bevelT w="38100" h="38100"/>
            </a:sp3d>
          </a:bodyPr>
          <a:lstStyle/>
          <a:p>
            <a:pPr algn="ctr">
              <a:defRPr/>
            </a:pPr>
            <a:r>
              <a:rPr lang="en-US" sz="2000" i="1" dirty="0">
                <a:solidFill>
                  <a:schemeClr val="tx2"/>
                </a:solidFill>
                <a:latin typeface="Calibri"/>
                <a:ea typeface="ＭＳ Ｐゴシック" pitchFamily="-107" charset="-128"/>
                <a:cs typeface="Calibri"/>
              </a:rPr>
              <a:t>Will talk about this extensively</a:t>
            </a:r>
            <a:r>
              <a:rPr lang="en-US" sz="2000" i="1" dirty="0" smtClean="0">
                <a:solidFill>
                  <a:schemeClr val="tx2"/>
                </a:solidFill>
                <a:latin typeface="Calibri"/>
                <a:ea typeface="ＭＳ Ｐゴシック" pitchFamily="-107" charset="-128"/>
                <a:cs typeface="Calibri"/>
              </a:rPr>
              <a:t> later</a:t>
            </a:r>
            <a:endParaRPr lang="en-US" sz="2000" i="1" dirty="0">
              <a:solidFill>
                <a:schemeClr val="tx2"/>
              </a:solidFill>
              <a:latin typeface="Calibri"/>
              <a:ea typeface="ＭＳ Ｐゴシック" pitchFamily="-107" charset="-128"/>
              <a:cs typeface="Calibri"/>
            </a:endParaRPr>
          </a:p>
        </p:txBody>
      </p:sp>
      <p:cxnSp>
        <p:nvCxnSpPr>
          <p:cNvPr id="47160" name="Straight Arrow Connector 9"/>
          <p:cNvCxnSpPr>
            <a:cxnSpLocks noChangeShapeType="1"/>
          </p:cNvCxnSpPr>
          <p:nvPr/>
        </p:nvCxnSpPr>
        <p:spPr bwMode="auto">
          <a:xfrm rot="16200000" flipV="1">
            <a:off x="6589713" y="4659313"/>
            <a:ext cx="411162" cy="379412"/>
          </a:xfrm>
          <a:prstGeom prst="straightConnector1">
            <a:avLst/>
          </a:prstGeom>
          <a:noFill/>
          <a:ln w="19050">
            <a:solidFill>
              <a:schemeClr val="tx1"/>
            </a:solidFill>
            <a:round/>
            <a:headEnd/>
            <a:tailEnd type="arrow"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US" altLang="en-US">
                <a:latin typeface="Optima" charset="0"/>
                <a:cs typeface="Optima" charset="0"/>
              </a:rPr>
              <a:t>Example: Effective CPI</a:t>
            </a:r>
          </a:p>
        </p:txBody>
      </p:sp>
      <p:graphicFrame>
        <p:nvGraphicFramePr>
          <p:cNvPr id="930820" name="Group 4"/>
          <p:cNvGraphicFramePr>
            <a:graphicFrameLocks noGrp="1"/>
          </p:cNvGraphicFramePr>
          <p:nvPr>
            <p:ph idx="1"/>
          </p:nvPr>
        </p:nvGraphicFramePr>
        <p:xfrm>
          <a:off x="822325" y="1212850"/>
          <a:ext cx="5464175" cy="2617788"/>
        </p:xfrm>
        <a:graphic>
          <a:graphicData uri="http://schemas.openxmlformats.org/drawingml/2006/table">
            <a:tbl>
              <a:tblPr/>
              <a:tblGrid>
                <a:gridCol w="1682750"/>
                <a:gridCol w="1122363"/>
                <a:gridCol w="1087437"/>
                <a:gridCol w="1571625"/>
              </a:tblGrid>
              <a:tr h="52387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Op</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Freq</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CPI</a:t>
                      </a:r>
                      <a:r>
                        <a:rPr kumimoji="0" lang="en-US" altLang="en-US" sz="1800" b="0" i="0" u="none" strike="noStrike" cap="none" normalizeH="0" baseline="-25000">
                          <a:ln>
                            <a:noFill/>
                          </a:ln>
                          <a:solidFill>
                            <a:schemeClr val="tx1"/>
                          </a:solidFill>
                          <a:effectLst/>
                          <a:latin typeface="Calibri" charset="0"/>
                          <a:ea typeface="ＭＳ Ｐゴシック" charset="-128"/>
                        </a:rPr>
                        <a:t>i</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Freq x CPI</a:t>
                      </a:r>
                      <a:r>
                        <a:rPr kumimoji="0" lang="en-US" altLang="en-US" sz="1800" b="0" i="0" u="none" strike="noStrike" cap="none" normalizeH="0" baseline="-25000">
                          <a:ln>
                            <a:noFill/>
                          </a:ln>
                          <a:solidFill>
                            <a:schemeClr val="tx1"/>
                          </a:solidFill>
                          <a:effectLst/>
                          <a:latin typeface="Calibri" charset="0"/>
                          <a:ea typeface="ＭＳ Ｐゴシック" charset="-128"/>
                        </a:rPr>
                        <a:t>i</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191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ALU</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50%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1</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0.5</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Load</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20%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5</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1.0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Store</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10%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3</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0.3</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Branch</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20%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2</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0.4</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gridSpan="3">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endParaRPr kumimoji="0" lang="en-US" altLang="en-US" sz="1800" b="0" i="0" u="none" strike="noStrike" cap="none" normalizeH="0" baseline="0">
                        <a:ln>
                          <a:noFill/>
                        </a:ln>
                        <a:solidFill>
                          <a:schemeClr val="tx1"/>
                        </a:solidFill>
                        <a:effectLst/>
                        <a:latin typeface="Calibri" charset="0"/>
                        <a:ea typeface="ＭＳ Ｐゴシック" charset="-128"/>
                      </a:endParaRP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Calibri" charset="0"/>
                          <a:ea typeface="ＭＳ Ｐゴシック" charset="-128"/>
                          <a:sym typeface="Symbol" charset="2"/>
                        </a:rPr>
                        <a:t> =  2.2</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189" name="Rectangle 3"/>
          <p:cNvSpPr>
            <a:spLocks noGrp="1" noChangeArrowheads="1"/>
          </p:cNvSpPr>
          <p:nvPr>
            <p:ph type="body" sz="half" idx="4294967295"/>
          </p:nvPr>
        </p:nvSpPr>
        <p:spPr>
          <a:xfrm>
            <a:off x="384175" y="4327525"/>
            <a:ext cx="8229600" cy="2109788"/>
          </a:xfrm>
        </p:spPr>
        <p:txBody>
          <a:bodyPr/>
          <a:lstStyle/>
          <a:p>
            <a:pPr eaLnBrk="1" hangingPunct="1">
              <a:spcBef>
                <a:spcPct val="100000"/>
              </a:spcBef>
            </a:pPr>
            <a:r>
              <a:rPr lang="en-US" altLang="en-US" sz="1800">
                <a:latin typeface="Optima" charset="0"/>
                <a:cs typeface="Optima" charset="0"/>
              </a:rPr>
              <a:t>How does this compare with using branch prediction to shave a cycle off the branch time?</a:t>
            </a:r>
          </a:p>
        </p:txBody>
      </p:sp>
      <p:sp>
        <p:nvSpPr>
          <p:cNvPr id="930862" name="Text Box 46"/>
          <p:cNvSpPr txBox="1">
            <a:spLocks noChangeArrowheads="1"/>
          </p:cNvSpPr>
          <p:nvPr/>
        </p:nvSpPr>
        <p:spPr bwMode="auto">
          <a:xfrm>
            <a:off x="2124075" y="4846638"/>
            <a:ext cx="3236913" cy="10271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175000"/>
              </a:lnSpc>
            </a:pPr>
            <a:r>
              <a:rPr lang="en-US" altLang="en-US" sz="1800">
                <a:latin typeface="Optima" charset="0"/>
              </a:rPr>
              <a:t>CPU time new = 2.0 x IC x CC </a:t>
            </a:r>
          </a:p>
          <a:p>
            <a:pPr eaLnBrk="1" hangingPunct="1">
              <a:lnSpc>
                <a:spcPct val="175000"/>
              </a:lnSpc>
            </a:pPr>
            <a:r>
              <a:rPr lang="en-US" altLang="en-US" sz="1800">
                <a:latin typeface="Optima" charset="0"/>
              </a:rPr>
              <a:t>Speedup = 2.2/2.0 = 1.10</a:t>
            </a:r>
          </a:p>
        </p:txBody>
      </p:sp>
      <p:graphicFrame>
        <p:nvGraphicFramePr>
          <p:cNvPr id="6" name="Table 5"/>
          <p:cNvGraphicFramePr>
            <a:graphicFrameLocks noGrp="1"/>
          </p:cNvGraphicFramePr>
          <p:nvPr/>
        </p:nvGraphicFramePr>
        <p:xfrm>
          <a:off x="6667500" y="1212850"/>
          <a:ext cx="2046288" cy="2632076"/>
        </p:xfrm>
        <a:graphic>
          <a:graphicData uri="http://schemas.openxmlformats.org/drawingml/2006/table">
            <a:tbl>
              <a:tblPr/>
              <a:tblGrid>
                <a:gridCol w="2046288"/>
              </a:tblGrid>
              <a:tr h="60166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600" b="0" i="0" u="none" strike="noStrike" cap="none" normalizeH="0" baseline="0">
                          <a:ln>
                            <a:noFill/>
                          </a:ln>
                          <a:solidFill>
                            <a:schemeClr val="tx1"/>
                          </a:solidFill>
                          <a:effectLst/>
                          <a:latin typeface="Calibri" charset="0"/>
                          <a:ea typeface="ＭＳ Ｐゴシック" charset="-128"/>
                        </a:rPr>
                        <a:t>New (Freq x CPIi)</a:t>
                      </a:r>
                    </a:p>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endParaRPr kumimoji="0" lang="en-US" altLang="en-US" sz="1800" b="0" i="0" u="none" strike="noStrike" cap="none" normalizeH="0" baseline="-25000">
                        <a:ln>
                          <a:noFill/>
                        </a:ln>
                        <a:solidFill>
                          <a:schemeClr val="tx1"/>
                        </a:solidFill>
                        <a:effectLst/>
                        <a:latin typeface="Calibri" charset="0"/>
                        <a:ea typeface="ＭＳ Ｐゴシック" charset="-128"/>
                      </a:endParaRPr>
                    </a:p>
                  </a:txBody>
                  <a:tcPr marL="156754" marR="156754"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0.5</a:t>
                      </a:r>
                    </a:p>
                  </a:txBody>
                  <a:tcPr marL="156754" marR="156754"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1.0</a:t>
                      </a:r>
                    </a:p>
                  </a:txBody>
                  <a:tcPr marL="156754" marR="156754"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0.3</a:t>
                      </a:r>
                    </a:p>
                  </a:txBody>
                  <a:tcPr marL="156754" marR="156754"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rgbClr val="FF0000"/>
                          </a:solidFill>
                          <a:effectLst/>
                          <a:latin typeface="Calibri" charset="0"/>
                          <a:ea typeface="ＭＳ Ｐゴシック" charset="-128"/>
                        </a:rPr>
                        <a:t>= 20% x 1 = 0.2</a:t>
                      </a:r>
                    </a:p>
                  </a:txBody>
                  <a:tcPr marL="156754" marR="156754"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Calibri" charset="0"/>
                          <a:ea typeface="ＭＳ Ｐゴシック" charset="-128"/>
                          <a:sym typeface="Symbol" charset="2"/>
                        </a:rPr>
                        <a:t> = 2.0</a:t>
                      </a:r>
                    </a:p>
                  </a:txBody>
                  <a:tcPr marL="156754" marR="156754"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Box 9"/>
          <p:cNvSpPr txBox="1"/>
          <p:nvPr/>
        </p:nvSpPr>
        <p:spPr>
          <a:xfrm>
            <a:off x="6058407" y="5421650"/>
            <a:ext cx="2555368" cy="707886"/>
          </a:xfrm>
          <a:prstGeom prst="rect">
            <a:avLst/>
          </a:prstGeom>
          <a:solidFill>
            <a:schemeClr val="bg1"/>
          </a:solidFill>
          <a:effectLst>
            <a:outerShdw blurRad="50800" dist="38100" dir="10800000" algn="l">
              <a:srgbClr val="000000">
                <a:alpha val="43000"/>
              </a:srgbClr>
            </a:outerShdw>
          </a:effectLst>
        </p:spPr>
        <p:txBody>
          <a:bodyPr>
            <a:spAutoFit/>
            <a:sp3d extrusionH="57150">
              <a:bevelT w="38100" h="38100"/>
            </a:sp3d>
          </a:bodyPr>
          <a:lstStyle/>
          <a:p>
            <a:pPr algn="ctr">
              <a:defRPr/>
            </a:pPr>
            <a:r>
              <a:rPr lang="en-US" sz="2000" i="1" dirty="0">
                <a:solidFill>
                  <a:srgbClr val="1822CD"/>
                </a:solidFill>
                <a:latin typeface="Calibri"/>
                <a:ea typeface="ＭＳ Ｐゴシック" pitchFamily="-107" charset="-128"/>
                <a:cs typeface="Calibri"/>
              </a:rPr>
              <a:t>Will talk about this extensively</a:t>
            </a:r>
            <a:r>
              <a:rPr lang="en-US" sz="2000" i="1" dirty="0" smtClean="0">
                <a:solidFill>
                  <a:srgbClr val="1822CD"/>
                </a:solidFill>
                <a:latin typeface="Calibri"/>
                <a:ea typeface="ＭＳ Ｐゴシック" pitchFamily="-107" charset="-128"/>
                <a:cs typeface="Calibri"/>
              </a:rPr>
              <a:t> later</a:t>
            </a:r>
            <a:endParaRPr lang="en-US" sz="2000" i="1" dirty="0">
              <a:solidFill>
                <a:srgbClr val="1822CD"/>
              </a:solidFill>
              <a:latin typeface="Calibri"/>
              <a:ea typeface="ＭＳ Ｐゴシック" pitchFamily="-107" charset="-128"/>
              <a:cs typeface="Calibri"/>
            </a:endParaRPr>
          </a:p>
        </p:txBody>
      </p:sp>
      <p:cxnSp>
        <p:nvCxnSpPr>
          <p:cNvPr id="49208" name="Straight Arrow Connector 10"/>
          <p:cNvCxnSpPr>
            <a:cxnSpLocks noChangeShapeType="1"/>
          </p:cNvCxnSpPr>
          <p:nvPr/>
        </p:nvCxnSpPr>
        <p:spPr bwMode="auto">
          <a:xfrm rot="10800000">
            <a:off x="5360988" y="4643438"/>
            <a:ext cx="1624012" cy="777875"/>
          </a:xfrm>
          <a:prstGeom prst="straightConnector1">
            <a:avLst/>
          </a:prstGeom>
          <a:noFill/>
          <a:ln w="19050">
            <a:solidFill>
              <a:schemeClr val="tx1"/>
            </a:solidFill>
            <a:round/>
            <a:headEnd/>
            <a:tailEnd type="arrow" w="med" len="me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noFill/>
              </a14:hiddenFill>
            </a:ext>
          </a:extLst>
        </p:spPr>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10016" y="1219200"/>
            <a:ext cx="8229600" cy="5105400"/>
          </a:xfrm>
        </p:spPr>
        <p:txBody>
          <a:bodyPr/>
          <a:lstStyle/>
          <a:p>
            <a:pPr algn="ctr">
              <a:buNone/>
            </a:pPr>
            <a:r>
              <a:rPr lang="en-US" sz="4800" dirty="0"/>
              <a:t>ENGAGE BRAIN PLEASE!</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r>
              <a:rPr lang="en-US" altLang="en-US">
                <a:latin typeface="Optima" charset="0"/>
                <a:cs typeface="Optima" charset="0"/>
              </a:rPr>
              <a:t>Example : Effective CPI</a:t>
            </a:r>
          </a:p>
        </p:txBody>
      </p:sp>
      <p:graphicFrame>
        <p:nvGraphicFramePr>
          <p:cNvPr id="930820" name="Group 4"/>
          <p:cNvGraphicFramePr>
            <a:graphicFrameLocks noGrp="1"/>
          </p:cNvGraphicFramePr>
          <p:nvPr>
            <p:ph idx="1"/>
          </p:nvPr>
        </p:nvGraphicFramePr>
        <p:xfrm>
          <a:off x="615950" y="1443038"/>
          <a:ext cx="5227638" cy="2463167"/>
        </p:xfrm>
        <a:graphic>
          <a:graphicData uri="http://schemas.openxmlformats.org/drawingml/2006/table">
            <a:tbl>
              <a:tblPr/>
              <a:tblGrid>
                <a:gridCol w="1579563"/>
                <a:gridCol w="1054100"/>
                <a:gridCol w="1020762"/>
                <a:gridCol w="1573213"/>
              </a:tblGrid>
              <a:tr h="55086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Op</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Freq</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CPI</a:t>
                      </a:r>
                      <a:r>
                        <a:rPr kumimoji="0" lang="en-US" altLang="en-US" sz="1800" b="0" i="0" u="none" strike="noStrike" cap="none" normalizeH="0" baseline="-25000">
                          <a:ln>
                            <a:noFill/>
                          </a:ln>
                          <a:solidFill>
                            <a:schemeClr val="tx1"/>
                          </a:solidFill>
                          <a:effectLst/>
                          <a:latin typeface="Calibri" charset="0"/>
                          <a:ea typeface="ＭＳ Ｐゴシック" charset="-128"/>
                        </a:rPr>
                        <a:t>i</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Freq x CPI</a:t>
                      </a:r>
                      <a:r>
                        <a:rPr kumimoji="0" lang="en-US" altLang="en-US" sz="1800" b="0" i="0" u="none" strike="noStrike" cap="none" normalizeH="0" baseline="-25000">
                          <a:ln>
                            <a:noFill/>
                          </a:ln>
                          <a:solidFill>
                            <a:schemeClr val="tx1"/>
                          </a:solidFill>
                          <a:effectLst/>
                          <a:latin typeface="Calibri" charset="0"/>
                          <a:ea typeface="ＭＳ Ｐゴシック" charset="-128"/>
                        </a:rPr>
                        <a:t>i</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941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ALU</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50%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1</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0.5</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Load</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20%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5</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1.0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Store</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10%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3</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0.3</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Branch</a:t>
                      </a: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20%</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2</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Calibri" charset="0"/>
                          <a:ea typeface="ＭＳ Ｐゴシック" charset="-128"/>
                        </a:rPr>
                        <a:t>0.4</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gridSpan="3">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charset="2"/>
                        <a:buNone/>
                        <a:tabLst/>
                      </a:pPr>
                      <a:endParaRPr kumimoji="0" lang="en-US" altLang="en-US" sz="1800" b="0" i="0" u="none" strike="noStrike" cap="none" normalizeH="0" baseline="0">
                        <a:ln>
                          <a:noFill/>
                        </a:ln>
                        <a:solidFill>
                          <a:schemeClr val="tx1"/>
                        </a:solidFill>
                        <a:effectLst/>
                        <a:latin typeface="Calibri" charset="0"/>
                        <a:ea typeface="ＭＳ Ｐゴシック" charset="-128"/>
                      </a:endParaRPr>
                    </a:p>
                  </a:txBody>
                  <a:tcPr marL="156754" marR="156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Calibri" charset="0"/>
                          <a:ea typeface="ＭＳ Ｐゴシック" charset="-128"/>
                          <a:sym typeface="Symbol" charset="2"/>
                        </a:rPr>
                        <a:t> =  2.2</a:t>
                      </a:r>
                    </a:p>
                  </a:txBody>
                  <a:tcPr marL="156754" marR="156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237" name="Rectangle 3"/>
          <p:cNvSpPr>
            <a:spLocks noGrp="1" noChangeArrowheads="1"/>
          </p:cNvSpPr>
          <p:nvPr>
            <p:ph type="body" sz="half" idx="4294967295"/>
          </p:nvPr>
        </p:nvSpPr>
        <p:spPr>
          <a:xfrm>
            <a:off x="508000" y="4219575"/>
            <a:ext cx="8229600" cy="2109788"/>
          </a:xfrm>
        </p:spPr>
        <p:txBody>
          <a:bodyPr/>
          <a:lstStyle/>
          <a:p>
            <a:pPr marL="0" indent="0" eaLnBrk="1" hangingPunct="1">
              <a:spcBef>
                <a:spcPct val="100000"/>
              </a:spcBef>
              <a:buFont typeface="Times" charset="0"/>
              <a:buNone/>
            </a:pPr>
            <a:r>
              <a:rPr lang="en-US" altLang="en-US" sz="2000" i="1">
                <a:latin typeface="Optima" charset="0"/>
                <a:cs typeface="Optima" charset="0"/>
              </a:rPr>
              <a:t>What if two ALU instructions could be executed at once?</a:t>
            </a:r>
          </a:p>
        </p:txBody>
      </p:sp>
      <p:sp>
        <p:nvSpPr>
          <p:cNvPr id="930865" name="Text Box 49"/>
          <p:cNvSpPr txBox="1">
            <a:spLocks noChangeArrowheads="1"/>
          </p:cNvSpPr>
          <p:nvPr/>
        </p:nvSpPr>
        <p:spPr bwMode="auto">
          <a:xfrm>
            <a:off x="2181225" y="4562475"/>
            <a:ext cx="2979738" cy="102711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175000"/>
              </a:lnSpc>
            </a:pPr>
            <a:r>
              <a:rPr lang="en-US" altLang="en-US" sz="1800">
                <a:latin typeface="Calibri" charset="0"/>
              </a:rPr>
              <a:t>CPU time new = 1.95 x IC x CC   </a:t>
            </a:r>
          </a:p>
          <a:p>
            <a:pPr eaLnBrk="1" hangingPunct="1">
              <a:lnSpc>
                <a:spcPct val="175000"/>
              </a:lnSpc>
            </a:pPr>
            <a:r>
              <a:rPr lang="en-US" altLang="en-US" sz="1800">
                <a:latin typeface="Calibri" charset="0"/>
              </a:rPr>
              <a:t>Speedup = 2.2/1.95 = 1.128</a:t>
            </a:r>
          </a:p>
        </p:txBody>
      </p:sp>
      <p:graphicFrame>
        <p:nvGraphicFramePr>
          <p:cNvPr id="6" name="Table 5"/>
          <p:cNvGraphicFramePr>
            <a:graphicFrameLocks noGrp="1"/>
          </p:cNvGraphicFramePr>
          <p:nvPr/>
        </p:nvGraphicFramePr>
        <p:xfrm>
          <a:off x="6062663" y="1443038"/>
          <a:ext cx="2357437" cy="2493074"/>
        </p:xfrm>
        <a:graphic>
          <a:graphicData uri="http://schemas.openxmlformats.org/drawingml/2006/table">
            <a:tbl>
              <a:tblPr/>
              <a:tblGrid>
                <a:gridCol w="2357437"/>
              </a:tblGrid>
              <a:tr h="571993">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charset="0"/>
                        <a:buNone/>
                        <a:tabLst/>
                      </a:pPr>
                      <a:r>
                        <a:rPr kumimoji="0" lang="en-US" sz="1400" b="0" i="0" u="none" strike="noStrike" cap="none" normalizeH="0" baseline="0" dirty="0">
                          <a:ln>
                            <a:noFill/>
                          </a:ln>
                          <a:solidFill>
                            <a:schemeClr val="tx1"/>
                          </a:solidFill>
                          <a:effectLst/>
                          <a:latin typeface="Calibri"/>
                          <a:ea typeface="ＭＳ Ｐゴシック" charset="0"/>
                          <a:cs typeface="Calibri"/>
                        </a:rPr>
                        <a:t>New (</a:t>
                      </a:r>
                      <a:r>
                        <a:rPr kumimoji="0" lang="en-US" sz="1400" b="0" i="0" u="none" strike="noStrike" cap="none" normalizeH="0" baseline="0" dirty="0" err="1">
                          <a:ln>
                            <a:noFill/>
                          </a:ln>
                          <a:solidFill>
                            <a:schemeClr val="tx1"/>
                          </a:solidFill>
                          <a:effectLst/>
                          <a:latin typeface="Calibri"/>
                          <a:ea typeface="ＭＳ Ｐゴシック" charset="0"/>
                          <a:cs typeface="Calibri"/>
                        </a:rPr>
                        <a:t>Freq</a:t>
                      </a:r>
                      <a:r>
                        <a:rPr kumimoji="0" lang="en-US" sz="1400" b="0" i="0" u="none" strike="noStrike" cap="none" normalizeH="0" baseline="0" dirty="0">
                          <a:ln>
                            <a:noFill/>
                          </a:ln>
                          <a:solidFill>
                            <a:schemeClr val="tx1"/>
                          </a:solidFill>
                          <a:effectLst/>
                          <a:latin typeface="Calibri"/>
                          <a:ea typeface="ＭＳ Ｐゴシック" charset="0"/>
                          <a:cs typeface="Calibri"/>
                        </a:rPr>
                        <a:t> x </a:t>
                      </a:r>
                      <a:r>
                        <a:rPr kumimoji="0" lang="en-US" sz="1400" b="0" i="0" u="none" strike="noStrike" cap="none" normalizeH="0" baseline="0" dirty="0" err="1" smtClean="0">
                          <a:ln>
                            <a:noFill/>
                          </a:ln>
                          <a:solidFill>
                            <a:schemeClr val="tx1"/>
                          </a:solidFill>
                          <a:effectLst/>
                          <a:latin typeface="Calibri"/>
                          <a:ea typeface="ＭＳ Ｐゴシック" charset="0"/>
                          <a:cs typeface="Calibri"/>
                        </a:rPr>
                        <a:t>CPIi</a:t>
                      </a:r>
                      <a:r>
                        <a:rPr kumimoji="0" lang="en-US" sz="1400" b="0" i="0" u="none" strike="noStrike" cap="none" normalizeH="0" baseline="0" dirty="0" smtClean="0">
                          <a:ln>
                            <a:noFill/>
                          </a:ln>
                          <a:solidFill>
                            <a:schemeClr val="tx1"/>
                          </a:solidFill>
                          <a:effectLst/>
                          <a:latin typeface="Calibri"/>
                          <a:ea typeface="ＭＳ Ｐゴシック" charset="0"/>
                          <a:cs typeface="Calibri"/>
                        </a:rPr>
                        <a:t>)</a:t>
                      </a:r>
                      <a:endParaRPr kumimoji="0" lang="en-US" sz="1400" b="0" i="0" u="none" strike="noStrike" cap="none" normalizeH="0" baseline="0" dirty="0">
                        <a:ln>
                          <a:noFill/>
                        </a:ln>
                        <a:solidFill>
                          <a:schemeClr val="tx1"/>
                        </a:solidFill>
                        <a:effectLst/>
                        <a:latin typeface="Calibri"/>
                        <a:ea typeface="ＭＳ Ｐゴシック" charset="0"/>
                        <a:cs typeface="Calibri"/>
                      </a:endParaRPr>
                    </a:p>
                  </a:txBody>
                  <a:tcPr marL="156754" marR="156754"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80949">
                <a:tc>
                  <a:txBody>
                    <a:bodyPr/>
                    <a:lstStyle/>
                    <a:p>
                      <a:pPr marL="0" marR="0" lvl="0" indent="0" algn="r" defTabSz="914400" rtl="0" eaLnBrk="0" fontAlgn="base" latinLnBrk="0" hangingPunct="0">
                        <a:lnSpc>
                          <a:spcPct val="90000"/>
                        </a:lnSpc>
                        <a:spcBef>
                          <a:spcPct val="0"/>
                        </a:spcBef>
                        <a:spcAft>
                          <a:spcPct val="0"/>
                        </a:spcAft>
                        <a:buClr>
                          <a:schemeClr val="accent1"/>
                        </a:buClr>
                        <a:buSzPct val="75000"/>
                        <a:buFont typeface="Wingdings" charset="0"/>
                        <a:buNone/>
                        <a:tabLst/>
                      </a:pPr>
                      <a:r>
                        <a:rPr kumimoji="0" lang="en-US" sz="1800" b="0" i="0" u="none" strike="noStrike" cap="none" normalizeH="0" baseline="0" dirty="0">
                          <a:ln>
                            <a:noFill/>
                          </a:ln>
                          <a:solidFill>
                            <a:srgbClr val="FF0000"/>
                          </a:solidFill>
                          <a:effectLst/>
                          <a:latin typeface="Calibri"/>
                          <a:ea typeface="ＭＳ Ｐゴシック" charset="0"/>
                          <a:cs typeface="Calibri"/>
                        </a:rPr>
                        <a:t>= 50% x 0.5 = 0.25</a:t>
                      </a:r>
                    </a:p>
                  </a:txBody>
                  <a:tcPr marL="156754" marR="156754"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316">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0"/>
                        <a:buNone/>
                        <a:tabLst/>
                      </a:pPr>
                      <a:r>
                        <a:rPr kumimoji="0" lang="en-US" sz="1800" b="0" i="0" u="none" strike="noStrike" cap="none" normalizeH="0" baseline="0">
                          <a:ln>
                            <a:noFill/>
                          </a:ln>
                          <a:solidFill>
                            <a:schemeClr val="tx1"/>
                          </a:solidFill>
                          <a:effectLst/>
                          <a:latin typeface="Calibri"/>
                          <a:ea typeface="ＭＳ Ｐゴシック" charset="0"/>
                          <a:cs typeface="Calibri"/>
                        </a:rPr>
                        <a:t>1.0</a:t>
                      </a:r>
                    </a:p>
                  </a:txBody>
                  <a:tcPr marL="156754" marR="156754"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316">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0"/>
                        <a:buNone/>
                        <a:tabLst/>
                      </a:pPr>
                      <a:r>
                        <a:rPr kumimoji="0" lang="en-US" sz="1800" b="0" i="0" u="none" strike="noStrike" cap="none" normalizeH="0" baseline="0">
                          <a:ln>
                            <a:noFill/>
                          </a:ln>
                          <a:solidFill>
                            <a:schemeClr val="tx1"/>
                          </a:solidFill>
                          <a:effectLst/>
                          <a:latin typeface="Calibri"/>
                          <a:ea typeface="ＭＳ Ｐゴシック" charset="0"/>
                          <a:cs typeface="Calibri"/>
                        </a:rPr>
                        <a:t>0.3</a:t>
                      </a:r>
                    </a:p>
                  </a:txBody>
                  <a:tcPr marL="156754" marR="156754"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316">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0"/>
                        <a:buNone/>
                        <a:tabLst/>
                      </a:pPr>
                      <a:r>
                        <a:rPr kumimoji="0" lang="en-US" sz="1800" b="0" i="0" u="none" strike="noStrike" cap="none" normalizeH="0" baseline="0">
                          <a:ln>
                            <a:noFill/>
                          </a:ln>
                          <a:solidFill>
                            <a:schemeClr val="tx1"/>
                          </a:solidFill>
                          <a:effectLst/>
                          <a:latin typeface="Calibri"/>
                          <a:ea typeface="ＭＳ Ｐゴシック" charset="0"/>
                          <a:cs typeface="Calibri"/>
                        </a:rPr>
                        <a:t>0.4</a:t>
                      </a:r>
                    </a:p>
                  </a:txBody>
                  <a:tcPr marL="156754" marR="156754"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48">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charset="0"/>
                        <a:buNone/>
                        <a:tabLst/>
                      </a:pPr>
                      <a:r>
                        <a:rPr kumimoji="0" lang="en-US" sz="2000" b="0" i="0" u="none" strike="noStrike" cap="none" normalizeH="0" baseline="0" dirty="0">
                          <a:ln>
                            <a:noFill/>
                          </a:ln>
                          <a:solidFill>
                            <a:schemeClr val="tx1"/>
                          </a:solidFill>
                          <a:effectLst/>
                          <a:latin typeface="Calibri"/>
                          <a:ea typeface="ＭＳ Ｐゴシック" charset="0"/>
                          <a:cs typeface="Calibri"/>
                          <a:sym typeface="Symbol" charset="0"/>
                        </a:rPr>
                        <a:t> =  1.95</a:t>
                      </a:r>
                    </a:p>
                  </a:txBody>
                  <a:tcPr marL="156754" marR="156754"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altLang="en-US">
                <a:latin typeface="Optima" charset="0"/>
                <a:cs typeface="Optima" charset="0"/>
              </a:rPr>
              <a:t>Remember: There Are No Absolutes!</a:t>
            </a:r>
          </a:p>
        </p:txBody>
      </p:sp>
      <p:sp>
        <p:nvSpPr>
          <p:cNvPr id="24579" name="Rectangle 3"/>
          <p:cNvSpPr>
            <a:spLocks noGrp="1" noChangeArrowheads="1"/>
          </p:cNvSpPr>
          <p:nvPr>
            <p:ph idx="1"/>
          </p:nvPr>
        </p:nvSpPr>
        <p:spPr/>
        <p:txBody>
          <a:bodyPr/>
          <a:lstStyle/>
          <a:p>
            <a:pPr indent="-273050" eaLnBrk="1" hangingPunct="1">
              <a:buFont typeface="Arial" charset="0"/>
              <a:buChar char="•"/>
            </a:pPr>
            <a:r>
              <a:rPr lang="en-US" altLang="en-US" sz="2400" dirty="0">
                <a:latin typeface="Optima" charset="0"/>
                <a:cs typeface="Optima" charset="0"/>
              </a:rPr>
              <a:t>Absolute performance often doesn’</a:t>
            </a:r>
            <a:r>
              <a:rPr lang="en-US" altLang="ja-JP" sz="2400" dirty="0">
                <a:latin typeface="Optima" charset="0"/>
                <a:cs typeface="Optima" charset="0"/>
              </a:rPr>
              <a:t>t say much</a:t>
            </a:r>
          </a:p>
          <a:p>
            <a:pPr lvl="1" indent="-273050" eaLnBrk="1" hangingPunct="1">
              <a:buFont typeface="Arial" charset="0"/>
              <a:buChar char="•"/>
            </a:pPr>
            <a:r>
              <a:rPr lang="en-US" altLang="en-US" sz="2000" dirty="0">
                <a:latin typeface="Optima" charset="0"/>
                <a:cs typeface="Optima" charset="0"/>
              </a:rPr>
              <a:t>It takes 300 milliseconds to launch </a:t>
            </a:r>
            <a:r>
              <a:rPr lang="en-US" altLang="en-US" sz="2000" dirty="0" err="1">
                <a:latin typeface="Optima" charset="0"/>
                <a:cs typeface="Optima" charset="0"/>
              </a:rPr>
              <a:t>Skype</a:t>
            </a:r>
            <a:r>
              <a:rPr lang="en-US" altLang="en-US" sz="2000" dirty="0">
                <a:latin typeface="Optima" charset="0"/>
                <a:cs typeface="Optima" charset="0"/>
              </a:rPr>
              <a:t> on </a:t>
            </a:r>
            <a:r>
              <a:rPr lang="en-US" altLang="en-US" sz="2000" dirty="0" err="1">
                <a:latin typeface="Optima" charset="0"/>
                <a:cs typeface="Optima" charset="0"/>
              </a:rPr>
              <a:t>MacBook</a:t>
            </a:r>
            <a:r>
              <a:rPr lang="en-US" altLang="en-US" sz="2000" dirty="0">
                <a:latin typeface="Optima" charset="0"/>
                <a:cs typeface="Optima" charset="0"/>
              </a:rPr>
              <a:t> Pro</a:t>
            </a:r>
          </a:p>
          <a:p>
            <a:pPr lvl="1" indent="-273050" eaLnBrk="1" hangingPunct="1">
              <a:buFont typeface="Arial" charset="0"/>
              <a:buChar char="•"/>
            </a:pPr>
            <a:r>
              <a:rPr lang="en-US" altLang="en-US" sz="2000" dirty="0">
                <a:latin typeface="Optima" charset="0"/>
                <a:cs typeface="Optima" charset="0"/>
              </a:rPr>
              <a:t>Program X runs on platform Y in Z seconds</a:t>
            </a:r>
            <a:endParaRPr lang="en-US" altLang="en-US" dirty="0">
              <a:latin typeface="Optima" charset="0"/>
              <a:cs typeface="Optima" charset="0"/>
            </a:endParaRPr>
          </a:p>
          <a:p>
            <a:pPr indent="-273050" eaLnBrk="1" hangingPunct="1">
              <a:buFont typeface="Arial" charset="0"/>
              <a:buChar char="•"/>
            </a:pPr>
            <a:r>
              <a:rPr lang="en-US" altLang="en-US" sz="2400" dirty="0">
                <a:latin typeface="Optima" charset="0"/>
                <a:cs typeface="Optima" charset="0"/>
              </a:rPr>
              <a:t>Need a baseline to measure relative performance</a:t>
            </a:r>
          </a:p>
          <a:p>
            <a:pPr indent="-273050" eaLnBrk="1" hangingPunct="1">
              <a:buFont typeface="Times" charset="0"/>
              <a:buNone/>
            </a:pPr>
            <a:endParaRPr lang="en-US" altLang="en-US" sz="2400" b="1" dirty="0">
              <a:latin typeface="Optima" charset="0"/>
              <a:cs typeface="Optima" charset="0"/>
            </a:endParaRPr>
          </a:p>
          <a:p>
            <a:pPr indent="-273050" eaLnBrk="1" hangingPunct="1">
              <a:buFont typeface="Arial" charset="0"/>
              <a:buChar char="•"/>
            </a:pPr>
            <a:endParaRPr lang="en-US" altLang="en-US" sz="2400" b="1" dirty="0">
              <a:latin typeface="Optima" charset="0"/>
              <a:cs typeface="Optima" charset="0"/>
            </a:endParaRPr>
          </a:p>
          <a:p>
            <a:pPr indent="-273050" eaLnBrk="1" hangingPunct="1">
              <a:buFont typeface="Times" charset="0"/>
              <a:buNone/>
            </a:pPr>
            <a:endParaRPr lang="en-US" altLang="en-US" sz="2400" b="1" dirty="0">
              <a:latin typeface="Optima" charset="0"/>
              <a:cs typeface="Optima" charset="0"/>
            </a:endParaRPr>
          </a:p>
          <a:p>
            <a:pPr indent="-273050" eaLnBrk="1" hangingPunct="1">
              <a:buFont typeface="Arial" charset="0"/>
              <a:buChar char="•"/>
            </a:pPr>
            <a:endParaRPr lang="en-US" altLang="en-US" sz="2400" dirty="0">
              <a:latin typeface="Optima" charset="0"/>
              <a:cs typeface="Optima" charset="0"/>
            </a:endParaRPr>
          </a:p>
          <a:p>
            <a:pPr indent="-273050" eaLnBrk="1" hangingPunct="1">
              <a:buFont typeface="Arial" charset="0"/>
              <a:buChar char="•"/>
            </a:pPr>
            <a:r>
              <a:rPr lang="en-US" altLang="en-US" sz="2400" dirty="0">
                <a:latin typeface="Optima" charset="0"/>
                <a:cs typeface="Optima" charset="0"/>
              </a:rPr>
              <a:t>This ratio is called the</a:t>
            </a:r>
            <a:r>
              <a:rPr lang="en-US" altLang="en-US" sz="2400" b="1" dirty="0">
                <a:latin typeface="Optima" charset="0"/>
                <a:cs typeface="Optima" charset="0"/>
              </a:rPr>
              <a:t> </a:t>
            </a:r>
            <a:r>
              <a:rPr lang="en-US" altLang="en-US" sz="2400" b="1" i="1" dirty="0">
                <a:solidFill>
                  <a:schemeClr val="tx2"/>
                </a:solidFill>
                <a:latin typeface="Optima" charset="0"/>
                <a:cs typeface="Optima" charset="0"/>
              </a:rPr>
              <a:t>speedup</a:t>
            </a:r>
            <a:r>
              <a:rPr lang="en-US" altLang="en-US" sz="2400" b="1" dirty="0">
                <a:latin typeface="Optima" charset="0"/>
                <a:cs typeface="Optima" charset="0"/>
              </a:rPr>
              <a:t> </a:t>
            </a:r>
          </a:p>
          <a:p>
            <a:pPr lvl="1" indent="-273050" eaLnBrk="1" hangingPunct="1">
              <a:buFont typeface="Arial" charset="0"/>
              <a:buChar char="•"/>
            </a:pPr>
            <a:r>
              <a:rPr lang="en-US" altLang="en-US" sz="2000" dirty="0">
                <a:latin typeface="Optima" charset="0"/>
                <a:cs typeface="Optima" charset="0"/>
              </a:rPr>
              <a:t>If X takes half as long to run as Y on platform Z, we say we achieve a factor of 2 speedup over Y</a:t>
            </a:r>
          </a:p>
          <a:p>
            <a:pPr lvl="1" indent="-273050" eaLnBrk="1" hangingPunct="1">
              <a:buFont typeface="Arial" charset="0"/>
              <a:buChar char="•"/>
            </a:pPr>
            <a:r>
              <a:rPr lang="en-US" altLang="en-US" sz="2000" dirty="0">
                <a:latin typeface="Optima" charset="0"/>
                <a:cs typeface="Optima" charset="0"/>
              </a:rPr>
              <a:t> Speedup &gt; 1 is good, &lt; 1 is bad, never 0</a:t>
            </a:r>
          </a:p>
        </p:txBody>
      </p:sp>
      <p:sp>
        <p:nvSpPr>
          <p:cNvPr id="29700" name="Rectangle 6"/>
          <p:cNvSpPr>
            <a:spLocks noChangeArrowheads="1"/>
          </p:cNvSpPr>
          <p:nvPr/>
        </p:nvSpPr>
        <p:spPr bwMode="auto">
          <a:xfrm>
            <a:off x="381000" y="3021013"/>
            <a:ext cx="8153400" cy="582211"/>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lIns="63500" tIns="25400" rIns="63500" bIns="25400">
            <a:spAutoFit/>
          </a:bodyPr>
          <a:lstStyle>
            <a:lvl1pPr marL="342900" indent="-342900" eaLnBrk="0" hangingPunct="0">
              <a:defRPr sz="2400">
                <a:solidFill>
                  <a:schemeClr val="tx1"/>
                </a:solidFill>
                <a:latin typeface="Arial" charset="0"/>
                <a:ea typeface="ＭＳ Ｐゴシック" charset="-128"/>
              </a:defRPr>
            </a:lvl1pPr>
            <a:lvl2pPr marL="741363" indent="-246063"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lvl="1" eaLnBrk="1" hangingPunct="1">
              <a:lnSpc>
                <a:spcPct val="85000"/>
              </a:lnSpc>
              <a:spcBef>
                <a:spcPct val="40000"/>
              </a:spcBef>
              <a:buClr>
                <a:schemeClr val="accent1"/>
              </a:buClr>
              <a:buSzPct val="75000"/>
              <a:buFont typeface="Monotype Sorts" charset="2"/>
              <a:buNone/>
            </a:pPr>
            <a:r>
              <a:rPr lang="en-US" altLang="en-US" sz="2000">
                <a:latin typeface="Optima" charset="0"/>
              </a:rPr>
              <a:t>If </a:t>
            </a:r>
            <a:r>
              <a:rPr lang="en-US" altLang="en-US" sz="2000" i="1">
                <a:latin typeface="Optima" charset="0"/>
              </a:rPr>
              <a:t>X</a:t>
            </a:r>
            <a:r>
              <a:rPr lang="en-US" altLang="en-US" sz="2000">
                <a:latin typeface="Optima" charset="0"/>
              </a:rPr>
              <a:t> is </a:t>
            </a:r>
            <a:r>
              <a:rPr lang="en-US" altLang="en-US" sz="2000" i="1">
                <a:latin typeface="Optima" charset="0"/>
              </a:rPr>
              <a:t>n</a:t>
            </a:r>
            <a:r>
              <a:rPr lang="en-US" altLang="en-US" sz="2000">
                <a:latin typeface="Optima" charset="0"/>
              </a:rPr>
              <a:t> times faster at something than </a:t>
            </a:r>
            <a:r>
              <a:rPr lang="en-US" altLang="en-US" sz="2000" i="1">
                <a:latin typeface="Optima" charset="0"/>
              </a:rPr>
              <a:t>Y</a:t>
            </a:r>
            <a:r>
              <a:rPr lang="en-US" altLang="en-US" sz="2000">
                <a:latin typeface="Optima" charset="0"/>
              </a:rPr>
              <a:t>, then  </a:t>
            </a:r>
            <a:r>
              <a:rPr lang="en-US" altLang="en-US" sz="2000">
                <a:solidFill>
                  <a:srgbClr val="008000"/>
                </a:solidFill>
                <a:latin typeface="Optima" charset="0"/>
              </a:rPr>
              <a:t>(</a:t>
            </a:r>
            <a:r>
              <a:rPr lang="en-US" altLang="en-US" sz="1400">
                <a:solidFill>
                  <a:srgbClr val="008000"/>
                </a:solidFill>
                <a:latin typeface="Optima" charset="0"/>
              </a:rPr>
              <a:t>the something is very important</a:t>
            </a:r>
            <a:r>
              <a:rPr lang="en-US" altLang="en-US" sz="2000">
                <a:solidFill>
                  <a:srgbClr val="008000"/>
                </a:solidFill>
                <a:latin typeface="Optima" charset="0"/>
              </a:rPr>
              <a:t>)</a:t>
            </a:r>
            <a:endParaRPr lang="en-US" altLang="en-US" sz="2000" baseline="-25000">
              <a:solidFill>
                <a:srgbClr val="008000"/>
              </a:solidFill>
              <a:latin typeface="Optima" charset="0"/>
            </a:endParaRPr>
          </a:p>
        </p:txBody>
      </p:sp>
      <p:graphicFrame>
        <p:nvGraphicFramePr>
          <p:cNvPr id="38914" name="Object 2"/>
          <p:cNvGraphicFramePr>
            <a:graphicFrameLocks noChangeAspect="1"/>
          </p:cNvGraphicFramePr>
          <p:nvPr/>
        </p:nvGraphicFramePr>
        <p:xfrm>
          <a:off x="2367789" y="3784884"/>
          <a:ext cx="2743200" cy="495300"/>
        </p:xfrm>
        <a:graphic>
          <a:graphicData uri="http://schemas.openxmlformats.org/presentationml/2006/ole">
            <p:oleObj spid="_x0000_s245762" name="Equation" r:id="rId4" imgW="2743200" imgH="495300" progId="Equation.3">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altLang="en-US">
                <a:latin typeface="Optima" charset="0"/>
                <a:cs typeface="Optima" charset="0"/>
              </a:rPr>
              <a:t>Example : Relative Performance</a:t>
            </a:r>
          </a:p>
        </p:txBody>
      </p:sp>
      <p:sp>
        <p:nvSpPr>
          <p:cNvPr id="31746" name="Content Placeholder 2"/>
          <p:cNvSpPr>
            <a:spLocks noGrp="1"/>
          </p:cNvSpPr>
          <p:nvPr>
            <p:ph idx="1"/>
          </p:nvPr>
        </p:nvSpPr>
        <p:spPr/>
        <p:txBody>
          <a:bodyPr/>
          <a:lstStyle/>
          <a:p>
            <a:pPr eaLnBrk="1" hangingPunct="1">
              <a:spcBef>
                <a:spcPts val="400"/>
              </a:spcBef>
              <a:buFont typeface="Times" charset="0"/>
              <a:buNone/>
            </a:pPr>
            <a:r>
              <a:rPr lang="en-US" altLang="en-US" sz="2400">
                <a:latin typeface="Optima" charset="0"/>
                <a:cs typeface="Optima" charset="0"/>
              </a:rPr>
              <a:t>If computer A runs a program in 10 seconds and computer B </a:t>
            </a:r>
          </a:p>
          <a:p>
            <a:pPr eaLnBrk="1" hangingPunct="1">
              <a:spcBef>
                <a:spcPts val="400"/>
              </a:spcBef>
              <a:buFont typeface="Times" charset="0"/>
              <a:buNone/>
            </a:pPr>
            <a:r>
              <a:rPr lang="en-US" altLang="en-US" sz="2400">
                <a:latin typeface="Optima" charset="0"/>
                <a:cs typeface="Optima" charset="0"/>
              </a:rPr>
              <a:t>runs the same program in 15 seconds, how much faster is A </a:t>
            </a:r>
          </a:p>
          <a:p>
            <a:pPr eaLnBrk="1" hangingPunct="1">
              <a:spcBef>
                <a:spcPts val="400"/>
              </a:spcBef>
              <a:buFont typeface="Times" charset="0"/>
              <a:buNone/>
            </a:pPr>
            <a:r>
              <a:rPr lang="en-US" altLang="en-US" sz="2400">
                <a:latin typeface="Optima" charset="0"/>
                <a:cs typeface="Optima" charset="0"/>
              </a:rPr>
              <a:t>than B?</a:t>
            </a:r>
          </a:p>
        </p:txBody>
      </p:sp>
      <p:sp>
        <p:nvSpPr>
          <p:cNvPr id="31751" name="Content Placeholder 2"/>
          <p:cNvSpPr txBox="1">
            <a:spLocks/>
          </p:cNvSpPr>
          <p:nvPr/>
        </p:nvSpPr>
        <p:spPr bwMode="auto">
          <a:xfrm>
            <a:off x="682625" y="3182938"/>
            <a:ext cx="7332295" cy="305094"/>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lIns="63500" tIns="25400" rIns="63500" bIns="25400">
            <a:spAutoFit/>
          </a:bodyPr>
          <a:lstStyle>
            <a:lvl1pPr marL="287338" indent="-287338"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90000"/>
              </a:lnSpc>
              <a:spcBef>
                <a:spcPct val="65000"/>
              </a:spcBef>
              <a:buClr>
                <a:schemeClr val="accent1"/>
              </a:buClr>
              <a:buSzPct val="75000"/>
            </a:pPr>
            <a:r>
              <a:rPr lang="en-US" altLang="en-US" sz="1800">
                <a:latin typeface="Calibri" charset="0"/>
              </a:rPr>
              <a:t>The performance ratio is</a:t>
            </a:r>
          </a:p>
        </p:txBody>
      </p:sp>
      <p:sp>
        <p:nvSpPr>
          <p:cNvPr id="27657" name="Content Placeholder 2"/>
          <p:cNvSpPr txBox="1">
            <a:spLocks/>
          </p:cNvSpPr>
          <p:nvPr/>
        </p:nvSpPr>
        <p:spPr bwMode="auto">
          <a:xfrm>
            <a:off x="757238" y="5541963"/>
            <a:ext cx="7332662" cy="3048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lIns="63500" tIns="25400" rIns="63500" bIns="25400">
            <a:spAutoFit/>
          </a:bodyPr>
          <a:lstStyle>
            <a:lvl1pPr marL="287338" indent="-287338"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90000"/>
              </a:lnSpc>
              <a:spcBef>
                <a:spcPct val="65000"/>
              </a:spcBef>
              <a:buClr>
                <a:schemeClr val="accent1"/>
              </a:buClr>
              <a:buSzPct val="75000"/>
            </a:pPr>
            <a:r>
              <a:rPr lang="en-US" altLang="en-US" sz="1800">
                <a:latin typeface="Calibri" charset="0"/>
              </a:rPr>
              <a:t>So A is 1.5 times faster than B</a:t>
            </a:r>
          </a:p>
        </p:txBody>
      </p:sp>
      <p:graphicFrame>
        <p:nvGraphicFramePr>
          <p:cNvPr id="40962" name="Object 2"/>
          <p:cNvGraphicFramePr>
            <a:graphicFrameLocks noChangeAspect="1"/>
          </p:cNvGraphicFramePr>
          <p:nvPr/>
        </p:nvGraphicFramePr>
        <p:xfrm>
          <a:off x="2527300" y="4107198"/>
          <a:ext cx="2044700" cy="469900"/>
        </p:xfrm>
        <a:graphic>
          <a:graphicData uri="http://schemas.openxmlformats.org/presentationml/2006/ole">
            <p:oleObj spid="_x0000_s247810" name="Equation" r:id="rId4" imgW="2044700" imgH="469900" progId="Equation.3">
              <p:embed/>
            </p:oleObj>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Execution Rate</a:t>
            </a:r>
          </a:p>
        </p:txBody>
      </p:sp>
      <p:sp>
        <p:nvSpPr>
          <p:cNvPr id="3" name="Content Placeholder 2"/>
          <p:cNvSpPr>
            <a:spLocks noGrp="1"/>
          </p:cNvSpPr>
          <p:nvPr>
            <p:ph idx="1"/>
          </p:nvPr>
        </p:nvSpPr>
        <p:spPr/>
        <p:txBody>
          <a:bodyPr/>
          <a:lstStyle/>
          <a:p>
            <a:r>
              <a:rPr lang="en-US"/>
              <a:t>Measured in instructions per second</a:t>
            </a:r>
          </a:p>
          <a:p>
            <a:endParaRPr lang="en-US"/>
          </a:p>
          <a:p>
            <a:r>
              <a:rPr lang="en-US"/>
              <a:t>1/cycles per instruction * cycles per second</a:t>
            </a:r>
          </a:p>
          <a:p>
            <a:endParaRPr lang="en-US"/>
          </a:p>
          <a:p>
            <a:endParaRPr lang="en-US"/>
          </a:p>
          <a:p>
            <a:endParaRPr lang="en-US"/>
          </a:p>
          <a:p>
            <a:pPr>
              <a:buFont typeface="Arial"/>
              <a:buChar char="•"/>
            </a:pPr>
            <a:r>
              <a:rPr lang="en-US"/>
              <a:t>Number of Cycles = cycles/second * seconds</a:t>
            </a:r>
          </a:p>
          <a:p>
            <a:pPr>
              <a:buFont typeface="Arial"/>
              <a:buChar char="•"/>
            </a:pPr>
            <a:r>
              <a:rPr lang="en-US"/>
              <a:t>Number of Instructions = number of cycles /CPI</a:t>
            </a:r>
          </a:p>
          <a:p>
            <a:endParaRPr lang="en-US"/>
          </a:p>
          <a:p>
            <a:endParaRPr lang="en-US"/>
          </a:p>
        </p:txBody>
      </p:sp>
      <p:graphicFrame>
        <p:nvGraphicFramePr>
          <p:cNvPr id="4" name="Object 3"/>
          <p:cNvGraphicFramePr>
            <a:graphicFrameLocks noChangeAspect="1"/>
          </p:cNvGraphicFramePr>
          <p:nvPr/>
        </p:nvGraphicFramePr>
        <p:xfrm>
          <a:off x="3257550" y="3200400"/>
          <a:ext cx="2628900" cy="457200"/>
        </p:xfrm>
        <a:graphic>
          <a:graphicData uri="http://schemas.openxmlformats.org/presentationml/2006/ole">
            <p:oleObj spid="_x0000_s183298" name="Equation" r:id="rId3" imgW="2628900" imgH="457200" progId="Equation.3">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Benchmarks</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altLang="en-US">
                <a:latin typeface="Optima" charset="0"/>
                <a:cs typeface="Optima" charset="0"/>
              </a:rPr>
              <a:t>Example : Relative Performance</a:t>
            </a:r>
          </a:p>
        </p:txBody>
      </p:sp>
      <p:sp>
        <p:nvSpPr>
          <p:cNvPr id="31746" name="Content Placeholder 2"/>
          <p:cNvSpPr>
            <a:spLocks noGrp="1"/>
          </p:cNvSpPr>
          <p:nvPr>
            <p:ph idx="1"/>
          </p:nvPr>
        </p:nvSpPr>
        <p:spPr/>
        <p:txBody>
          <a:bodyPr/>
          <a:lstStyle/>
          <a:p>
            <a:pPr eaLnBrk="1" hangingPunct="1">
              <a:spcBef>
                <a:spcPts val="400"/>
              </a:spcBef>
              <a:buFont typeface="Times" charset="0"/>
              <a:buNone/>
            </a:pPr>
            <a:r>
              <a:rPr lang="en-US" altLang="en-US" sz="2400">
                <a:latin typeface="Optima" charset="0"/>
                <a:cs typeface="Optima" charset="0"/>
              </a:rPr>
              <a:t>If computer A runs a program in 10 seconds and computer B </a:t>
            </a:r>
          </a:p>
          <a:p>
            <a:pPr eaLnBrk="1" hangingPunct="1">
              <a:spcBef>
                <a:spcPts val="400"/>
              </a:spcBef>
              <a:buFont typeface="Times" charset="0"/>
              <a:buNone/>
            </a:pPr>
            <a:r>
              <a:rPr lang="en-US" altLang="en-US" sz="2400">
                <a:latin typeface="Optima" charset="0"/>
                <a:cs typeface="Optima" charset="0"/>
              </a:rPr>
              <a:t>runs the same program in 15 seconds, how much faster is A </a:t>
            </a:r>
          </a:p>
          <a:p>
            <a:pPr eaLnBrk="1" hangingPunct="1">
              <a:spcBef>
                <a:spcPts val="400"/>
              </a:spcBef>
              <a:buFont typeface="Times" charset="0"/>
              <a:buNone/>
            </a:pPr>
            <a:r>
              <a:rPr lang="en-US" altLang="en-US" sz="2400">
                <a:latin typeface="Optima" charset="0"/>
                <a:cs typeface="Optima" charset="0"/>
              </a:rPr>
              <a:t>than B?</a:t>
            </a:r>
          </a:p>
        </p:txBody>
      </p:sp>
      <p:sp>
        <p:nvSpPr>
          <p:cNvPr id="31751" name="Content Placeholder 2"/>
          <p:cNvSpPr txBox="1">
            <a:spLocks/>
          </p:cNvSpPr>
          <p:nvPr/>
        </p:nvSpPr>
        <p:spPr bwMode="auto">
          <a:xfrm>
            <a:off x="682625" y="3182938"/>
            <a:ext cx="7332295" cy="305094"/>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lIns="63500" tIns="25400" rIns="63500" bIns="25400">
            <a:spAutoFit/>
          </a:bodyPr>
          <a:lstStyle>
            <a:lvl1pPr marL="287338" indent="-287338"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90000"/>
              </a:lnSpc>
              <a:spcBef>
                <a:spcPct val="65000"/>
              </a:spcBef>
              <a:buClr>
                <a:schemeClr val="accent1"/>
              </a:buClr>
              <a:buSzPct val="75000"/>
            </a:pPr>
            <a:r>
              <a:rPr lang="en-US" altLang="en-US" sz="1800">
                <a:latin typeface="Calibri" charset="0"/>
              </a:rPr>
              <a:t>The performance ratio is</a:t>
            </a:r>
          </a:p>
        </p:txBody>
      </p:sp>
      <p:sp>
        <p:nvSpPr>
          <p:cNvPr id="27657" name="Content Placeholder 2"/>
          <p:cNvSpPr txBox="1">
            <a:spLocks/>
          </p:cNvSpPr>
          <p:nvPr/>
        </p:nvSpPr>
        <p:spPr bwMode="auto">
          <a:xfrm>
            <a:off x="757238" y="5541963"/>
            <a:ext cx="7332662" cy="3048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lIns="63500" tIns="25400" rIns="63500" bIns="25400">
            <a:spAutoFit/>
          </a:bodyPr>
          <a:lstStyle>
            <a:lvl1pPr marL="287338" indent="-287338"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90000"/>
              </a:lnSpc>
              <a:spcBef>
                <a:spcPct val="65000"/>
              </a:spcBef>
              <a:buClr>
                <a:schemeClr val="accent1"/>
              </a:buClr>
              <a:buSzPct val="75000"/>
            </a:pPr>
            <a:r>
              <a:rPr lang="en-US" altLang="en-US" sz="1800">
                <a:latin typeface="Calibri" charset="0"/>
              </a:rPr>
              <a:t>So A is 1.5 times faster than B</a:t>
            </a:r>
          </a:p>
        </p:txBody>
      </p:sp>
      <p:graphicFrame>
        <p:nvGraphicFramePr>
          <p:cNvPr id="40962" name="Object 2"/>
          <p:cNvGraphicFramePr>
            <a:graphicFrameLocks noChangeAspect="1"/>
          </p:cNvGraphicFramePr>
          <p:nvPr/>
        </p:nvGraphicFramePr>
        <p:xfrm>
          <a:off x="2527300" y="4107198"/>
          <a:ext cx="2044700" cy="469900"/>
        </p:xfrm>
        <a:graphic>
          <a:graphicData uri="http://schemas.openxmlformats.org/presentationml/2006/ole">
            <p:oleObj spid="_x0000_s181250" name="Equation" r:id="rId4" imgW="2044700" imgH="469900" progId="Equation.3">
              <p:embed/>
            </p:oleObj>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en-US" altLang="en-US">
                <a:latin typeface="Optima" charset="0"/>
                <a:cs typeface="Optima" charset="0"/>
              </a:rPr>
              <a:t>Workloads and Benchmarks</a:t>
            </a:r>
          </a:p>
        </p:txBody>
      </p:sp>
      <p:sp>
        <p:nvSpPr>
          <p:cNvPr id="66562" name="Content Placeholder 2"/>
          <p:cNvSpPr>
            <a:spLocks noGrp="1"/>
          </p:cNvSpPr>
          <p:nvPr>
            <p:ph idx="1"/>
          </p:nvPr>
        </p:nvSpPr>
        <p:spPr/>
        <p:txBody>
          <a:bodyPr/>
          <a:lstStyle/>
          <a:p>
            <a:pPr eaLnBrk="1" hangingPunct="1"/>
            <a:r>
              <a:rPr lang="en-US" altLang="en-US">
                <a:latin typeface="Optima" charset="0"/>
                <a:cs typeface="Optima" charset="0"/>
              </a:rPr>
              <a:t>Benchmarks</a:t>
            </a:r>
          </a:p>
          <a:p>
            <a:pPr lvl="1" eaLnBrk="1" hangingPunct="1"/>
            <a:r>
              <a:rPr lang="en-US" altLang="en-US">
                <a:latin typeface="Optima" charset="0"/>
                <a:cs typeface="Optima" charset="0"/>
              </a:rPr>
              <a:t>Especially selected programs used to compare performance</a:t>
            </a:r>
          </a:p>
          <a:p>
            <a:pPr lvl="1" eaLnBrk="1" hangingPunct="1"/>
            <a:r>
              <a:rPr lang="en-US" altLang="en-US">
                <a:latin typeface="Optima" charset="0"/>
                <a:cs typeface="Optima" charset="0"/>
              </a:rPr>
              <a:t>Programs that </a:t>
            </a:r>
            <a:r>
              <a:rPr lang="en-US" altLang="en-US" b="1" i="1">
                <a:latin typeface="Optima" charset="0"/>
                <a:cs typeface="Optima" charset="0"/>
              </a:rPr>
              <a:t>represent </a:t>
            </a:r>
            <a:r>
              <a:rPr lang="en-US" altLang="en-US">
                <a:latin typeface="Optima" charset="0"/>
                <a:cs typeface="Optima" charset="0"/>
              </a:rPr>
              <a:t>real applications</a:t>
            </a:r>
          </a:p>
          <a:p>
            <a:pPr eaLnBrk="1" hangingPunct="1"/>
            <a:endParaRPr lang="en-US" altLang="en-US">
              <a:latin typeface="Optima" charset="0"/>
              <a:cs typeface="Optima" charset="0"/>
            </a:endParaRPr>
          </a:p>
          <a:p>
            <a:pPr eaLnBrk="1" hangingPunct="1"/>
            <a:r>
              <a:rPr lang="en-US" altLang="en-US">
                <a:latin typeface="Optima" charset="0"/>
                <a:cs typeface="Optima" charset="0"/>
              </a:rPr>
              <a:t>Workloads</a:t>
            </a:r>
          </a:p>
          <a:p>
            <a:pPr lvl="1" eaLnBrk="1" hangingPunct="1"/>
            <a:r>
              <a:rPr lang="en-US" altLang="en-US" sz="2000">
                <a:latin typeface="Optima" charset="0"/>
                <a:cs typeface="Optima" charset="0"/>
              </a:rPr>
              <a:t>A set of programs that represent a collection of applications that may be run on a system in a given period of time</a:t>
            </a:r>
          </a:p>
          <a:p>
            <a:pPr lvl="1" eaLnBrk="1" hangingPunct="1"/>
            <a:endParaRPr lang="en-US" altLang="en-US" sz="2000">
              <a:latin typeface="Optima" charset="0"/>
              <a:cs typeface="Optima" charset="0"/>
            </a:endParaRPr>
          </a:p>
          <a:p>
            <a:pPr eaLnBrk="1" hangingPunct="1"/>
            <a:r>
              <a:rPr lang="en-US" altLang="en-US" sz="2400">
                <a:latin typeface="Optima" charset="0"/>
                <a:cs typeface="Optima" charset="0"/>
              </a:rPr>
              <a:t>Use of benchmarks and workloads not ideal, but it’</a:t>
            </a:r>
            <a:r>
              <a:rPr lang="en-US" altLang="ja-JP" sz="2400">
                <a:latin typeface="Optima" charset="0"/>
                <a:cs typeface="Optima" charset="0"/>
              </a:rPr>
              <a:t>s the best we have</a:t>
            </a:r>
            <a:endParaRPr lang="en-US" altLang="en-US">
              <a:latin typeface="Optima" charset="0"/>
              <a:cs typeface="Optima" charset="0"/>
            </a:endParaRPr>
          </a:p>
        </p:txBody>
      </p:sp>
      <p:sp>
        <p:nvSpPr>
          <p:cNvPr id="2" name="TextBox 1"/>
          <p:cNvSpPr txBox="1">
            <a:spLocks noChangeArrowheads="1"/>
          </p:cNvSpPr>
          <p:nvPr/>
        </p:nvSpPr>
        <p:spPr bwMode="auto">
          <a:xfrm>
            <a:off x="6958013" y="2239962"/>
            <a:ext cx="1881187" cy="92333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a:solidFill>
                  <a:srgbClr val="0000FF"/>
                </a:solidFill>
                <a:latin typeface="Calibri" charset="0"/>
              </a:rPr>
              <a:t>Distinct from the verb ‘benchmark’</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en-US" altLang="en-US">
                <a:latin typeface="Optima" charset="0"/>
                <a:cs typeface="Optima" charset="0"/>
              </a:rPr>
              <a:t>Benchmark Examples</a:t>
            </a:r>
          </a:p>
        </p:txBody>
      </p:sp>
      <p:sp>
        <p:nvSpPr>
          <p:cNvPr id="68610" name="Content Placeholder 2"/>
          <p:cNvSpPr>
            <a:spLocks noGrp="1"/>
          </p:cNvSpPr>
          <p:nvPr>
            <p:ph idx="1"/>
          </p:nvPr>
        </p:nvSpPr>
        <p:spPr/>
        <p:txBody>
          <a:bodyPr/>
          <a:lstStyle/>
          <a:p>
            <a:pPr eaLnBrk="1" hangingPunct="1"/>
            <a:r>
              <a:rPr lang="en-US" altLang="en-US" sz="2400" dirty="0">
                <a:latin typeface="Optima" charset="0"/>
                <a:cs typeface="Optima" charset="0"/>
              </a:rPr>
              <a:t>SPEC</a:t>
            </a:r>
          </a:p>
          <a:p>
            <a:pPr lvl="1" eaLnBrk="1" hangingPunct="1"/>
            <a:r>
              <a:rPr lang="en-US" altLang="en-US" sz="1800" dirty="0">
                <a:latin typeface="Optima" charset="0"/>
                <a:cs typeface="Optima" charset="0"/>
              </a:rPr>
              <a:t>System Performance Evaluation Cooperative creates standard sets of benchmarks</a:t>
            </a:r>
          </a:p>
          <a:p>
            <a:pPr lvl="1" eaLnBrk="1" hangingPunct="1"/>
            <a:r>
              <a:rPr lang="en-US" altLang="en-US" sz="1800" dirty="0">
                <a:latin typeface="Optima" charset="0"/>
                <a:cs typeface="Optima" charset="0"/>
              </a:rPr>
              <a:t>The </a:t>
            </a:r>
            <a:r>
              <a:rPr lang="en-US" altLang="en-US" sz="1800" dirty="0" smtClean="0">
                <a:latin typeface="Optima" charset="0"/>
                <a:cs typeface="Optima" charset="0"/>
              </a:rPr>
              <a:t>latest,  </a:t>
            </a:r>
            <a:r>
              <a:rPr lang="en-US" altLang="en-US" sz="1800" dirty="0">
                <a:latin typeface="Optima" charset="0"/>
                <a:cs typeface="Optima" charset="0"/>
              </a:rPr>
              <a:t>SPEC </a:t>
            </a:r>
            <a:r>
              <a:rPr lang="en-US" altLang="en-US" sz="1800" dirty="0" smtClean="0">
                <a:latin typeface="Optima" charset="0"/>
                <a:cs typeface="Optima" charset="0"/>
              </a:rPr>
              <a:t>CPU2017 has 43 benchmarks.</a:t>
            </a:r>
          </a:p>
          <a:p>
            <a:pPr lvl="1" eaLnBrk="1" hangingPunct="1"/>
            <a:r>
              <a:rPr lang="en-US" altLang="en-US" sz="1800" dirty="0" smtClean="0">
                <a:latin typeface="Optima" charset="0"/>
                <a:cs typeface="Optima" charset="0"/>
                <a:hlinkClick r:id="rId3"/>
              </a:rPr>
              <a:t>http://www.spec.org/cpu2017</a:t>
            </a:r>
            <a:endParaRPr lang="en-US" altLang="en-US" sz="1800" dirty="0" smtClean="0">
              <a:latin typeface="Optima" charset="0"/>
              <a:cs typeface="Optima" charset="0"/>
            </a:endParaRPr>
          </a:p>
          <a:p>
            <a:pPr lvl="1" eaLnBrk="1" hangingPunct="1"/>
            <a:r>
              <a:rPr lang="en-US" altLang="en-US" sz="2000" dirty="0" smtClean="0">
                <a:latin typeface="Optima" charset="0"/>
                <a:cs typeface="Optima" charset="0"/>
              </a:rPr>
              <a:t>There </a:t>
            </a:r>
            <a:r>
              <a:rPr lang="en-US" altLang="en-US" sz="2000" dirty="0">
                <a:latin typeface="Optima" charset="0"/>
                <a:cs typeface="Optima" charset="0"/>
              </a:rPr>
              <a:t>are also benchmark collections for </a:t>
            </a:r>
          </a:p>
          <a:p>
            <a:pPr lvl="2" eaLnBrk="1" hangingPunct="1"/>
            <a:r>
              <a:rPr lang="en-US" altLang="en-US" sz="1600" dirty="0">
                <a:latin typeface="Optima" charset="0"/>
                <a:cs typeface="Optima" charset="0"/>
              </a:rPr>
              <a:t>power workloads (SPECpower2008)</a:t>
            </a:r>
          </a:p>
          <a:p>
            <a:pPr lvl="2" eaLnBrk="1" hangingPunct="1"/>
            <a:r>
              <a:rPr lang="en-US" altLang="en-US" sz="1600" dirty="0">
                <a:latin typeface="Optima" charset="0"/>
                <a:cs typeface="Optima" charset="0"/>
              </a:rPr>
              <a:t>mail workloads (SPECmail2008)</a:t>
            </a:r>
          </a:p>
          <a:p>
            <a:pPr lvl="2" eaLnBrk="1" hangingPunct="1"/>
            <a:endParaRPr lang="en-US" altLang="en-US" sz="1600" dirty="0">
              <a:latin typeface="Optima" charset="0"/>
              <a:cs typeface="Optima" charset="0"/>
            </a:endParaRPr>
          </a:p>
          <a:p>
            <a:pPr eaLnBrk="1" hangingPunct="1"/>
            <a:r>
              <a:rPr lang="en-US" altLang="en-US" dirty="0">
                <a:latin typeface="Optima" charset="0"/>
                <a:cs typeface="Optima" charset="0"/>
              </a:rPr>
              <a:t>Unfortunately, you have to pay money to use them!</a:t>
            </a:r>
          </a:p>
          <a:p>
            <a:pPr lvl="1" eaLnBrk="1" hangingPunct="1"/>
            <a:r>
              <a:rPr lang="en-US" altLang="en-US" dirty="0">
                <a:latin typeface="Optima" charset="0"/>
                <a:cs typeface="Optima" charset="0"/>
              </a:rPr>
              <a:t>I think the department has a liscence???????</a:t>
            </a:r>
            <a:endParaRPr lang="en-US" altLang="en-US" dirty="0">
              <a:latin typeface="Optima" charset="0"/>
              <a:cs typeface="Optima"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altLang="en-US" sz="2800">
                <a:latin typeface="Optima" charset="0"/>
                <a:cs typeface="Optima" charset="0"/>
              </a:rPr>
              <a:t>SPEC CINT2006 on Barcelona (CC = 0.4 x 10</a:t>
            </a:r>
            <a:r>
              <a:rPr lang="en-US" altLang="en-US" sz="2800" baseline="30000">
                <a:latin typeface="Optima" charset="0"/>
                <a:cs typeface="Optima" charset="0"/>
              </a:rPr>
              <a:t>9</a:t>
            </a:r>
            <a:r>
              <a:rPr lang="en-US" altLang="en-US" sz="2800">
                <a:latin typeface="Optima" charset="0"/>
                <a:cs typeface="Optima" charset="0"/>
              </a:rPr>
              <a:t>)</a:t>
            </a:r>
          </a:p>
        </p:txBody>
      </p:sp>
      <p:graphicFrame>
        <p:nvGraphicFramePr>
          <p:cNvPr id="4" name="Content Placeholder 3"/>
          <p:cNvGraphicFramePr>
            <a:graphicFrameLocks noGrp="1"/>
          </p:cNvGraphicFramePr>
          <p:nvPr>
            <p:ph idx="1"/>
          </p:nvPr>
        </p:nvGraphicFramePr>
        <p:xfrm>
          <a:off x="457200" y="1295400"/>
          <a:ext cx="8077200" cy="5200650"/>
        </p:xfrm>
        <a:graphic>
          <a:graphicData uri="http://schemas.openxmlformats.org/drawingml/2006/table">
            <a:tbl>
              <a:tblPr/>
              <a:tblGrid>
                <a:gridCol w="1346200"/>
                <a:gridCol w="1346200"/>
                <a:gridCol w="1346200"/>
                <a:gridCol w="1346200"/>
                <a:gridCol w="1346200"/>
                <a:gridCol w="1346200"/>
              </a:tblGrid>
              <a:tr h="37147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libri" charset="0"/>
                          <a:ea typeface="Optima"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libri" charset="0"/>
                          <a:ea typeface="Optima" charset="0"/>
                        </a:rPr>
                        <a:t>ICx10</a:t>
                      </a:r>
                      <a:r>
                        <a:rPr kumimoji="0" lang="en-US" altLang="en-US" sz="1400" b="1" i="0" u="none" strike="noStrike" cap="none" normalizeH="0" baseline="30000">
                          <a:ln>
                            <a:noFill/>
                          </a:ln>
                          <a:solidFill>
                            <a:schemeClr val="tx1"/>
                          </a:solidFill>
                          <a:effectLst/>
                          <a:latin typeface="Calibri" charset="0"/>
                          <a:ea typeface="Optima"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libri" charset="0"/>
                          <a:ea typeface="Optima" charset="0"/>
                        </a:rPr>
                        <a:t>CPI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libri" charset="0"/>
                          <a:ea typeface="Optima" charset="0"/>
                        </a:rPr>
                        <a:t>ExTime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libri" charset="0"/>
                          <a:ea typeface="Optima" charset="0"/>
                        </a:rPr>
                        <a:t>RefTime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libri" charset="0"/>
                          <a:ea typeface="Optima" charset="0"/>
                        </a:rPr>
                        <a:t>SPEC ratio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perl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2,118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0.75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637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9,770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15.3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bzip2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2,389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0.85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817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9,650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11.8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gcc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1.72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724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8,050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mcf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336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F0000"/>
                          </a:solidFill>
                          <a:effectLst/>
                          <a:latin typeface="Calibri" charset="0"/>
                          <a:ea typeface="Optima"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1,345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9,120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go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1,658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1.09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721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10,490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14.6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hmmer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2,783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0.80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890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9,330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sjeng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2,176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0.96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837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12,100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14.5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libquantum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1,623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1.61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1,047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20,720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19.8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h264avc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3,102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0.80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993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22,130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22.3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omnetpp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587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2.94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690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6,250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astar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1,082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1.79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773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7,020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xalancbmk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1,058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charset="0"/>
                          <a:ea typeface="Optima" charset="0"/>
                        </a:rPr>
                        <a:t>2.70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1,143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6,900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gridSpan="2">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Optima" charset="0"/>
                        </a:rPr>
                        <a:t>Geometric Mean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alibri" charset="0"/>
                        <a:ea typeface="Opti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alibri" charset="0"/>
                        <a:ea typeface="Opti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alibri" charset="0"/>
                        <a:ea typeface="Opti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cs typeface="Optima" charset="0"/>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cs typeface="Optima" charset="0"/>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cs typeface="Optima" charset="0"/>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cs typeface="Optima" charset="0"/>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cs typeface="Optima"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accent2"/>
                          </a:solidFill>
                          <a:effectLst/>
                          <a:latin typeface="Calibri" charset="0"/>
                          <a:ea typeface="Optima" charset="0"/>
                        </a:rPr>
                        <a:t>11.7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altLang="en-US">
                <a:latin typeface="Optima" charset="0"/>
                <a:cs typeface="Optima" charset="0"/>
              </a:rPr>
              <a:t>Benchmark Examples</a:t>
            </a:r>
          </a:p>
        </p:txBody>
      </p:sp>
      <p:sp>
        <p:nvSpPr>
          <p:cNvPr id="71682" name="Content Placeholder 2"/>
          <p:cNvSpPr>
            <a:spLocks noGrp="1"/>
          </p:cNvSpPr>
          <p:nvPr>
            <p:ph idx="1"/>
          </p:nvPr>
        </p:nvSpPr>
        <p:spPr/>
        <p:txBody>
          <a:bodyPr/>
          <a:lstStyle/>
          <a:p>
            <a:pPr eaLnBrk="1" hangingPunct="1"/>
            <a:r>
              <a:rPr lang="en-US" altLang="en-US" sz="2400" dirty="0" err="1">
                <a:latin typeface="Optima" charset="0"/>
                <a:cs typeface="Optima" charset="0"/>
              </a:rPr>
              <a:t>Mediabench</a:t>
            </a:r>
            <a:endParaRPr lang="en-US" altLang="en-US" sz="2400" dirty="0">
              <a:latin typeface="Optima" charset="0"/>
              <a:cs typeface="Optima" charset="0"/>
            </a:endParaRPr>
          </a:p>
          <a:p>
            <a:pPr lvl="1" eaLnBrk="1" hangingPunct="1"/>
            <a:r>
              <a:rPr lang="en-US" altLang="en-US" sz="1800" dirty="0">
                <a:latin typeface="Optima" charset="0"/>
                <a:cs typeface="Optima" charset="0"/>
              </a:rPr>
              <a:t>Multimedia applications and kernels</a:t>
            </a:r>
          </a:p>
          <a:p>
            <a:pPr eaLnBrk="1" hangingPunct="1"/>
            <a:r>
              <a:rPr lang="en-US" altLang="en-US" sz="2400" dirty="0">
                <a:latin typeface="Optima" charset="0"/>
                <a:cs typeface="Optima" charset="0"/>
              </a:rPr>
              <a:t>PARSEC</a:t>
            </a:r>
          </a:p>
          <a:p>
            <a:pPr lvl="1" eaLnBrk="1" hangingPunct="1"/>
            <a:r>
              <a:rPr lang="en-US" altLang="en-US" sz="1800" dirty="0" err="1">
                <a:latin typeface="Optima" charset="0"/>
                <a:cs typeface="Optima" charset="0"/>
              </a:rPr>
              <a:t>Mutithreaded</a:t>
            </a:r>
            <a:r>
              <a:rPr lang="en-US" altLang="en-US" sz="1800" dirty="0">
                <a:latin typeface="Optima" charset="0"/>
                <a:cs typeface="Optima" charset="0"/>
              </a:rPr>
              <a:t> applications from Princeton</a:t>
            </a:r>
          </a:p>
          <a:p>
            <a:pPr eaLnBrk="1" hangingPunct="1"/>
            <a:r>
              <a:rPr lang="en-US" altLang="en-US" sz="2400" dirty="0">
                <a:latin typeface="Optima" charset="0"/>
                <a:cs typeface="Optima" charset="0"/>
              </a:rPr>
              <a:t>HPCC</a:t>
            </a:r>
          </a:p>
          <a:p>
            <a:pPr lvl="1" eaLnBrk="1" hangingPunct="1"/>
            <a:r>
              <a:rPr lang="en-US" altLang="en-US" sz="1800" dirty="0">
                <a:latin typeface="Optima" charset="0"/>
                <a:cs typeface="Optima" charset="0"/>
              </a:rPr>
              <a:t>High-performance computing benchmarks</a:t>
            </a:r>
          </a:p>
          <a:p>
            <a:pPr eaLnBrk="1" hangingPunct="1"/>
            <a:r>
              <a:rPr lang="en-US" altLang="en-US" sz="2200" dirty="0" err="1">
                <a:latin typeface="Optima" charset="0"/>
                <a:cs typeface="Optima" charset="0"/>
              </a:rPr>
              <a:t>Rodinia</a:t>
            </a:r>
            <a:endParaRPr lang="en-US" altLang="en-US" sz="2200" dirty="0">
              <a:latin typeface="Optima" charset="0"/>
              <a:cs typeface="Optima" charset="0"/>
            </a:endParaRPr>
          </a:p>
          <a:p>
            <a:pPr lvl="1" eaLnBrk="1" hangingPunct="1"/>
            <a:r>
              <a:rPr lang="en-US" altLang="en-US" sz="1800" dirty="0">
                <a:latin typeface="Optima" charset="0"/>
                <a:cs typeface="Optima" charset="0"/>
              </a:rPr>
              <a:t>Benchmark suite for </a:t>
            </a:r>
            <a:r>
              <a:rPr lang="en-US" altLang="en-US" sz="1800" dirty="0" err="1">
                <a:latin typeface="Optima" charset="0"/>
                <a:cs typeface="Optima" charset="0"/>
              </a:rPr>
              <a:t>GPUs</a:t>
            </a:r>
            <a:endParaRPr lang="en-US" altLang="en-US" sz="1800" dirty="0">
              <a:latin typeface="Optima" charset="0"/>
              <a:cs typeface="Optima" charset="0"/>
            </a:endParaRPr>
          </a:p>
          <a:p>
            <a:pPr lvl="1" eaLnBrk="1" hangingPunct="1"/>
            <a:endParaRPr lang="en-US" altLang="en-US" sz="1800" dirty="0" smtClean="0">
              <a:latin typeface="Optima" charset="0"/>
              <a:cs typeface="Optima" charset="0"/>
            </a:endParaRPr>
          </a:p>
          <a:p>
            <a:pPr lvl="1" eaLnBrk="1" hangingPunct="1">
              <a:buFont typeface="Times" charset="0"/>
              <a:buNone/>
            </a:pPr>
            <a:endParaRPr lang="en-US" altLang="en-US" sz="1800" dirty="0">
              <a:latin typeface="Optima" charset="0"/>
              <a:cs typeface="Optima"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these?</a:t>
            </a:r>
          </a:p>
        </p:txBody>
      </p:sp>
      <p:sp>
        <p:nvSpPr>
          <p:cNvPr id="3" name="Content Placeholder 2"/>
          <p:cNvSpPr>
            <a:spLocks noGrp="1"/>
          </p:cNvSpPr>
          <p:nvPr>
            <p:ph idx="1"/>
          </p:nvPr>
        </p:nvSpPr>
        <p:spPr/>
        <p:txBody>
          <a:bodyPr/>
          <a:lstStyle/>
          <a:p>
            <a:r>
              <a:rPr lang="en-US" dirty="0"/>
              <a:t>1</a:t>
            </a:r>
          </a:p>
          <a:p>
            <a:r>
              <a:rPr lang="en-US" dirty="0"/>
              <a:t>89</a:t>
            </a:r>
          </a:p>
          <a:p>
            <a:r>
              <a:rPr lang="en-US" dirty="0"/>
              <a:t>456710</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7" name="Title 1"/>
          <p:cNvSpPr>
            <a:spLocks noGrp="1"/>
          </p:cNvSpPr>
          <p:nvPr>
            <p:ph type="title"/>
          </p:nvPr>
        </p:nvSpPr>
        <p:spPr>
          <a:xfrm>
            <a:off x="228600" y="180975"/>
            <a:ext cx="8610600" cy="762000"/>
          </a:xfrm>
        </p:spPr>
        <p:txBody>
          <a:bodyPr/>
          <a:lstStyle/>
          <a:p>
            <a:pPr eaLnBrk="1" hangingPunct="1"/>
            <a:r>
              <a:rPr lang="en-US" altLang="en-US">
                <a:latin typeface="Optima" charset="0"/>
                <a:cs typeface="Optima" charset="0"/>
              </a:rPr>
              <a:t>Different Types of Means</a:t>
            </a:r>
          </a:p>
        </p:txBody>
      </p:sp>
      <p:sp>
        <p:nvSpPr>
          <p:cNvPr id="69634" name="Content Placeholder 2"/>
          <p:cNvSpPr>
            <a:spLocks noGrp="1"/>
          </p:cNvSpPr>
          <p:nvPr>
            <p:ph idx="1"/>
          </p:nvPr>
        </p:nvSpPr>
        <p:spPr/>
        <p:txBody>
          <a:bodyPr/>
          <a:lstStyle/>
          <a:p>
            <a:pPr eaLnBrk="1" hangingPunct="1">
              <a:defRPr/>
            </a:pPr>
            <a:r>
              <a:rPr lang="en-US" sz="2400" dirty="0">
                <a:latin typeface="Optima" charset="0"/>
                <a:ea typeface="ＭＳ Ｐゴシック" charset="0"/>
              </a:rPr>
              <a:t>Arithmetic </a:t>
            </a:r>
            <a:r>
              <a:rPr lang="en-US" sz="2400" dirty="0" smtClean="0">
                <a:latin typeface="Optima" charset="0"/>
                <a:ea typeface="ＭＳ Ｐゴシック" charset="0"/>
              </a:rPr>
              <a:t>Mean</a:t>
            </a:r>
          </a:p>
          <a:p>
            <a:pPr lvl="1" eaLnBrk="1" hangingPunct="1">
              <a:defRPr/>
            </a:pPr>
            <a:r>
              <a:rPr lang="en-US" sz="2000" dirty="0" smtClean="0">
                <a:latin typeface="Optima" charset="0"/>
                <a:ea typeface="ＭＳ Ｐゴシック" charset="0"/>
              </a:rPr>
              <a:t>The one that we are most familiar with :</a:t>
            </a:r>
          </a:p>
          <a:p>
            <a:pPr lvl="1" eaLnBrk="1" hangingPunct="1">
              <a:defRPr/>
            </a:pPr>
            <a:endParaRPr lang="en-US" sz="2000" dirty="0" smtClean="0">
              <a:solidFill>
                <a:srgbClr val="1822CD"/>
              </a:solidFill>
              <a:latin typeface="Optima" charset="0"/>
              <a:ea typeface="ＭＳ Ｐゴシック" charset="0"/>
            </a:endParaRPr>
          </a:p>
          <a:p>
            <a:pPr eaLnBrk="1" hangingPunct="1">
              <a:defRPr/>
            </a:pPr>
            <a:r>
              <a:rPr lang="en-US" sz="2400" dirty="0">
                <a:latin typeface="Optima" charset="0"/>
                <a:ea typeface="ＭＳ Ｐゴシック" charset="0"/>
              </a:rPr>
              <a:t>Geometric </a:t>
            </a:r>
            <a:r>
              <a:rPr lang="en-US" sz="2400" dirty="0" smtClean="0">
                <a:latin typeface="Optima" charset="0"/>
                <a:ea typeface="ＭＳ Ｐゴシック" charset="0"/>
              </a:rPr>
              <a:t>Mean – best for speed up </a:t>
            </a:r>
            <a:r>
              <a:rPr lang="en-US" sz="2400" dirty="0" err="1" smtClean="0">
                <a:latin typeface="Optima" charset="0"/>
                <a:ea typeface="ＭＳ Ｐゴシック" charset="0"/>
              </a:rPr>
              <a:t>summerizing</a:t>
            </a:r>
            <a:endParaRPr lang="en-US" sz="2400" dirty="0" smtClean="0">
              <a:latin typeface="Optima" charset="0"/>
              <a:ea typeface="ＭＳ Ｐゴシック" charset="0"/>
            </a:endParaRPr>
          </a:p>
          <a:p>
            <a:pPr lvl="1" eaLnBrk="1" hangingPunct="1">
              <a:defRPr/>
            </a:pPr>
            <a:r>
              <a:rPr lang="en-US" sz="2000" dirty="0" smtClean="0">
                <a:latin typeface="Optima" charset="0"/>
                <a:ea typeface="ＭＳ Ｐゴシック" charset="0"/>
              </a:rPr>
              <a:t>Uses product of values not sum!</a:t>
            </a:r>
          </a:p>
          <a:p>
            <a:pPr lvl="1" eaLnBrk="1" hangingPunct="1">
              <a:defRPr/>
            </a:pPr>
            <a:r>
              <a:rPr lang="en-US" sz="2000" dirty="0" smtClean="0">
                <a:latin typeface="Optima" charset="0"/>
                <a:ea typeface="ＭＳ Ｐゴシック" charset="0"/>
              </a:rPr>
              <a:t>Accounts for values with different ranges</a:t>
            </a:r>
          </a:p>
          <a:p>
            <a:pPr lvl="1" eaLnBrk="1" hangingPunct="1">
              <a:defRPr/>
            </a:pPr>
            <a:r>
              <a:rPr lang="en-US" sz="2000" dirty="0" smtClean="0">
                <a:latin typeface="Optima" charset="0"/>
                <a:ea typeface="ＭＳ Ｐゴシック" charset="0"/>
              </a:rPr>
              <a:t>Used </a:t>
            </a:r>
            <a:r>
              <a:rPr lang="en-US" sz="2000" dirty="0">
                <a:latin typeface="Optima" charset="0"/>
                <a:ea typeface="ＭＳ Ｐゴシック" charset="0"/>
              </a:rPr>
              <a:t>in averaging </a:t>
            </a:r>
            <a:r>
              <a:rPr lang="en-US" sz="2000" dirty="0" smtClean="0">
                <a:latin typeface="Optima" charset="0"/>
                <a:ea typeface="ＭＳ Ｐゴシック" charset="0"/>
              </a:rPr>
              <a:t>ratios</a:t>
            </a:r>
          </a:p>
          <a:p>
            <a:pPr lvl="1" eaLnBrk="1" hangingPunct="1">
              <a:defRPr/>
            </a:pPr>
            <a:r>
              <a:rPr lang="en-US" sz="2000" dirty="0" smtClean="0">
                <a:latin typeface="Optima" charset="0"/>
                <a:ea typeface="ＭＳ Ｐゴシック" charset="0"/>
              </a:rPr>
              <a:t>Used for comparing different items</a:t>
            </a:r>
          </a:p>
          <a:p>
            <a:pPr eaLnBrk="1" hangingPunct="1">
              <a:buFont typeface="Times" charset="0"/>
              <a:buNone/>
              <a:defRPr/>
            </a:pPr>
            <a:endParaRPr lang="en-US" sz="2400" dirty="0" smtClean="0">
              <a:latin typeface="Optima" charset="0"/>
              <a:ea typeface="ＭＳ Ｐゴシック" charset="0"/>
            </a:endParaRPr>
          </a:p>
          <a:p>
            <a:pPr eaLnBrk="1" hangingPunct="1">
              <a:defRPr/>
            </a:pPr>
            <a:r>
              <a:rPr lang="en-US" sz="2400" dirty="0" smtClean="0">
                <a:latin typeface="Optima" charset="0"/>
                <a:ea typeface="ＭＳ Ｐゴシック" charset="0"/>
              </a:rPr>
              <a:t>Harmonic Mean – Best for throughput </a:t>
            </a:r>
            <a:r>
              <a:rPr lang="en-US" sz="2400" dirty="0" err="1" smtClean="0">
                <a:latin typeface="Optima" charset="0"/>
                <a:ea typeface="ＭＳ Ｐゴシック" charset="0"/>
              </a:rPr>
              <a:t>summerizing</a:t>
            </a:r>
            <a:endParaRPr lang="en-US" sz="2400" dirty="0" smtClean="0">
              <a:latin typeface="Optima" charset="0"/>
              <a:ea typeface="ＭＳ Ｐゴシック" charset="0"/>
            </a:endParaRPr>
          </a:p>
          <a:p>
            <a:pPr lvl="1" eaLnBrk="1" hangingPunct="1">
              <a:defRPr/>
            </a:pPr>
            <a:r>
              <a:rPr lang="en-US" sz="2000" dirty="0" smtClean="0">
                <a:latin typeface="Optima" charset="0"/>
                <a:ea typeface="ＭＳ Ｐゴシック" charset="0"/>
              </a:rPr>
              <a:t>Mitigates effects of outliers</a:t>
            </a:r>
          </a:p>
          <a:p>
            <a:pPr lvl="1" eaLnBrk="1" hangingPunct="1">
              <a:defRPr/>
            </a:pPr>
            <a:r>
              <a:rPr lang="en-US" sz="2000" dirty="0" smtClean="0">
                <a:latin typeface="Optima" charset="0"/>
                <a:ea typeface="ＭＳ Ｐゴシック" charset="0"/>
              </a:rPr>
              <a:t>Used </a:t>
            </a:r>
            <a:r>
              <a:rPr lang="en-US" sz="2000" dirty="0">
                <a:latin typeface="Optima" charset="0"/>
                <a:ea typeface="ＭＳ Ｐゴシック" charset="0"/>
              </a:rPr>
              <a:t>in averaging </a:t>
            </a:r>
            <a:r>
              <a:rPr lang="en-US" sz="2000" dirty="0" smtClean="0">
                <a:latin typeface="Optima" charset="0"/>
                <a:ea typeface="ＭＳ Ｐゴシック" charset="0"/>
              </a:rPr>
              <a:t>rates (throughput)</a:t>
            </a:r>
          </a:p>
          <a:p>
            <a:pPr lvl="1" eaLnBrk="1" hangingPunct="1">
              <a:defRPr/>
            </a:pPr>
            <a:r>
              <a:rPr lang="en-US" sz="2000" dirty="0" smtClean="0">
                <a:latin typeface="Optima" charset="0"/>
                <a:ea typeface="ＭＳ Ｐゴシック" charset="0"/>
              </a:rPr>
              <a:t>Average of Rates</a:t>
            </a:r>
          </a:p>
          <a:p>
            <a:pPr marL="57150" indent="0" algn="ctr" eaLnBrk="1" hangingPunct="1">
              <a:buFont typeface="Times" charset="0"/>
              <a:buNone/>
              <a:defRPr/>
            </a:pPr>
            <a:r>
              <a:rPr lang="en-US" dirty="0" smtClean="0">
                <a:latin typeface="Optima" charset="0"/>
                <a:ea typeface="ＭＳ Ｐゴシック" charset="0"/>
              </a:rPr>
              <a:t>         </a:t>
            </a:r>
            <a:r>
              <a:rPr lang="en-US" dirty="0" smtClean="0">
                <a:latin typeface="Calibri"/>
                <a:ea typeface="ＭＳ Ｐゴシック" charset="0"/>
                <a:cs typeface="Calibri"/>
              </a:rPr>
              <a:t> </a:t>
            </a:r>
            <a:endParaRPr lang="en-US" dirty="0" smtClean="0">
              <a:solidFill>
                <a:srgbClr val="1822CD"/>
              </a:solidFill>
              <a:latin typeface="Calibri"/>
              <a:ea typeface="ＭＳ Ｐゴシック" charset="0"/>
              <a:cs typeface="Calibri"/>
            </a:endParaRPr>
          </a:p>
          <a:p>
            <a:pPr lvl="2" eaLnBrk="1" hangingPunct="1">
              <a:defRPr/>
            </a:pPr>
            <a:endParaRPr lang="en-US" sz="1800" dirty="0" smtClean="0">
              <a:latin typeface="Optima" charset="0"/>
              <a:ea typeface="ＭＳ Ｐゴシック" charset="0"/>
            </a:endParaRPr>
          </a:p>
          <a:p>
            <a:pPr eaLnBrk="1" hangingPunct="1">
              <a:defRPr/>
            </a:pPr>
            <a:endParaRPr lang="en-US" sz="2400" dirty="0">
              <a:latin typeface="Optima" charset="0"/>
              <a:ea typeface="ＭＳ Ｐゴシック" charset="0"/>
            </a:endParaRPr>
          </a:p>
        </p:txBody>
      </p:sp>
      <p:graphicFrame>
        <p:nvGraphicFramePr>
          <p:cNvPr id="86018" name="Object 2"/>
          <p:cNvGraphicFramePr>
            <a:graphicFrameLocks noChangeAspect="1"/>
          </p:cNvGraphicFramePr>
          <p:nvPr/>
        </p:nvGraphicFramePr>
        <p:xfrm>
          <a:off x="6380440" y="3248264"/>
          <a:ext cx="1257300" cy="254000"/>
        </p:xfrm>
        <a:graphic>
          <a:graphicData uri="http://schemas.openxmlformats.org/presentationml/2006/ole">
            <p:oleObj spid="_x0000_s203778" name="Equation" r:id="rId4" imgW="1257300" imgH="254000" progId="Equation.3">
              <p:embed/>
            </p:oleObj>
          </a:graphicData>
        </a:graphic>
      </p:graphicFrame>
      <p:graphicFrame>
        <p:nvGraphicFramePr>
          <p:cNvPr id="86019" name="Object 3"/>
          <p:cNvGraphicFramePr>
            <a:graphicFrameLocks noChangeAspect="1"/>
          </p:cNvGraphicFramePr>
          <p:nvPr/>
        </p:nvGraphicFramePr>
        <p:xfrm>
          <a:off x="6229350" y="1741488"/>
          <a:ext cx="1244600" cy="241300"/>
        </p:xfrm>
        <a:graphic>
          <a:graphicData uri="http://schemas.openxmlformats.org/presentationml/2006/ole">
            <p:oleObj spid="_x0000_s203779" name="Equation" r:id="rId5" imgW="1244600" imgH="241300" progId="Equation.3">
              <p:embed/>
            </p:oleObj>
          </a:graphicData>
        </a:graphic>
      </p:graphicFrame>
      <p:graphicFrame>
        <p:nvGraphicFramePr>
          <p:cNvPr id="86020" name="Object 4"/>
          <p:cNvGraphicFramePr>
            <a:graphicFrameLocks noChangeAspect="1"/>
          </p:cNvGraphicFramePr>
          <p:nvPr/>
        </p:nvGraphicFramePr>
        <p:xfrm>
          <a:off x="5809881" y="5422520"/>
          <a:ext cx="2349500" cy="685800"/>
        </p:xfrm>
        <a:graphic>
          <a:graphicData uri="http://schemas.openxmlformats.org/presentationml/2006/ole">
            <p:oleObj spid="_x0000_s203780" name="Equation" r:id="rId6" imgW="2349500" imgH="685800" progId="Equation.3">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eaLnBrk="1" hangingPunct="1"/>
            <a:r>
              <a:rPr lang="en-US" altLang="en-US">
                <a:latin typeface="Optima" charset="0"/>
                <a:cs typeface="Optima" charset="0"/>
              </a:rPr>
              <a:t> Summarizing Performance is Hard</a:t>
            </a:r>
          </a:p>
        </p:txBody>
      </p:sp>
      <p:sp>
        <p:nvSpPr>
          <p:cNvPr id="72706" name="Rectangle 3"/>
          <p:cNvSpPr>
            <a:spLocks noGrp="1" noChangeArrowheads="1"/>
          </p:cNvSpPr>
          <p:nvPr>
            <p:ph idx="1"/>
          </p:nvPr>
        </p:nvSpPr>
        <p:spPr>
          <a:xfrm>
            <a:off x="457200" y="3022600"/>
            <a:ext cx="8229600" cy="3411538"/>
          </a:xfrm>
        </p:spPr>
        <p:txBody>
          <a:bodyPr/>
          <a:lstStyle/>
          <a:p>
            <a:pPr eaLnBrk="1" hangingPunct="1">
              <a:buFont typeface="Times" charset="0"/>
              <a:buNone/>
            </a:pPr>
            <a:r>
              <a:rPr lang="en-US" altLang="en-US" sz="2000">
                <a:latin typeface="Optima" charset="0"/>
                <a:cs typeface="Optima" charset="0"/>
              </a:rPr>
              <a:t>     </a:t>
            </a:r>
          </a:p>
        </p:txBody>
      </p:sp>
      <p:sp>
        <p:nvSpPr>
          <p:cNvPr id="72707" name="Rectangle 4"/>
          <p:cNvSpPr>
            <a:spLocks noChangeArrowheads="1"/>
          </p:cNvSpPr>
          <p:nvPr/>
        </p:nvSpPr>
        <p:spPr bwMode="auto">
          <a:xfrm>
            <a:off x="533400" y="1333500"/>
            <a:ext cx="8153400" cy="34734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lIns="63500" tIns="25400" rIns="63500" bIns="25400">
            <a:spAutoFit/>
          </a:bodyPr>
          <a:lstStyle>
            <a:lvl1pPr marL="287338" indent="-287338"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90000"/>
              </a:lnSpc>
              <a:spcBef>
                <a:spcPct val="65000"/>
              </a:spcBef>
              <a:buClr>
                <a:schemeClr val="accent1"/>
              </a:buClr>
              <a:buSzPct val="100000"/>
              <a:buFont typeface="Arial" charset="0"/>
              <a:buChar char="•"/>
            </a:pPr>
            <a:r>
              <a:rPr lang="en-US" altLang="en-US" sz="2000">
                <a:latin typeface="Optima" charset="0"/>
              </a:rPr>
              <a:t>Comparing and summarizing performance is tricky (even if we have accurate measurements) </a:t>
            </a:r>
          </a:p>
          <a:p>
            <a:pPr eaLnBrk="1" hangingPunct="1">
              <a:lnSpc>
                <a:spcPct val="90000"/>
              </a:lnSpc>
              <a:spcBef>
                <a:spcPct val="65000"/>
              </a:spcBef>
              <a:buClr>
                <a:schemeClr val="accent1"/>
              </a:buClr>
              <a:buSzPct val="75000"/>
              <a:buFont typeface="Wingdings" charset="2"/>
              <a:buChar char="q"/>
            </a:pPr>
            <a:endParaRPr lang="en-US" altLang="en-US" sz="2000">
              <a:latin typeface="Optima" charset="0"/>
            </a:endParaRPr>
          </a:p>
          <a:p>
            <a:pPr eaLnBrk="1" hangingPunct="1">
              <a:lnSpc>
                <a:spcPct val="90000"/>
              </a:lnSpc>
              <a:spcBef>
                <a:spcPct val="65000"/>
              </a:spcBef>
              <a:buClr>
                <a:schemeClr val="accent1"/>
              </a:buClr>
              <a:buSzPct val="75000"/>
              <a:buFont typeface="Wingdings" charset="2"/>
              <a:buChar char="q"/>
            </a:pPr>
            <a:endParaRPr lang="en-US" altLang="en-US" sz="2000">
              <a:latin typeface="Optima" charset="0"/>
            </a:endParaRPr>
          </a:p>
          <a:p>
            <a:pPr eaLnBrk="1" hangingPunct="1">
              <a:lnSpc>
                <a:spcPct val="90000"/>
              </a:lnSpc>
              <a:spcBef>
                <a:spcPct val="65000"/>
              </a:spcBef>
              <a:buClr>
                <a:schemeClr val="accent1"/>
              </a:buClr>
              <a:buSzPct val="75000"/>
              <a:buFont typeface="Wingdings" charset="2"/>
              <a:buChar char="q"/>
            </a:pPr>
            <a:endParaRPr lang="en-US" altLang="en-US" sz="2000">
              <a:latin typeface="Optima" charset="0"/>
            </a:endParaRPr>
          </a:p>
          <a:p>
            <a:pPr eaLnBrk="1" hangingPunct="1">
              <a:lnSpc>
                <a:spcPct val="90000"/>
              </a:lnSpc>
              <a:spcBef>
                <a:spcPct val="65000"/>
              </a:spcBef>
              <a:buClr>
                <a:schemeClr val="accent1"/>
              </a:buClr>
              <a:buSzPct val="75000"/>
              <a:buFont typeface="Wingdings" charset="2"/>
              <a:buChar char="q"/>
            </a:pPr>
            <a:endParaRPr lang="en-US" altLang="en-US" sz="2000">
              <a:latin typeface="Optima" charset="0"/>
            </a:endParaRPr>
          </a:p>
          <a:p>
            <a:pPr eaLnBrk="1" hangingPunct="1">
              <a:lnSpc>
                <a:spcPct val="90000"/>
              </a:lnSpc>
              <a:spcBef>
                <a:spcPct val="65000"/>
              </a:spcBef>
              <a:buClr>
                <a:schemeClr val="accent1"/>
              </a:buClr>
              <a:buSzPct val="75000"/>
            </a:pPr>
            <a:r>
              <a:rPr lang="en-US" altLang="en-US" sz="2000">
                <a:latin typeface="Optima" charset="0"/>
              </a:rPr>
              <a:t>Which machine is faster?</a:t>
            </a:r>
          </a:p>
          <a:p>
            <a:pPr eaLnBrk="1" hangingPunct="1">
              <a:lnSpc>
                <a:spcPct val="90000"/>
              </a:lnSpc>
              <a:spcBef>
                <a:spcPct val="65000"/>
              </a:spcBef>
              <a:buClr>
                <a:schemeClr val="accent1"/>
              </a:buClr>
              <a:buSzPct val="75000"/>
            </a:pPr>
            <a:endParaRPr lang="en-US" altLang="en-US" sz="2000">
              <a:latin typeface="Optima" charset="0"/>
            </a:endParaRPr>
          </a:p>
        </p:txBody>
      </p:sp>
      <p:graphicFrame>
        <p:nvGraphicFramePr>
          <p:cNvPr id="15" name="Table 14"/>
          <p:cNvGraphicFramePr>
            <a:graphicFrameLocks noGrp="1"/>
          </p:cNvGraphicFramePr>
          <p:nvPr/>
        </p:nvGraphicFramePr>
        <p:xfrm>
          <a:off x="1657823" y="2087949"/>
          <a:ext cx="5531220" cy="1483360"/>
        </p:xfrm>
        <a:graphic>
          <a:graphicData uri="http://schemas.openxmlformats.org/drawingml/2006/table">
            <a:tbl>
              <a:tblPr firstRow="1" bandRow="1">
                <a:tableStyleId>{3C2FFA5D-87B4-456A-9821-1D502468CF0F}</a:tableStyleId>
              </a:tblPr>
              <a:tblGrid>
                <a:gridCol w="1382805"/>
                <a:gridCol w="1382805"/>
                <a:gridCol w="1382805"/>
                <a:gridCol w="1382805"/>
              </a:tblGrid>
              <a:tr h="370840">
                <a:tc>
                  <a:txBody>
                    <a:bodyPr/>
                    <a:lstStyle/>
                    <a:p>
                      <a:pPr algn="ctr"/>
                      <a:endParaRPr lang="en-US" dirty="0">
                        <a:latin typeface="Calibri"/>
                        <a:cs typeface="Calibri"/>
                      </a:endParaRPr>
                    </a:p>
                  </a:txBody>
                  <a:tcPr/>
                </a:tc>
                <a:tc>
                  <a:txBody>
                    <a:bodyPr/>
                    <a:lstStyle/>
                    <a:p>
                      <a:pPr algn="ctr"/>
                      <a:r>
                        <a:rPr lang="en-US" dirty="0" smtClean="0">
                          <a:latin typeface="Calibri"/>
                          <a:cs typeface="Calibri"/>
                        </a:rPr>
                        <a:t>System</a:t>
                      </a:r>
                      <a:r>
                        <a:rPr lang="en-US" baseline="0" dirty="0" smtClean="0">
                          <a:latin typeface="Calibri"/>
                          <a:cs typeface="Calibri"/>
                        </a:rPr>
                        <a:t> A</a:t>
                      </a:r>
                      <a:endParaRPr lang="en-US" dirty="0">
                        <a:latin typeface="Calibri"/>
                        <a:cs typeface="Calibri"/>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Calibri"/>
                          <a:cs typeface="Calibri"/>
                        </a:rPr>
                        <a:t>System</a:t>
                      </a:r>
                      <a:r>
                        <a:rPr lang="en-US" baseline="0" dirty="0" smtClean="0">
                          <a:latin typeface="Calibri"/>
                          <a:cs typeface="Calibri"/>
                        </a:rPr>
                        <a:t> B</a:t>
                      </a:r>
                      <a:endParaRPr lang="en-US" dirty="0">
                        <a:latin typeface="Calibri"/>
                        <a:cs typeface="Calibri"/>
                      </a:endParaRPr>
                    </a:p>
                  </a:txBody>
                  <a:tcPr/>
                </a:tc>
                <a:tc>
                  <a:txBody>
                    <a:bodyPr/>
                    <a:lstStyle/>
                    <a:p>
                      <a:pPr algn="ctr"/>
                      <a:r>
                        <a:rPr lang="en-US" dirty="0" smtClean="0">
                          <a:latin typeface="Calibri"/>
                          <a:cs typeface="Calibri"/>
                        </a:rPr>
                        <a:t>System C</a:t>
                      </a:r>
                      <a:endParaRPr lang="en-US" dirty="0">
                        <a:latin typeface="Calibri"/>
                        <a:cs typeface="Calibri"/>
                      </a:endParaRPr>
                    </a:p>
                  </a:txBody>
                  <a:tcPr/>
                </a:tc>
              </a:tr>
              <a:tr h="370840">
                <a:tc>
                  <a:txBody>
                    <a:bodyPr/>
                    <a:lstStyle/>
                    <a:p>
                      <a:pPr algn="ctr"/>
                      <a:r>
                        <a:rPr lang="en-US" dirty="0" smtClean="0">
                          <a:latin typeface="Calibri"/>
                          <a:cs typeface="Calibri"/>
                        </a:rPr>
                        <a:t>Prog 1</a:t>
                      </a:r>
                      <a:endParaRPr lang="en-US" dirty="0">
                        <a:latin typeface="Calibri"/>
                        <a:cs typeface="Calibri"/>
                      </a:endParaRPr>
                    </a:p>
                  </a:txBody>
                  <a:tcPr/>
                </a:tc>
                <a:tc>
                  <a:txBody>
                    <a:bodyPr/>
                    <a:lstStyle/>
                    <a:p>
                      <a:pPr algn="ctr"/>
                      <a:r>
                        <a:rPr lang="en-US" dirty="0" smtClean="0">
                          <a:latin typeface="Calibri"/>
                          <a:cs typeface="Calibri"/>
                        </a:rPr>
                        <a:t>2</a:t>
                      </a:r>
                      <a:endParaRPr lang="en-US" dirty="0">
                        <a:latin typeface="Calibri"/>
                        <a:cs typeface="Calibri"/>
                      </a:endParaRPr>
                    </a:p>
                  </a:txBody>
                  <a:tcPr/>
                </a:tc>
                <a:tc>
                  <a:txBody>
                    <a:bodyPr/>
                    <a:lstStyle/>
                    <a:p>
                      <a:pPr algn="ctr"/>
                      <a:r>
                        <a:rPr lang="en-US" dirty="0" smtClean="0">
                          <a:latin typeface="Calibri"/>
                          <a:cs typeface="Calibri"/>
                        </a:rPr>
                        <a:t>10</a:t>
                      </a:r>
                      <a:endParaRPr lang="en-US" dirty="0">
                        <a:latin typeface="Calibri"/>
                        <a:cs typeface="Calibri"/>
                      </a:endParaRPr>
                    </a:p>
                  </a:txBody>
                  <a:tcPr/>
                </a:tc>
                <a:tc>
                  <a:txBody>
                    <a:bodyPr/>
                    <a:lstStyle/>
                    <a:p>
                      <a:pPr algn="ctr"/>
                      <a:r>
                        <a:rPr lang="en-US" dirty="0" smtClean="0">
                          <a:latin typeface="Calibri"/>
                          <a:cs typeface="Calibri"/>
                        </a:rPr>
                        <a:t>30</a:t>
                      </a:r>
                      <a:endParaRPr lang="en-US" dirty="0">
                        <a:latin typeface="Calibri"/>
                        <a:cs typeface="Calibri"/>
                      </a:endParaRPr>
                    </a:p>
                  </a:txBody>
                  <a:tcPr/>
                </a:tc>
              </a:tr>
              <a:tr h="370840">
                <a:tc>
                  <a:txBody>
                    <a:bodyPr/>
                    <a:lstStyle/>
                    <a:p>
                      <a:pPr algn="ctr"/>
                      <a:r>
                        <a:rPr lang="en-US" dirty="0" smtClean="0">
                          <a:latin typeface="Calibri"/>
                          <a:cs typeface="Calibri"/>
                        </a:rPr>
                        <a:t>Prog</a:t>
                      </a:r>
                      <a:r>
                        <a:rPr lang="en-US" baseline="0" dirty="0" smtClean="0">
                          <a:latin typeface="Calibri"/>
                          <a:cs typeface="Calibri"/>
                        </a:rPr>
                        <a:t> 2</a:t>
                      </a:r>
                      <a:endParaRPr lang="en-US" dirty="0">
                        <a:latin typeface="Calibri"/>
                        <a:cs typeface="Calibri"/>
                      </a:endParaRPr>
                    </a:p>
                  </a:txBody>
                  <a:tcPr/>
                </a:tc>
                <a:tc>
                  <a:txBody>
                    <a:bodyPr/>
                    <a:lstStyle/>
                    <a:p>
                      <a:pPr algn="ctr"/>
                      <a:r>
                        <a:rPr lang="en-US" dirty="0" smtClean="0">
                          <a:latin typeface="Calibri"/>
                          <a:cs typeface="Calibri"/>
                        </a:rPr>
                        <a:t>1000</a:t>
                      </a:r>
                      <a:endParaRPr lang="en-US" dirty="0">
                        <a:latin typeface="Calibri"/>
                        <a:cs typeface="Calibri"/>
                      </a:endParaRPr>
                    </a:p>
                  </a:txBody>
                  <a:tcPr/>
                </a:tc>
                <a:tc>
                  <a:txBody>
                    <a:bodyPr/>
                    <a:lstStyle/>
                    <a:p>
                      <a:pPr algn="ctr"/>
                      <a:r>
                        <a:rPr lang="en-US" dirty="0" smtClean="0">
                          <a:latin typeface="Calibri"/>
                          <a:cs typeface="Calibri"/>
                        </a:rPr>
                        <a:t>70</a:t>
                      </a:r>
                      <a:endParaRPr lang="en-US" dirty="0">
                        <a:latin typeface="Calibri"/>
                        <a:cs typeface="Calibri"/>
                      </a:endParaRPr>
                    </a:p>
                  </a:txBody>
                  <a:tcPr/>
                </a:tc>
                <a:tc>
                  <a:txBody>
                    <a:bodyPr/>
                    <a:lstStyle/>
                    <a:p>
                      <a:pPr algn="ctr"/>
                      <a:r>
                        <a:rPr lang="en-US" dirty="0" smtClean="0">
                          <a:latin typeface="Calibri"/>
                          <a:cs typeface="Calibri"/>
                        </a:rPr>
                        <a:t>30</a:t>
                      </a:r>
                      <a:endParaRPr lang="en-US" dirty="0">
                        <a:latin typeface="Calibri"/>
                        <a:cs typeface="Calibri"/>
                      </a:endParaRPr>
                    </a:p>
                  </a:txBody>
                  <a:tcPr/>
                </a:tc>
              </a:tr>
              <a:tr h="370840">
                <a:tc>
                  <a:txBody>
                    <a:bodyPr/>
                    <a:lstStyle/>
                    <a:p>
                      <a:pPr algn="ctr"/>
                      <a:r>
                        <a:rPr lang="en-US" dirty="0" smtClean="0">
                          <a:latin typeface="Calibri"/>
                          <a:cs typeface="Calibri"/>
                        </a:rPr>
                        <a:t>Total</a:t>
                      </a:r>
                      <a:endParaRPr lang="en-US" dirty="0">
                        <a:latin typeface="Calibri"/>
                        <a:cs typeface="Calibri"/>
                      </a:endParaRPr>
                    </a:p>
                  </a:txBody>
                  <a:tcPr/>
                </a:tc>
                <a:tc>
                  <a:txBody>
                    <a:bodyPr/>
                    <a:lstStyle/>
                    <a:p>
                      <a:pPr algn="ctr"/>
                      <a:r>
                        <a:rPr lang="en-US" dirty="0" smtClean="0">
                          <a:latin typeface="Calibri"/>
                          <a:cs typeface="Calibri"/>
                        </a:rPr>
                        <a:t>1002</a:t>
                      </a:r>
                      <a:endParaRPr lang="en-US" dirty="0">
                        <a:latin typeface="Calibri"/>
                        <a:cs typeface="Calibri"/>
                      </a:endParaRPr>
                    </a:p>
                  </a:txBody>
                  <a:tcPr/>
                </a:tc>
                <a:tc>
                  <a:txBody>
                    <a:bodyPr/>
                    <a:lstStyle/>
                    <a:p>
                      <a:pPr algn="ctr"/>
                      <a:r>
                        <a:rPr lang="en-US" dirty="0" smtClean="0">
                          <a:latin typeface="Calibri"/>
                          <a:cs typeface="Calibri"/>
                        </a:rPr>
                        <a:t>80</a:t>
                      </a:r>
                      <a:endParaRPr lang="en-US" dirty="0">
                        <a:latin typeface="Calibri"/>
                        <a:cs typeface="Calibri"/>
                      </a:endParaRPr>
                    </a:p>
                  </a:txBody>
                  <a:tcPr/>
                </a:tc>
                <a:tc>
                  <a:txBody>
                    <a:bodyPr/>
                    <a:lstStyle/>
                    <a:p>
                      <a:pPr algn="ctr"/>
                      <a:r>
                        <a:rPr lang="en-US" dirty="0" smtClean="0">
                          <a:latin typeface="Calibri"/>
                          <a:cs typeface="Calibri"/>
                        </a:rPr>
                        <a:t>60</a:t>
                      </a:r>
                      <a:endParaRPr lang="en-US" dirty="0">
                        <a:latin typeface="Calibri"/>
                        <a:cs typeface="Calibri"/>
                      </a:endParaRPr>
                    </a:p>
                  </a:txBody>
                  <a:tcPr/>
                </a:tc>
              </a:tr>
            </a:tbl>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pPr eaLnBrk="1" hangingPunct="1"/>
            <a:r>
              <a:rPr lang="en-US" altLang="en-US">
                <a:latin typeface="Optima" charset="0"/>
                <a:cs typeface="Optima" charset="0"/>
              </a:rPr>
              <a:t>Comparing and Summarizing Performance</a:t>
            </a:r>
          </a:p>
        </p:txBody>
      </p:sp>
      <p:sp>
        <p:nvSpPr>
          <p:cNvPr id="73730" name="Content Placeholder 15"/>
          <p:cNvSpPr>
            <a:spLocks noGrp="1"/>
          </p:cNvSpPr>
          <p:nvPr>
            <p:ph idx="1"/>
          </p:nvPr>
        </p:nvSpPr>
        <p:spPr>
          <a:xfrm>
            <a:off x="533400" y="1333500"/>
            <a:ext cx="8229600" cy="828675"/>
          </a:xfrm>
        </p:spPr>
        <p:txBody>
          <a:bodyPr/>
          <a:lstStyle/>
          <a:p>
            <a:pPr eaLnBrk="1" hangingPunct="1"/>
            <a:r>
              <a:rPr lang="en-US" altLang="en-US" sz="2000">
                <a:latin typeface="Optima" charset="0"/>
                <a:cs typeface="Optima" charset="0"/>
              </a:rPr>
              <a:t>Comparing and summarizing performance is tricky (even if we have accurate measurements) </a:t>
            </a:r>
          </a:p>
          <a:p>
            <a:pPr eaLnBrk="1" hangingPunct="1"/>
            <a:endParaRPr lang="en-US" altLang="en-US" sz="2000">
              <a:latin typeface="Optima" charset="0"/>
              <a:cs typeface="Optima" charset="0"/>
            </a:endParaRPr>
          </a:p>
        </p:txBody>
      </p:sp>
      <p:sp>
        <p:nvSpPr>
          <p:cNvPr id="73731" name="Rectangle 4"/>
          <p:cNvSpPr>
            <a:spLocks noChangeArrowheads="1"/>
          </p:cNvSpPr>
          <p:nvPr/>
        </p:nvSpPr>
        <p:spPr bwMode="auto">
          <a:xfrm>
            <a:off x="533400" y="1333500"/>
            <a:ext cx="8010525" cy="27193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lIns="63500" tIns="25400" rIns="63500" bIns="25400">
            <a:spAutoFit/>
          </a:bodyPr>
          <a:lstStyle>
            <a:lvl1pPr marL="287338" indent="-287338"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lnSpc>
                <a:spcPct val="90000"/>
              </a:lnSpc>
              <a:spcBef>
                <a:spcPct val="65000"/>
              </a:spcBef>
              <a:buClr>
                <a:schemeClr val="accent1"/>
              </a:buClr>
              <a:buSzPct val="75000"/>
              <a:buFont typeface="Wingdings" charset="2"/>
              <a:buChar char="q"/>
            </a:pPr>
            <a:endParaRPr lang="en-US" altLang="en-US" sz="2000">
              <a:latin typeface="Optima" charset="0"/>
            </a:endParaRPr>
          </a:p>
          <a:p>
            <a:pPr eaLnBrk="1" hangingPunct="1">
              <a:lnSpc>
                <a:spcPct val="90000"/>
              </a:lnSpc>
              <a:spcBef>
                <a:spcPct val="65000"/>
              </a:spcBef>
              <a:buClr>
                <a:schemeClr val="accent1"/>
              </a:buClr>
              <a:buSzPct val="75000"/>
              <a:buFont typeface="Wingdings" charset="2"/>
              <a:buChar char="q"/>
            </a:pPr>
            <a:endParaRPr lang="en-US" altLang="en-US" sz="2000">
              <a:latin typeface="Optima" charset="0"/>
            </a:endParaRPr>
          </a:p>
          <a:p>
            <a:pPr eaLnBrk="1" hangingPunct="1">
              <a:lnSpc>
                <a:spcPct val="90000"/>
              </a:lnSpc>
              <a:spcBef>
                <a:spcPct val="65000"/>
              </a:spcBef>
              <a:buClr>
                <a:schemeClr val="accent1"/>
              </a:buClr>
              <a:buSzPct val="75000"/>
              <a:buFont typeface="Wingdings" charset="2"/>
              <a:buChar char="q"/>
            </a:pPr>
            <a:endParaRPr lang="en-US" altLang="en-US" sz="2000">
              <a:latin typeface="Optima" charset="0"/>
            </a:endParaRPr>
          </a:p>
          <a:p>
            <a:pPr eaLnBrk="1" hangingPunct="1">
              <a:lnSpc>
                <a:spcPct val="90000"/>
              </a:lnSpc>
              <a:spcBef>
                <a:spcPct val="65000"/>
              </a:spcBef>
              <a:buClr>
                <a:schemeClr val="accent1"/>
              </a:buClr>
              <a:buSzPct val="75000"/>
              <a:buFont typeface="Wingdings" charset="2"/>
              <a:buChar char="q"/>
            </a:pPr>
            <a:endParaRPr lang="en-US" altLang="en-US" sz="2000">
              <a:latin typeface="Optima" charset="0"/>
            </a:endParaRPr>
          </a:p>
          <a:p>
            <a:pPr eaLnBrk="1" hangingPunct="1">
              <a:lnSpc>
                <a:spcPct val="90000"/>
              </a:lnSpc>
              <a:spcBef>
                <a:spcPct val="65000"/>
              </a:spcBef>
              <a:buClr>
                <a:schemeClr val="accent1"/>
              </a:buClr>
              <a:buSzPct val="75000"/>
              <a:buFont typeface="Wingdings" charset="2"/>
              <a:buChar char="q"/>
            </a:pPr>
            <a:endParaRPr lang="en-US" altLang="en-US" sz="2000">
              <a:latin typeface="Optima" charset="0"/>
            </a:endParaRPr>
          </a:p>
          <a:p>
            <a:pPr eaLnBrk="1" hangingPunct="1">
              <a:lnSpc>
                <a:spcPct val="90000"/>
              </a:lnSpc>
              <a:spcBef>
                <a:spcPct val="65000"/>
              </a:spcBef>
              <a:buClr>
                <a:schemeClr val="accent1"/>
              </a:buClr>
              <a:buSzPct val="75000"/>
              <a:buFont typeface="Wingdings" charset="2"/>
              <a:buChar char="q"/>
            </a:pPr>
            <a:endParaRPr lang="en-US" altLang="en-US" sz="2000">
              <a:latin typeface="Optima" charset="0"/>
            </a:endParaRPr>
          </a:p>
        </p:txBody>
      </p:sp>
      <p:graphicFrame>
        <p:nvGraphicFramePr>
          <p:cNvPr id="15" name="Table 14"/>
          <p:cNvGraphicFramePr>
            <a:graphicFrameLocks noGrp="1"/>
          </p:cNvGraphicFramePr>
          <p:nvPr/>
        </p:nvGraphicFramePr>
        <p:xfrm>
          <a:off x="1657823" y="2386228"/>
          <a:ext cx="5531220" cy="1863822"/>
        </p:xfrm>
        <a:graphic>
          <a:graphicData uri="http://schemas.openxmlformats.org/drawingml/2006/table">
            <a:tbl>
              <a:tblPr firstRow="1" bandRow="1">
                <a:tableStyleId>{3C2FFA5D-87B4-456A-9821-1D502468CF0F}</a:tableStyleId>
              </a:tblPr>
              <a:tblGrid>
                <a:gridCol w="1382805"/>
                <a:gridCol w="1382805"/>
                <a:gridCol w="1382805"/>
                <a:gridCol w="1382805"/>
              </a:tblGrid>
              <a:tr h="380462">
                <a:tc>
                  <a:txBody>
                    <a:bodyPr/>
                    <a:lstStyle/>
                    <a:p>
                      <a:pPr algn="ctr"/>
                      <a:endParaRPr lang="en-US" dirty="0">
                        <a:latin typeface="Calibri"/>
                        <a:cs typeface="Calibri"/>
                      </a:endParaRPr>
                    </a:p>
                  </a:txBody>
                  <a:tcPr/>
                </a:tc>
                <a:tc>
                  <a:txBody>
                    <a:bodyPr/>
                    <a:lstStyle/>
                    <a:p>
                      <a:pPr algn="ctr"/>
                      <a:r>
                        <a:rPr lang="en-US" dirty="0" smtClean="0">
                          <a:latin typeface="Calibri"/>
                          <a:cs typeface="Calibri"/>
                        </a:rPr>
                        <a:t>System</a:t>
                      </a:r>
                      <a:r>
                        <a:rPr lang="en-US" baseline="0" dirty="0" smtClean="0">
                          <a:latin typeface="Calibri"/>
                          <a:cs typeface="Calibri"/>
                        </a:rPr>
                        <a:t> A</a:t>
                      </a:r>
                      <a:endParaRPr lang="en-US" dirty="0">
                        <a:latin typeface="Calibri"/>
                        <a:cs typeface="Calibri"/>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Calibri"/>
                          <a:cs typeface="Calibri"/>
                        </a:rPr>
                        <a:t>System</a:t>
                      </a:r>
                      <a:r>
                        <a:rPr lang="en-US" baseline="0" dirty="0" smtClean="0">
                          <a:latin typeface="Calibri"/>
                          <a:cs typeface="Calibri"/>
                        </a:rPr>
                        <a:t> B</a:t>
                      </a:r>
                      <a:endParaRPr lang="en-US" dirty="0">
                        <a:latin typeface="Calibri"/>
                        <a:cs typeface="Calibri"/>
                      </a:endParaRPr>
                    </a:p>
                  </a:txBody>
                  <a:tcPr/>
                </a:tc>
                <a:tc>
                  <a:txBody>
                    <a:bodyPr/>
                    <a:lstStyle/>
                    <a:p>
                      <a:pPr algn="ctr"/>
                      <a:r>
                        <a:rPr lang="en-US" dirty="0" smtClean="0">
                          <a:latin typeface="Calibri"/>
                          <a:cs typeface="Calibri"/>
                        </a:rPr>
                        <a:t>System C</a:t>
                      </a:r>
                      <a:endParaRPr lang="en-US" dirty="0">
                        <a:latin typeface="Calibri"/>
                        <a:cs typeface="Calibri"/>
                      </a:endParaRPr>
                    </a:p>
                  </a:txBody>
                  <a:tcPr/>
                </a:tc>
              </a:tr>
              <a:tr h="370840">
                <a:tc>
                  <a:txBody>
                    <a:bodyPr/>
                    <a:lstStyle/>
                    <a:p>
                      <a:pPr algn="ctr"/>
                      <a:r>
                        <a:rPr lang="en-US" dirty="0" smtClean="0">
                          <a:latin typeface="Calibri"/>
                          <a:cs typeface="Calibri"/>
                        </a:rPr>
                        <a:t>Prog 1</a:t>
                      </a:r>
                      <a:endParaRPr lang="en-US" dirty="0">
                        <a:latin typeface="Calibri"/>
                        <a:cs typeface="Calibri"/>
                      </a:endParaRPr>
                    </a:p>
                  </a:txBody>
                  <a:tcPr/>
                </a:tc>
                <a:tc>
                  <a:txBody>
                    <a:bodyPr/>
                    <a:lstStyle/>
                    <a:p>
                      <a:pPr algn="ctr"/>
                      <a:r>
                        <a:rPr lang="en-US" dirty="0" smtClean="0">
                          <a:latin typeface="Calibri"/>
                          <a:cs typeface="Calibri"/>
                        </a:rPr>
                        <a:t>2</a:t>
                      </a:r>
                      <a:endParaRPr lang="en-US" dirty="0">
                        <a:latin typeface="Calibri"/>
                        <a:cs typeface="Calibri"/>
                      </a:endParaRPr>
                    </a:p>
                  </a:txBody>
                  <a:tcPr/>
                </a:tc>
                <a:tc>
                  <a:txBody>
                    <a:bodyPr/>
                    <a:lstStyle/>
                    <a:p>
                      <a:pPr algn="ctr"/>
                      <a:r>
                        <a:rPr lang="en-US" dirty="0" smtClean="0">
                          <a:latin typeface="Calibri"/>
                          <a:cs typeface="Calibri"/>
                        </a:rPr>
                        <a:t>10</a:t>
                      </a:r>
                      <a:endParaRPr lang="en-US" dirty="0">
                        <a:latin typeface="Calibri"/>
                        <a:cs typeface="Calibri"/>
                      </a:endParaRPr>
                    </a:p>
                  </a:txBody>
                  <a:tcPr/>
                </a:tc>
                <a:tc>
                  <a:txBody>
                    <a:bodyPr/>
                    <a:lstStyle/>
                    <a:p>
                      <a:pPr algn="ctr"/>
                      <a:r>
                        <a:rPr lang="en-US" dirty="0" smtClean="0">
                          <a:latin typeface="Calibri"/>
                          <a:cs typeface="Calibri"/>
                        </a:rPr>
                        <a:t>30</a:t>
                      </a:r>
                      <a:endParaRPr lang="en-US" dirty="0">
                        <a:latin typeface="Calibri"/>
                        <a:cs typeface="Calibri"/>
                      </a:endParaRPr>
                    </a:p>
                  </a:txBody>
                  <a:tcPr/>
                </a:tc>
              </a:tr>
              <a:tr h="370840">
                <a:tc>
                  <a:txBody>
                    <a:bodyPr/>
                    <a:lstStyle/>
                    <a:p>
                      <a:pPr algn="ctr"/>
                      <a:r>
                        <a:rPr lang="en-US" dirty="0" smtClean="0">
                          <a:latin typeface="Calibri"/>
                          <a:cs typeface="Calibri"/>
                        </a:rPr>
                        <a:t>Prog</a:t>
                      </a:r>
                      <a:r>
                        <a:rPr lang="en-US" baseline="0" dirty="0" smtClean="0">
                          <a:latin typeface="Calibri"/>
                          <a:cs typeface="Calibri"/>
                        </a:rPr>
                        <a:t> 2</a:t>
                      </a:r>
                      <a:endParaRPr lang="en-US" dirty="0">
                        <a:latin typeface="Calibri"/>
                        <a:cs typeface="Calibri"/>
                      </a:endParaRPr>
                    </a:p>
                  </a:txBody>
                  <a:tcPr/>
                </a:tc>
                <a:tc>
                  <a:txBody>
                    <a:bodyPr/>
                    <a:lstStyle/>
                    <a:p>
                      <a:pPr algn="ctr"/>
                      <a:r>
                        <a:rPr lang="en-US" dirty="0" smtClean="0">
                          <a:latin typeface="Calibri"/>
                          <a:cs typeface="Calibri"/>
                        </a:rPr>
                        <a:t>1000</a:t>
                      </a:r>
                      <a:endParaRPr lang="en-US" dirty="0">
                        <a:latin typeface="Calibri"/>
                        <a:cs typeface="Calibri"/>
                      </a:endParaRPr>
                    </a:p>
                  </a:txBody>
                  <a:tcPr/>
                </a:tc>
                <a:tc>
                  <a:txBody>
                    <a:bodyPr/>
                    <a:lstStyle/>
                    <a:p>
                      <a:pPr algn="ctr"/>
                      <a:r>
                        <a:rPr lang="en-US" dirty="0" smtClean="0">
                          <a:latin typeface="Calibri"/>
                          <a:cs typeface="Calibri"/>
                        </a:rPr>
                        <a:t>70</a:t>
                      </a:r>
                      <a:endParaRPr lang="en-US" dirty="0">
                        <a:latin typeface="Calibri"/>
                        <a:cs typeface="Calibri"/>
                      </a:endParaRPr>
                    </a:p>
                  </a:txBody>
                  <a:tcPr/>
                </a:tc>
                <a:tc>
                  <a:txBody>
                    <a:bodyPr/>
                    <a:lstStyle/>
                    <a:p>
                      <a:pPr algn="ctr"/>
                      <a:r>
                        <a:rPr lang="en-US" dirty="0" smtClean="0">
                          <a:latin typeface="Calibri"/>
                          <a:cs typeface="Calibri"/>
                        </a:rPr>
                        <a:t>30</a:t>
                      </a:r>
                      <a:endParaRPr lang="en-US" dirty="0">
                        <a:latin typeface="Calibri"/>
                        <a:cs typeface="Calibri"/>
                      </a:endParaRPr>
                    </a:p>
                  </a:txBody>
                  <a:tcPr/>
                </a:tc>
              </a:tr>
              <a:tr h="370840">
                <a:tc>
                  <a:txBody>
                    <a:bodyPr/>
                    <a:lstStyle/>
                    <a:p>
                      <a:pPr algn="ctr"/>
                      <a:r>
                        <a:rPr lang="en-US" dirty="0" smtClean="0">
                          <a:latin typeface="Calibri"/>
                          <a:cs typeface="Calibri"/>
                        </a:rPr>
                        <a:t>Total</a:t>
                      </a:r>
                      <a:endParaRPr lang="en-US" dirty="0">
                        <a:latin typeface="Calibri"/>
                        <a:cs typeface="Calibri"/>
                      </a:endParaRPr>
                    </a:p>
                  </a:txBody>
                  <a:tcPr/>
                </a:tc>
                <a:tc>
                  <a:txBody>
                    <a:bodyPr/>
                    <a:lstStyle/>
                    <a:p>
                      <a:pPr algn="ctr"/>
                      <a:r>
                        <a:rPr lang="en-US" dirty="0" smtClean="0">
                          <a:latin typeface="Calibri"/>
                          <a:cs typeface="Calibri"/>
                        </a:rPr>
                        <a:t>1002</a:t>
                      </a:r>
                      <a:endParaRPr lang="en-US" dirty="0">
                        <a:latin typeface="Calibri"/>
                        <a:cs typeface="Calibri"/>
                      </a:endParaRPr>
                    </a:p>
                  </a:txBody>
                  <a:tcPr/>
                </a:tc>
                <a:tc>
                  <a:txBody>
                    <a:bodyPr/>
                    <a:lstStyle/>
                    <a:p>
                      <a:pPr algn="ctr"/>
                      <a:r>
                        <a:rPr lang="en-US" dirty="0" smtClean="0">
                          <a:latin typeface="Calibri"/>
                          <a:cs typeface="Calibri"/>
                        </a:rPr>
                        <a:t>80</a:t>
                      </a:r>
                      <a:endParaRPr lang="en-US" dirty="0">
                        <a:latin typeface="Calibri"/>
                        <a:cs typeface="Calibri"/>
                      </a:endParaRPr>
                    </a:p>
                  </a:txBody>
                  <a:tcPr/>
                </a:tc>
                <a:tc>
                  <a:txBody>
                    <a:bodyPr/>
                    <a:lstStyle/>
                    <a:p>
                      <a:pPr algn="ctr"/>
                      <a:r>
                        <a:rPr lang="en-US" dirty="0" smtClean="0">
                          <a:latin typeface="Calibri"/>
                          <a:cs typeface="Calibri"/>
                        </a:rPr>
                        <a:t>60</a:t>
                      </a:r>
                      <a:endParaRPr lang="en-US" dirty="0">
                        <a:latin typeface="Calibri"/>
                        <a:cs typeface="Calibri"/>
                      </a:endParaRPr>
                    </a:p>
                  </a:txBody>
                  <a:tcPr/>
                </a:tc>
              </a:tr>
              <a:tr h="370840">
                <a:tc>
                  <a:txBody>
                    <a:bodyPr/>
                    <a:lstStyle/>
                    <a:p>
                      <a:pPr algn="ctr"/>
                      <a:r>
                        <a:rPr lang="en-US" dirty="0" smtClean="0">
                          <a:solidFill>
                            <a:srgbClr val="FF0000"/>
                          </a:solidFill>
                          <a:latin typeface="Calibri"/>
                          <a:cs typeface="Calibri"/>
                        </a:rPr>
                        <a:t>Mean</a:t>
                      </a:r>
                      <a:endParaRPr lang="en-US" dirty="0">
                        <a:solidFill>
                          <a:srgbClr val="FF0000"/>
                        </a:solidFill>
                        <a:latin typeface="Calibri"/>
                        <a:cs typeface="Calibri"/>
                      </a:endParaRPr>
                    </a:p>
                  </a:txBody>
                  <a:tcPr/>
                </a:tc>
                <a:tc>
                  <a:txBody>
                    <a:bodyPr/>
                    <a:lstStyle/>
                    <a:p>
                      <a:pPr algn="ctr"/>
                      <a:r>
                        <a:rPr lang="en-US" dirty="0" smtClean="0">
                          <a:solidFill>
                            <a:srgbClr val="FF0000"/>
                          </a:solidFill>
                          <a:latin typeface="Calibri"/>
                          <a:cs typeface="Calibri"/>
                        </a:rPr>
                        <a:t>501</a:t>
                      </a:r>
                      <a:endParaRPr lang="en-US" dirty="0">
                        <a:solidFill>
                          <a:srgbClr val="FF0000"/>
                        </a:solidFill>
                        <a:latin typeface="Calibri"/>
                        <a:cs typeface="Calibri"/>
                      </a:endParaRPr>
                    </a:p>
                  </a:txBody>
                  <a:tcPr/>
                </a:tc>
                <a:tc>
                  <a:txBody>
                    <a:bodyPr/>
                    <a:lstStyle/>
                    <a:p>
                      <a:pPr algn="ctr"/>
                      <a:r>
                        <a:rPr lang="en-US" dirty="0" smtClean="0">
                          <a:solidFill>
                            <a:srgbClr val="FF0000"/>
                          </a:solidFill>
                          <a:latin typeface="Calibri"/>
                          <a:cs typeface="Calibri"/>
                        </a:rPr>
                        <a:t>40</a:t>
                      </a:r>
                      <a:endParaRPr lang="en-US" dirty="0">
                        <a:solidFill>
                          <a:srgbClr val="FF0000"/>
                        </a:solidFill>
                        <a:latin typeface="Calibri"/>
                        <a:cs typeface="Calibri"/>
                      </a:endParaRPr>
                    </a:p>
                  </a:txBody>
                  <a:tcPr/>
                </a:tc>
                <a:tc>
                  <a:txBody>
                    <a:bodyPr/>
                    <a:lstStyle/>
                    <a:p>
                      <a:pPr algn="ctr"/>
                      <a:r>
                        <a:rPr lang="en-US" dirty="0" smtClean="0">
                          <a:solidFill>
                            <a:srgbClr val="FF0000"/>
                          </a:solidFill>
                          <a:latin typeface="Calibri"/>
                          <a:cs typeface="Calibri"/>
                        </a:rPr>
                        <a:t>30</a:t>
                      </a:r>
                      <a:endParaRPr lang="en-US" dirty="0">
                        <a:solidFill>
                          <a:srgbClr val="FF0000"/>
                        </a:solidFill>
                        <a:latin typeface="Calibri"/>
                        <a:cs typeface="Calibri"/>
                      </a:endParaRPr>
                    </a:p>
                  </a:txBody>
                  <a:tcPr/>
                </a:tc>
              </a:tr>
            </a:tbl>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altLang="en-US">
                <a:latin typeface="Optima" charset="0"/>
                <a:cs typeface="Optima" charset="0"/>
              </a:rPr>
              <a:t>Comparing and Summarizing Performance</a:t>
            </a:r>
          </a:p>
        </p:txBody>
      </p:sp>
      <p:sp>
        <p:nvSpPr>
          <p:cNvPr id="70658" name="Content Placeholder 15"/>
          <p:cNvSpPr>
            <a:spLocks noGrp="1"/>
          </p:cNvSpPr>
          <p:nvPr>
            <p:ph idx="1"/>
          </p:nvPr>
        </p:nvSpPr>
        <p:spPr>
          <a:xfrm>
            <a:off x="533400" y="1333500"/>
            <a:ext cx="8229600" cy="828675"/>
          </a:xfrm>
        </p:spPr>
        <p:txBody>
          <a:bodyPr/>
          <a:lstStyle/>
          <a:p>
            <a:pPr marL="0" indent="0" algn="ctr" eaLnBrk="1" hangingPunct="1">
              <a:buFont typeface="Times" charset="0"/>
              <a:buNone/>
              <a:defRPr/>
            </a:pPr>
            <a:r>
              <a:rPr lang="en-US" sz="2400" dirty="0">
                <a:latin typeface="Optima" charset="0"/>
                <a:ea typeface="ＭＳ Ｐゴシック" charset="0"/>
                <a:cs typeface="Optima" charset="0"/>
              </a:rPr>
              <a:t>Comparing and summarizing performance is tricky </a:t>
            </a:r>
            <a:endParaRPr lang="en-US" sz="2400" dirty="0" smtClean="0">
              <a:latin typeface="Optima" charset="0"/>
              <a:ea typeface="ＭＳ Ｐゴシック" charset="0"/>
              <a:cs typeface="Optima" charset="0"/>
            </a:endParaRPr>
          </a:p>
          <a:p>
            <a:pPr marL="0" indent="0" algn="ctr" eaLnBrk="1" hangingPunct="1">
              <a:buFont typeface="Times" charset="0"/>
              <a:buNone/>
              <a:defRPr/>
            </a:pPr>
            <a:r>
              <a:rPr lang="en-US" sz="2400" dirty="0" smtClean="0">
                <a:latin typeface="Optima" charset="0"/>
                <a:ea typeface="ＭＳ Ｐゴシック" charset="0"/>
                <a:cs typeface="Optima" charset="0"/>
              </a:rPr>
              <a:t>(</a:t>
            </a:r>
            <a:r>
              <a:rPr lang="en-US" sz="2400" dirty="0">
                <a:latin typeface="Optima" charset="0"/>
                <a:ea typeface="ＭＳ Ｐゴシック" charset="0"/>
                <a:cs typeface="Optima" charset="0"/>
              </a:rPr>
              <a:t>even if we have accurate measurements) </a:t>
            </a:r>
          </a:p>
          <a:p>
            <a:pPr eaLnBrk="1" hangingPunct="1">
              <a:defRPr/>
            </a:pPr>
            <a:endParaRPr lang="en-US" sz="2400" dirty="0">
              <a:latin typeface="Optima" charset="0"/>
              <a:ea typeface="ＭＳ Ｐゴシック" charset="0"/>
              <a:cs typeface="ＭＳ Ｐゴシック" charset="0"/>
            </a:endParaRPr>
          </a:p>
        </p:txBody>
      </p:sp>
      <p:sp>
        <p:nvSpPr>
          <p:cNvPr id="70659" name="Rectangle 4"/>
          <p:cNvSpPr>
            <a:spLocks noChangeArrowheads="1"/>
          </p:cNvSpPr>
          <p:nvPr/>
        </p:nvSpPr>
        <p:spPr bwMode="auto">
          <a:xfrm>
            <a:off x="533400" y="1333500"/>
            <a:ext cx="8010525" cy="81121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mc="http://schemas.openxmlformats.org/markup-compatibility/2006" xmlns:mv="urn:schemas-microsoft-com:mac:vml" xmlns:a14="http://schemas.microsoft.com/office/drawing/2010/main" xmlns="" xmlns:p="http://schemas.openxmlformats.org/presentationml/2006/main" xmlns:r="http://schemas.openxmlformats.org/officeDocument/2006/relationships" xmlns:a="http://schemas.openxmlformats.org/drawingml/2006/main" w="12700">
                <a:solidFill>
                  <a:srgbClr val="000000"/>
                </a:solidFill>
                <a:miter lim="800000"/>
                <a:headEnd/>
                <a:tailEnd/>
              </a14:hiddenLine>
            </a:ext>
          </a:extLst>
        </p:spPr>
        <p:txBody>
          <a:bodyPr lIns="63500" tIns="25400" rIns="63500" bIns="25400">
            <a:spAutoFit/>
          </a:bodyPr>
          <a:lstStyle/>
          <a:p>
            <a:pPr marL="287338" indent="-287338" algn="ctr">
              <a:lnSpc>
                <a:spcPct val="90000"/>
              </a:lnSpc>
              <a:spcBef>
                <a:spcPct val="65000"/>
              </a:spcBef>
              <a:buClr>
                <a:schemeClr val="accent1"/>
              </a:buClr>
              <a:buSzPct val="75000"/>
              <a:buFont typeface="Wingdings" charset="0"/>
              <a:buChar char="q"/>
              <a:defRPr/>
            </a:pPr>
            <a:endParaRPr lang="en-US" sz="2000" dirty="0">
              <a:latin typeface="Optima" charset="0"/>
              <a:ea typeface="ＭＳ Ｐゴシック" charset="0"/>
              <a:cs typeface="Optima" charset="0"/>
            </a:endParaRPr>
          </a:p>
          <a:p>
            <a:pPr algn="ctr">
              <a:lnSpc>
                <a:spcPct val="90000"/>
              </a:lnSpc>
              <a:spcBef>
                <a:spcPct val="65000"/>
              </a:spcBef>
              <a:buClr>
                <a:schemeClr val="accent1"/>
              </a:buClr>
              <a:buSzPct val="75000"/>
              <a:defRPr/>
            </a:pPr>
            <a:endParaRPr lang="en-US" sz="2000" dirty="0">
              <a:latin typeface="Optima" charset="0"/>
              <a:ea typeface="ＭＳ Ｐゴシック" charset="0"/>
              <a:cs typeface="Optima" charset="0"/>
            </a:endParaRPr>
          </a:p>
        </p:txBody>
      </p:sp>
      <p:graphicFrame>
        <p:nvGraphicFramePr>
          <p:cNvPr id="15" name="Table 14"/>
          <p:cNvGraphicFramePr>
            <a:graphicFrameLocks noGrp="1"/>
          </p:cNvGraphicFramePr>
          <p:nvPr/>
        </p:nvGraphicFramePr>
        <p:xfrm>
          <a:off x="1657823" y="2540210"/>
          <a:ext cx="5531220" cy="3418840"/>
        </p:xfrm>
        <a:graphic>
          <a:graphicData uri="http://schemas.openxmlformats.org/drawingml/2006/table">
            <a:tbl>
              <a:tblPr firstRow="1" bandRow="1">
                <a:tableStyleId>{3C2FFA5D-87B4-456A-9821-1D502468CF0F}</a:tableStyleId>
              </a:tblPr>
              <a:tblGrid>
                <a:gridCol w="1382805"/>
                <a:gridCol w="1382805"/>
                <a:gridCol w="1382805"/>
                <a:gridCol w="1382805"/>
              </a:tblGrid>
              <a:tr h="226480">
                <a:tc>
                  <a:txBody>
                    <a:bodyPr/>
                    <a:lstStyle/>
                    <a:p>
                      <a:pPr algn="ctr"/>
                      <a:endParaRPr lang="en-US" dirty="0">
                        <a:latin typeface="Calibri"/>
                        <a:cs typeface="Calibri"/>
                      </a:endParaRPr>
                    </a:p>
                  </a:txBody>
                  <a:tcPr/>
                </a:tc>
                <a:tc>
                  <a:txBody>
                    <a:bodyPr/>
                    <a:lstStyle/>
                    <a:p>
                      <a:pPr algn="ctr"/>
                      <a:r>
                        <a:rPr lang="en-US" dirty="0" smtClean="0">
                          <a:latin typeface="Calibri"/>
                          <a:cs typeface="Calibri"/>
                        </a:rPr>
                        <a:t>System</a:t>
                      </a:r>
                      <a:r>
                        <a:rPr lang="en-US" baseline="0" dirty="0" smtClean="0">
                          <a:latin typeface="Calibri"/>
                          <a:cs typeface="Calibri"/>
                        </a:rPr>
                        <a:t> A</a:t>
                      </a:r>
                      <a:endParaRPr lang="en-US" dirty="0">
                        <a:latin typeface="Calibri"/>
                        <a:cs typeface="Calibri"/>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Calibri"/>
                          <a:cs typeface="Calibri"/>
                        </a:rPr>
                        <a:t>System</a:t>
                      </a:r>
                      <a:r>
                        <a:rPr lang="en-US" baseline="0" dirty="0" smtClean="0">
                          <a:latin typeface="Calibri"/>
                          <a:cs typeface="Calibri"/>
                        </a:rPr>
                        <a:t> B</a:t>
                      </a:r>
                      <a:endParaRPr lang="en-US" dirty="0">
                        <a:latin typeface="Calibri"/>
                        <a:cs typeface="Calibri"/>
                      </a:endParaRPr>
                    </a:p>
                  </a:txBody>
                  <a:tcPr/>
                </a:tc>
                <a:tc>
                  <a:txBody>
                    <a:bodyPr/>
                    <a:lstStyle/>
                    <a:p>
                      <a:pPr algn="ctr"/>
                      <a:r>
                        <a:rPr lang="en-US" dirty="0" smtClean="0">
                          <a:latin typeface="Calibri"/>
                          <a:cs typeface="Calibri"/>
                        </a:rPr>
                        <a:t>System C</a:t>
                      </a:r>
                      <a:endParaRPr lang="en-US" dirty="0">
                        <a:latin typeface="Calibri"/>
                        <a:cs typeface="Calibri"/>
                      </a:endParaRPr>
                    </a:p>
                  </a:txBody>
                  <a:tcPr/>
                </a:tc>
              </a:tr>
              <a:tr h="370840">
                <a:tc>
                  <a:txBody>
                    <a:bodyPr/>
                    <a:lstStyle/>
                    <a:p>
                      <a:pPr algn="ctr"/>
                      <a:r>
                        <a:rPr lang="en-US" dirty="0" smtClean="0">
                          <a:latin typeface="Calibri"/>
                          <a:cs typeface="Calibri"/>
                        </a:rPr>
                        <a:t>Prog 1</a:t>
                      </a:r>
                      <a:endParaRPr lang="en-US" dirty="0">
                        <a:latin typeface="Calibri"/>
                        <a:cs typeface="Calibri"/>
                      </a:endParaRPr>
                    </a:p>
                  </a:txBody>
                  <a:tcPr/>
                </a:tc>
                <a:tc>
                  <a:txBody>
                    <a:bodyPr/>
                    <a:lstStyle/>
                    <a:p>
                      <a:pPr algn="ctr"/>
                      <a:r>
                        <a:rPr lang="en-US" dirty="0" smtClean="0">
                          <a:latin typeface="Calibri"/>
                          <a:cs typeface="Calibri"/>
                        </a:rPr>
                        <a:t>2</a:t>
                      </a:r>
                      <a:endParaRPr lang="en-US" dirty="0">
                        <a:latin typeface="Calibri"/>
                        <a:cs typeface="Calibri"/>
                      </a:endParaRPr>
                    </a:p>
                  </a:txBody>
                  <a:tcPr/>
                </a:tc>
                <a:tc>
                  <a:txBody>
                    <a:bodyPr/>
                    <a:lstStyle/>
                    <a:p>
                      <a:pPr algn="ctr"/>
                      <a:r>
                        <a:rPr lang="en-US" dirty="0" smtClean="0">
                          <a:latin typeface="Calibri"/>
                          <a:cs typeface="Calibri"/>
                        </a:rPr>
                        <a:t>10</a:t>
                      </a:r>
                      <a:endParaRPr lang="en-US" dirty="0">
                        <a:latin typeface="Calibri"/>
                        <a:cs typeface="Calibri"/>
                      </a:endParaRPr>
                    </a:p>
                  </a:txBody>
                  <a:tcPr/>
                </a:tc>
                <a:tc>
                  <a:txBody>
                    <a:bodyPr/>
                    <a:lstStyle/>
                    <a:p>
                      <a:pPr algn="ctr"/>
                      <a:r>
                        <a:rPr lang="en-US" dirty="0" smtClean="0">
                          <a:latin typeface="Calibri"/>
                          <a:cs typeface="Calibri"/>
                        </a:rPr>
                        <a:t>30</a:t>
                      </a:r>
                      <a:endParaRPr lang="en-US" dirty="0">
                        <a:latin typeface="Calibri"/>
                        <a:cs typeface="Calibri"/>
                      </a:endParaRPr>
                    </a:p>
                  </a:txBody>
                  <a:tcPr/>
                </a:tc>
              </a:tr>
              <a:tr h="370840">
                <a:tc>
                  <a:txBody>
                    <a:bodyPr/>
                    <a:lstStyle/>
                    <a:p>
                      <a:pPr algn="ctr"/>
                      <a:r>
                        <a:rPr lang="en-US" dirty="0" smtClean="0">
                          <a:latin typeface="Calibri"/>
                          <a:cs typeface="Calibri"/>
                        </a:rPr>
                        <a:t>Prog</a:t>
                      </a:r>
                      <a:r>
                        <a:rPr lang="en-US" baseline="0" dirty="0" smtClean="0">
                          <a:latin typeface="Calibri"/>
                          <a:cs typeface="Calibri"/>
                        </a:rPr>
                        <a:t> 2</a:t>
                      </a:r>
                      <a:endParaRPr lang="en-US" dirty="0">
                        <a:latin typeface="Calibri"/>
                        <a:cs typeface="Calibri"/>
                      </a:endParaRPr>
                    </a:p>
                  </a:txBody>
                  <a:tcPr/>
                </a:tc>
                <a:tc>
                  <a:txBody>
                    <a:bodyPr/>
                    <a:lstStyle/>
                    <a:p>
                      <a:pPr algn="ctr"/>
                      <a:r>
                        <a:rPr lang="en-US" dirty="0" smtClean="0">
                          <a:latin typeface="Calibri"/>
                          <a:cs typeface="Calibri"/>
                        </a:rPr>
                        <a:t>1000</a:t>
                      </a:r>
                      <a:endParaRPr lang="en-US" dirty="0">
                        <a:latin typeface="Calibri"/>
                        <a:cs typeface="Calibri"/>
                      </a:endParaRPr>
                    </a:p>
                  </a:txBody>
                  <a:tcPr/>
                </a:tc>
                <a:tc>
                  <a:txBody>
                    <a:bodyPr/>
                    <a:lstStyle/>
                    <a:p>
                      <a:pPr algn="ctr"/>
                      <a:r>
                        <a:rPr lang="en-US" dirty="0" smtClean="0">
                          <a:latin typeface="Calibri"/>
                          <a:cs typeface="Calibri"/>
                        </a:rPr>
                        <a:t>70</a:t>
                      </a:r>
                      <a:endParaRPr lang="en-US" dirty="0">
                        <a:latin typeface="Calibri"/>
                        <a:cs typeface="Calibri"/>
                      </a:endParaRPr>
                    </a:p>
                  </a:txBody>
                  <a:tcPr/>
                </a:tc>
                <a:tc>
                  <a:txBody>
                    <a:bodyPr/>
                    <a:lstStyle/>
                    <a:p>
                      <a:pPr algn="ctr"/>
                      <a:r>
                        <a:rPr lang="en-US" dirty="0" smtClean="0">
                          <a:latin typeface="Calibri"/>
                          <a:cs typeface="Calibri"/>
                        </a:rPr>
                        <a:t>30</a:t>
                      </a:r>
                      <a:endParaRPr lang="en-US" dirty="0">
                        <a:latin typeface="Calibri"/>
                        <a:cs typeface="Calibri"/>
                      </a:endParaRPr>
                    </a:p>
                  </a:txBody>
                  <a:tcPr/>
                </a:tc>
              </a:tr>
              <a:tr h="370840">
                <a:tc>
                  <a:txBody>
                    <a:bodyPr/>
                    <a:lstStyle/>
                    <a:p>
                      <a:pPr algn="ctr"/>
                      <a:r>
                        <a:rPr lang="en-US" dirty="0" smtClean="0">
                          <a:latin typeface="Calibri"/>
                          <a:cs typeface="Calibri"/>
                        </a:rPr>
                        <a:t>Total</a:t>
                      </a:r>
                      <a:endParaRPr lang="en-US" dirty="0">
                        <a:latin typeface="Calibri"/>
                        <a:cs typeface="Calibri"/>
                      </a:endParaRPr>
                    </a:p>
                  </a:txBody>
                  <a:tcPr/>
                </a:tc>
                <a:tc>
                  <a:txBody>
                    <a:bodyPr/>
                    <a:lstStyle/>
                    <a:p>
                      <a:pPr algn="ctr"/>
                      <a:r>
                        <a:rPr lang="en-US" dirty="0" smtClean="0">
                          <a:latin typeface="Calibri"/>
                          <a:cs typeface="Calibri"/>
                        </a:rPr>
                        <a:t>1002</a:t>
                      </a:r>
                      <a:endParaRPr lang="en-US" dirty="0">
                        <a:latin typeface="Calibri"/>
                        <a:cs typeface="Calibri"/>
                      </a:endParaRPr>
                    </a:p>
                  </a:txBody>
                  <a:tcPr/>
                </a:tc>
                <a:tc>
                  <a:txBody>
                    <a:bodyPr/>
                    <a:lstStyle/>
                    <a:p>
                      <a:pPr algn="ctr"/>
                      <a:r>
                        <a:rPr lang="en-US" dirty="0" smtClean="0">
                          <a:latin typeface="Calibri"/>
                          <a:cs typeface="Calibri"/>
                        </a:rPr>
                        <a:t>80</a:t>
                      </a:r>
                      <a:endParaRPr lang="en-US" dirty="0">
                        <a:latin typeface="Calibri"/>
                        <a:cs typeface="Calibri"/>
                      </a:endParaRPr>
                    </a:p>
                  </a:txBody>
                  <a:tcPr/>
                </a:tc>
                <a:tc>
                  <a:txBody>
                    <a:bodyPr/>
                    <a:lstStyle/>
                    <a:p>
                      <a:pPr algn="ctr"/>
                      <a:r>
                        <a:rPr lang="en-US" dirty="0" smtClean="0">
                          <a:latin typeface="Calibri"/>
                          <a:cs typeface="Calibri"/>
                        </a:rPr>
                        <a:t>60</a:t>
                      </a:r>
                      <a:endParaRPr lang="en-US" dirty="0">
                        <a:latin typeface="Calibri"/>
                        <a:cs typeface="Calibri"/>
                      </a:endParaRPr>
                    </a:p>
                  </a:txBody>
                  <a:tcPr/>
                </a:tc>
              </a:tr>
              <a:tr h="370840">
                <a:tc>
                  <a:txBody>
                    <a:bodyPr/>
                    <a:lstStyle/>
                    <a:p>
                      <a:pPr algn="ctr"/>
                      <a:r>
                        <a:rPr lang="en-US" dirty="0" smtClean="0">
                          <a:solidFill>
                            <a:srgbClr val="FF0000"/>
                          </a:solidFill>
                          <a:latin typeface="Calibri"/>
                          <a:cs typeface="Calibri"/>
                        </a:rPr>
                        <a:t>Arithmetic</a:t>
                      </a:r>
                      <a:r>
                        <a:rPr lang="en-US" baseline="0" dirty="0" smtClean="0">
                          <a:solidFill>
                            <a:srgbClr val="FF0000"/>
                          </a:solidFill>
                          <a:latin typeface="Calibri"/>
                          <a:cs typeface="Calibri"/>
                        </a:rPr>
                        <a:t> </a:t>
                      </a:r>
                      <a:r>
                        <a:rPr lang="en-US" dirty="0" smtClean="0">
                          <a:solidFill>
                            <a:srgbClr val="FF0000"/>
                          </a:solidFill>
                          <a:latin typeface="Calibri"/>
                          <a:cs typeface="Calibri"/>
                        </a:rPr>
                        <a:t>Mean</a:t>
                      </a:r>
                      <a:endParaRPr lang="en-US" dirty="0">
                        <a:solidFill>
                          <a:srgbClr val="FF0000"/>
                        </a:solidFill>
                        <a:latin typeface="Calibri"/>
                        <a:cs typeface="Calibri"/>
                      </a:endParaRPr>
                    </a:p>
                  </a:txBody>
                  <a:tcPr/>
                </a:tc>
                <a:tc>
                  <a:txBody>
                    <a:bodyPr/>
                    <a:lstStyle/>
                    <a:p>
                      <a:pPr algn="ctr"/>
                      <a:r>
                        <a:rPr lang="en-US" dirty="0" smtClean="0">
                          <a:solidFill>
                            <a:srgbClr val="FF0000"/>
                          </a:solidFill>
                          <a:latin typeface="Calibri"/>
                          <a:cs typeface="Calibri"/>
                        </a:rPr>
                        <a:t>501</a:t>
                      </a:r>
                      <a:endParaRPr lang="en-US" dirty="0">
                        <a:solidFill>
                          <a:srgbClr val="FF0000"/>
                        </a:solidFill>
                        <a:latin typeface="Calibri"/>
                        <a:cs typeface="Calibri"/>
                      </a:endParaRPr>
                    </a:p>
                  </a:txBody>
                  <a:tcPr/>
                </a:tc>
                <a:tc>
                  <a:txBody>
                    <a:bodyPr/>
                    <a:lstStyle/>
                    <a:p>
                      <a:pPr algn="ctr"/>
                      <a:r>
                        <a:rPr lang="en-US" dirty="0" smtClean="0">
                          <a:solidFill>
                            <a:srgbClr val="FF0000"/>
                          </a:solidFill>
                          <a:latin typeface="Calibri"/>
                          <a:cs typeface="Calibri"/>
                        </a:rPr>
                        <a:t>40</a:t>
                      </a:r>
                      <a:endParaRPr lang="en-US" dirty="0">
                        <a:solidFill>
                          <a:srgbClr val="FF0000"/>
                        </a:solidFill>
                        <a:latin typeface="Calibri"/>
                        <a:cs typeface="Calibri"/>
                      </a:endParaRPr>
                    </a:p>
                  </a:txBody>
                  <a:tcPr/>
                </a:tc>
                <a:tc>
                  <a:txBody>
                    <a:bodyPr/>
                    <a:lstStyle/>
                    <a:p>
                      <a:pPr algn="ctr"/>
                      <a:r>
                        <a:rPr lang="en-US" dirty="0" smtClean="0">
                          <a:solidFill>
                            <a:srgbClr val="FF0000"/>
                          </a:solidFill>
                          <a:latin typeface="Calibri"/>
                          <a:cs typeface="Calibri"/>
                        </a:rPr>
                        <a:t>30</a:t>
                      </a:r>
                      <a:endParaRPr lang="en-US" dirty="0">
                        <a:solidFill>
                          <a:srgbClr val="FF0000"/>
                        </a:solidFill>
                        <a:latin typeface="Calibri"/>
                        <a:cs typeface="Calibri"/>
                      </a:endParaRPr>
                    </a:p>
                  </a:txBody>
                  <a:tcPr/>
                </a:tc>
              </a:tr>
              <a:tr h="370840">
                <a:tc>
                  <a:txBody>
                    <a:bodyPr/>
                    <a:lstStyle/>
                    <a:p>
                      <a:pPr algn="ctr"/>
                      <a:r>
                        <a:rPr lang="en-US" dirty="0" smtClean="0">
                          <a:solidFill>
                            <a:srgbClr val="FF0000"/>
                          </a:solidFill>
                          <a:latin typeface="Calibri"/>
                          <a:cs typeface="Calibri"/>
                        </a:rPr>
                        <a:t>Harmonic</a:t>
                      </a:r>
                    </a:p>
                    <a:p>
                      <a:pPr algn="ctr"/>
                      <a:r>
                        <a:rPr lang="en-US" dirty="0" smtClean="0">
                          <a:solidFill>
                            <a:srgbClr val="FF0000"/>
                          </a:solidFill>
                          <a:latin typeface="Calibri"/>
                          <a:cs typeface="Calibri"/>
                        </a:rPr>
                        <a:t>Mean</a:t>
                      </a:r>
                      <a:endParaRPr lang="en-US" dirty="0">
                        <a:solidFill>
                          <a:srgbClr val="FF0000"/>
                        </a:solidFill>
                        <a:latin typeface="Calibri"/>
                        <a:cs typeface="Calibri"/>
                      </a:endParaRPr>
                    </a:p>
                  </a:txBody>
                  <a:tcPr/>
                </a:tc>
                <a:tc>
                  <a:txBody>
                    <a:bodyPr/>
                    <a:lstStyle/>
                    <a:p>
                      <a:pPr algn="ctr"/>
                      <a:r>
                        <a:rPr lang="en-US" dirty="0" smtClean="0">
                          <a:solidFill>
                            <a:srgbClr val="FF0000"/>
                          </a:solidFill>
                          <a:latin typeface="Calibri"/>
                          <a:cs typeface="Calibri"/>
                        </a:rPr>
                        <a:t>3.992</a:t>
                      </a:r>
                      <a:endParaRPr lang="en-US" dirty="0">
                        <a:solidFill>
                          <a:srgbClr val="FF0000"/>
                        </a:solidFill>
                        <a:latin typeface="Calibri"/>
                        <a:cs typeface="Calibri"/>
                      </a:endParaRPr>
                    </a:p>
                  </a:txBody>
                  <a:tcPr/>
                </a:tc>
                <a:tc>
                  <a:txBody>
                    <a:bodyPr/>
                    <a:lstStyle/>
                    <a:p>
                      <a:pPr algn="ctr"/>
                      <a:r>
                        <a:rPr lang="en-US" dirty="0" smtClean="0">
                          <a:solidFill>
                            <a:srgbClr val="FF0000"/>
                          </a:solidFill>
                          <a:latin typeface="Calibri"/>
                          <a:cs typeface="Calibri"/>
                        </a:rPr>
                        <a:t>17.5</a:t>
                      </a:r>
                      <a:endParaRPr lang="en-US" dirty="0">
                        <a:solidFill>
                          <a:srgbClr val="FF0000"/>
                        </a:solidFill>
                        <a:latin typeface="Calibri"/>
                        <a:cs typeface="Calibri"/>
                      </a:endParaRPr>
                    </a:p>
                  </a:txBody>
                  <a:tcPr/>
                </a:tc>
                <a:tc>
                  <a:txBody>
                    <a:bodyPr/>
                    <a:lstStyle/>
                    <a:p>
                      <a:pPr algn="ctr"/>
                      <a:r>
                        <a:rPr lang="en-US" dirty="0" smtClean="0">
                          <a:solidFill>
                            <a:srgbClr val="FF0000"/>
                          </a:solidFill>
                          <a:latin typeface="Calibri"/>
                          <a:cs typeface="Calibri"/>
                        </a:rPr>
                        <a:t>30</a:t>
                      </a:r>
                      <a:endParaRPr lang="en-US" dirty="0">
                        <a:solidFill>
                          <a:srgbClr val="FF0000"/>
                        </a:solidFill>
                        <a:latin typeface="Calibri"/>
                        <a:cs typeface="Calibri"/>
                      </a:endParaRPr>
                    </a:p>
                  </a:txBody>
                  <a:tcPr/>
                </a:tc>
              </a:tr>
              <a:tr h="370840">
                <a:tc>
                  <a:txBody>
                    <a:bodyPr/>
                    <a:lstStyle/>
                    <a:p>
                      <a:pPr algn="ctr"/>
                      <a:r>
                        <a:rPr lang="en-US" dirty="0" smtClean="0">
                          <a:solidFill>
                            <a:srgbClr val="FF0000"/>
                          </a:solidFill>
                          <a:latin typeface="Calibri"/>
                          <a:cs typeface="Calibri"/>
                        </a:rPr>
                        <a:t>Geometric</a:t>
                      </a:r>
                    </a:p>
                    <a:p>
                      <a:pPr algn="ctr"/>
                      <a:r>
                        <a:rPr lang="en-US" dirty="0" smtClean="0">
                          <a:solidFill>
                            <a:srgbClr val="FF0000"/>
                          </a:solidFill>
                          <a:latin typeface="Calibri"/>
                          <a:cs typeface="Calibri"/>
                        </a:rPr>
                        <a:t>Mean</a:t>
                      </a:r>
                      <a:endParaRPr lang="en-US" dirty="0">
                        <a:solidFill>
                          <a:srgbClr val="FF0000"/>
                        </a:solidFill>
                        <a:latin typeface="Calibri"/>
                        <a:cs typeface="Calibri"/>
                      </a:endParaRPr>
                    </a:p>
                  </a:txBody>
                  <a:tcPr/>
                </a:tc>
                <a:tc>
                  <a:txBody>
                    <a:bodyPr/>
                    <a:lstStyle/>
                    <a:p>
                      <a:pPr algn="ctr"/>
                      <a:r>
                        <a:rPr lang="en-US" dirty="0" smtClean="0">
                          <a:solidFill>
                            <a:srgbClr val="FF0000"/>
                          </a:solidFill>
                          <a:latin typeface="Calibri"/>
                          <a:cs typeface="Calibri"/>
                        </a:rPr>
                        <a:t>44.72</a:t>
                      </a:r>
                      <a:endParaRPr lang="en-US" dirty="0">
                        <a:solidFill>
                          <a:srgbClr val="FF0000"/>
                        </a:solidFill>
                        <a:latin typeface="Calibri"/>
                        <a:cs typeface="Calibri"/>
                      </a:endParaRPr>
                    </a:p>
                  </a:txBody>
                  <a:tcPr/>
                </a:tc>
                <a:tc>
                  <a:txBody>
                    <a:bodyPr/>
                    <a:lstStyle/>
                    <a:p>
                      <a:pPr algn="ctr"/>
                      <a:r>
                        <a:rPr lang="en-US" dirty="0" smtClean="0">
                          <a:solidFill>
                            <a:srgbClr val="FF0000"/>
                          </a:solidFill>
                          <a:latin typeface="Calibri"/>
                          <a:cs typeface="Calibri"/>
                        </a:rPr>
                        <a:t>26.45</a:t>
                      </a:r>
                      <a:endParaRPr lang="en-US" dirty="0">
                        <a:solidFill>
                          <a:srgbClr val="FF0000"/>
                        </a:solidFill>
                        <a:latin typeface="Calibri"/>
                        <a:cs typeface="Calibri"/>
                      </a:endParaRPr>
                    </a:p>
                  </a:txBody>
                  <a:tcPr/>
                </a:tc>
                <a:tc>
                  <a:txBody>
                    <a:bodyPr/>
                    <a:lstStyle/>
                    <a:p>
                      <a:pPr algn="ctr"/>
                      <a:r>
                        <a:rPr lang="en-US" dirty="0" smtClean="0">
                          <a:solidFill>
                            <a:srgbClr val="FF0000"/>
                          </a:solidFill>
                          <a:latin typeface="Calibri"/>
                          <a:cs typeface="Calibri"/>
                        </a:rPr>
                        <a:t>30</a:t>
                      </a:r>
                      <a:endParaRPr lang="en-US" dirty="0">
                        <a:solidFill>
                          <a:srgbClr val="FF0000"/>
                        </a:solidFill>
                        <a:latin typeface="Calibri"/>
                        <a:cs typeface="Calibri"/>
                      </a:endParaRPr>
                    </a:p>
                  </a:txBody>
                  <a:tcPr/>
                </a:tc>
              </a:tr>
            </a:tbl>
          </a:graphicData>
        </a:graphic>
      </p:graphicFrame>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1" name="Title 1"/>
          <p:cNvSpPr>
            <a:spLocks noGrp="1"/>
          </p:cNvSpPr>
          <p:nvPr>
            <p:ph type="title"/>
          </p:nvPr>
        </p:nvSpPr>
        <p:spPr>
          <a:xfrm>
            <a:off x="228600" y="220663"/>
            <a:ext cx="8610600" cy="762000"/>
          </a:xfrm>
        </p:spPr>
        <p:txBody>
          <a:bodyPr/>
          <a:lstStyle/>
          <a:p>
            <a:pPr eaLnBrk="1" hangingPunct="1"/>
            <a:r>
              <a:rPr lang="en-US" altLang="en-US">
                <a:latin typeface="Optima" charset="0"/>
                <a:cs typeface="Optima" charset="0"/>
              </a:rPr>
              <a:t>Problems with Summarizing</a:t>
            </a:r>
          </a:p>
        </p:txBody>
      </p:sp>
      <p:sp>
        <p:nvSpPr>
          <p:cNvPr id="72706" name="Content Placeholder 2"/>
          <p:cNvSpPr>
            <a:spLocks noGrp="1"/>
          </p:cNvSpPr>
          <p:nvPr>
            <p:ph idx="1"/>
          </p:nvPr>
        </p:nvSpPr>
        <p:spPr>
          <a:xfrm>
            <a:off x="457200" y="1219200"/>
            <a:ext cx="8229600" cy="1049338"/>
          </a:xfrm>
        </p:spPr>
        <p:txBody>
          <a:bodyPr/>
          <a:lstStyle/>
          <a:p>
            <a:pPr marL="0" indent="0" algn="ctr" eaLnBrk="1" hangingPunct="1">
              <a:buFont typeface="Times" charset="0"/>
              <a:buNone/>
              <a:defRPr/>
            </a:pPr>
            <a:r>
              <a:rPr lang="en-US" dirty="0">
                <a:latin typeface="Optima" charset="0"/>
                <a:ea typeface="ＭＳ Ｐゴシック" charset="0"/>
                <a:cs typeface="Optima" charset="0"/>
              </a:rPr>
              <a:t>No matter what technique you use, a summary metric rarely tells the whole story</a:t>
            </a:r>
          </a:p>
          <a:p>
            <a:pPr eaLnBrk="1" hangingPunct="1">
              <a:defRPr/>
            </a:pPr>
            <a:endParaRPr lang="en-US" dirty="0">
              <a:latin typeface="Optima" charset="0"/>
              <a:ea typeface="ＭＳ Ｐゴシック" charset="0"/>
              <a:cs typeface="Optima" charset="0"/>
            </a:endParaRPr>
          </a:p>
          <a:p>
            <a:pPr eaLnBrk="1" hangingPunct="1">
              <a:defRPr/>
            </a:pPr>
            <a:endParaRPr lang="en-US" dirty="0">
              <a:latin typeface="Optima" charset="0"/>
              <a:ea typeface="ＭＳ Ｐゴシック" charset="0"/>
              <a:cs typeface="Optima" charset="0"/>
            </a:endParaRPr>
          </a:p>
        </p:txBody>
      </p:sp>
      <p:graphicFrame>
        <p:nvGraphicFramePr>
          <p:cNvPr id="76803" name="Object 2"/>
          <p:cNvGraphicFramePr>
            <a:graphicFrameLocks noChangeAspect="1"/>
          </p:cNvGraphicFramePr>
          <p:nvPr/>
        </p:nvGraphicFramePr>
        <p:xfrm>
          <a:off x="1138238" y="2330450"/>
          <a:ext cx="7008812" cy="3935413"/>
        </p:xfrm>
        <a:graphic>
          <a:graphicData uri="http://schemas.openxmlformats.org/presentationml/2006/ole">
            <p:oleObj spid="_x0000_s211970" name="Worksheet" r:id="rId4" imgW="7003725" imgH="3937690" progId="Excel.Sheet.8">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altLang="en-US" sz="2800">
                <a:latin typeface="Optima" charset="0"/>
                <a:cs typeface="Optima" charset="0"/>
              </a:rPr>
              <a:t>Need To Have Realistic Expectations</a:t>
            </a:r>
          </a:p>
        </p:txBody>
      </p:sp>
      <p:sp>
        <p:nvSpPr>
          <p:cNvPr id="78850" name="Content Placeholder 2"/>
          <p:cNvSpPr>
            <a:spLocks noGrp="1"/>
          </p:cNvSpPr>
          <p:nvPr>
            <p:ph idx="1"/>
          </p:nvPr>
        </p:nvSpPr>
        <p:spPr>
          <a:xfrm>
            <a:off x="457200" y="1219200"/>
            <a:ext cx="8229600" cy="3817938"/>
          </a:xfrm>
        </p:spPr>
        <p:txBody>
          <a:bodyPr/>
          <a:lstStyle/>
          <a:p>
            <a:pPr eaLnBrk="1" hangingPunct="1"/>
            <a:r>
              <a:rPr lang="en-US" altLang="en-US" sz="2400">
                <a:latin typeface="Optima" charset="0"/>
                <a:cs typeface="Optima" charset="0"/>
              </a:rPr>
              <a:t>Cannot expect an enhancement in one aspect to have a proportional improvement on </a:t>
            </a:r>
            <a:r>
              <a:rPr lang="en-US" altLang="en-US" sz="2400" b="1" i="1">
                <a:latin typeface="Optima" charset="0"/>
                <a:cs typeface="Optima" charset="0"/>
              </a:rPr>
              <a:t>overall</a:t>
            </a:r>
            <a:r>
              <a:rPr lang="en-US" altLang="en-US" sz="2400">
                <a:latin typeface="Optima" charset="0"/>
                <a:cs typeface="Optima" charset="0"/>
              </a:rPr>
              <a:t> performance</a:t>
            </a:r>
          </a:p>
          <a:p>
            <a:pPr eaLnBrk="1" hangingPunct="1"/>
            <a:endParaRPr lang="en-US" altLang="en-US" sz="2400">
              <a:latin typeface="Optima" charset="0"/>
              <a:cs typeface="Optima" charset="0"/>
            </a:endParaRPr>
          </a:p>
          <a:p>
            <a:pPr eaLnBrk="1" hangingPunct="1"/>
            <a:r>
              <a:rPr lang="en-US" altLang="en-US" sz="2400">
                <a:latin typeface="Optima" charset="0"/>
                <a:cs typeface="Optima" charset="0"/>
              </a:rPr>
              <a:t>Assume a program runs for 10 seconds. It spends 2 seconds on disk I/O. If we built a disk that transfers data at the speed of light (!), what kind of speedup would we get? </a:t>
            </a:r>
          </a:p>
          <a:p>
            <a:pPr eaLnBrk="1" hangingPunct="1"/>
            <a:endParaRPr lang="en-US" altLang="en-US" sz="2400">
              <a:latin typeface="Optima" charset="0"/>
              <a:cs typeface="Optima" charset="0"/>
            </a:endParaRPr>
          </a:p>
        </p:txBody>
      </p:sp>
      <p:sp>
        <p:nvSpPr>
          <p:cNvPr id="4" name="TextBox 3"/>
          <p:cNvSpPr txBox="1">
            <a:spLocks noChangeArrowheads="1"/>
          </p:cNvSpPr>
          <p:nvPr/>
        </p:nvSpPr>
        <p:spPr bwMode="auto">
          <a:xfrm>
            <a:off x="1438275" y="4344988"/>
            <a:ext cx="6413500" cy="46037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i="1">
                <a:latin typeface="Calibri" charset="0"/>
              </a:rPr>
              <a:t>Speedup = ExecTime</a:t>
            </a:r>
            <a:r>
              <a:rPr lang="en-US" altLang="en-US" i="1" baseline="-25000">
                <a:latin typeface="Calibri" charset="0"/>
              </a:rPr>
              <a:t>old</a:t>
            </a:r>
            <a:r>
              <a:rPr lang="en-US" altLang="en-US" i="1">
                <a:latin typeface="Calibri" charset="0"/>
              </a:rPr>
              <a:t>/ExecTime</a:t>
            </a:r>
            <a:r>
              <a:rPr lang="en-US" altLang="en-US" i="1" baseline="-25000">
                <a:latin typeface="Calibri" charset="0"/>
              </a:rPr>
              <a:t>new</a:t>
            </a:r>
            <a:r>
              <a:rPr lang="en-US" altLang="en-US" i="1">
                <a:latin typeface="Calibri" charset="0"/>
              </a:rPr>
              <a:t> = 10/8 = 1.25</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3" name="Title 1"/>
          <p:cNvSpPr>
            <a:spLocks noGrp="1"/>
          </p:cNvSpPr>
          <p:nvPr>
            <p:ph type="title"/>
          </p:nvPr>
        </p:nvSpPr>
        <p:spPr>
          <a:xfrm>
            <a:off x="228600" y="184150"/>
            <a:ext cx="8610600" cy="762000"/>
          </a:xfrm>
        </p:spPr>
        <p:txBody>
          <a:bodyPr/>
          <a:lstStyle/>
          <a:p>
            <a:pPr eaLnBrk="1" hangingPunct="1"/>
            <a:r>
              <a:rPr lang="en-US" altLang="en-US" sz="2800">
                <a:latin typeface="Optima" charset="0"/>
                <a:cs typeface="Optima" charset="0"/>
              </a:rPr>
              <a:t>Estimating Potential Speedup</a:t>
            </a:r>
          </a:p>
        </p:txBody>
      </p:sp>
      <p:sp>
        <p:nvSpPr>
          <p:cNvPr id="79874" name="Content Placeholder 2"/>
          <p:cNvSpPr>
            <a:spLocks noGrp="1"/>
          </p:cNvSpPr>
          <p:nvPr>
            <p:ph idx="1"/>
          </p:nvPr>
        </p:nvSpPr>
        <p:spPr>
          <a:xfrm>
            <a:off x="457200" y="1219200"/>
            <a:ext cx="8229600" cy="5313363"/>
          </a:xfrm>
        </p:spPr>
        <p:txBody>
          <a:bodyPr/>
          <a:lstStyle/>
          <a:p>
            <a:pPr eaLnBrk="1" hangingPunct="1"/>
            <a:r>
              <a:rPr lang="en-US" altLang="en-US">
                <a:latin typeface="Optima" charset="0"/>
                <a:cs typeface="Optima" charset="0"/>
              </a:rPr>
              <a:t>The amount of performance improvements achieved depends on two factors </a:t>
            </a:r>
          </a:p>
          <a:p>
            <a:pPr lvl="1" eaLnBrk="1" hangingPunct="1"/>
            <a:r>
              <a:rPr lang="en-US" altLang="en-US">
                <a:latin typeface="Optima" charset="0"/>
                <a:cs typeface="Optima" charset="0"/>
              </a:rPr>
              <a:t>how good is the enhancement (s)</a:t>
            </a:r>
          </a:p>
          <a:p>
            <a:pPr lvl="1" eaLnBrk="1" hangingPunct="1"/>
            <a:r>
              <a:rPr lang="en-US" altLang="en-US">
                <a:latin typeface="Optima" charset="0"/>
                <a:cs typeface="Optima" charset="0"/>
              </a:rPr>
              <a:t>how often is the enhancement used (p)</a:t>
            </a:r>
          </a:p>
          <a:p>
            <a:pPr eaLnBrk="1" hangingPunct="1"/>
            <a:endParaRPr lang="en-US" altLang="en-US">
              <a:latin typeface="Optima" charset="0"/>
              <a:cs typeface="Optima" charset="0"/>
            </a:endParaRPr>
          </a:p>
          <a:p>
            <a:pPr eaLnBrk="1" hangingPunct="1"/>
            <a:r>
              <a:rPr lang="en-US" altLang="en-US">
                <a:latin typeface="Optima" charset="0"/>
                <a:cs typeface="Optima" charset="0"/>
              </a:rPr>
              <a:t>Speedup due to enhancement</a:t>
            </a:r>
          </a:p>
          <a:p>
            <a:pPr algn="ctr" eaLnBrk="1" hangingPunct="1">
              <a:buFont typeface="Times" charset="0"/>
              <a:buNone/>
            </a:pPr>
            <a:endParaRPr lang="en-US" altLang="en-US" sz="2400" b="1">
              <a:solidFill>
                <a:srgbClr val="1822CD"/>
              </a:solidFill>
              <a:latin typeface="Optima" charset="0"/>
              <a:cs typeface="Optima" charset="0"/>
            </a:endParaRPr>
          </a:p>
          <a:p>
            <a:pPr lvl="2" eaLnBrk="1" hangingPunct="1">
              <a:buFont typeface="Times" charset="0"/>
              <a:buNone/>
            </a:pPr>
            <a:r>
              <a:rPr lang="en-US" altLang="en-US" i="1">
                <a:latin typeface="Calibri" charset="0"/>
                <a:cs typeface="Optima" charset="0"/>
              </a:rPr>
              <a:t>ExTime</a:t>
            </a:r>
            <a:r>
              <a:rPr lang="en-US" altLang="en-US" i="1" baseline="-25000">
                <a:latin typeface="Calibri" charset="0"/>
                <a:cs typeface="Optima" charset="0"/>
              </a:rPr>
              <a:t>new</a:t>
            </a:r>
            <a:r>
              <a:rPr lang="en-US" altLang="en-US" i="1">
                <a:latin typeface="Calibri" charset="0"/>
                <a:cs typeface="Optima" charset="0"/>
              </a:rPr>
              <a:t> = (ExTime</a:t>
            </a:r>
            <a:r>
              <a:rPr lang="en-US" altLang="en-US" i="1" baseline="-25000">
                <a:latin typeface="Calibri" charset="0"/>
                <a:cs typeface="Optima" charset="0"/>
              </a:rPr>
              <a:t>old </a:t>
            </a:r>
            <a:r>
              <a:rPr lang="en-US" altLang="en-US" i="1">
                <a:latin typeface="Calibri" charset="0"/>
                <a:cs typeface="Optima" charset="0"/>
              </a:rPr>
              <a:t>* p * 1/s)  + (ExTime</a:t>
            </a:r>
            <a:r>
              <a:rPr lang="en-US" altLang="en-US" i="1" baseline="-25000">
                <a:latin typeface="Calibri" charset="0"/>
                <a:cs typeface="Optima" charset="0"/>
              </a:rPr>
              <a:t>old</a:t>
            </a:r>
            <a:r>
              <a:rPr lang="en-US" altLang="en-US" i="1">
                <a:latin typeface="Calibri" charset="0"/>
                <a:cs typeface="Optima" charset="0"/>
              </a:rPr>
              <a:t> * (1 – p))</a:t>
            </a:r>
          </a:p>
          <a:p>
            <a:pPr lvl="2" eaLnBrk="1" hangingPunct="1">
              <a:buFont typeface="Times" charset="0"/>
              <a:buNone/>
            </a:pPr>
            <a:endParaRPr lang="en-US" altLang="en-US" i="1">
              <a:latin typeface="Calibri" charset="0"/>
              <a:cs typeface="Optima" charset="0"/>
            </a:endParaRPr>
          </a:p>
          <a:p>
            <a:pPr lvl="2" eaLnBrk="1" hangingPunct="1">
              <a:buFont typeface="Times" charset="0"/>
              <a:buNone/>
            </a:pPr>
            <a:r>
              <a:rPr lang="en-US" altLang="en-US" i="1">
                <a:latin typeface="Calibri" charset="0"/>
                <a:cs typeface="Optima" charset="0"/>
              </a:rPr>
              <a:t>ExTime</a:t>
            </a:r>
            <a:r>
              <a:rPr lang="en-US" altLang="en-US" i="1" baseline="-25000">
                <a:latin typeface="Calibri" charset="0"/>
                <a:cs typeface="Optima" charset="0"/>
              </a:rPr>
              <a:t>new</a:t>
            </a:r>
            <a:r>
              <a:rPr lang="en-US" altLang="en-US" i="1">
                <a:latin typeface="Calibri" charset="0"/>
                <a:cs typeface="Optima" charset="0"/>
              </a:rPr>
              <a:t> = ExTime</a:t>
            </a:r>
            <a:r>
              <a:rPr lang="en-US" altLang="en-US" i="1" baseline="-25000">
                <a:latin typeface="Calibri" charset="0"/>
                <a:cs typeface="Optima" charset="0"/>
              </a:rPr>
              <a:t>old</a:t>
            </a:r>
            <a:r>
              <a:rPr lang="en-US" altLang="en-US" i="1">
                <a:latin typeface="Calibri" charset="0"/>
                <a:cs typeface="Optima" charset="0"/>
              </a:rPr>
              <a:t> * ((1 – p) + p/S) </a:t>
            </a:r>
          </a:p>
          <a:p>
            <a:pPr lvl="2" eaLnBrk="1" hangingPunct="1">
              <a:buFont typeface="Times" charset="0"/>
              <a:buNone/>
            </a:pPr>
            <a:endParaRPr lang="en-US" altLang="en-US" b="1">
              <a:solidFill>
                <a:srgbClr val="1822CD"/>
              </a:solidFill>
              <a:latin typeface="Calibri" charset="0"/>
              <a:cs typeface="Optima" charset="0"/>
            </a:endParaRPr>
          </a:p>
          <a:p>
            <a:pPr lvl="2" eaLnBrk="1" hangingPunct="1">
              <a:buFont typeface="Times" charset="0"/>
              <a:buNone/>
            </a:pPr>
            <a:r>
              <a:rPr lang="en-US" altLang="en-US" b="1" i="1">
                <a:solidFill>
                  <a:srgbClr val="1822CD"/>
                </a:solidFill>
                <a:latin typeface="Calibri" charset="0"/>
                <a:cs typeface="Optima" charset="0"/>
              </a:rPr>
              <a:t>Speedup = ExTime</a:t>
            </a:r>
            <a:r>
              <a:rPr lang="en-US" altLang="en-US" b="1" i="1" baseline="-25000">
                <a:solidFill>
                  <a:srgbClr val="1822CD"/>
                </a:solidFill>
                <a:latin typeface="Calibri" charset="0"/>
                <a:cs typeface="Optima" charset="0"/>
              </a:rPr>
              <a:t>old</a:t>
            </a:r>
            <a:r>
              <a:rPr lang="en-US" altLang="en-US" b="1" i="1">
                <a:solidFill>
                  <a:srgbClr val="1822CD"/>
                </a:solidFill>
                <a:latin typeface="Calibri" charset="0"/>
                <a:cs typeface="Optima" charset="0"/>
              </a:rPr>
              <a:t>/ExTime</a:t>
            </a:r>
            <a:r>
              <a:rPr lang="en-US" altLang="en-US" b="1" i="1" baseline="-25000">
                <a:solidFill>
                  <a:srgbClr val="1822CD"/>
                </a:solidFill>
                <a:latin typeface="Calibri" charset="0"/>
                <a:cs typeface="Optima" charset="0"/>
              </a:rPr>
              <a:t>new</a:t>
            </a:r>
            <a:r>
              <a:rPr lang="en-US" altLang="en-US" b="1" i="1">
                <a:solidFill>
                  <a:srgbClr val="1822CD"/>
                </a:solidFill>
                <a:latin typeface="Calibri" charset="0"/>
                <a:cs typeface="Optima" charset="0"/>
              </a:rPr>
              <a:t> = 1/((1-p) + p/s)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pPr eaLnBrk="1" hangingPunct="1"/>
            <a:r>
              <a:rPr lang="en-US" altLang="en-US" sz="2800">
                <a:latin typeface="Optima" charset="0"/>
                <a:cs typeface="Optima" charset="0"/>
              </a:rPr>
              <a:t>Example : Estimating Potential Speedup</a:t>
            </a:r>
          </a:p>
        </p:txBody>
      </p:sp>
      <p:sp>
        <p:nvSpPr>
          <p:cNvPr id="82947" name="Content Placeholder 2"/>
          <p:cNvSpPr>
            <a:spLocks noGrp="1"/>
          </p:cNvSpPr>
          <p:nvPr>
            <p:ph idx="1"/>
          </p:nvPr>
        </p:nvSpPr>
        <p:spPr/>
        <p:txBody>
          <a:bodyPr/>
          <a:lstStyle/>
          <a:p>
            <a:pPr eaLnBrk="1" hangingPunct="1">
              <a:buFont typeface="Times" charset="0"/>
              <a:buNone/>
            </a:pPr>
            <a:r>
              <a:rPr lang="en-US" altLang="en-US" sz="2400" i="1">
                <a:latin typeface="Optima" charset="0"/>
                <a:cs typeface="Optima" charset="0"/>
              </a:rPr>
              <a:t>Assume FP instructions are improved by a factor of 2.  But</a:t>
            </a:r>
          </a:p>
          <a:p>
            <a:pPr eaLnBrk="1" hangingPunct="1">
              <a:buFont typeface="Times" charset="0"/>
              <a:buNone/>
            </a:pPr>
            <a:r>
              <a:rPr lang="en-US" altLang="en-US" sz="2400" i="1">
                <a:latin typeface="Optima" charset="0"/>
                <a:cs typeface="Optima" charset="0"/>
              </a:rPr>
              <a:t>only 10% of instructions are FP. What is the speedup in the </a:t>
            </a:r>
          </a:p>
          <a:p>
            <a:pPr eaLnBrk="1" hangingPunct="1">
              <a:buFont typeface="Times" charset="0"/>
              <a:buNone/>
            </a:pPr>
            <a:r>
              <a:rPr lang="en-US" altLang="en-US" sz="2400" i="1">
                <a:latin typeface="Optima" charset="0"/>
                <a:cs typeface="Optima" charset="0"/>
              </a:rPr>
              <a:t>new architecture?</a:t>
            </a:r>
            <a:endParaRPr lang="en-US" altLang="en-US" i="1">
              <a:latin typeface="Optima" charset="0"/>
              <a:cs typeface="Optima" charset="0"/>
            </a:endParaRPr>
          </a:p>
          <a:p>
            <a:pPr eaLnBrk="1" hangingPunct="1">
              <a:buFont typeface="Times" charset="0"/>
              <a:buNone/>
            </a:pPr>
            <a:r>
              <a:rPr lang="en-US" altLang="en-US" sz="2000">
                <a:solidFill>
                  <a:srgbClr val="000000"/>
                </a:solidFill>
                <a:latin typeface="Optima" charset="0"/>
                <a:cs typeface="Optima" charset="0"/>
              </a:rPr>
              <a:t>	</a:t>
            </a:r>
          </a:p>
          <a:p>
            <a:pPr eaLnBrk="1" hangingPunct="1">
              <a:buFont typeface="Times" charset="0"/>
              <a:buNone/>
            </a:pPr>
            <a:r>
              <a:rPr lang="en-US" altLang="en-US" sz="2000" i="1">
                <a:solidFill>
                  <a:srgbClr val="000000"/>
                </a:solidFill>
                <a:latin typeface="Optima" charset="0"/>
                <a:cs typeface="Optima" charset="0"/>
              </a:rPr>
              <a:t>	    </a:t>
            </a:r>
            <a:r>
              <a:rPr lang="en-US" altLang="en-US" sz="2000" i="1">
                <a:solidFill>
                  <a:srgbClr val="000000"/>
                </a:solidFill>
                <a:latin typeface="Calibri" charset="0"/>
                <a:cs typeface="Optima" charset="0"/>
              </a:rPr>
              <a:t>Here,</a:t>
            </a:r>
            <a:endParaRPr lang="en-US" altLang="en-US" sz="1200" i="1">
              <a:solidFill>
                <a:srgbClr val="000000"/>
              </a:solidFill>
              <a:latin typeface="Calibri" charset="0"/>
              <a:cs typeface="Optima" charset="0"/>
            </a:endParaRPr>
          </a:p>
          <a:p>
            <a:pPr eaLnBrk="1" hangingPunct="1">
              <a:buFont typeface="Times" charset="0"/>
              <a:buNone/>
            </a:pPr>
            <a:r>
              <a:rPr lang="en-US" altLang="en-US" sz="2000" i="1">
                <a:solidFill>
                  <a:srgbClr val="000000"/>
                </a:solidFill>
                <a:latin typeface="Calibri" charset="0"/>
                <a:cs typeface="Optima" charset="0"/>
              </a:rPr>
              <a:t>           		p = 0.1</a:t>
            </a:r>
          </a:p>
          <a:p>
            <a:pPr eaLnBrk="1" hangingPunct="1">
              <a:buFont typeface="Times" charset="0"/>
              <a:buNone/>
            </a:pPr>
            <a:r>
              <a:rPr lang="en-US" altLang="en-US" sz="2000" i="1">
                <a:solidFill>
                  <a:srgbClr val="000000"/>
                </a:solidFill>
                <a:latin typeface="Calibri" charset="0"/>
                <a:cs typeface="Optima" charset="0"/>
              </a:rPr>
              <a:t>           		s = 2</a:t>
            </a:r>
            <a:endParaRPr lang="en-US" altLang="en-US" sz="2400" i="1">
              <a:solidFill>
                <a:srgbClr val="1822CD"/>
              </a:solidFill>
              <a:latin typeface="Calibri" charset="0"/>
              <a:cs typeface="Optima" charset="0"/>
            </a:endParaRPr>
          </a:p>
          <a:p>
            <a:pPr eaLnBrk="1" hangingPunct="1">
              <a:buFont typeface="Times" charset="0"/>
              <a:buNone/>
            </a:pPr>
            <a:r>
              <a:rPr lang="en-US" altLang="en-US" sz="2400">
                <a:solidFill>
                  <a:srgbClr val="1822CD"/>
                </a:solidFill>
                <a:latin typeface="Calibri" charset="0"/>
                <a:cs typeface="Optima" charset="0"/>
              </a:rPr>
              <a:t>         </a:t>
            </a:r>
            <a:r>
              <a:rPr lang="en-US" altLang="en-US" sz="2000" i="1">
                <a:latin typeface="Calibri" charset="0"/>
                <a:cs typeface="Optima" charset="0"/>
              </a:rPr>
              <a:t>ExTime</a:t>
            </a:r>
            <a:r>
              <a:rPr lang="en-US" altLang="en-US" sz="2000" i="1" baseline="-25000">
                <a:latin typeface="Calibri" charset="0"/>
                <a:cs typeface="Optima" charset="0"/>
              </a:rPr>
              <a:t>new</a:t>
            </a:r>
            <a:r>
              <a:rPr lang="en-US" altLang="en-US" sz="2000" i="1">
                <a:latin typeface="Calibri" charset="0"/>
                <a:cs typeface="Optima" charset="0"/>
              </a:rPr>
              <a:t> 	= ExTime</a:t>
            </a:r>
            <a:r>
              <a:rPr lang="en-US" altLang="en-US" sz="2000" i="1" baseline="-25000">
                <a:latin typeface="Calibri" charset="0"/>
                <a:cs typeface="Optima" charset="0"/>
              </a:rPr>
              <a:t>old</a:t>
            </a:r>
            <a:r>
              <a:rPr lang="en-US" altLang="en-US" sz="2000" i="1">
                <a:latin typeface="Calibri" charset="0"/>
                <a:cs typeface="Optima" charset="0"/>
              </a:rPr>
              <a:t> * [(1 – p) + p/s]              </a:t>
            </a:r>
          </a:p>
          <a:p>
            <a:pPr eaLnBrk="1" hangingPunct="1">
              <a:buFont typeface="Times" charset="0"/>
              <a:buNone/>
            </a:pPr>
            <a:r>
              <a:rPr lang="en-US" altLang="en-US" sz="2000" i="1">
                <a:latin typeface="Calibri" charset="0"/>
                <a:cs typeface="Optima" charset="0"/>
              </a:rPr>
              <a:t>                           	= ExTime</a:t>
            </a:r>
            <a:r>
              <a:rPr lang="en-US" altLang="en-US" sz="2000" i="1" baseline="-25000">
                <a:latin typeface="Calibri" charset="0"/>
                <a:cs typeface="Optima" charset="0"/>
              </a:rPr>
              <a:t>old </a:t>
            </a:r>
            <a:r>
              <a:rPr lang="en-US" altLang="en-US" sz="2000" i="1">
                <a:latin typeface="Calibri" charset="0"/>
                <a:cs typeface="Optima" charset="0"/>
              </a:rPr>
              <a:t>* (0.9 + 0.1/2) </a:t>
            </a:r>
          </a:p>
          <a:p>
            <a:pPr eaLnBrk="1" hangingPunct="1">
              <a:buFont typeface="Times" charset="0"/>
              <a:buNone/>
            </a:pPr>
            <a:r>
              <a:rPr lang="en-US" altLang="en-US" sz="2000" i="1">
                <a:latin typeface="Calibri" charset="0"/>
                <a:cs typeface="Optima" charset="0"/>
              </a:rPr>
              <a:t>                          	= ExTime</a:t>
            </a:r>
            <a:r>
              <a:rPr lang="en-US" altLang="en-US" sz="2000" i="1" baseline="-25000">
                <a:latin typeface="Calibri" charset="0"/>
                <a:cs typeface="Optima" charset="0"/>
              </a:rPr>
              <a:t>old  </a:t>
            </a:r>
            <a:r>
              <a:rPr lang="en-US" altLang="en-US" sz="2000" i="1">
                <a:latin typeface="Calibri" charset="0"/>
                <a:cs typeface="Optima" charset="0"/>
              </a:rPr>
              <a:t>* 0.95</a:t>
            </a:r>
          </a:p>
          <a:p>
            <a:pPr eaLnBrk="1" hangingPunct="1">
              <a:buFont typeface="Times" charset="0"/>
              <a:buNone/>
            </a:pPr>
            <a:r>
              <a:rPr lang="en-US" altLang="en-US" sz="2400" i="1">
                <a:solidFill>
                  <a:srgbClr val="1822CD"/>
                </a:solidFill>
                <a:latin typeface="Calibri" charset="0"/>
                <a:cs typeface="Optima" charset="0"/>
              </a:rPr>
              <a:t>         </a:t>
            </a:r>
          </a:p>
          <a:p>
            <a:pPr eaLnBrk="1" hangingPunct="1">
              <a:buFont typeface="Times" charset="0"/>
              <a:buNone/>
            </a:pPr>
            <a:r>
              <a:rPr lang="en-US" altLang="en-US" sz="2400" i="1">
                <a:solidFill>
                  <a:srgbClr val="000000"/>
                </a:solidFill>
                <a:latin typeface="Calibri" charset="0"/>
                <a:cs typeface="Optima" charset="0"/>
              </a:rPr>
              <a:t>         </a:t>
            </a:r>
            <a:r>
              <a:rPr lang="en-US" altLang="en-US" sz="2000" i="1">
                <a:solidFill>
                  <a:srgbClr val="000000"/>
                </a:solidFill>
                <a:latin typeface="Calibri" charset="0"/>
                <a:cs typeface="Optima" charset="0"/>
              </a:rPr>
              <a:t>Speedup = 1/0.95 = 1.053</a:t>
            </a:r>
          </a:p>
          <a:p>
            <a:pPr eaLnBrk="1" hangingPunct="1">
              <a:buFont typeface="Times" charset="0"/>
              <a:buNone/>
            </a:pPr>
            <a:endParaRPr lang="en-US" altLang="en-US" sz="2000">
              <a:solidFill>
                <a:srgbClr val="000000"/>
              </a:solidFill>
              <a:latin typeface="Candara" charset="0"/>
              <a:cs typeface="Optima" charset="0"/>
            </a:endParaRPr>
          </a:p>
          <a:p>
            <a:pPr eaLnBrk="1" hangingPunct="1">
              <a:buFont typeface="Times" charset="0"/>
              <a:buNone/>
            </a:pPr>
            <a:endParaRPr lang="en-US" altLang="en-US">
              <a:solidFill>
                <a:srgbClr val="000000"/>
              </a:solidFill>
              <a:latin typeface="Candara" charset="0"/>
              <a:cs typeface="Optima" charset="0"/>
            </a:endParaRPr>
          </a:p>
          <a:p>
            <a:pPr eaLnBrk="1" hangingPunct="1">
              <a:buFont typeface="Times" charset="0"/>
              <a:buNone/>
            </a:pPr>
            <a:endParaRPr lang="en-US" altLang="en-US">
              <a:latin typeface="Optima" charset="0"/>
              <a:cs typeface="Optima"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en-US" altLang="en-US">
                <a:latin typeface="Optima" charset="0"/>
                <a:cs typeface="Optima" charset="0"/>
              </a:rPr>
              <a:t>Amdahl’</a:t>
            </a:r>
            <a:r>
              <a:rPr lang="en-US" altLang="ja-JP">
                <a:latin typeface="Optima" charset="0"/>
                <a:cs typeface="Optima" charset="0"/>
              </a:rPr>
              <a:t>s Law</a:t>
            </a:r>
            <a:endParaRPr lang="en-US" altLang="en-US">
              <a:latin typeface="Optima" charset="0"/>
              <a:cs typeface="Optima" charset="0"/>
            </a:endParaRPr>
          </a:p>
        </p:txBody>
      </p:sp>
      <p:sp>
        <p:nvSpPr>
          <p:cNvPr id="3" name="Content Placeholder 2"/>
          <p:cNvSpPr>
            <a:spLocks noGrp="1"/>
          </p:cNvSpPr>
          <p:nvPr>
            <p:ph idx="1"/>
          </p:nvPr>
        </p:nvSpPr>
        <p:spPr>
          <a:xfrm>
            <a:off x="457200" y="1219200"/>
            <a:ext cx="7956550" cy="4819650"/>
          </a:xfrm>
        </p:spPr>
        <p:txBody>
          <a:bodyPr/>
          <a:lstStyle/>
          <a:p>
            <a:pPr algn="ctr" eaLnBrk="1" hangingPunct="1">
              <a:buFont typeface="Times" charset="0"/>
              <a:buNone/>
            </a:pPr>
            <a:endParaRPr lang="en-US" altLang="en-US" b="1" i="1">
              <a:latin typeface="Optima" charset="0"/>
              <a:cs typeface="Optima" charset="0"/>
            </a:endParaRPr>
          </a:p>
          <a:p>
            <a:pPr algn="ctr" eaLnBrk="1" hangingPunct="1">
              <a:buFont typeface="Times" charset="0"/>
              <a:buNone/>
            </a:pPr>
            <a:r>
              <a:rPr lang="en-US" altLang="en-US" b="1" i="1">
                <a:solidFill>
                  <a:schemeClr val="tx2"/>
                </a:solidFill>
                <a:latin typeface="Optima" charset="0"/>
                <a:cs typeface="Optima" charset="0"/>
              </a:rPr>
              <a:t>Achievable speedup is  bounded by the amount that  the improved feature is used</a:t>
            </a:r>
          </a:p>
          <a:p>
            <a:pPr algn="ctr" eaLnBrk="1" hangingPunct="1">
              <a:buFont typeface="Times" charset="0"/>
              <a:buNone/>
            </a:pPr>
            <a:endParaRPr lang="en-US" altLang="en-US" b="1" i="1">
              <a:latin typeface="Optima" charset="0"/>
              <a:cs typeface="Optima" charset="0"/>
            </a:endParaRPr>
          </a:p>
          <a:p>
            <a:pPr eaLnBrk="1" hangingPunct="1">
              <a:buFont typeface="Times" charset="0"/>
              <a:buNone/>
            </a:pPr>
            <a:r>
              <a:rPr lang="en-US" altLang="en-US">
                <a:latin typeface="Optima" charset="0"/>
                <a:cs typeface="Optima" charset="0"/>
              </a:rPr>
              <a:t>Implications?</a:t>
            </a:r>
          </a:p>
          <a:p>
            <a:pPr lvl="1" eaLnBrk="1" hangingPunct="1"/>
            <a:endParaRPr lang="en-US" altLang="en-US">
              <a:latin typeface="Optima" charset="0"/>
              <a:cs typeface="Optima" charset="0"/>
            </a:endParaRPr>
          </a:p>
          <a:p>
            <a:pPr lvl="1" algn="ctr" eaLnBrk="1" hangingPunct="1">
              <a:buFont typeface="Times" charset="0"/>
              <a:buNone/>
            </a:pPr>
            <a:r>
              <a:rPr lang="en-US" altLang="en-US" sz="2800" b="1" i="1">
                <a:latin typeface="Optima" charset="0"/>
                <a:cs typeface="Optima" charset="0"/>
              </a:rPr>
              <a:t>To get most bang for your buck make the common case fast</a:t>
            </a:r>
          </a:p>
          <a:p>
            <a:pPr eaLnBrk="1" hangingPunct="1"/>
            <a:endParaRPr lang="en-US" altLang="en-US">
              <a:latin typeface="Optima" charset="0"/>
              <a:cs typeface="Optima" charset="0"/>
            </a:endParaRPr>
          </a:p>
          <a:p>
            <a:pPr eaLnBrk="1" hangingPunct="1"/>
            <a:endParaRPr lang="en-US" altLang="en-US" b="1" i="1">
              <a:latin typeface="Optima" charset="0"/>
              <a:cs typeface="Optima" charset="0"/>
            </a:endParaRPr>
          </a:p>
          <a:p>
            <a:pPr eaLnBrk="1" hangingPunct="1"/>
            <a:endParaRPr lang="en-US" altLang="en-US">
              <a:latin typeface="Optima" charset="0"/>
              <a:cs typeface="Optima" charset="0"/>
            </a:endParaRPr>
          </a:p>
        </p:txBody>
      </p:sp>
      <p:pic>
        <p:nvPicPr>
          <p:cNvPr id="81923" name="Picture 3" descr="imgres.jpeg"/>
          <p:cNvPicPr>
            <a:picLocks noChangeAspect="1"/>
          </p:cNvPicPr>
          <p:nvPr/>
        </p:nvPicPr>
        <p:blipFill>
          <a:blip r:embed="rId3">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383463" y="2406650"/>
            <a:ext cx="1216025" cy="152082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pic>
        <p:nvPicPr>
          <p:cNvPr id="5" name="Picture 4" descr="imgres.jpeg"/>
          <p:cNvPicPr>
            <a:picLocks noChangeAspect="1"/>
          </p:cNvPicPr>
          <p:nvPr/>
        </p:nvPicPr>
        <p:blipFill>
          <a:blip r:embed="rId4">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484938" y="4791075"/>
            <a:ext cx="2228850" cy="169862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Conversion from Binary to Hex </a:t>
            </a:r>
          </a:p>
        </p:txBody>
      </p:sp>
      <p:sp>
        <p:nvSpPr>
          <p:cNvPr id="3" name="Content Placeholder 2"/>
          <p:cNvSpPr>
            <a:spLocks noGrp="1"/>
          </p:cNvSpPr>
          <p:nvPr>
            <p:ph idx="1"/>
          </p:nvPr>
        </p:nvSpPr>
        <p:spPr/>
        <p:txBody>
          <a:bodyPr/>
          <a:lstStyle/>
          <a:p>
            <a:r>
              <a:rPr lang="en-US"/>
              <a:t>0101 1100 0001 1110</a:t>
            </a:r>
          </a:p>
          <a:p>
            <a:endParaRPr lang="en-US"/>
          </a:p>
          <a:p>
            <a:r>
              <a:rPr lang="en-US"/>
              <a:t>Each group of 4 bits is equivalent to 1 hex digit</a:t>
            </a:r>
          </a:p>
          <a:p>
            <a:endParaRPr lang="en-US"/>
          </a:p>
          <a:p>
            <a:r>
              <a:rPr lang="en-US"/>
              <a:t>Hex is 0,1,2,3,4,5,6,7,8,9,A,B,C,D,E,F</a:t>
            </a:r>
          </a:p>
          <a:p>
            <a:endParaRPr lang="en-US"/>
          </a:p>
          <a:p>
            <a:r>
              <a:rPr lang="en-US"/>
              <a:t>1110 = ?</a:t>
            </a:r>
          </a:p>
          <a:p>
            <a:r>
              <a:rPr lang="en-US"/>
              <a:t>1111 = ? </a:t>
            </a:r>
          </a:p>
          <a:p>
            <a:r>
              <a:rPr lang="en-US"/>
              <a:t>1101 = ?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these?</a:t>
            </a:r>
          </a:p>
        </p:txBody>
      </p:sp>
      <p:sp>
        <p:nvSpPr>
          <p:cNvPr id="3" name="Content Placeholder 2"/>
          <p:cNvSpPr>
            <a:spLocks noGrp="1"/>
          </p:cNvSpPr>
          <p:nvPr>
            <p:ph idx="1"/>
          </p:nvPr>
        </p:nvSpPr>
        <p:spPr/>
        <p:txBody>
          <a:bodyPr/>
          <a:lstStyle/>
          <a:p>
            <a:r>
              <a:rPr lang="en-US" dirty="0"/>
              <a:t>1</a:t>
            </a:r>
          </a:p>
          <a:p>
            <a:r>
              <a:rPr lang="en-US" dirty="0"/>
              <a:t>89</a:t>
            </a:r>
          </a:p>
          <a:p>
            <a:r>
              <a:rPr lang="en-US" dirty="0"/>
              <a:t>456710</a:t>
            </a:r>
          </a:p>
          <a:p>
            <a:endParaRPr lang="en-US" dirty="0"/>
          </a:p>
          <a:p>
            <a:r>
              <a:rPr lang="en-US" dirty="0"/>
              <a:t>Natural Numbers or Positive Integers</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Words</a:t>
            </a:r>
          </a:p>
        </p:txBody>
      </p:sp>
      <p:sp>
        <p:nvSpPr>
          <p:cNvPr id="3" name="Content Placeholder 2"/>
          <p:cNvSpPr>
            <a:spLocks noGrp="1"/>
          </p:cNvSpPr>
          <p:nvPr>
            <p:ph idx="1"/>
          </p:nvPr>
        </p:nvSpPr>
        <p:spPr/>
        <p:txBody>
          <a:bodyPr/>
          <a:lstStyle/>
          <a:p>
            <a:r>
              <a:rPr lang="en-US"/>
              <a:t> 8 bits is a byte</a:t>
            </a:r>
          </a:p>
          <a:p>
            <a:r>
              <a:rPr lang="en-US"/>
              <a:t>16 bits used to be a “word”  no longer</a:t>
            </a:r>
          </a:p>
          <a:p>
            <a:r>
              <a:rPr lang="en-US"/>
              <a:t>32 bits is a word</a:t>
            </a:r>
          </a:p>
          <a:p>
            <a:r>
              <a:rPr lang="en-US"/>
              <a:t>64 bits is a double word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these?</a:t>
            </a:r>
          </a:p>
        </p:txBody>
      </p:sp>
      <p:sp>
        <p:nvSpPr>
          <p:cNvPr id="3" name="Content Placeholder 2"/>
          <p:cNvSpPr>
            <a:spLocks noGrp="1"/>
          </p:cNvSpPr>
          <p:nvPr>
            <p:ph idx="1"/>
          </p:nvPr>
        </p:nvSpPr>
        <p:spPr/>
        <p:txBody>
          <a:bodyPr/>
          <a:lstStyle/>
          <a:p>
            <a:r>
              <a:rPr lang="en-US" dirty="0"/>
              <a:t>1</a:t>
            </a:r>
          </a:p>
          <a:p>
            <a:r>
              <a:rPr lang="en-US" dirty="0"/>
              <a:t>89</a:t>
            </a:r>
          </a:p>
          <a:p>
            <a:r>
              <a:rPr lang="en-US" dirty="0"/>
              <a:t>456710</a:t>
            </a:r>
          </a:p>
          <a:p>
            <a:endParaRPr lang="en-US" dirty="0"/>
          </a:p>
          <a:p>
            <a:r>
              <a:rPr lang="en-US" dirty="0"/>
              <a:t>Natural Numbers or Positive Integers</a:t>
            </a:r>
          </a:p>
          <a:p>
            <a:endParaRPr lang="en-US" dirty="0"/>
          </a:p>
          <a:p>
            <a:r>
              <a:rPr lang="en-US" dirty="0"/>
              <a:t>Why am I asking?</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these?</a:t>
            </a:r>
          </a:p>
        </p:txBody>
      </p:sp>
      <p:sp>
        <p:nvSpPr>
          <p:cNvPr id="3" name="Content Placeholder 2"/>
          <p:cNvSpPr>
            <a:spLocks noGrp="1"/>
          </p:cNvSpPr>
          <p:nvPr>
            <p:ph idx="1"/>
          </p:nvPr>
        </p:nvSpPr>
        <p:spPr/>
        <p:txBody>
          <a:bodyPr/>
          <a:lstStyle/>
          <a:p>
            <a:r>
              <a:rPr lang="en-US" dirty="0"/>
              <a:t>1</a:t>
            </a:r>
          </a:p>
          <a:p>
            <a:r>
              <a:rPr lang="en-US" dirty="0"/>
              <a:t>89</a:t>
            </a:r>
          </a:p>
          <a:p>
            <a:r>
              <a:rPr lang="en-US" dirty="0"/>
              <a:t>456710</a:t>
            </a:r>
          </a:p>
          <a:p>
            <a:endParaRPr lang="en-US" dirty="0"/>
          </a:p>
          <a:p>
            <a:r>
              <a:rPr lang="en-US" dirty="0"/>
              <a:t>Natural Numbers or Positive Integers</a:t>
            </a:r>
          </a:p>
          <a:p>
            <a:endParaRPr lang="en-US" dirty="0"/>
          </a:p>
          <a:p>
            <a:r>
              <a:rPr lang="en-US" dirty="0"/>
              <a:t>Why am I asking?</a:t>
            </a:r>
          </a:p>
          <a:p>
            <a:endParaRPr lang="en-US" dirty="0"/>
          </a:p>
          <a:p>
            <a:r>
              <a:rPr lang="en-US" dirty="0"/>
              <a:t>They represent possibly the most important discovery in all of human history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discovery????</a:t>
            </a:r>
          </a:p>
        </p:txBody>
      </p:sp>
      <p:sp>
        <p:nvSpPr>
          <p:cNvPr id="3" name="Content Placeholder 2"/>
          <p:cNvSpPr>
            <a:spLocks noGrp="1"/>
          </p:cNvSpPr>
          <p:nvPr>
            <p:ph idx="1"/>
          </p:nvPr>
        </p:nvSpPr>
        <p:spPr/>
        <p:txBody>
          <a:bodyPr/>
          <a:lstStyle/>
          <a:p>
            <a:r>
              <a:rPr lang="en-US" dirty="0"/>
              <a:t>Positional Notation!</a:t>
            </a:r>
          </a:p>
          <a:p>
            <a:r>
              <a:rPr lang="en-US" dirty="0"/>
              <a:t>The “number” represents an expansion</a:t>
            </a:r>
          </a:p>
          <a:p>
            <a:endParaRPr lang="en-US" dirty="0"/>
          </a:p>
          <a:p>
            <a:r>
              <a:rPr lang="en-US" dirty="0"/>
              <a:t>abcd</a:t>
            </a:r>
            <a:r>
              <a:rPr lang="en-US" dirty="0"/>
              <a:t> = a*10</a:t>
            </a:r>
            <a:r>
              <a:rPr lang="en-US" baseline="30000" dirty="0"/>
              <a:t>3</a:t>
            </a:r>
            <a:r>
              <a:rPr lang="en-US" dirty="0"/>
              <a:t> + </a:t>
            </a:r>
            <a:r>
              <a:rPr lang="en-US" dirty="0"/>
              <a:t>b</a:t>
            </a:r>
            <a:r>
              <a:rPr lang="en-US" dirty="0"/>
              <a:t>*10</a:t>
            </a:r>
            <a:r>
              <a:rPr lang="en-US" baseline="30000" dirty="0"/>
              <a:t>2</a:t>
            </a:r>
            <a:r>
              <a:rPr lang="en-US" dirty="0"/>
              <a:t> + </a:t>
            </a:r>
            <a:r>
              <a:rPr lang="en-US" dirty="0"/>
              <a:t>c</a:t>
            </a:r>
            <a:r>
              <a:rPr lang="en-US" dirty="0"/>
              <a:t>*10</a:t>
            </a:r>
            <a:r>
              <a:rPr lang="en-US" baseline="30000" dirty="0"/>
              <a:t>1</a:t>
            </a:r>
            <a:r>
              <a:rPr lang="en-US" dirty="0"/>
              <a:t> + </a:t>
            </a:r>
            <a:r>
              <a:rPr lang="en-US" dirty="0"/>
              <a:t>d</a:t>
            </a:r>
            <a:r>
              <a:rPr lang="en-US" dirty="0"/>
              <a:t>*10</a:t>
            </a:r>
            <a:r>
              <a:rPr lang="en-US" baseline="30000" dirty="0"/>
              <a:t>0</a:t>
            </a:r>
          </a:p>
          <a:p>
            <a:endParaRPr lang="en-US" baseline="30000" dirty="0"/>
          </a:p>
          <a:p>
            <a:r>
              <a:rPr lang="en-US" dirty="0"/>
              <a:t>Before this there was this:</a:t>
            </a:r>
          </a:p>
          <a:p>
            <a:endParaRPr lang="en-US" dirty="0"/>
          </a:p>
          <a:p>
            <a:r>
              <a:rPr lang="en-US" dirty="0"/>
              <a:t>IV + XII + IIII  </a:t>
            </a:r>
          </a:p>
          <a:p>
            <a:r>
              <a:rPr lang="en-US" dirty="0"/>
              <a:t>What are these and who named them?</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radix or base</a:t>
            </a:r>
          </a:p>
        </p:txBody>
      </p:sp>
      <p:sp>
        <p:nvSpPr>
          <p:cNvPr id="3" name="Content Placeholder 2"/>
          <p:cNvSpPr>
            <a:spLocks noGrp="1"/>
          </p:cNvSpPr>
          <p:nvPr>
            <p:ph idx="1"/>
          </p:nvPr>
        </p:nvSpPr>
        <p:spPr/>
        <p:txBody>
          <a:bodyPr/>
          <a:lstStyle/>
          <a:p>
            <a:r>
              <a:rPr lang="en-US" dirty="0"/>
              <a:t>abcd</a:t>
            </a:r>
            <a:r>
              <a:rPr lang="en-US" dirty="0"/>
              <a:t> = a*10</a:t>
            </a:r>
            <a:r>
              <a:rPr lang="en-US" baseline="30000" dirty="0"/>
              <a:t>3</a:t>
            </a:r>
            <a:r>
              <a:rPr lang="en-US" dirty="0"/>
              <a:t> + </a:t>
            </a:r>
            <a:r>
              <a:rPr lang="en-US" dirty="0"/>
              <a:t>b</a:t>
            </a:r>
            <a:r>
              <a:rPr lang="en-US" dirty="0"/>
              <a:t>*10</a:t>
            </a:r>
            <a:r>
              <a:rPr lang="en-US" baseline="30000" dirty="0"/>
              <a:t>2</a:t>
            </a:r>
            <a:r>
              <a:rPr lang="en-US" dirty="0"/>
              <a:t> + </a:t>
            </a:r>
            <a:r>
              <a:rPr lang="en-US" dirty="0"/>
              <a:t>c</a:t>
            </a:r>
            <a:r>
              <a:rPr lang="en-US" dirty="0"/>
              <a:t>*10</a:t>
            </a:r>
            <a:r>
              <a:rPr lang="en-US" baseline="30000" dirty="0"/>
              <a:t>1</a:t>
            </a:r>
            <a:r>
              <a:rPr lang="en-US" dirty="0"/>
              <a:t> + </a:t>
            </a:r>
            <a:r>
              <a:rPr lang="en-US" dirty="0"/>
              <a:t>d</a:t>
            </a:r>
            <a:r>
              <a:rPr lang="en-US" dirty="0"/>
              <a:t>*10</a:t>
            </a:r>
            <a:r>
              <a:rPr lang="en-US" baseline="30000" dirty="0"/>
              <a:t>0</a:t>
            </a:r>
          </a:p>
          <a:p>
            <a:pPr lvl="1"/>
            <a:r>
              <a:rPr lang="en-US" dirty="0"/>
              <a:t>radix of 10</a:t>
            </a:r>
          </a:p>
          <a:p>
            <a:r>
              <a:rPr lang="en-US" dirty="0"/>
              <a:t>abcd</a:t>
            </a:r>
            <a:r>
              <a:rPr lang="en-US" dirty="0"/>
              <a:t> = a*16</a:t>
            </a:r>
            <a:r>
              <a:rPr lang="en-US" baseline="30000" dirty="0"/>
              <a:t>3</a:t>
            </a:r>
            <a:r>
              <a:rPr lang="en-US" dirty="0"/>
              <a:t> + </a:t>
            </a:r>
            <a:r>
              <a:rPr lang="en-US" dirty="0"/>
              <a:t>b</a:t>
            </a:r>
            <a:r>
              <a:rPr lang="en-US" dirty="0"/>
              <a:t>*16</a:t>
            </a:r>
            <a:r>
              <a:rPr lang="en-US" baseline="30000" dirty="0"/>
              <a:t>2</a:t>
            </a:r>
            <a:r>
              <a:rPr lang="en-US" dirty="0"/>
              <a:t> + </a:t>
            </a:r>
            <a:r>
              <a:rPr lang="en-US" dirty="0"/>
              <a:t>c</a:t>
            </a:r>
            <a:r>
              <a:rPr lang="en-US" dirty="0"/>
              <a:t>*16</a:t>
            </a:r>
            <a:r>
              <a:rPr lang="en-US" baseline="30000" dirty="0"/>
              <a:t>1</a:t>
            </a:r>
            <a:r>
              <a:rPr lang="en-US" dirty="0"/>
              <a:t> + </a:t>
            </a:r>
            <a:r>
              <a:rPr lang="en-US" dirty="0"/>
              <a:t>d</a:t>
            </a:r>
            <a:r>
              <a:rPr lang="en-US" dirty="0"/>
              <a:t>*16</a:t>
            </a:r>
            <a:r>
              <a:rPr lang="en-US" baseline="30000" dirty="0"/>
              <a:t>0</a:t>
            </a:r>
          </a:p>
          <a:p>
            <a:pPr lvl="1"/>
            <a:r>
              <a:rPr lang="en-US" dirty="0"/>
              <a:t>radix of 16 or </a:t>
            </a:r>
            <a:r>
              <a:rPr lang="en-US" dirty="0"/>
              <a:t>hexidecimal</a:t>
            </a:r>
            <a:endParaRPr lang="en-US" dirty="0"/>
          </a:p>
          <a:p>
            <a:r>
              <a:rPr lang="en-US" dirty="0"/>
              <a:t>abcd</a:t>
            </a:r>
            <a:r>
              <a:rPr lang="en-US" dirty="0"/>
              <a:t> = a*2</a:t>
            </a:r>
            <a:r>
              <a:rPr lang="en-US" baseline="30000" dirty="0"/>
              <a:t>3</a:t>
            </a:r>
            <a:r>
              <a:rPr lang="en-US" dirty="0"/>
              <a:t> + </a:t>
            </a:r>
            <a:r>
              <a:rPr lang="en-US" dirty="0"/>
              <a:t>b</a:t>
            </a:r>
            <a:r>
              <a:rPr lang="en-US" dirty="0"/>
              <a:t>*2</a:t>
            </a:r>
            <a:r>
              <a:rPr lang="en-US" baseline="30000" dirty="0"/>
              <a:t>2</a:t>
            </a:r>
            <a:r>
              <a:rPr lang="en-US" dirty="0"/>
              <a:t> + </a:t>
            </a:r>
            <a:r>
              <a:rPr lang="en-US" dirty="0"/>
              <a:t>c</a:t>
            </a:r>
            <a:r>
              <a:rPr lang="en-US" dirty="0"/>
              <a:t>*2</a:t>
            </a:r>
            <a:r>
              <a:rPr lang="en-US" baseline="30000" dirty="0"/>
              <a:t>1</a:t>
            </a:r>
            <a:r>
              <a:rPr lang="en-US" dirty="0"/>
              <a:t> + </a:t>
            </a:r>
            <a:r>
              <a:rPr lang="en-US" dirty="0"/>
              <a:t>d</a:t>
            </a:r>
            <a:r>
              <a:rPr lang="en-US" dirty="0"/>
              <a:t>*2</a:t>
            </a:r>
            <a:r>
              <a:rPr lang="en-US" baseline="30000" dirty="0"/>
              <a:t>0</a:t>
            </a:r>
          </a:p>
          <a:p>
            <a:pPr lvl="1"/>
            <a:r>
              <a:rPr lang="en-US" dirty="0"/>
              <a:t>radix of 2 or binary</a:t>
            </a:r>
          </a:p>
          <a:p>
            <a:r>
              <a:rPr lang="en-US" dirty="0"/>
              <a:t>YOU MUST BECOME INTIMATELY FAMILIAR</a:t>
            </a:r>
          </a:p>
          <a:p>
            <a:endParaRPr lang="en-US" dirty="0"/>
          </a:p>
          <a:p>
            <a:r>
              <a:rPr lang="en-US" dirty="0"/>
              <a:t> What would you use to write an algorithm to convert one base to another (no casting allowed :)</a:t>
            </a:r>
          </a:p>
          <a:p>
            <a:endParaRPr lang="en-US" baseline="30000" dirty="0"/>
          </a:p>
          <a:p>
            <a:pPr>
              <a:buNone/>
            </a:pPr>
            <a:endParaRPr lang="en-US" dirty="0"/>
          </a:p>
        </p:txBody>
      </p:sp>
    </p:spTree>
  </p:cSld>
  <p:clrMapOvr>
    <a:masterClrMapping/>
  </p:clrMapOvr>
</p:sld>
</file>

<file path=ppt/theme/theme1.xml><?xml version="1.0" encoding="utf-8"?>
<a:theme xmlns:a="http://schemas.openxmlformats.org/drawingml/2006/main" name="lectures_optima">
  <a:themeElements>
    <a:clrScheme name="Blank Presentation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fontScheme name="Blank Presentation">
      <a:majorFont>
        <a:latin typeface="Lucida Grande"/>
        <a:ea typeface=""/>
        <a:cs typeface=""/>
      </a:majorFont>
      <a:minorFont>
        <a:latin typeface="Lucida Gran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DCD1EB"/>
        </a:lt1>
        <a:dk2>
          <a:srgbClr val="6C18B0"/>
        </a:dk2>
        <a:lt2>
          <a:srgbClr val="000000"/>
        </a:lt2>
        <a:accent1>
          <a:srgbClr val="9968CC"/>
        </a:accent1>
        <a:accent2>
          <a:srgbClr val="FFAF18"/>
        </a:accent2>
        <a:accent3>
          <a:srgbClr val="EBE5F3"/>
        </a:accent3>
        <a:accent4>
          <a:srgbClr val="000000"/>
        </a:accent4>
        <a:accent5>
          <a:srgbClr val="CAB9E2"/>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EECAE1"/>
        </a:lt1>
        <a:dk2>
          <a:srgbClr val="DC54AD"/>
        </a:dk2>
        <a:lt2>
          <a:srgbClr val="000000"/>
        </a:lt2>
        <a:accent1>
          <a:srgbClr val="DC359C"/>
        </a:accent1>
        <a:accent2>
          <a:srgbClr val="FFAF18"/>
        </a:accent2>
        <a:accent3>
          <a:srgbClr val="F5E1EE"/>
        </a:accent3>
        <a:accent4>
          <a:srgbClr val="000000"/>
        </a:accent4>
        <a:accent5>
          <a:srgbClr val="EBAECB"/>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7E6C5"/>
        </a:lt1>
        <a:dk2>
          <a:srgbClr val="2F8B20"/>
        </a:dk2>
        <a:lt2>
          <a:srgbClr val="000000"/>
        </a:lt2>
        <a:accent1>
          <a:srgbClr val="7ABA05"/>
        </a:accent1>
        <a:accent2>
          <a:srgbClr val="FFAF18"/>
        </a:accent2>
        <a:accent3>
          <a:srgbClr val="E8F0DF"/>
        </a:accent3>
        <a:accent4>
          <a:srgbClr val="000000"/>
        </a:accent4>
        <a:accent5>
          <a:srgbClr val="BED9AA"/>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8D1A8"/>
        </a:lt1>
        <a:dk2>
          <a:srgbClr val="FF9218"/>
        </a:dk2>
        <a:lt2>
          <a:srgbClr val="000000"/>
        </a:lt2>
        <a:accent1>
          <a:srgbClr val="FFAF18"/>
        </a:accent1>
        <a:accent2>
          <a:srgbClr val="F06157"/>
        </a:accent2>
        <a:accent3>
          <a:srgbClr val="FBE5D1"/>
        </a:accent3>
        <a:accent4>
          <a:srgbClr val="000000"/>
        </a:accent4>
        <a:accent5>
          <a:srgbClr val="FFD4AB"/>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CCCCCC"/>
        </a:lt1>
        <a:dk2>
          <a:srgbClr val="555555"/>
        </a:dk2>
        <a:lt2>
          <a:srgbClr val="000000"/>
        </a:lt2>
        <a:accent1>
          <a:srgbClr val="AAAAAA"/>
        </a:accent1>
        <a:accent2>
          <a:srgbClr val="888888"/>
        </a:accent2>
        <a:accent3>
          <a:srgbClr val="E2E2E2"/>
        </a:accent3>
        <a:accent4>
          <a:srgbClr val="000000"/>
        </a:accent4>
        <a:accent5>
          <a:srgbClr val="D2D2D2"/>
        </a:accent5>
        <a:accent6>
          <a:srgbClr val="7B7B7B"/>
        </a:accent6>
        <a:hlink>
          <a:srgbClr val="333333"/>
        </a:hlink>
        <a:folHlink>
          <a:srgbClr val="88888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lectures_optima.potx</Template>
  <TotalTime>8077</TotalTime>
  <Words>2684</Words>
  <Application>Microsoft Macintosh PowerPoint</Application>
  <PresentationFormat>On-screen Show (4:3)</PresentationFormat>
  <Paragraphs>635</Paragraphs>
  <Slides>50</Slides>
  <Notes>24</Notes>
  <HiddenSlides>0</HiddenSlides>
  <MMClips>0</MMClips>
  <ScaleCrop>false</ScaleCrop>
  <HeadingPairs>
    <vt:vector size="6" baseType="variant">
      <vt:variant>
        <vt:lpstr>Design Template</vt:lpstr>
      </vt:variant>
      <vt:variant>
        <vt:i4>1</vt:i4>
      </vt:variant>
      <vt:variant>
        <vt:lpstr>Embedded OLE Servers</vt:lpstr>
      </vt:variant>
      <vt:variant>
        <vt:i4>2</vt:i4>
      </vt:variant>
      <vt:variant>
        <vt:lpstr>Slide Titles</vt:lpstr>
      </vt:variant>
      <vt:variant>
        <vt:i4>50</vt:i4>
      </vt:variant>
    </vt:vector>
  </HeadingPairs>
  <TitlesOfParts>
    <vt:vector size="53" baseType="lpstr">
      <vt:lpstr>lectures_optima</vt:lpstr>
      <vt:lpstr>Equation</vt:lpstr>
      <vt:lpstr>Worksheet</vt:lpstr>
      <vt:lpstr>Performance II </vt:lpstr>
      <vt:lpstr>Announcements</vt:lpstr>
      <vt:lpstr>Slide 3</vt:lpstr>
      <vt:lpstr>What are these?</vt:lpstr>
      <vt:lpstr>What are these?</vt:lpstr>
      <vt:lpstr>What are these?</vt:lpstr>
      <vt:lpstr>What are these?</vt:lpstr>
      <vt:lpstr>What is the discovery????</vt:lpstr>
      <vt:lpstr>Concept of radix or base</vt:lpstr>
      <vt:lpstr>Whats the difference?</vt:lpstr>
      <vt:lpstr>Addition and Multiplication</vt:lpstr>
      <vt:lpstr>BTW</vt:lpstr>
      <vt:lpstr>Who is Donald Knuth???</vt:lpstr>
      <vt:lpstr>Shifting a number left is the same as multiplying</vt:lpstr>
      <vt:lpstr>Review</vt:lpstr>
      <vt:lpstr>BTW: Adding Binary</vt:lpstr>
      <vt:lpstr>Abstraction Layers in Modern Systems</vt:lpstr>
      <vt:lpstr>Performance Evaluation Goals</vt:lpstr>
      <vt:lpstr>Performance Evaluation</vt:lpstr>
      <vt:lpstr>Clock Cycles</vt:lpstr>
      <vt:lpstr>Clock Rate</vt:lpstr>
      <vt:lpstr>CPU Execution Time</vt:lpstr>
      <vt:lpstr>MOST IMPORTANT</vt:lpstr>
      <vt:lpstr>Where we Left Off Monday</vt:lpstr>
      <vt:lpstr>Breaking down CPU clock cycles : CPI</vt:lpstr>
      <vt:lpstr>Effective CPI</vt:lpstr>
      <vt:lpstr>Example : Effective CPI</vt:lpstr>
      <vt:lpstr>Example : Effective CPI</vt:lpstr>
      <vt:lpstr>Example: Effective CPI</vt:lpstr>
      <vt:lpstr>Example : Effective CPI</vt:lpstr>
      <vt:lpstr>Remember: There Are No Absolutes!</vt:lpstr>
      <vt:lpstr>Example : Relative Performance</vt:lpstr>
      <vt:lpstr>Execution Rate</vt:lpstr>
      <vt:lpstr>Benchmarks</vt:lpstr>
      <vt:lpstr>Example : Relative Performance</vt:lpstr>
      <vt:lpstr>Workloads and Benchmarks</vt:lpstr>
      <vt:lpstr>Benchmark Examples</vt:lpstr>
      <vt:lpstr>SPEC CINT2006 on Barcelona (CC = 0.4 x 109)</vt:lpstr>
      <vt:lpstr>Benchmark Examples</vt:lpstr>
      <vt:lpstr>Different Types of Means</vt:lpstr>
      <vt:lpstr> Summarizing Performance is Hard</vt:lpstr>
      <vt:lpstr>Comparing and Summarizing Performance</vt:lpstr>
      <vt:lpstr>Comparing and Summarizing Performance</vt:lpstr>
      <vt:lpstr>Problems with Summarizing</vt:lpstr>
      <vt:lpstr>Need To Have Realistic Expectations</vt:lpstr>
      <vt:lpstr>Estimating Potential Speedup</vt:lpstr>
      <vt:lpstr>Example : Estimating Potential Speedup</vt:lpstr>
      <vt:lpstr>Amdahl’s Law</vt:lpstr>
      <vt:lpstr>Conversion from Binary to Hex </vt:lpstr>
      <vt:lpstr>Words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Performance</dc:title>
  <dc:creator>Apan Qasem</dc:creator>
  <cp:lastModifiedBy>Greg LaKomski</cp:lastModifiedBy>
  <cp:revision>723</cp:revision>
  <dcterms:created xsi:type="dcterms:W3CDTF">2018-08-29T16:10:53Z</dcterms:created>
  <dcterms:modified xsi:type="dcterms:W3CDTF">2018-08-29T17:21:47Z</dcterms:modified>
</cp:coreProperties>
</file>