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Default Extension="bin" ContentType="application/vnd.openxmlformats-officedocument.presentationml.printerSettings"/>
  <Override PartName="/ppt/notesSlides/notesSlide30.xml" ContentType="application/vnd.openxmlformats-officedocument.presentationml.notesSlide+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embeddings/Microsoft_Equation2.bin" ContentType="application/vnd.openxmlformats-officedocument.oleObject"/>
  <Override PartName="/ppt/notesSlides/notesSlide8.xml" ContentType="application/vnd.openxmlformats-officedocument.presentationml.notesSlide+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Default Extension="vml" ContentType="application/vnd.openxmlformats-officedocument.vmlDrawing"/>
  <Override PartName="/ppt/slides/slide12.xml" ContentType="application/vnd.openxmlformats-officedocument.presentationml.slide+xml"/>
  <Override PartName="/ppt/slides/slide8.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Layouts/slideLayout6.xml" ContentType="application/vnd.openxmlformats-officedocument.presentationml.slideLayout+xml"/>
  <Override PartName="/ppt/embeddings/Microsoft_Equation3.bin" ContentType="application/vnd.openxmlformats-officedocument.oleObject"/>
  <Override PartName="/ppt/notesSlides/notesSlide9.xml" ContentType="application/vnd.openxmlformats-officedocument.presentationml.notesSlide+xml"/>
  <Override PartName="/ppt/slides/slide31.xml" ContentType="application/vnd.openxmlformats-officedocument.presentationml.slide+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slides/slide59.xml" ContentType="application/vnd.openxmlformats-officedocument.presentationml.slide+xml"/>
  <Default Extension="pict" ContentType="image/pict"/>
  <Override PartName="/ppt/notesSlides/notesSlide21.xml" ContentType="application/vnd.openxmlformats-officedocument.presentationml.notes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embeddings/Microsoft_Equation1.bin" ContentType="application/vnd.openxmlformats-officedocument.oleObject"/>
  <Override PartName="/ppt/slideLayouts/slideLayout13.xml" ContentType="application/vnd.openxmlformats-officedocument.presentationml.slideLayout+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63"/>
  </p:notesMasterIdLst>
  <p:sldIdLst>
    <p:sldId id="265" r:id="rId2"/>
    <p:sldId id="318" r:id="rId3"/>
    <p:sldId id="314" r:id="rId4"/>
    <p:sldId id="410" r:id="rId5"/>
    <p:sldId id="361" r:id="rId6"/>
    <p:sldId id="363" r:id="rId7"/>
    <p:sldId id="364" r:id="rId8"/>
    <p:sldId id="317" r:id="rId9"/>
    <p:sldId id="341" r:id="rId10"/>
    <p:sldId id="342" r:id="rId11"/>
    <p:sldId id="343" r:id="rId12"/>
    <p:sldId id="348" r:id="rId13"/>
    <p:sldId id="349" r:id="rId14"/>
    <p:sldId id="316" r:id="rId15"/>
    <p:sldId id="325" r:id="rId16"/>
    <p:sldId id="330" r:id="rId17"/>
    <p:sldId id="337" r:id="rId18"/>
    <p:sldId id="365" r:id="rId19"/>
    <p:sldId id="366" r:id="rId20"/>
    <p:sldId id="408" r:id="rId21"/>
    <p:sldId id="367" r:id="rId22"/>
    <p:sldId id="368" r:id="rId23"/>
    <p:sldId id="369" r:id="rId24"/>
    <p:sldId id="370" r:id="rId25"/>
    <p:sldId id="371" r:id="rId26"/>
    <p:sldId id="372" r:id="rId27"/>
    <p:sldId id="388" r:id="rId28"/>
    <p:sldId id="373" r:id="rId29"/>
    <p:sldId id="374" r:id="rId30"/>
    <p:sldId id="375" r:id="rId31"/>
    <p:sldId id="376" r:id="rId32"/>
    <p:sldId id="377" r:id="rId33"/>
    <p:sldId id="389" r:id="rId34"/>
    <p:sldId id="378" r:id="rId35"/>
    <p:sldId id="379" r:id="rId36"/>
    <p:sldId id="380" r:id="rId37"/>
    <p:sldId id="381" r:id="rId38"/>
    <p:sldId id="382" r:id="rId39"/>
    <p:sldId id="383" r:id="rId40"/>
    <p:sldId id="384" r:id="rId41"/>
    <p:sldId id="385" r:id="rId42"/>
    <p:sldId id="386" r:id="rId43"/>
    <p:sldId id="390" r:id="rId44"/>
    <p:sldId id="406" r:id="rId45"/>
    <p:sldId id="407" r:id="rId46"/>
    <p:sldId id="387" r:id="rId47"/>
    <p:sldId id="392" r:id="rId48"/>
    <p:sldId id="393" r:id="rId49"/>
    <p:sldId id="394" r:id="rId50"/>
    <p:sldId id="395" r:id="rId51"/>
    <p:sldId id="396" r:id="rId52"/>
    <p:sldId id="397" r:id="rId53"/>
    <p:sldId id="398" r:id="rId54"/>
    <p:sldId id="399" r:id="rId55"/>
    <p:sldId id="400" r:id="rId56"/>
    <p:sldId id="401" r:id="rId57"/>
    <p:sldId id="409" r:id="rId58"/>
    <p:sldId id="402" r:id="rId59"/>
    <p:sldId id="403" r:id="rId60"/>
    <p:sldId id="404" r:id="rId61"/>
    <p:sldId id="405" r:id="rId6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29F1E"/>
    <a:srgbClr val="010000"/>
    <a:srgbClr val="F4FFD2"/>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1976" autoAdjust="0"/>
    <p:restoredTop sz="94672"/>
  </p:normalViewPr>
  <p:slideViewPr>
    <p:cSldViewPr snapToGrid="0" snapToObjects="1">
      <p:cViewPr varScale="1">
        <p:scale>
          <a:sx n="144" d="100"/>
          <a:sy n="144" d="100"/>
        </p:scale>
        <p:origin x="-167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4"/>
    </p:cViewPr>
  </p:sorterViewPr>
  <p:notesViewPr>
    <p:cSldViewPr snapToObjects="1">
      <p:cViewPr varScale="1">
        <p:scale>
          <a:sx n="122" d="100"/>
          <a:sy n="122" d="100"/>
        </p:scale>
        <p:origin x="-4976"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65C09104-FB5C-CD4F-9730-869F015B32A3}" type="datetime1">
              <a:rPr lang="en-US" altLang="en-US"/>
              <a:pPr/>
              <a:t>9/6/18</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501EFFB2-75D3-E44E-9C9D-ABD4D821A301}"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4331087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ＭＳ Ｐゴシック" pitchFamily="-107"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ADF5B13-FF64-E448-8852-0936C32E8EA7}" type="slidenum">
              <a:rPr lang="en-US" altLang="en-US" sz="1200">
                <a:latin typeface="Calibri" charset="0"/>
              </a:rPr>
              <a:pPr eaLnBrk="1" hangingPunct="1"/>
              <a:t>1</a:t>
            </a:fld>
            <a:endParaRPr lang="en-US" altLang="en-US" sz="1200" dirty="0">
              <a:latin typeface="Calibri" charset="0"/>
            </a:endParaRPr>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15363"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pPr eaLnBrk="1" hangingPunct="1">
              <a:spcBef>
                <a:spcPct val="0"/>
              </a:spcBef>
            </a:pPr>
            <a:endParaRPr lang="en-US" altLang="en-US" dirty="0">
              <a:latin typeface="Arial" charset="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01644392"/>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 graphic</a:t>
            </a:r>
            <a:r>
              <a:rPr lang="en-US" baseline="0" dirty="0" smtClean="0"/>
              <a:t> showing instructions going to accumulator and then the accumulator feeding back to the instructions</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 graphic</a:t>
            </a:r>
            <a:r>
              <a:rPr lang="en-US" baseline="0" dirty="0" smtClean="0"/>
              <a:t> showing instructions going to accumulator and then the accumulator feeding back to the instructions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 graphic</a:t>
            </a:r>
            <a:r>
              <a:rPr lang="en-US" baseline="0" dirty="0" smtClean="0"/>
              <a:t> showing instructions going to accumulator and then the accumulator feeding back to the instructions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Rectangle 4"/>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6493" tIns="43247" rIns="86493" bIns="43247"/>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t>CS252 S05</a:t>
            </a:r>
          </a:p>
        </p:txBody>
      </p:sp>
      <p:sp>
        <p:nvSpPr>
          <p:cNvPr id="31746" name="Rectangle 5"/>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6493" tIns="43247" rIns="86493" bIns="43247"/>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fld id="{DF717A7D-1F07-1640-87D8-B6BBD8F09759}" type="slidenum">
              <a:rPr lang="en-US" altLang="en-US" sz="1800"/>
              <a:pPr/>
              <a:t>30</a:t>
            </a:fld>
            <a:endParaRPr lang="en-US" altLang="en-US" sz="1800"/>
          </a:p>
        </p:txBody>
      </p:sp>
      <p:sp>
        <p:nvSpPr>
          <p:cNvPr id="31747" name="Rectangle 2"/>
          <p:cNvSpPr>
            <a:spLocks noGrp="1" noRot="1" noChangeAspect="1" noChangeArrowheads="1"/>
          </p:cNvSpPr>
          <p:nvPr>
            <p:ph type="sldImg"/>
          </p:nvPr>
        </p:nvSpPr>
        <p:spPr>
          <a:xfrm>
            <a:off x="1144588" y="684213"/>
            <a:ext cx="4570412" cy="3429000"/>
          </a:xfrm>
          <a:solidFill>
            <a:srgbClr val="FFFFFF"/>
          </a:solidFill>
          <a:ln w="12700">
            <a:solidFill>
              <a:srgbClr val="000000"/>
            </a:solidFill>
            <a:miter lim="800000"/>
            <a:headEnd/>
            <a:tailEnd/>
          </a:ln>
        </p:spPr>
      </p:sp>
      <p:sp>
        <p:nvSpPr>
          <p:cNvPr id="31748" name="Rectangle 3"/>
          <p:cNvSpPr>
            <a:spLocks noGrp="1" noChangeArrowheads="1"/>
          </p:cNvSpPr>
          <p:nvPr>
            <p:ph type="body" idx="1"/>
          </p:nvPr>
        </p:nvSpPr>
        <p:spPr>
          <a:xfrm>
            <a:off x="915988" y="4343400"/>
            <a:ext cx="5026025" cy="4116388"/>
          </a:xfrm>
          <a:solidFill>
            <a:srgbClr val="FFFFFF"/>
          </a:solidFill>
        </p:spPr>
        <p:txBody>
          <a:bodyPr lIns="89935" tIns="44968" rIns="89935" bIns="44968"/>
          <a:lstStyle/>
          <a:p>
            <a:r>
              <a:rPr lang="en-US" altLang="en-US" dirty="0" smtClean="0">
                <a:ea typeface="ＭＳ Ｐゴシック" charset="-128"/>
              </a:rPr>
              <a:t>Shows graphic of stack interacting with the main memory.  This is like an HP calculator reverse polish notation</a:t>
            </a:r>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38333088"/>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Rectangle 4"/>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6493" tIns="43247" rIns="86493" bIns="43247"/>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t>CS252 S05</a:t>
            </a:r>
          </a:p>
        </p:txBody>
      </p:sp>
      <p:sp>
        <p:nvSpPr>
          <p:cNvPr id="37890" name="Rectangle 5"/>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6493" tIns="43247" rIns="86493" bIns="43247"/>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fld id="{2C440BC9-F4EF-7449-8AA6-B6E851CD0E36}" type="slidenum">
              <a:rPr lang="en-US" altLang="en-US" sz="1800"/>
              <a:pPr/>
              <a:t>31</a:t>
            </a:fld>
            <a:endParaRPr lang="en-US" altLang="en-US" sz="1800"/>
          </a:p>
        </p:txBody>
      </p:sp>
      <p:sp>
        <p:nvSpPr>
          <p:cNvPr id="37891" name="Rectangle 2"/>
          <p:cNvSpPr>
            <a:spLocks noGrp="1" noRot="1" noChangeAspect="1" noChangeArrowheads="1"/>
          </p:cNvSpPr>
          <p:nvPr>
            <p:ph type="sldImg"/>
          </p:nvPr>
        </p:nvSpPr>
        <p:spPr>
          <a:xfrm>
            <a:off x="1144588" y="684213"/>
            <a:ext cx="4570412" cy="3429000"/>
          </a:xfrm>
          <a:solidFill>
            <a:srgbClr val="FFFFFF"/>
          </a:solidFill>
          <a:ln w="12700">
            <a:solidFill>
              <a:srgbClr val="000000"/>
            </a:solidFill>
            <a:miter lim="800000"/>
            <a:headEnd/>
            <a:tailEnd/>
          </a:ln>
        </p:spPr>
      </p:sp>
      <p:sp>
        <p:nvSpPr>
          <p:cNvPr id="37892" name="Rectangle 3"/>
          <p:cNvSpPr>
            <a:spLocks noGrp="1" noChangeArrowheads="1"/>
          </p:cNvSpPr>
          <p:nvPr>
            <p:ph type="body" idx="1"/>
          </p:nvPr>
        </p:nvSpPr>
        <p:spPr>
          <a:xfrm>
            <a:off x="915988" y="4343400"/>
            <a:ext cx="5026025" cy="4116388"/>
          </a:xfrm>
          <a:solidFill>
            <a:srgbClr val="FFFFFF"/>
          </a:solidFill>
        </p:spPr>
        <p:txBody>
          <a:bodyPr lIns="89935" tIns="44968" rIns="89935" bIns="44968"/>
          <a:lstStyle/>
          <a:p>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91755228"/>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Rectangle 4"/>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6493" tIns="43247" rIns="86493" bIns="43247"/>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t>CS252 S05</a:t>
            </a:r>
          </a:p>
        </p:txBody>
      </p:sp>
      <p:sp>
        <p:nvSpPr>
          <p:cNvPr id="39938" name="Rectangle 5"/>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6493" tIns="43247" rIns="86493" bIns="43247"/>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fld id="{D902A049-415B-C44E-8CD9-6BB6891C929B}" type="slidenum">
              <a:rPr lang="en-US" altLang="en-US" sz="1800"/>
              <a:pPr/>
              <a:t>34</a:t>
            </a:fld>
            <a:endParaRPr lang="en-US" altLang="en-US" sz="1800"/>
          </a:p>
        </p:txBody>
      </p:sp>
      <p:sp>
        <p:nvSpPr>
          <p:cNvPr id="39939" name="Rectangle 2"/>
          <p:cNvSpPr>
            <a:spLocks noGrp="1" noRot="1" noChangeAspect="1" noChangeArrowheads="1"/>
          </p:cNvSpPr>
          <p:nvPr>
            <p:ph type="sldImg"/>
          </p:nvPr>
        </p:nvSpPr>
        <p:spPr>
          <a:xfrm>
            <a:off x="1144588" y="684213"/>
            <a:ext cx="4570412" cy="3429000"/>
          </a:xfrm>
          <a:solidFill>
            <a:srgbClr val="FFFFFF"/>
          </a:solidFill>
          <a:ln w="12700">
            <a:solidFill>
              <a:srgbClr val="000000"/>
            </a:solidFill>
            <a:miter lim="800000"/>
            <a:headEnd/>
            <a:tailEnd/>
          </a:ln>
        </p:spPr>
      </p:sp>
      <p:sp>
        <p:nvSpPr>
          <p:cNvPr id="39940" name="Rectangle 3"/>
          <p:cNvSpPr>
            <a:spLocks noGrp="1" noChangeArrowheads="1"/>
          </p:cNvSpPr>
          <p:nvPr>
            <p:ph type="body" idx="1"/>
          </p:nvPr>
        </p:nvSpPr>
        <p:spPr>
          <a:xfrm>
            <a:off x="915988" y="4343400"/>
            <a:ext cx="5026025" cy="4116388"/>
          </a:xfrm>
          <a:solidFill>
            <a:srgbClr val="FFFFFF"/>
          </a:solidFill>
        </p:spPr>
        <p:txBody>
          <a:bodyPr lIns="89935" tIns="44968" rIns="89935" bIns="44968"/>
          <a:lstStyle/>
          <a:p>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17929473"/>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Graphic showing IO,</a:t>
            </a:r>
            <a:r>
              <a:rPr lang="en-US" baseline="0" dirty="0" smtClean="0"/>
              <a:t> memory, </a:t>
            </a:r>
            <a:r>
              <a:rPr lang="en-US" baseline="0" dirty="0" err="1" smtClean="0"/>
              <a:t>cpu</a:t>
            </a:r>
            <a:r>
              <a:rPr lang="en-US" baseline="0" dirty="0" smtClean="0"/>
              <a:t>, output device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Graphic showing memory interacting with on board registers</a:t>
            </a:r>
            <a:r>
              <a:rPr lang="en-US" baseline="0" dirty="0" smtClean="0"/>
              <a:t> and the registers interaction with the </a:t>
            </a:r>
            <a:r>
              <a:rPr lang="en-US" baseline="0" dirty="0" err="1" smtClean="0"/>
              <a:t>cpu</a:t>
            </a:r>
            <a:r>
              <a:rPr lang="en-US" baseline="0" dirty="0" smtClean="0"/>
              <a:t>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Graphic showing same architecture but expanding the </a:t>
            </a:r>
            <a:r>
              <a:rPr lang="en-US" dirty="0" err="1" smtClean="0"/>
              <a:t>cpu</a:t>
            </a:r>
            <a:r>
              <a:rPr lang="en-US" dirty="0" smtClean="0"/>
              <a:t> into ALU and control unit with an instruction stream flowing to</a:t>
            </a:r>
            <a:r>
              <a:rPr lang="en-US" baseline="0" dirty="0" smtClean="0"/>
              <a:t> the control unit </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Additional graphic showing the possibility of multiple </a:t>
            </a:r>
            <a:r>
              <a:rPr lang="en-US" dirty="0" err="1" smtClean="0"/>
              <a:t>alu</a:t>
            </a:r>
            <a:r>
              <a:rPr lang="en-US" dirty="0" smtClean="0"/>
              <a:t> units and says</a:t>
            </a:r>
            <a:r>
              <a:rPr lang="en-US" baseline="0" dirty="0" smtClean="0"/>
              <a:t> that CISC instruction allow this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46082"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r>
              <a:rPr lang="en-US" altLang="en-US">
                <a:ea typeface="ＭＳ Ｐゴシック" charset="-128"/>
              </a:rPr>
              <a:t>For lecture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09324030"/>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Change</a:t>
            </a:r>
            <a:r>
              <a:rPr lang="en-US" baseline="0" dirty="0"/>
              <a:t> instruction to match ARM layout</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Shows the</a:t>
            </a:r>
            <a:r>
              <a:rPr lang="en-US" baseline="0" dirty="0" smtClean="0"/>
              <a:t> machine state is defined by what’s in memory, what’s in the registers, and what’s in the program counter</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Covers arithmetic and loc instructions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p:sp>
      <p:sp>
        <p:nvSpPr>
          <p:cNvPr id="53250" name="Notes Placeholder 2"/>
          <p:cNvSpPr>
            <a:spLocks noGrp="1"/>
          </p:cNvSpPr>
          <p:nvPr>
            <p:ph type="body" idx="1"/>
          </p:nvPr>
        </p:nvSpPr>
        <p:spPr>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02714397"/>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has table comparing assembly language to machine</a:t>
            </a:r>
            <a:r>
              <a:rPr lang="en-US" baseline="0" dirty="0" smtClean="0"/>
              <a:t> code.  Main point is that assembly associated with architecture and machine code with specific hardware  </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p:sp>
      <p:sp>
        <p:nvSpPr>
          <p:cNvPr id="56322" name="Rectangle 3"/>
          <p:cNvSpPr>
            <a:spLocks noGrp="1" noChangeArrowheads="1"/>
          </p:cNvSpPr>
          <p:nvPr>
            <p:ph type="body" idx="1"/>
          </p:nvPr>
        </p:nvSpPr>
        <p:spPr>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p>
            <a:r>
              <a:rPr lang="en-US" altLang="en-US" dirty="0">
                <a:ea typeface="ＭＳ Ｐゴシック" charset="-128"/>
              </a:rPr>
              <a:t>Four logical phases all programs go through</a:t>
            </a:r>
          </a:p>
          <a:p>
            <a:endParaRPr lang="en-US" altLang="en-US" dirty="0">
              <a:ea typeface="ＭＳ Ｐゴシック" charset="-128"/>
            </a:endParaRPr>
          </a:p>
          <a:p>
            <a:r>
              <a:rPr lang="en-US" altLang="en-US" dirty="0">
                <a:ea typeface="ＭＳ Ｐゴシック" charset="-128"/>
              </a:rPr>
              <a:t>C code – x.c or .TXT</a:t>
            </a:r>
          </a:p>
          <a:p>
            <a:r>
              <a:rPr lang="en-US" altLang="en-US" dirty="0">
                <a:ea typeface="ＭＳ Ｐゴシック" charset="-128"/>
              </a:rPr>
              <a:t>assembly code – x.s or .ASM</a:t>
            </a:r>
          </a:p>
          <a:p>
            <a:r>
              <a:rPr lang="en-US" altLang="en-US" dirty="0">
                <a:ea typeface="ＭＳ Ｐゴシック" charset="-128"/>
              </a:rPr>
              <a:t>object code – x.o or .OBJ</a:t>
            </a:r>
          </a:p>
          <a:p>
            <a:r>
              <a:rPr lang="en-US" altLang="en-US" dirty="0">
                <a:ea typeface="ＭＳ Ｐゴシック" charset="-128"/>
              </a:rPr>
              <a:t>executable – a.out or .EXE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36996769"/>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p:sp>
      <p:sp>
        <p:nvSpPr>
          <p:cNvPr id="58370" name="Notes Placeholder 2"/>
          <p:cNvSpPr>
            <a:spLocks noGrp="1"/>
          </p:cNvSpPr>
          <p:nvPr>
            <p:ph type="body" idx="1"/>
          </p:nvPr>
        </p:nvSpPr>
        <p:spPr>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r>
              <a:rPr lang="en-US" altLang="en-US" dirty="0">
                <a:solidFill>
                  <a:srgbClr val="FF0000"/>
                </a:solidFill>
                <a:ea typeface="ＭＳ Ｐゴシック" charset="-128"/>
              </a:rPr>
              <a:t>Need</a:t>
            </a:r>
            <a:r>
              <a:rPr lang="en-US" altLang="en-US" baseline="0" dirty="0">
                <a:solidFill>
                  <a:srgbClr val="FF0000"/>
                </a:solidFill>
                <a:ea typeface="ＭＳ Ｐゴシック" charset="-128"/>
              </a:rPr>
              <a:t> to add ARM opcode</a:t>
            </a:r>
            <a:endParaRPr lang="en-US" altLang="en-US" dirty="0">
              <a:solidFill>
                <a:srgbClr val="FF0000"/>
              </a:solidFill>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78411889"/>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Illustrations of variable length instructions on </a:t>
            </a:r>
            <a:r>
              <a:rPr lang="en-US" dirty="0" err="1" smtClean="0"/>
              <a:t>vax</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Illustration of multi length instructions.  Point is that it has better code density which makes it good for embedded.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0722"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r>
              <a:rPr lang="en-US" altLang="en-US" dirty="0">
                <a:ea typeface="ＭＳ Ｐゴシック" charset="-128"/>
              </a:rPr>
              <a:t>Increasing performance requires decreasing execution </a:t>
            </a:r>
            <a:r>
              <a:rPr lang="en-US" altLang="en-US" dirty="0" smtClean="0">
                <a:ea typeface="ＭＳ Ｐゴシック" charset="-128"/>
              </a:rPr>
              <a:t>time.   Equation is ratio of performance of </a:t>
            </a:r>
            <a:r>
              <a:rPr lang="en-US" altLang="en-US" dirty="0" err="1" smtClean="0">
                <a:ea typeface="ＭＳ Ｐゴシック" charset="-128"/>
              </a:rPr>
              <a:t>x</a:t>
            </a:r>
            <a:r>
              <a:rPr lang="en-US" altLang="en-US" dirty="0" smtClean="0">
                <a:ea typeface="ＭＳ Ｐゴシック" charset="-128"/>
              </a:rPr>
              <a:t> to performance of </a:t>
            </a:r>
            <a:r>
              <a:rPr lang="en-US" altLang="en-US" dirty="0" err="1" smtClean="0">
                <a:ea typeface="ＭＳ Ｐゴシック" charset="-128"/>
              </a:rPr>
              <a:t>y</a:t>
            </a:r>
            <a:r>
              <a:rPr lang="en-US" altLang="en-US" dirty="0" smtClean="0">
                <a:ea typeface="ＭＳ Ｐゴシック" charset="-128"/>
              </a:rPr>
              <a:t> is equal to the ratio</a:t>
            </a:r>
            <a:r>
              <a:rPr lang="en-US" altLang="en-US" baseline="0" dirty="0" smtClean="0">
                <a:ea typeface="ＭＳ Ｐゴシック" charset="-128"/>
              </a:rPr>
              <a:t> of the execution time of </a:t>
            </a:r>
            <a:r>
              <a:rPr lang="en-US" altLang="en-US" baseline="0" dirty="0" err="1" smtClean="0">
                <a:ea typeface="ＭＳ Ｐゴシック" charset="-128"/>
              </a:rPr>
              <a:t>y</a:t>
            </a:r>
            <a:r>
              <a:rPr lang="en-US" altLang="en-US" baseline="0" dirty="0" smtClean="0">
                <a:ea typeface="ＭＳ Ｐゴシック" charset="-128"/>
              </a:rPr>
              <a:t> to the execution time of </a:t>
            </a:r>
            <a:r>
              <a:rPr lang="en-US" altLang="en-US" baseline="0" dirty="0" err="1" smtClean="0">
                <a:ea typeface="ＭＳ Ｐゴシック" charset="-128"/>
              </a:rPr>
              <a:t>x</a:t>
            </a:r>
            <a:r>
              <a:rPr lang="en-US" altLang="en-US" baseline="0" dirty="0" smtClean="0">
                <a:ea typeface="ＭＳ Ｐゴシック" charset="-128"/>
              </a:rPr>
              <a:t>.</a:t>
            </a:r>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58511430"/>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Change</a:t>
            </a:r>
            <a:r>
              <a:rPr lang="en-US" baseline="0" dirty="0"/>
              <a:t> this slide over to ARM formats</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Corrected Error in D instruction to </a:t>
            </a:r>
            <a:r>
              <a:rPr lang="en-US" sz="1200" smtClean="0"/>
              <a:t>11 bits – rev2 9/2018</a:t>
            </a:r>
            <a:endParaRPr 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Shows that two operand machine requires more</a:t>
            </a:r>
            <a:r>
              <a:rPr lang="en-US" baseline="0" dirty="0" smtClean="0"/>
              <a:t> steps than three operand machine.   But question still is based on how many cycles each instruction takes</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Rectangle 2"/>
          <p:cNvSpPr>
            <a:spLocks noGrp="1" noChangeArrowheads="1"/>
          </p:cNvSpPr>
          <p:nvPr>
            <p:ph type="body" idx="1"/>
          </p:nvPr>
        </p:nvSpPr>
        <p:spPr>
          <a:xfrm>
            <a:off x="915988" y="4341813"/>
            <a:ext cx="5026025" cy="4114800"/>
          </a:xfrm>
          <a:noFill/>
          <a:ln w="9525">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92003" tIns="45194" rIns="92003" bIns="45194"/>
          <a:lstStyle/>
          <a:p>
            <a:r>
              <a:rPr lang="en-US" altLang="en-US" dirty="0">
                <a:ea typeface="ＭＳ Ｐゴシック" charset="-128"/>
              </a:rPr>
              <a:t>Need</a:t>
            </a:r>
            <a:r>
              <a:rPr lang="en-US" altLang="en-US" baseline="0" dirty="0">
                <a:ea typeface="ＭＳ Ｐゴシック" charset="-128"/>
              </a:rPr>
              <a:t> to incorporate ARM instruction for ADDI </a:t>
            </a:r>
            <a:endParaRPr lang="en-US" altLang="en-US" dirty="0">
              <a:ea typeface="ＭＳ Ｐゴシック" charset="-128"/>
            </a:endParaRPr>
          </a:p>
        </p:txBody>
      </p:sp>
      <p:sp>
        <p:nvSpPr>
          <p:cNvPr id="66562" name="Rectangle 3"/>
          <p:cNvSpPr>
            <a:spLocks noGrp="1" noRot="1" noChangeAspect="1" noChangeArrowheads="1" noTextEdit="1"/>
          </p:cNvSpPr>
          <p:nvPr>
            <p:ph type="sldImg"/>
          </p:nvPr>
        </p:nvSpPr>
        <p:spPr>
          <a:xfrm>
            <a:off x="1154113" y="693738"/>
            <a:ext cx="4552950" cy="3414712"/>
          </a:xfrm>
          <a:ln w="12700" cap="flat">
            <a:solidFill>
              <a:schemeClr val="tx1"/>
            </a:solidFill>
            <a:miter lim="800000"/>
            <a:headEnd/>
            <a:tailEnd/>
          </a:ln>
        </p:spPr>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03127032"/>
      </p:ext>
    </p:extLst>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Rectangle 2"/>
          <p:cNvSpPr>
            <a:spLocks noGrp="1" noChangeArrowheads="1"/>
          </p:cNvSpPr>
          <p:nvPr>
            <p:ph type="body" idx="1"/>
          </p:nvPr>
        </p:nvSpPr>
        <p:spPr>
          <a:xfrm>
            <a:off x="915988" y="4343400"/>
            <a:ext cx="5026025" cy="4114800"/>
          </a:xfrm>
          <a:noFill/>
          <a:ln w="9525">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90473" tIns="44443" rIns="90473" bIns="44443"/>
          <a:lstStyle/>
          <a:p>
            <a:r>
              <a:rPr lang="en-US" altLang="en-US" dirty="0">
                <a:ea typeface="ＭＳ Ｐゴシック" charset="-128"/>
              </a:rPr>
              <a:t>Check this for ARM</a:t>
            </a:r>
          </a:p>
        </p:txBody>
      </p:sp>
      <p:sp>
        <p:nvSpPr>
          <p:cNvPr id="68610" name="Rectangle 3"/>
          <p:cNvSpPr>
            <a:spLocks noGrp="1" noRot="1" noChangeAspect="1" noChangeArrowheads="1" noTextEdit="1"/>
          </p:cNvSpPr>
          <p:nvPr>
            <p:ph type="sldImg"/>
          </p:nvPr>
        </p:nvSpPr>
        <p:spPr>
          <a:xfrm>
            <a:off x="1152525" y="692150"/>
            <a:ext cx="4554538" cy="3416300"/>
          </a:xfrm>
          <a:ln w="12700" cap="flat">
            <a:solidFill>
              <a:schemeClr val="tx1"/>
            </a:solidFill>
            <a:miter lim="800000"/>
            <a:headEnd/>
            <a:tailEnd/>
          </a:ln>
        </p:spPr>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12908585"/>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r>
              <a:rPr lang="en-US" baseline="0" dirty="0" smtClean="0"/>
              <a:t> of relative performance comparing two execution times of 15 and 10 for a ratio of 1.5</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13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67586"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a:lstStyle/>
          <a:p>
            <a:endParaRPr lang="en-US" altLang="en-US">
              <a:ea typeface="ＭＳ Ｐゴシック" charset="-128"/>
            </a:endParaRPr>
          </a:p>
        </p:txBody>
      </p:sp>
      <p:sp>
        <p:nvSpPr>
          <p:cNvPr id="67587" name="Slide Number Placeholder 3"/>
          <p:cNvSpPr>
            <a:spLocks noGrp="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C13D493-5FA3-7F44-B35C-3F05FF84B16E}" type="slidenum">
              <a:rPr lang="en-US" altLang="en-US" sz="1200">
                <a:latin typeface="Calibri" charset="0"/>
              </a:rPr>
              <a:pPr eaLnBrk="1" hangingPunct="1"/>
              <a:t>15</a:t>
            </a:fld>
            <a:endParaRPr lang="en-US" altLang="en-US" sz="1200">
              <a:latin typeface="Calibri"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34489513"/>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of systems</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16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Picture of gene </a:t>
            </a:r>
            <a:r>
              <a:rPr lang="en-US" dirty="0" err="1" smtClean="0"/>
              <a:t>amdahl</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17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Rectangle 4"/>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t>CS252 S05</a:t>
            </a:r>
          </a:p>
        </p:txBody>
      </p:sp>
      <p:sp>
        <p:nvSpPr>
          <p:cNvPr id="23554" name="Rectangle 5"/>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fld id="{98F2BAF1-C1A7-0644-8F65-B35003224B03}" type="slidenum">
              <a:rPr lang="en-US" altLang="en-US" sz="1800"/>
              <a:pPr/>
              <a:t>21</a:t>
            </a:fld>
            <a:endParaRPr lang="en-US" altLang="en-US" sz="1800"/>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p>
            <a:r>
              <a:rPr lang="en-US" altLang="en-US" dirty="0">
                <a:ea typeface="ＭＳ Ｐゴシック" charset="-128"/>
              </a:rPr>
              <a:t>ISA layer - close ties with compilers and </a:t>
            </a:r>
            <a:r>
              <a:rPr lang="en-US" altLang="en-US" dirty="0" err="1" smtClean="0">
                <a:ea typeface="ＭＳ Ｐゴシック" charset="-128"/>
              </a:rPr>
              <a:t>microarchitecture</a:t>
            </a:r>
            <a:r>
              <a:rPr lang="en-US" altLang="en-US" dirty="0" smtClean="0">
                <a:ea typeface="ＭＳ Ｐゴシック" charset="-128"/>
              </a:rPr>
              <a:t> – this slide shows the layers with the three layers – instruction set architecture or ISA, micro architecture, and gates/</a:t>
            </a:r>
            <a:r>
              <a:rPr lang="en-US" altLang="en-US" dirty="0" err="1" smtClean="0">
                <a:ea typeface="ＭＳ Ｐゴシック" charset="-128"/>
              </a:rPr>
              <a:t>rtl</a:t>
            </a:r>
            <a:r>
              <a:rPr lang="en-US" altLang="en-US" dirty="0" smtClean="0">
                <a:ea typeface="ＭＳ Ｐゴシック" charset="-128"/>
              </a:rPr>
              <a:t> highlighted</a:t>
            </a:r>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6606660"/>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Rectangle 4"/>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6493" tIns="43247" rIns="86493" bIns="43247"/>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t>CS252 S05</a:t>
            </a:r>
          </a:p>
        </p:txBody>
      </p:sp>
      <p:sp>
        <p:nvSpPr>
          <p:cNvPr id="27650" name="Rectangle 5"/>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6493" tIns="43247" rIns="86493" bIns="43247"/>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fld id="{BED5D9A7-5D9B-7B46-BB08-8D5469519560}" type="slidenum">
              <a:rPr lang="en-US" altLang="en-US" sz="1800"/>
              <a:pPr/>
              <a:t>24</a:t>
            </a:fld>
            <a:endParaRPr lang="en-US" altLang="en-US" sz="1800"/>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5590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17" descr="bar"/>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2971800"/>
            <a:ext cx="8839200" cy="228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7183" name="Rectangle 15"/>
          <p:cNvSpPr>
            <a:spLocks noGrp="1" noChangeArrowheads="1"/>
          </p:cNvSpPr>
          <p:nvPr>
            <p:ph type="ctrTitle"/>
          </p:nvPr>
        </p:nvSpPr>
        <p:spPr>
          <a:xfrm>
            <a:off x="685800" y="1905000"/>
            <a:ext cx="7772400" cy="990600"/>
          </a:xfrm>
        </p:spPr>
        <p:txBody>
          <a:bodyPr/>
          <a:lstStyle>
            <a:lvl1pPr>
              <a:defRPr sz="3600">
                <a:latin typeface="Optima"/>
                <a:cs typeface="Optima"/>
              </a:defRPr>
            </a:lvl1pPr>
          </a:lstStyle>
          <a:p>
            <a:r>
              <a:rPr lang="en-US" smtClean="0"/>
              <a:t>Click to edit Master title style</a:t>
            </a:r>
            <a:endParaRPr lang="en-US"/>
          </a:p>
        </p:txBody>
      </p:sp>
      <p:sp>
        <p:nvSpPr>
          <p:cNvPr id="7184" name="Rectangle 16"/>
          <p:cNvSpPr>
            <a:spLocks noGrp="1" noChangeArrowheads="1"/>
          </p:cNvSpPr>
          <p:nvPr>
            <p:ph type="subTitle" idx="1"/>
          </p:nvPr>
        </p:nvSpPr>
        <p:spPr>
          <a:xfrm>
            <a:off x="1371600" y="3886200"/>
            <a:ext cx="6400800" cy="1752600"/>
          </a:xfrm>
        </p:spPr>
        <p:txBody>
          <a:bodyPr/>
          <a:lstStyle>
            <a:lvl1pPr marL="0" indent="0" algn="ctr">
              <a:buFont typeface="Times" charset="0"/>
              <a:buNone/>
              <a:defRPr/>
            </a:lvl1pPr>
          </a:lstStyle>
          <a:p>
            <a:r>
              <a:rPr lang="en-US" smtClean="0"/>
              <a:t>Click to edit Master subtitle style</a:t>
            </a:r>
            <a:endParaRPr lang="en-US"/>
          </a:p>
        </p:txBody>
      </p:sp>
      <p:sp>
        <p:nvSpPr>
          <p:cNvPr id="5" name="Rectangle 2"/>
          <p:cNvSpPr>
            <a:spLocks noGrp="1" noChangeArrowheads="1"/>
          </p:cNvSpPr>
          <p:nvPr>
            <p:ph type="dt" sz="half" idx="10"/>
          </p:nvPr>
        </p:nvSpPr>
        <p:spPr>
          <a:xfrm>
            <a:off x="457200" y="6245225"/>
            <a:ext cx="2133600" cy="476250"/>
          </a:xfrm>
        </p:spPr>
        <p:txBody>
          <a:bodyPr/>
          <a:lstStyle>
            <a:lvl1pPr>
              <a:defRPr sz="900">
                <a:latin typeface="Lucida Grande" charset="0"/>
              </a:defRPr>
            </a:lvl1pPr>
          </a:lstStyle>
          <a:p>
            <a:fld id="{F55FCB5A-596F-F14F-8339-05428EE3B52B}" type="datetime1">
              <a:rPr lang="en-US" altLang="en-US"/>
              <a:pPr/>
              <a:t>9/6/18</a:t>
            </a:fld>
            <a:endParaRPr lang="en-US" altLang="en-US" dirty="0"/>
          </a:p>
        </p:txBody>
      </p:sp>
      <p:sp>
        <p:nvSpPr>
          <p:cNvPr id="6" name="Rectangle 3"/>
          <p:cNvSpPr>
            <a:spLocks noGrp="1" noChangeArrowheads="1"/>
          </p:cNvSpPr>
          <p:nvPr>
            <p:ph type="ftr" sz="quarter" idx="11"/>
          </p:nvPr>
        </p:nvSpPr>
        <p:spPr>
          <a:xfrm>
            <a:off x="3124200" y="6245225"/>
            <a:ext cx="2895600" cy="476250"/>
          </a:xfrm>
        </p:spPr>
        <p:txBody>
          <a:bodyPr/>
          <a:lstStyle>
            <a:lvl1pPr>
              <a:defRPr/>
            </a:lvl1pPr>
          </a:lstStyle>
          <a:p>
            <a:pPr>
              <a:defRPr/>
            </a:pPr>
            <a:endParaRPr lang="en-US" dirty="0"/>
          </a:p>
        </p:txBody>
      </p:sp>
      <p:sp>
        <p:nvSpPr>
          <p:cNvPr id="7" name="Rectangle 4"/>
          <p:cNvSpPr>
            <a:spLocks noGrp="1" noChangeArrowheads="1"/>
          </p:cNvSpPr>
          <p:nvPr>
            <p:ph type="sldNum" sz="quarter" idx="12"/>
          </p:nvPr>
        </p:nvSpPr>
        <p:spPr>
          <a:xfrm>
            <a:off x="6553200" y="6245225"/>
            <a:ext cx="2133600" cy="476250"/>
          </a:xfrm>
        </p:spPr>
        <p:txBody>
          <a:bodyPr/>
          <a:lstStyle>
            <a:lvl1pPr>
              <a:defRPr/>
            </a:lvl1pPr>
          </a:lstStyle>
          <a:p>
            <a:fld id="{48CB8A68-D6B1-5647-8E5C-C4B9F83E8DA4}"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492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065C319-0591-F745-BA93-728929FD4FE7}" type="datetime1">
              <a:rPr lang="en-US" altLang="en-US"/>
              <a:pPr/>
              <a:t>9/6/18</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77505E58-C248-E448-AE08-F543B90EF8CE}"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2466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ED9BBAC6-C225-D54E-B6FA-E8812C74B866}" type="datetime1">
              <a:rPr lang="en-US" altLang="en-US"/>
              <a:pPr/>
              <a:t>9/6/18</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F4060F4-0968-024C-9A6B-7CB113C7870C}"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70219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46075"/>
            <a:ext cx="7772400" cy="796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371600"/>
            <a:ext cx="3810000" cy="4800600"/>
          </a:xfrm>
        </p:spPr>
        <p:txBody>
          <a:bodyPr/>
          <a:lstStyle/>
          <a:p>
            <a:pPr lvl="0"/>
            <a:endParaRPr lang="en-US" noProof="0"/>
          </a:p>
        </p:txBody>
      </p:sp>
      <p:sp>
        <p:nvSpPr>
          <p:cNvPr id="5" name="Date Placeholder 4"/>
          <p:cNvSpPr>
            <a:spLocks noGrp="1"/>
          </p:cNvSpPr>
          <p:nvPr>
            <p:ph type="dt" sz="half" idx="10"/>
          </p:nvPr>
        </p:nvSpPr>
        <p:spPr>
          <a:xfrm>
            <a:off x="685800" y="6324600"/>
            <a:ext cx="1752600" cy="457200"/>
          </a:xfrm>
        </p:spPr>
        <p:txBody>
          <a:bodyPr/>
          <a:lstStyle>
            <a:lvl1pPr>
              <a:defRPr>
                <a:latin typeface="Arial" charset="0"/>
                <a:ea typeface="ＭＳ Ｐゴシック" charset="0"/>
                <a:cs typeface="ＭＳ Ｐゴシック" charset="0"/>
              </a:defRPr>
            </a:lvl1pPr>
          </a:lstStyle>
          <a:p>
            <a:pPr>
              <a:defRPr/>
            </a:pPr>
            <a:r>
              <a:rPr lang="en-US"/>
              <a:t>UTCS, CS352, S07</a:t>
            </a:r>
            <a:endParaRPr lang="en-US">
              <a:solidFill>
                <a:srgbClr val="FF9933"/>
              </a:solidFill>
              <a:latin typeface="Times New Roman" charset="0"/>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Lecture 5</a:t>
            </a:r>
          </a:p>
        </p:txBody>
      </p:sp>
      <p:sp>
        <p:nvSpPr>
          <p:cNvPr id="7" name="Slide Number Placeholder 6"/>
          <p:cNvSpPr>
            <a:spLocks noGrp="1"/>
          </p:cNvSpPr>
          <p:nvPr>
            <p:ph type="sldNum" sz="quarter" idx="12"/>
          </p:nvPr>
        </p:nvSpPr>
        <p:spPr>
          <a:xfrm>
            <a:off x="6934200" y="6324600"/>
            <a:ext cx="1905000" cy="457200"/>
          </a:xfrm>
        </p:spPr>
        <p:txBody>
          <a:bodyPr/>
          <a:lstStyle>
            <a:lvl1pPr>
              <a:defRPr/>
            </a:lvl1pPr>
          </a:lstStyle>
          <a:p>
            <a:r>
              <a:rPr lang="en-US" altLang="en-US"/>
              <a:t>	         </a:t>
            </a:r>
            <a:fld id="{F93B7426-19A9-8344-A4B5-44F9D68B4574}" type="slidenum">
              <a:rPr lang="en-US" altLang="en-US"/>
              <a:pPr/>
              <a:t>‹#›</a:t>
            </a:fld>
            <a:endParaRPr lang="en-US" altLang="en-US">
              <a:latin typeface="Times New Roman"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1067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46075"/>
            <a:ext cx="7772400" cy="669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93800"/>
            <a:ext cx="3810000" cy="497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193800"/>
            <a:ext cx="3810000" cy="4978400"/>
          </a:xfrm>
        </p:spPr>
        <p:txBody>
          <a:bodyPr/>
          <a:lstStyle/>
          <a:p>
            <a:pPr lvl="0"/>
            <a:endParaRPr lang="en-US" noProof="0"/>
          </a:p>
        </p:txBody>
      </p:sp>
      <p:sp>
        <p:nvSpPr>
          <p:cNvPr id="5" name="Date Placeholder 4"/>
          <p:cNvSpPr>
            <a:spLocks noGrp="1"/>
          </p:cNvSpPr>
          <p:nvPr>
            <p:ph type="dt" sz="half" idx="10"/>
          </p:nvPr>
        </p:nvSpPr>
        <p:spPr>
          <a:xfrm>
            <a:off x="517525" y="6342063"/>
            <a:ext cx="2092325" cy="287337"/>
          </a:xfrm>
        </p:spPr>
        <p:txBody>
          <a:bodyPr/>
          <a:lstStyle>
            <a:lvl1pPr>
              <a:defRPr>
                <a:latin typeface="Arial" charset="0"/>
                <a:ea typeface="ＭＳ Ｐゴシック" charset="0"/>
                <a:cs typeface="ＭＳ Ｐゴシック" charset="0"/>
              </a:defRPr>
            </a:lvl1pPr>
          </a:lstStyle>
          <a:p>
            <a:pPr>
              <a:defRPr/>
            </a:pPr>
            <a:r>
              <a:rPr lang="en-US"/>
              <a:t>UTCS, CS352, S07</a:t>
            </a:r>
            <a:endParaRPr lang="en-US">
              <a:solidFill>
                <a:srgbClr val="FF9933"/>
              </a:solidFill>
              <a:latin typeface="Times New Roman" charset="0"/>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Lecture 5</a:t>
            </a:r>
          </a:p>
        </p:txBody>
      </p:sp>
      <p:sp>
        <p:nvSpPr>
          <p:cNvPr id="7" name="Slide Number Placeholder 6"/>
          <p:cNvSpPr>
            <a:spLocks noGrp="1"/>
          </p:cNvSpPr>
          <p:nvPr>
            <p:ph type="sldNum" sz="quarter" idx="12"/>
          </p:nvPr>
        </p:nvSpPr>
        <p:spPr>
          <a:xfrm>
            <a:off x="6934200" y="6324600"/>
            <a:ext cx="1905000" cy="457200"/>
          </a:xfrm>
        </p:spPr>
        <p:txBody>
          <a:bodyPr/>
          <a:lstStyle>
            <a:lvl1pPr>
              <a:defRPr/>
            </a:lvl1pPr>
          </a:lstStyle>
          <a:p>
            <a:r>
              <a:rPr lang="en-US" altLang="en-US"/>
              <a:t>	         </a:t>
            </a:r>
            <a:fld id="{79AB40A4-5E32-8847-B06A-A5B06325DC27}" type="slidenum">
              <a:rPr lang="en-US" altLang="en-US"/>
              <a:pPr/>
              <a:t>‹#›</a:t>
            </a:fld>
            <a:endParaRPr lang="en-US" altLang="en-US">
              <a:latin typeface="Times New Roman"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7235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4C81D48-83E6-9340-BD6F-E62E69088299}" type="datetime1">
              <a:rPr lang="en-US" altLang="en-US"/>
              <a:pPr/>
              <a:t>9/6/18</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8AF3BF70-66D5-2F44-9173-84073086C8F8}"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351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3B048DF-2BEB-6149-A6C8-87C1CAF2FEFC}" type="datetime1">
              <a:rPr lang="en-US" altLang="en-US"/>
              <a:pPr/>
              <a:t>9/6/18</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7E350EA9-A2F8-2442-869A-E1EFFB602E10}"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4270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CFD91AA2-D0D4-ED40-9751-332D5BD8C943}" type="datetime1">
              <a:rPr lang="en-US" altLang="en-US"/>
              <a:pPr/>
              <a:t>9/6/18</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2FE33392-04D5-D64F-BB30-B1E63EF9A1E7}"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0231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73FE1BF-59DB-3245-A1B3-EF87EEA24408}" type="datetime1">
              <a:rPr lang="en-US" altLang="en-US"/>
              <a:pPr/>
              <a:t>9/6/18</a:t>
            </a:fld>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891B924C-DCEE-BC49-86E1-B29A2C539229}"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7871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A2F3D96-3CFE-7946-87A7-60D7FECC37E2}" type="datetime1">
              <a:rPr lang="en-US" altLang="en-US"/>
              <a:pPr/>
              <a:t>9/6/18</a:t>
            </a:fld>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31D76B4E-04BC-2741-97D2-C12CC7BAC7F5}"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1609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7F25BE4-F4E2-EE4C-BBA7-F0B6E6C459C8}" type="datetime1">
              <a:rPr lang="en-US" altLang="en-US"/>
              <a:pPr/>
              <a:t>9/6/18</a:t>
            </a:fld>
            <a:endParaRPr lang="en-US" alt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fld id="{0D14E9A2-D481-9448-8947-C7286F85E6F7}"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498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E27D5EF-8290-E145-959D-B5F8286F3D0E}" type="datetime1">
              <a:rPr lang="en-US" altLang="en-US"/>
              <a:pPr/>
              <a:t>9/6/18</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568E30CD-1D1E-DA41-AD5C-124C2A8A500B}"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0283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689C796B-E885-6641-9DA9-137DBAE29CC3}" type="datetime1">
              <a:rPr lang="en-US" altLang="en-US"/>
              <a:pPr/>
              <a:t>9/6/18</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BE4EC58D-2B57-FE4D-BBB9-E04B4C88C61D}" type="slidenum">
              <a:rPr lang="en-US" altLang="en-US"/>
              <a:pPr/>
              <a:t>‹#›</a:t>
            </a:fld>
            <a:endParaRPr lang="en-US" alt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994439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6"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a:defRPr/>
            </a:pPr>
            <a:endParaRPr lang="en-US" dirty="0">
              <a:latin typeface="Times" charset="0"/>
              <a:cs typeface="ＭＳ Ｐゴシック" charset="-128"/>
            </a:endParaRPr>
          </a:p>
        </p:txBody>
      </p:sp>
      <p:sp>
        <p:nvSpPr>
          <p:cNvPr id="6147"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a:defRPr/>
            </a:pPr>
            <a:endParaRPr lang="en-US" dirty="0">
              <a:latin typeface="Times" charset="0"/>
              <a:cs typeface="ＭＳ Ｐゴシック" charset="-128"/>
            </a:endParaRPr>
          </a:p>
        </p:txBody>
      </p:sp>
      <p:sp>
        <p:nvSpPr>
          <p:cNvPr id="6148"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Optima" charset="0"/>
              </a:defRPr>
            </a:lvl1pPr>
          </a:lstStyle>
          <a:p>
            <a:fld id="{7F573182-A43B-6340-ACFA-F228E2DA0806}" type="datetime1">
              <a:rPr lang="en-US" altLang="en-US"/>
              <a:pPr/>
              <a:t>9/6/18</a:t>
            </a:fld>
            <a:endParaRPr lang="en-US" altLang="en-US" dirty="0"/>
          </a:p>
        </p:txBody>
      </p:sp>
      <p:sp>
        <p:nvSpPr>
          <p:cNvPr id="6149"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a:latin typeface="Optima"/>
                <a:ea typeface="ＭＳ Ｐゴシック" charset="-128"/>
                <a:cs typeface="Optima"/>
              </a:defRPr>
            </a:lvl1pPr>
          </a:lstStyle>
          <a:p>
            <a:pPr>
              <a:defRPr/>
            </a:pPr>
            <a:endParaRPr lang="en-US" dirty="0"/>
          </a:p>
        </p:txBody>
      </p:sp>
      <p:sp>
        <p:nvSpPr>
          <p:cNvPr id="6150"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100">
                <a:latin typeface="Optima" charset="0"/>
              </a:defRPr>
            </a:lvl1pPr>
          </a:lstStyle>
          <a:p>
            <a:fld id="{1F5F0CF5-87E9-9F46-AFE7-588EBE3749D2}" type="slidenum">
              <a:rPr lang="en-US" altLang="en-US"/>
              <a:pPr/>
              <a:t>‹#›</a:t>
            </a:fld>
            <a:endParaRPr lang="en-US" altLang="en-US" dirty="0"/>
          </a:p>
        </p:txBody>
      </p:sp>
      <p:sp>
        <p:nvSpPr>
          <p:cNvPr id="1031" name="Rectangle 17"/>
          <p:cNvSpPr>
            <a:spLocks noGrp="1" noChangeArrowheads="1"/>
          </p:cNvSpPr>
          <p:nvPr>
            <p:ph type="title"/>
          </p:nvPr>
        </p:nvSpPr>
        <p:spPr bwMode="auto">
          <a:xfrm>
            <a:off x="228600" y="228600"/>
            <a:ext cx="8610600" cy="762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18"/>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3" name="Picture 32" descr="bar"/>
          <p:cNvPicPr>
            <a:picLocks noChangeAspect="1" noChangeArrowheads="1"/>
          </p:cNvPicPr>
          <p:nvPr/>
        </p:nvPicPr>
        <p:blipFill>
          <a:blip r:embed="rId1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990600"/>
            <a:ext cx="8839200" cy="1206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1034" name="Picture 9" descr="bar"/>
          <p:cNvPicPr>
            <a:picLocks noChangeAspect="1" noChangeArrowheads="1"/>
          </p:cNvPicPr>
          <p:nvPr userDrawn="1"/>
        </p:nvPicPr>
        <p:blipFill>
          <a:blip r:embed="rId1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990600"/>
            <a:ext cx="8839200" cy="1206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 r:id="rId13"/>
  </p:sldLayoutIdLst>
  <p:txStyles>
    <p:titleStyle>
      <a:lvl1pPr algn="ctr" rtl="0" eaLnBrk="0" fontAlgn="base" hangingPunct="0">
        <a:spcBef>
          <a:spcPct val="0"/>
        </a:spcBef>
        <a:spcAft>
          <a:spcPct val="0"/>
        </a:spcAft>
        <a:defRPr sz="3200" b="1">
          <a:solidFill>
            <a:schemeClr val="accent1"/>
          </a:solidFill>
          <a:latin typeface="Optima"/>
          <a:ea typeface="ＭＳ Ｐゴシック" charset="-128"/>
          <a:cs typeface="Optima"/>
        </a:defRPr>
      </a:lvl1pPr>
      <a:lvl2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2pPr>
      <a:lvl3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3pPr>
      <a:lvl4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4pPr>
      <a:lvl5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5pPr>
      <a:lvl6pPr marL="457200" algn="ctr" rtl="0" eaLnBrk="1" fontAlgn="base" hangingPunct="1">
        <a:spcBef>
          <a:spcPct val="0"/>
        </a:spcBef>
        <a:spcAft>
          <a:spcPct val="0"/>
        </a:spcAft>
        <a:defRPr sz="3200" b="1">
          <a:solidFill>
            <a:schemeClr val="accent1"/>
          </a:solidFill>
          <a:latin typeface="Lucida Grande" charset="0"/>
        </a:defRPr>
      </a:lvl6pPr>
      <a:lvl7pPr marL="914400" algn="ctr" rtl="0" eaLnBrk="1" fontAlgn="base" hangingPunct="1">
        <a:spcBef>
          <a:spcPct val="0"/>
        </a:spcBef>
        <a:spcAft>
          <a:spcPct val="0"/>
        </a:spcAft>
        <a:defRPr sz="3200" b="1">
          <a:solidFill>
            <a:schemeClr val="accent1"/>
          </a:solidFill>
          <a:latin typeface="Lucida Grande" charset="0"/>
        </a:defRPr>
      </a:lvl7pPr>
      <a:lvl8pPr marL="1371600" algn="ctr" rtl="0" eaLnBrk="1" fontAlgn="base" hangingPunct="1">
        <a:spcBef>
          <a:spcPct val="0"/>
        </a:spcBef>
        <a:spcAft>
          <a:spcPct val="0"/>
        </a:spcAft>
        <a:defRPr sz="3200" b="1">
          <a:solidFill>
            <a:schemeClr val="accent1"/>
          </a:solidFill>
          <a:latin typeface="Lucida Grande" charset="0"/>
        </a:defRPr>
      </a:lvl8pPr>
      <a:lvl9pPr marL="1828800" algn="ctr" rtl="0" eaLnBrk="1" fontAlgn="base" hangingPunct="1">
        <a:spcBef>
          <a:spcPct val="0"/>
        </a:spcBef>
        <a:spcAft>
          <a:spcPct val="0"/>
        </a:spcAft>
        <a:defRPr sz="3200" b="1">
          <a:solidFill>
            <a:schemeClr val="accent1"/>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2800">
          <a:solidFill>
            <a:schemeClr val="tx1"/>
          </a:solidFill>
          <a:latin typeface="Optima"/>
          <a:ea typeface="ＭＳ Ｐゴシック" charset="-128"/>
          <a:cs typeface="Optima"/>
        </a:defRPr>
      </a:lvl1pPr>
      <a:lvl2pPr marL="742950" indent="-285750" algn="l" rtl="0" eaLnBrk="0" fontAlgn="base" hangingPunct="0">
        <a:spcBef>
          <a:spcPct val="20000"/>
        </a:spcBef>
        <a:spcAft>
          <a:spcPct val="0"/>
        </a:spcAft>
        <a:buClr>
          <a:schemeClr val="accent1"/>
        </a:buClr>
        <a:buFont typeface="Times" charset="0"/>
        <a:buChar char="•"/>
        <a:defRPr sz="2400">
          <a:solidFill>
            <a:schemeClr val="tx1"/>
          </a:solidFill>
          <a:latin typeface="Optima"/>
          <a:ea typeface="ＭＳ Ｐゴシック" charset="-128"/>
          <a:cs typeface="Optima"/>
        </a:defRPr>
      </a:lvl2pPr>
      <a:lvl3pPr marL="10858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3pPr>
      <a:lvl4pPr marL="1428750" indent="-228600" algn="l" rtl="0" eaLnBrk="0" fontAlgn="base" hangingPunct="0">
        <a:spcBef>
          <a:spcPct val="20000"/>
        </a:spcBef>
        <a:spcAft>
          <a:spcPct val="0"/>
        </a:spcAft>
        <a:buClr>
          <a:schemeClr val="accent1"/>
        </a:buClr>
        <a:buFont typeface="Times" charset="0"/>
        <a:buChar char="•"/>
        <a:defRPr>
          <a:solidFill>
            <a:schemeClr val="tx1"/>
          </a:solidFill>
          <a:latin typeface="Optima"/>
          <a:ea typeface="ＭＳ Ｐゴシック" charset="-128"/>
          <a:cs typeface="Optima"/>
        </a:defRPr>
      </a:lvl4pPr>
      <a:lvl5pPr marL="1771650" indent="-228600" algn="l" rtl="0" eaLnBrk="0" fontAlgn="base" hangingPunct="0">
        <a:spcBef>
          <a:spcPct val="20000"/>
        </a:spcBef>
        <a:spcAft>
          <a:spcPct val="0"/>
        </a:spcAft>
        <a:buClr>
          <a:schemeClr val="accent1"/>
        </a:buClr>
        <a:buFont typeface="Times" charset="0"/>
        <a:buChar char="•"/>
        <a:defRPr sz="1600">
          <a:solidFill>
            <a:schemeClr val="tx1"/>
          </a:solidFill>
          <a:latin typeface="Optima"/>
          <a:ea typeface="ＭＳ Ｐゴシック" charset="-128"/>
          <a:cs typeface="Optima"/>
        </a:defRPr>
      </a:lvl5pPr>
      <a:lvl6pPr marL="22288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6pPr>
      <a:lvl7pPr marL="26860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7pPr>
      <a:lvl8pPr marL="31432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8pPr>
      <a:lvl9pPr marL="36004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Equation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Equation2.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Microsoft_Equation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685800" y="1261140"/>
            <a:ext cx="7772400" cy="990600"/>
          </a:xfrm>
        </p:spPr>
        <p:txBody>
          <a:bodyPr/>
          <a:lstStyle/>
          <a:p>
            <a:pPr eaLnBrk="1" hangingPunct="1"/>
            <a:r>
              <a:rPr lang="en-US" altLang="en-US" dirty="0">
                <a:latin typeface="Optima" charset="0"/>
                <a:cs typeface="Optima" charset="0"/>
              </a:rPr>
              <a:t>ARM ISA I</a:t>
            </a:r>
            <a:br>
              <a:rPr lang="en-US" altLang="en-US" dirty="0">
                <a:latin typeface="Optima" charset="0"/>
                <a:cs typeface="Optima" charset="0"/>
              </a:rPr>
            </a:br>
            <a:endParaRPr lang="en-US" altLang="en-US" dirty="0">
              <a:latin typeface="Optima" charset="0"/>
              <a:cs typeface="Optima" charset="0"/>
            </a:endParaRPr>
          </a:p>
        </p:txBody>
      </p:sp>
      <p:sp>
        <p:nvSpPr>
          <p:cNvPr id="14338" name="Rectangle 3"/>
          <p:cNvSpPr>
            <a:spLocks noGrp="1" noChangeArrowheads="1"/>
          </p:cNvSpPr>
          <p:nvPr>
            <p:ph type="subTitle" idx="1"/>
          </p:nvPr>
        </p:nvSpPr>
        <p:spPr>
          <a:xfrm>
            <a:off x="1371600" y="3505200"/>
            <a:ext cx="6400800" cy="1752600"/>
          </a:xfrm>
        </p:spPr>
        <p:txBody>
          <a:bodyPr/>
          <a:lstStyle/>
          <a:p>
            <a:pPr eaLnBrk="1" hangingPunct="1"/>
            <a:r>
              <a:rPr lang="en-US" altLang="en-US" sz="2000" dirty="0">
                <a:latin typeface="Optima" charset="0"/>
                <a:cs typeface="Optima" charset="0"/>
              </a:rPr>
              <a:t>CS 3339</a:t>
            </a:r>
          </a:p>
          <a:p>
            <a:pPr eaLnBrk="1" hangingPunct="1"/>
            <a:r>
              <a:rPr lang="en-US" altLang="en-US" sz="2000" dirty="0">
                <a:latin typeface="Optima" charset="0"/>
                <a:cs typeface="Optima" charset="0"/>
              </a:rPr>
              <a:t>Lecture 3</a:t>
            </a:r>
            <a:endParaRPr lang="en-US" altLang="en-US" sz="2000" dirty="0" smtClean="0">
              <a:latin typeface="Optima" charset="0"/>
              <a:cs typeface="Optima" charset="0"/>
            </a:endParaRPr>
          </a:p>
          <a:p>
            <a:pPr eaLnBrk="1" hangingPunct="1"/>
            <a:r>
              <a:rPr lang="en-US" altLang="en-US" sz="2000" dirty="0" smtClean="0">
                <a:latin typeface="Optima" charset="0"/>
                <a:cs typeface="Optima" charset="0"/>
              </a:rPr>
              <a:t>Greg LaKomski</a:t>
            </a:r>
          </a:p>
          <a:p>
            <a:pPr eaLnBrk="1" hangingPunct="1"/>
            <a:r>
              <a:rPr lang="en-US" altLang="en-US" sz="2000" dirty="0" smtClean="0">
                <a:latin typeface="Optima" charset="0"/>
                <a:cs typeface="Optima" charset="0"/>
              </a:rPr>
              <a:t>Texas State University</a:t>
            </a:r>
          </a:p>
          <a:p>
            <a:pPr eaLnBrk="1" hangingPunct="1"/>
            <a:endParaRPr lang="en-US" altLang="en-US" sz="2400" dirty="0" smtClean="0">
              <a:latin typeface="Optima" charset="0"/>
              <a:cs typeface="Optima" charset="0"/>
            </a:endParaRPr>
          </a:p>
          <a:p>
            <a:pPr eaLnBrk="1" hangingPunct="1"/>
            <a:r>
              <a:rPr lang="en-US" altLang="en-US" sz="2000" dirty="0" smtClean="0">
                <a:latin typeface="Optima" charset="0"/>
                <a:cs typeface="Optima" charset="0"/>
              </a:rPr>
              <a:t>Fall 2018</a:t>
            </a:r>
            <a:endParaRPr lang="en-US" altLang="en-US" sz="2000" dirty="0">
              <a:latin typeface="Optima" charset="0"/>
              <a:cs typeface="Opti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tLang="en-US" dirty="0">
                <a:latin typeface="Optima" charset="0"/>
                <a:cs typeface="Optima" charset="0"/>
              </a:rPr>
              <a:t>Effective CPI</a:t>
            </a:r>
          </a:p>
        </p:txBody>
      </p:sp>
      <p:sp>
        <p:nvSpPr>
          <p:cNvPr id="44034" name="Rectangle 3"/>
          <p:cNvSpPr>
            <a:spLocks noGrp="1" noChangeArrowheads="1"/>
          </p:cNvSpPr>
          <p:nvPr>
            <p:ph idx="1"/>
          </p:nvPr>
        </p:nvSpPr>
        <p:spPr/>
        <p:txBody>
          <a:bodyPr/>
          <a:lstStyle/>
          <a:p>
            <a:pPr eaLnBrk="1" hangingPunct="1"/>
            <a:r>
              <a:rPr lang="en-US" altLang="en-US" sz="2400" dirty="0">
                <a:latin typeface="Optima" charset="0"/>
                <a:cs typeface="Optima" charset="0"/>
              </a:rPr>
              <a:t>Computing the overall effective CPI is done by looking at the different types of instructions and their individual cycle counts and averaging</a:t>
            </a:r>
          </a:p>
        </p:txBody>
      </p:sp>
      <p:sp>
        <p:nvSpPr>
          <p:cNvPr id="44035" name="Rectangle 7"/>
          <p:cNvSpPr>
            <a:spLocks noChangeArrowheads="1"/>
          </p:cNvSpPr>
          <p:nvPr/>
        </p:nvSpPr>
        <p:spPr bwMode="auto">
          <a:xfrm>
            <a:off x="1524000" y="2354263"/>
            <a:ext cx="6324600" cy="5016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buFont typeface="Wingdings" charset="2"/>
              <a:buNone/>
            </a:pPr>
            <a:r>
              <a:rPr lang="en-US" altLang="en-US" b="1" dirty="0">
                <a:solidFill>
                  <a:srgbClr val="1822CD"/>
                </a:solidFill>
                <a:latin typeface="Optima" charset="0"/>
              </a:rPr>
              <a:t>Overall effective CPI   =    </a:t>
            </a:r>
            <a:r>
              <a:rPr lang="en-US" altLang="en-US" sz="3200" b="1" dirty="0" err="1">
                <a:solidFill>
                  <a:srgbClr val="1822CD"/>
                </a:solidFill>
                <a:latin typeface="Optima" charset="0"/>
                <a:sym typeface="Symbol" charset="2"/>
              </a:rPr>
              <a:t></a:t>
            </a:r>
            <a:r>
              <a:rPr lang="en-US" altLang="en-US" b="1">
                <a:solidFill>
                  <a:srgbClr val="1822CD"/>
                </a:solidFill>
                <a:latin typeface="Optima" charset="0"/>
                <a:sym typeface="Symbol" charset="2"/>
              </a:rPr>
              <a:t>   (CPI</a:t>
            </a:r>
            <a:r>
              <a:rPr lang="en-US" altLang="en-US" b="1" baseline="-25000">
                <a:solidFill>
                  <a:srgbClr val="1822CD"/>
                </a:solidFill>
                <a:latin typeface="Optima" charset="0"/>
                <a:sym typeface="Symbol" charset="2"/>
              </a:rPr>
              <a:t>i</a:t>
            </a:r>
            <a:r>
              <a:rPr lang="en-US" altLang="en-US" b="1">
                <a:solidFill>
                  <a:srgbClr val="1822CD"/>
                </a:solidFill>
                <a:latin typeface="Optima" charset="0"/>
                <a:sym typeface="Symbol" charset="2"/>
              </a:rPr>
              <a:t>  x  IC</a:t>
            </a:r>
            <a:r>
              <a:rPr lang="en-US" altLang="en-US" b="1" baseline="-25000">
                <a:solidFill>
                  <a:srgbClr val="1822CD"/>
                </a:solidFill>
                <a:latin typeface="Optima" charset="0"/>
                <a:sym typeface="Symbol" charset="2"/>
              </a:rPr>
              <a:t>i</a:t>
            </a:r>
            <a:r>
              <a:rPr lang="en-US" altLang="en-US" b="1">
                <a:solidFill>
                  <a:srgbClr val="1822CD"/>
                </a:solidFill>
                <a:latin typeface="Optima" charset="0"/>
                <a:sym typeface="Symbol" charset="2"/>
              </a:rPr>
              <a:t>)</a:t>
            </a:r>
          </a:p>
        </p:txBody>
      </p:sp>
      <p:sp>
        <p:nvSpPr>
          <p:cNvPr id="44036" name="Rectangle 8"/>
          <p:cNvSpPr>
            <a:spLocks noChangeArrowheads="1"/>
          </p:cNvSpPr>
          <p:nvPr/>
        </p:nvSpPr>
        <p:spPr bwMode="auto">
          <a:xfrm>
            <a:off x="5000625" y="2717800"/>
            <a:ext cx="1219200" cy="2762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buFont typeface="Wingdings" charset="2"/>
              <a:buNone/>
            </a:pPr>
            <a:r>
              <a:rPr lang="en-US" altLang="en-US" sz="1600" b="1">
                <a:solidFill>
                  <a:srgbClr val="1822CD"/>
                </a:solidFill>
                <a:latin typeface="Optima" charset="0"/>
              </a:rPr>
              <a:t>i = 1</a:t>
            </a:r>
            <a:endParaRPr lang="en-US" altLang="en-US" sz="1600" b="1" baseline="-25000">
              <a:solidFill>
                <a:srgbClr val="1822CD"/>
              </a:solidFill>
              <a:latin typeface="Optima" charset="0"/>
              <a:sym typeface="Symbol" charset="2"/>
            </a:endParaRPr>
          </a:p>
        </p:txBody>
      </p:sp>
      <p:sp>
        <p:nvSpPr>
          <p:cNvPr id="44037" name="Rectangle 9"/>
          <p:cNvSpPr>
            <a:spLocks noChangeArrowheads="1"/>
          </p:cNvSpPr>
          <p:nvPr/>
        </p:nvSpPr>
        <p:spPr bwMode="auto">
          <a:xfrm>
            <a:off x="5095875" y="2193925"/>
            <a:ext cx="347663" cy="2762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buFont typeface="Wingdings" charset="2"/>
              <a:buNone/>
            </a:pPr>
            <a:r>
              <a:rPr lang="en-US" altLang="en-US" sz="1600" b="1">
                <a:solidFill>
                  <a:srgbClr val="1822CD"/>
                </a:solidFill>
                <a:latin typeface="Optima" charset="0"/>
              </a:rPr>
              <a:t>n</a:t>
            </a:r>
            <a:endParaRPr lang="en-US" altLang="en-US" sz="1600" b="1" baseline="-25000">
              <a:solidFill>
                <a:srgbClr val="1822CD"/>
              </a:solidFill>
              <a:latin typeface="Optima" charset="0"/>
              <a:sym typeface="Symbol" charset="2"/>
            </a:endParaRPr>
          </a:p>
        </p:txBody>
      </p:sp>
      <p:sp>
        <p:nvSpPr>
          <p:cNvPr id="44038" name="Rectangle 11"/>
          <p:cNvSpPr>
            <a:spLocks noChangeArrowheads="1"/>
          </p:cNvSpPr>
          <p:nvPr/>
        </p:nvSpPr>
        <p:spPr bwMode="auto">
          <a:xfrm>
            <a:off x="533400" y="3048000"/>
            <a:ext cx="8153400" cy="14573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1363" indent="-246063"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eaLnBrk="1" hangingPunct="1">
              <a:lnSpc>
                <a:spcPct val="85000"/>
              </a:lnSpc>
              <a:spcBef>
                <a:spcPct val="40000"/>
              </a:spcBef>
              <a:buClr>
                <a:schemeClr val="accent1"/>
              </a:buClr>
              <a:buSzPct val="100000"/>
              <a:buFont typeface="Arial" charset="0"/>
              <a:buChar char="•"/>
            </a:pPr>
            <a:r>
              <a:rPr lang="en-US" altLang="en-US" sz="1800">
                <a:latin typeface="Optima" charset="0"/>
              </a:rPr>
              <a:t>Where IC</a:t>
            </a:r>
            <a:r>
              <a:rPr lang="en-US" altLang="en-US" sz="1800" baseline="-25000">
                <a:latin typeface="Optima" charset="0"/>
              </a:rPr>
              <a:t>i</a:t>
            </a:r>
            <a:r>
              <a:rPr lang="en-US" altLang="en-US" sz="1800">
                <a:latin typeface="Optima" charset="0"/>
              </a:rPr>
              <a:t> is the count (percentage) of the number of instructions of class i executed</a:t>
            </a:r>
          </a:p>
          <a:p>
            <a:pPr lvl="1" eaLnBrk="1" hangingPunct="1">
              <a:lnSpc>
                <a:spcPct val="85000"/>
              </a:lnSpc>
              <a:spcBef>
                <a:spcPct val="40000"/>
              </a:spcBef>
              <a:buClr>
                <a:schemeClr val="accent1"/>
              </a:buClr>
              <a:buSzPct val="100000"/>
              <a:buFont typeface="Arial" charset="0"/>
              <a:buChar char="•"/>
            </a:pPr>
            <a:r>
              <a:rPr lang="en-US" altLang="en-US" sz="1800">
                <a:latin typeface="Optima" charset="0"/>
              </a:rPr>
              <a:t>CPI</a:t>
            </a:r>
            <a:r>
              <a:rPr lang="en-US" altLang="en-US" sz="1800" baseline="-25000">
                <a:latin typeface="Optima" charset="0"/>
              </a:rPr>
              <a:t>i</a:t>
            </a:r>
            <a:r>
              <a:rPr lang="en-US" altLang="en-US" sz="1800">
                <a:latin typeface="Optima" charset="0"/>
              </a:rPr>
              <a:t> is the (average) number of clock cycles per instruction for that instruction class</a:t>
            </a:r>
          </a:p>
          <a:p>
            <a:pPr lvl="1" eaLnBrk="1" hangingPunct="1">
              <a:lnSpc>
                <a:spcPct val="85000"/>
              </a:lnSpc>
              <a:spcBef>
                <a:spcPct val="40000"/>
              </a:spcBef>
              <a:buClr>
                <a:schemeClr val="accent1"/>
              </a:buClr>
              <a:buSzPct val="100000"/>
              <a:buFont typeface="Arial" charset="0"/>
              <a:buChar char="•"/>
            </a:pPr>
            <a:r>
              <a:rPr lang="en-US" altLang="en-US" sz="1800">
                <a:latin typeface="Optima" charset="0"/>
              </a:rPr>
              <a:t>n is the number of instruction classes</a:t>
            </a:r>
          </a:p>
        </p:txBody>
      </p:sp>
      <p:sp>
        <p:nvSpPr>
          <p:cNvPr id="44039" name="Rectangle 12"/>
          <p:cNvSpPr>
            <a:spLocks noChangeArrowheads="1"/>
          </p:cNvSpPr>
          <p:nvPr/>
        </p:nvSpPr>
        <p:spPr bwMode="auto">
          <a:xfrm>
            <a:off x="457200" y="5105400"/>
            <a:ext cx="8153400" cy="6111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125000"/>
              <a:buFont typeface="Arial" charset="0"/>
              <a:buChar char="•"/>
            </a:pPr>
            <a:r>
              <a:rPr lang="en-US" altLang="en-US" sz="2000">
                <a:latin typeface="Optima" charset="0"/>
              </a:rPr>
              <a:t>The overall effective CPI varies by instruction mix – a measure of the dynamic frequency of instructions across one or many programs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ltLang="en-US">
                <a:latin typeface="Optima" charset="0"/>
                <a:cs typeface="Optima" charset="0"/>
              </a:rPr>
              <a:t>Example : Effective CPI</a:t>
            </a:r>
          </a:p>
        </p:txBody>
      </p:sp>
      <p:graphicFrame>
        <p:nvGraphicFramePr>
          <p:cNvPr id="930820" name="Group 4"/>
          <p:cNvGraphicFramePr>
            <a:graphicFrameLocks noGrp="1"/>
          </p:cNvGraphicFramePr>
          <p:nvPr>
            <p:ph idx="1"/>
          </p:nvPr>
        </p:nvGraphicFramePr>
        <p:xfrm>
          <a:off x="1641475" y="1895475"/>
          <a:ext cx="5732463" cy="2768602"/>
        </p:xfrm>
        <a:graphic>
          <a:graphicData uri="http://schemas.openxmlformats.org/drawingml/2006/table">
            <a:tbl>
              <a:tblPr/>
              <a:tblGrid>
                <a:gridCol w="1692275"/>
                <a:gridCol w="1128713"/>
                <a:gridCol w="1092200"/>
                <a:gridCol w="1819275"/>
              </a:tblGrid>
              <a:tr h="4603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Op</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 x 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19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ALU</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0.5</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Load</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Store</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3</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0.3</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Branch</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0.4</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gridSpan="3">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Calibri" charset="0"/>
                        <a:ea typeface="ＭＳ Ｐゴシック" charset="-128"/>
                      </a:endParaRP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Calibri" charset="0"/>
                          <a:ea typeface="ＭＳ Ｐゴシック" charset="-128"/>
                          <a:sym typeface="Symbol" charset="2"/>
                        </a:rPr>
                        <a:t> =  2.2</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99067" y="5272753"/>
            <a:ext cx="2852639" cy="707886"/>
          </a:xfrm>
          <a:prstGeom prst="rect">
            <a:avLst/>
          </a:prstGeom>
          <a:solidFill>
            <a:schemeClr val="bg1"/>
          </a:solidFill>
          <a:effectLst>
            <a:outerShdw blurRad="50800" dist="38100" dir="10800000" algn="l">
              <a:srgbClr val="000000">
                <a:alpha val="43000"/>
              </a:srgbClr>
            </a:outerShdw>
          </a:effectLst>
        </p:spPr>
        <p:txBody>
          <a:bodyPr>
            <a:spAutoFit/>
            <a:sp3d extrusionH="57150">
              <a:bevelT w="38100" h="38100"/>
            </a:sp3d>
          </a:bodyPr>
          <a:lstStyle/>
          <a:p>
            <a:pPr algn="ctr">
              <a:defRPr/>
            </a:pPr>
            <a:r>
              <a:rPr lang="en-US" sz="2000" i="1" dirty="0">
                <a:solidFill>
                  <a:srgbClr val="0000FF"/>
                </a:solidFill>
                <a:latin typeface="Calibri"/>
                <a:ea typeface="ＭＳ Ｐゴシック" pitchFamily="-107" charset="-128"/>
                <a:cs typeface="Calibri"/>
              </a:rPr>
              <a:t>Will talk about types of instructions later</a:t>
            </a:r>
          </a:p>
        </p:txBody>
      </p:sp>
      <p:cxnSp>
        <p:nvCxnSpPr>
          <p:cNvPr id="45094" name="Straight Arrow Connector 9"/>
          <p:cNvCxnSpPr>
            <a:cxnSpLocks noChangeShapeType="1"/>
          </p:cNvCxnSpPr>
          <p:nvPr/>
        </p:nvCxnSpPr>
        <p:spPr bwMode="auto">
          <a:xfrm flipV="1">
            <a:off x="1025525" y="3524250"/>
            <a:ext cx="484188" cy="1747838"/>
          </a:xfrm>
          <a:prstGeom prst="straightConnector1">
            <a:avLst/>
          </a:prstGeom>
          <a:noFill/>
          <a:ln w="190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en-US">
                <a:latin typeface="Optima" charset="0"/>
                <a:cs typeface="Optima" charset="0"/>
              </a:rPr>
              <a:t>Remember: There Are No Absolutes!</a:t>
            </a:r>
          </a:p>
        </p:txBody>
      </p:sp>
      <p:sp>
        <p:nvSpPr>
          <p:cNvPr id="24579" name="Rectangle 3"/>
          <p:cNvSpPr>
            <a:spLocks noGrp="1" noChangeArrowheads="1"/>
          </p:cNvSpPr>
          <p:nvPr>
            <p:ph idx="1"/>
          </p:nvPr>
        </p:nvSpPr>
        <p:spPr/>
        <p:txBody>
          <a:bodyPr/>
          <a:lstStyle/>
          <a:p>
            <a:pPr indent="-273050" eaLnBrk="1" hangingPunct="1">
              <a:buFont typeface="Arial" charset="0"/>
              <a:buChar char="•"/>
            </a:pPr>
            <a:r>
              <a:rPr lang="en-US" altLang="en-US" sz="2400" dirty="0">
                <a:latin typeface="Optima" charset="0"/>
                <a:cs typeface="Optima" charset="0"/>
              </a:rPr>
              <a:t>Absolute performance often doesn’</a:t>
            </a:r>
            <a:r>
              <a:rPr lang="en-US" altLang="ja-JP" sz="2400" dirty="0">
                <a:latin typeface="Optima" charset="0"/>
                <a:cs typeface="Optima" charset="0"/>
              </a:rPr>
              <a:t>t say much</a:t>
            </a:r>
          </a:p>
          <a:p>
            <a:pPr lvl="1" indent="-273050" eaLnBrk="1" hangingPunct="1">
              <a:buFont typeface="Arial" charset="0"/>
              <a:buChar char="•"/>
            </a:pPr>
            <a:r>
              <a:rPr lang="en-US" altLang="en-US" sz="2000" dirty="0">
                <a:latin typeface="Optima" charset="0"/>
                <a:cs typeface="Optima" charset="0"/>
              </a:rPr>
              <a:t>It takes 300 milliseconds to launch </a:t>
            </a:r>
            <a:r>
              <a:rPr lang="en-US" altLang="en-US" sz="2000" dirty="0" err="1">
                <a:latin typeface="Optima" charset="0"/>
                <a:cs typeface="Optima" charset="0"/>
              </a:rPr>
              <a:t>Skype</a:t>
            </a:r>
            <a:r>
              <a:rPr lang="en-US" altLang="en-US" sz="2000" dirty="0">
                <a:latin typeface="Optima" charset="0"/>
                <a:cs typeface="Optima" charset="0"/>
              </a:rPr>
              <a:t> on </a:t>
            </a:r>
            <a:r>
              <a:rPr lang="en-US" altLang="en-US" sz="2000" dirty="0" err="1">
                <a:latin typeface="Optima" charset="0"/>
                <a:cs typeface="Optima" charset="0"/>
              </a:rPr>
              <a:t>MacBook</a:t>
            </a:r>
            <a:r>
              <a:rPr lang="en-US" altLang="en-US" sz="2000" dirty="0">
                <a:latin typeface="Optima" charset="0"/>
                <a:cs typeface="Optima" charset="0"/>
              </a:rPr>
              <a:t> Pro</a:t>
            </a:r>
          </a:p>
          <a:p>
            <a:pPr lvl="1" indent="-273050" eaLnBrk="1" hangingPunct="1">
              <a:buFont typeface="Arial" charset="0"/>
              <a:buChar char="•"/>
            </a:pPr>
            <a:r>
              <a:rPr lang="en-US" altLang="en-US" sz="2000" dirty="0">
                <a:latin typeface="Optima" charset="0"/>
                <a:cs typeface="Optima" charset="0"/>
              </a:rPr>
              <a:t>Program X runs on platform Y in Z seconds</a:t>
            </a:r>
            <a:endParaRPr lang="en-US" altLang="en-US" dirty="0">
              <a:latin typeface="Optima" charset="0"/>
              <a:cs typeface="Optima" charset="0"/>
            </a:endParaRPr>
          </a:p>
          <a:p>
            <a:pPr indent="-273050" eaLnBrk="1" hangingPunct="1">
              <a:buFont typeface="Arial" charset="0"/>
              <a:buChar char="•"/>
            </a:pPr>
            <a:r>
              <a:rPr lang="en-US" altLang="en-US" sz="2400" dirty="0">
                <a:latin typeface="Optima" charset="0"/>
                <a:cs typeface="Optima" charset="0"/>
              </a:rPr>
              <a:t>Need a baseline to measure relative performance</a:t>
            </a:r>
          </a:p>
          <a:p>
            <a:pPr indent="-273050" eaLnBrk="1" hangingPunct="1">
              <a:buFont typeface="Times" charset="0"/>
              <a:buNone/>
            </a:pPr>
            <a:endParaRPr lang="en-US" altLang="en-US" sz="2400" b="1" dirty="0">
              <a:latin typeface="Optima" charset="0"/>
              <a:cs typeface="Optima" charset="0"/>
            </a:endParaRPr>
          </a:p>
          <a:p>
            <a:pPr indent="-273050" eaLnBrk="1" hangingPunct="1">
              <a:buFont typeface="Arial" charset="0"/>
              <a:buChar char="•"/>
            </a:pPr>
            <a:endParaRPr lang="en-US" altLang="en-US" sz="2400" b="1" dirty="0">
              <a:latin typeface="Optima" charset="0"/>
              <a:cs typeface="Optima" charset="0"/>
            </a:endParaRPr>
          </a:p>
          <a:p>
            <a:pPr indent="-273050" eaLnBrk="1" hangingPunct="1">
              <a:buFont typeface="Times" charset="0"/>
              <a:buNone/>
            </a:pPr>
            <a:endParaRPr lang="en-US" altLang="en-US" sz="2400" b="1" dirty="0">
              <a:latin typeface="Optima" charset="0"/>
              <a:cs typeface="Optima" charset="0"/>
            </a:endParaRPr>
          </a:p>
          <a:p>
            <a:pPr indent="-273050" eaLnBrk="1" hangingPunct="1">
              <a:buFont typeface="Arial" charset="0"/>
              <a:buChar char="•"/>
            </a:pPr>
            <a:endParaRPr lang="en-US" altLang="en-US" sz="2400" dirty="0">
              <a:latin typeface="Optima" charset="0"/>
              <a:cs typeface="Optima" charset="0"/>
            </a:endParaRPr>
          </a:p>
          <a:p>
            <a:pPr indent="-273050" eaLnBrk="1" hangingPunct="1">
              <a:buFont typeface="Arial" charset="0"/>
              <a:buChar char="•"/>
            </a:pPr>
            <a:r>
              <a:rPr lang="en-US" altLang="en-US" sz="2400" dirty="0">
                <a:latin typeface="Optima" charset="0"/>
                <a:cs typeface="Optima" charset="0"/>
              </a:rPr>
              <a:t>This ratio is called the</a:t>
            </a:r>
            <a:r>
              <a:rPr lang="en-US" altLang="en-US" sz="2400" b="1" dirty="0">
                <a:latin typeface="Optima" charset="0"/>
                <a:cs typeface="Optima" charset="0"/>
              </a:rPr>
              <a:t> </a:t>
            </a:r>
            <a:r>
              <a:rPr lang="en-US" altLang="en-US" sz="2400" b="1" i="1" dirty="0">
                <a:solidFill>
                  <a:schemeClr val="tx2"/>
                </a:solidFill>
                <a:latin typeface="Optima" charset="0"/>
                <a:cs typeface="Optima" charset="0"/>
              </a:rPr>
              <a:t>speedup</a:t>
            </a:r>
            <a:r>
              <a:rPr lang="en-US" altLang="en-US" sz="2400" b="1" dirty="0">
                <a:latin typeface="Optima" charset="0"/>
                <a:cs typeface="Optima" charset="0"/>
              </a:rPr>
              <a:t> </a:t>
            </a:r>
          </a:p>
          <a:p>
            <a:pPr lvl="1" indent="-273050" eaLnBrk="1" hangingPunct="1">
              <a:buFont typeface="Arial" charset="0"/>
              <a:buChar char="•"/>
            </a:pPr>
            <a:r>
              <a:rPr lang="en-US" altLang="en-US" sz="2000" dirty="0">
                <a:latin typeface="Optima" charset="0"/>
                <a:cs typeface="Optima" charset="0"/>
              </a:rPr>
              <a:t>If X takes half as long to run as Y on platform Z, we say we achieve a factor of 2 speedup over Y</a:t>
            </a:r>
          </a:p>
          <a:p>
            <a:pPr lvl="1" indent="-273050" eaLnBrk="1" hangingPunct="1">
              <a:buFont typeface="Arial" charset="0"/>
              <a:buChar char="•"/>
            </a:pPr>
            <a:r>
              <a:rPr lang="en-US" altLang="en-US" sz="2000" dirty="0">
                <a:latin typeface="Optima" charset="0"/>
                <a:cs typeface="Optima" charset="0"/>
              </a:rPr>
              <a:t> Speedup &gt; 1 is good, &lt; 1 is bad, never 0</a:t>
            </a:r>
          </a:p>
        </p:txBody>
      </p:sp>
      <p:sp>
        <p:nvSpPr>
          <p:cNvPr id="29700" name="Rectangle 6"/>
          <p:cNvSpPr>
            <a:spLocks noChangeArrowheads="1"/>
          </p:cNvSpPr>
          <p:nvPr/>
        </p:nvSpPr>
        <p:spPr bwMode="auto">
          <a:xfrm>
            <a:off x="381000" y="3021013"/>
            <a:ext cx="8153400" cy="58221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1363" indent="-246063"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eaLnBrk="1" hangingPunct="1">
              <a:lnSpc>
                <a:spcPct val="85000"/>
              </a:lnSpc>
              <a:spcBef>
                <a:spcPct val="40000"/>
              </a:spcBef>
              <a:buClr>
                <a:schemeClr val="accent1"/>
              </a:buClr>
              <a:buSzPct val="75000"/>
              <a:buFont typeface="Monotype Sorts" charset="2"/>
              <a:buNone/>
            </a:pPr>
            <a:r>
              <a:rPr lang="en-US" altLang="en-US" sz="2000">
                <a:latin typeface="Optima" charset="0"/>
              </a:rPr>
              <a:t>If </a:t>
            </a:r>
            <a:r>
              <a:rPr lang="en-US" altLang="en-US" sz="2000" i="1">
                <a:latin typeface="Optima" charset="0"/>
              </a:rPr>
              <a:t>X</a:t>
            </a:r>
            <a:r>
              <a:rPr lang="en-US" altLang="en-US" sz="2000">
                <a:latin typeface="Optima" charset="0"/>
              </a:rPr>
              <a:t> is </a:t>
            </a:r>
            <a:r>
              <a:rPr lang="en-US" altLang="en-US" sz="2000" i="1">
                <a:latin typeface="Optima" charset="0"/>
              </a:rPr>
              <a:t>n</a:t>
            </a:r>
            <a:r>
              <a:rPr lang="en-US" altLang="en-US" sz="2000">
                <a:latin typeface="Optima" charset="0"/>
              </a:rPr>
              <a:t> times faster at something than </a:t>
            </a:r>
            <a:r>
              <a:rPr lang="en-US" altLang="en-US" sz="2000" i="1">
                <a:latin typeface="Optima" charset="0"/>
              </a:rPr>
              <a:t>Y</a:t>
            </a:r>
            <a:r>
              <a:rPr lang="en-US" altLang="en-US" sz="2000">
                <a:latin typeface="Optima" charset="0"/>
              </a:rPr>
              <a:t>, then  </a:t>
            </a:r>
            <a:r>
              <a:rPr lang="en-US" altLang="en-US" sz="2000">
                <a:solidFill>
                  <a:srgbClr val="008000"/>
                </a:solidFill>
                <a:latin typeface="Optima" charset="0"/>
              </a:rPr>
              <a:t>(</a:t>
            </a:r>
            <a:r>
              <a:rPr lang="en-US" altLang="en-US" sz="1400">
                <a:solidFill>
                  <a:srgbClr val="008000"/>
                </a:solidFill>
                <a:latin typeface="Optima" charset="0"/>
              </a:rPr>
              <a:t>the something is very important</a:t>
            </a:r>
            <a:r>
              <a:rPr lang="en-US" altLang="en-US" sz="2000">
                <a:solidFill>
                  <a:srgbClr val="008000"/>
                </a:solidFill>
                <a:latin typeface="Optima" charset="0"/>
              </a:rPr>
              <a:t>)</a:t>
            </a:r>
            <a:endParaRPr lang="en-US" altLang="en-US" sz="2000" baseline="-25000">
              <a:solidFill>
                <a:srgbClr val="008000"/>
              </a:solidFill>
              <a:latin typeface="Optima" charset="0"/>
            </a:endParaRPr>
          </a:p>
        </p:txBody>
      </p:sp>
      <p:graphicFrame>
        <p:nvGraphicFramePr>
          <p:cNvPr id="38914" name="Object 2"/>
          <p:cNvGraphicFramePr>
            <a:graphicFrameLocks noChangeAspect="1"/>
          </p:cNvGraphicFramePr>
          <p:nvPr/>
        </p:nvGraphicFramePr>
        <p:xfrm>
          <a:off x="2367789" y="3784884"/>
          <a:ext cx="2743200" cy="495300"/>
        </p:xfrm>
        <a:graphic>
          <a:graphicData uri="http://schemas.openxmlformats.org/presentationml/2006/ole">
            <p:oleObj spid="_x0000_s245762" name="Equation" r:id="rId4" imgW="2743200" imgH="4953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Optima" charset="0"/>
                <a:cs typeface="Optima" charset="0"/>
              </a:rPr>
              <a:t>Example : Relative Performance</a:t>
            </a:r>
          </a:p>
        </p:txBody>
      </p:sp>
      <p:sp>
        <p:nvSpPr>
          <p:cNvPr id="31746" name="Content Placeholder 2"/>
          <p:cNvSpPr>
            <a:spLocks noGrp="1"/>
          </p:cNvSpPr>
          <p:nvPr>
            <p:ph idx="1"/>
          </p:nvPr>
        </p:nvSpPr>
        <p:spPr/>
        <p:txBody>
          <a:bodyPr/>
          <a:lstStyle/>
          <a:p>
            <a:pPr eaLnBrk="1" hangingPunct="1">
              <a:spcBef>
                <a:spcPts val="400"/>
              </a:spcBef>
              <a:buFont typeface="Times" charset="0"/>
              <a:buNone/>
            </a:pPr>
            <a:r>
              <a:rPr lang="en-US" altLang="en-US" sz="2400">
                <a:latin typeface="Optima" charset="0"/>
                <a:cs typeface="Optima" charset="0"/>
              </a:rPr>
              <a:t>If computer A runs a program in 10 seconds and computer B </a:t>
            </a:r>
          </a:p>
          <a:p>
            <a:pPr eaLnBrk="1" hangingPunct="1">
              <a:spcBef>
                <a:spcPts val="400"/>
              </a:spcBef>
              <a:buFont typeface="Times" charset="0"/>
              <a:buNone/>
            </a:pPr>
            <a:r>
              <a:rPr lang="en-US" altLang="en-US" sz="2400">
                <a:latin typeface="Optima" charset="0"/>
                <a:cs typeface="Optima" charset="0"/>
              </a:rPr>
              <a:t>runs the same program in 15 seconds, how much faster is A </a:t>
            </a:r>
          </a:p>
          <a:p>
            <a:pPr eaLnBrk="1" hangingPunct="1">
              <a:spcBef>
                <a:spcPts val="400"/>
              </a:spcBef>
              <a:buFont typeface="Times" charset="0"/>
              <a:buNone/>
            </a:pPr>
            <a:r>
              <a:rPr lang="en-US" altLang="en-US" sz="2400">
                <a:latin typeface="Optima" charset="0"/>
                <a:cs typeface="Optima" charset="0"/>
              </a:rPr>
              <a:t>than B?</a:t>
            </a:r>
          </a:p>
        </p:txBody>
      </p:sp>
      <p:sp>
        <p:nvSpPr>
          <p:cNvPr id="31751" name="Content Placeholder 2"/>
          <p:cNvSpPr txBox="1">
            <a:spLocks/>
          </p:cNvSpPr>
          <p:nvPr/>
        </p:nvSpPr>
        <p:spPr bwMode="auto">
          <a:xfrm>
            <a:off x="682625" y="3182938"/>
            <a:ext cx="7332295" cy="30509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pPr>
            <a:r>
              <a:rPr lang="en-US" altLang="en-US" sz="1800">
                <a:latin typeface="Calibri" charset="0"/>
              </a:rPr>
              <a:t>The performance ratio is</a:t>
            </a:r>
          </a:p>
        </p:txBody>
      </p:sp>
      <p:sp>
        <p:nvSpPr>
          <p:cNvPr id="27657" name="Content Placeholder 2"/>
          <p:cNvSpPr txBox="1">
            <a:spLocks/>
          </p:cNvSpPr>
          <p:nvPr/>
        </p:nvSpPr>
        <p:spPr bwMode="auto">
          <a:xfrm>
            <a:off x="757238" y="5541963"/>
            <a:ext cx="7332662" cy="3048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pPr>
            <a:r>
              <a:rPr lang="en-US" altLang="en-US" sz="1800">
                <a:latin typeface="Calibri" charset="0"/>
              </a:rPr>
              <a:t>So A is 1.5 times faster than B</a:t>
            </a:r>
          </a:p>
        </p:txBody>
      </p:sp>
      <p:graphicFrame>
        <p:nvGraphicFramePr>
          <p:cNvPr id="40962" name="Object 2"/>
          <p:cNvGraphicFramePr>
            <a:graphicFrameLocks noChangeAspect="1"/>
          </p:cNvGraphicFramePr>
          <p:nvPr/>
        </p:nvGraphicFramePr>
        <p:xfrm>
          <a:off x="2527300" y="4107198"/>
          <a:ext cx="2044700" cy="469900"/>
        </p:xfrm>
        <a:graphic>
          <a:graphicData uri="http://schemas.openxmlformats.org/presentationml/2006/ole">
            <p:oleObj spid="_x0000_s247810" name="Equation" r:id="rId4" imgW="2044700" imgH="469900" progId="Equation.3">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Execution Rate</a:t>
            </a:r>
          </a:p>
        </p:txBody>
      </p:sp>
      <p:sp>
        <p:nvSpPr>
          <p:cNvPr id="3" name="Content Placeholder 2"/>
          <p:cNvSpPr>
            <a:spLocks noGrp="1"/>
          </p:cNvSpPr>
          <p:nvPr>
            <p:ph idx="1"/>
          </p:nvPr>
        </p:nvSpPr>
        <p:spPr/>
        <p:txBody>
          <a:bodyPr/>
          <a:lstStyle/>
          <a:p>
            <a:r>
              <a:rPr lang="en-US"/>
              <a:t>Measured in instructions per second</a:t>
            </a:r>
          </a:p>
          <a:p>
            <a:endParaRPr lang="en-US"/>
          </a:p>
          <a:p>
            <a:r>
              <a:rPr lang="en-US"/>
              <a:t>1/cycles per instruction * cycles per second</a:t>
            </a:r>
          </a:p>
          <a:p>
            <a:endParaRPr lang="en-US"/>
          </a:p>
          <a:p>
            <a:endParaRPr lang="en-US"/>
          </a:p>
          <a:p>
            <a:endParaRPr lang="en-US"/>
          </a:p>
          <a:p>
            <a:pPr>
              <a:buFont typeface="Arial"/>
              <a:buChar char="•"/>
            </a:pPr>
            <a:r>
              <a:rPr lang="en-US"/>
              <a:t>Number of Cycles = cycles/second * seconds</a:t>
            </a:r>
          </a:p>
          <a:p>
            <a:pPr>
              <a:buFont typeface="Arial"/>
              <a:buChar char="•"/>
            </a:pPr>
            <a:r>
              <a:rPr lang="en-US"/>
              <a:t>Number of Instructions = number of cycles /CPI</a:t>
            </a:r>
          </a:p>
          <a:p>
            <a:endParaRPr lang="en-US"/>
          </a:p>
          <a:p>
            <a:endParaRPr lang="en-US"/>
          </a:p>
        </p:txBody>
      </p:sp>
      <p:graphicFrame>
        <p:nvGraphicFramePr>
          <p:cNvPr id="4" name="Object 3"/>
          <p:cNvGraphicFramePr>
            <a:graphicFrameLocks noChangeAspect="1"/>
          </p:cNvGraphicFramePr>
          <p:nvPr/>
        </p:nvGraphicFramePr>
        <p:xfrm>
          <a:off x="3257550" y="3200400"/>
          <a:ext cx="2628900" cy="457200"/>
        </p:xfrm>
        <a:graphic>
          <a:graphicData uri="http://schemas.openxmlformats.org/presentationml/2006/ole">
            <p:oleObj spid="_x0000_s183298" name="Equation" r:id="rId3" imgW="2628900" imgH="45720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ltLang="en-US">
                <a:latin typeface="Optima" charset="0"/>
                <a:cs typeface="Optima" charset="0"/>
              </a:rPr>
              <a:t>Workloads and Benchmarks</a:t>
            </a:r>
          </a:p>
        </p:txBody>
      </p:sp>
      <p:sp>
        <p:nvSpPr>
          <p:cNvPr id="66562" name="Content Placeholder 2"/>
          <p:cNvSpPr>
            <a:spLocks noGrp="1"/>
          </p:cNvSpPr>
          <p:nvPr>
            <p:ph idx="1"/>
          </p:nvPr>
        </p:nvSpPr>
        <p:spPr/>
        <p:txBody>
          <a:bodyPr/>
          <a:lstStyle/>
          <a:p>
            <a:pPr eaLnBrk="1" hangingPunct="1"/>
            <a:r>
              <a:rPr lang="en-US" altLang="en-US">
                <a:latin typeface="Optima" charset="0"/>
                <a:cs typeface="Optima" charset="0"/>
              </a:rPr>
              <a:t>Benchmarks</a:t>
            </a:r>
          </a:p>
          <a:p>
            <a:pPr lvl="1" eaLnBrk="1" hangingPunct="1"/>
            <a:r>
              <a:rPr lang="en-US" altLang="en-US">
                <a:latin typeface="Optima" charset="0"/>
                <a:cs typeface="Optima" charset="0"/>
              </a:rPr>
              <a:t>Especially selected programs used to compare performance</a:t>
            </a:r>
          </a:p>
          <a:p>
            <a:pPr lvl="1" eaLnBrk="1" hangingPunct="1"/>
            <a:r>
              <a:rPr lang="en-US" altLang="en-US">
                <a:latin typeface="Optima" charset="0"/>
                <a:cs typeface="Optima" charset="0"/>
              </a:rPr>
              <a:t>Programs that </a:t>
            </a:r>
            <a:r>
              <a:rPr lang="en-US" altLang="en-US" b="1" i="1">
                <a:latin typeface="Optima" charset="0"/>
                <a:cs typeface="Optima" charset="0"/>
              </a:rPr>
              <a:t>represent </a:t>
            </a:r>
            <a:r>
              <a:rPr lang="en-US" altLang="en-US">
                <a:latin typeface="Optima" charset="0"/>
                <a:cs typeface="Optima" charset="0"/>
              </a:rPr>
              <a:t>real applications</a:t>
            </a:r>
          </a:p>
          <a:p>
            <a:pPr eaLnBrk="1" hangingPunct="1"/>
            <a:endParaRPr lang="en-US" altLang="en-US">
              <a:latin typeface="Optima" charset="0"/>
              <a:cs typeface="Optima" charset="0"/>
            </a:endParaRPr>
          </a:p>
          <a:p>
            <a:pPr eaLnBrk="1" hangingPunct="1"/>
            <a:r>
              <a:rPr lang="en-US" altLang="en-US">
                <a:latin typeface="Optima" charset="0"/>
                <a:cs typeface="Optima" charset="0"/>
              </a:rPr>
              <a:t>Workloads</a:t>
            </a:r>
          </a:p>
          <a:p>
            <a:pPr lvl="1" eaLnBrk="1" hangingPunct="1"/>
            <a:r>
              <a:rPr lang="en-US" altLang="en-US" sz="2000">
                <a:latin typeface="Optima" charset="0"/>
                <a:cs typeface="Optima" charset="0"/>
              </a:rPr>
              <a:t>A set of programs that represent a collection of applications that may be run on a system in a given period of time</a:t>
            </a:r>
          </a:p>
          <a:p>
            <a:pPr lvl="1" eaLnBrk="1" hangingPunct="1"/>
            <a:endParaRPr lang="en-US" altLang="en-US" sz="2000">
              <a:latin typeface="Optima" charset="0"/>
              <a:cs typeface="Optima" charset="0"/>
            </a:endParaRPr>
          </a:p>
          <a:p>
            <a:pPr eaLnBrk="1" hangingPunct="1"/>
            <a:r>
              <a:rPr lang="en-US" altLang="en-US" sz="2400">
                <a:latin typeface="Optima" charset="0"/>
                <a:cs typeface="Optima" charset="0"/>
              </a:rPr>
              <a:t>Use of benchmarks and workloads not ideal, but it’</a:t>
            </a:r>
            <a:r>
              <a:rPr lang="en-US" altLang="ja-JP" sz="2400">
                <a:latin typeface="Optima" charset="0"/>
                <a:cs typeface="Optima" charset="0"/>
              </a:rPr>
              <a:t>s the best we have</a:t>
            </a:r>
            <a:endParaRPr lang="en-US" altLang="en-US">
              <a:latin typeface="Optima" charset="0"/>
              <a:cs typeface="Optima" charset="0"/>
            </a:endParaRPr>
          </a:p>
        </p:txBody>
      </p:sp>
      <p:sp>
        <p:nvSpPr>
          <p:cNvPr id="2" name="TextBox 1"/>
          <p:cNvSpPr txBox="1">
            <a:spLocks noChangeArrowheads="1"/>
          </p:cNvSpPr>
          <p:nvPr/>
        </p:nvSpPr>
        <p:spPr bwMode="auto">
          <a:xfrm>
            <a:off x="6958013" y="2239962"/>
            <a:ext cx="1881187" cy="92333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a:solidFill>
                  <a:srgbClr val="0000FF"/>
                </a:solidFill>
                <a:latin typeface="Calibri" charset="0"/>
              </a:rPr>
              <a:t>Distinct from the verb ‘benchmark’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altLang="en-US">
                <a:latin typeface="Optima" charset="0"/>
                <a:cs typeface="Optima" charset="0"/>
              </a:rPr>
              <a:t> Summarizing Performance is Hard</a:t>
            </a:r>
          </a:p>
        </p:txBody>
      </p:sp>
      <p:sp>
        <p:nvSpPr>
          <p:cNvPr id="72706" name="Rectangle 3"/>
          <p:cNvSpPr>
            <a:spLocks noGrp="1" noChangeArrowheads="1"/>
          </p:cNvSpPr>
          <p:nvPr>
            <p:ph idx="1"/>
          </p:nvPr>
        </p:nvSpPr>
        <p:spPr>
          <a:xfrm>
            <a:off x="457200" y="3022600"/>
            <a:ext cx="8229600" cy="3411538"/>
          </a:xfrm>
        </p:spPr>
        <p:txBody>
          <a:bodyPr/>
          <a:lstStyle/>
          <a:p>
            <a:pPr eaLnBrk="1" hangingPunct="1">
              <a:buFont typeface="Times" charset="0"/>
              <a:buNone/>
            </a:pPr>
            <a:r>
              <a:rPr lang="en-US" altLang="en-US" sz="2000">
                <a:latin typeface="Optima" charset="0"/>
                <a:cs typeface="Optima" charset="0"/>
              </a:rPr>
              <a:t>     </a:t>
            </a:r>
          </a:p>
        </p:txBody>
      </p:sp>
      <p:sp>
        <p:nvSpPr>
          <p:cNvPr id="72707" name="Rectangle 4"/>
          <p:cNvSpPr>
            <a:spLocks noChangeArrowheads="1"/>
          </p:cNvSpPr>
          <p:nvPr/>
        </p:nvSpPr>
        <p:spPr bwMode="auto">
          <a:xfrm>
            <a:off x="533400" y="1333500"/>
            <a:ext cx="8153400" cy="34734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100000"/>
              <a:buFont typeface="Arial" charset="0"/>
              <a:buChar char="•"/>
            </a:pPr>
            <a:r>
              <a:rPr lang="en-US" altLang="en-US" sz="2000">
                <a:latin typeface="Optima" charset="0"/>
              </a:rPr>
              <a:t>Comparing and summarizing performance is tricky (even if we have accurate measurements) </a:t>
            </a: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pPr>
            <a:r>
              <a:rPr lang="en-US" altLang="en-US" sz="2000">
                <a:latin typeface="Optima" charset="0"/>
              </a:rPr>
              <a:t>Which machine is faster?</a:t>
            </a:r>
          </a:p>
          <a:p>
            <a:pPr eaLnBrk="1" hangingPunct="1">
              <a:lnSpc>
                <a:spcPct val="90000"/>
              </a:lnSpc>
              <a:spcBef>
                <a:spcPct val="65000"/>
              </a:spcBef>
              <a:buClr>
                <a:schemeClr val="accent1"/>
              </a:buClr>
              <a:buSzPct val="75000"/>
            </a:pPr>
            <a:endParaRPr lang="en-US" altLang="en-US" sz="2000">
              <a:latin typeface="Optima" charset="0"/>
            </a:endParaRPr>
          </a:p>
        </p:txBody>
      </p:sp>
      <p:graphicFrame>
        <p:nvGraphicFramePr>
          <p:cNvPr id="15" name="Table 14"/>
          <p:cNvGraphicFramePr>
            <a:graphicFrameLocks noGrp="1"/>
          </p:cNvGraphicFramePr>
          <p:nvPr/>
        </p:nvGraphicFramePr>
        <p:xfrm>
          <a:off x="1657823" y="2087949"/>
          <a:ext cx="5531220" cy="1483360"/>
        </p:xfrm>
        <a:graphic>
          <a:graphicData uri="http://schemas.openxmlformats.org/drawingml/2006/table">
            <a:tbl>
              <a:tblPr firstRow="1" bandRow="1">
                <a:tableStyleId>{3C2FFA5D-87B4-456A-9821-1D502468CF0F}</a:tableStyleId>
              </a:tblPr>
              <a:tblGrid>
                <a:gridCol w="1382805"/>
                <a:gridCol w="1382805"/>
                <a:gridCol w="1382805"/>
                <a:gridCol w="1382805"/>
              </a:tblGrid>
              <a:tr h="370840">
                <a:tc>
                  <a:txBody>
                    <a:bodyPr/>
                    <a:lstStyle/>
                    <a:p>
                      <a:pPr algn="ctr"/>
                      <a:endParaRPr lang="en-US" dirty="0">
                        <a:latin typeface="Calibri"/>
                        <a:cs typeface="Calibri"/>
                      </a:endParaRPr>
                    </a:p>
                  </a:txBody>
                  <a:tcPr/>
                </a:tc>
                <a:tc>
                  <a:txBody>
                    <a:bodyPr/>
                    <a:lstStyle/>
                    <a:p>
                      <a:pPr algn="ctr"/>
                      <a:r>
                        <a:rPr lang="en-US" dirty="0" smtClean="0">
                          <a:latin typeface="Calibri"/>
                          <a:cs typeface="Calibri"/>
                        </a:rPr>
                        <a:t>System</a:t>
                      </a:r>
                      <a:r>
                        <a:rPr lang="en-US" baseline="0" dirty="0" smtClean="0">
                          <a:latin typeface="Calibri"/>
                          <a:cs typeface="Calibri"/>
                        </a:rPr>
                        <a:t> A</a:t>
                      </a:r>
                      <a:endParaRPr lang="en-US" dirty="0">
                        <a:latin typeface="Calibri"/>
                        <a:cs typeface="Calibri"/>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System</a:t>
                      </a:r>
                      <a:r>
                        <a:rPr lang="en-US" baseline="0" dirty="0" smtClean="0">
                          <a:latin typeface="Calibri"/>
                          <a:cs typeface="Calibri"/>
                        </a:rPr>
                        <a:t> B</a:t>
                      </a:r>
                      <a:endParaRPr lang="en-US" dirty="0">
                        <a:latin typeface="Calibri"/>
                        <a:cs typeface="Calibri"/>
                      </a:endParaRPr>
                    </a:p>
                  </a:txBody>
                  <a:tcPr/>
                </a:tc>
                <a:tc>
                  <a:txBody>
                    <a:bodyPr/>
                    <a:lstStyle/>
                    <a:p>
                      <a:pPr algn="ctr"/>
                      <a:r>
                        <a:rPr lang="en-US" dirty="0" smtClean="0">
                          <a:latin typeface="Calibri"/>
                          <a:cs typeface="Calibri"/>
                        </a:rPr>
                        <a:t>System C</a:t>
                      </a:r>
                      <a:endParaRPr lang="en-US" dirty="0">
                        <a:latin typeface="Calibri"/>
                        <a:cs typeface="Calibri"/>
                      </a:endParaRPr>
                    </a:p>
                  </a:txBody>
                  <a:tcPr/>
                </a:tc>
              </a:tr>
              <a:tr h="370840">
                <a:tc>
                  <a:txBody>
                    <a:bodyPr/>
                    <a:lstStyle/>
                    <a:p>
                      <a:pPr algn="ctr"/>
                      <a:r>
                        <a:rPr lang="en-US" dirty="0" smtClean="0">
                          <a:latin typeface="Calibri"/>
                          <a:cs typeface="Calibri"/>
                        </a:rPr>
                        <a:t>Prog 1</a:t>
                      </a:r>
                      <a:endParaRPr lang="en-US" dirty="0">
                        <a:latin typeface="Calibri"/>
                        <a:cs typeface="Calibri"/>
                      </a:endParaRPr>
                    </a:p>
                  </a:txBody>
                  <a:tcPr/>
                </a:tc>
                <a:tc>
                  <a:txBody>
                    <a:bodyPr/>
                    <a:lstStyle/>
                    <a:p>
                      <a:pPr algn="ctr"/>
                      <a:r>
                        <a:rPr lang="en-US" dirty="0" smtClean="0">
                          <a:latin typeface="Calibri"/>
                          <a:cs typeface="Calibri"/>
                        </a:rPr>
                        <a:t>2</a:t>
                      </a:r>
                      <a:endParaRPr lang="en-US" dirty="0">
                        <a:latin typeface="Calibri"/>
                        <a:cs typeface="Calibri"/>
                      </a:endParaRPr>
                    </a:p>
                  </a:txBody>
                  <a:tcPr/>
                </a:tc>
                <a:tc>
                  <a:txBody>
                    <a:bodyPr/>
                    <a:lstStyle/>
                    <a:p>
                      <a:pPr algn="ctr"/>
                      <a:r>
                        <a:rPr lang="en-US" dirty="0" smtClean="0">
                          <a:latin typeface="Calibri"/>
                          <a:cs typeface="Calibri"/>
                        </a:rPr>
                        <a:t>10</a:t>
                      </a:r>
                      <a:endParaRPr lang="en-US" dirty="0">
                        <a:latin typeface="Calibri"/>
                        <a:cs typeface="Calibri"/>
                      </a:endParaRPr>
                    </a:p>
                  </a:txBody>
                  <a:tcPr/>
                </a:tc>
                <a:tc>
                  <a:txBody>
                    <a:bodyPr/>
                    <a:lstStyle/>
                    <a:p>
                      <a:pPr algn="ctr"/>
                      <a:r>
                        <a:rPr lang="en-US" dirty="0" smtClean="0">
                          <a:latin typeface="Calibri"/>
                          <a:cs typeface="Calibri"/>
                        </a:rPr>
                        <a:t>30</a:t>
                      </a:r>
                      <a:endParaRPr lang="en-US" dirty="0">
                        <a:latin typeface="Calibri"/>
                        <a:cs typeface="Calibri"/>
                      </a:endParaRPr>
                    </a:p>
                  </a:txBody>
                  <a:tcPr/>
                </a:tc>
              </a:tr>
              <a:tr h="370840">
                <a:tc>
                  <a:txBody>
                    <a:bodyPr/>
                    <a:lstStyle/>
                    <a:p>
                      <a:pPr algn="ctr"/>
                      <a:r>
                        <a:rPr lang="en-US" dirty="0" smtClean="0">
                          <a:latin typeface="Calibri"/>
                          <a:cs typeface="Calibri"/>
                        </a:rPr>
                        <a:t>Prog</a:t>
                      </a:r>
                      <a:r>
                        <a:rPr lang="en-US" baseline="0" dirty="0" smtClean="0">
                          <a:latin typeface="Calibri"/>
                          <a:cs typeface="Calibri"/>
                        </a:rPr>
                        <a:t> 2</a:t>
                      </a:r>
                      <a:endParaRPr lang="en-US" dirty="0">
                        <a:latin typeface="Calibri"/>
                        <a:cs typeface="Calibri"/>
                      </a:endParaRPr>
                    </a:p>
                  </a:txBody>
                  <a:tcPr/>
                </a:tc>
                <a:tc>
                  <a:txBody>
                    <a:bodyPr/>
                    <a:lstStyle/>
                    <a:p>
                      <a:pPr algn="ctr"/>
                      <a:r>
                        <a:rPr lang="en-US" dirty="0" smtClean="0">
                          <a:latin typeface="Calibri"/>
                          <a:cs typeface="Calibri"/>
                        </a:rPr>
                        <a:t>1000</a:t>
                      </a:r>
                      <a:endParaRPr lang="en-US" dirty="0">
                        <a:latin typeface="Calibri"/>
                        <a:cs typeface="Calibri"/>
                      </a:endParaRPr>
                    </a:p>
                  </a:txBody>
                  <a:tcPr/>
                </a:tc>
                <a:tc>
                  <a:txBody>
                    <a:bodyPr/>
                    <a:lstStyle/>
                    <a:p>
                      <a:pPr algn="ctr"/>
                      <a:r>
                        <a:rPr lang="en-US" dirty="0" smtClean="0">
                          <a:latin typeface="Calibri"/>
                          <a:cs typeface="Calibri"/>
                        </a:rPr>
                        <a:t>70</a:t>
                      </a:r>
                      <a:endParaRPr lang="en-US" dirty="0">
                        <a:latin typeface="Calibri"/>
                        <a:cs typeface="Calibri"/>
                      </a:endParaRPr>
                    </a:p>
                  </a:txBody>
                  <a:tcPr/>
                </a:tc>
                <a:tc>
                  <a:txBody>
                    <a:bodyPr/>
                    <a:lstStyle/>
                    <a:p>
                      <a:pPr algn="ctr"/>
                      <a:r>
                        <a:rPr lang="en-US" dirty="0" smtClean="0">
                          <a:latin typeface="Calibri"/>
                          <a:cs typeface="Calibri"/>
                        </a:rPr>
                        <a:t>30</a:t>
                      </a:r>
                      <a:endParaRPr lang="en-US" dirty="0">
                        <a:latin typeface="Calibri"/>
                        <a:cs typeface="Calibri"/>
                      </a:endParaRPr>
                    </a:p>
                  </a:txBody>
                  <a:tcPr/>
                </a:tc>
              </a:tr>
              <a:tr h="370840">
                <a:tc>
                  <a:txBody>
                    <a:bodyPr/>
                    <a:lstStyle/>
                    <a:p>
                      <a:pPr algn="ctr"/>
                      <a:r>
                        <a:rPr lang="en-US" dirty="0" smtClean="0">
                          <a:latin typeface="Calibri"/>
                          <a:cs typeface="Calibri"/>
                        </a:rPr>
                        <a:t>Total</a:t>
                      </a:r>
                      <a:endParaRPr lang="en-US" dirty="0">
                        <a:latin typeface="Calibri"/>
                        <a:cs typeface="Calibri"/>
                      </a:endParaRPr>
                    </a:p>
                  </a:txBody>
                  <a:tcPr/>
                </a:tc>
                <a:tc>
                  <a:txBody>
                    <a:bodyPr/>
                    <a:lstStyle/>
                    <a:p>
                      <a:pPr algn="ctr"/>
                      <a:r>
                        <a:rPr lang="en-US" dirty="0" smtClean="0">
                          <a:latin typeface="Calibri"/>
                          <a:cs typeface="Calibri"/>
                        </a:rPr>
                        <a:t>1002</a:t>
                      </a:r>
                      <a:endParaRPr lang="en-US" dirty="0">
                        <a:latin typeface="Calibri"/>
                        <a:cs typeface="Calibri"/>
                      </a:endParaRPr>
                    </a:p>
                  </a:txBody>
                  <a:tcPr/>
                </a:tc>
                <a:tc>
                  <a:txBody>
                    <a:bodyPr/>
                    <a:lstStyle/>
                    <a:p>
                      <a:pPr algn="ctr"/>
                      <a:r>
                        <a:rPr lang="en-US" dirty="0" smtClean="0">
                          <a:latin typeface="Calibri"/>
                          <a:cs typeface="Calibri"/>
                        </a:rPr>
                        <a:t>80</a:t>
                      </a:r>
                      <a:endParaRPr lang="en-US" dirty="0">
                        <a:latin typeface="Calibri"/>
                        <a:cs typeface="Calibri"/>
                      </a:endParaRPr>
                    </a:p>
                  </a:txBody>
                  <a:tcPr/>
                </a:tc>
                <a:tc>
                  <a:txBody>
                    <a:bodyPr/>
                    <a:lstStyle/>
                    <a:p>
                      <a:pPr algn="ctr"/>
                      <a:r>
                        <a:rPr lang="en-US" dirty="0" smtClean="0">
                          <a:latin typeface="Calibri"/>
                          <a:cs typeface="Calibri"/>
                        </a:rPr>
                        <a:t>60</a:t>
                      </a:r>
                      <a:endParaRPr lang="en-US" dirty="0">
                        <a:latin typeface="Calibri"/>
                        <a:cs typeface="Calibri"/>
                      </a:endParaRPr>
                    </a:p>
                  </a:txBody>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altLang="en-US">
                <a:latin typeface="Optima" charset="0"/>
                <a:cs typeface="Optima" charset="0"/>
              </a:rPr>
              <a:t>Amdahl’</a:t>
            </a:r>
            <a:r>
              <a:rPr lang="en-US" altLang="ja-JP">
                <a:latin typeface="Optima" charset="0"/>
                <a:cs typeface="Optima" charset="0"/>
              </a:rPr>
              <a:t>s Law</a:t>
            </a:r>
            <a:endParaRPr lang="en-US" altLang="en-US">
              <a:latin typeface="Optima" charset="0"/>
              <a:cs typeface="Optima" charset="0"/>
            </a:endParaRPr>
          </a:p>
        </p:txBody>
      </p:sp>
      <p:sp>
        <p:nvSpPr>
          <p:cNvPr id="3" name="Content Placeholder 2"/>
          <p:cNvSpPr>
            <a:spLocks noGrp="1"/>
          </p:cNvSpPr>
          <p:nvPr>
            <p:ph idx="1"/>
          </p:nvPr>
        </p:nvSpPr>
        <p:spPr>
          <a:xfrm>
            <a:off x="457200" y="1219200"/>
            <a:ext cx="7956550" cy="4819650"/>
          </a:xfrm>
        </p:spPr>
        <p:txBody>
          <a:bodyPr/>
          <a:lstStyle/>
          <a:p>
            <a:pPr algn="ctr" eaLnBrk="1" hangingPunct="1">
              <a:buFont typeface="Times" charset="0"/>
              <a:buNone/>
            </a:pPr>
            <a:endParaRPr lang="en-US" altLang="en-US" b="1" i="1">
              <a:latin typeface="Optima" charset="0"/>
              <a:cs typeface="Optima" charset="0"/>
            </a:endParaRPr>
          </a:p>
          <a:p>
            <a:pPr algn="ctr" eaLnBrk="1" hangingPunct="1">
              <a:buFont typeface="Times" charset="0"/>
              <a:buNone/>
            </a:pPr>
            <a:r>
              <a:rPr lang="en-US" altLang="en-US" b="1" i="1">
                <a:solidFill>
                  <a:schemeClr val="tx2"/>
                </a:solidFill>
                <a:latin typeface="Optima" charset="0"/>
                <a:cs typeface="Optima" charset="0"/>
              </a:rPr>
              <a:t>Achievable speedup is  bounded by the amount that  the improved feature is used</a:t>
            </a:r>
          </a:p>
          <a:p>
            <a:pPr algn="ctr" eaLnBrk="1" hangingPunct="1">
              <a:buFont typeface="Times" charset="0"/>
              <a:buNone/>
            </a:pPr>
            <a:endParaRPr lang="en-US" altLang="en-US" b="1" i="1">
              <a:latin typeface="Optima" charset="0"/>
              <a:cs typeface="Optima" charset="0"/>
            </a:endParaRPr>
          </a:p>
          <a:p>
            <a:pPr eaLnBrk="1" hangingPunct="1">
              <a:buFont typeface="Times" charset="0"/>
              <a:buNone/>
            </a:pPr>
            <a:r>
              <a:rPr lang="en-US" altLang="en-US">
                <a:latin typeface="Optima" charset="0"/>
                <a:cs typeface="Optima" charset="0"/>
              </a:rPr>
              <a:t>Implications?</a:t>
            </a:r>
          </a:p>
          <a:p>
            <a:pPr lvl="1" eaLnBrk="1" hangingPunct="1"/>
            <a:endParaRPr lang="en-US" altLang="en-US">
              <a:latin typeface="Optima" charset="0"/>
              <a:cs typeface="Optima" charset="0"/>
            </a:endParaRPr>
          </a:p>
          <a:p>
            <a:pPr lvl="1" algn="ctr" eaLnBrk="1" hangingPunct="1">
              <a:buFont typeface="Times" charset="0"/>
              <a:buNone/>
            </a:pPr>
            <a:r>
              <a:rPr lang="en-US" altLang="en-US" sz="2800" b="1" i="1">
                <a:latin typeface="Optima" charset="0"/>
                <a:cs typeface="Optima" charset="0"/>
              </a:rPr>
              <a:t>To get most bang for your buck make the common case fast</a:t>
            </a:r>
          </a:p>
          <a:p>
            <a:pPr eaLnBrk="1" hangingPunct="1"/>
            <a:endParaRPr lang="en-US" altLang="en-US">
              <a:latin typeface="Optima" charset="0"/>
              <a:cs typeface="Optima" charset="0"/>
            </a:endParaRPr>
          </a:p>
          <a:p>
            <a:pPr eaLnBrk="1" hangingPunct="1"/>
            <a:endParaRPr lang="en-US" altLang="en-US" b="1" i="1">
              <a:latin typeface="Optima" charset="0"/>
              <a:cs typeface="Optima" charset="0"/>
            </a:endParaRPr>
          </a:p>
          <a:p>
            <a:pPr eaLnBrk="1" hangingPunct="1"/>
            <a:endParaRPr lang="en-US" altLang="en-US">
              <a:latin typeface="Optima" charset="0"/>
              <a:cs typeface="Optima" charset="0"/>
            </a:endParaRPr>
          </a:p>
        </p:txBody>
      </p:sp>
      <p:pic>
        <p:nvPicPr>
          <p:cNvPr id="81923" name="Picture 3" descr="imgres.jpe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383463" y="2406650"/>
            <a:ext cx="1216025" cy="15208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pic>
        <p:nvPicPr>
          <p:cNvPr id="5" name="Picture 4" descr="imgres.jpe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484938" y="4791075"/>
            <a:ext cx="2228850" cy="16986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ARM ISA</a:t>
            </a:r>
          </a:p>
        </p:txBody>
      </p:sp>
      <p:sp>
        <p:nvSpPr>
          <p:cNvPr id="3" name="Content Placeholder 2"/>
          <p:cNvSpPr>
            <a:spLocks noGrp="1"/>
          </p:cNvSpPr>
          <p:nvPr>
            <p:ph idx="1"/>
          </p:nvPr>
        </p:nvSpPr>
        <p:spPr/>
        <p:txBody>
          <a:bodyPr/>
          <a:lstStyle/>
          <a:p>
            <a:r>
              <a:rPr lang="en-US" dirty="0" smtClean="0"/>
              <a:t>Note:  As we go through the ARM ISA using the book, recognize that some instructions have been simplified.  You can see this in the elaborations found in section 2.7.  If you end up writing an ARM assembler, then you might care.</a:t>
            </a:r>
          </a:p>
          <a:p>
            <a:r>
              <a:rPr lang="en-US" dirty="0" smtClean="0"/>
              <a:t>LegV8 is a small, simplified subset of ARMv8.</a:t>
            </a:r>
          </a:p>
          <a:p>
            <a:r>
              <a:rPr lang="en-US" dirty="0" smtClean="0"/>
              <a:t>Your projects will use an even smaller set,  lets call it the stumpy set </a:t>
            </a:r>
            <a:r>
              <a:rPr lang="en-US" dirty="0" err="1" smtClean="0">
                <a:sym typeface="Wingdings"/>
              </a:rPr>
              <a:t></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Today </a:t>
            </a:r>
          </a:p>
        </p:txBody>
      </p:sp>
      <p:sp>
        <p:nvSpPr>
          <p:cNvPr id="21506" name="Content Placeholder 2"/>
          <p:cNvSpPr>
            <a:spLocks noGrp="1"/>
          </p:cNvSpPr>
          <p:nvPr>
            <p:ph idx="1"/>
          </p:nvPr>
        </p:nvSpPr>
        <p:spPr/>
        <p:txBody>
          <a:bodyPr/>
          <a:lstStyle/>
          <a:p>
            <a:pPr eaLnBrk="1" hangingPunct="1"/>
            <a:r>
              <a:rPr lang="en-US" altLang="en-US" sz="2400">
                <a:latin typeface="Optima" charset="0"/>
                <a:ea typeface="ＭＳ Ｐゴシック" charset="-128"/>
                <a:cs typeface="Optima" charset="0"/>
              </a:rPr>
              <a:t>Types of ISA </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Instruction classes</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Issues in instruction encoding</a:t>
            </a:r>
          </a:p>
          <a:p>
            <a:pPr lvl="1" eaLnBrk="1" hangingPunct="1"/>
            <a:r>
              <a:rPr lang="en-US" altLang="en-US" sz="2000">
                <a:latin typeface="Optima" charset="0"/>
                <a:cs typeface="Optima" charset="0"/>
              </a:rPr>
              <a:t>Instruction Length</a:t>
            </a:r>
          </a:p>
          <a:p>
            <a:pPr lvl="1" eaLnBrk="1" hangingPunct="1"/>
            <a:r>
              <a:rPr lang="en-US" altLang="en-US" sz="2000">
                <a:latin typeface="Optima" charset="0"/>
                <a:cs typeface="Optima" charset="0"/>
              </a:rPr>
              <a:t>Number of Operands</a:t>
            </a:r>
          </a:p>
          <a:p>
            <a:pPr lvl="1" eaLnBrk="1" hangingPunct="1"/>
            <a:r>
              <a:rPr lang="en-US" altLang="en-US" sz="2000">
                <a:latin typeface="Optima" charset="0"/>
                <a:cs typeface="Optima" charset="0"/>
              </a:rPr>
              <a:t>Immediate Instructions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pPr>
              <a:buFont typeface="Arial"/>
              <a:buChar char="•"/>
            </a:pPr>
            <a:r>
              <a:rPr lang="en-US" dirty="0"/>
              <a:t>Attendance CODE is  860074 </a:t>
            </a:r>
          </a:p>
          <a:p>
            <a:pPr>
              <a:buFont typeface="Arial"/>
              <a:buChar char="•"/>
            </a:pPr>
            <a:r>
              <a:rPr lang="en-US" dirty="0"/>
              <a:t>Homework due the 10</a:t>
            </a:r>
            <a:r>
              <a:rPr lang="en-US" baseline="30000" dirty="0"/>
              <a:t>th</a:t>
            </a:r>
            <a:r>
              <a:rPr lang="en-US" dirty="0"/>
              <a:t>.</a:t>
            </a:r>
          </a:p>
          <a:p>
            <a:pPr>
              <a:buFont typeface="Arial"/>
              <a:buChar char="•"/>
            </a:pPr>
            <a:r>
              <a:rPr lang="en-US" dirty="0"/>
              <a:t>You need to pick your teams ASAP! If not I will pick them for you.</a:t>
            </a:r>
          </a:p>
          <a:p>
            <a:pPr>
              <a:buFont typeface="Arial"/>
              <a:buChar char="•"/>
            </a:pPr>
            <a:r>
              <a:rPr lang="en-US" dirty="0"/>
              <a:t>Project 1 will be posted on TRACS by EOD Friday.  I will let you know via email. Please read over the project and we will discuss Monday</a:t>
            </a:r>
            <a:r>
              <a:rPr lang="en-US" dirty="0" smtClean="0"/>
              <a:t>.</a:t>
            </a:r>
          </a:p>
          <a:p>
            <a:pPr>
              <a:buFont typeface="Arial"/>
              <a:buChar char="•"/>
            </a:pPr>
            <a:r>
              <a:rPr lang="en-US" dirty="0" smtClean="0"/>
              <a:t>Monday we will have a short lesson on debuggers </a:t>
            </a:r>
            <a:endParaRPr lang="en-US" dirty="0"/>
          </a:p>
          <a:p>
            <a:pPr>
              <a:buFont typeface="Arial"/>
              <a:buChar char="•"/>
            </a:pPr>
            <a:endParaRPr lang="en-US" dirty="0"/>
          </a:p>
          <a:p>
            <a:pPr lvl="1"/>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are going to talk about</a:t>
            </a:r>
          </a:p>
        </p:txBody>
      </p:sp>
      <p:sp>
        <p:nvSpPr>
          <p:cNvPr id="3" name="Content Placeholder 2"/>
          <p:cNvSpPr>
            <a:spLocks noGrp="1"/>
          </p:cNvSpPr>
          <p:nvPr>
            <p:ph idx="1"/>
          </p:nvPr>
        </p:nvSpPr>
        <p:spPr/>
        <p:txBody>
          <a:bodyPr/>
          <a:lstStyle/>
          <a:p>
            <a:r>
              <a:rPr lang="en-US" dirty="0"/>
              <a:t>Instruction Architectures</a:t>
            </a:r>
          </a:p>
          <a:p>
            <a:r>
              <a:rPr lang="en-US" dirty="0"/>
              <a:t>Machine Instructions</a:t>
            </a:r>
          </a:p>
          <a:p>
            <a:r>
              <a:rPr lang="en-US" dirty="0"/>
              <a:t>Ones and Zeros representing and assembly instruction</a:t>
            </a:r>
          </a:p>
          <a:p>
            <a:r>
              <a:rPr lang="en-US" dirty="0"/>
              <a:t>These bits actually are decoded meaning some have meaning and some are just bits (Data)</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519113" y="76200"/>
            <a:ext cx="8105775" cy="831850"/>
          </a:xfrm>
        </p:spPr>
        <p:txBody>
          <a:bodyPr/>
          <a:lstStyle/>
          <a:p>
            <a:pPr eaLnBrk="1" hangingPunct="1"/>
            <a:r>
              <a:rPr lang="en-US" altLang="en-US" sz="2800">
                <a:latin typeface="Optima" charset="0"/>
                <a:ea typeface="ＭＳ Ｐゴシック" charset="-128"/>
                <a:cs typeface="Optima" charset="0"/>
              </a:rPr>
              <a:t>Abstraction Layers in Modern Systems</a:t>
            </a:r>
          </a:p>
        </p:txBody>
      </p:sp>
      <p:sp>
        <p:nvSpPr>
          <p:cNvPr id="33798" name="AutoShape 3"/>
          <p:cNvSpPr>
            <a:spLocks noChangeArrowheads="1"/>
          </p:cNvSpPr>
          <p:nvPr/>
        </p:nvSpPr>
        <p:spPr bwMode="auto">
          <a:xfrm>
            <a:off x="3048000" y="1676400"/>
            <a:ext cx="2971800" cy="4032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Algorithm</a:t>
            </a:r>
          </a:p>
        </p:txBody>
      </p:sp>
      <p:sp>
        <p:nvSpPr>
          <p:cNvPr id="33799" name="AutoShape 4"/>
          <p:cNvSpPr>
            <a:spLocks noChangeArrowheads="1"/>
          </p:cNvSpPr>
          <p:nvPr/>
        </p:nvSpPr>
        <p:spPr bwMode="auto">
          <a:xfrm>
            <a:off x="2362200" y="4724400"/>
            <a:ext cx="4038600" cy="39211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Gates/RTL</a:t>
            </a:r>
          </a:p>
        </p:txBody>
      </p:sp>
      <p:sp>
        <p:nvSpPr>
          <p:cNvPr id="33800" name="AutoShape 5"/>
          <p:cNvSpPr>
            <a:spLocks noChangeArrowheads="1"/>
          </p:cNvSpPr>
          <p:nvPr/>
        </p:nvSpPr>
        <p:spPr bwMode="auto">
          <a:xfrm>
            <a:off x="3054350" y="1219200"/>
            <a:ext cx="2965450" cy="4032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Application</a:t>
            </a:r>
          </a:p>
        </p:txBody>
      </p:sp>
      <p:sp>
        <p:nvSpPr>
          <p:cNvPr id="33801" name="AutoShape 6"/>
          <p:cNvSpPr>
            <a:spLocks noChangeArrowheads="1"/>
          </p:cNvSpPr>
          <p:nvPr/>
        </p:nvSpPr>
        <p:spPr bwMode="auto">
          <a:xfrm>
            <a:off x="2362200" y="3505200"/>
            <a:ext cx="4038600" cy="471488"/>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Instruction Set Architecture (ISA)</a:t>
            </a:r>
          </a:p>
        </p:txBody>
      </p:sp>
      <p:sp>
        <p:nvSpPr>
          <p:cNvPr id="33802" name="AutoShape 7"/>
          <p:cNvSpPr>
            <a:spLocks noChangeArrowheads="1"/>
          </p:cNvSpPr>
          <p:nvPr/>
        </p:nvSpPr>
        <p:spPr bwMode="auto">
          <a:xfrm>
            <a:off x="2262188" y="2873375"/>
            <a:ext cx="4214812" cy="4032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Operating System/Compilers</a:t>
            </a:r>
          </a:p>
        </p:txBody>
      </p:sp>
      <p:sp>
        <p:nvSpPr>
          <p:cNvPr id="33803" name="AutoShape 8"/>
          <p:cNvSpPr>
            <a:spLocks noChangeArrowheads="1"/>
          </p:cNvSpPr>
          <p:nvPr/>
        </p:nvSpPr>
        <p:spPr bwMode="auto">
          <a:xfrm>
            <a:off x="2362200" y="4191000"/>
            <a:ext cx="4038600" cy="403225"/>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Microarchitecture</a:t>
            </a:r>
          </a:p>
        </p:txBody>
      </p:sp>
      <p:sp>
        <p:nvSpPr>
          <p:cNvPr id="33804" name="AutoShape 9"/>
          <p:cNvSpPr>
            <a:spLocks noChangeArrowheads="1"/>
          </p:cNvSpPr>
          <p:nvPr/>
        </p:nvSpPr>
        <p:spPr bwMode="auto">
          <a:xfrm>
            <a:off x="3048000" y="5562600"/>
            <a:ext cx="29718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Circuits/Devices</a:t>
            </a:r>
          </a:p>
        </p:txBody>
      </p:sp>
      <p:sp>
        <p:nvSpPr>
          <p:cNvPr id="33805" name="AutoShape 10"/>
          <p:cNvSpPr>
            <a:spLocks noChangeArrowheads="1"/>
          </p:cNvSpPr>
          <p:nvPr/>
        </p:nvSpPr>
        <p:spPr bwMode="auto">
          <a:xfrm>
            <a:off x="3048000" y="2133600"/>
            <a:ext cx="2971800" cy="4032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Programming Language</a:t>
            </a:r>
          </a:p>
        </p:txBody>
      </p:sp>
      <p:sp>
        <p:nvSpPr>
          <p:cNvPr id="33807" name="AutoShape 12"/>
          <p:cNvSpPr>
            <a:spLocks noChangeArrowheads="1"/>
          </p:cNvSpPr>
          <p:nvPr/>
        </p:nvSpPr>
        <p:spPr bwMode="auto">
          <a:xfrm>
            <a:off x="3048000" y="6096000"/>
            <a:ext cx="2971800" cy="45878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eaLnBrk="0" hangingPunct="0">
              <a:defRPr/>
            </a:pPr>
            <a:r>
              <a:rPr lang="en-US" sz="2000">
                <a:solidFill>
                  <a:srgbClr val="000000"/>
                </a:solidFill>
                <a:latin typeface="Optima" pitchFamily="-107" charset="0"/>
                <a:ea typeface="Optima" pitchFamily="-107" charset="0"/>
                <a:cs typeface="Optima" pitchFamily="-107" charset="0"/>
              </a:rPr>
              <a:t>Physics</a:t>
            </a:r>
          </a:p>
        </p:txBody>
      </p:sp>
      <p:grpSp>
        <p:nvGrpSpPr>
          <p:cNvPr id="2" name="Group 35"/>
          <p:cNvGrpSpPr>
            <a:grpSpLocks/>
          </p:cNvGrpSpPr>
          <p:nvPr/>
        </p:nvGrpSpPr>
        <p:grpSpPr bwMode="auto">
          <a:xfrm>
            <a:off x="7391400" y="3352800"/>
            <a:ext cx="1600200" cy="1752600"/>
            <a:chOff x="3888" y="1776"/>
            <a:chExt cx="1008" cy="828"/>
          </a:xfrm>
        </p:grpSpPr>
        <p:sp>
          <p:nvSpPr>
            <p:cNvPr id="22545" name="Line 19"/>
            <p:cNvSpPr>
              <a:spLocks noChangeShapeType="1"/>
            </p:cNvSpPr>
            <p:nvPr/>
          </p:nvSpPr>
          <p:spPr bwMode="auto">
            <a:xfrm>
              <a:off x="3984" y="1776"/>
              <a:ext cx="0" cy="828"/>
            </a:xfrm>
            <a:prstGeom prst="line">
              <a:avLst/>
            </a:prstGeom>
            <a:noFill/>
            <a:ln w="38100">
              <a:solidFill>
                <a:schemeClr val="tx1"/>
              </a:solidFill>
              <a:round/>
              <a:headEnd type="triangle" w="med" len="me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nchor="ctr">
              <a:spAutoFit/>
            </a:bodyPr>
            <a:lstStyle/>
            <a:p>
              <a:endParaRPr lang="en-US"/>
            </a:p>
          </p:txBody>
        </p:sp>
        <p:sp>
          <p:nvSpPr>
            <p:cNvPr id="22546" name="Text Box 20"/>
            <p:cNvSpPr txBox="1">
              <a:spLocks noChangeArrowheads="1"/>
            </p:cNvSpPr>
            <p:nvPr/>
          </p:nvSpPr>
          <p:spPr bwMode="auto">
            <a:xfrm>
              <a:off x="3984" y="1972"/>
              <a:ext cx="912" cy="43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nchor="ct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800">
                  <a:latin typeface="Optima" charset="0"/>
                </a:rPr>
                <a:t>Domain of computer architecture</a:t>
              </a:r>
            </a:p>
          </p:txBody>
        </p:sp>
        <p:sp>
          <p:nvSpPr>
            <p:cNvPr id="22547" name="Line 21"/>
            <p:cNvSpPr>
              <a:spLocks noChangeShapeType="1"/>
            </p:cNvSpPr>
            <p:nvPr/>
          </p:nvSpPr>
          <p:spPr bwMode="auto">
            <a:xfrm>
              <a:off x="3888" y="1776"/>
              <a:ext cx="192"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nchor="ctr">
              <a:spAutoFit/>
            </a:bodyPr>
            <a:lstStyle/>
            <a:p>
              <a:endParaRPr lang="en-US"/>
            </a:p>
          </p:txBody>
        </p:sp>
        <p:sp>
          <p:nvSpPr>
            <p:cNvPr id="22548" name="Line 22"/>
            <p:cNvSpPr>
              <a:spLocks noChangeShapeType="1"/>
            </p:cNvSpPr>
            <p:nvPr/>
          </p:nvSpPr>
          <p:spPr bwMode="auto">
            <a:xfrm>
              <a:off x="3888" y="2592"/>
              <a:ext cx="288"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nchor="ctr">
              <a:spAutoFit/>
            </a:bodyPr>
            <a:lstStyle/>
            <a:p>
              <a:endParaRPr lang="en-US"/>
            </a:p>
          </p:txBody>
        </p:sp>
      </p:grpSp>
      <p:sp>
        <p:nvSpPr>
          <p:cNvPr id="48" name="Cloud 47"/>
          <p:cNvSpPr/>
          <p:nvPr/>
        </p:nvSpPr>
        <p:spPr bwMode="auto">
          <a:xfrm>
            <a:off x="152400" y="1524000"/>
            <a:ext cx="1600200" cy="685800"/>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sz="1800" b="1">
                <a:latin typeface="Optima" pitchFamily="-107" charset="0"/>
                <a:ea typeface="Optima" pitchFamily="-107" charset="0"/>
                <a:cs typeface="Optima" pitchFamily="-107" charset="0"/>
              </a:rPr>
              <a:t>Problem</a:t>
            </a:r>
          </a:p>
        </p:txBody>
      </p:sp>
      <p:pic>
        <p:nvPicPr>
          <p:cNvPr id="22541" name="Picture 9"/>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28600" y="4648200"/>
            <a:ext cx="1676400" cy="1676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2542" name="Right Arrow 49"/>
          <p:cNvSpPr>
            <a:spLocks noChangeArrowheads="1"/>
          </p:cNvSpPr>
          <p:nvPr/>
        </p:nvSpPr>
        <p:spPr bwMode="auto">
          <a:xfrm>
            <a:off x="1981200" y="1600200"/>
            <a:ext cx="609600" cy="457200"/>
          </a:xfrm>
          <a:prstGeom prst="rightArrow">
            <a:avLst>
              <a:gd name="adj1" fmla="val 50000"/>
              <a:gd name="adj2" fmla="val 50000"/>
            </a:avLst>
          </a:prstGeom>
          <a:solidFill>
            <a:srgbClr val="FF660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p>
        </p:txBody>
      </p:sp>
      <p:sp>
        <p:nvSpPr>
          <p:cNvPr id="22543" name="Right Arrow 50"/>
          <p:cNvSpPr>
            <a:spLocks noChangeArrowheads="1"/>
          </p:cNvSpPr>
          <p:nvPr/>
        </p:nvSpPr>
        <p:spPr bwMode="auto">
          <a:xfrm>
            <a:off x="1905000" y="5791200"/>
            <a:ext cx="609600" cy="457200"/>
          </a:xfrm>
          <a:prstGeom prst="rightArrow">
            <a:avLst>
              <a:gd name="adj1" fmla="val 50000"/>
              <a:gd name="adj2" fmla="val 50000"/>
            </a:avLst>
          </a:prstGeom>
          <a:solidFill>
            <a:srgbClr val="FF660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p>
        </p:txBody>
      </p:sp>
      <p:sp>
        <p:nvSpPr>
          <p:cNvPr id="22544" name="Line 6"/>
          <p:cNvSpPr>
            <a:spLocks noChangeShapeType="1"/>
          </p:cNvSpPr>
          <p:nvPr/>
        </p:nvSpPr>
        <p:spPr bwMode="auto">
          <a:xfrm>
            <a:off x="914400" y="2362200"/>
            <a:ext cx="0" cy="2209800"/>
          </a:xfrm>
          <a:prstGeom prst="line">
            <a:avLst/>
          </a:prstGeom>
          <a:noFill/>
          <a:ln w="76200">
            <a:solidFill>
              <a:schemeClr val="tx1"/>
            </a:solidFill>
            <a:round/>
            <a:headEnd type="triangle" w="med" len="me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lIns="91165" tIns="45583" rIns="91165" bIns="45583">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accel="50000" decel="50000" fill="hold" grpId="0" nodeType="clickEffect">
                                  <p:stCondLst>
                                    <p:cond delay="0"/>
                                  </p:stCondLst>
                                  <p:childTnLst>
                                    <p:animScale>
                                      <p:cBhvr>
                                        <p:cTn id="6" dur="2000" fill="hold"/>
                                        <p:tgtEl>
                                          <p:spTgt spid="3380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228600" y="152400"/>
            <a:ext cx="8610600" cy="762000"/>
          </a:xfrm>
        </p:spPr>
        <p:txBody>
          <a:bodyPr/>
          <a:lstStyle/>
          <a:p>
            <a:pPr eaLnBrk="1" hangingPunct="1"/>
            <a:r>
              <a:rPr lang="en-US" altLang="en-US">
                <a:latin typeface="Optima" charset="0"/>
                <a:ea typeface="ＭＳ Ｐゴシック" charset="-128"/>
                <a:cs typeface="Optima" charset="0"/>
              </a:rPr>
              <a:t>What is an ISA? </a:t>
            </a:r>
          </a:p>
        </p:txBody>
      </p:sp>
      <p:sp>
        <p:nvSpPr>
          <p:cNvPr id="24578" name="Rectangle 3"/>
          <p:cNvSpPr>
            <a:spLocks noGrp="1" noChangeArrowheads="1"/>
          </p:cNvSpPr>
          <p:nvPr>
            <p:ph type="body" idx="1"/>
          </p:nvPr>
        </p:nvSpPr>
        <p:spPr/>
        <p:txBody>
          <a:bodyPr/>
          <a:lstStyle/>
          <a:p>
            <a:pPr eaLnBrk="1" hangingPunct="1">
              <a:lnSpc>
                <a:spcPct val="90000"/>
              </a:lnSpc>
            </a:pPr>
            <a:r>
              <a:rPr lang="en-US" altLang="en-US" sz="2400">
                <a:latin typeface="Optima" charset="0"/>
                <a:ea typeface="ＭＳ Ｐゴシック" charset="-128"/>
                <a:cs typeface="Optima" charset="0"/>
              </a:rPr>
              <a:t>ISA stands for Instruction Set Architecture</a:t>
            </a:r>
          </a:p>
          <a:p>
            <a:pPr eaLnBrk="1" hangingPunct="1">
              <a:lnSpc>
                <a:spcPct val="90000"/>
              </a:lnSpc>
            </a:pPr>
            <a:endParaRPr lang="en-US" altLang="en-US" sz="2400">
              <a:latin typeface="Optima" charset="0"/>
              <a:ea typeface="ＭＳ Ｐゴシック" charset="-128"/>
              <a:cs typeface="Optima" charset="0"/>
            </a:endParaRPr>
          </a:p>
          <a:p>
            <a:pPr eaLnBrk="1" hangingPunct="1">
              <a:lnSpc>
                <a:spcPct val="90000"/>
              </a:lnSpc>
            </a:pPr>
            <a:r>
              <a:rPr lang="en-US" altLang="en-US" sz="2400">
                <a:latin typeface="Optima" charset="0"/>
                <a:ea typeface="ＭＳ Ｐゴシック" charset="-128"/>
                <a:cs typeface="Optima" charset="0"/>
              </a:rPr>
              <a:t>Contract between programmer and the hardware</a:t>
            </a:r>
          </a:p>
          <a:p>
            <a:pPr lvl="1" eaLnBrk="1" hangingPunct="1">
              <a:lnSpc>
                <a:spcPct val="90000"/>
              </a:lnSpc>
            </a:pPr>
            <a:r>
              <a:rPr lang="en-US" altLang="en-US" sz="2000">
                <a:latin typeface="Optima" charset="0"/>
                <a:cs typeface="Optima" charset="0"/>
              </a:rPr>
              <a:t>Defines set of instructions that can execute on the processor</a:t>
            </a:r>
          </a:p>
          <a:p>
            <a:pPr lvl="1" eaLnBrk="1" hangingPunct="1">
              <a:lnSpc>
                <a:spcPct val="90000"/>
              </a:lnSpc>
            </a:pPr>
            <a:r>
              <a:rPr lang="en-US" altLang="en-US" sz="2000">
                <a:latin typeface="Optima" charset="0"/>
                <a:cs typeface="Optima" charset="0"/>
              </a:rPr>
              <a:t>Defines visible state of the system</a:t>
            </a:r>
          </a:p>
          <a:p>
            <a:pPr lvl="1" eaLnBrk="1" hangingPunct="1">
              <a:lnSpc>
                <a:spcPct val="90000"/>
              </a:lnSpc>
            </a:pPr>
            <a:r>
              <a:rPr lang="en-US" altLang="en-US" sz="2000">
                <a:latin typeface="Optima" charset="0"/>
                <a:cs typeface="Optima" charset="0"/>
              </a:rPr>
              <a:t>Defines how state changes in response to instruction execution </a:t>
            </a:r>
            <a:endParaRPr lang="en-US" altLang="en-US">
              <a:latin typeface="Optima" charset="0"/>
              <a:cs typeface="Optima" charset="0"/>
            </a:endParaRPr>
          </a:p>
          <a:p>
            <a:pPr eaLnBrk="1" hangingPunct="1">
              <a:lnSpc>
                <a:spcPct val="90000"/>
              </a:lnSpc>
            </a:pPr>
            <a:r>
              <a:rPr lang="en-US" altLang="en-US" sz="2400">
                <a:latin typeface="Optima" charset="0"/>
                <a:ea typeface="ＭＳ Ｐゴシック" charset="-128"/>
                <a:cs typeface="Optima" charset="0"/>
              </a:rPr>
              <a:t>Analogous to class definitions</a:t>
            </a:r>
          </a:p>
          <a:p>
            <a:pPr eaLnBrk="1" hangingPunct="1">
              <a:lnSpc>
                <a:spcPct val="90000"/>
              </a:lnSpc>
              <a:buFont typeface="Times" charset="0"/>
              <a:buNone/>
            </a:pPr>
            <a:endParaRPr lang="en-US" altLang="en-US" sz="2400">
              <a:latin typeface="Optima" charset="0"/>
              <a:ea typeface="ＭＳ Ｐゴシック" charset="-128"/>
              <a:cs typeface="Optima" charset="0"/>
            </a:endParaRPr>
          </a:p>
          <a:p>
            <a:pPr eaLnBrk="1" hangingPunct="1">
              <a:lnSpc>
                <a:spcPct val="90000"/>
              </a:lnSpc>
            </a:pPr>
            <a:r>
              <a:rPr lang="en-US" altLang="en-US" sz="2400">
                <a:latin typeface="Optima" charset="0"/>
                <a:ea typeface="ＭＳ Ｐゴシック" charset="-128"/>
                <a:cs typeface="Optima" charset="0"/>
              </a:rPr>
              <a:t>For programmer (the compiler writers, really)</a:t>
            </a:r>
          </a:p>
          <a:p>
            <a:pPr lvl="1" eaLnBrk="1" hangingPunct="1">
              <a:lnSpc>
                <a:spcPct val="90000"/>
              </a:lnSpc>
            </a:pPr>
            <a:r>
              <a:rPr lang="en-US" altLang="en-US" sz="2000">
                <a:latin typeface="Optima" charset="0"/>
                <a:cs typeface="Optima" charset="0"/>
              </a:rPr>
              <a:t>ISA is model of how a program will execute</a:t>
            </a:r>
          </a:p>
          <a:p>
            <a:pPr eaLnBrk="1" hangingPunct="1">
              <a:lnSpc>
                <a:spcPct val="90000"/>
              </a:lnSpc>
            </a:pPr>
            <a:endParaRPr lang="en-US" altLang="en-US" sz="2400">
              <a:latin typeface="Optima" charset="0"/>
              <a:ea typeface="ＭＳ Ｐゴシック" charset="-128"/>
              <a:cs typeface="Optima" charset="0"/>
            </a:endParaRPr>
          </a:p>
          <a:p>
            <a:pPr eaLnBrk="1" hangingPunct="1">
              <a:lnSpc>
                <a:spcPct val="90000"/>
              </a:lnSpc>
            </a:pPr>
            <a:r>
              <a:rPr lang="en-US" altLang="en-US" sz="2400">
                <a:latin typeface="Optima" charset="0"/>
                <a:ea typeface="ＭＳ Ｐゴシック" charset="-128"/>
                <a:cs typeface="Optima" charset="0"/>
              </a:rPr>
              <a:t>For hardware designer </a:t>
            </a:r>
          </a:p>
          <a:p>
            <a:pPr lvl="1" eaLnBrk="1" hangingPunct="1">
              <a:lnSpc>
                <a:spcPct val="90000"/>
              </a:lnSpc>
            </a:pPr>
            <a:r>
              <a:rPr lang="en-US" altLang="en-US" sz="2000">
                <a:latin typeface="Optima" charset="0"/>
                <a:cs typeface="Optima" charset="0"/>
              </a:rPr>
              <a:t>ISA is formal definition of the correct way to execute a program</a:t>
            </a:r>
          </a:p>
          <a:p>
            <a:pPr eaLnBrk="1" hangingPunct="1">
              <a:lnSpc>
                <a:spcPct val="90000"/>
              </a:lnSpc>
            </a:pPr>
            <a:endParaRPr lang="en-US" altLang="en-US" sz="2400">
              <a:latin typeface="Optima" charset="0"/>
              <a:ea typeface="ＭＳ Ｐゴシック" charset="-128"/>
              <a:cs typeface="Optima" charset="0"/>
            </a:endParaRPr>
          </a:p>
          <a:p>
            <a:pPr eaLnBrk="1" hangingPunct="1">
              <a:lnSpc>
                <a:spcPct val="90000"/>
              </a:lnSpc>
            </a:pPr>
            <a:endParaRPr lang="en-US" altLang="en-US" sz="2400">
              <a:latin typeface="Optima" charset="0"/>
              <a:ea typeface="ＭＳ Ｐゴシック" charset="-128"/>
              <a:cs typeface="Optima" charset="0"/>
            </a:endParaRPr>
          </a:p>
          <a:p>
            <a:pPr lvl="1" eaLnBrk="1" hangingPunct="1">
              <a:lnSpc>
                <a:spcPct val="90000"/>
              </a:lnSpc>
            </a:pPr>
            <a:endParaRPr lang="en-US" altLang="en-US" sz="1800">
              <a:latin typeface="Optima" charset="0"/>
              <a:cs typeface="Optima" charset="0"/>
            </a:endParaRPr>
          </a:p>
          <a:p>
            <a:pPr eaLnBrk="1" hangingPunct="1">
              <a:lnSpc>
                <a:spcPct val="90000"/>
              </a:lnSpc>
            </a:pPr>
            <a:endParaRPr lang="en-US" altLang="en-US">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ISA vs Architecture vs Implementation</a:t>
            </a:r>
          </a:p>
        </p:txBody>
      </p:sp>
      <p:sp>
        <p:nvSpPr>
          <p:cNvPr id="25602" name="Content Placeholder 2"/>
          <p:cNvSpPr>
            <a:spLocks noGrp="1"/>
          </p:cNvSpPr>
          <p:nvPr>
            <p:ph idx="1"/>
          </p:nvPr>
        </p:nvSpPr>
        <p:spPr/>
        <p:txBody>
          <a:bodyPr/>
          <a:lstStyle/>
          <a:p>
            <a:pPr eaLnBrk="1" hangingPunct="1"/>
            <a:r>
              <a:rPr lang="en-US" altLang="en-US" dirty="0">
                <a:latin typeface="Optima" charset="0"/>
                <a:ea typeface="ＭＳ Ｐゴシック" charset="-128"/>
                <a:cs typeface="Optima" charset="0"/>
              </a:rPr>
              <a:t>The terms </a:t>
            </a:r>
            <a:r>
              <a:rPr lang="en-US" altLang="en-US" i="1" dirty="0">
                <a:solidFill>
                  <a:srgbClr val="1822CD"/>
                </a:solidFill>
                <a:latin typeface="Optima" charset="0"/>
                <a:ea typeface="ＭＳ Ｐゴシック" charset="-128"/>
                <a:cs typeface="Optima" charset="0"/>
              </a:rPr>
              <a:t>ISA</a:t>
            </a:r>
            <a:r>
              <a:rPr lang="en-US" altLang="en-US" dirty="0">
                <a:latin typeface="Optima" charset="0"/>
                <a:ea typeface="ＭＳ Ｐゴシック" charset="-128"/>
                <a:cs typeface="Optima" charset="0"/>
              </a:rPr>
              <a:t> and </a:t>
            </a:r>
            <a:r>
              <a:rPr lang="en-US" altLang="en-US" i="1" dirty="0">
                <a:solidFill>
                  <a:srgbClr val="1822CD"/>
                </a:solidFill>
                <a:latin typeface="Optima" charset="0"/>
                <a:ea typeface="ＭＳ Ｐゴシック" charset="-128"/>
                <a:cs typeface="Optima" charset="0"/>
              </a:rPr>
              <a:t>architecture</a:t>
            </a:r>
            <a:r>
              <a:rPr lang="en-US" altLang="en-US" dirty="0">
                <a:latin typeface="Optima" charset="0"/>
                <a:ea typeface="ＭＳ Ｐゴシック" charset="-128"/>
                <a:cs typeface="Optima" charset="0"/>
              </a:rPr>
              <a:t> are closely related and often used interchangeably </a:t>
            </a:r>
          </a:p>
          <a:p>
            <a:pPr eaLnBrk="1" hangingPunct="1"/>
            <a:endParaRPr lang="en-US" altLang="en-US" dirty="0">
              <a:latin typeface="Optima" charset="0"/>
              <a:ea typeface="ＭＳ Ｐゴシック" charset="-128"/>
              <a:cs typeface="Optima" charset="0"/>
            </a:endParaRPr>
          </a:p>
          <a:p>
            <a:pPr eaLnBrk="1" hangingPunct="1"/>
            <a:r>
              <a:rPr lang="en-US" altLang="en-US" i="1" dirty="0">
                <a:solidFill>
                  <a:srgbClr val="1822CD"/>
                </a:solidFill>
                <a:latin typeface="Optima" charset="0"/>
                <a:ea typeface="ＭＳ Ｐゴシック" charset="-128"/>
                <a:cs typeface="Optima" charset="0"/>
              </a:rPr>
              <a:t>Implementation </a:t>
            </a:r>
            <a:r>
              <a:rPr lang="en-US" altLang="en-US" dirty="0">
                <a:latin typeface="Optima" charset="0"/>
                <a:ea typeface="ＭＳ Ｐゴシック" charset="-128"/>
                <a:cs typeface="Optima" charset="0"/>
              </a:rPr>
              <a:t>refers to a particular instance of an ISA </a:t>
            </a:r>
            <a:endParaRPr lang="en-US" altLang="en-US" dirty="0" smtClean="0">
              <a:latin typeface="Optima" charset="0"/>
              <a:ea typeface="ＭＳ Ｐゴシック" charset="-128"/>
              <a:cs typeface="Optima" charset="0"/>
            </a:endParaRPr>
          </a:p>
          <a:p>
            <a:pPr marL="0" indent="0" eaLnBrk="1" hangingPunct="1">
              <a:buNone/>
            </a:pPr>
            <a:endParaRPr lang="en-US" altLang="en-US" dirty="0">
              <a:latin typeface="Optima" charset="0"/>
              <a:cs typeface="Optima" charset="0"/>
            </a:endParaRPr>
          </a:p>
          <a:p>
            <a:pPr eaLnBrk="1" hangingPunct="1"/>
            <a:r>
              <a:rPr lang="en-US" altLang="en-US" dirty="0">
                <a:latin typeface="Optima" charset="0"/>
                <a:ea typeface="ＭＳ Ｐゴシック" charset="-128"/>
                <a:cs typeface="Optima" charset="0"/>
              </a:rPr>
              <a:t>AMD Opteron and Intel Core i7 both implement x86 architecture</a:t>
            </a:r>
          </a:p>
          <a:p>
            <a:pPr lvl="1" eaLnBrk="1" hangingPunct="1"/>
            <a:r>
              <a:rPr lang="en-US" altLang="en-US" dirty="0">
                <a:latin typeface="Optima" charset="0"/>
                <a:cs typeface="Optima" charset="0"/>
              </a:rPr>
              <a:t>But different number of registers, cache, </a:t>
            </a:r>
            <a:r>
              <a:rPr lang="en-US" altLang="en-US" dirty="0" err="1">
                <a:latin typeface="Optima" charset="0"/>
                <a:cs typeface="Optima" charset="0"/>
              </a:rPr>
              <a:t>datapath</a:t>
            </a:r>
            <a:r>
              <a:rPr lang="en-US" altLang="en-US" dirty="0">
                <a:latin typeface="Optima" charset="0"/>
                <a:cs typeface="Optima" charset="0"/>
              </a:rPr>
              <a:t>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28600" y="152400"/>
            <a:ext cx="8610600" cy="762000"/>
          </a:xfrm>
        </p:spPr>
        <p:txBody>
          <a:bodyPr/>
          <a:lstStyle/>
          <a:p>
            <a:pPr eaLnBrk="1" hangingPunct="1"/>
            <a:r>
              <a:rPr lang="en-US" altLang="en-US">
                <a:latin typeface="Optima" charset="0"/>
                <a:ea typeface="ＭＳ Ｐゴシック" charset="-128"/>
                <a:cs typeface="Optima" charset="0"/>
              </a:rPr>
              <a:t>Examples: ISA and Implementations</a:t>
            </a:r>
          </a:p>
        </p:txBody>
      </p:sp>
      <p:sp>
        <p:nvSpPr>
          <p:cNvPr id="26626" name="Rectangle 3"/>
          <p:cNvSpPr>
            <a:spLocks noGrp="1" noChangeArrowheads="1"/>
          </p:cNvSpPr>
          <p:nvPr>
            <p:ph type="body" idx="1"/>
          </p:nvPr>
        </p:nvSpPr>
        <p:spPr/>
        <p:txBody>
          <a:bodyPr/>
          <a:lstStyle/>
          <a:p>
            <a:pPr eaLnBrk="1" hangingPunct="1"/>
            <a:r>
              <a:rPr lang="en-US" altLang="en-US" sz="2400">
                <a:latin typeface="Optima" charset="0"/>
                <a:ea typeface="ＭＳ Ｐゴシック" charset="-128"/>
                <a:cs typeface="Optima" charset="0"/>
              </a:rPr>
              <a:t> ISA</a:t>
            </a:r>
            <a:endParaRPr lang="en-US" altLang="en-US" sz="2000">
              <a:latin typeface="Optima" charset="0"/>
              <a:ea typeface="ＭＳ Ｐゴシック" charset="-128"/>
              <a:cs typeface="Optima" charset="0"/>
            </a:endParaRPr>
          </a:p>
          <a:p>
            <a:pPr lvl="1" eaLnBrk="1" hangingPunct="1"/>
            <a:r>
              <a:rPr lang="en-US" altLang="en-US" sz="2000">
                <a:latin typeface="Optima" charset="0"/>
                <a:cs typeface="Optima" charset="0"/>
              </a:rPr>
              <a:t>MIPS, x86, IBM 360, JVM, ARM</a:t>
            </a:r>
          </a:p>
          <a:p>
            <a:pPr eaLnBrk="1" hangingPunct="1">
              <a:buFont typeface="Times" charset="0"/>
              <a:buNone/>
            </a:pPr>
            <a:r>
              <a:rPr lang="en-US" altLang="en-US" sz="2400">
                <a:latin typeface="Optima" charset="0"/>
                <a:ea typeface="ＭＳ Ｐゴシック" charset="-128"/>
                <a:cs typeface="Optima" charset="0"/>
              </a:rPr>
              <a:t> </a:t>
            </a:r>
          </a:p>
          <a:p>
            <a:pPr eaLnBrk="1" hangingPunct="1"/>
            <a:r>
              <a:rPr lang="en-US" altLang="en-US" sz="2400">
                <a:latin typeface="Optima" charset="0"/>
                <a:ea typeface="ＭＳ Ｐゴシック" charset="-128"/>
                <a:cs typeface="Optima" charset="0"/>
              </a:rPr>
              <a:t>Implementations</a:t>
            </a:r>
          </a:p>
          <a:p>
            <a:pPr lvl="1" eaLnBrk="1" hangingPunct="1"/>
            <a:r>
              <a:rPr lang="en-US" altLang="en-US" sz="2000">
                <a:latin typeface="Optima" charset="0"/>
                <a:cs typeface="Optima" charset="0"/>
              </a:rPr>
              <a:t>360 implementations: model 30 (c. 1964), z990 (c. 2004)</a:t>
            </a:r>
          </a:p>
          <a:p>
            <a:pPr lvl="1" eaLnBrk="1" hangingPunct="1"/>
            <a:endParaRPr lang="en-US" altLang="en-US" sz="2000">
              <a:latin typeface="Optima" charset="0"/>
              <a:cs typeface="Optima" charset="0"/>
            </a:endParaRPr>
          </a:p>
          <a:p>
            <a:pPr lvl="1" eaLnBrk="1" hangingPunct="1"/>
            <a:r>
              <a:rPr lang="en-US" altLang="en-US" sz="2000">
                <a:latin typeface="Optima" charset="0"/>
                <a:cs typeface="Optima" charset="0"/>
              </a:rPr>
              <a:t>x86 implementations: 8086 (c. 1978), 80186, 286, 386, 486, Pentium, Pentium Pro, Pentium-4 (c. 2000),  AMD Athlon, Transmeta Crusoe</a:t>
            </a:r>
          </a:p>
          <a:p>
            <a:pPr lvl="1" eaLnBrk="1" hangingPunct="1"/>
            <a:endParaRPr lang="en-US" altLang="en-US" sz="2000">
              <a:latin typeface="Optima" charset="0"/>
              <a:cs typeface="Optima" charset="0"/>
            </a:endParaRPr>
          </a:p>
          <a:p>
            <a:pPr lvl="1" eaLnBrk="1" hangingPunct="1"/>
            <a:r>
              <a:rPr lang="en-US" altLang="en-US" sz="2000">
                <a:latin typeface="Optima" charset="0"/>
                <a:cs typeface="Optima" charset="0"/>
              </a:rPr>
              <a:t>MIPS implementations: R2000, R4000, R10000, ...</a:t>
            </a:r>
          </a:p>
          <a:p>
            <a:pPr lvl="1" eaLnBrk="1" hangingPunct="1"/>
            <a:endParaRPr lang="en-US" altLang="en-US" sz="2000">
              <a:latin typeface="Optima" charset="0"/>
              <a:cs typeface="Optima" charset="0"/>
            </a:endParaRPr>
          </a:p>
          <a:p>
            <a:pPr lvl="1" eaLnBrk="1" hangingPunct="1"/>
            <a:r>
              <a:rPr lang="en-US" altLang="en-US" sz="2000">
                <a:latin typeface="Optima" charset="0"/>
                <a:cs typeface="Optima" charset="0"/>
              </a:rPr>
              <a:t>ARM implementations: V5, V6, V7, V8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228600" y="152400"/>
            <a:ext cx="8610600" cy="762000"/>
          </a:xfrm>
        </p:spPr>
        <p:txBody>
          <a:bodyPr/>
          <a:lstStyle/>
          <a:p>
            <a:pPr eaLnBrk="1" hangingPunct="1"/>
            <a:r>
              <a:rPr lang="en-US" altLang="en-US">
                <a:latin typeface="Optima" charset="0"/>
                <a:ea typeface="ＭＳ Ｐゴシック" charset="-128"/>
                <a:cs typeface="Optima" charset="0"/>
              </a:rPr>
              <a:t>Classification Based on Computation Model</a:t>
            </a:r>
          </a:p>
        </p:txBody>
      </p:sp>
      <p:sp>
        <p:nvSpPr>
          <p:cNvPr id="28674" name="Rectangle 3"/>
          <p:cNvSpPr>
            <a:spLocks noGrp="1" noChangeArrowheads="1"/>
          </p:cNvSpPr>
          <p:nvPr>
            <p:ph type="body" idx="1"/>
          </p:nvPr>
        </p:nvSpPr>
        <p:spPr/>
        <p:txBody>
          <a:bodyPr/>
          <a:lstStyle/>
          <a:p>
            <a:pPr eaLnBrk="1" hangingPunct="1"/>
            <a:r>
              <a:rPr lang="en-US" altLang="en-US" sz="2400">
                <a:latin typeface="Optima" charset="0"/>
                <a:ea typeface="ＭＳ Ｐゴシック" charset="-128"/>
                <a:cs typeface="Optima" charset="0"/>
              </a:rPr>
              <a:t>Architectures can be classified into three broad categories based on the model of computation</a:t>
            </a:r>
          </a:p>
          <a:p>
            <a:pPr lvl="1" eaLnBrk="1" hangingPunct="1">
              <a:lnSpc>
                <a:spcPct val="80000"/>
              </a:lnSpc>
            </a:pPr>
            <a:endParaRPr lang="en-US" altLang="en-US" sz="2000">
              <a:latin typeface="Optima" charset="0"/>
              <a:cs typeface="Optima" charset="0"/>
            </a:endParaRPr>
          </a:p>
          <a:p>
            <a:pPr lvl="1" eaLnBrk="1" hangingPunct="1"/>
            <a:r>
              <a:rPr lang="en-US" altLang="en-US">
                <a:latin typeface="Optima" charset="0"/>
                <a:cs typeface="Optima" charset="0"/>
              </a:rPr>
              <a:t>Accumulator : PDP from DEC</a:t>
            </a:r>
          </a:p>
          <a:p>
            <a:pPr lvl="1" eaLnBrk="1" hangingPunct="1"/>
            <a:r>
              <a:rPr lang="en-US" altLang="en-US">
                <a:latin typeface="Optima" charset="0"/>
                <a:cs typeface="Optima" charset="0"/>
              </a:rPr>
              <a:t>Stack : Burroughs, HP 3000</a:t>
            </a:r>
          </a:p>
          <a:p>
            <a:pPr lvl="1" eaLnBrk="1" hangingPunct="1"/>
            <a:r>
              <a:rPr lang="en-US" altLang="en-US">
                <a:latin typeface="Optima" charset="0"/>
                <a:cs typeface="Optima" charset="0"/>
              </a:rPr>
              <a:t>General-Purpose Register (GPR)</a:t>
            </a:r>
          </a:p>
          <a:p>
            <a:pPr lvl="2" eaLnBrk="1" hangingPunct="1"/>
            <a:r>
              <a:rPr lang="en-US" altLang="en-US" sz="1800">
                <a:latin typeface="Optima" charset="0"/>
                <a:cs typeface="Optima" charset="0"/>
              </a:rPr>
              <a:t>CISC : Complex Instruction Set</a:t>
            </a:r>
          </a:p>
          <a:p>
            <a:pPr lvl="2" eaLnBrk="1" hangingPunct="1"/>
            <a:r>
              <a:rPr lang="en-US" altLang="en-US" sz="1800">
                <a:latin typeface="Optima" charset="0"/>
                <a:cs typeface="Optima" charset="0"/>
              </a:rPr>
              <a:t>RISC : Reduced Instruction Set</a:t>
            </a:r>
          </a:p>
          <a:p>
            <a:pPr lvl="2" eaLnBrk="1" hangingPunct="1"/>
            <a:r>
              <a:rPr lang="en-US" altLang="en-US" sz="1800">
                <a:latin typeface="Optima" charset="0"/>
                <a:cs typeface="Optima" charset="0"/>
              </a:rPr>
              <a:t>VLIW : Very Large Instruction Word</a:t>
            </a:r>
          </a:p>
          <a:p>
            <a:pPr lvl="2" eaLnBrk="1" hangingPunct="1"/>
            <a:r>
              <a:rPr lang="en-US" altLang="en-US" sz="1800">
                <a:latin typeface="Optima" charset="0"/>
                <a:cs typeface="Optima" charset="0"/>
              </a:rPr>
              <a:t>Vector</a:t>
            </a:r>
          </a:p>
          <a:p>
            <a:pPr lvl="1" eaLnBrk="1" hangingPunct="1">
              <a:lnSpc>
                <a:spcPct val="80000"/>
              </a:lnSpc>
            </a:pPr>
            <a:endParaRPr lang="en-US" altLang="en-US" sz="2000">
              <a:latin typeface="Optima" charset="0"/>
              <a:cs typeface="Optima" charset="0"/>
            </a:endParaRPr>
          </a:p>
        </p:txBody>
      </p:sp>
      <p:sp>
        <p:nvSpPr>
          <p:cNvPr id="6" name="Rectangle 5"/>
          <p:cNvSpPr>
            <a:spLocks noChangeArrowheads="1"/>
          </p:cNvSpPr>
          <p:nvPr/>
        </p:nvSpPr>
        <p:spPr bwMode="auto">
          <a:xfrm>
            <a:off x="6172200" y="2819400"/>
            <a:ext cx="2209800" cy="1754188"/>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800" i="1">
                <a:solidFill>
                  <a:srgbClr val="1822CD"/>
                </a:solidFill>
                <a:latin typeface="Calibri" charset="0"/>
              </a:rPr>
              <a:t>Today, GPR dominates the market</a:t>
            </a:r>
          </a:p>
          <a:p>
            <a:pPr algn="ctr" eaLnBrk="1" hangingPunct="1"/>
            <a:endParaRPr lang="en-US" altLang="en-US" sz="1800" i="1">
              <a:solidFill>
                <a:srgbClr val="1822CD"/>
              </a:solidFill>
              <a:latin typeface="Calibri" charset="0"/>
            </a:endParaRPr>
          </a:p>
          <a:p>
            <a:pPr algn="ctr" eaLnBrk="1" hangingPunct="1"/>
            <a:r>
              <a:rPr lang="en-US" altLang="en-US" sz="1800" i="1">
                <a:solidFill>
                  <a:srgbClr val="1822CD"/>
                </a:solidFill>
                <a:latin typeface="Calibri" charset="0"/>
              </a:rPr>
              <a:t>Will be the focus of this course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latin typeface="Optima" charset="0"/>
                <a:ea typeface="ＭＳ Ｐゴシック" charset="-128"/>
                <a:cs typeface="Optima" charset="0"/>
              </a:rPr>
              <a:t>Accumulator</a:t>
            </a:r>
          </a:p>
        </p:txBody>
      </p:sp>
      <p:sp>
        <p:nvSpPr>
          <p:cNvPr id="29698" name="Content Placeholder 2"/>
          <p:cNvSpPr>
            <a:spLocks noGrp="1"/>
          </p:cNvSpPr>
          <p:nvPr>
            <p:ph idx="1"/>
          </p:nvPr>
        </p:nvSpPr>
        <p:spPr>
          <a:xfrm>
            <a:off x="457200" y="1219200"/>
            <a:ext cx="5867400" cy="5105400"/>
          </a:xfrm>
        </p:spPr>
        <p:txBody>
          <a:bodyPr/>
          <a:lstStyle/>
          <a:p>
            <a:r>
              <a:rPr lang="en-US" altLang="en-US" sz="2000">
                <a:latin typeface="Optima" charset="0"/>
                <a:ea typeface="ＭＳ Ｐゴシック" charset="-128"/>
                <a:cs typeface="Optima" charset="0"/>
              </a:rPr>
              <a:t>Also known as the 1-operand architecture</a:t>
            </a:r>
          </a:p>
          <a:p>
            <a:pPr lvl="1"/>
            <a:r>
              <a:rPr lang="en-US" altLang="en-US" sz="1800">
                <a:latin typeface="Optima" charset="0"/>
                <a:cs typeface="Optima" charset="0"/>
              </a:rPr>
              <a:t>All instructions are 1-operand </a:t>
            </a:r>
            <a:endParaRPr lang="en-US" altLang="en-US" sz="2000">
              <a:latin typeface="Optima" charset="0"/>
              <a:cs typeface="Optima" charset="0"/>
            </a:endParaRPr>
          </a:p>
          <a:p>
            <a:r>
              <a:rPr lang="en-US" altLang="en-US" sz="2000">
                <a:latin typeface="Optima" charset="0"/>
                <a:ea typeface="ＭＳ Ｐゴシック" charset="-128"/>
                <a:cs typeface="Optima" charset="0"/>
              </a:rPr>
              <a:t>A special memory location (register) serves as a source operand </a:t>
            </a:r>
            <a:r>
              <a:rPr lang="en-US" altLang="en-US" sz="2000" i="1">
                <a:solidFill>
                  <a:schemeClr val="tx2"/>
                </a:solidFill>
                <a:latin typeface="Optima" charset="0"/>
                <a:ea typeface="ＭＳ Ｐゴシック" charset="-128"/>
                <a:cs typeface="Optima" charset="0"/>
              </a:rPr>
              <a:t>and</a:t>
            </a:r>
            <a:r>
              <a:rPr lang="en-US" altLang="en-US" sz="2000">
                <a:latin typeface="Optima" charset="0"/>
                <a:ea typeface="ＭＳ Ｐゴシック" charset="-128"/>
                <a:cs typeface="Optima" charset="0"/>
              </a:rPr>
              <a:t> destination location</a:t>
            </a:r>
          </a:p>
          <a:p>
            <a:endParaRPr lang="en-US" altLang="en-US" sz="2000">
              <a:latin typeface="Optima" charset="0"/>
              <a:ea typeface="ＭＳ Ｐゴシック" charset="-128"/>
              <a:cs typeface="Optima" charset="0"/>
            </a:endParaRPr>
          </a:p>
          <a:p>
            <a:r>
              <a:rPr lang="en-US" altLang="en-US" sz="2000">
                <a:latin typeface="Optima" charset="0"/>
                <a:ea typeface="ＭＳ Ｐゴシック" charset="-128"/>
                <a:cs typeface="Optima" charset="0"/>
              </a:rPr>
              <a:t>Example</a:t>
            </a:r>
          </a:p>
          <a:p>
            <a:pPr lvl="2">
              <a:buFont typeface="Times" charset="0"/>
              <a:buNone/>
            </a:pPr>
            <a:r>
              <a:rPr lang="en-US" altLang="en-US" sz="1600" b="1">
                <a:solidFill>
                  <a:srgbClr val="000000"/>
                </a:solidFill>
                <a:latin typeface="Courier" charset="0"/>
                <a:cs typeface="Optima" charset="0"/>
              </a:rPr>
              <a:t>	add 17  </a:t>
            </a:r>
            <a:r>
              <a:rPr lang="en-US" altLang="en-US" sz="1400" b="1">
                <a:solidFill>
                  <a:srgbClr val="008000"/>
                </a:solidFill>
                <a:latin typeface="Courier" charset="0"/>
                <a:cs typeface="Optima" charset="0"/>
              </a:rPr>
              <a:t>// add 17 to accumulator and store </a:t>
            </a:r>
          </a:p>
          <a:p>
            <a:pPr lvl="2">
              <a:buFont typeface="Times" charset="0"/>
              <a:buNone/>
            </a:pPr>
            <a:r>
              <a:rPr lang="en-US" altLang="en-US" sz="1400" b="1">
                <a:solidFill>
                  <a:srgbClr val="008000"/>
                </a:solidFill>
                <a:latin typeface="Courier" charset="0"/>
                <a:cs typeface="Optima" charset="0"/>
              </a:rPr>
              <a:t>           // result in accumulator</a:t>
            </a:r>
          </a:p>
          <a:p>
            <a:pPr lvl="2">
              <a:buFont typeface="Times" charset="0"/>
              <a:buNone/>
            </a:pPr>
            <a:endParaRPr lang="en-US" altLang="en-US" sz="1600" b="1">
              <a:solidFill>
                <a:srgbClr val="008000"/>
              </a:solidFill>
              <a:latin typeface="Courier" charset="0"/>
              <a:cs typeface="Optima" charset="0"/>
            </a:endParaRPr>
          </a:p>
          <a:p>
            <a:r>
              <a:rPr lang="en-US" altLang="en-US" sz="2000">
                <a:latin typeface="Optima" charset="0"/>
                <a:ea typeface="ＭＳ Ｐゴシック" charset="-128"/>
                <a:cs typeface="Optima" charset="0"/>
              </a:rPr>
              <a:t>ISA design is relatively easy, implementation is hard</a:t>
            </a:r>
          </a:p>
          <a:p>
            <a:pPr lvl="1"/>
            <a:r>
              <a:rPr lang="en-US" altLang="en-US" sz="1800">
                <a:latin typeface="Optima" charset="0"/>
                <a:cs typeface="Optima" charset="0"/>
              </a:rPr>
              <a:t>performance not that great</a:t>
            </a:r>
          </a:p>
          <a:p>
            <a:pPr lvl="1"/>
            <a:r>
              <a:rPr lang="en-US" altLang="en-US" sz="1800">
                <a:latin typeface="Optima" charset="0"/>
                <a:cs typeface="Optima" charset="0"/>
              </a:rPr>
              <a:t>code generation difficult</a:t>
            </a:r>
          </a:p>
          <a:p>
            <a:pPr lvl="1"/>
            <a:r>
              <a:rPr lang="en-US" altLang="en-US" sz="1800">
                <a:latin typeface="Optima" charset="0"/>
                <a:cs typeface="Optima" charset="0"/>
              </a:rPr>
              <a:t>large code size</a:t>
            </a:r>
          </a:p>
          <a:p>
            <a:pPr lvl="1"/>
            <a:endParaRPr lang="en-US" altLang="en-US" sz="1800">
              <a:latin typeface="Optima" charset="0"/>
              <a:cs typeface="Optima" charset="0"/>
            </a:endParaRPr>
          </a:p>
          <a:p>
            <a:endParaRPr lang="en-US" altLang="en-US" sz="2000">
              <a:latin typeface="Optima" charset="0"/>
              <a:ea typeface="ＭＳ Ｐゴシック" charset="-128"/>
              <a:cs typeface="Optima" charset="0"/>
            </a:endParaRPr>
          </a:p>
          <a:p>
            <a:endParaRPr lang="en-US" altLang="en-US" sz="2000">
              <a:latin typeface="Optima" charset="0"/>
              <a:ea typeface="ＭＳ Ｐゴシック" charset="-128"/>
              <a:cs typeface="Optima" charset="0"/>
            </a:endParaRPr>
          </a:p>
          <a:p>
            <a:endParaRPr lang="en-US" altLang="en-US" sz="2000">
              <a:latin typeface="Optima" charset="0"/>
              <a:ea typeface="ＭＳ Ｐゴシック" charset="-128"/>
              <a:cs typeface="Optima" charset="0"/>
            </a:endParaRPr>
          </a:p>
          <a:p>
            <a:endParaRPr lang="en-US" altLang="en-US" sz="2000">
              <a:latin typeface="Optima" charset="0"/>
              <a:ea typeface="ＭＳ Ｐゴシック" charset="-128"/>
              <a:cs typeface="Optima" charset="0"/>
            </a:endParaRPr>
          </a:p>
        </p:txBody>
      </p:sp>
      <p:sp>
        <p:nvSpPr>
          <p:cNvPr id="4" name="Rectangle 13"/>
          <p:cNvSpPr>
            <a:spLocks noChangeArrowheads="1"/>
          </p:cNvSpPr>
          <p:nvPr/>
        </p:nvSpPr>
        <p:spPr bwMode="auto">
          <a:xfrm>
            <a:off x="7543800" y="2590800"/>
            <a:ext cx="1270000" cy="762000"/>
          </a:xfrm>
          <a:prstGeom prst="rect">
            <a:avLst/>
          </a:prstGeom>
          <a:solidFill>
            <a:srgbClr val="FBFFB8"/>
          </a:solidFill>
          <a:ln w="25400">
            <a:noFill/>
            <a:miter lim="800000"/>
            <a:headEnd/>
            <a:tailEnd/>
          </a:ln>
          <a:scene3d>
            <a:camera prst="orthographicFront"/>
            <a:lightRig rig="threePt" dir="t"/>
          </a:scene3d>
          <a:sp3d>
            <a:bevelT/>
          </a:sp3d>
        </p:spPr>
        <p:txBody>
          <a:bodyPr wrap="none" anchor="ctr"/>
          <a:lstStyle/>
          <a:p>
            <a:pPr algn="ctr" eaLnBrk="0" hangingPunct="0">
              <a:defRPr/>
            </a:pPr>
            <a:r>
              <a:rPr lang="en-US" sz="1600" dirty="0">
                <a:solidFill>
                  <a:schemeClr val="tx1"/>
                </a:solidFill>
                <a:latin typeface="Calibri"/>
                <a:ea typeface="Optima" charset="0"/>
                <a:cs typeface="Calibri"/>
              </a:rPr>
              <a:t>Accumulator</a:t>
            </a:r>
          </a:p>
        </p:txBody>
      </p:sp>
      <p:sp>
        <p:nvSpPr>
          <p:cNvPr id="29702" name="Line 20"/>
          <p:cNvSpPr>
            <a:spLocks noChangeShapeType="1"/>
          </p:cNvSpPr>
          <p:nvPr/>
        </p:nvSpPr>
        <p:spPr bwMode="auto">
          <a:xfrm flipV="1">
            <a:off x="8153400" y="3352800"/>
            <a:ext cx="0" cy="457200"/>
          </a:xfrm>
          <a:prstGeom prst="line">
            <a:avLst/>
          </a:prstGeom>
          <a:noFill/>
          <a:ln w="25400">
            <a:solidFill>
              <a:schemeClr val="tx1"/>
            </a:solidFill>
            <a:round/>
            <a:headEnd type="arrow" w="med" len="me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9703" name="Rectangle 21"/>
          <p:cNvSpPr>
            <a:spLocks noChangeArrowheads="1"/>
          </p:cNvSpPr>
          <p:nvPr/>
        </p:nvSpPr>
        <p:spPr bwMode="auto">
          <a:xfrm>
            <a:off x="7597775" y="1600200"/>
            <a:ext cx="1162050" cy="33655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a:solidFill>
                  <a:schemeClr val="tx1"/>
                </a:solidFill>
                <a:latin typeface="Calibri" charset="0"/>
              </a:rPr>
              <a:t>instructions</a:t>
            </a:r>
          </a:p>
        </p:txBody>
      </p:sp>
      <p:sp>
        <p:nvSpPr>
          <p:cNvPr id="29704" name="Line 20"/>
          <p:cNvSpPr>
            <a:spLocks noChangeShapeType="1"/>
          </p:cNvSpPr>
          <p:nvPr/>
        </p:nvSpPr>
        <p:spPr bwMode="auto">
          <a:xfrm flipV="1">
            <a:off x="8153400" y="1905000"/>
            <a:ext cx="0" cy="685800"/>
          </a:xfrm>
          <a:prstGeom prst="line">
            <a:avLst/>
          </a:prstGeom>
          <a:noFill/>
          <a:ln w="25400">
            <a:solidFill>
              <a:schemeClr val="tx1"/>
            </a:solidFill>
            <a:round/>
            <a:headEnd type="arrow" w="med" len="me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cxnSp>
        <p:nvCxnSpPr>
          <p:cNvPr id="29705" name="Curved Connector 2"/>
          <p:cNvCxnSpPr>
            <a:cxnSpLocks noChangeShapeType="1"/>
            <a:endCxn id="29703" idx="1"/>
          </p:cNvCxnSpPr>
          <p:nvPr/>
        </p:nvCxnSpPr>
        <p:spPr bwMode="auto">
          <a:xfrm rot="10800000" flipH="1">
            <a:off x="7543800" y="1768475"/>
            <a:ext cx="53975" cy="1203325"/>
          </a:xfrm>
          <a:prstGeom prst="curvedConnector3">
            <a:avLst>
              <a:gd name="adj1" fmla="val -843338"/>
            </a:avLst>
          </a:prstGeom>
          <a:noFill/>
          <a:ln w="28575">
            <a:solidFill>
              <a:schemeClr val="tx1"/>
            </a:solidFill>
            <a:round/>
            <a:headEnd/>
            <a:tailEnd type="arrow" w="med" len="sm"/>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06" name="Picture 10" descr="File:IBM_701console.jpeg"/>
          <p:cNvSpPr>
            <a:spLocks noChangeAspect="1"/>
          </p:cNvSpPr>
          <p:nvPr/>
        </p:nvSpPr>
        <p:spPr bwMode="auto">
          <a:xfrm>
            <a:off x="7010400" y="4114800"/>
            <a:ext cx="1981200" cy="23812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a:p>
        </p:txBody>
      </p:sp>
      <p:sp>
        <p:nvSpPr>
          <p:cNvPr id="29707" name="Rounded Rectangle 11"/>
          <p:cNvSpPr>
            <a:spLocks noChangeArrowheads="1"/>
          </p:cNvSpPr>
          <p:nvPr/>
        </p:nvSpPr>
        <p:spPr bwMode="auto">
          <a:xfrm>
            <a:off x="6858000" y="1219200"/>
            <a:ext cx="2170113" cy="2743200"/>
          </a:xfrm>
          <a:prstGeom prst="roundRect">
            <a:avLst>
              <a:gd name="adj" fmla="val 16667"/>
            </a:avLst>
          </a:prstGeom>
          <a:noFill/>
          <a:ln w="28575">
            <a:solidFill>
              <a:schemeClr val="tx2"/>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latin typeface="Optima" charset="0"/>
                <a:ea typeface="ＭＳ Ｐゴシック" charset="-128"/>
                <a:cs typeface="Optima" charset="0"/>
              </a:rPr>
              <a:t>Accumulator</a:t>
            </a:r>
          </a:p>
        </p:txBody>
      </p:sp>
      <p:sp>
        <p:nvSpPr>
          <p:cNvPr id="29698" name="Content Placeholder 2"/>
          <p:cNvSpPr>
            <a:spLocks noGrp="1"/>
          </p:cNvSpPr>
          <p:nvPr>
            <p:ph idx="1"/>
          </p:nvPr>
        </p:nvSpPr>
        <p:spPr>
          <a:xfrm>
            <a:off x="457200" y="1219200"/>
            <a:ext cx="5867400" cy="5105400"/>
          </a:xfrm>
        </p:spPr>
        <p:txBody>
          <a:bodyPr/>
          <a:lstStyle/>
          <a:p>
            <a:r>
              <a:rPr lang="en-US" altLang="en-US" sz="2200" dirty="0" smtClean="0">
                <a:latin typeface="Optima" charset="0"/>
                <a:cs typeface="Optima" charset="0"/>
              </a:rPr>
              <a:t>Except when its not.</a:t>
            </a:r>
          </a:p>
          <a:p>
            <a:r>
              <a:rPr lang="en-US" altLang="en-US" sz="2200" dirty="0" smtClean="0">
                <a:latin typeface="Optima" charset="0"/>
                <a:cs typeface="Optima" charset="0"/>
              </a:rPr>
              <a:t>The most popular microprocessor family in the world is an accumulator machine</a:t>
            </a:r>
          </a:p>
          <a:p>
            <a:endParaRPr lang="en-US" altLang="en-US" sz="2200" dirty="0" smtClean="0">
              <a:latin typeface="Optima" charset="0"/>
              <a:cs typeface="Optima" charset="0"/>
            </a:endParaRPr>
          </a:p>
          <a:p>
            <a:r>
              <a:rPr lang="en-US" altLang="en-US" sz="2200" dirty="0" smtClean="0">
                <a:latin typeface="Optima" charset="0"/>
                <a:cs typeface="Optima" charset="0"/>
              </a:rPr>
              <a:t>Harvard Architecture</a:t>
            </a:r>
          </a:p>
          <a:p>
            <a:endParaRPr lang="en-US" altLang="en-US" sz="2200" dirty="0" smtClean="0">
              <a:latin typeface="Optima" charset="0"/>
              <a:cs typeface="Optima" charset="0"/>
            </a:endParaRPr>
          </a:p>
          <a:p>
            <a:pPr lvl="1"/>
            <a:endParaRPr lang="en-US" altLang="en-US" sz="1800" dirty="0" smtClean="0">
              <a:latin typeface="Optima" charset="0"/>
              <a:cs typeface="Optima" charset="0"/>
            </a:endParaRPr>
          </a:p>
          <a:p>
            <a:pPr lvl="1"/>
            <a:endParaRPr lang="en-US" altLang="en-US" sz="1800" dirty="0" smtClean="0">
              <a:latin typeface="Optima" charset="0"/>
              <a:cs typeface="Optima" charset="0"/>
            </a:endParaRPr>
          </a:p>
          <a:p>
            <a:endParaRPr lang="en-US" altLang="en-US" sz="2000" dirty="0">
              <a:latin typeface="Optima" charset="0"/>
              <a:ea typeface="ＭＳ Ｐゴシック" charset="-128"/>
              <a:cs typeface="Optima" charset="0"/>
            </a:endParaRPr>
          </a:p>
          <a:p>
            <a:endParaRPr lang="en-US" altLang="en-US" sz="2000" dirty="0">
              <a:latin typeface="Optima" charset="0"/>
              <a:ea typeface="ＭＳ Ｐゴシック" charset="-128"/>
              <a:cs typeface="Optima" charset="0"/>
            </a:endParaRPr>
          </a:p>
          <a:p>
            <a:endParaRPr lang="en-US" altLang="en-US" sz="2000" dirty="0">
              <a:latin typeface="Optima" charset="0"/>
              <a:ea typeface="ＭＳ Ｐゴシック" charset="-128"/>
              <a:cs typeface="Optima" charset="0"/>
            </a:endParaRPr>
          </a:p>
          <a:p>
            <a:endParaRPr lang="en-US" altLang="en-US" sz="2000" dirty="0">
              <a:latin typeface="Optima" charset="0"/>
              <a:ea typeface="ＭＳ Ｐゴシック" charset="-128"/>
              <a:cs typeface="Optima" charset="0"/>
            </a:endParaRPr>
          </a:p>
        </p:txBody>
      </p:sp>
      <p:sp>
        <p:nvSpPr>
          <p:cNvPr id="4" name="Rectangle 13"/>
          <p:cNvSpPr>
            <a:spLocks noChangeArrowheads="1"/>
          </p:cNvSpPr>
          <p:nvPr/>
        </p:nvSpPr>
        <p:spPr bwMode="auto">
          <a:xfrm>
            <a:off x="7543800" y="2590800"/>
            <a:ext cx="1270000" cy="762000"/>
          </a:xfrm>
          <a:prstGeom prst="rect">
            <a:avLst/>
          </a:prstGeom>
          <a:solidFill>
            <a:srgbClr val="FBFFB8"/>
          </a:solidFill>
          <a:ln w="25400">
            <a:noFill/>
            <a:miter lim="800000"/>
            <a:headEnd/>
            <a:tailEnd/>
          </a:ln>
          <a:scene3d>
            <a:camera prst="orthographicFront"/>
            <a:lightRig rig="threePt" dir="t"/>
          </a:scene3d>
          <a:sp3d>
            <a:bevelT/>
          </a:sp3d>
        </p:spPr>
        <p:txBody>
          <a:bodyPr wrap="none" anchor="ctr"/>
          <a:lstStyle/>
          <a:p>
            <a:pPr algn="ctr" eaLnBrk="0" hangingPunct="0">
              <a:defRPr/>
            </a:pPr>
            <a:r>
              <a:rPr lang="en-US" sz="1600" dirty="0">
                <a:solidFill>
                  <a:schemeClr val="tx1"/>
                </a:solidFill>
                <a:latin typeface="Calibri"/>
                <a:ea typeface="Optima" charset="0"/>
                <a:cs typeface="Calibri"/>
              </a:rPr>
              <a:t>Accumulator</a:t>
            </a:r>
          </a:p>
        </p:txBody>
      </p:sp>
      <p:sp>
        <p:nvSpPr>
          <p:cNvPr id="29702" name="Line 20"/>
          <p:cNvSpPr>
            <a:spLocks noChangeShapeType="1"/>
          </p:cNvSpPr>
          <p:nvPr/>
        </p:nvSpPr>
        <p:spPr bwMode="auto">
          <a:xfrm flipV="1">
            <a:off x="8153400" y="3352800"/>
            <a:ext cx="0" cy="457200"/>
          </a:xfrm>
          <a:prstGeom prst="line">
            <a:avLst/>
          </a:prstGeom>
          <a:noFill/>
          <a:ln w="25400">
            <a:solidFill>
              <a:schemeClr val="tx1"/>
            </a:solidFill>
            <a:round/>
            <a:headEnd type="arrow" w="med" len="me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9703" name="Rectangle 21"/>
          <p:cNvSpPr>
            <a:spLocks noChangeArrowheads="1"/>
          </p:cNvSpPr>
          <p:nvPr/>
        </p:nvSpPr>
        <p:spPr bwMode="auto">
          <a:xfrm>
            <a:off x="7597775" y="1600200"/>
            <a:ext cx="1162050" cy="33655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a:solidFill>
                  <a:schemeClr val="tx1"/>
                </a:solidFill>
                <a:latin typeface="Calibri" charset="0"/>
              </a:rPr>
              <a:t>instructions</a:t>
            </a:r>
          </a:p>
        </p:txBody>
      </p:sp>
      <p:sp>
        <p:nvSpPr>
          <p:cNvPr id="29704" name="Line 20"/>
          <p:cNvSpPr>
            <a:spLocks noChangeShapeType="1"/>
          </p:cNvSpPr>
          <p:nvPr/>
        </p:nvSpPr>
        <p:spPr bwMode="auto">
          <a:xfrm flipV="1">
            <a:off x="8153400" y="1905000"/>
            <a:ext cx="0" cy="685800"/>
          </a:xfrm>
          <a:prstGeom prst="line">
            <a:avLst/>
          </a:prstGeom>
          <a:noFill/>
          <a:ln w="25400">
            <a:solidFill>
              <a:schemeClr val="tx1"/>
            </a:solidFill>
            <a:round/>
            <a:headEnd type="arrow" w="med" len="me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cxnSp>
        <p:nvCxnSpPr>
          <p:cNvPr id="29705" name="Curved Connector 2"/>
          <p:cNvCxnSpPr>
            <a:cxnSpLocks noChangeShapeType="1"/>
            <a:endCxn id="29703" idx="1"/>
          </p:cNvCxnSpPr>
          <p:nvPr/>
        </p:nvCxnSpPr>
        <p:spPr bwMode="auto">
          <a:xfrm rot="10800000" flipH="1">
            <a:off x="7543800" y="1768475"/>
            <a:ext cx="53975" cy="1203325"/>
          </a:xfrm>
          <a:prstGeom prst="curvedConnector3">
            <a:avLst>
              <a:gd name="adj1" fmla="val -843338"/>
            </a:avLst>
          </a:prstGeom>
          <a:noFill/>
          <a:ln w="28575">
            <a:solidFill>
              <a:schemeClr val="tx1"/>
            </a:solidFill>
            <a:round/>
            <a:headEnd/>
            <a:tailEnd type="arrow" w="med" len="sm"/>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06" name="Picture 10" descr="File:IBM_701console.jpeg"/>
          <p:cNvSpPr>
            <a:spLocks noChangeAspect="1"/>
          </p:cNvSpPr>
          <p:nvPr/>
        </p:nvSpPr>
        <p:spPr bwMode="auto">
          <a:xfrm>
            <a:off x="7010400" y="4114800"/>
            <a:ext cx="1981200" cy="23812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a:p>
        </p:txBody>
      </p:sp>
      <p:sp>
        <p:nvSpPr>
          <p:cNvPr id="29707" name="Rounded Rectangle 11"/>
          <p:cNvSpPr>
            <a:spLocks noChangeArrowheads="1"/>
          </p:cNvSpPr>
          <p:nvPr/>
        </p:nvSpPr>
        <p:spPr bwMode="auto">
          <a:xfrm>
            <a:off x="6858000" y="1219200"/>
            <a:ext cx="2170113" cy="2743200"/>
          </a:xfrm>
          <a:prstGeom prst="roundRect">
            <a:avLst>
              <a:gd name="adj" fmla="val 16667"/>
            </a:avLst>
          </a:prstGeom>
          <a:noFill/>
          <a:ln w="28575">
            <a:solidFill>
              <a:schemeClr val="tx2"/>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latin typeface="Optima" charset="0"/>
                <a:ea typeface="ＭＳ Ｐゴシック" charset="-128"/>
                <a:cs typeface="Optima" charset="0"/>
              </a:rPr>
              <a:t>Accumulator</a:t>
            </a:r>
          </a:p>
        </p:txBody>
      </p:sp>
      <p:sp>
        <p:nvSpPr>
          <p:cNvPr id="29698" name="Content Placeholder 2"/>
          <p:cNvSpPr>
            <a:spLocks noGrp="1"/>
          </p:cNvSpPr>
          <p:nvPr>
            <p:ph idx="1"/>
          </p:nvPr>
        </p:nvSpPr>
        <p:spPr>
          <a:xfrm>
            <a:off x="457200" y="1219200"/>
            <a:ext cx="5867400" cy="5105400"/>
          </a:xfrm>
        </p:spPr>
        <p:txBody>
          <a:bodyPr/>
          <a:lstStyle/>
          <a:p>
            <a:r>
              <a:rPr lang="en-US" altLang="en-US" sz="2200" dirty="0" smtClean="0">
                <a:latin typeface="Optima" charset="0"/>
                <a:cs typeface="Optima" charset="0"/>
              </a:rPr>
              <a:t>Except when its not.</a:t>
            </a:r>
          </a:p>
          <a:p>
            <a:r>
              <a:rPr lang="en-US" altLang="en-US" sz="2200" dirty="0" smtClean="0">
                <a:latin typeface="Optima" charset="0"/>
                <a:cs typeface="Optima" charset="0"/>
              </a:rPr>
              <a:t>The most popular microprocessor family in the world is an accumulator machine</a:t>
            </a:r>
          </a:p>
          <a:p>
            <a:endParaRPr lang="en-US" altLang="en-US" sz="2200" dirty="0" smtClean="0">
              <a:latin typeface="Optima" charset="0"/>
              <a:cs typeface="Optima" charset="0"/>
            </a:endParaRPr>
          </a:p>
          <a:p>
            <a:r>
              <a:rPr lang="en-US" altLang="en-US" sz="2200" dirty="0" smtClean="0">
                <a:latin typeface="Optima" charset="0"/>
                <a:cs typeface="Optima" charset="0"/>
              </a:rPr>
              <a:t>Harvard Architecture</a:t>
            </a:r>
          </a:p>
          <a:p>
            <a:endParaRPr lang="en-US" altLang="en-US" sz="2200" dirty="0" smtClean="0">
              <a:latin typeface="Optima" charset="0"/>
              <a:cs typeface="Optima" charset="0"/>
            </a:endParaRPr>
          </a:p>
          <a:p>
            <a:r>
              <a:rPr lang="en-US" altLang="en-US" sz="2200" dirty="0" smtClean="0">
                <a:latin typeface="Optima" charset="0"/>
                <a:cs typeface="Optima" charset="0"/>
              </a:rPr>
              <a:t>The PIC microcontroller.</a:t>
            </a:r>
          </a:p>
          <a:p>
            <a:endParaRPr lang="en-US" altLang="en-US" sz="2200" dirty="0" smtClean="0">
              <a:latin typeface="Optima" charset="0"/>
              <a:cs typeface="Optima" charset="0"/>
            </a:endParaRPr>
          </a:p>
          <a:p>
            <a:r>
              <a:rPr lang="en-US" altLang="en-US" sz="2200" dirty="0" smtClean="0">
                <a:latin typeface="Optima" charset="0"/>
                <a:cs typeface="Optima" charset="0"/>
              </a:rPr>
              <a:t>Billions have been sold</a:t>
            </a:r>
          </a:p>
          <a:p>
            <a:endParaRPr lang="en-US" altLang="en-US" sz="2200" dirty="0" smtClean="0">
              <a:latin typeface="Optima" charset="0"/>
              <a:cs typeface="Optima" charset="0"/>
            </a:endParaRPr>
          </a:p>
          <a:p>
            <a:r>
              <a:rPr lang="en-US" altLang="en-US" sz="2200" dirty="0" smtClean="0">
                <a:latin typeface="Optima" charset="0"/>
                <a:cs typeface="Optima" charset="0"/>
              </a:rPr>
              <a:t>Where are they ???</a:t>
            </a:r>
          </a:p>
          <a:p>
            <a:pPr lvl="1"/>
            <a:endParaRPr lang="en-US" altLang="en-US" sz="1800" dirty="0" smtClean="0">
              <a:latin typeface="Optima" charset="0"/>
              <a:cs typeface="Optima" charset="0"/>
            </a:endParaRPr>
          </a:p>
          <a:p>
            <a:pPr lvl="1"/>
            <a:endParaRPr lang="en-US" altLang="en-US" sz="1800" dirty="0" smtClean="0">
              <a:latin typeface="Optima" charset="0"/>
              <a:cs typeface="Optima" charset="0"/>
            </a:endParaRPr>
          </a:p>
          <a:p>
            <a:endParaRPr lang="en-US" altLang="en-US" sz="2000" dirty="0">
              <a:latin typeface="Optima" charset="0"/>
              <a:ea typeface="ＭＳ Ｐゴシック" charset="-128"/>
              <a:cs typeface="Optima" charset="0"/>
            </a:endParaRPr>
          </a:p>
          <a:p>
            <a:endParaRPr lang="en-US" altLang="en-US" sz="2000" dirty="0">
              <a:latin typeface="Optima" charset="0"/>
              <a:ea typeface="ＭＳ Ｐゴシック" charset="-128"/>
              <a:cs typeface="Optima" charset="0"/>
            </a:endParaRPr>
          </a:p>
          <a:p>
            <a:endParaRPr lang="en-US" altLang="en-US" sz="2000" dirty="0">
              <a:latin typeface="Optima" charset="0"/>
              <a:ea typeface="ＭＳ Ｐゴシック" charset="-128"/>
              <a:cs typeface="Optima" charset="0"/>
            </a:endParaRPr>
          </a:p>
          <a:p>
            <a:endParaRPr lang="en-US" altLang="en-US" sz="2000" dirty="0">
              <a:latin typeface="Optima" charset="0"/>
              <a:ea typeface="ＭＳ Ｐゴシック" charset="-128"/>
              <a:cs typeface="Optima" charset="0"/>
            </a:endParaRPr>
          </a:p>
        </p:txBody>
      </p:sp>
      <p:sp>
        <p:nvSpPr>
          <p:cNvPr id="4" name="Rectangle 13"/>
          <p:cNvSpPr>
            <a:spLocks noChangeArrowheads="1"/>
          </p:cNvSpPr>
          <p:nvPr/>
        </p:nvSpPr>
        <p:spPr bwMode="auto">
          <a:xfrm>
            <a:off x="7543800" y="2590800"/>
            <a:ext cx="1270000" cy="762000"/>
          </a:xfrm>
          <a:prstGeom prst="rect">
            <a:avLst/>
          </a:prstGeom>
          <a:solidFill>
            <a:srgbClr val="FBFFB8"/>
          </a:solidFill>
          <a:ln w="25400">
            <a:noFill/>
            <a:miter lim="800000"/>
            <a:headEnd/>
            <a:tailEnd/>
          </a:ln>
          <a:scene3d>
            <a:camera prst="orthographicFront"/>
            <a:lightRig rig="threePt" dir="t"/>
          </a:scene3d>
          <a:sp3d>
            <a:bevelT/>
          </a:sp3d>
        </p:spPr>
        <p:txBody>
          <a:bodyPr wrap="none" anchor="ctr"/>
          <a:lstStyle/>
          <a:p>
            <a:pPr algn="ctr" eaLnBrk="0" hangingPunct="0">
              <a:defRPr/>
            </a:pPr>
            <a:r>
              <a:rPr lang="en-US" sz="1600" dirty="0">
                <a:solidFill>
                  <a:schemeClr val="tx1"/>
                </a:solidFill>
                <a:latin typeface="Calibri"/>
                <a:ea typeface="Optima" charset="0"/>
                <a:cs typeface="Calibri"/>
              </a:rPr>
              <a:t>Accumulator</a:t>
            </a:r>
          </a:p>
        </p:txBody>
      </p:sp>
      <p:sp>
        <p:nvSpPr>
          <p:cNvPr id="29702" name="Line 20"/>
          <p:cNvSpPr>
            <a:spLocks noChangeShapeType="1"/>
          </p:cNvSpPr>
          <p:nvPr/>
        </p:nvSpPr>
        <p:spPr bwMode="auto">
          <a:xfrm flipV="1">
            <a:off x="8153400" y="3352800"/>
            <a:ext cx="0" cy="457200"/>
          </a:xfrm>
          <a:prstGeom prst="line">
            <a:avLst/>
          </a:prstGeom>
          <a:noFill/>
          <a:ln w="25400">
            <a:solidFill>
              <a:schemeClr val="tx1"/>
            </a:solidFill>
            <a:round/>
            <a:headEnd type="arrow" w="med" len="me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9703" name="Rectangle 21"/>
          <p:cNvSpPr>
            <a:spLocks noChangeArrowheads="1"/>
          </p:cNvSpPr>
          <p:nvPr/>
        </p:nvSpPr>
        <p:spPr bwMode="auto">
          <a:xfrm>
            <a:off x="7597775" y="1600200"/>
            <a:ext cx="1162050" cy="33655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a:solidFill>
                  <a:schemeClr val="tx1"/>
                </a:solidFill>
                <a:latin typeface="Calibri" charset="0"/>
              </a:rPr>
              <a:t>instructions</a:t>
            </a:r>
          </a:p>
        </p:txBody>
      </p:sp>
      <p:sp>
        <p:nvSpPr>
          <p:cNvPr id="29704" name="Line 20"/>
          <p:cNvSpPr>
            <a:spLocks noChangeShapeType="1"/>
          </p:cNvSpPr>
          <p:nvPr/>
        </p:nvSpPr>
        <p:spPr bwMode="auto">
          <a:xfrm flipV="1">
            <a:off x="8153400" y="1905000"/>
            <a:ext cx="0" cy="685800"/>
          </a:xfrm>
          <a:prstGeom prst="line">
            <a:avLst/>
          </a:prstGeom>
          <a:noFill/>
          <a:ln w="25400">
            <a:solidFill>
              <a:schemeClr val="tx1"/>
            </a:solidFill>
            <a:round/>
            <a:headEnd type="arrow" w="med" len="me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cxnSp>
        <p:nvCxnSpPr>
          <p:cNvPr id="29705" name="Curved Connector 2"/>
          <p:cNvCxnSpPr>
            <a:cxnSpLocks noChangeShapeType="1"/>
            <a:endCxn id="29703" idx="1"/>
          </p:cNvCxnSpPr>
          <p:nvPr/>
        </p:nvCxnSpPr>
        <p:spPr bwMode="auto">
          <a:xfrm rot="10800000" flipH="1">
            <a:off x="7543800" y="1768475"/>
            <a:ext cx="53975" cy="1203325"/>
          </a:xfrm>
          <a:prstGeom prst="curvedConnector3">
            <a:avLst>
              <a:gd name="adj1" fmla="val -843338"/>
            </a:avLst>
          </a:prstGeom>
          <a:noFill/>
          <a:ln w="28575">
            <a:solidFill>
              <a:schemeClr val="tx1"/>
            </a:solidFill>
            <a:round/>
            <a:headEnd/>
            <a:tailEnd type="arrow" w="med" len="sm"/>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06" name="Picture 10" descr="File:IBM_701console.jpeg"/>
          <p:cNvSpPr>
            <a:spLocks noChangeAspect="1"/>
          </p:cNvSpPr>
          <p:nvPr/>
        </p:nvSpPr>
        <p:spPr bwMode="auto">
          <a:xfrm>
            <a:off x="7010400" y="4114800"/>
            <a:ext cx="1981200" cy="23812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a:p>
        </p:txBody>
      </p:sp>
      <p:sp>
        <p:nvSpPr>
          <p:cNvPr id="29707" name="Rounded Rectangle 11"/>
          <p:cNvSpPr>
            <a:spLocks noChangeArrowheads="1"/>
          </p:cNvSpPr>
          <p:nvPr/>
        </p:nvSpPr>
        <p:spPr bwMode="auto">
          <a:xfrm>
            <a:off x="6858000" y="1219200"/>
            <a:ext cx="2170113" cy="2743200"/>
          </a:xfrm>
          <a:prstGeom prst="roundRect">
            <a:avLst>
              <a:gd name="adj" fmla="val 16667"/>
            </a:avLst>
          </a:prstGeom>
          <a:noFill/>
          <a:ln w="28575">
            <a:solidFill>
              <a:schemeClr val="tx2"/>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Harvard Architecture</a:t>
            </a:r>
            <a:endParaRPr lang="en-US" dirty="0"/>
          </a:p>
        </p:txBody>
      </p:sp>
      <p:pic>
        <p:nvPicPr>
          <p:cNvPr id="4" name="Content Placeholder 3" descr="Screen Shot 2018-01-22 at 9.29.03 PM.png"/>
          <p:cNvPicPr>
            <a:picLocks noGrp="1" noChangeAspect="1"/>
          </p:cNvPicPr>
          <p:nvPr>
            <p:ph idx="1"/>
          </p:nvPr>
        </p:nvPicPr>
        <p:blipFill>
          <a:blip r:embed="rId2"/>
          <a:stretch>
            <a:fillRect/>
          </a:stretch>
        </p:blipFill>
        <p:spPr>
          <a:xfrm>
            <a:off x="493130" y="1219200"/>
            <a:ext cx="8157739" cy="5105400"/>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0016" y="1219200"/>
            <a:ext cx="8229600" cy="5105400"/>
          </a:xfrm>
        </p:spPr>
        <p:txBody>
          <a:bodyPr/>
          <a:lstStyle/>
          <a:p>
            <a:pPr algn="ctr">
              <a:buNone/>
            </a:pPr>
            <a:r>
              <a:rPr lang="en-US" sz="4800" dirty="0"/>
              <a:t>ENGAGE BRAIN PLEASE!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Rounded Rectangle 52"/>
          <p:cNvSpPr>
            <a:spLocks noChangeArrowheads="1"/>
          </p:cNvSpPr>
          <p:nvPr/>
        </p:nvSpPr>
        <p:spPr bwMode="auto">
          <a:xfrm>
            <a:off x="581025" y="1752600"/>
            <a:ext cx="1600200" cy="2286000"/>
          </a:xfrm>
          <a:prstGeom prst="roundRect">
            <a:avLst>
              <a:gd name="adj" fmla="val 16667"/>
            </a:avLst>
          </a:prstGeom>
          <a:solidFill>
            <a:schemeClr val="bg1"/>
          </a:solidFill>
          <a:ln w="31750">
            <a:solidFill>
              <a:schemeClr val="accent1"/>
            </a:solidFill>
            <a:round/>
            <a:headEnd/>
            <a:tailEnd/>
          </a:ln>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latin typeface="Calibri" charset="0"/>
            </a:endParaRPr>
          </a:p>
        </p:txBody>
      </p:sp>
      <p:sp>
        <p:nvSpPr>
          <p:cNvPr id="30722" name="Rectangle 2"/>
          <p:cNvSpPr>
            <a:spLocks noGrp="1" noChangeArrowheads="1"/>
          </p:cNvSpPr>
          <p:nvPr>
            <p:ph type="title"/>
          </p:nvPr>
        </p:nvSpPr>
        <p:spPr/>
        <p:txBody>
          <a:bodyPr lIns="90488" tIns="44450" rIns="90488" bIns="44450"/>
          <a:lstStyle/>
          <a:p>
            <a:pPr eaLnBrk="1" hangingPunct="1"/>
            <a:r>
              <a:rPr lang="en-US" altLang="en-US">
                <a:latin typeface="Optima" charset="0"/>
                <a:ea typeface="ＭＳ Ｐゴシック" charset="-128"/>
                <a:cs typeface="Optima" charset="0"/>
              </a:rPr>
              <a:t>A Stack Machine</a:t>
            </a:r>
          </a:p>
        </p:txBody>
      </p:sp>
      <p:sp>
        <p:nvSpPr>
          <p:cNvPr id="30723" name="Rectangle 3"/>
          <p:cNvSpPr>
            <a:spLocks noChangeArrowheads="1"/>
          </p:cNvSpPr>
          <p:nvPr/>
        </p:nvSpPr>
        <p:spPr bwMode="auto">
          <a:xfrm>
            <a:off x="4572000" y="1447800"/>
            <a:ext cx="4305300" cy="277177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chemeClr val="tx1"/>
                </a:solidFill>
                <a:latin typeface="Optima" charset="0"/>
              </a:rPr>
              <a:t>A Stack Machine has a stack as part of the processor state </a:t>
            </a:r>
          </a:p>
          <a:p>
            <a:endParaRPr lang="en-US" altLang="en-US" sz="2000">
              <a:solidFill>
                <a:schemeClr val="tx1"/>
              </a:solidFill>
              <a:latin typeface="Optima" charset="0"/>
            </a:endParaRPr>
          </a:p>
          <a:p>
            <a:r>
              <a:rPr lang="en-US" altLang="en-US" sz="2000">
                <a:solidFill>
                  <a:schemeClr val="tx1"/>
                </a:solidFill>
                <a:latin typeface="Optima" charset="0"/>
              </a:rPr>
              <a:t>typical operations</a:t>
            </a:r>
          </a:p>
          <a:p>
            <a:pPr lvl="2"/>
            <a:r>
              <a:rPr lang="en-US" altLang="en-US" sz="1800">
                <a:solidFill>
                  <a:srgbClr val="000000"/>
                </a:solidFill>
                <a:latin typeface="Optima" charset="0"/>
              </a:rPr>
              <a:t>push, pop, +, *, ...</a:t>
            </a:r>
          </a:p>
          <a:p>
            <a:pPr lvl="2"/>
            <a:endParaRPr lang="en-US" altLang="en-US" sz="1800">
              <a:solidFill>
                <a:srgbClr val="56127A"/>
              </a:solidFill>
              <a:latin typeface="Optima" charset="0"/>
            </a:endParaRPr>
          </a:p>
          <a:p>
            <a:r>
              <a:rPr lang="en-US" altLang="en-US" sz="2000">
                <a:solidFill>
                  <a:schemeClr val="tx1"/>
                </a:solidFill>
                <a:latin typeface="Optima" charset="0"/>
              </a:rPr>
              <a:t>Instructions like ‘+’, implicitly </a:t>
            </a:r>
          </a:p>
          <a:p>
            <a:r>
              <a:rPr lang="en-US" altLang="en-US" sz="2000">
                <a:solidFill>
                  <a:schemeClr val="tx1"/>
                </a:solidFill>
                <a:latin typeface="Optima" charset="0"/>
              </a:rPr>
              <a:t>specify the top 2 elements of the stack as operands.</a:t>
            </a:r>
          </a:p>
        </p:txBody>
      </p:sp>
      <p:grpSp>
        <p:nvGrpSpPr>
          <p:cNvPr id="2" name="Group 4"/>
          <p:cNvGrpSpPr>
            <a:grpSpLocks/>
          </p:cNvGrpSpPr>
          <p:nvPr/>
        </p:nvGrpSpPr>
        <p:grpSpPr bwMode="auto">
          <a:xfrm>
            <a:off x="1085850" y="4508500"/>
            <a:ext cx="806450" cy="1860550"/>
            <a:chOff x="684" y="2840"/>
            <a:chExt cx="508" cy="1172"/>
          </a:xfrm>
        </p:grpSpPr>
        <p:sp>
          <p:nvSpPr>
            <p:cNvPr id="30771" name="Rectangle 5" descr="80%"/>
            <p:cNvSpPr>
              <a:spLocks noChangeArrowheads="1"/>
            </p:cNvSpPr>
            <p:nvPr/>
          </p:nvSpPr>
          <p:spPr bwMode="auto">
            <a:xfrm>
              <a:off x="688" y="3584"/>
              <a:ext cx="504" cy="184"/>
            </a:xfrm>
            <a:prstGeom prst="rect">
              <a:avLst/>
            </a:prstGeom>
            <a:solidFill>
              <a:schemeClr val="bg1"/>
            </a:solidFill>
            <a:ln w="9525">
              <a:solidFill>
                <a:schemeClr val="accent1"/>
              </a:solidFill>
              <a:miter lim="800000"/>
              <a:headEnd/>
              <a:tailEnd/>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30772" name="Rectangle 6"/>
            <p:cNvSpPr>
              <a:spLocks noChangeArrowheads="1"/>
            </p:cNvSpPr>
            <p:nvPr/>
          </p:nvSpPr>
          <p:spPr bwMode="auto">
            <a:xfrm>
              <a:off x="839" y="3539"/>
              <a:ext cx="196" cy="2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chemeClr val="tx1"/>
                  </a:solidFill>
                  <a:latin typeface="Calibri" charset="0"/>
                </a:rPr>
                <a:t>a</a:t>
              </a:r>
            </a:p>
          </p:txBody>
        </p:sp>
        <p:sp>
          <p:nvSpPr>
            <p:cNvPr id="30773" name="Rectangle 7"/>
            <p:cNvSpPr>
              <a:spLocks noChangeArrowheads="1"/>
            </p:cNvSpPr>
            <p:nvPr/>
          </p:nvSpPr>
          <p:spPr bwMode="auto">
            <a:xfrm>
              <a:off x="684" y="2856"/>
              <a:ext cx="508" cy="1156"/>
            </a:xfrm>
            <a:prstGeom prst="rect">
              <a:avLst/>
            </a:prstGeom>
            <a:noFill/>
            <a:ln w="9525">
              <a:solidFill>
                <a:schemeClr val="accent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30774" name="Line 8"/>
            <p:cNvSpPr>
              <a:spLocks noChangeShapeType="1"/>
            </p:cNvSpPr>
            <p:nvPr/>
          </p:nvSpPr>
          <p:spPr bwMode="auto">
            <a:xfrm>
              <a:off x="692" y="3580"/>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75" name="Line 9"/>
            <p:cNvSpPr>
              <a:spLocks noChangeShapeType="1"/>
            </p:cNvSpPr>
            <p:nvPr/>
          </p:nvSpPr>
          <p:spPr bwMode="auto">
            <a:xfrm>
              <a:off x="696" y="3768"/>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76" name="Line 10"/>
            <p:cNvSpPr>
              <a:spLocks noChangeShapeType="1"/>
            </p:cNvSpPr>
            <p:nvPr/>
          </p:nvSpPr>
          <p:spPr bwMode="auto">
            <a:xfrm>
              <a:off x="696" y="2840"/>
              <a:ext cx="492" cy="0"/>
            </a:xfrm>
            <a:prstGeom prst="line">
              <a:avLst/>
            </a:prstGeom>
            <a:noFill/>
            <a:ln w="10160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grpSp>
      <p:sp>
        <p:nvSpPr>
          <p:cNvPr id="30726" name="Rectangle 13"/>
          <p:cNvSpPr>
            <a:spLocks noChangeArrowheads="1"/>
          </p:cNvSpPr>
          <p:nvPr/>
        </p:nvSpPr>
        <p:spPr bwMode="auto">
          <a:xfrm>
            <a:off x="3046413" y="1943100"/>
            <a:ext cx="1270000" cy="1549400"/>
          </a:xfrm>
          <a:prstGeom prst="rect">
            <a:avLst/>
          </a:prstGeom>
          <a:solidFill>
            <a:srgbClr val="FBFFB8"/>
          </a:solidFill>
          <a:ln w="25400">
            <a:noFill/>
            <a:miter lim="800000"/>
            <a:headEnd/>
            <a:tailEnd/>
          </a:ln>
          <a:scene3d>
            <a:camera prst="orthographicFront"/>
            <a:lightRig rig="threePt" dir="t"/>
          </a:scene3d>
          <a:sp3d>
            <a:bevelT/>
          </a:sp3d>
        </p:spPr>
        <p:txBody>
          <a:bodyPr wrap="none" anchor="ctr"/>
          <a:lstStyle/>
          <a:p>
            <a:pPr algn="ctr" eaLnBrk="0" hangingPunct="0">
              <a:defRPr/>
            </a:pPr>
            <a:r>
              <a:rPr lang="en-US" sz="1800" dirty="0">
                <a:solidFill>
                  <a:schemeClr val="tx1"/>
                </a:solidFill>
                <a:latin typeface="Calibri"/>
                <a:ea typeface="Optima" charset="0"/>
                <a:cs typeface="Calibri"/>
              </a:rPr>
              <a:t>Main </a:t>
            </a:r>
          </a:p>
          <a:p>
            <a:pPr algn="ctr" eaLnBrk="0" hangingPunct="0">
              <a:defRPr/>
            </a:pPr>
            <a:r>
              <a:rPr lang="en-US" sz="1800" dirty="0">
                <a:solidFill>
                  <a:schemeClr val="tx1"/>
                </a:solidFill>
                <a:latin typeface="Calibri"/>
                <a:ea typeface="Optima" charset="0"/>
                <a:cs typeface="Calibri"/>
              </a:rPr>
              <a:t>Memory</a:t>
            </a:r>
          </a:p>
        </p:txBody>
      </p:sp>
      <p:sp>
        <p:nvSpPr>
          <p:cNvPr id="30728" name="Rectangle 14"/>
          <p:cNvSpPr>
            <a:spLocks noChangeArrowheads="1"/>
          </p:cNvSpPr>
          <p:nvPr/>
        </p:nvSpPr>
        <p:spPr bwMode="auto">
          <a:xfrm>
            <a:off x="981075" y="2101850"/>
            <a:ext cx="793750" cy="1250950"/>
          </a:xfrm>
          <a:prstGeom prst="rect">
            <a:avLst/>
          </a:prstGeom>
          <a:solidFill>
            <a:srgbClr val="FBFFB8"/>
          </a:solidFill>
          <a:ln w="12700">
            <a:solidFill>
              <a:schemeClr val="accent1"/>
            </a:solidFill>
            <a:miter lim="800000"/>
            <a:headEnd/>
            <a:tailEnd/>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Calibri" charset="0"/>
            </a:endParaRPr>
          </a:p>
        </p:txBody>
      </p:sp>
      <p:sp>
        <p:nvSpPr>
          <p:cNvPr id="30729" name="Line 15"/>
          <p:cNvSpPr>
            <a:spLocks noChangeShapeType="1"/>
          </p:cNvSpPr>
          <p:nvPr/>
        </p:nvSpPr>
        <p:spPr bwMode="auto">
          <a:xfrm>
            <a:off x="993775" y="2882900"/>
            <a:ext cx="781050" cy="0"/>
          </a:xfrm>
          <a:prstGeom prst="line">
            <a:avLst/>
          </a:prstGeom>
          <a:noFill/>
          <a:ln w="1270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30" name="Line 16"/>
          <p:cNvSpPr>
            <a:spLocks noChangeShapeType="1"/>
          </p:cNvSpPr>
          <p:nvPr/>
        </p:nvSpPr>
        <p:spPr bwMode="auto">
          <a:xfrm>
            <a:off x="993775" y="3048000"/>
            <a:ext cx="781050" cy="0"/>
          </a:xfrm>
          <a:prstGeom prst="line">
            <a:avLst/>
          </a:prstGeom>
          <a:noFill/>
          <a:ln w="1270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31" name="Line 17"/>
          <p:cNvSpPr>
            <a:spLocks noChangeShapeType="1"/>
          </p:cNvSpPr>
          <p:nvPr/>
        </p:nvSpPr>
        <p:spPr bwMode="auto">
          <a:xfrm>
            <a:off x="987425" y="3219450"/>
            <a:ext cx="781050" cy="0"/>
          </a:xfrm>
          <a:prstGeom prst="line">
            <a:avLst/>
          </a:prstGeom>
          <a:noFill/>
          <a:ln w="1270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32" name="Line 18"/>
          <p:cNvSpPr>
            <a:spLocks noChangeShapeType="1"/>
          </p:cNvSpPr>
          <p:nvPr/>
        </p:nvSpPr>
        <p:spPr bwMode="auto">
          <a:xfrm>
            <a:off x="981075" y="2711450"/>
            <a:ext cx="781050" cy="0"/>
          </a:xfrm>
          <a:prstGeom prst="line">
            <a:avLst/>
          </a:prstGeom>
          <a:noFill/>
          <a:ln w="1270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33" name="Rectangle 19"/>
          <p:cNvSpPr>
            <a:spLocks noChangeArrowheads="1"/>
          </p:cNvSpPr>
          <p:nvPr/>
        </p:nvSpPr>
        <p:spPr bwMode="auto">
          <a:xfrm>
            <a:off x="1214438" y="2895600"/>
            <a:ext cx="282575" cy="5207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800">
                <a:solidFill>
                  <a:schemeClr val="tx1"/>
                </a:solidFill>
                <a:latin typeface="Optima" charset="0"/>
              </a:rPr>
              <a:t>:</a:t>
            </a:r>
          </a:p>
        </p:txBody>
      </p:sp>
      <p:sp>
        <p:nvSpPr>
          <p:cNvPr id="30734" name="Line 20"/>
          <p:cNvSpPr>
            <a:spLocks noChangeShapeType="1"/>
          </p:cNvSpPr>
          <p:nvPr/>
        </p:nvSpPr>
        <p:spPr bwMode="auto">
          <a:xfrm>
            <a:off x="2209800" y="2819400"/>
            <a:ext cx="711200" cy="0"/>
          </a:xfrm>
          <a:prstGeom prst="line">
            <a:avLst/>
          </a:prstGeom>
          <a:noFill/>
          <a:ln w="25400">
            <a:solidFill>
              <a:schemeClr val="tx1"/>
            </a:solidFill>
            <a:round/>
            <a:headEnd type="arrow" w="med" len="me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35" name="Rectangle 21"/>
          <p:cNvSpPr>
            <a:spLocks noChangeArrowheads="1"/>
          </p:cNvSpPr>
          <p:nvPr/>
        </p:nvSpPr>
        <p:spPr bwMode="auto">
          <a:xfrm>
            <a:off x="1019175" y="2193925"/>
            <a:ext cx="733425" cy="39687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chemeClr val="tx1"/>
                </a:solidFill>
                <a:latin typeface="Calibri" charset="0"/>
              </a:rPr>
              <a:t>stack</a:t>
            </a:r>
          </a:p>
        </p:txBody>
      </p:sp>
      <p:sp>
        <p:nvSpPr>
          <p:cNvPr id="30736" name="Text Box 22"/>
          <p:cNvSpPr txBox="1">
            <a:spLocks noChangeArrowheads="1"/>
          </p:cNvSpPr>
          <p:nvPr/>
        </p:nvSpPr>
        <p:spPr bwMode="auto">
          <a:xfrm>
            <a:off x="801688" y="3516313"/>
            <a:ext cx="1103312" cy="36988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solidFill>
                  <a:schemeClr val="tx1"/>
                </a:solidFill>
                <a:latin typeface="Calibri" charset="0"/>
              </a:rPr>
              <a:t>processor</a:t>
            </a:r>
          </a:p>
        </p:txBody>
      </p:sp>
      <p:grpSp>
        <p:nvGrpSpPr>
          <p:cNvPr id="3" name="Group 24"/>
          <p:cNvGrpSpPr>
            <a:grpSpLocks/>
          </p:cNvGrpSpPr>
          <p:nvPr/>
        </p:nvGrpSpPr>
        <p:grpSpPr bwMode="auto">
          <a:xfrm>
            <a:off x="3098800" y="4508500"/>
            <a:ext cx="812800" cy="1860550"/>
            <a:chOff x="1952" y="2840"/>
            <a:chExt cx="512" cy="1172"/>
          </a:xfrm>
        </p:grpSpPr>
        <p:sp>
          <p:nvSpPr>
            <p:cNvPr id="30763" name="Rectangle 25" descr="80%"/>
            <p:cNvSpPr>
              <a:spLocks noChangeArrowheads="1"/>
            </p:cNvSpPr>
            <p:nvPr/>
          </p:nvSpPr>
          <p:spPr bwMode="auto">
            <a:xfrm>
              <a:off x="1960" y="3376"/>
              <a:ext cx="504" cy="392"/>
            </a:xfrm>
            <a:prstGeom prst="rect">
              <a:avLst/>
            </a:prstGeom>
            <a:solidFill>
              <a:srgbClr val="B3D1F0"/>
            </a:solidFill>
            <a:ln w="9525">
              <a:solidFill>
                <a:schemeClr val="accent1"/>
              </a:solidFill>
              <a:miter lim="800000"/>
              <a:headEnd/>
              <a:tailEnd/>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30764" name="Rectangle 26"/>
            <p:cNvSpPr>
              <a:spLocks noChangeArrowheads="1"/>
            </p:cNvSpPr>
            <p:nvPr/>
          </p:nvSpPr>
          <p:spPr bwMode="auto">
            <a:xfrm>
              <a:off x="2099" y="3173"/>
              <a:ext cx="196" cy="61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2000">
                <a:solidFill>
                  <a:schemeClr val="tx1"/>
                </a:solidFill>
                <a:latin typeface="Calibri" charset="0"/>
              </a:endParaRPr>
            </a:p>
            <a:p>
              <a:r>
                <a:rPr lang="en-US" altLang="en-US" sz="1800">
                  <a:solidFill>
                    <a:schemeClr val="tx1"/>
                  </a:solidFill>
                  <a:latin typeface="Calibri" charset="0"/>
                </a:rPr>
                <a:t>b</a:t>
              </a:r>
            </a:p>
            <a:p>
              <a:r>
                <a:rPr lang="en-US" altLang="en-US" sz="2000">
                  <a:solidFill>
                    <a:schemeClr val="tx1"/>
                  </a:solidFill>
                  <a:latin typeface="Calibri" charset="0"/>
                </a:rPr>
                <a:t>a</a:t>
              </a:r>
            </a:p>
          </p:txBody>
        </p:sp>
        <p:sp>
          <p:nvSpPr>
            <p:cNvPr id="30765" name="Rectangle 27"/>
            <p:cNvSpPr>
              <a:spLocks noChangeArrowheads="1"/>
            </p:cNvSpPr>
            <p:nvPr/>
          </p:nvSpPr>
          <p:spPr bwMode="auto">
            <a:xfrm>
              <a:off x="1952" y="2856"/>
              <a:ext cx="508" cy="1156"/>
            </a:xfrm>
            <a:prstGeom prst="rect">
              <a:avLst/>
            </a:prstGeom>
            <a:noFill/>
            <a:ln w="9525">
              <a:solidFill>
                <a:schemeClr val="accent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30766" name="Line 28"/>
            <p:cNvSpPr>
              <a:spLocks noChangeShapeType="1"/>
            </p:cNvSpPr>
            <p:nvPr/>
          </p:nvSpPr>
          <p:spPr bwMode="auto">
            <a:xfrm>
              <a:off x="1960" y="3372"/>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67" name="Line 29"/>
            <p:cNvSpPr>
              <a:spLocks noChangeShapeType="1"/>
            </p:cNvSpPr>
            <p:nvPr/>
          </p:nvSpPr>
          <p:spPr bwMode="auto">
            <a:xfrm>
              <a:off x="1960" y="3580"/>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68" name="Line 30"/>
            <p:cNvSpPr>
              <a:spLocks noChangeShapeType="1"/>
            </p:cNvSpPr>
            <p:nvPr/>
          </p:nvSpPr>
          <p:spPr bwMode="auto">
            <a:xfrm>
              <a:off x="1964" y="3768"/>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69" name="Line 31"/>
            <p:cNvSpPr>
              <a:spLocks noChangeShapeType="1"/>
            </p:cNvSpPr>
            <p:nvPr/>
          </p:nvSpPr>
          <p:spPr bwMode="auto">
            <a:xfrm>
              <a:off x="1964" y="2840"/>
              <a:ext cx="492" cy="0"/>
            </a:xfrm>
            <a:prstGeom prst="line">
              <a:avLst/>
            </a:prstGeom>
            <a:noFill/>
            <a:ln w="10160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70" name="Arc 32"/>
            <p:cNvSpPr>
              <a:spLocks/>
            </p:cNvSpPr>
            <p:nvPr/>
          </p:nvSpPr>
          <p:spPr bwMode="auto">
            <a:xfrm>
              <a:off x="2108" y="2961"/>
              <a:ext cx="176" cy="3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cap="rnd">
              <a:solidFill>
                <a:schemeClr val="accent1"/>
              </a:solidFill>
              <a:round/>
              <a:headEnd type="none" w="med" len="me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grpSp>
      <p:sp>
        <p:nvSpPr>
          <p:cNvPr id="30738" name="Text Box 33"/>
          <p:cNvSpPr txBox="1">
            <a:spLocks noChangeArrowheads="1"/>
          </p:cNvSpPr>
          <p:nvPr/>
        </p:nvSpPr>
        <p:spPr bwMode="auto">
          <a:xfrm>
            <a:off x="1981200" y="5316538"/>
            <a:ext cx="882650" cy="7080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rgbClr val="000000"/>
                </a:solidFill>
                <a:latin typeface="Calibri" charset="0"/>
              </a:rPr>
              <a:t>push b</a:t>
            </a:r>
          </a:p>
          <a:p>
            <a:r>
              <a:rPr lang="en-US" altLang="en-US" sz="2000">
                <a:solidFill>
                  <a:srgbClr val="000000"/>
                </a:solidFill>
                <a:latin typeface="Calibri" charset="0"/>
              </a:rPr>
              <a:t>  </a:t>
            </a:r>
          </a:p>
        </p:txBody>
      </p:sp>
      <p:grpSp>
        <p:nvGrpSpPr>
          <p:cNvPr id="4" name="Group 34"/>
          <p:cNvGrpSpPr>
            <a:grpSpLocks/>
          </p:cNvGrpSpPr>
          <p:nvPr/>
        </p:nvGrpSpPr>
        <p:grpSpPr bwMode="auto">
          <a:xfrm>
            <a:off x="5232400" y="4508500"/>
            <a:ext cx="812800" cy="1860550"/>
            <a:chOff x="3296" y="2840"/>
            <a:chExt cx="512" cy="1172"/>
          </a:xfrm>
        </p:grpSpPr>
        <p:sp>
          <p:nvSpPr>
            <p:cNvPr id="30754" name="Rectangle 35" descr="80%"/>
            <p:cNvSpPr>
              <a:spLocks noChangeArrowheads="1"/>
            </p:cNvSpPr>
            <p:nvPr/>
          </p:nvSpPr>
          <p:spPr bwMode="auto">
            <a:xfrm>
              <a:off x="3304" y="3208"/>
              <a:ext cx="504" cy="560"/>
            </a:xfrm>
            <a:prstGeom prst="rect">
              <a:avLst/>
            </a:prstGeom>
            <a:solidFill>
              <a:srgbClr val="B3D1F0"/>
            </a:solidFill>
            <a:ln w="9525">
              <a:solidFill>
                <a:schemeClr val="accent1"/>
              </a:solidFill>
              <a:miter lim="800000"/>
              <a:headEnd/>
              <a:tailEnd/>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30755" name="Rectangle 36"/>
            <p:cNvSpPr>
              <a:spLocks noChangeArrowheads="1"/>
            </p:cNvSpPr>
            <p:nvPr/>
          </p:nvSpPr>
          <p:spPr bwMode="auto">
            <a:xfrm>
              <a:off x="3443" y="3172"/>
              <a:ext cx="205" cy="6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chemeClr val="tx1"/>
                  </a:solidFill>
                  <a:latin typeface="Calibri" charset="0"/>
                </a:rPr>
                <a:t>c</a:t>
              </a:r>
            </a:p>
            <a:p>
              <a:r>
                <a:rPr lang="en-US" altLang="en-US" sz="2000">
                  <a:solidFill>
                    <a:schemeClr val="tx1"/>
                  </a:solidFill>
                  <a:latin typeface="Calibri" charset="0"/>
                </a:rPr>
                <a:t>b</a:t>
              </a:r>
            </a:p>
            <a:p>
              <a:r>
                <a:rPr lang="en-US" altLang="en-US" sz="2000">
                  <a:solidFill>
                    <a:schemeClr val="tx1"/>
                  </a:solidFill>
                  <a:latin typeface="Calibri" charset="0"/>
                </a:rPr>
                <a:t>a</a:t>
              </a:r>
            </a:p>
          </p:txBody>
        </p:sp>
        <p:sp>
          <p:nvSpPr>
            <p:cNvPr id="30756" name="Rectangle 37"/>
            <p:cNvSpPr>
              <a:spLocks noChangeArrowheads="1"/>
            </p:cNvSpPr>
            <p:nvPr/>
          </p:nvSpPr>
          <p:spPr bwMode="auto">
            <a:xfrm>
              <a:off x="3296" y="2856"/>
              <a:ext cx="508" cy="1156"/>
            </a:xfrm>
            <a:prstGeom prst="rect">
              <a:avLst/>
            </a:prstGeom>
            <a:noFill/>
            <a:ln w="9525">
              <a:solidFill>
                <a:schemeClr val="accent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30757" name="Line 38"/>
            <p:cNvSpPr>
              <a:spLocks noChangeShapeType="1"/>
            </p:cNvSpPr>
            <p:nvPr/>
          </p:nvSpPr>
          <p:spPr bwMode="auto">
            <a:xfrm>
              <a:off x="3304" y="3372"/>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58" name="Line 39"/>
            <p:cNvSpPr>
              <a:spLocks noChangeShapeType="1"/>
            </p:cNvSpPr>
            <p:nvPr/>
          </p:nvSpPr>
          <p:spPr bwMode="auto">
            <a:xfrm>
              <a:off x="3304" y="3580"/>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59" name="Line 40"/>
            <p:cNvSpPr>
              <a:spLocks noChangeShapeType="1"/>
            </p:cNvSpPr>
            <p:nvPr/>
          </p:nvSpPr>
          <p:spPr bwMode="auto">
            <a:xfrm>
              <a:off x="3308" y="3768"/>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60" name="Line 41"/>
            <p:cNvSpPr>
              <a:spLocks noChangeShapeType="1"/>
            </p:cNvSpPr>
            <p:nvPr/>
          </p:nvSpPr>
          <p:spPr bwMode="auto">
            <a:xfrm>
              <a:off x="3296" y="3208"/>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61" name="Line 42"/>
            <p:cNvSpPr>
              <a:spLocks noChangeShapeType="1"/>
            </p:cNvSpPr>
            <p:nvPr/>
          </p:nvSpPr>
          <p:spPr bwMode="auto">
            <a:xfrm>
              <a:off x="3308" y="2840"/>
              <a:ext cx="492" cy="0"/>
            </a:xfrm>
            <a:prstGeom prst="line">
              <a:avLst/>
            </a:prstGeom>
            <a:noFill/>
            <a:ln w="10160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62" name="Arc 43"/>
            <p:cNvSpPr>
              <a:spLocks/>
            </p:cNvSpPr>
            <p:nvPr/>
          </p:nvSpPr>
          <p:spPr bwMode="auto">
            <a:xfrm>
              <a:off x="3420" y="2880"/>
              <a:ext cx="176" cy="3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cap="rnd">
              <a:solidFill>
                <a:schemeClr val="accent1"/>
              </a:solidFill>
              <a:round/>
              <a:headEnd type="none" w="med" len="me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grpSp>
      <p:sp>
        <p:nvSpPr>
          <p:cNvPr id="30740" name="Text Box 44"/>
          <p:cNvSpPr txBox="1">
            <a:spLocks noChangeArrowheads="1"/>
          </p:cNvSpPr>
          <p:nvPr/>
        </p:nvSpPr>
        <p:spPr bwMode="auto">
          <a:xfrm>
            <a:off x="4114800" y="5272088"/>
            <a:ext cx="855663"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rgbClr val="000000"/>
                </a:solidFill>
                <a:latin typeface="Calibri" charset="0"/>
              </a:rPr>
              <a:t>push c</a:t>
            </a:r>
          </a:p>
        </p:txBody>
      </p:sp>
      <p:grpSp>
        <p:nvGrpSpPr>
          <p:cNvPr id="5" name="Group 45"/>
          <p:cNvGrpSpPr>
            <a:grpSpLocks/>
          </p:cNvGrpSpPr>
          <p:nvPr/>
        </p:nvGrpSpPr>
        <p:grpSpPr bwMode="auto">
          <a:xfrm>
            <a:off x="7467600" y="4508500"/>
            <a:ext cx="812800" cy="1860550"/>
            <a:chOff x="4704" y="2840"/>
            <a:chExt cx="512" cy="1172"/>
          </a:xfrm>
        </p:grpSpPr>
        <p:sp>
          <p:nvSpPr>
            <p:cNvPr id="30746" name="Rectangle 46" descr="80%"/>
            <p:cNvSpPr>
              <a:spLocks noChangeArrowheads="1"/>
            </p:cNvSpPr>
            <p:nvPr/>
          </p:nvSpPr>
          <p:spPr bwMode="auto">
            <a:xfrm>
              <a:off x="4712" y="3376"/>
              <a:ext cx="504" cy="392"/>
            </a:xfrm>
            <a:prstGeom prst="rect">
              <a:avLst/>
            </a:prstGeom>
            <a:solidFill>
              <a:srgbClr val="B3D1F0"/>
            </a:solidFill>
            <a:ln w="9525">
              <a:solidFill>
                <a:schemeClr val="accent1"/>
              </a:solidFill>
              <a:miter lim="800000"/>
              <a:headEnd/>
              <a:tailEnd/>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30747" name="Rectangle 47"/>
            <p:cNvSpPr>
              <a:spLocks noChangeArrowheads="1"/>
            </p:cNvSpPr>
            <p:nvPr/>
          </p:nvSpPr>
          <p:spPr bwMode="auto">
            <a:xfrm>
              <a:off x="4851" y="3172"/>
              <a:ext cx="196" cy="61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2000">
                <a:solidFill>
                  <a:schemeClr val="tx1"/>
                </a:solidFill>
                <a:latin typeface="Calibri" charset="0"/>
              </a:endParaRPr>
            </a:p>
            <a:p>
              <a:r>
                <a:rPr lang="en-US" altLang="en-US" sz="1800">
                  <a:solidFill>
                    <a:schemeClr val="tx1"/>
                  </a:solidFill>
                  <a:latin typeface="Calibri" charset="0"/>
                </a:rPr>
                <a:t>b</a:t>
              </a:r>
            </a:p>
            <a:p>
              <a:r>
                <a:rPr lang="en-US" altLang="en-US" sz="2000">
                  <a:solidFill>
                    <a:schemeClr val="tx1"/>
                  </a:solidFill>
                  <a:latin typeface="Calibri" charset="0"/>
                </a:rPr>
                <a:t>a</a:t>
              </a:r>
            </a:p>
          </p:txBody>
        </p:sp>
        <p:sp>
          <p:nvSpPr>
            <p:cNvPr id="30748" name="Rectangle 48"/>
            <p:cNvSpPr>
              <a:spLocks noChangeArrowheads="1"/>
            </p:cNvSpPr>
            <p:nvPr/>
          </p:nvSpPr>
          <p:spPr bwMode="auto">
            <a:xfrm>
              <a:off x="4704" y="2856"/>
              <a:ext cx="508" cy="1156"/>
            </a:xfrm>
            <a:prstGeom prst="rect">
              <a:avLst/>
            </a:prstGeom>
            <a:noFill/>
            <a:ln w="9525">
              <a:solidFill>
                <a:schemeClr val="accent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30749" name="Line 49"/>
            <p:cNvSpPr>
              <a:spLocks noChangeShapeType="1"/>
            </p:cNvSpPr>
            <p:nvPr/>
          </p:nvSpPr>
          <p:spPr bwMode="auto">
            <a:xfrm>
              <a:off x="4712" y="3372"/>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50" name="Line 50"/>
            <p:cNvSpPr>
              <a:spLocks noChangeShapeType="1"/>
            </p:cNvSpPr>
            <p:nvPr/>
          </p:nvSpPr>
          <p:spPr bwMode="auto">
            <a:xfrm>
              <a:off x="4712" y="3580"/>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51" name="Line 51"/>
            <p:cNvSpPr>
              <a:spLocks noChangeShapeType="1"/>
            </p:cNvSpPr>
            <p:nvPr/>
          </p:nvSpPr>
          <p:spPr bwMode="auto">
            <a:xfrm>
              <a:off x="4716" y="3768"/>
              <a:ext cx="492" cy="0"/>
            </a:xfrm>
            <a:prstGeom prst="line">
              <a:avLst/>
            </a:prstGeom>
            <a:noFill/>
            <a:ln w="9525">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52" name="Line 52"/>
            <p:cNvSpPr>
              <a:spLocks noChangeShapeType="1"/>
            </p:cNvSpPr>
            <p:nvPr/>
          </p:nvSpPr>
          <p:spPr bwMode="auto">
            <a:xfrm>
              <a:off x="4716" y="2840"/>
              <a:ext cx="492" cy="0"/>
            </a:xfrm>
            <a:prstGeom prst="line">
              <a:avLst/>
            </a:prstGeom>
            <a:noFill/>
            <a:ln w="10160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0753" name="Arc 53"/>
            <p:cNvSpPr>
              <a:spLocks/>
            </p:cNvSpPr>
            <p:nvPr/>
          </p:nvSpPr>
          <p:spPr bwMode="auto">
            <a:xfrm>
              <a:off x="4800" y="2976"/>
              <a:ext cx="333" cy="36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26"/>
                    <a:pt x="9584" y="78"/>
                    <a:pt x="21458" y="0"/>
                  </a:cubicBezTo>
                </a:path>
                <a:path w="21600" h="21600" stroke="0" extrusionOk="0">
                  <a:moveTo>
                    <a:pt x="-1" y="21599"/>
                  </a:moveTo>
                  <a:cubicBezTo>
                    <a:pt x="-1" y="9726"/>
                    <a:pt x="9584" y="78"/>
                    <a:pt x="21458" y="0"/>
                  </a:cubicBezTo>
                  <a:lnTo>
                    <a:pt x="21600" y="21600"/>
                  </a:lnTo>
                  <a:lnTo>
                    <a:pt x="-1" y="21599"/>
                  </a:lnTo>
                  <a:close/>
                </a:path>
              </a:pathLst>
            </a:custGeom>
            <a:noFill/>
            <a:ln w="25400" cap="rnd">
              <a:solidFill>
                <a:schemeClr val="accent1"/>
              </a:solidFill>
              <a:round/>
              <a:headEnd type="none" w="med" len="me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grpSp>
      <p:sp>
        <p:nvSpPr>
          <p:cNvPr id="30742" name="Text Box 54"/>
          <p:cNvSpPr txBox="1">
            <a:spLocks noChangeArrowheads="1"/>
          </p:cNvSpPr>
          <p:nvPr/>
        </p:nvSpPr>
        <p:spPr bwMode="auto">
          <a:xfrm>
            <a:off x="6477000" y="5265738"/>
            <a:ext cx="612775"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rgbClr val="000000"/>
                </a:solidFill>
                <a:latin typeface="Calibri" charset="0"/>
              </a:rPr>
              <a:t>pop</a:t>
            </a:r>
          </a:p>
        </p:txBody>
      </p:sp>
      <p:cxnSp>
        <p:nvCxnSpPr>
          <p:cNvPr id="30743" name="Straight Arrow Connector 2"/>
          <p:cNvCxnSpPr>
            <a:cxnSpLocks noChangeShapeType="1"/>
          </p:cNvCxnSpPr>
          <p:nvPr/>
        </p:nvCxnSpPr>
        <p:spPr bwMode="auto">
          <a:xfrm>
            <a:off x="2133600" y="5943600"/>
            <a:ext cx="609600" cy="0"/>
          </a:xfrm>
          <a:prstGeom prst="straightConnector1">
            <a:avLst/>
          </a:prstGeom>
          <a:noFill/>
          <a:ln w="2857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30744" name="Straight Arrow Connector 54"/>
          <p:cNvCxnSpPr>
            <a:cxnSpLocks noChangeShapeType="1"/>
          </p:cNvCxnSpPr>
          <p:nvPr/>
        </p:nvCxnSpPr>
        <p:spPr bwMode="auto">
          <a:xfrm>
            <a:off x="4191000" y="5943600"/>
            <a:ext cx="609600" cy="0"/>
          </a:xfrm>
          <a:prstGeom prst="straightConnector1">
            <a:avLst/>
          </a:prstGeom>
          <a:noFill/>
          <a:ln w="2857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30745" name="Straight Arrow Connector 55"/>
          <p:cNvCxnSpPr>
            <a:cxnSpLocks noChangeShapeType="1"/>
          </p:cNvCxnSpPr>
          <p:nvPr/>
        </p:nvCxnSpPr>
        <p:spPr bwMode="auto">
          <a:xfrm>
            <a:off x="6477000" y="5943600"/>
            <a:ext cx="609600" cy="0"/>
          </a:xfrm>
          <a:prstGeom prst="straightConnector1">
            <a:avLst/>
          </a:prstGeom>
          <a:noFill/>
          <a:ln w="2857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304800" y="152400"/>
            <a:ext cx="8610600" cy="831850"/>
          </a:xfrm>
        </p:spPr>
        <p:txBody>
          <a:bodyPr lIns="90488" tIns="44450" rIns="90488" bIns="44450"/>
          <a:lstStyle/>
          <a:p>
            <a:pPr eaLnBrk="1" hangingPunct="1"/>
            <a:r>
              <a:rPr lang="en-US" altLang="en-US">
                <a:latin typeface="Optima" charset="0"/>
                <a:ea typeface="ＭＳ Ｐゴシック" charset="-128"/>
                <a:cs typeface="Optima" charset="0"/>
              </a:rPr>
              <a:t>Stack Machine Assembly</a:t>
            </a:r>
          </a:p>
        </p:txBody>
      </p:sp>
      <p:sp>
        <p:nvSpPr>
          <p:cNvPr id="36866" name="Rectangle 3"/>
          <p:cNvSpPr>
            <a:spLocks noChangeArrowheads="1"/>
          </p:cNvSpPr>
          <p:nvPr/>
        </p:nvSpPr>
        <p:spPr bwMode="auto">
          <a:xfrm>
            <a:off x="1144588" y="1889125"/>
            <a:ext cx="6656387" cy="424497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i="1">
                <a:solidFill>
                  <a:schemeClr val="tx1"/>
                </a:solidFill>
                <a:latin typeface="Calibri" charset="0"/>
              </a:rPr>
              <a:t>program		stack			memory refs</a:t>
            </a:r>
          </a:p>
          <a:p>
            <a:endParaRPr lang="en-US" altLang="en-US" sz="1800">
              <a:solidFill>
                <a:schemeClr val="tx1"/>
              </a:solidFill>
              <a:latin typeface="Courier" charset="0"/>
            </a:endParaRPr>
          </a:p>
          <a:p>
            <a:r>
              <a:rPr lang="en-US" altLang="en-US" sz="1800" b="1">
                <a:solidFill>
                  <a:schemeClr val="tx1"/>
                </a:solidFill>
                <a:latin typeface="Courier" charset="0"/>
              </a:rPr>
              <a:t>push a		R0			a</a:t>
            </a:r>
          </a:p>
          <a:p>
            <a:r>
              <a:rPr lang="en-US" altLang="en-US" sz="1800" b="1">
                <a:solidFill>
                  <a:schemeClr val="tx1"/>
                </a:solidFill>
                <a:latin typeface="Courier" charset="0"/>
              </a:rPr>
              <a:t>push b		R0 R1			b</a:t>
            </a:r>
          </a:p>
          <a:p>
            <a:r>
              <a:rPr lang="en-US" altLang="en-US" sz="1800" b="1">
                <a:solidFill>
                  <a:schemeClr val="tx1"/>
                </a:solidFill>
                <a:latin typeface="Courier" charset="0"/>
              </a:rPr>
              <a:t>push c		R0 R1 R2		c</a:t>
            </a:r>
          </a:p>
          <a:p>
            <a:r>
              <a:rPr lang="en-US" altLang="en-US" sz="1800" b="1">
                <a:solidFill>
                  <a:schemeClr val="tx1"/>
                </a:solidFill>
                <a:latin typeface="Courier" charset="0"/>
              </a:rPr>
              <a:t>*		R0 R1			</a:t>
            </a:r>
          </a:p>
          <a:p>
            <a:r>
              <a:rPr lang="en-US" altLang="en-US" sz="1800" b="1">
                <a:solidFill>
                  <a:schemeClr val="tx1"/>
                </a:solidFill>
                <a:latin typeface="Courier" charset="0"/>
              </a:rPr>
              <a:t>+		R0</a:t>
            </a:r>
          </a:p>
          <a:p>
            <a:r>
              <a:rPr lang="en-US" altLang="en-US" sz="1800" b="1">
                <a:solidFill>
                  <a:schemeClr val="tx1"/>
                </a:solidFill>
                <a:latin typeface="Courier" charset="0"/>
              </a:rPr>
              <a:t>push a		R0 R1			a		</a:t>
            </a:r>
          </a:p>
          <a:p>
            <a:r>
              <a:rPr lang="en-US" altLang="en-US" sz="1800" b="1">
                <a:solidFill>
                  <a:schemeClr val="tx1"/>
                </a:solidFill>
                <a:latin typeface="Courier" charset="0"/>
              </a:rPr>
              <a:t>push d		R0 R1 R2		d</a:t>
            </a:r>
          </a:p>
          <a:p>
            <a:r>
              <a:rPr lang="en-US" altLang="en-US" sz="1800" b="1">
                <a:solidFill>
                  <a:schemeClr val="tx1"/>
                </a:solidFill>
                <a:latin typeface="Courier" charset="0"/>
              </a:rPr>
              <a:t>push c		R0 R1 R2 R3		c</a:t>
            </a:r>
          </a:p>
          <a:p>
            <a:r>
              <a:rPr lang="en-US" altLang="en-US" sz="1800" b="1">
                <a:solidFill>
                  <a:schemeClr val="tx1"/>
                </a:solidFill>
                <a:latin typeface="Courier" charset="0"/>
              </a:rPr>
              <a:t>*		R0 R1 R2		</a:t>
            </a:r>
          </a:p>
          <a:p>
            <a:r>
              <a:rPr lang="en-US" altLang="en-US" sz="1800" b="1">
                <a:solidFill>
                  <a:schemeClr val="tx1"/>
                </a:solidFill>
                <a:latin typeface="Courier" charset="0"/>
              </a:rPr>
              <a:t>+		R0 R1			</a:t>
            </a:r>
          </a:p>
          <a:p>
            <a:r>
              <a:rPr lang="en-US" altLang="en-US" sz="1800" b="1">
                <a:solidFill>
                  <a:schemeClr val="tx1"/>
                </a:solidFill>
                <a:latin typeface="Courier" charset="0"/>
              </a:rPr>
              <a:t>push e		R0 R1 R2		e</a:t>
            </a:r>
          </a:p>
          <a:p>
            <a:r>
              <a:rPr lang="en-US" altLang="en-US" sz="1800" b="1">
                <a:solidFill>
                  <a:schemeClr val="tx1"/>
                </a:solidFill>
                <a:latin typeface="Courier" charset="0"/>
              </a:rPr>
              <a:t>-		R0 R1			</a:t>
            </a:r>
          </a:p>
          <a:p>
            <a:r>
              <a:rPr lang="en-US" altLang="en-US" sz="1800" b="1">
                <a:solidFill>
                  <a:schemeClr val="tx1"/>
                </a:solidFill>
                <a:latin typeface="Courier" charset="0"/>
              </a:rPr>
              <a:t>/		R0</a:t>
            </a:r>
            <a:r>
              <a:rPr lang="en-US" altLang="en-US" sz="1800">
                <a:solidFill>
                  <a:schemeClr val="tx1"/>
                </a:solidFill>
                <a:latin typeface="Courier" charset="0"/>
              </a:rPr>
              <a:t>	</a:t>
            </a:r>
            <a:endParaRPr lang="en-US" altLang="en-US" sz="1800" i="1">
              <a:solidFill>
                <a:schemeClr val="tx1"/>
              </a:solidFill>
              <a:latin typeface="Courier" charset="0"/>
            </a:endParaRPr>
          </a:p>
        </p:txBody>
      </p:sp>
      <p:sp>
        <p:nvSpPr>
          <p:cNvPr id="36867" name="Text Box 4"/>
          <p:cNvSpPr txBox="1">
            <a:spLocks noChangeArrowheads="1"/>
          </p:cNvSpPr>
          <p:nvPr/>
        </p:nvSpPr>
        <p:spPr bwMode="auto">
          <a:xfrm>
            <a:off x="2895600" y="1295400"/>
            <a:ext cx="3516313" cy="46196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a:solidFill>
                  <a:schemeClr val="tx1"/>
                </a:solidFill>
                <a:latin typeface="Calibri" charset="0"/>
              </a:rPr>
              <a:t>a b c * + a d c * + e - /</a:t>
            </a:r>
          </a:p>
        </p:txBody>
      </p:sp>
      <p:sp>
        <p:nvSpPr>
          <p:cNvPr id="5" name="TextBox 4"/>
          <p:cNvSpPr txBox="1"/>
          <p:nvPr/>
        </p:nvSpPr>
        <p:spPr>
          <a:xfrm>
            <a:off x="2609267" y="6257271"/>
            <a:ext cx="4068850" cy="369332"/>
          </a:xfrm>
          <a:prstGeom prst="rect">
            <a:avLst/>
          </a:prstGeom>
          <a:noFill/>
        </p:spPr>
        <p:txBody>
          <a:bodyPr wrap="square" rtlCol="0">
            <a:spAutoFit/>
          </a:bodyPr>
          <a:lstStyle/>
          <a:p>
            <a:r>
              <a:rPr lang="en-US" dirty="0">
                <a:solidFill>
                  <a:srgbClr val="FF0000"/>
                </a:solidFill>
              </a:rPr>
              <a:t>What kind of notation is this?????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most famous stack machine?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most famous stack machine?</a:t>
            </a:r>
            <a:endParaRPr lang="en-US" dirty="0"/>
          </a:p>
        </p:txBody>
      </p:sp>
      <p:sp>
        <p:nvSpPr>
          <p:cNvPr id="3" name="Content Placeholder 2"/>
          <p:cNvSpPr>
            <a:spLocks noGrp="1"/>
          </p:cNvSpPr>
          <p:nvPr>
            <p:ph idx="1"/>
          </p:nvPr>
        </p:nvSpPr>
        <p:spPr/>
        <p:txBody>
          <a:bodyPr/>
          <a:lstStyle/>
          <a:p>
            <a:r>
              <a:rPr lang="en-US" dirty="0"/>
              <a:t>HP Calculator!</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Rectangle 3"/>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ISA Today</a:t>
            </a:r>
          </a:p>
        </p:txBody>
      </p:sp>
      <p:sp>
        <p:nvSpPr>
          <p:cNvPr id="38914" name="Rectangle 2"/>
          <p:cNvSpPr>
            <a:spLocks noGrp="1" noChangeArrowheads="1"/>
          </p:cNvSpPr>
          <p:nvPr>
            <p:ph type="body" idx="1"/>
          </p:nvPr>
        </p:nvSpPr>
        <p:spPr/>
        <p:txBody>
          <a:bodyPr/>
          <a:lstStyle/>
          <a:p>
            <a:pPr eaLnBrk="1" hangingPunct="1"/>
            <a:r>
              <a:rPr lang="en-US" altLang="en-US">
                <a:solidFill>
                  <a:srgbClr val="FF0000"/>
                </a:solidFill>
                <a:latin typeface="Optima" charset="0"/>
                <a:ea typeface="ＭＳ Ｐゴシック" charset="-128"/>
                <a:cs typeface="Optima" charset="0"/>
              </a:rPr>
              <a:t>Pure</a:t>
            </a:r>
            <a:r>
              <a:rPr lang="en-US" altLang="en-US">
                <a:latin typeface="Optima" charset="0"/>
                <a:ea typeface="ＭＳ Ｐゴシック" charset="-128"/>
                <a:cs typeface="Optima" charset="0"/>
              </a:rPr>
              <a:t> stack machines and accumulators died long time ago</a:t>
            </a:r>
          </a:p>
          <a:p>
            <a:pPr lvl="1" eaLnBrk="1" hangingPunct="1"/>
            <a:r>
              <a:rPr lang="en-US" altLang="en-US">
                <a:latin typeface="Optima" charset="0"/>
                <a:cs typeface="Optima" charset="0"/>
              </a:rPr>
              <a:t>Mainly because compilers couldn‘t</a:t>
            </a:r>
            <a:r>
              <a:rPr lang="en-US" altLang="ja-JP">
                <a:latin typeface="Optima" charset="0"/>
                <a:cs typeface="Optima" charset="0"/>
              </a:rPr>
              <a:t> do much with these machines</a:t>
            </a:r>
          </a:p>
          <a:p>
            <a:pPr lvl="1" eaLnBrk="1" hangingPunct="1"/>
            <a:r>
              <a:rPr lang="en-US" altLang="ja-JP">
                <a:latin typeface="Optima" charset="0"/>
                <a:cs typeface="Optima" charset="0"/>
              </a:rPr>
              <a:t>Today, they only exist in hybrid systems</a:t>
            </a:r>
            <a:endParaRPr lang="en-US" altLang="en-US" i="1">
              <a:latin typeface="Optima" charset="0"/>
              <a:cs typeface="Optima" charset="0"/>
            </a:endParaRPr>
          </a:p>
          <a:p>
            <a:pPr lvl="2" eaLnBrk="1" hangingPunct="1">
              <a:lnSpc>
                <a:spcPct val="80000"/>
              </a:lnSpc>
            </a:pPr>
            <a:r>
              <a:rPr lang="en-US" altLang="en-US">
                <a:latin typeface="Optima" charset="0"/>
                <a:cs typeface="Optima" charset="0"/>
              </a:rPr>
              <a:t>8086/87 is hybrid accumulator-GPR-stack architecture</a:t>
            </a:r>
          </a:p>
          <a:p>
            <a:pPr lvl="2" eaLnBrk="1" hangingPunct="1">
              <a:lnSpc>
                <a:spcPct val="80000"/>
              </a:lnSpc>
            </a:pPr>
            <a:r>
              <a:rPr lang="en-US" altLang="en-US">
                <a:latin typeface="Optima" charset="0"/>
                <a:cs typeface="Optima" charset="0"/>
              </a:rPr>
              <a:t>Some embedded processors are accumulator-based</a:t>
            </a:r>
          </a:p>
          <a:p>
            <a:pPr lvl="2" eaLnBrk="1" hangingPunct="1">
              <a:lnSpc>
                <a:spcPct val="80000"/>
              </a:lnSpc>
            </a:pPr>
            <a:endParaRPr lang="en-US" altLang="en-US">
              <a:latin typeface="Optima" charset="0"/>
              <a:cs typeface="Optima" charset="0"/>
            </a:endParaRPr>
          </a:p>
          <a:p>
            <a:pPr eaLnBrk="1" hangingPunct="1">
              <a:lnSpc>
                <a:spcPct val="80000"/>
              </a:lnSpc>
            </a:pPr>
            <a:r>
              <a:rPr lang="en-US" altLang="en-US">
                <a:latin typeface="Optima" charset="0"/>
                <a:ea typeface="ＭＳ Ｐゴシック" charset="-128"/>
                <a:cs typeface="Optima" charset="0"/>
              </a:rPr>
              <a:t>Most desktops and servers are x86</a:t>
            </a:r>
          </a:p>
          <a:p>
            <a:pPr lvl="1" eaLnBrk="1" hangingPunct="1">
              <a:lnSpc>
                <a:spcPct val="80000"/>
              </a:lnSpc>
            </a:pPr>
            <a:r>
              <a:rPr lang="en-US" altLang="en-US">
                <a:latin typeface="Optima" charset="0"/>
                <a:cs typeface="Optima" charset="0"/>
              </a:rPr>
              <a:t>SPARC, MIPS and Power are dying out – bye bye</a:t>
            </a:r>
          </a:p>
          <a:p>
            <a:pPr eaLnBrk="1" hangingPunct="1">
              <a:lnSpc>
                <a:spcPct val="80000"/>
              </a:lnSpc>
            </a:pPr>
            <a:r>
              <a:rPr lang="en-US" altLang="en-US">
                <a:latin typeface="Optima" charset="0"/>
                <a:ea typeface="ＭＳ Ｐゴシック" charset="-128"/>
                <a:cs typeface="Optima" charset="0"/>
              </a:rPr>
              <a:t>Variation in embedded and mobile devices but most are ARM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685800" y="117475"/>
            <a:ext cx="7772400" cy="796925"/>
          </a:xfrm>
        </p:spPr>
        <p:txBody>
          <a:bodyPr/>
          <a:lstStyle/>
          <a:p>
            <a:pPr eaLnBrk="1" hangingPunct="1"/>
            <a:r>
              <a:rPr lang="en-US" altLang="en-US">
                <a:latin typeface="Optima" charset="0"/>
                <a:ea typeface="ＭＳ Ｐゴシック" charset="-128"/>
                <a:cs typeface="Optima" charset="0"/>
              </a:rPr>
              <a:t>Classic Von Neumann Architecture</a:t>
            </a:r>
          </a:p>
        </p:txBody>
      </p:sp>
      <p:sp>
        <p:nvSpPr>
          <p:cNvPr id="40962" name="Oval 17"/>
          <p:cNvSpPr>
            <a:spLocks noChangeArrowheads="1"/>
          </p:cNvSpPr>
          <p:nvPr/>
        </p:nvSpPr>
        <p:spPr bwMode="auto">
          <a:xfrm>
            <a:off x="457200" y="1371600"/>
            <a:ext cx="1066800" cy="1066800"/>
          </a:xfrm>
          <a:prstGeom prst="ellipse">
            <a:avLst/>
          </a:prstGeom>
          <a:solidFill>
            <a:srgbClr val="CCFFCC"/>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a:solidFill>
                  <a:schemeClr val="tx1"/>
                </a:solidFill>
                <a:latin typeface="Calibri" charset="0"/>
              </a:rPr>
              <a:t>Input</a:t>
            </a:r>
          </a:p>
          <a:p>
            <a:pPr algn="ctr"/>
            <a:r>
              <a:rPr lang="en-US" altLang="en-US" sz="1400">
                <a:solidFill>
                  <a:schemeClr val="tx1"/>
                </a:solidFill>
                <a:latin typeface="Calibri" charset="0"/>
              </a:rPr>
              <a:t>Device</a:t>
            </a:r>
          </a:p>
        </p:txBody>
      </p:sp>
      <p:sp>
        <p:nvSpPr>
          <p:cNvPr id="40963" name="Oval 18"/>
          <p:cNvSpPr>
            <a:spLocks noChangeArrowheads="1"/>
          </p:cNvSpPr>
          <p:nvPr/>
        </p:nvSpPr>
        <p:spPr bwMode="auto">
          <a:xfrm>
            <a:off x="7239000" y="5181600"/>
            <a:ext cx="1066800" cy="1066800"/>
          </a:xfrm>
          <a:prstGeom prst="ellipse">
            <a:avLst/>
          </a:prstGeom>
          <a:solidFill>
            <a:srgbClr val="CCFFCC"/>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a:solidFill>
                  <a:schemeClr val="tx1"/>
                </a:solidFill>
                <a:latin typeface="Calibri" charset="0"/>
              </a:rPr>
              <a:t>Output</a:t>
            </a:r>
          </a:p>
          <a:p>
            <a:pPr algn="ctr"/>
            <a:r>
              <a:rPr lang="en-US" altLang="en-US" sz="1400">
                <a:solidFill>
                  <a:schemeClr val="tx1"/>
                </a:solidFill>
                <a:latin typeface="Calibri" charset="0"/>
              </a:rPr>
              <a:t>Device</a:t>
            </a:r>
          </a:p>
        </p:txBody>
      </p:sp>
      <p:grpSp>
        <p:nvGrpSpPr>
          <p:cNvPr id="4" name="Group 20"/>
          <p:cNvGrpSpPr>
            <a:grpSpLocks/>
          </p:cNvGrpSpPr>
          <p:nvPr/>
        </p:nvGrpSpPr>
        <p:grpSpPr bwMode="auto">
          <a:xfrm>
            <a:off x="2057400" y="2209800"/>
            <a:ext cx="4953000" cy="2438400"/>
            <a:chOff x="1600200" y="2209800"/>
            <a:chExt cx="5638800" cy="2438400"/>
          </a:xfrm>
        </p:grpSpPr>
        <p:sp>
          <p:nvSpPr>
            <p:cNvPr id="2" name="Rounded Rectangle 22"/>
            <p:cNvSpPr>
              <a:spLocks noChangeArrowheads="1"/>
            </p:cNvSpPr>
            <p:nvPr/>
          </p:nvSpPr>
          <p:spPr bwMode="auto">
            <a:xfrm>
              <a:off x="5181600" y="2895600"/>
              <a:ext cx="1828800" cy="9906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dirty="0">
                  <a:solidFill>
                    <a:schemeClr val="tx1"/>
                  </a:solidFill>
                  <a:latin typeface="Calibri"/>
                  <a:ea typeface="Optima" charset="0"/>
                  <a:cs typeface="Calibri"/>
                </a:rPr>
                <a:t>CPU</a:t>
              </a:r>
            </a:p>
          </p:txBody>
        </p:sp>
        <p:sp>
          <p:nvSpPr>
            <p:cNvPr id="3" name="Rounded Rectangle 23"/>
            <p:cNvSpPr>
              <a:spLocks noChangeArrowheads="1"/>
            </p:cNvSpPr>
            <p:nvPr/>
          </p:nvSpPr>
          <p:spPr bwMode="auto">
            <a:xfrm>
              <a:off x="1828800" y="2514600"/>
              <a:ext cx="1524000" cy="19050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sp3d/>
            </a:bodyPr>
            <a:lstStyle>
              <a:lvl1pPr eaLnBrk="0" hangingPunct="0">
                <a:defRPr sz="2400">
                  <a:solidFill>
                    <a:schemeClr val="accent1"/>
                  </a:solidFill>
                  <a:latin typeface="Arial" charset="0"/>
                  <a:ea typeface="ＭＳ Ｐゴシック" charset="0"/>
                  <a:cs typeface="ＭＳ Ｐゴシック" charset="0"/>
                </a:defRPr>
              </a:lvl1pPr>
              <a:lvl2pPr marL="37931725" indent="-37474525" eaLnBrk="0" hangingPunct="0">
                <a:defRPr sz="2400">
                  <a:solidFill>
                    <a:schemeClr val="accent1"/>
                  </a:solidFill>
                  <a:latin typeface="Arial" charset="0"/>
                  <a:ea typeface="ＭＳ Ｐゴシック" charset="0"/>
                </a:defRPr>
              </a:lvl2pPr>
              <a:lvl3pPr eaLnBrk="0" hangingPunct="0">
                <a:defRPr sz="2400">
                  <a:solidFill>
                    <a:schemeClr val="accent1"/>
                  </a:solidFill>
                  <a:latin typeface="Arial" charset="0"/>
                  <a:ea typeface="ＭＳ Ｐゴシック" charset="0"/>
                </a:defRPr>
              </a:lvl3pPr>
              <a:lvl4pPr eaLnBrk="0" hangingPunct="0">
                <a:defRPr sz="2400">
                  <a:solidFill>
                    <a:schemeClr val="accent1"/>
                  </a:solidFill>
                  <a:latin typeface="Arial" charset="0"/>
                  <a:ea typeface="ＭＳ Ｐゴシック" charset="0"/>
                </a:defRPr>
              </a:lvl4pPr>
              <a:lvl5pPr eaLnBrk="0" hangingPunct="0">
                <a:defRPr sz="2400">
                  <a:solidFill>
                    <a:schemeClr val="accent1"/>
                  </a:solidFill>
                  <a:latin typeface="Arial" charset="0"/>
                  <a:ea typeface="ＭＳ Ｐゴシック" charset="0"/>
                </a:defRPr>
              </a:lvl5pPr>
              <a:lvl6pPr marL="457200" eaLnBrk="0" fontAlgn="base" hangingPunct="0">
                <a:spcBef>
                  <a:spcPct val="0"/>
                </a:spcBef>
                <a:spcAft>
                  <a:spcPct val="0"/>
                </a:spcAft>
                <a:defRPr sz="2400">
                  <a:solidFill>
                    <a:schemeClr val="accent1"/>
                  </a:solidFill>
                  <a:latin typeface="Arial" charset="0"/>
                  <a:ea typeface="ＭＳ Ｐゴシック" charset="0"/>
                </a:defRPr>
              </a:lvl6pPr>
              <a:lvl7pPr marL="914400" eaLnBrk="0" fontAlgn="base" hangingPunct="0">
                <a:spcBef>
                  <a:spcPct val="0"/>
                </a:spcBef>
                <a:spcAft>
                  <a:spcPct val="0"/>
                </a:spcAft>
                <a:defRPr sz="2400">
                  <a:solidFill>
                    <a:schemeClr val="accent1"/>
                  </a:solidFill>
                  <a:latin typeface="Arial" charset="0"/>
                  <a:ea typeface="ＭＳ Ｐゴシック" charset="0"/>
                </a:defRPr>
              </a:lvl7pPr>
              <a:lvl8pPr marL="1371600" eaLnBrk="0" fontAlgn="base" hangingPunct="0">
                <a:spcBef>
                  <a:spcPct val="0"/>
                </a:spcBef>
                <a:spcAft>
                  <a:spcPct val="0"/>
                </a:spcAft>
                <a:defRPr sz="2400">
                  <a:solidFill>
                    <a:schemeClr val="accent1"/>
                  </a:solidFill>
                  <a:latin typeface="Arial" charset="0"/>
                  <a:ea typeface="ＭＳ Ｐゴシック" charset="0"/>
                </a:defRPr>
              </a:lvl8pPr>
              <a:lvl9pPr marL="1828800" eaLnBrk="0" fontAlgn="base" hangingPunct="0">
                <a:spcBef>
                  <a:spcPct val="0"/>
                </a:spcBef>
                <a:spcAft>
                  <a:spcPct val="0"/>
                </a:spcAft>
                <a:defRPr sz="2400">
                  <a:solidFill>
                    <a:schemeClr val="accent1"/>
                  </a:solidFill>
                  <a:latin typeface="Arial" charset="0"/>
                  <a:ea typeface="ＭＳ Ｐゴシック" charset="0"/>
                </a:defRPr>
              </a:lvl9pPr>
            </a:lstStyle>
            <a:p>
              <a:pPr algn="ctr">
                <a:defRPr/>
              </a:pPr>
              <a:r>
                <a:rPr lang="en-US" sz="2000" dirty="0" smtClean="0">
                  <a:solidFill>
                    <a:schemeClr val="tx1"/>
                  </a:solidFill>
                  <a:latin typeface="Calibri"/>
                  <a:cs typeface="Calibri"/>
                </a:rPr>
                <a:t/>
              </a:r>
              <a:br>
                <a:rPr lang="en-US" sz="2000" dirty="0" smtClean="0">
                  <a:solidFill>
                    <a:schemeClr val="tx1"/>
                  </a:solidFill>
                  <a:latin typeface="Calibri"/>
                  <a:cs typeface="Calibri"/>
                </a:rPr>
              </a:br>
              <a:r>
                <a:rPr lang="en-US" sz="2000" dirty="0" smtClean="0">
                  <a:solidFill>
                    <a:schemeClr val="tx1"/>
                  </a:solidFill>
                  <a:latin typeface="Calibri"/>
                  <a:cs typeface="Calibri"/>
                </a:rPr>
                <a:t>Memory</a:t>
              </a:r>
            </a:p>
            <a:p>
              <a:pPr algn="ctr">
                <a:defRPr/>
              </a:pPr>
              <a:endParaRPr lang="en-US" sz="2000" dirty="0" smtClean="0">
                <a:solidFill>
                  <a:schemeClr val="tx1"/>
                </a:solidFill>
                <a:latin typeface="Calibri"/>
                <a:cs typeface="Calibri"/>
              </a:endParaRPr>
            </a:p>
          </p:txBody>
        </p:sp>
        <p:cxnSp>
          <p:nvCxnSpPr>
            <p:cNvPr id="40971" name="Straight Arrow Connector 27"/>
            <p:cNvCxnSpPr>
              <a:cxnSpLocks noChangeShapeType="1"/>
            </p:cNvCxnSpPr>
            <p:nvPr/>
          </p:nvCxnSpPr>
          <p:spPr bwMode="auto">
            <a:xfrm>
              <a:off x="3581400" y="3352800"/>
              <a:ext cx="15240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0972" name="Straight Arrow Connector 29"/>
            <p:cNvCxnSpPr>
              <a:cxnSpLocks noChangeShapeType="1"/>
            </p:cNvCxnSpPr>
            <p:nvPr/>
          </p:nvCxnSpPr>
          <p:spPr bwMode="auto">
            <a:xfrm rot="10800000">
              <a:off x="3581400" y="3581400"/>
              <a:ext cx="14478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40973" name="Rounded Rectangle 19"/>
            <p:cNvSpPr>
              <a:spLocks noChangeArrowheads="1"/>
            </p:cNvSpPr>
            <p:nvPr/>
          </p:nvSpPr>
          <p:spPr bwMode="auto">
            <a:xfrm>
              <a:off x="1600200" y="2209800"/>
              <a:ext cx="5638800" cy="2438400"/>
            </a:xfrm>
            <a:prstGeom prst="roundRect">
              <a:avLst>
                <a:gd name="adj" fmla="val 16667"/>
              </a:avLst>
            </a:prstGeom>
            <a:noFill/>
            <a:ln w="3175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latin typeface="Calibri" charset="0"/>
              </a:endParaRPr>
            </a:p>
          </p:txBody>
        </p:sp>
      </p:grpSp>
      <p:cxnSp>
        <p:nvCxnSpPr>
          <p:cNvPr id="40965" name="Shape 24"/>
          <p:cNvCxnSpPr>
            <a:cxnSpLocks noChangeShapeType="1"/>
            <a:stCxn id="40962" idx="4"/>
            <a:endCxn id="40973" idx="1"/>
          </p:cNvCxnSpPr>
          <p:nvPr/>
        </p:nvCxnSpPr>
        <p:spPr bwMode="auto">
          <a:xfrm rot="16200000" flipH="1">
            <a:off x="1028700" y="2400300"/>
            <a:ext cx="990600" cy="1066800"/>
          </a:xfrm>
          <a:prstGeom prst="curvedConnector2">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0966" name="Shape 26"/>
          <p:cNvCxnSpPr>
            <a:cxnSpLocks noChangeShapeType="1"/>
            <a:stCxn id="40973" idx="2"/>
            <a:endCxn id="40963" idx="2"/>
          </p:cNvCxnSpPr>
          <p:nvPr/>
        </p:nvCxnSpPr>
        <p:spPr bwMode="auto">
          <a:xfrm rot="16200000" flipH="1">
            <a:off x="5353050" y="3829050"/>
            <a:ext cx="1066800" cy="2705100"/>
          </a:xfrm>
          <a:prstGeom prst="curvedConnector2">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685800" y="117475"/>
            <a:ext cx="7772400" cy="796925"/>
          </a:xfrm>
        </p:spPr>
        <p:txBody>
          <a:bodyPr/>
          <a:lstStyle/>
          <a:p>
            <a:pPr eaLnBrk="1" hangingPunct="1"/>
            <a:r>
              <a:rPr lang="en-US" altLang="en-US" dirty="0" smtClean="0">
                <a:latin typeface="Optima" charset="0"/>
                <a:ea typeface="ＭＳ Ｐゴシック" charset="-128"/>
                <a:cs typeface="Optima" charset="0"/>
              </a:rPr>
              <a:t>GPR </a:t>
            </a:r>
            <a:r>
              <a:rPr lang="en-US" altLang="en-US" sz="1600" dirty="0" smtClean="0">
                <a:latin typeface="Optima" charset="0"/>
                <a:ea typeface="ＭＳ Ｐゴシック" charset="-128"/>
                <a:cs typeface="Optima" charset="0"/>
              </a:rPr>
              <a:t>(general purpose register) </a:t>
            </a:r>
            <a:r>
              <a:rPr lang="en-US" altLang="en-US" dirty="0">
                <a:latin typeface="Optima" charset="0"/>
                <a:ea typeface="ＭＳ Ｐゴシック" charset="-128"/>
                <a:cs typeface="Optima" charset="0"/>
              </a:rPr>
              <a:t>Machine Model</a:t>
            </a:r>
          </a:p>
        </p:txBody>
      </p:sp>
      <p:sp>
        <p:nvSpPr>
          <p:cNvPr id="40963" name="Rounded Rectangle 22"/>
          <p:cNvSpPr>
            <a:spLocks noChangeArrowheads="1"/>
          </p:cNvSpPr>
          <p:nvPr/>
        </p:nvSpPr>
        <p:spPr bwMode="auto">
          <a:xfrm>
            <a:off x="6705600" y="3238500"/>
            <a:ext cx="1828800" cy="9906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dirty="0">
                <a:solidFill>
                  <a:schemeClr val="tx1"/>
                </a:solidFill>
                <a:latin typeface="Calibri"/>
                <a:ea typeface="Optima" charset="0"/>
                <a:cs typeface="Calibri"/>
              </a:rPr>
              <a:t>CPU</a:t>
            </a:r>
          </a:p>
        </p:txBody>
      </p:sp>
      <p:sp>
        <p:nvSpPr>
          <p:cNvPr id="40964" name="Rounded Rectangle 23"/>
          <p:cNvSpPr>
            <a:spLocks noChangeArrowheads="1"/>
          </p:cNvSpPr>
          <p:nvPr/>
        </p:nvSpPr>
        <p:spPr bwMode="auto">
          <a:xfrm>
            <a:off x="685800" y="2514600"/>
            <a:ext cx="1981200" cy="24384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a:solidFill>
                  <a:schemeClr val="tx1"/>
                </a:solidFill>
                <a:latin typeface="Calibri" charset="0"/>
              </a:rPr>
              <a:t/>
            </a:r>
            <a:br>
              <a:rPr lang="en-US" altLang="en-US">
                <a:solidFill>
                  <a:schemeClr val="tx1"/>
                </a:solidFill>
                <a:latin typeface="Calibri" charset="0"/>
              </a:rPr>
            </a:br>
            <a:r>
              <a:rPr lang="en-US" altLang="en-US">
                <a:solidFill>
                  <a:schemeClr val="tx1"/>
                </a:solidFill>
                <a:latin typeface="Calibri" charset="0"/>
              </a:rPr>
              <a:t>Memory</a:t>
            </a:r>
          </a:p>
          <a:p>
            <a:pPr algn="ctr"/>
            <a:endParaRPr lang="en-US" altLang="en-US">
              <a:solidFill>
                <a:schemeClr val="tx1"/>
              </a:solidFill>
              <a:latin typeface="Calibri" charset="0"/>
            </a:endParaRPr>
          </a:p>
        </p:txBody>
      </p:sp>
      <p:sp>
        <p:nvSpPr>
          <p:cNvPr id="40965" name="Rounded Rectangle 24"/>
          <p:cNvSpPr>
            <a:spLocks noChangeArrowheads="1"/>
          </p:cNvSpPr>
          <p:nvPr/>
        </p:nvSpPr>
        <p:spPr bwMode="auto">
          <a:xfrm>
            <a:off x="3886200" y="3467100"/>
            <a:ext cx="1219200" cy="5334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800">
                <a:solidFill>
                  <a:schemeClr val="tx1"/>
                </a:solidFill>
                <a:latin typeface="Calibri"/>
                <a:ea typeface="Optima" charset="0"/>
                <a:cs typeface="Calibri"/>
              </a:rPr>
              <a:t>Registers</a:t>
            </a:r>
          </a:p>
        </p:txBody>
      </p:sp>
      <p:cxnSp>
        <p:nvCxnSpPr>
          <p:cNvPr id="41995" name="Straight Arrow Connector 27"/>
          <p:cNvCxnSpPr>
            <a:cxnSpLocks noChangeShapeType="1"/>
          </p:cNvCxnSpPr>
          <p:nvPr/>
        </p:nvCxnSpPr>
        <p:spPr bwMode="auto">
          <a:xfrm>
            <a:off x="5181600" y="3630613"/>
            <a:ext cx="1524000" cy="1587"/>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1996" name="Straight Arrow Connector 29"/>
          <p:cNvCxnSpPr>
            <a:cxnSpLocks noChangeShapeType="1"/>
          </p:cNvCxnSpPr>
          <p:nvPr/>
        </p:nvCxnSpPr>
        <p:spPr bwMode="auto">
          <a:xfrm rot="10800000">
            <a:off x="5181600" y="3859213"/>
            <a:ext cx="1447800" cy="1587"/>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1997" name="Straight Arrow Connector 41"/>
          <p:cNvCxnSpPr>
            <a:cxnSpLocks noChangeShapeType="1"/>
          </p:cNvCxnSpPr>
          <p:nvPr/>
        </p:nvCxnSpPr>
        <p:spPr bwMode="auto">
          <a:xfrm rot="10800000">
            <a:off x="2667000" y="3759200"/>
            <a:ext cx="1217613" cy="1588"/>
          </a:xfrm>
          <a:prstGeom prst="straightConnector1">
            <a:avLst/>
          </a:prstGeom>
          <a:noFill/>
          <a:ln w="57150">
            <a:solidFill>
              <a:schemeClr val="tx1"/>
            </a:solidFill>
            <a:round/>
            <a:headEnd type="arrow" w="med" len="me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685800" y="117475"/>
            <a:ext cx="7772400" cy="796925"/>
          </a:xfrm>
        </p:spPr>
        <p:txBody>
          <a:bodyPr/>
          <a:lstStyle/>
          <a:p>
            <a:pPr eaLnBrk="1" hangingPunct="1"/>
            <a:r>
              <a:rPr lang="en-US" altLang="en-US">
                <a:latin typeface="Optima" charset="0"/>
                <a:ea typeface="ＭＳ Ｐゴシック" charset="-128"/>
                <a:cs typeface="Optima" charset="0"/>
              </a:rPr>
              <a:t>GPR Machine Model</a:t>
            </a:r>
          </a:p>
        </p:txBody>
      </p:sp>
      <p:sp>
        <p:nvSpPr>
          <p:cNvPr id="40963" name="Rounded Rectangle 22"/>
          <p:cNvSpPr>
            <a:spLocks noChangeArrowheads="1"/>
          </p:cNvSpPr>
          <p:nvPr/>
        </p:nvSpPr>
        <p:spPr bwMode="auto">
          <a:xfrm>
            <a:off x="6400800" y="1905000"/>
            <a:ext cx="1828800" cy="9906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dirty="0">
                <a:solidFill>
                  <a:schemeClr val="tx1"/>
                </a:solidFill>
                <a:latin typeface="Calibri"/>
                <a:ea typeface="Optima" charset="0"/>
                <a:cs typeface="Calibri"/>
              </a:rPr>
              <a:t>ALU</a:t>
            </a:r>
          </a:p>
        </p:txBody>
      </p:sp>
      <p:sp>
        <p:nvSpPr>
          <p:cNvPr id="40964" name="Rounded Rectangle 23"/>
          <p:cNvSpPr>
            <a:spLocks noChangeArrowheads="1"/>
          </p:cNvSpPr>
          <p:nvPr/>
        </p:nvSpPr>
        <p:spPr bwMode="auto">
          <a:xfrm>
            <a:off x="457200" y="2133600"/>
            <a:ext cx="1600200" cy="25908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a:solidFill>
                  <a:schemeClr val="tx1"/>
                </a:solidFill>
                <a:latin typeface="Calibri" charset="0"/>
              </a:rPr>
              <a:t/>
            </a:r>
            <a:br>
              <a:rPr lang="en-US" altLang="en-US">
                <a:solidFill>
                  <a:schemeClr val="tx1"/>
                </a:solidFill>
                <a:latin typeface="Calibri" charset="0"/>
              </a:rPr>
            </a:br>
            <a:r>
              <a:rPr lang="en-US" altLang="en-US">
                <a:solidFill>
                  <a:schemeClr val="tx1"/>
                </a:solidFill>
                <a:latin typeface="Calibri" charset="0"/>
              </a:rPr>
              <a:t>Memory</a:t>
            </a:r>
          </a:p>
          <a:p>
            <a:pPr algn="ctr"/>
            <a:endParaRPr lang="en-US" altLang="en-US">
              <a:solidFill>
                <a:schemeClr val="tx1"/>
              </a:solidFill>
              <a:latin typeface="Calibri" charset="0"/>
            </a:endParaRPr>
          </a:p>
        </p:txBody>
      </p:sp>
      <p:sp>
        <p:nvSpPr>
          <p:cNvPr id="40965" name="Rounded Rectangle 24"/>
          <p:cNvSpPr>
            <a:spLocks noChangeArrowheads="1"/>
          </p:cNvSpPr>
          <p:nvPr/>
        </p:nvSpPr>
        <p:spPr bwMode="auto">
          <a:xfrm>
            <a:off x="3276600" y="3124200"/>
            <a:ext cx="1219200" cy="5334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800">
                <a:solidFill>
                  <a:schemeClr val="tx1"/>
                </a:solidFill>
                <a:latin typeface="Calibri"/>
                <a:ea typeface="Optima" charset="0"/>
                <a:cs typeface="Calibri"/>
              </a:rPr>
              <a:t>Registers</a:t>
            </a:r>
          </a:p>
        </p:txBody>
      </p:sp>
      <p:cxnSp>
        <p:nvCxnSpPr>
          <p:cNvPr id="43019" name="Straight Arrow Connector 27"/>
          <p:cNvCxnSpPr>
            <a:cxnSpLocks noChangeShapeType="1"/>
          </p:cNvCxnSpPr>
          <p:nvPr/>
        </p:nvCxnSpPr>
        <p:spPr bwMode="auto">
          <a:xfrm>
            <a:off x="4572000" y="3276600"/>
            <a:ext cx="15240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3020" name="Straight Arrow Connector 29"/>
          <p:cNvCxnSpPr>
            <a:cxnSpLocks noChangeShapeType="1"/>
          </p:cNvCxnSpPr>
          <p:nvPr/>
        </p:nvCxnSpPr>
        <p:spPr bwMode="auto">
          <a:xfrm rot="10800000">
            <a:off x="4572000" y="3505200"/>
            <a:ext cx="15240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3021" name="Straight Arrow Connector 41"/>
          <p:cNvCxnSpPr>
            <a:cxnSpLocks noChangeShapeType="1"/>
          </p:cNvCxnSpPr>
          <p:nvPr/>
        </p:nvCxnSpPr>
        <p:spPr bwMode="auto">
          <a:xfrm rot="10800000">
            <a:off x="2057400" y="3429000"/>
            <a:ext cx="1217613" cy="1588"/>
          </a:xfrm>
          <a:prstGeom prst="straightConnector1">
            <a:avLst/>
          </a:prstGeom>
          <a:noFill/>
          <a:ln w="57150">
            <a:solidFill>
              <a:schemeClr val="tx1"/>
            </a:solidFill>
            <a:round/>
            <a:headEnd type="arrow" w="med" len="me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10" name="Rounded Rectangle 22"/>
          <p:cNvSpPr>
            <a:spLocks noChangeArrowheads="1"/>
          </p:cNvSpPr>
          <p:nvPr/>
        </p:nvSpPr>
        <p:spPr bwMode="auto">
          <a:xfrm>
            <a:off x="6400800" y="3886200"/>
            <a:ext cx="1828800" cy="9906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dirty="0">
                <a:solidFill>
                  <a:schemeClr val="tx1"/>
                </a:solidFill>
                <a:latin typeface="Calibri"/>
                <a:ea typeface="Optima" charset="0"/>
                <a:cs typeface="Calibri"/>
              </a:rPr>
              <a:t>Control</a:t>
            </a:r>
          </a:p>
          <a:p>
            <a:pPr algn="ctr" eaLnBrk="0" hangingPunct="0">
              <a:defRPr/>
            </a:pPr>
            <a:r>
              <a:rPr lang="en-US" dirty="0">
                <a:solidFill>
                  <a:schemeClr val="tx1"/>
                </a:solidFill>
                <a:latin typeface="Calibri"/>
                <a:ea typeface="Optima" charset="0"/>
                <a:cs typeface="Calibri"/>
              </a:rPr>
              <a:t>Unit</a:t>
            </a:r>
          </a:p>
        </p:txBody>
      </p:sp>
      <p:sp>
        <p:nvSpPr>
          <p:cNvPr id="43025" name="Rounded Rectangle 10"/>
          <p:cNvSpPr>
            <a:spLocks noChangeArrowheads="1"/>
          </p:cNvSpPr>
          <p:nvPr/>
        </p:nvSpPr>
        <p:spPr bwMode="auto">
          <a:xfrm>
            <a:off x="6248400" y="1371600"/>
            <a:ext cx="2133600" cy="3886200"/>
          </a:xfrm>
          <a:prstGeom prst="roundRect">
            <a:avLst>
              <a:gd name="adj" fmla="val 16667"/>
            </a:avLst>
          </a:prstGeom>
          <a:noFill/>
          <a:ln w="3175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latin typeface="Calibri" charset="0"/>
            </a:endParaRPr>
          </a:p>
        </p:txBody>
      </p:sp>
      <p:cxnSp>
        <p:nvCxnSpPr>
          <p:cNvPr id="43026" name="Straight Arrow Connector 44"/>
          <p:cNvCxnSpPr>
            <a:cxnSpLocks noChangeShapeType="1"/>
          </p:cNvCxnSpPr>
          <p:nvPr/>
        </p:nvCxnSpPr>
        <p:spPr bwMode="auto">
          <a:xfrm rot="5400000" flipH="1" flipV="1">
            <a:off x="7011194" y="3352006"/>
            <a:ext cx="6096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3027" name="Straight Arrow Connector 27"/>
          <p:cNvCxnSpPr>
            <a:cxnSpLocks noChangeShapeType="1"/>
          </p:cNvCxnSpPr>
          <p:nvPr/>
        </p:nvCxnSpPr>
        <p:spPr bwMode="auto">
          <a:xfrm flipV="1">
            <a:off x="2057400" y="4381500"/>
            <a:ext cx="4343400" cy="1588"/>
          </a:xfrm>
          <a:prstGeom prst="straightConnector1">
            <a:avLst/>
          </a:prstGeom>
          <a:noFill/>
          <a:ln w="57150">
            <a:solidFill>
              <a:srgbClr val="008000"/>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8" name="Rectangle 27"/>
          <p:cNvSpPr>
            <a:spLocks noChangeArrowheads="1"/>
          </p:cNvSpPr>
          <p:nvPr/>
        </p:nvSpPr>
        <p:spPr bwMode="auto">
          <a:xfrm>
            <a:off x="2514600" y="1219200"/>
            <a:ext cx="2819400" cy="13843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400" i="1">
                <a:solidFill>
                  <a:srgbClr val="1822CD"/>
                </a:solidFill>
                <a:latin typeface="Calibri" charset="0"/>
              </a:rPr>
              <a:t>Arithmetic and logical unit</a:t>
            </a:r>
          </a:p>
          <a:p>
            <a:pPr algn="ctr" eaLnBrk="1" hangingPunct="1"/>
            <a:endParaRPr lang="en-US" altLang="en-US" sz="1400" i="1">
              <a:solidFill>
                <a:srgbClr val="1822CD"/>
              </a:solidFill>
              <a:latin typeface="Calibri" charset="0"/>
            </a:endParaRPr>
          </a:p>
          <a:p>
            <a:pPr algn="ctr" eaLnBrk="1" hangingPunct="1"/>
            <a:r>
              <a:rPr lang="en-US" altLang="en-US" sz="1400" i="1">
                <a:solidFill>
                  <a:srgbClr val="1822CD"/>
                </a:solidFill>
                <a:latin typeface="Calibri" charset="0"/>
              </a:rPr>
              <a:t>Can have many of these on a processor</a:t>
            </a:r>
          </a:p>
          <a:p>
            <a:pPr algn="ctr" eaLnBrk="1" hangingPunct="1"/>
            <a:endParaRPr lang="en-US" altLang="en-US" sz="1400" i="1">
              <a:solidFill>
                <a:srgbClr val="1822CD"/>
              </a:solidFill>
              <a:latin typeface="Calibri" charset="0"/>
            </a:endParaRPr>
          </a:p>
          <a:p>
            <a:pPr algn="ctr" eaLnBrk="1" hangingPunct="1"/>
            <a:r>
              <a:rPr lang="en-US" altLang="en-US" sz="1400" i="1">
                <a:solidFill>
                  <a:srgbClr val="1822CD"/>
                </a:solidFill>
                <a:latin typeface="Calibri" charset="0"/>
              </a:rPr>
              <a:t>Performs the actual computation</a:t>
            </a:r>
          </a:p>
        </p:txBody>
      </p:sp>
      <p:cxnSp>
        <p:nvCxnSpPr>
          <p:cNvPr id="29" name="Straight Connector 5"/>
          <p:cNvCxnSpPr>
            <a:cxnSpLocks noChangeShapeType="1"/>
            <a:stCxn id="28" idx="3"/>
          </p:cNvCxnSpPr>
          <p:nvPr/>
        </p:nvCxnSpPr>
        <p:spPr bwMode="auto">
          <a:xfrm>
            <a:off x="5334000" y="1911350"/>
            <a:ext cx="1371600" cy="374650"/>
          </a:xfrm>
          <a:prstGeom prst="line">
            <a:avLst/>
          </a:prstGeom>
          <a:noFill/>
          <a:ln w="19050">
            <a:solidFill>
              <a:schemeClr val="tx1"/>
            </a:solidFill>
            <a:round/>
            <a:headEnd/>
            <a:tailEnd type="oval" w="lg" len="lg"/>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43030" name="TextBox 31"/>
          <p:cNvSpPr txBox="1">
            <a:spLocks noChangeArrowheads="1"/>
          </p:cNvSpPr>
          <p:nvPr/>
        </p:nvSpPr>
        <p:spPr bwMode="auto">
          <a:xfrm>
            <a:off x="2954338" y="4343400"/>
            <a:ext cx="2151062"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2000">
                <a:solidFill>
                  <a:schemeClr val="tx1"/>
                </a:solidFill>
                <a:latin typeface="Calibri" charset="0"/>
              </a:rPr>
              <a:t>instruction stream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685800" y="117475"/>
            <a:ext cx="7772400" cy="796925"/>
          </a:xfrm>
        </p:spPr>
        <p:txBody>
          <a:bodyPr/>
          <a:lstStyle/>
          <a:p>
            <a:pPr eaLnBrk="1" hangingPunct="1"/>
            <a:r>
              <a:rPr lang="en-US" altLang="en-US">
                <a:latin typeface="Optima" charset="0"/>
                <a:ea typeface="ＭＳ Ｐゴシック" charset="-128"/>
                <a:cs typeface="Optima" charset="0"/>
              </a:rPr>
              <a:t>GPR Machine Model</a:t>
            </a:r>
          </a:p>
        </p:txBody>
      </p:sp>
      <p:sp>
        <p:nvSpPr>
          <p:cNvPr id="40963" name="Rounded Rectangle 22"/>
          <p:cNvSpPr>
            <a:spLocks noChangeArrowheads="1"/>
          </p:cNvSpPr>
          <p:nvPr/>
        </p:nvSpPr>
        <p:spPr bwMode="auto">
          <a:xfrm>
            <a:off x="6477000" y="1600200"/>
            <a:ext cx="762000" cy="3810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600" dirty="0">
                <a:solidFill>
                  <a:schemeClr val="tx1"/>
                </a:solidFill>
                <a:latin typeface="Optima" charset="0"/>
                <a:ea typeface="Optima" charset="0"/>
                <a:cs typeface="Optima" charset="0"/>
              </a:rPr>
              <a:t>ALU</a:t>
            </a:r>
          </a:p>
        </p:txBody>
      </p:sp>
      <p:sp>
        <p:nvSpPr>
          <p:cNvPr id="40964" name="Rounded Rectangle 23"/>
          <p:cNvSpPr>
            <a:spLocks noChangeArrowheads="1"/>
          </p:cNvSpPr>
          <p:nvPr/>
        </p:nvSpPr>
        <p:spPr bwMode="auto">
          <a:xfrm>
            <a:off x="457200" y="2438400"/>
            <a:ext cx="1600200" cy="23622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lvl1pPr eaLnBrk="0" hangingPunct="0">
              <a:defRPr sz="2400">
                <a:solidFill>
                  <a:schemeClr val="accent1"/>
                </a:solidFill>
                <a:latin typeface="Arial" charset="0"/>
                <a:ea typeface="ＭＳ Ｐゴシック" charset="0"/>
                <a:cs typeface="ＭＳ Ｐゴシック" charset="0"/>
              </a:defRPr>
            </a:lvl1pPr>
            <a:lvl2pPr marL="37931725" indent="-37474525" eaLnBrk="0" hangingPunct="0">
              <a:defRPr sz="2400">
                <a:solidFill>
                  <a:schemeClr val="accent1"/>
                </a:solidFill>
                <a:latin typeface="Arial" charset="0"/>
                <a:ea typeface="ＭＳ Ｐゴシック" charset="0"/>
              </a:defRPr>
            </a:lvl2pPr>
            <a:lvl3pPr eaLnBrk="0" hangingPunct="0">
              <a:defRPr sz="2400">
                <a:solidFill>
                  <a:schemeClr val="accent1"/>
                </a:solidFill>
                <a:latin typeface="Arial" charset="0"/>
                <a:ea typeface="ＭＳ Ｐゴシック" charset="0"/>
              </a:defRPr>
            </a:lvl3pPr>
            <a:lvl4pPr eaLnBrk="0" hangingPunct="0">
              <a:defRPr sz="2400">
                <a:solidFill>
                  <a:schemeClr val="accent1"/>
                </a:solidFill>
                <a:latin typeface="Arial" charset="0"/>
                <a:ea typeface="ＭＳ Ｐゴシック" charset="0"/>
              </a:defRPr>
            </a:lvl4pPr>
            <a:lvl5pPr eaLnBrk="0" hangingPunct="0">
              <a:defRPr sz="2400">
                <a:solidFill>
                  <a:schemeClr val="accent1"/>
                </a:solidFill>
                <a:latin typeface="Arial" charset="0"/>
                <a:ea typeface="ＭＳ Ｐゴシック" charset="0"/>
              </a:defRPr>
            </a:lvl5pPr>
            <a:lvl6pPr marL="457200" eaLnBrk="0" fontAlgn="base" hangingPunct="0">
              <a:spcBef>
                <a:spcPct val="0"/>
              </a:spcBef>
              <a:spcAft>
                <a:spcPct val="0"/>
              </a:spcAft>
              <a:defRPr sz="2400">
                <a:solidFill>
                  <a:schemeClr val="accent1"/>
                </a:solidFill>
                <a:latin typeface="Arial" charset="0"/>
                <a:ea typeface="ＭＳ Ｐゴシック" charset="0"/>
              </a:defRPr>
            </a:lvl6pPr>
            <a:lvl7pPr marL="914400" eaLnBrk="0" fontAlgn="base" hangingPunct="0">
              <a:spcBef>
                <a:spcPct val="0"/>
              </a:spcBef>
              <a:spcAft>
                <a:spcPct val="0"/>
              </a:spcAft>
              <a:defRPr sz="2400">
                <a:solidFill>
                  <a:schemeClr val="accent1"/>
                </a:solidFill>
                <a:latin typeface="Arial" charset="0"/>
                <a:ea typeface="ＭＳ Ｐゴシック" charset="0"/>
              </a:defRPr>
            </a:lvl7pPr>
            <a:lvl8pPr marL="1371600" eaLnBrk="0" fontAlgn="base" hangingPunct="0">
              <a:spcBef>
                <a:spcPct val="0"/>
              </a:spcBef>
              <a:spcAft>
                <a:spcPct val="0"/>
              </a:spcAft>
              <a:defRPr sz="2400">
                <a:solidFill>
                  <a:schemeClr val="accent1"/>
                </a:solidFill>
                <a:latin typeface="Arial" charset="0"/>
                <a:ea typeface="ＭＳ Ｐゴシック" charset="0"/>
              </a:defRPr>
            </a:lvl8pPr>
            <a:lvl9pPr marL="1828800" eaLnBrk="0" fontAlgn="base" hangingPunct="0">
              <a:spcBef>
                <a:spcPct val="0"/>
              </a:spcBef>
              <a:spcAft>
                <a:spcPct val="0"/>
              </a:spcAft>
              <a:defRPr sz="2400">
                <a:solidFill>
                  <a:schemeClr val="accent1"/>
                </a:solidFill>
                <a:latin typeface="Arial" charset="0"/>
                <a:ea typeface="ＭＳ Ｐゴシック" charset="0"/>
              </a:defRPr>
            </a:lvl9pPr>
          </a:lstStyle>
          <a:p>
            <a:pPr algn="ctr">
              <a:defRPr/>
            </a:pPr>
            <a:r>
              <a:rPr lang="en-US" smtClean="0">
                <a:solidFill>
                  <a:schemeClr val="tx1"/>
                </a:solidFill>
                <a:latin typeface="Optima" charset="0"/>
                <a:cs typeface="Optima" charset="0"/>
              </a:rPr>
              <a:t>Memory</a:t>
            </a:r>
          </a:p>
          <a:p>
            <a:pPr algn="ctr">
              <a:defRPr/>
            </a:pPr>
            <a:endParaRPr lang="en-US" smtClean="0">
              <a:solidFill>
                <a:schemeClr val="tx1"/>
              </a:solidFill>
              <a:latin typeface="Optima" charset="0"/>
              <a:cs typeface="Optima" charset="0"/>
            </a:endParaRPr>
          </a:p>
        </p:txBody>
      </p:sp>
      <p:sp>
        <p:nvSpPr>
          <p:cNvPr id="40965" name="Rounded Rectangle 24"/>
          <p:cNvSpPr>
            <a:spLocks noChangeArrowheads="1"/>
          </p:cNvSpPr>
          <p:nvPr/>
        </p:nvSpPr>
        <p:spPr bwMode="auto">
          <a:xfrm>
            <a:off x="3276600" y="3124200"/>
            <a:ext cx="1219200" cy="5334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800">
                <a:solidFill>
                  <a:schemeClr val="tx1"/>
                </a:solidFill>
                <a:latin typeface="Optima" charset="0"/>
                <a:ea typeface="Optima" charset="0"/>
                <a:cs typeface="Optima" charset="0"/>
              </a:rPr>
              <a:t>Registers</a:t>
            </a:r>
          </a:p>
        </p:txBody>
      </p:sp>
      <p:cxnSp>
        <p:nvCxnSpPr>
          <p:cNvPr id="44043" name="Straight Arrow Connector 27"/>
          <p:cNvCxnSpPr>
            <a:cxnSpLocks noChangeShapeType="1"/>
          </p:cNvCxnSpPr>
          <p:nvPr/>
        </p:nvCxnSpPr>
        <p:spPr bwMode="auto">
          <a:xfrm>
            <a:off x="4572000" y="3276600"/>
            <a:ext cx="15240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4044" name="Straight Arrow Connector 29"/>
          <p:cNvCxnSpPr>
            <a:cxnSpLocks noChangeShapeType="1"/>
          </p:cNvCxnSpPr>
          <p:nvPr/>
        </p:nvCxnSpPr>
        <p:spPr bwMode="auto">
          <a:xfrm rot="10800000">
            <a:off x="4572000" y="3505200"/>
            <a:ext cx="15240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4045" name="Straight Arrow Connector 41"/>
          <p:cNvCxnSpPr>
            <a:cxnSpLocks noChangeShapeType="1"/>
          </p:cNvCxnSpPr>
          <p:nvPr/>
        </p:nvCxnSpPr>
        <p:spPr bwMode="auto">
          <a:xfrm rot="10800000">
            <a:off x="2057400" y="3429000"/>
            <a:ext cx="1217613" cy="1588"/>
          </a:xfrm>
          <a:prstGeom prst="straightConnector1">
            <a:avLst/>
          </a:prstGeom>
          <a:noFill/>
          <a:ln w="57150">
            <a:solidFill>
              <a:schemeClr val="tx1"/>
            </a:solidFill>
            <a:round/>
            <a:headEnd type="arrow" w="med" len="me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10" name="Rounded Rectangle 22"/>
          <p:cNvSpPr>
            <a:spLocks noChangeArrowheads="1"/>
          </p:cNvSpPr>
          <p:nvPr/>
        </p:nvSpPr>
        <p:spPr bwMode="auto">
          <a:xfrm>
            <a:off x="6400800" y="3886200"/>
            <a:ext cx="1828800" cy="9906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dirty="0">
                <a:solidFill>
                  <a:schemeClr val="tx1"/>
                </a:solidFill>
                <a:latin typeface="Optima" charset="0"/>
                <a:ea typeface="Optima" charset="0"/>
                <a:cs typeface="Optima" charset="0"/>
              </a:rPr>
              <a:t>Control</a:t>
            </a:r>
          </a:p>
          <a:p>
            <a:pPr algn="ctr" eaLnBrk="0" hangingPunct="0">
              <a:defRPr/>
            </a:pPr>
            <a:r>
              <a:rPr lang="en-US" dirty="0">
                <a:solidFill>
                  <a:schemeClr val="tx1"/>
                </a:solidFill>
                <a:latin typeface="Optima" charset="0"/>
                <a:ea typeface="Optima" charset="0"/>
                <a:cs typeface="Optima" charset="0"/>
              </a:rPr>
              <a:t>Unit</a:t>
            </a:r>
          </a:p>
        </p:txBody>
      </p:sp>
      <p:sp>
        <p:nvSpPr>
          <p:cNvPr id="44049" name="Rounded Rectangle 10"/>
          <p:cNvSpPr>
            <a:spLocks noChangeArrowheads="1"/>
          </p:cNvSpPr>
          <p:nvPr/>
        </p:nvSpPr>
        <p:spPr bwMode="auto">
          <a:xfrm>
            <a:off x="6248400" y="1371600"/>
            <a:ext cx="2133600" cy="3886200"/>
          </a:xfrm>
          <a:prstGeom prst="roundRect">
            <a:avLst>
              <a:gd name="adj" fmla="val 16667"/>
            </a:avLst>
          </a:prstGeom>
          <a:noFill/>
          <a:ln w="3175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cxnSp>
        <p:nvCxnSpPr>
          <p:cNvPr id="44050" name="Straight Arrow Connector 44"/>
          <p:cNvCxnSpPr>
            <a:cxnSpLocks noChangeShapeType="1"/>
          </p:cNvCxnSpPr>
          <p:nvPr/>
        </p:nvCxnSpPr>
        <p:spPr bwMode="auto">
          <a:xfrm rot="5400000" flipH="1" flipV="1">
            <a:off x="7011194" y="3352006"/>
            <a:ext cx="6096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4051" name="Straight Arrow Connector 27"/>
          <p:cNvCxnSpPr>
            <a:cxnSpLocks noChangeShapeType="1"/>
          </p:cNvCxnSpPr>
          <p:nvPr/>
        </p:nvCxnSpPr>
        <p:spPr bwMode="auto">
          <a:xfrm flipV="1">
            <a:off x="2057400" y="4381500"/>
            <a:ext cx="4343400" cy="1588"/>
          </a:xfrm>
          <a:prstGeom prst="straightConnector1">
            <a:avLst/>
          </a:prstGeom>
          <a:noFill/>
          <a:ln w="57150">
            <a:solidFill>
              <a:srgbClr val="008000"/>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13" name="Rounded Rectangle 22"/>
          <p:cNvSpPr>
            <a:spLocks noChangeArrowheads="1"/>
          </p:cNvSpPr>
          <p:nvPr/>
        </p:nvSpPr>
        <p:spPr bwMode="auto">
          <a:xfrm>
            <a:off x="7391400" y="1600200"/>
            <a:ext cx="762000" cy="3810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600" dirty="0">
                <a:solidFill>
                  <a:schemeClr val="tx1"/>
                </a:solidFill>
                <a:latin typeface="Optima" charset="0"/>
                <a:ea typeface="Optima" charset="0"/>
                <a:cs typeface="Optima" charset="0"/>
              </a:rPr>
              <a:t>ALU</a:t>
            </a:r>
          </a:p>
        </p:txBody>
      </p:sp>
      <p:sp>
        <p:nvSpPr>
          <p:cNvPr id="14" name="Rounded Rectangle 22"/>
          <p:cNvSpPr>
            <a:spLocks noChangeArrowheads="1"/>
          </p:cNvSpPr>
          <p:nvPr/>
        </p:nvSpPr>
        <p:spPr bwMode="auto">
          <a:xfrm>
            <a:off x="6477000" y="2514600"/>
            <a:ext cx="762000" cy="3810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600" dirty="0">
                <a:solidFill>
                  <a:schemeClr val="tx1"/>
                </a:solidFill>
                <a:latin typeface="Optima" charset="0"/>
                <a:ea typeface="Optima" charset="0"/>
                <a:cs typeface="Optima" charset="0"/>
              </a:rPr>
              <a:t>ALU</a:t>
            </a:r>
          </a:p>
        </p:txBody>
      </p:sp>
      <p:sp>
        <p:nvSpPr>
          <p:cNvPr id="15" name="Rounded Rectangle 22"/>
          <p:cNvSpPr>
            <a:spLocks noChangeArrowheads="1"/>
          </p:cNvSpPr>
          <p:nvPr/>
        </p:nvSpPr>
        <p:spPr bwMode="auto">
          <a:xfrm>
            <a:off x="7391400" y="2514600"/>
            <a:ext cx="762000" cy="3810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600" dirty="0">
                <a:solidFill>
                  <a:schemeClr val="tx1"/>
                </a:solidFill>
                <a:latin typeface="Optima" charset="0"/>
                <a:ea typeface="Optima" charset="0"/>
                <a:cs typeface="Optima" charset="0"/>
              </a:rPr>
              <a:t>ALU</a:t>
            </a:r>
          </a:p>
        </p:txBody>
      </p:sp>
      <p:sp>
        <p:nvSpPr>
          <p:cNvPr id="16" name="Rounded Rectangle 22"/>
          <p:cNvSpPr>
            <a:spLocks noChangeArrowheads="1"/>
          </p:cNvSpPr>
          <p:nvPr/>
        </p:nvSpPr>
        <p:spPr bwMode="auto">
          <a:xfrm>
            <a:off x="6477000" y="2057400"/>
            <a:ext cx="762000" cy="3810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600" dirty="0">
                <a:solidFill>
                  <a:schemeClr val="tx1"/>
                </a:solidFill>
                <a:latin typeface="Optima" charset="0"/>
                <a:ea typeface="Optima" charset="0"/>
                <a:cs typeface="Optima" charset="0"/>
              </a:rPr>
              <a:t>ALU</a:t>
            </a:r>
          </a:p>
        </p:txBody>
      </p:sp>
      <p:sp>
        <p:nvSpPr>
          <p:cNvPr id="17" name="Rounded Rectangle 22"/>
          <p:cNvSpPr>
            <a:spLocks noChangeArrowheads="1"/>
          </p:cNvSpPr>
          <p:nvPr/>
        </p:nvSpPr>
        <p:spPr bwMode="auto">
          <a:xfrm>
            <a:off x="7391400" y="2057400"/>
            <a:ext cx="762000" cy="3810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sz="1600" dirty="0">
                <a:solidFill>
                  <a:schemeClr val="tx1"/>
                </a:solidFill>
                <a:latin typeface="Optima" charset="0"/>
                <a:ea typeface="Optima" charset="0"/>
                <a:cs typeface="Optima" charset="0"/>
              </a:rPr>
              <a:t>ALU</a:t>
            </a:r>
          </a:p>
        </p:txBody>
      </p:sp>
      <p:cxnSp>
        <p:nvCxnSpPr>
          <p:cNvPr id="44067" name="Straight Arrow Connector 44"/>
          <p:cNvCxnSpPr>
            <a:cxnSpLocks noChangeShapeType="1"/>
          </p:cNvCxnSpPr>
          <p:nvPr/>
        </p:nvCxnSpPr>
        <p:spPr bwMode="auto">
          <a:xfrm rot="5400000" flipH="1" flipV="1">
            <a:off x="6477794" y="3352006"/>
            <a:ext cx="6096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44068" name="Straight Arrow Connector 44"/>
          <p:cNvCxnSpPr>
            <a:cxnSpLocks noChangeShapeType="1"/>
          </p:cNvCxnSpPr>
          <p:nvPr/>
        </p:nvCxnSpPr>
        <p:spPr bwMode="auto">
          <a:xfrm rot="5400000" flipH="1" flipV="1">
            <a:off x="7544594" y="3352006"/>
            <a:ext cx="609600" cy="1588"/>
          </a:xfrm>
          <a:prstGeom prst="straightConnector1">
            <a:avLst/>
          </a:prstGeom>
          <a:noFill/>
          <a:ln w="5715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44069" name="TextBox 22"/>
          <p:cNvSpPr txBox="1">
            <a:spLocks noChangeArrowheads="1"/>
          </p:cNvSpPr>
          <p:nvPr/>
        </p:nvSpPr>
        <p:spPr bwMode="auto">
          <a:xfrm>
            <a:off x="2954338" y="4343400"/>
            <a:ext cx="2151062"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2000">
                <a:solidFill>
                  <a:schemeClr val="tx1"/>
                </a:solidFill>
                <a:latin typeface="Optima" charset="0"/>
              </a:rPr>
              <a:t>instruction stream</a:t>
            </a:r>
          </a:p>
        </p:txBody>
      </p:sp>
      <p:grpSp>
        <p:nvGrpSpPr>
          <p:cNvPr id="2" name="Group 24"/>
          <p:cNvGrpSpPr>
            <a:grpSpLocks/>
          </p:cNvGrpSpPr>
          <p:nvPr/>
        </p:nvGrpSpPr>
        <p:grpSpPr bwMode="auto">
          <a:xfrm>
            <a:off x="2133600" y="2133600"/>
            <a:ext cx="4267200" cy="458788"/>
            <a:chOff x="2133600" y="2133600"/>
            <a:chExt cx="4267200" cy="458788"/>
          </a:xfrm>
        </p:grpSpPr>
        <p:cxnSp>
          <p:nvCxnSpPr>
            <p:cNvPr id="44072" name="Straight Arrow Connector 47"/>
            <p:cNvCxnSpPr>
              <a:cxnSpLocks noChangeShapeType="1"/>
            </p:cNvCxnSpPr>
            <p:nvPr/>
          </p:nvCxnSpPr>
          <p:spPr bwMode="auto">
            <a:xfrm>
              <a:off x="2133600" y="2590800"/>
              <a:ext cx="4267200" cy="1588"/>
            </a:xfrm>
            <a:prstGeom prst="straightConnector1">
              <a:avLst/>
            </a:prstGeom>
            <a:noFill/>
            <a:ln w="57150">
              <a:solidFill>
                <a:srgbClr val="FF0000"/>
              </a:solidFill>
              <a:prstDash val="dash"/>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44073" name="TextBox 23"/>
            <p:cNvSpPr txBox="1">
              <a:spLocks noChangeArrowheads="1"/>
            </p:cNvSpPr>
            <p:nvPr/>
          </p:nvSpPr>
          <p:spPr bwMode="auto">
            <a:xfrm>
              <a:off x="2971800" y="2133600"/>
              <a:ext cx="2348597" cy="40011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2000">
                  <a:solidFill>
                    <a:schemeClr val="tx1"/>
                  </a:solidFill>
                  <a:latin typeface="Optima" charset="0"/>
                </a:rPr>
                <a:t>CISC will allow this</a:t>
              </a:r>
            </a:p>
          </p:txBody>
        </p:sp>
      </p:grpSp>
      <p:sp>
        <p:nvSpPr>
          <p:cNvPr id="24" name="Rectangle 23"/>
          <p:cNvSpPr>
            <a:spLocks noChangeArrowheads="1"/>
          </p:cNvSpPr>
          <p:nvPr/>
        </p:nvSpPr>
        <p:spPr bwMode="auto">
          <a:xfrm>
            <a:off x="2971800" y="5638800"/>
            <a:ext cx="2971800" cy="92333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800" i="1" dirty="0">
                <a:solidFill>
                  <a:srgbClr val="1822CD"/>
                </a:solidFill>
                <a:latin typeface="Calibri" charset="0"/>
              </a:rPr>
              <a:t>These pieces are called micro-architectural elements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Title 4"/>
          <p:cNvSpPr>
            <a:spLocks noGrp="1"/>
          </p:cNvSpPr>
          <p:nvPr>
            <p:ph type="title"/>
          </p:nvPr>
        </p:nvSpPr>
        <p:spPr/>
        <p:txBody>
          <a:bodyPr/>
          <a:lstStyle/>
          <a:p>
            <a:r>
              <a:rPr lang="en-US" altLang="en-US">
                <a:latin typeface="Optima" charset="0"/>
                <a:ea typeface="ＭＳ Ｐゴシック" charset="-128"/>
                <a:cs typeface="Optima" charset="0"/>
              </a:rPr>
              <a:t>ISA Design Goals</a:t>
            </a:r>
          </a:p>
        </p:txBody>
      </p:sp>
      <p:sp>
        <p:nvSpPr>
          <p:cNvPr id="46082" name="Content Placeholder 5"/>
          <p:cNvSpPr>
            <a:spLocks noGrp="1"/>
          </p:cNvSpPr>
          <p:nvPr>
            <p:ph idx="1"/>
          </p:nvPr>
        </p:nvSpPr>
        <p:spPr/>
        <p:txBody>
          <a:bodyPr/>
          <a:lstStyle/>
          <a:p>
            <a:pPr marL="0" indent="0">
              <a:buFont typeface="Times" charset="0"/>
              <a:buNone/>
            </a:pPr>
            <a:r>
              <a:rPr lang="en-US" altLang="en-US">
                <a:latin typeface="Optima" charset="0"/>
                <a:ea typeface="ＭＳ Ｐゴシック" charset="-128"/>
                <a:cs typeface="Optima" charset="0"/>
              </a:rPr>
              <a:t>Given the micro-architectural building blocks</a:t>
            </a:r>
          </a:p>
          <a:p>
            <a:pPr lvl="1"/>
            <a:r>
              <a:rPr lang="en-US" altLang="en-US">
                <a:latin typeface="Optima" charset="0"/>
                <a:cs typeface="Optima" charset="0"/>
              </a:rPr>
              <a:t>Define a set of instructions that can be implemented on the machine</a:t>
            </a:r>
          </a:p>
          <a:p>
            <a:pPr lvl="2"/>
            <a:r>
              <a:rPr lang="en-US" altLang="en-US">
                <a:latin typeface="Optima" charset="0"/>
                <a:cs typeface="Optima" charset="0"/>
              </a:rPr>
              <a:t>Need to think about efficiency</a:t>
            </a:r>
          </a:p>
          <a:p>
            <a:pPr lvl="1"/>
            <a:r>
              <a:rPr lang="en-US" altLang="en-US">
                <a:latin typeface="Optima" charset="0"/>
                <a:cs typeface="Optima" charset="0"/>
              </a:rPr>
              <a:t>Define the semantics of each instruction</a:t>
            </a:r>
          </a:p>
          <a:p>
            <a:pPr lvl="2"/>
            <a:r>
              <a:rPr lang="en-US" altLang="en-US">
                <a:latin typeface="Optima" charset="0"/>
                <a:cs typeface="Optima" charset="0"/>
              </a:rPr>
              <a:t>How does the machine’s state change when we execute the instruction?</a:t>
            </a:r>
          </a:p>
          <a:p>
            <a:pPr lvl="2"/>
            <a:endParaRPr lang="en-US" altLang="en-US">
              <a:latin typeface="Optima" charset="0"/>
              <a:cs typeface="Optima" charset="0"/>
            </a:endParaRPr>
          </a:p>
          <a:p>
            <a:pPr marL="0" indent="0"/>
            <a:endParaRPr lang="en-US" altLang="en-US">
              <a:latin typeface="Optima" charset="0"/>
              <a:ea typeface="ＭＳ Ｐゴシック" charset="-128"/>
              <a:cs typeface="Optima" charset="0"/>
            </a:endParaRPr>
          </a:p>
          <a:p>
            <a:pPr marL="0" indent="0"/>
            <a:endParaRPr lang="en-US" altLang="en-US">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on Reading or Exercises in Ch 1?</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Title 4"/>
          <p:cNvSpPr>
            <a:spLocks noGrp="1"/>
          </p:cNvSpPr>
          <p:nvPr>
            <p:ph type="title"/>
          </p:nvPr>
        </p:nvSpPr>
        <p:spPr>
          <a:xfrm>
            <a:off x="304800" y="152400"/>
            <a:ext cx="8610600" cy="762000"/>
          </a:xfrm>
        </p:spPr>
        <p:txBody>
          <a:bodyPr/>
          <a:lstStyle/>
          <a:p>
            <a:pPr eaLnBrk="1" hangingPunct="1"/>
            <a:r>
              <a:rPr lang="en-US" altLang="en-US">
                <a:latin typeface="Optima" charset="0"/>
                <a:ea typeface="ＭＳ Ｐゴシック" charset="-128"/>
                <a:cs typeface="Optima" charset="0"/>
              </a:rPr>
              <a:t>Why Study ISAs?</a:t>
            </a:r>
          </a:p>
        </p:txBody>
      </p:sp>
      <p:sp>
        <p:nvSpPr>
          <p:cNvPr id="46082" name="Content Placeholder 5"/>
          <p:cNvSpPr>
            <a:spLocks noGrp="1"/>
          </p:cNvSpPr>
          <p:nvPr>
            <p:ph idx="1"/>
          </p:nvPr>
        </p:nvSpPr>
        <p:spPr/>
        <p:txBody>
          <a:bodyPr/>
          <a:lstStyle/>
          <a:p>
            <a:pPr eaLnBrk="1" hangingPunct="1">
              <a:lnSpc>
                <a:spcPct val="90000"/>
              </a:lnSpc>
            </a:pPr>
            <a:r>
              <a:rPr lang="en-US" altLang="en-US">
                <a:latin typeface="Optima" charset="0"/>
                <a:ea typeface="ＭＳ Ｐゴシック" charset="-128"/>
                <a:cs typeface="Optima" charset="0"/>
              </a:rPr>
              <a:t>For this course, we want to </a:t>
            </a:r>
          </a:p>
          <a:p>
            <a:pPr lvl="1" eaLnBrk="1" hangingPunct="1">
              <a:lnSpc>
                <a:spcPct val="90000"/>
              </a:lnSpc>
            </a:pPr>
            <a:r>
              <a:rPr lang="en-US" altLang="en-US">
                <a:latin typeface="Optima" charset="0"/>
                <a:cs typeface="Optima" charset="0"/>
              </a:rPr>
              <a:t>Understand differences between ISAs</a:t>
            </a:r>
          </a:p>
          <a:p>
            <a:pPr lvl="1" eaLnBrk="1" hangingPunct="1">
              <a:lnSpc>
                <a:spcPct val="90000"/>
              </a:lnSpc>
            </a:pPr>
            <a:r>
              <a:rPr lang="en-US" altLang="en-US">
                <a:latin typeface="Optima" charset="0"/>
                <a:cs typeface="Optima" charset="0"/>
              </a:rPr>
              <a:t>Learn about the issues in designing good ISAs</a:t>
            </a:r>
          </a:p>
          <a:p>
            <a:pPr lvl="1" eaLnBrk="1" hangingPunct="1">
              <a:lnSpc>
                <a:spcPct val="90000"/>
              </a:lnSpc>
            </a:pPr>
            <a:r>
              <a:rPr lang="en-US" altLang="en-US">
                <a:latin typeface="Optima" charset="0"/>
                <a:cs typeface="Optima" charset="0"/>
              </a:rPr>
              <a:t>Evaluate a system based on it’</a:t>
            </a:r>
            <a:r>
              <a:rPr lang="en-US" altLang="ja-JP">
                <a:latin typeface="Optima" charset="0"/>
                <a:cs typeface="Optima" charset="0"/>
              </a:rPr>
              <a:t>s ISA characteristics</a:t>
            </a:r>
          </a:p>
          <a:p>
            <a:pPr lvl="1" eaLnBrk="1" hangingPunct="1">
              <a:lnSpc>
                <a:spcPct val="90000"/>
              </a:lnSpc>
            </a:pPr>
            <a:endParaRPr lang="en-US" altLang="en-US" sz="1800">
              <a:latin typeface="Optima" charset="0"/>
              <a:cs typeface="Optima" charset="0"/>
            </a:endParaRPr>
          </a:p>
          <a:p>
            <a:pPr eaLnBrk="1" hangingPunct="1"/>
            <a:endParaRPr lang="en-US" altLang="en-US" sz="2400">
              <a:latin typeface="Optima" charset="0"/>
              <a:ea typeface="ＭＳ Ｐゴシック" charset="-128"/>
              <a:cs typeface="Optima" charset="0"/>
            </a:endParaRPr>
          </a:p>
          <a:p>
            <a:pPr eaLnBrk="1" hangingPunct="1"/>
            <a:endParaRPr lang="en-US" altLang="en-US" sz="2400">
              <a:latin typeface="Optima" charset="0"/>
              <a:ea typeface="ＭＳ Ｐゴシック" charset="-128"/>
              <a:cs typeface="Optima" charset="0"/>
            </a:endParaRPr>
          </a:p>
          <a:p>
            <a:pPr eaLnBrk="1" hangingPunct="1"/>
            <a:endParaRPr lang="en-US" altLang="en-US" sz="2400">
              <a:latin typeface="Optima" charset="0"/>
              <a:ea typeface="ＭＳ Ｐゴシック" charset="-128"/>
              <a:cs typeface="Optima" charset="0"/>
            </a:endParaRPr>
          </a:p>
          <a:p>
            <a:pPr eaLnBrk="1" hangingPunct="1"/>
            <a:endParaRPr lang="en-US" altLang="en-US" sz="2400">
              <a:latin typeface="Optima" charset="0"/>
              <a:ea typeface="ＭＳ Ｐゴシック" charset="-128"/>
              <a:cs typeface="Optima" charset="0"/>
            </a:endParaRPr>
          </a:p>
        </p:txBody>
      </p:sp>
      <p:sp>
        <p:nvSpPr>
          <p:cNvPr id="46083" name="Rectangle 1"/>
          <p:cNvSpPr>
            <a:spLocks noChangeArrowheads="1"/>
          </p:cNvSpPr>
          <p:nvPr/>
        </p:nvSpPr>
        <p:spPr bwMode="auto">
          <a:xfrm>
            <a:off x="990600" y="3657600"/>
            <a:ext cx="3352800" cy="1428083"/>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lnSpc>
                <a:spcPct val="90000"/>
              </a:lnSpc>
            </a:pPr>
            <a:r>
              <a:rPr lang="en-US" altLang="en-US" i="1" dirty="0">
                <a:solidFill>
                  <a:schemeClr val="tx2"/>
                </a:solidFill>
                <a:latin typeface="Calibri" charset="0"/>
              </a:rPr>
              <a:t>Goal is different from becoming expert assembly programmers</a:t>
            </a:r>
          </a:p>
        </p:txBody>
      </p:sp>
      <p:sp>
        <p:nvSpPr>
          <p:cNvPr id="46084" name="Rectangle 2"/>
          <p:cNvSpPr>
            <a:spLocks noChangeArrowheads="1"/>
          </p:cNvSpPr>
          <p:nvPr/>
        </p:nvSpPr>
        <p:spPr bwMode="auto">
          <a:xfrm>
            <a:off x="4953000" y="4572000"/>
            <a:ext cx="3429000" cy="1570038"/>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i="1" dirty="0">
                <a:solidFill>
                  <a:srgbClr val="1822CD"/>
                </a:solidFill>
                <a:latin typeface="Calibri" charset="0"/>
              </a:rPr>
              <a:t>Many common features across all </a:t>
            </a:r>
            <a:r>
              <a:rPr lang="en-US" altLang="en-US" i="1" dirty="0" err="1">
                <a:solidFill>
                  <a:srgbClr val="1822CD"/>
                </a:solidFill>
                <a:latin typeface="Calibri" charset="0"/>
              </a:rPr>
              <a:t>ISAs</a:t>
            </a:r>
            <a:endParaRPr lang="en-US" altLang="en-US" i="1" dirty="0">
              <a:solidFill>
                <a:srgbClr val="1822CD"/>
              </a:solidFill>
              <a:latin typeface="Calibri" charset="0"/>
            </a:endParaRPr>
          </a:p>
          <a:p>
            <a:pPr algn="ctr" eaLnBrk="1" hangingPunct="1"/>
            <a:endParaRPr lang="en-US" altLang="en-US" i="1" dirty="0">
              <a:solidFill>
                <a:srgbClr val="1822CD"/>
              </a:solidFill>
              <a:latin typeface="Calibri" charset="0"/>
            </a:endParaRPr>
          </a:p>
          <a:p>
            <a:pPr algn="ctr" eaLnBrk="1" hangingPunct="1"/>
            <a:r>
              <a:rPr lang="en-US" altLang="en-US" i="1" dirty="0">
                <a:solidFill>
                  <a:srgbClr val="1822CD"/>
                </a:solidFill>
                <a:latin typeface="Calibri" charset="0"/>
              </a:rPr>
              <a:t>We will start with those</a:t>
            </a:r>
            <a:endParaRPr lang="en-US" altLang="en-US" sz="3200" i="1" dirty="0">
              <a:solidFill>
                <a:srgbClr val="1822CD"/>
              </a:solidFill>
              <a:latin typeface="Calibri"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tLang="en-US" dirty="0">
                <a:solidFill>
                  <a:srgbClr val="FF0000"/>
                </a:solidFill>
                <a:latin typeface="Optima" charset="0"/>
                <a:ea typeface="ＭＳ Ｐゴシック" charset="-128"/>
                <a:cs typeface="Optima" charset="0"/>
              </a:rPr>
              <a:t>ISA Design Goals</a:t>
            </a:r>
          </a:p>
        </p:txBody>
      </p:sp>
      <p:grpSp>
        <p:nvGrpSpPr>
          <p:cNvPr id="2" name="Group 46"/>
          <p:cNvGrpSpPr>
            <a:grpSpLocks/>
          </p:cNvGrpSpPr>
          <p:nvPr/>
        </p:nvGrpSpPr>
        <p:grpSpPr bwMode="auto">
          <a:xfrm>
            <a:off x="3124200" y="2041525"/>
            <a:ext cx="2819400" cy="396875"/>
            <a:chOff x="3124200" y="2068512"/>
            <a:chExt cx="2819400" cy="395804"/>
          </a:xfrm>
        </p:grpSpPr>
        <p:sp>
          <p:nvSpPr>
            <p:cNvPr id="41987" name="Rectangle 3"/>
            <p:cNvSpPr>
              <a:spLocks noChangeArrowheads="1"/>
            </p:cNvSpPr>
            <p:nvPr/>
          </p:nvSpPr>
          <p:spPr bwMode="auto">
            <a:xfrm>
              <a:off x="3124200" y="2133424"/>
              <a:ext cx="2819400" cy="278646"/>
            </a:xfrm>
            <a:prstGeom prst="rect">
              <a:avLst/>
            </a:prstGeom>
            <a:solidFill>
              <a:schemeClr val="bg1">
                <a:lumMod val="90000"/>
              </a:schemeClr>
            </a:solidFill>
            <a:ln w="12700">
              <a:solidFill>
                <a:schemeClr val="tx1"/>
              </a:solidFill>
              <a:miter lim="800000"/>
              <a:headEnd/>
              <a:tailEnd/>
            </a:ln>
          </p:spPr>
          <p:txBody>
            <a:bodyPr wrap="none" anchor="ctr"/>
            <a:lstStyle/>
            <a:p>
              <a:pPr algn="ctr" eaLnBrk="0" hangingPunct="0">
                <a:defRPr/>
              </a:pPr>
              <a:endParaRPr lang="en-US" sz="1800">
                <a:solidFill>
                  <a:srgbClr val="000000"/>
                </a:solidFill>
                <a:latin typeface="Calibri"/>
                <a:ea typeface="Optima" charset="0"/>
                <a:cs typeface="Calibri"/>
              </a:endParaRPr>
            </a:p>
          </p:txBody>
        </p:sp>
        <p:sp>
          <p:nvSpPr>
            <p:cNvPr id="47122" name="Text Box 4"/>
            <p:cNvSpPr txBox="1">
              <a:spLocks noChangeArrowheads="1"/>
            </p:cNvSpPr>
            <p:nvPr/>
          </p:nvSpPr>
          <p:spPr bwMode="auto">
            <a:xfrm>
              <a:off x="3276600" y="2082800"/>
              <a:ext cx="47309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solidFill>
                    <a:srgbClr val="000000"/>
                  </a:solidFill>
                  <a:latin typeface="Calibri" charset="0"/>
                </a:rPr>
                <a:t>Op</a:t>
              </a:r>
            </a:p>
          </p:txBody>
        </p:sp>
        <p:sp>
          <p:nvSpPr>
            <p:cNvPr id="47123" name="Text Box 5"/>
            <p:cNvSpPr txBox="1">
              <a:spLocks noChangeArrowheads="1"/>
            </p:cNvSpPr>
            <p:nvPr/>
          </p:nvSpPr>
          <p:spPr bwMode="auto">
            <a:xfrm>
              <a:off x="3962400" y="2068512"/>
              <a:ext cx="762000"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solidFill>
                    <a:srgbClr val="000000"/>
                  </a:solidFill>
                  <a:latin typeface="Calibri" charset="0"/>
                </a:rPr>
                <a:t>Mode</a:t>
              </a:r>
            </a:p>
          </p:txBody>
        </p:sp>
        <p:sp>
          <p:nvSpPr>
            <p:cNvPr id="47124" name="Text Box 6"/>
            <p:cNvSpPr txBox="1">
              <a:spLocks noChangeArrowheads="1"/>
            </p:cNvSpPr>
            <p:nvPr/>
          </p:nvSpPr>
          <p:spPr bwMode="auto">
            <a:xfrm>
              <a:off x="4867275" y="2095500"/>
              <a:ext cx="382136" cy="36881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solidFill>
                    <a:srgbClr val="000000"/>
                  </a:solidFill>
                  <a:latin typeface="Calibri" charset="0"/>
                </a:rPr>
                <a:t>r1</a:t>
              </a:r>
            </a:p>
          </p:txBody>
        </p:sp>
        <p:sp>
          <p:nvSpPr>
            <p:cNvPr id="47125" name="Text Box 7"/>
            <p:cNvSpPr txBox="1">
              <a:spLocks noChangeArrowheads="1"/>
            </p:cNvSpPr>
            <p:nvPr/>
          </p:nvSpPr>
          <p:spPr bwMode="auto">
            <a:xfrm>
              <a:off x="5410200" y="2095500"/>
              <a:ext cx="382136" cy="36881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solidFill>
                    <a:srgbClr val="000000"/>
                  </a:solidFill>
                  <a:latin typeface="Calibri" charset="0"/>
                </a:rPr>
                <a:t>r2</a:t>
              </a:r>
            </a:p>
          </p:txBody>
        </p:sp>
        <p:sp>
          <p:nvSpPr>
            <p:cNvPr id="47126" name="Line 8"/>
            <p:cNvSpPr>
              <a:spLocks noChangeShapeType="1"/>
            </p:cNvSpPr>
            <p:nvPr/>
          </p:nvSpPr>
          <p:spPr bwMode="auto">
            <a:xfrm>
              <a:off x="3962400" y="2146300"/>
              <a:ext cx="0" cy="27940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47127" name="Line 9"/>
            <p:cNvSpPr>
              <a:spLocks noChangeShapeType="1"/>
            </p:cNvSpPr>
            <p:nvPr/>
          </p:nvSpPr>
          <p:spPr bwMode="auto">
            <a:xfrm>
              <a:off x="4800600" y="2143125"/>
              <a:ext cx="0" cy="282575"/>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47128" name="Line 10"/>
            <p:cNvSpPr>
              <a:spLocks noChangeShapeType="1"/>
            </p:cNvSpPr>
            <p:nvPr/>
          </p:nvSpPr>
          <p:spPr bwMode="auto">
            <a:xfrm>
              <a:off x="5334000" y="2133600"/>
              <a:ext cx="0" cy="282575"/>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grpSp>
      <p:sp>
        <p:nvSpPr>
          <p:cNvPr id="47107" name="Text Box 22"/>
          <p:cNvSpPr txBox="1">
            <a:spLocks noChangeArrowheads="1"/>
          </p:cNvSpPr>
          <p:nvPr/>
        </p:nvSpPr>
        <p:spPr bwMode="auto">
          <a:xfrm>
            <a:off x="1381125" y="4229100"/>
            <a:ext cx="184150"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solidFill>
                <a:srgbClr val="000000"/>
              </a:solidFill>
              <a:latin typeface="Calibri" charset="0"/>
            </a:endParaRPr>
          </a:p>
        </p:txBody>
      </p:sp>
      <p:sp>
        <p:nvSpPr>
          <p:cNvPr id="47108" name="Text Box 35"/>
          <p:cNvSpPr txBox="1">
            <a:spLocks noChangeArrowheads="1"/>
          </p:cNvSpPr>
          <p:nvPr/>
        </p:nvSpPr>
        <p:spPr bwMode="auto">
          <a:xfrm>
            <a:off x="3962400" y="1752600"/>
            <a:ext cx="1236663"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solidFill>
                  <a:srgbClr val="000000"/>
                </a:solidFill>
                <a:latin typeface="Calibri" charset="0"/>
              </a:rPr>
              <a:t>instruction</a:t>
            </a:r>
          </a:p>
        </p:txBody>
      </p:sp>
      <p:sp>
        <p:nvSpPr>
          <p:cNvPr id="41998" name="Text Box 36"/>
          <p:cNvSpPr txBox="1">
            <a:spLocks noChangeArrowheads="1"/>
          </p:cNvSpPr>
          <p:nvPr/>
        </p:nvSpPr>
        <p:spPr bwMode="auto">
          <a:xfrm>
            <a:off x="6553200" y="1219200"/>
            <a:ext cx="2032000" cy="1570038"/>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762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a:solidFill>
                  <a:srgbClr val="000000"/>
                </a:solidFill>
                <a:latin typeface="Calibri" charset="0"/>
              </a:rPr>
              <a:t>Data types</a:t>
            </a:r>
          </a:p>
          <a:p>
            <a:r>
              <a:rPr lang="en-US" altLang="en-US" sz="1600">
                <a:solidFill>
                  <a:srgbClr val="000000"/>
                </a:solidFill>
                <a:latin typeface="Calibri" charset="0"/>
              </a:rPr>
              <a:t>Operations</a:t>
            </a:r>
          </a:p>
          <a:p>
            <a:r>
              <a:rPr lang="en-US" altLang="en-US" sz="1600">
                <a:solidFill>
                  <a:srgbClr val="000000"/>
                </a:solidFill>
                <a:latin typeface="Calibri" charset="0"/>
              </a:rPr>
              <a:t>Interrupts/Events</a:t>
            </a:r>
          </a:p>
          <a:p>
            <a:r>
              <a:rPr lang="en-US" altLang="en-US" sz="1600">
                <a:solidFill>
                  <a:srgbClr val="000000"/>
                </a:solidFill>
                <a:latin typeface="Calibri" charset="0"/>
              </a:rPr>
              <a:t>Instruction formats</a:t>
            </a:r>
          </a:p>
          <a:p>
            <a:r>
              <a:rPr lang="en-US" altLang="en-US" sz="1600">
                <a:solidFill>
                  <a:srgbClr val="000000"/>
                </a:solidFill>
                <a:latin typeface="Calibri" charset="0"/>
              </a:rPr>
              <a:t>Addressing modes</a:t>
            </a:r>
          </a:p>
          <a:p>
            <a:r>
              <a:rPr lang="en-US" altLang="en-US" sz="1600">
                <a:solidFill>
                  <a:srgbClr val="000000"/>
                </a:solidFill>
                <a:latin typeface="Calibri" charset="0"/>
              </a:rPr>
              <a:t>…</a:t>
            </a:r>
          </a:p>
        </p:txBody>
      </p:sp>
      <p:sp>
        <p:nvSpPr>
          <p:cNvPr id="47110" name="Line 37"/>
          <p:cNvSpPr>
            <a:spLocks noChangeShapeType="1"/>
          </p:cNvSpPr>
          <p:nvPr/>
        </p:nvSpPr>
        <p:spPr bwMode="auto">
          <a:xfrm>
            <a:off x="3327400" y="3797300"/>
            <a:ext cx="2489200" cy="12700"/>
          </a:xfrm>
          <a:prstGeom prst="line">
            <a:avLst/>
          </a:prstGeom>
          <a:noFill/>
          <a:ln w="635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47111" name="Line 40"/>
          <p:cNvSpPr>
            <a:spLocks noChangeShapeType="1"/>
          </p:cNvSpPr>
          <p:nvPr/>
        </p:nvSpPr>
        <p:spPr bwMode="auto">
          <a:xfrm>
            <a:off x="4546600" y="2425700"/>
            <a:ext cx="0" cy="1308100"/>
          </a:xfrm>
          <a:prstGeom prst="line">
            <a:avLst/>
          </a:prstGeom>
          <a:noFill/>
          <a:ln w="63500">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42" name="Rounded Rectangle 23"/>
          <p:cNvSpPr>
            <a:spLocks noChangeArrowheads="1"/>
          </p:cNvSpPr>
          <p:nvPr/>
        </p:nvSpPr>
        <p:spPr bwMode="auto">
          <a:xfrm>
            <a:off x="1219200" y="2895600"/>
            <a:ext cx="1905000" cy="18288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dirty="0">
                <a:solidFill>
                  <a:schemeClr val="tx1"/>
                </a:solidFill>
                <a:latin typeface="Calibri"/>
                <a:ea typeface="Optima" charset="0"/>
                <a:cs typeface="Calibri"/>
              </a:rPr>
              <a:t>Machine</a:t>
            </a:r>
          </a:p>
          <a:p>
            <a:pPr algn="ctr" eaLnBrk="0" hangingPunct="0">
              <a:defRPr/>
            </a:pPr>
            <a:r>
              <a:rPr lang="en-US" dirty="0">
                <a:solidFill>
                  <a:schemeClr val="tx1"/>
                </a:solidFill>
                <a:latin typeface="Calibri"/>
                <a:ea typeface="Optima" charset="0"/>
                <a:cs typeface="Calibri"/>
              </a:rPr>
              <a:t>State</a:t>
            </a:r>
          </a:p>
        </p:txBody>
      </p:sp>
      <p:sp>
        <p:nvSpPr>
          <p:cNvPr id="47115" name="Rectangle 42"/>
          <p:cNvSpPr>
            <a:spLocks noChangeArrowheads="1"/>
          </p:cNvSpPr>
          <p:nvPr/>
        </p:nvSpPr>
        <p:spPr bwMode="auto">
          <a:xfrm>
            <a:off x="1676400" y="4876800"/>
            <a:ext cx="1039813" cy="461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a:solidFill>
                  <a:schemeClr val="tx1"/>
                </a:solidFill>
                <a:latin typeface="Calibri" charset="0"/>
              </a:rPr>
              <a:t>Before</a:t>
            </a:r>
          </a:p>
        </p:txBody>
      </p:sp>
      <p:sp>
        <p:nvSpPr>
          <p:cNvPr id="44" name="Rounded Rectangle 23"/>
          <p:cNvSpPr>
            <a:spLocks noChangeArrowheads="1"/>
          </p:cNvSpPr>
          <p:nvPr/>
        </p:nvSpPr>
        <p:spPr bwMode="auto">
          <a:xfrm>
            <a:off x="5943600" y="2895600"/>
            <a:ext cx="1905000" cy="1828800"/>
          </a:xfrm>
          <a:prstGeom prst="roundRect">
            <a:avLst>
              <a:gd name="adj" fmla="val 16667"/>
            </a:avLst>
          </a:prstGeom>
          <a:solidFill>
            <a:srgbClr val="FBFFB8"/>
          </a:solidFill>
          <a:ln w="9525">
            <a:noFill/>
            <a:round/>
            <a:headEnd/>
            <a:tailEnd/>
          </a:ln>
          <a:scene3d>
            <a:camera prst="orthographicFront"/>
            <a:lightRig rig="threePt" dir="t">
              <a:rot lat="0" lon="0" rev="4380000"/>
            </a:lightRig>
          </a:scene3d>
          <a:sp3d contourW="12700">
            <a:bevelT/>
            <a:bevelB/>
            <a:contourClr>
              <a:srgbClr val="FFFF00"/>
            </a:contourClr>
          </a:sp3d>
        </p:spPr>
        <p:txBody>
          <a:bodyPr anchor="ctr"/>
          <a:lstStyle/>
          <a:p>
            <a:pPr algn="ctr" eaLnBrk="0" hangingPunct="0">
              <a:defRPr/>
            </a:pPr>
            <a:r>
              <a:rPr lang="en-US" dirty="0">
                <a:solidFill>
                  <a:schemeClr val="tx1"/>
                </a:solidFill>
                <a:latin typeface="Calibri"/>
                <a:ea typeface="Optima" charset="0"/>
                <a:cs typeface="Calibri"/>
              </a:rPr>
              <a:t>Machine</a:t>
            </a:r>
          </a:p>
          <a:p>
            <a:pPr algn="ctr" eaLnBrk="0" hangingPunct="0">
              <a:defRPr/>
            </a:pPr>
            <a:r>
              <a:rPr lang="en-US" dirty="0">
                <a:solidFill>
                  <a:schemeClr val="tx1"/>
                </a:solidFill>
                <a:latin typeface="Calibri"/>
                <a:ea typeface="Optima" charset="0"/>
                <a:cs typeface="Calibri"/>
              </a:rPr>
              <a:t>State</a:t>
            </a:r>
          </a:p>
        </p:txBody>
      </p:sp>
      <p:sp>
        <p:nvSpPr>
          <p:cNvPr id="47119" name="Rectangle 44"/>
          <p:cNvSpPr>
            <a:spLocks noChangeArrowheads="1"/>
          </p:cNvSpPr>
          <p:nvPr/>
        </p:nvSpPr>
        <p:spPr bwMode="auto">
          <a:xfrm>
            <a:off x="6511925" y="4876800"/>
            <a:ext cx="817563" cy="461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a:solidFill>
                  <a:schemeClr val="tx1"/>
                </a:solidFill>
                <a:latin typeface="Calibri" charset="0"/>
              </a:rPr>
              <a:t>After</a:t>
            </a:r>
          </a:p>
        </p:txBody>
      </p:sp>
      <p:sp>
        <p:nvSpPr>
          <p:cNvPr id="47120" name="Text Box 35"/>
          <p:cNvSpPr txBox="1">
            <a:spLocks noChangeArrowheads="1"/>
          </p:cNvSpPr>
          <p:nvPr/>
        </p:nvSpPr>
        <p:spPr bwMode="auto">
          <a:xfrm>
            <a:off x="3962400" y="3886200"/>
            <a:ext cx="1104900"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a:solidFill>
                  <a:srgbClr val="000000"/>
                </a:solidFill>
                <a:latin typeface="Calibri" charset="0"/>
              </a:rPr>
              <a:t>execution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685800" y="76200"/>
            <a:ext cx="7772400" cy="796925"/>
          </a:xfrm>
        </p:spPr>
        <p:txBody>
          <a:bodyPr/>
          <a:lstStyle/>
          <a:p>
            <a:pPr eaLnBrk="1" hangingPunct="1"/>
            <a:r>
              <a:rPr lang="en-US" altLang="en-US">
                <a:latin typeface="Optima" charset="0"/>
                <a:ea typeface="ＭＳ Ｐゴシック" charset="-128"/>
                <a:cs typeface="Optima" charset="0"/>
              </a:rPr>
              <a:t>Machine State</a:t>
            </a:r>
          </a:p>
        </p:txBody>
      </p:sp>
      <p:sp>
        <p:nvSpPr>
          <p:cNvPr id="43011" name="Rectangle 3"/>
          <p:cNvSpPr>
            <a:spLocks noGrp="1" noChangeArrowheads="1"/>
          </p:cNvSpPr>
          <p:nvPr>
            <p:ph type="body" sz="half" idx="1"/>
          </p:nvPr>
        </p:nvSpPr>
        <p:spPr/>
        <p:txBody>
          <a:bodyPr/>
          <a:lstStyle/>
          <a:p>
            <a:pPr eaLnBrk="1" hangingPunct="1"/>
            <a:r>
              <a:rPr lang="en-US" altLang="en-US" sz="2000">
                <a:latin typeface="Optima" charset="0"/>
                <a:ea typeface="ＭＳ Ｐゴシック" charset="-128"/>
                <a:cs typeface="Optima" charset="0"/>
              </a:rPr>
              <a:t>Registers</a:t>
            </a:r>
          </a:p>
          <a:p>
            <a:pPr lvl="1" eaLnBrk="1" hangingPunct="1"/>
            <a:r>
              <a:rPr lang="en-US" altLang="en-US" sz="1800">
                <a:latin typeface="Optima" charset="0"/>
                <a:cs typeface="Optima" charset="0"/>
              </a:rPr>
              <a:t>Size/Type</a:t>
            </a:r>
          </a:p>
          <a:p>
            <a:pPr lvl="2" eaLnBrk="1" hangingPunct="1"/>
            <a:r>
              <a:rPr lang="en-US" altLang="en-US" sz="1600">
                <a:latin typeface="Optima" charset="0"/>
                <a:cs typeface="Optima" charset="0"/>
              </a:rPr>
              <a:t>accumulators</a:t>
            </a:r>
          </a:p>
          <a:p>
            <a:pPr lvl="2" eaLnBrk="1" hangingPunct="1"/>
            <a:r>
              <a:rPr lang="en-US" altLang="en-US" sz="1600">
                <a:latin typeface="Optima" charset="0"/>
                <a:cs typeface="Optima" charset="0"/>
              </a:rPr>
              <a:t>index registers</a:t>
            </a:r>
          </a:p>
          <a:p>
            <a:pPr lvl="2" eaLnBrk="1" hangingPunct="1"/>
            <a:r>
              <a:rPr lang="en-US" altLang="en-US" sz="1600">
                <a:latin typeface="Optima" charset="0"/>
                <a:cs typeface="Optima" charset="0"/>
              </a:rPr>
              <a:t>general registers</a:t>
            </a:r>
          </a:p>
          <a:p>
            <a:pPr lvl="2" eaLnBrk="1" hangingPunct="1"/>
            <a:r>
              <a:rPr lang="en-US" altLang="en-US" sz="1600">
                <a:latin typeface="Optima" charset="0"/>
                <a:cs typeface="Optima" charset="0"/>
              </a:rPr>
              <a:t>control registers</a:t>
            </a:r>
          </a:p>
          <a:p>
            <a:pPr eaLnBrk="1" hangingPunct="1"/>
            <a:r>
              <a:rPr lang="en-US" altLang="en-US" sz="2000">
                <a:latin typeface="Optima" charset="0"/>
                <a:ea typeface="ＭＳ Ｐゴシック" charset="-128"/>
                <a:cs typeface="Optima" charset="0"/>
              </a:rPr>
              <a:t>Memory</a:t>
            </a:r>
          </a:p>
          <a:p>
            <a:pPr lvl="1" eaLnBrk="1" hangingPunct="1"/>
            <a:r>
              <a:rPr lang="en-US" altLang="en-US" sz="1800">
                <a:latin typeface="Optima" charset="0"/>
                <a:cs typeface="Optima" charset="0"/>
              </a:rPr>
              <a:t>Visible hierarchy (if any)</a:t>
            </a:r>
          </a:p>
          <a:p>
            <a:pPr lvl="1" eaLnBrk="1" hangingPunct="1"/>
            <a:r>
              <a:rPr lang="en-US" altLang="en-US" sz="1800">
                <a:latin typeface="Optima" charset="0"/>
                <a:cs typeface="Optima" charset="0"/>
              </a:rPr>
              <a:t>Addressability</a:t>
            </a:r>
          </a:p>
          <a:p>
            <a:pPr lvl="2" eaLnBrk="1" hangingPunct="1"/>
            <a:r>
              <a:rPr lang="en-US" altLang="en-US" sz="1600">
                <a:latin typeface="Optima" charset="0"/>
                <a:cs typeface="Optima" charset="0"/>
              </a:rPr>
              <a:t>byte, word, bit</a:t>
            </a:r>
          </a:p>
          <a:p>
            <a:pPr lvl="2" eaLnBrk="1" hangingPunct="1"/>
            <a:r>
              <a:rPr lang="en-US" altLang="en-US" sz="1600">
                <a:latin typeface="Optima" charset="0"/>
                <a:cs typeface="Optima" charset="0"/>
              </a:rPr>
              <a:t>byte order (endian-ness)</a:t>
            </a:r>
          </a:p>
          <a:p>
            <a:pPr lvl="2" eaLnBrk="1" hangingPunct="1"/>
            <a:r>
              <a:rPr lang="en-US" altLang="en-US" sz="1600">
                <a:latin typeface="Optima" charset="0"/>
                <a:cs typeface="Optima" charset="0"/>
              </a:rPr>
              <a:t>maximum size</a:t>
            </a:r>
          </a:p>
          <a:p>
            <a:pPr lvl="1" eaLnBrk="1" hangingPunct="1"/>
            <a:r>
              <a:rPr lang="en-US" altLang="en-US" sz="1800">
                <a:latin typeface="Optima" charset="0"/>
                <a:cs typeface="Optima" charset="0"/>
              </a:rPr>
              <a:t>protection/relocation</a:t>
            </a:r>
          </a:p>
          <a:p>
            <a:pPr eaLnBrk="1" hangingPunct="1"/>
            <a:r>
              <a:rPr lang="en-US" altLang="en-US" sz="2000">
                <a:latin typeface="Optima" charset="0"/>
                <a:ea typeface="ＭＳ Ｐゴシック" charset="-128"/>
                <a:cs typeface="Optima" charset="0"/>
              </a:rPr>
              <a:t>Program Counter or Instruction Pointer</a:t>
            </a:r>
          </a:p>
          <a:p>
            <a:pPr lvl="1" eaLnBrk="1" hangingPunct="1"/>
            <a:endParaRPr lang="en-US" altLang="en-US" sz="1800">
              <a:latin typeface="Optima" charset="0"/>
              <a:cs typeface="Optima" charset="0"/>
            </a:endParaRPr>
          </a:p>
          <a:p>
            <a:pPr lvl="1" eaLnBrk="1" hangingPunct="1"/>
            <a:endParaRPr lang="en-US" altLang="en-US" sz="1800">
              <a:latin typeface="Optima" charset="0"/>
              <a:cs typeface="Optima" charset="0"/>
            </a:endParaRPr>
          </a:p>
        </p:txBody>
      </p:sp>
      <p:sp>
        <p:nvSpPr>
          <p:cNvPr id="43013" name="Rectangle 5"/>
          <p:cNvSpPr>
            <a:spLocks noChangeArrowheads="1"/>
          </p:cNvSpPr>
          <p:nvPr/>
        </p:nvSpPr>
        <p:spPr bwMode="auto">
          <a:xfrm>
            <a:off x="5257800" y="1524000"/>
            <a:ext cx="3175000" cy="3505200"/>
          </a:xfrm>
          <a:prstGeom prst="rect">
            <a:avLst/>
          </a:prstGeom>
          <a:solidFill>
            <a:srgbClr val="FFFFBF"/>
          </a:solidFill>
          <a:ln w="12700">
            <a:noFill/>
            <a:miter lim="800000"/>
            <a:headEnd/>
            <a:tailEnd/>
          </a:ln>
          <a:scene3d>
            <a:camera prst="orthographicFront"/>
            <a:lightRig rig="threePt" dir="t"/>
          </a:scene3d>
          <a:sp3d>
            <a:bevelT/>
          </a:sp3d>
        </p:spPr>
        <p:txBody>
          <a:bodyPr wrap="none" anchor="ctr"/>
          <a:lstStyle/>
          <a:p>
            <a:pPr eaLnBrk="0" hangingPunct="0">
              <a:defRPr/>
            </a:pPr>
            <a:endParaRPr lang="en-US" sz="1200">
              <a:latin typeface="Optima" charset="0"/>
              <a:ea typeface="Optima" charset="0"/>
              <a:cs typeface="Optima" charset="0"/>
            </a:endParaRPr>
          </a:p>
        </p:txBody>
      </p:sp>
      <p:sp>
        <p:nvSpPr>
          <p:cNvPr id="48134" name="Text Box 6"/>
          <p:cNvSpPr txBox="1">
            <a:spLocks noChangeArrowheads="1"/>
          </p:cNvSpPr>
          <p:nvPr/>
        </p:nvSpPr>
        <p:spPr bwMode="auto">
          <a:xfrm>
            <a:off x="6019800" y="5105400"/>
            <a:ext cx="1673225" cy="27699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200" dirty="0">
                <a:solidFill>
                  <a:srgbClr val="000000"/>
                </a:solidFill>
                <a:latin typeface="Optima" charset="0"/>
              </a:rPr>
              <a:t>Machine </a:t>
            </a:r>
            <a:r>
              <a:rPr lang="en-US" altLang="en-US" sz="1200" dirty="0" smtClean="0">
                <a:solidFill>
                  <a:srgbClr val="000000"/>
                </a:solidFill>
                <a:latin typeface="Optima" charset="0"/>
              </a:rPr>
              <a:t>State ARM</a:t>
            </a:r>
            <a:endParaRPr lang="en-US" altLang="en-US" sz="1200" dirty="0">
              <a:solidFill>
                <a:srgbClr val="000000"/>
              </a:solidFill>
              <a:latin typeface="Optima" charset="0"/>
            </a:endParaRPr>
          </a:p>
        </p:txBody>
      </p:sp>
      <p:sp>
        <p:nvSpPr>
          <p:cNvPr id="43015" name="Rectangle 7"/>
          <p:cNvSpPr>
            <a:spLocks noChangeArrowheads="1"/>
          </p:cNvSpPr>
          <p:nvPr/>
        </p:nvSpPr>
        <p:spPr bwMode="auto">
          <a:xfrm>
            <a:off x="7027863" y="2057400"/>
            <a:ext cx="1143000" cy="290513"/>
          </a:xfrm>
          <a:prstGeom prst="rect">
            <a:avLst/>
          </a:prstGeom>
          <a:solidFill>
            <a:srgbClr val="CCFFCC"/>
          </a:solidFill>
          <a:ln w="12700">
            <a:solidFill>
              <a:schemeClr val="tx1"/>
            </a:solidFill>
            <a:miter lim="800000"/>
            <a:headEnd/>
            <a:tailEnd/>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200">
                <a:solidFill>
                  <a:srgbClr val="000000"/>
                </a:solidFill>
                <a:latin typeface="Calibri" charset="0"/>
              </a:rPr>
              <a:t>PC</a:t>
            </a:r>
          </a:p>
        </p:txBody>
      </p:sp>
      <p:grpSp>
        <p:nvGrpSpPr>
          <p:cNvPr id="2" name="Group 8"/>
          <p:cNvGrpSpPr>
            <a:grpSpLocks/>
          </p:cNvGrpSpPr>
          <p:nvPr/>
        </p:nvGrpSpPr>
        <p:grpSpPr bwMode="auto">
          <a:xfrm>
            <a:off x="7032625" y="2557463"/>
            <a:ext cx="1160463" cy="1470025"/>
            <a:chOff x="4128" y="1608"/>
            <a:chExt cx="696" cy="728"/>
          </a:xfrm>
          <a:solidFill>
            <a:srgbClr val="CCFFCC"/>
          </a:solidFill>
        </p:grpSpPr>
        <p:sp>
          <p:nvSpPr>
            <p:cNvPr id="48145" name="Rectangle 9"/>
            <p:cNvSpPr>
              <a:spLocks noChangeArrowheads="1"/>
            </p:cNvSpPr>
            <p:nvPr/>
          </p:nvSpPr>
          <p:spPr bwMode="auto">
            <a:xfrm>
              <a:off x="4128" y="1608"/>
              <a:ext cx="696" cy="728"/>
            </a:xfrm>
            <a:prstGeom prst="rect">
              <a:avLst/>
            </a:prstGeom>
            <a:grpFill/>
            <a:ln w="12700">
              <a:solidFill>
                <a:schemeClr val="tx1"/>
              </a:solidFill>
              <a:miter lim="800000"/>
              <a:headEnd/>
              <a:tailEnd/>
            </a:ln>
          </p:spPr>
          <p:txBody>
            <a:bodyPr wrap="none" anchor="ctr"/>
            <a:lstStyle/>
            <a:p>
              <a:pPr eaLnBrk="0" hangingPunct="0">
                <a:defRPr/>
              </a:pPr>
              <a:endParaRPr lang="en-US" sz="1200">
                <a:solidFill>
                  <a:srgbClr val="000000"/>
                </a:solidFill>
                <a:latin typeface="Calibri" charset="0"/>
                <a:ea typeface="ＭＳ Ｐゴシック" charset="0"/>
                <a:cs typeface="Calibri" charset="0"/>
              </a:endParaRPr>
            </a:p>
          </p:txBody>
        </p:sp>
        <p:sp>
          <p:nvSpPr>
            <p:cNvPr id="48146" name="Line 10"/>
            <p:cNvSpPr>
              <a:spLocks noChangeShapeType="1"/>
            </p:cNvSpPr>
            <p:nvPr/>
          </p:nvSpPr>
          <p:spPr bwMode="auto">
            <a:xfrm>
              <a:off x="4136" y="2216"/>
              <a:ext cx="680" cy="1"/>
            </a:xfrm>
            <a:prstGeom prst="line">
              <a:avLst/>
            </a:prstGeom>
            <a:grpFill/>
            <a:ln w="12700">
              <a:solidFill>
                <a:schemeClr val="tx1"/>
              </a:solidFill>
              <a:round/>
              <a:headEnd/>
              <a:tailEnd/>
            </a:ln>
            <a:extLst/>
          </p:spPr>
          <p:txBody>
            <a:bodyPr wrap="none" anchor="ctr"/>
            <a:lstStyle/>
            <a:p>
              <a:pPr>
                <a:defRPr/>
              </a:pPr>
              <a:endParaRPr lang="en-US" sz="1200">
                <a:solidFill>
                  <a:srgbClr val="000000"/>
                </a:solidFill>
                <a:ea typeface="ＭＳ Ｐゴシック" charset="0"/>
                <a:cs typeface="ＭＳ Ｐゴシック" charset="0"/>
              </a:endParaRPr>
            </a:p>
          </p:txBody>
        </p:sp>
        <p:sp>
          <p:nvSpPr>
            <p:cNvPr id="48147" name="Line 11"/>
            <p:cNvSpPr>
              <a:spLocks noChangeShapeType="1"/>
            </p:cNvSpPr>
            <p:nvPr/>
          </p:nvSpPr>
          <p:spPr bwMode="auto">
            <a:xfrm>
              <a:off x="4136" y="2112"/>
              <a:ext cx="672" cy="1"/>
            </a:xfrm>
            <a:prstGeom prst="line">
              <a:avLst/>
            </a:prstGeom>
            <a:grpFill/>
            <a:ln w="12700">
              <a:solidFill>
                <a:schemeClr val="tx1"/>
              </a:solidFill>
              <a:round/>
              <a:headEnd/>
              <a:tailEnd/>
            </a:ln>
            <a:extLst/>
          </p:spPr>
          <p:txBody>
            <a:bodyPr wrap="none" anchor="ctr"/>
            <a:lstStyle/>
            <a:p>
              <a:pPr>
                <a:defRPr/>
              </a:pPr>
              <a:endParaRPr lang="en-US" sz="1200">
                <a:solidFill>
                  <a:srgbClr val="000000"/>
                </a:solidFill>
                <a:ea typeface="ＭＳ Ｐゴシック" charset="0"/>
                <a:cs typeface="ＭＳ Ｐゴシック" charset="0"/>
              </a:endParaRPr>
            </a:p>
          </p:txBody>
        </p:sp>
        <p:sp>
          <p:nvSpPr>
            <p:cNvPr id="48148" name="Text Box 12"/>
            <p:cNvSpPr txBox="1">
              <a:spLocks noChangeArrowheads="1"/>
            </p:cNvSpPr>
            <p:nvPr/>
          </p:nvSpPr>
          <p:spPr bwMode="auto">
            <a:xfrm>
              <a:off x="4160" y="1616"/>
              <a:ext cx="658" cy="229"/>
            </a:xfrm>
            <a:prstGeom prst="rect">
              <a:avLst/>
            </a:prstGeom>
            <a:grpFill/>
            <a:ln>
              <a:noFill/>
            </a:ln>
            <a:extLs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0"/>
                  <a:cs typeface="ＭＳ Ｐゴシック" charset="0"/>
                </a:defRPr>
              </a:lvl1pPr>
              <a:lvl2pPr marL="742950" indent="-285750" eaLnBrk="0" hangingPunct="0">
                <a:defRPr sz="2400">
                  <a:solidFill>
                    <a:schemeClr val="accent1"/>
                  </a:solidFill>
                  <a:latin typeface="Arial" charset="0"/>
                  <a:ea typeface="ＭＳ Ｐゴシック" charset="0"/>
                </a:defRPr>
              </a:lvl2pPr>
              <a:lvl3pPr marL="1143000" indent="-228600" eaLnBrk="0" hangingPunct="0">
                <a:defRPr sz="2400">
                  <a:solidFill>
                    <a:schemeClr val="accent1"/>
                  </a:solidFill>
                  <a:latin typeface="Arial" charset="0"/>
                  <a:ea typeface="ＭＳ Ｐゴシック" charset="0"/>
                </a:defRPr>
              </a:lvl3pPr>
              <a:lvl4pPr marL="1600200" indent="-228600" eaLnBrk="0" hangingPunct="0">
                <a:defRPr sz="2400">
                  <a:solidFill>
                    <a:schemeClr val="accent1"/>
                  </a:solidFill>
                  <a:latin typeface="Arial" charset="0"/>
                  <a:ea typeface="ＭＳ Ｐゴシック" charset="0"/>
                </a:defRPr>
              </a:lvl4pPr>
              <a:lvl5pPr marL="2057400" indent="-228600" eaLnBrk="0" hangingPunct="0">
                <a:defRPr sz="2400">
                  <a:solidFill>
                    <a:schemeClr val="accent1"/>
                  </a:solidFill>
                  <a:latin typeface="Arial" charset="0"/>
                  <a:ea typeface="ＭＳ Ｐゴシック" charset="0"/>
                </a:defRPr>
              </a:lvl5pPr>
              <a:lvl6pPr marL="2514600" indent="-228600" eaLnBrk="0" fontAlgn="base" hangingPunct="0">
                <a:spcBef>
                  <a:spcPct val="0"/>
                </a:spcBef>
                <a:spcAft>
                  <a:spcPct val="0"/>
                </a:spcAft>
                <a:defRPr sz="2400">
                  <a:solidFill>
                    <a:schemeClr val="accent1"/>
                  </a:solidFill>
                  <a:latin typeface="Arial" charset="0"/>
                  <a:ea typeface="ＭＳ Ｐゴシック" charset="0"/>
                </a:defRPr>
              </a:lvl6pPr>
              <a:lvl7pPr marL="2971800" indent="-228600" eaLnBrk="0" fontAlgn="base" hangingPunct="0">
                <a:spcBef>
                  <a:spcPct val="0"/>
                </a:spcBef>
                <a:spcAft>
                  <a:spcPct val="0"/>
                </a:spcAft>
                <a:defRPr sz="2400">
                  <a:solidFill>
                    <a:schemeClr val="accent1"/>
                  </a:solidFill>
                  <a:latin typeface="Arial" charset="0"/>
                  <a:ea typeface="ＭＳ Ｐゴシック" charset="0"/>
                </a:defRPr>
              </a:lvl7pPr>
              <a:lvl8pPr marL="3429000" indent="-228600" eaLnBrk="0" fontAlgn="base" hangingPunct="0">
                <a:spcBef>
                  <a:spcPct val="0"/>
                </a:spcBef>
                <a:spcAft>
                  <a:spcPct val="0"/>
                </a:spcAft>
                <a:defRPr sz="2400">
                  <a:solidFill>
                    <a:schemeClr val="accent1"/>
                  </a:solidFill>
                  <a:latin typeface="Arial" charset="0"/>
                  <a:ea typeface="ＭＳ Ｐゴシック" charset="0"/>
                </a:defRPr>
              </a:lvl8pPr>
              <a:lvl9pPr marL="3886200" indent="-228600" eaLnBrk="0" fontAlgn="base" hangingPunct="0">
                <a:spcBef>
                  <a:spcPct val="0"/>
                </a:spcBef>
                <a:spcAft>
                  <a:spcPct val="0"/>
                </a:spcAft>
                <a:defRPr sz="2400">
                  <a:solidFill>
                    <a:schemeClr val="accent1"/>
                  </a:solidFill>
                  <a:latin typeface="Arial" charset="0"/>
                  <a:ea typeface="ＭＳ Ｐゴシック" charset="0"/>
                </a:defRPr>
              </a:lvl9pPr>
            </a:lstStyle>
            <a:p>
              <a:pPr>
                <a:defRPr/>
              </a:pPr>
              <a:r>
                <a:rPr lang="en-US" sz="1200" dirty="0" smtClean="0">
                  <a:solidFill>
                    <a:srgbClr val="000000"/>
                  </a:solidFill>
                  <a:latin typeface="Calibri" charset="0"/>
                  <a:cs typeface="Calibri" charset="0"/>
                </a:rPr>
                <a:t>Registers</a:t>
              </a:r>
            </a:p>
            <a:p>
              <a:pPr>
                <a:defRPr/>
              </a:pPr>
              <a:r>
                <a:rPr lang="en-US" sz="1200" dirty="0" smtClean="0">
                  <a:solidFill>
                    <a:srgbClr val="000000"/>
                  </a:solidFill>
                  <a:latin typeface="Calibri" charset="0"/>
                  <a:cs typeface="Calibri" charset="0"/>
                </a:rPr>
                <a:t>R0-R31</a:t>
              </a:r>
            </a:p>
          </p:txBody>
        </p:sp>
        <p:sp>
          <p:nvSpPr>
            <p:cNvPr id="48149" name="Text Box 13"/>
            <p:cNvSpPr txBox="1">
              <a:spLocks noChangeArrowheads="1"/>
            </p:cNvSpPr>
            <p:nvPr/>
          </p:nvSpPr>
          <p:spPr bwMode="auto">
            <a:xfrm>
              <a:off x="4198" y="1872"/>
              <a:ext cx="440" cy="137"/>
            </a:xfrm>
            <a:prstGeom prst="rect">
              <a:avLst/>
            </a:prstGeom>
            <a:grpFill/>
            <a:ln>
              <a:noFill/>
            </a:ln>
            <a:extLs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127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0"/>
                  <a:cs typeface="ＭＳ Ｐゴシック" charset="0"/>
                </a:defRPr>
              </a:lvl1pPr>
              <a:lvl2pPr marL="742950" indent="-285750" eaLnBrk="0" hangingPunct="0">
                <a:defRPr sz="2400">
                  <a:solidFill>
                    <a:schemeClr val="accent1"/>
                  </a:solidFill>
                  <a:latin typeface="Arial" charset="0"/>
                  <a:ea typeface="ＭＳ Ｐゴシック" charset="0"/>
                </a:defRPr>
              </a:lvl2pPr>
              <a:lvl3pPr marL="1143000" indent="-228600" eaLnBrk="0" hangingPunct="0">
                <a:defRPr sz="2400">
                  <a:solidFill>
                    <a:schemeClr val="accent1"/>
                  </a:solidFill>
                  <a:latin typeface="Arial" charset="0"/>
                  <a:ea typeface="ＭＳ Ｐゴシック" charset="0"/>
                </a:defRPr>
              </a:lvl3pPr>
              <a:lvl4pPr marL="1600200" indent="-228600" eaLnBrk="0" hangingPunct="0">
                <a:defRPr sz="2400">
                  <a:solidFill>
                    <a:schemeClr val="accent1"/>
                  </a:solidFill>
                  <a:latin typeface="Arial" charset="0"/>
                  <a:ea typeface="ＭＳ Ｐゴシック" charset="0"/>
                </a:defRPr>
              </a:lvl4pPr>
              <a:lvl5pPr marL="2057400" indent="-228600" eaLnBrk="0" hangingPunct="0">
                <a:defRPr sz="2400">
                  <a:solidFill>
                    <a:schemeClr val="accent1"/>
                  </a:solidFill>
                  <a:latin typeface="Arial" charset="0"/>
                  <a:ea typeface="ＭＳ Ｐゴシック" charset="0"/>
                </a:defRPr>
              </a:lvl5pPr>
              <a:lvl6pPr marL="2514600" indent="-228600" eaLnBrk="0" fontAlgn="base" hangingPunct="0">
                <a:spcBef>
                  <a:spcPct val="0"/>
                </a:spcBef>
                <a:spcAft>
                  <a:spcPct val="0"/>
                </a:spcAft>
                <a:defRPr sz="2400">
                  <a:solidFill>
                    <a:schemeClr val="accent1"/>
                  </a:solidFill>
                  <a:latin typeface="Arial" charset="0"/>
                  <a:ea typeface="ＭＳ Ｐゴシック" charset="0"/>
                </a:defRPr>
              </a:lvl6pPr>
              <a:lvl7pPr marL="2971800" indent="-228600" eaLnBrk="0" fontAlgn="base" hangingPunct="0">
                <a:spcBef>
                  <a:spcPct val="0"/>
                </a:spcBef>
                <a:spcAft>
                  <a:spcPct val="0"/>
                </a:spcAft>
                <a:defRPr sz="2400">
                  <a:solidFill>
                    <a:schemeClr val="accent1"/>
                  </a:solidFill>
                  <a:latin typeface="Arial" charset="0"/>
                  <a:ea typeface="ＭＳ Ｐゴシック" charset="0"/>
                </a:defRPr>
              </a:lvl7pPr>
              <a:lvl8pPr marL="3429000" indent="-228600" eaLnBrk="0" fontAlgn="base" hangingPunct="0">
                <a:spcBef>
                  <a:spcPct val="0"/>
                </a:spcBef>
                <a:spcAft>
                  <a:spcPct val="0"/>
                </a:spcAft>
                <a:defRPr sz="2400">
                  <a:solidFill>
                    <a:schemeClr val="accent1"/>
                  </a:solidFill>
                  <a:latin typeface="Arial" charset="0"/>
                  <a:ea typeface="ＭＳ Ｐゴシック" charset="0"/>
                </a:defRPr>
              </a:lvl8pPr>
              <a:lvl9pPr marL="3886200" indent="-228600" eaLnBrk="0" fontAlgn="base" hangingPunct="0">
                <a:spcBef>
                  <a:spcPct val="0"/>
                </a:spcBef>
                <a:spcAft>
                  <a:spcPct val="0"/>
                </a:spcAft>
                <a:defRPr sz="2400">
                  <a:solidFill>
                    <a:schemeClr val="accent1"/>
                  </a:solidFill>
                  <a:latin typeface="Arial" charset="0"/>
                  <a:ea typeface="ＭＳ Ｐゴシック" charset="0"/>
                </a:defRPr>
              </a:lvl9pPr>
            </a:lstStyle>
            <a:p>
              <a:pPr>
                <a:defRPr/>
              </a:pPr>
              <a:r>
                <a:rPr lang="en-US" sz="1200" dirty="0" smtClean="0">
                  <a:solidFill>
                    <a:srgbClr val="000000"/>
                  </a:solidFill>
                  <a:latin typeface="Calibri" charset="0"/>
                  <a:cs typeface="Calibri" charset="0"/>
                </a:rPr>
                <a:t>32 bit</a:t>
              </a:r>
            </a:p>
          </p:txBody>
        </p:sp>
      </p:grpSp>
      <p:grpSp>
        <p:nvGrpSpPr>
          <p:cNvPr id="3" name="Group 14"/>
          <p:cNvGrpSpPr>
            <a:grpSpLocks/>
          </p:cNvGrpSpPr>
          <p:nvPr/>
        </p:nvGrpSpPr>
        <p:grpSpPr bwMode="auto">
          <a:xfrm>
            <a:off x="5444028" y="2105589"/>
            <a:ext cx="1413972" cy="1971112"/>
            <a:chOff x="3176" y="1384"/>
            <a:chExt cx="848" cy="976"/>
          </a:xfrm>
          <a:solidFill>
            <a:srgbClr val="CCFFCC"/>
          </a:solidFill>
        </p:grpSpPr>
        <p:sp>
          <p:nvSpPr>
            <p:cNvPr id="48138" name="Rectangle 15"/>
            <p:cNvSpPr>
              <a:spLocks noChangeArrowheads="1"/>
            </p:cNvSpPr>
            <p:nvPr/>
          </p:nvSpPr>
          <p:spPr bwMode="auto">
            <a:xfrm>
              <a:off x="3176" y="1384"/>
              <a:ext cx="832" cy="976"/>
            </a:xfrm>
            <a:prstGeom prst="rect">
              <a:avLst/>
            </a:prstGeom>
            <a:grpFill/>
            <a:ln w="12700">
              <a:solidFill>
                <a:schemeClr val="tx1"/>
              </a:solidFill>
              <a:miter lim="800000"/>
              <a:headEnd/>
              <a:tailEnd/>
            </a:ln>
          </p:spPr>
          <p:txBody>
            <a:bodyPr wrap="none" anchor="ctr"/>
            <a:lstStyle/>
            <a:p>
              <a:pPr eaLnBrk="0" hangingPunct="0">
                <a:defRPr/>
              </a:pPr>
              <a:endParaRPr lang="en-US" sz="1200">
                <a:solidFill>
                  <a:srgbClr val="000000"/>
                </a:solidFill>
                <a:latin typeface="Calibri" charset="0"/>
                <a:ea typeface="ＭＳ Ｐゴシック" charset="0"/>
                <a:cs typeface="Calibri" charset="0"/>
              </a:endParaRPr>
            </a:p>
          </p:txBody>
        </p:sp>
        <p:sp>
          <p:nvSpPr>
            <p:cNvPr id="48139" name="Line 16"/>
            <p:cNvSpPr>
              <a:spLocks noChangeShapeType="1"/>
            </p:cNvSpPr>
            <p:nvPr/>
          </p:nvSpPr>
          <p:spPr bwMode="auto">
            <a:xfrm>
              <a:off x="3192" y="2237"/>
              <a:ext cx="816" cy="0"/>
            </a:xfrm>
            <a:prstGeom prst="line">
              <a:avLst/>
            </a:prstGeom>
            <a:grpFill/>
            <a:ln w="12700">
              <a:solidFill>
                <a:schemeClr val="tx1"/>
              </a:solidFill>
              <a:round/>
              <a:headEnd/>
              <a:tailEnd/>
            </a:ln>
            <a:extLst/>
          </p:spPr>
          <p:txBody>
            <a:bodyPr wrap="none" anchor="ctr"/>
            <a:lstStyle/>
            <a:p>
              <a:pPr>
                <a:defRPr/>
              </a:pPr>
              <a:endParaRPr lang="en-US" sz="1200">
                <a:solidFill>
                  <a:srgbClr val="000000"/>
                </a:solidFill>
                <a:ea typeface="ＭＳ Ｐゴシック" charset="0"/>
                <a:cs typeface="ＭＳ Ｐゴシック" charset="0"/>
              </a:endParaRPr>
            </a:p>
          </p:txBody>
        </p:sp>
        <p:sp>
          <p:nvSpPr>
            <p:cNvPr id="48140" name="Line 17"/>
            <p:cNvSpPr>
              <a:spLocks noChangeShapeType="1"/>
            </p:cNvSpPr>
            <p:nvPr/>
          </p:nvSpPr>
          <p:spPr bwMode="auto">
            <a:xfrm>
              <a:off x="3176" y="2098"/>
              <a:ext cx="848" cy="0"/>
            </a:xfrm>
            <a:prstGeom prst="line">
              <a:avLst/>
            </a:prstGeom>
            <a:grpFill/>
            <a:ln w="12700">
              <a:solidFill>
                <a:schemeClr val="tx1"/>
              </a:solidFill>
              <a:round/>
              <a:headEnd/>
              <a:tailEnd/>
            </a:ln>
            <a:extLst/>
          </p:spPr>
          <p:txBody>
            <a:bodyPr wrap="none" anchor="ctr"/>
            <a:lstStyle/>
            <a:p>
              <a:pPr>
                <a:defRPr/>
              </a:pPr>
              <a:endParaRPr lang="en-US" sz="1200">
                <a:solidFill>
                  <a:srgbClr val="000000"/>
                </a:solidFill>
                <a:ea typeface="ＭＳ Ｐゴシック" charset="0"/>
                <a:cs typeface="ＭＳ Ｐゴシック" charset="0"/>
              </a:endParaRPr>
            </a:p>
          </p:txBody>
        </p:sp>
        <p:sp>
          <p:nvSpPr>
            <p:cNvPr id="48141" name="Text Box 18"/>
            <p:cNvSpPr txBox="1">
              <a:spLocks noChangeArrowheads="1"/>
            </p:cNvSpPr>
            <p:nvPr/>
          </p:nvSpPr>
          <p:spPr bwMode="auto">
            <a:xfrm>
              <a:off x="3206" y="1436"/>
              <a:ext cx="727" cy="137"/>
            </a:xfrm>
            <a:prstGeom prst="rect">
              <a:avLst/>
            </a:prstGeom>
            <a:grpFill/>
            <a:ln>
              <a:noFill/>
            </a:ln>
            <a:extLs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0"/>
                  <a:cs typeface="ＭＳ Ｐゴシック" charset="0"/>
                </a:defRPr>
              </a:lvl1pPr>
              <a:lvl2pPr marL="742950" indent="-285750" eaLnBrk="0" hangingPunct="0">
                <a:defRPr sz="2400">
                  <a:solidFill>
                    <a:schemeClr val="accent1"/>
                  </a:solidFill>
                  <a:latin typeface="Arial" charset="0"/>
                  <a:ea typeface="ＭＳ Ｐゴシック" charset="0"/>
                </a:defRPr>
              </a:lvl2pPr>
              <a:lvl3pPr marL="1143000" indent="-228600" eaLnBrk="0" hangingPunct="0">
                <a:defRPr sz="2400">
                  <a:solidFill>
                    <a:schemeClr val="accent1"/>
                  </a:solidFill>
                  <a:latin typeface="Arial" charset="0"/>
                  <a:ea typeface="ＭＳ Ｐゴシック" charset="0"/>
                </a:defRPr>
              </a:lvl3pPr>
              <a:lvl4pPr marL="1600200" indent="-228600" eaLnBrk="0" hangingPunct="0">
                <a:defRPr sz="2400">
                  <a:solidFill>
                    <a:schemeClr val="accent1"/>
                  </a:solidFill>
                  <a:latin typeface="Arial" charset="0"/>
                  <a:ea typeface="ＭＳ Ｐゴシック" charset="0"/>
                </a:defRPr>
              </a:lvl4pPr>
              <a:lvl5pPr marL="2057400" indent="-228600" eaLnBrk="0" hangingPunct="0">
                <a:defRPr sz="2400">
                  <a:solidFill>
                    <a:schemeClr val="accent1"/>
                  </a:solidFill>
                  <a:latin typeface="Arial" charset="0"/>
                  <a:ea typeface="ＭＳ Ｐゴシック" charset="0"/>
                </a:defRPr>
              </a:lvl5pPr>
              <a:lvl6pPr marL="2514600" indent="-228600" eaLnBrk="0" fontAlgn="base" hangingPunct="0">
                <a:spcBef>
                  <a:spcPct val="0"/>
                </a:spcBef>
                <a:spcAft>
                  <a:spcPct val="0"/>
                </a:spcAft>
                <a:defRPr sz="2400">
                  <a:solidFill>
                    <a:schemeClr val="accent1"/>
                  </a:solidFill>
                  <a:latin typeface="Arial" charset="0"/>
                  <a:ea typeface="ＭＳ Ｐゴシック" charset="0"/>
                </a:defRPr>
              </a:lvl6pPr>
              <a:lvl7pPr marL="2971800" indent="-228600" eaLnBrk="0" fontAlgn="base" hangingPunct="0">
                <a:spcBef>
                  <a:spcPct val="0"/>
                </a:spcBef>
                <a:spcAft>
                  <a:spcPct val="0"/>
                </a:spcAft>
                <a:defRPr sz="2400">
                  <a:solidFill>
                    <a:schemeClr val="accent1"/>
                  </a:solidFill>
                  <a:latin typeface="Arial" charset="0"/>
                  <a:ea typeface="ＭＳ Ｐゴシック" charset="0"/>
                </a:defRPr>
              </a:lvl7pPr>
              <a:lvl8pPr marL="3429000" indent="-228600" eaLnBrk="0" fontAlgn="base" hangingPunct="0">
                <a:spcBef>
                  <a:spcPct val="0"/>
                </a:spcBef>
                <a:spcAft>
                  <a:spcPct val="0"/>
                </a:spcAft>
                <a:defRPr sz="2400">
                  <a:solidFill>
                    <a:schemeClr val="accent1"/>
                  </a:solidFill>
                  <a:latin typeface="Arial" charset="0"/>
                  <a:ea typeface="ＭＳ Ｐゴシック" charset="0"/>
                </a:defRPr>
              </a:lvl8pPr>
              <a:lvl9pPr marL="3886200" indent="-228600" eaLnBrk="0" fontAlgn="base" hangingPunct="0">
                <a:spcBef>
                  <a:spcPct val="0"/>
                </a:spcBef>
                <a:spcAft>
                  <a:spcPct val="0"/>
                </a:spcAft>
                <a:defRPr sz="2400">
                  <a:solidFill>
                    <a:schemeClr val="accent1"/>
                  </a:solidFill>
                  <a:latin typeface="Arial" charset="0"/>
                  <a:ea typeface="ＭＳ Ｐゴシック" charset="0"/>
                </a:defRPr>
              </a:lvl9pPr>
            </a:lstStyle>
            <a:p>
              <a:pPr>
                <a:defRPr/>
              </a:pPr>
              <a:r>
                <a:rPr lang="en-US" sz="1200" dirty="0" smtClean="0">
                  <a:solidFill>
                    <a:srgbClr val="000000"/>
                  </a:solidFill>
                  <a:latin typeface="Calibri" charset="0"/>
                  <a:cs typeface="Calibri" charset="0"/>
                </a:rPr>
                <a:t>Memory</a:t>
              </a:r>
            </a:p>
          </p:txBody>
        </p:sp>
        <p:sp>
          <p:nvSpPr>
            <p:cNvPr id="48142" name="Text Box 19"/>
            <p:cNvSpPr txBox="1">
              <a:spLocks noChangeArrowheads="1"/>
            </p:cNvSpPr>
            <p:nvPr/>
          </p:nvSpPr>
          <p:spPr bwMode="auto">
            <a:xfrm>
              <a:off x="3206" y="1588"/>
              <a:ext cx="681" cy="137"/>
            </a:xfrm>
            <a:prstGeom prst="rect">
              <a:avLst/>
            </a:prstGeom>
            <a:grpFill/>
            <a:ln>
              <a:noFill/>
            </a:ln>
            <a:extLs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0"/>
                  <a:cs typeface="ＭＳ Ｐゴシック" charset="0"/>
                </a:defRPr>
              </a:lvl1pPr>
              <a:lvl2pPr marL="742950" indent="-285750" eaLnBrk="0" hangingPunct="0">
                <a:defRPr sz="2400">
                  <a:solidFill>
                    <a:schemeClr val="accent1"/>
                  </a:solidFill>
                  <a:latin typeface="Arial" charset="0"/>
                  <a:ea typeface="ＭＳ Ｐゴシック" charset="0"/>
                </a:defRPr>
              </a:lvl2pPr>
              <a:lvl3pPr marL="1143000" indent="-228600" eaLnBrk="0" hangingPunct="0">
                <a:defRPr sz="2400">
                  <a:solidFill>
                    <a:schemeClr val="accent1"/>
                  </a:solidFill>
                  <a:latin typeface="Arial" charset="0"/>
                  <a:ea typeface="ＭＳ Ｐゴシック" charset="0"/>
                </a:defRPr>
              </a:lvl3pPr>
              <a:lvl4pPr marL="1600200" indent="-228600" eaLnBrk="0" hangingPunct="0">
                <a:defRPr sz="2400">
                  <a:solidFill>
                    <a:schemeClr val="accent1"/>
                  </a:solidFill>
                  <a:latin typeface="Arial" charset="0"/>
                  <a:ea typeface="ＭＳ Ｐゴシック" charset="0"/>
                </a:defRPr>
              </a:lvl4pPr>
              <a:lvl5pPr marL="2057400" indent="-228600" eaLnBrk="0" hangingPunct="0">
                <a:defRPr sz="2400">
                  <a:solidFill>
                    <a:schemeClr val="accent1"/>
                  </a:solidFill>
                  <a:latin typeface="Arial" charset="0"/>
                  <a:ea typeface="ＭＳ Ｐゴシック" charset="0"/>
                </a:defRPr>
              </a:lvl5pPr>
              <a:lvl6pPr marL="2514600" indent="-228600" eaLnBrk="0" fontAlgn="base" hangingPunct="0">
                <a:spcBef>
                  <a:spcPct val="0"/>
                </a:spcBef>
                <a:spcAft>
                  <a:spcPct val="0"/>
                </a:spcAft>
                <a:defRPr sz="2400">
                  <a:solidFill>
                    <a:schemeClr val="accent1"/>
                  </a:solidFill>
                  <a:latin typeface="Arial" charset="0"/>
                  <a:ea typeface="ＭＳ Ｐゴシック" charset="0"/>
                </a:defRPr>
              </a:lvl6pPr>
              <a:lvl7pPr marL="2971800" indent="-228600" eaLnBrk="0" fontAlgn="base" hangingPunct="0">
                <a:spcBef>
                  <a:spcPct val="0"/>
                </a:spcBef>
                <a:spcAft>
                  <a:spcPct val="0"/>
                </a:spcAft>
                <a:defRPr sz="2400">
                  <a:solidFill>
                    <a:schemeClr val="accent1"/>
                  </a:solidFill>
                  <a:latin typeface="Arial" charset="0"/>
                  <a:ea typeface="ＭＳ Ｐゴシック" charset="0"/>
                </a:defRPr>
              </a:lvl7pPr>
              <a:lvl8pPr marL="3429000" indent="-228600" eaLnBrk="0" fontAlgn="base" hangingPunct="0">
                <a:spcBef>
                  <a:spcPct val="0"/>
                </a:spcBef>
                <a:spcAft>
                  <a:spcPct val="0"/>
                </a:spcAft>
                <a:defRPr sz="2400">
                  <a:solidFill>
                    <a:schemeClr val="accent1"/>
                  </a:solidFill>
                  <a:latin typeface="Arial" charset="0"/>
                  <a:ea typeface="ＭＳ Ｐゴシック" charset="0"/>
                </a:defRPr>
              </a:lvl8pPr>
              <a:lvl9pPr marL="3886200" indent="-228600" eaLnBrk="0" fontAlgn="base" hangingPunct="0">
                <a:spcBef>
                  <a:spcPct val="0"/>
                </a:spcBef>
                <a:spcAft>
                  <a:spcPct val="0"/>
                </a:spcAft>
                <a:defRPr sz="2400">
                  <a:solidFill>
                    <a:schemeClr val="accent1"/>
                  </a:solidFill>
                  <a:latin typeface="Arial" charset="0"/>
                  <a:ea typeface="ＭＳ Ｐゴシック" charset="0"/>
                </a:defRPr>
              </a:lvl9pPr>
            </a:lstStyle>
            <a:p>
              <a:pPr>
                <a:defRPr/>
              </a:pPr>
              <a:r>
                <a:rPr lang="en-US" sz="1200" dirty="0" smtClean="0">
                  <a:solidFill>
                    <a:srgbClr val="000000"/>
                  </a:solidFill>
                  <a:latin typeface="Calibri" charset="0"/>
                  <a:cs typeface="Calibri" charset="0"/>
                </a:rPr>
                <a:t>Byte </a:t>
              </a:r>
              <a:r>
                <a:rPr lang="en-US" sz="1200" dirty="0" err="1" smtClean="0">
                  <a:solidFill>
                    <a:srgbClr val="000000"/>
                  </a:solidFill>
                  <a:latin typeface="Calibri" charset="0"/>
                  <a:cs typeface="Calibri" charset="0"/>
                </a:rPr>
                <a:t>addr</a:t>
              </a:r>
              <a:endParaRPr lang="en-US" sz="1200" dirty="0" smtClean="0">
                <a:solidFill>
                  <a:srgbClr val="000000"/>
                </a:solidFill>
                <a:latin typeface="Calibri" charset="0"/>
                <a:cs typeface="Calibri" charset="0"/>
              </a:endParaRPr>
            </a:p>
          </p:txBody>
        </p:sp>
        <p:sp>
          <p:nvSpPr>
            <p:cNvPr id="48143" name="Text Box 20"/>
            <p:cNvSpPr txBox="1">
              <a:spLocks noChangeArrowheads="1"/>
            </p:cNvSpPr>
            <p:nvPr/>
          </p:nvSpPr>
          <p:spPr bwMode="auto">
            <a:xfrm>
              <a:off x="3206" y="1748"/>
              <a:ext cx="727" cy="137"/>
            </a:xfrm>
            <a:prstGeom prst="rect">
              <a:avLst/>
            </a:prstGeom>
            <a:grpFill/>
            <a:ln>
              <a:noFill/>
            </a:ln>
            <a:extLs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0"/>
                  <a:cs typeface="ＭＳ Ｐゴシック" charset="0"/>
                </a:defRPr>
              </a:lvl1pPr>
              <a:lvl2pPr marL="742950" indent="-285750" eaLnBrk="0" hangingPunct="0">
                <a:defRPr sz="2400">
                  <a:solidFill>
                    <a:schemeClr val="accent1"/>
                  </a:solidFill>
                  <a:latin typeface="Arial" charset="0"/>
                  <a:ea typeface="ＭＳ Ｐゴシック" charset="0"/>
                </a:defRPr>
              </a:lvl2pPr>
              <a:lvl3pPr marL="1143000" indent="-228600" eaLnBrk="0" hangingPunct="0">
                <a:defRPr sz="2400">
                  <a:solidFill>
                    <a:schemeClr val="accent1"/>
                  </a:solidFill>
                  <a:latin typeface="Arial" charset="0"/>
                  <a:ea typeface="ＭＳ Ｐゴシック" charset="0"/>
                </a:defRPr>
              </a:lvl3pPr>
              <a:lvl4pPr marL="1600200" indent="-228600" eaLnBrk="0" hangingPunct="0">
                <a:defRPr sz="2400">
                  <a:solidFill>
                    <a:schemeClr val="accent1"/>
                  </a:solidFill>
                  <a:latin typeface="Arial" charset="0"/>
                  <a:ea typeface="ＭＳ Ｐゴシック" charset="0"/>
                </a:defRPr>
              </a:lvl4pPr>
              <a:lvl5pPr marL="2057400" indent="-228600" eaLnBrk="0" hangingPunct="0">
                <a:defRPr sz="2400">
                  <a:solidFill>
                    <a:schemeClr val="accent1"/>
                  </a:solidFill>
                  <a:latin typeface="Arial" charset="0"/>
                  <a:ea typeface="ＭＳ Ｐゴシック" charset="0"/>
                </a:defRPr>
              </a:lvl5pPr>
              <a:lvl6pPr marL="2514600" indent="-228600" eaLnBrk="0" fontAlgn="base" hangingPunct="0">
                <a:spcBef>
                  <a:spcPct val="0"/>
                </a:spcBef>
                <a:spcAft>
                  <a:spcPct val="0"/>
                </a:spcAft>
                <a:defRPr sz="2400">
                  <a:solidFill>
                    <a:schemeClr val="accent1"/>
                  </a:solidFill>
                  <a:latin typeface="Arial" charset="0"/>
                  <a:ea typeface="ＭＳ Ｐゴシック" charset="0"/>
                </a:defRPr>
              </a:lvl6pPr>
              <a:lvl7pPr marL="2971800" indent="-228600" eaLnBrk="0" fontAlgn="base" hangingPunct="0">
                <a:spcBef>
                  <a:spcPct val="0"/>
                </a:spcBef>
                <a:spcAft>
                  <a:spcPct val="0"/>
                </a:spcAft>
                <a:defRPr sz="2400">
                  <a:solidFill>
                    <a:schemeClr val="accent1"/>
                  </a:solidFill>
                  <a:latin typeface="Arial" charset="0"/>
                  <a:ea typeface="ＭＳ Ｐゴシック" charset="0"/>
                </a:defRPr>
              </a:lvl7pPr>
              <a:lvl8pPr marL="3429000" indent="-228600" eaLnBrk="0" fontAlgn="base" hangingPunct="0">
                <a:spcBef>
                  <a:spcPct val="0"/>
                </a:spcBef>
                <a:spcAft>
                  <a:spcPct val="0"/>
                </a:spcAft>
                <a:defRPr sz="2400">
                  <a:solidFill>
                    <a:schemeClr val="accent1"/>
                  </a:solidFill>
                  <a:latin typeface="Arial" charset="0"/>
                  <a:ea typeface="ＭＳ Ｐゴシック" charset="0"/>
                </a:defRPr>
              </a:lvl8pPr>
              <a:lvl9pPr marL="3886200" indent="-228600" eaLnBrk="0" fontAlgn="base" hangingPunct="0">
                <a:spcBef>
                  <a:spcPct val="0"/>
                </a:spcBef>
                <a:spcAft>
                  <a:spcPct val="0"/>
                </a:spcAft>
                <a:defRPr sz="2400">
                  <a:solidFill>
                    <a:schemeClr val="accent1"/>
                  </a:solidFill>
                  <a:latin typeface="Arial" charset="0"/>
                  <a:ea typeface="ＭＳ Ｐゴシック" charset="0"/>
                </a:defRPr>
              </a:lvl9pPr>
            </a:lstStyle>
            <a:p>
              <a:pPr>
                <a:defRPr/>
              </a:pPr>
              <a:r>
                <a:rPr lang="en-US" sz="1200" dirty="0" smtClean="0">
                  <a:solidFill>
                    <a:srgbClr val="000000"/>
                  </a:solidFill>
                  <a:latin typeface="Calibri" charset="0"/>
                  <a:cs typeface="Calibri" charset="0"/>
                </a:rPr>
                <a:t>Little </a:t>
              </a:r>
              <a:r>
                <a:rPr lang="en-US" sz="1200" dirty="0" err="1" smtClean="0">
                  <a:solidFill>
                    <a:srgbClr val="000000"/>
                  </a:solidFill>
                  <a:latin typeface="Calibri" charset="0"/>
                  <a:cs typeface="Calibri" charset="0"/>
                </a:rPr>
                <a:t>Endian</a:t>
              </a:r>
              <a:endParaRPr lang="en-US" sz="1200" dirty="0" smtClean="0">
                <a:solidFill>
                  <a:srgbClr val="000000"/>
                </a:solidFill>
                <a:latin typeface="Calibri" charset="0"/>
                <a:cs typeface="Calibri" charset="0"/>
              </a:endParaRPr>
            </a:p>
          </p:txBody>
        </p:sp>
        <p:sp>
          <p:nvSpPr>
            <p:cNvPr id="48144" name="Text Box 21"/>
            <p:cNvSpPr txBox="1">
              <a:spLocks noChangeArrowheads="1"/>
            </p:cNvSpPr>
            <p:nvPr/>
          </p:nvSpPr>
          <p:spPr bwMode="auto">
            <a:xfrm>
              <a:off x="3206" y="1892"/>
              <a:ext cx="734" cy="137"/>
            </a:xfrm>
            <a:prstGeom prst="rect">
              <a:avLst/>
            </a:prstGeom>
            <a:grpFill/>
            <a:ln>
              <a:noFill/>
            </a:ln>
            <a:extLs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127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0"/>
                  <a:cs typeface="ＭＳ Ｐゴシック" charset="0"/>
                </a:defRPr>
              </a:lvl1pPr>
              <a:lvl2pPr marL="742950" indent="-285750" eaLnBrk="0" hangingPunct="0">
                <a:defRPr sz="2400">
                  <a:solidFill>
                    <a:schemeClr val="accent1"/>
                  </a:solidFill>
                  <a:latin typeface="Arial" charset="0"/>
                  <a:ea typeface="ＭＳ Ｐゴシック" charset="0"/>
                </a:defRPr>
              </a:lvl2pPr>
              <a:lvl3pPr marL="1143000" indent="-228600" eaLnBrk="0" hangingPunct="0">
                <a:defRPr sz="2400">
                  <a:solidFill>
                    <a:schemeClr val="accent1"/>
                  </a:solidFill>
                  <a:latin typeface="Arial" charset="0"/>
                  <a:ea typeface="ＭＳ Ｐゴシック" charset="0"/>
                </a:defRPr>
              </a:lvl3pPr>
              <a:lvl4pPr marL="1600200" indent="-228600" eaLnBrk="0" hangingPunct="0">
                <a:defRPr sz="2400">
                  <a:solidFill>
                    <a:schemeClr val="accent1"/>
                  </a:solidFill>
                  <a:latin typeface="Arial" charset="0"/>
                  <a:ea typeface="ＭＳ Ｐゴシック" charset="0"/>
                </a:defRPr>
              </a:lvl4pPr>
              <a:lvl5pPr marL="2057400" indent="-228600" eaLnBrk="0" hangingPunct="0">
                <a:defRPr sz="2400">
                  <a:solidFill>
                    <a:schemeClr val="accent1"/>
                  </a:solidFill>
                  <a:latin typeface="Arial" charset="0"/>
                  <a:ea typeface="ＭＳ Ｐゴシック" charset="0"/>
                </a:defRPr>
              </a:lvl5pPr>
              <a:lvl6pPr marL="2514600" indent="-228600" eaLnBrk="0" fontAlgn="base" hangingPunct="0">
                <a:spcBef>
                  <a:spcPct val="0"/>
                </a:spcBef>
                <a:spcAft>
                  <a:spcPct val="0"/>
                </a:spcAft>
                <a:defRPr sz="2400">
                  <a:solidFill>
                    <a:schemeClr val="accent1"/>
                  </a:solidFill>
                  <a:latin typeface="Arial" charset="0"/>
                  <a:ea typeface="ＭＳ Ｐゴシック" charset="0"/>
                </a:defRPr>
              </a:lvl6pPr>
              <a:lvl7pPr marL="2971800" indent="-228600" eaLnBrk="0" fontAlgn="base" hangingPunct="0">
                <a:spcBef>
                  <a:spcPct val="0"/>
                </a:spcBef>
                <a:spcAft>
                  <a:spcPct val="0"/>
                </a:spcAft>
                <a:defRPr sz="2400">
                  <a:solidFill>
                    <a:schemeClr val="accent1"/>
                  </a:solidFill>
                  <a:latin typeface="Arial" charset="0"/>
                  <a:ea typeface="ＭＳ Ｐゴシック" charset="0"/>
                </a:defRPr>
              </a:lvl7pPr>
              <a:lvl8pPr marL="3429000" indent="-228600" eaLnBrk="0" fontAlgn="base" hangingPunct="0">
                <a:spcBef>
                  <a:spcPct val="0"/>
                </a:spcBef>
                <a:spcAft>
                  <a:spcPct val="0"/>
                </a:spcAft>
                <a:defRPr sz="2400">
                  <a:solidFill>
                    <a:schemeClr val="accent1"/>
                  </a:solidFill>
                  <a:latin typeface="Arial" charset="0"/>
                  <a:ea typeface="ＭＳ Ｐゴシック" charset="0"/>
                </a:defRPr>
              </a:lvl8pPr>
              <a:lvl9pPr marL="3886200" indent="-228600" eaLnBrk="0" fontAlgn="base" hangingPunct="0">
                <a:spcBef>
                  <a:spcPct val="0"/>
                </a:spcBef>
                <a:spcAft>
                  <a:spcPct val="0"/>
                </a:spcAft>
                <a:defRPr sz="2400">
                  <a:solidFill>
                    <a:schemeClr val="accent1"/>
                  </a:solidFill>
                  <a:latin typeface="Arial" charset="0"/>
                  <a:ea typeface="ＭＳ Ｐゴシック" charset="0"/>
                </a:defRPr>
              </a:lvl9pPr>
            </a:lstStyle>
            <a:p>
              <a:pPr>
                <a:defRPr/>
              </a:pPr>
              <a:r>
                <a:rPr lang="en-US" sz="1200" dirty="0" smtClean="0">
                  <a:solidFill>
                    <a:srgbClr val="000000"/>
                  </a:solidFill>
                  <a:latin typeface="Calibri" charset="0"/>
                  <a:cs typeface="Calibri" charset="0"/>
                </a:rPr>
                <a:t>64-bit </a:t>
              </a:r>
              <a:r>
                <a:rPr lang="en-US" sz="1200" dirty="0" err="1" smtClean="0">
                  <a:solidFill>
                    <a:srgbClr val="000000"/>
                  </a:solidFill>
                  <a:latin typeface="Calibri" charset="0"/>
                  <a:cs typeface="Calibri" charset="0"/>
                </a:rPr>
                <a:t>addr</a:t>
              </a:r>
              <a:endParaRPr lang="en-US" sz="1200" dirty="0" smtClean="0">
                <a:solidFill>
                  <a:srgbClr val="000000"/>
                </a:solidFill>
                <a:latin typeface="Calibri" charset="0"/>
                <a:cs typeface="Calibri" charset="0"/>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Endian Mean????</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Endianness</a:t>
            </a:r>
            <a:r>
              <a:rPr lang="en-US" dirty="0" smtClean="0"/>
              <a:t> </a:t>
            </a:r>
            <a:r>
              <a:rPr lang="en-US" sz="1000" dirty="0" smtClean="0"/>
              <a:t>from </a:t>
            </a:r>
            <a:r>
              <a:rPr lang="en-US" sz="1000" dirty="0" err="1" smtClean="0"/>
              <a:t>wikipedia</a:t>
            </a:r>
            <a:endParaRPr lang="en-US" dirty="0"/>
          </a:p>
        </p:txBody>
      </p:sp>
      <p:sp>
        <p:nvSpPr>
          <p:cNvPr id="3" name="Content Placeholder 2"/>
          <p:cNvSpPr>
            <a:spLocks noGrp="1"/>
          </p:cNvSpPr>
          <p:nvPr>
            <p:ph idx="1"/>
          </p:nvPr>
        </p:nvSpPr>
        <p:spPr/>
        <p:txBody>
          <a:bodyPr/>
          <a:lstStyle/>
          <a:p>
            <a:r>
              <a:rPr lang="en-US" sz="1600" dirty="0" err="1" smtClean="0"/>
              <a:t>Endianness</a:t>
            </a:r>
            <a:r>
              <a:rPr lang="en-US" sz="1600" dirty="0" smtClean="0"/>
              <a:t> refers to the sequential order used to numerically interpret a range of bytes in computer memory as a larger, composed word value. It also describes the order of byte transmission over a digital link. Words may be represented in big-endian or little-endian format, depending on whether bits or bytes or other components are numbered from the big end (most significant bit) or the little end (least significant bit). </a:t>
            </a:r>
            <a:r>
              <a:rPr lang="en-US" sz="1600" dirty="0" smtClean="0">
                <a:solidFill>
                  <a:srgbClr val="FF0000"/>
                </a:solidFill>
              </a:rPr>
              <a:t>When addressing memory or sending/storing words </a:t>
            </a:r>
            <a:r>
              <a:rPr lang="en-US" sz="1600" dirty="0" err="1" smtClean="0">
                <a:solidFill>
                  <a:srgbClr val="FF0000"/>
                </a:solidFill>
              </a:rPr>
              <a:t>bytewise</a:t>
            </a:r>
            <a:r>
              <a:rPr lang="en-US" sz="1600" dirty="0" smtClean="0">
                <a:solidFill>
                  <a:srgbClr val="FF0000"/>
                </a:solidFill>
              </a:rPr>
              <a:t>, in big-endian format, the most significant byte, which is the byte containing the most significant bit, is sent first (has the lowest address) and the following bytes are sent (or addressed) in decreasing significance order with the least significant byte, which is the byte containing the least significant bit, thus being sent in last place (and having the highest address). </a:t>
            </a:r>
            <a:r>
              <a:rPr lang="en-US" sz="1600" dirty="0" smtClean="0"/>
              <a:t>Little-endian format reverses the order of the sequence and addresses/sends/stores the least significant byte first (lowest address) and the most significant byte last (highest address). The order of bits within a byte or word can also have </a:t>
            </a:r>
            <a:r>
              <a:rPr lang="en-US" sz="1600" dirty="0" err="1" smtClean="0"/>
              <a:t>endianness</a:t>
            </a:r>
            <a:r>
              <a:rPr lang="en-US" sz="1600" dirty="0" smtClean="0"/>
              <a:t> (as discussed later); however, a byte is typically handled as a numerical value or character symbol and so bit sequence order is obviated</a:t>
            </a:r>
          </a:p>
          <a:p>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09-03 at 1.28.43 PM.png"/>
          <p:cNvPicPr>
            <a:picLocks noGrp="1" noChangeAspect="1"/>
          </p:cNvPicPr>
          <p:nvPr>
            <p:ph idx="1"/>
          </p:nvPr>
        </p:nvPicPr>
        <p:blipFill>
          <a:blip r:embed="rId2"/>
          <a:stretch>
            <a:fillRect/>
          </a:stretch>
        </p:blipFill>
        <p:spPr>
          <a:xfrm>
            <a:off x="831850" y="2597150"/>
            <a:ext cx="7480300" cy="2349500"/>
          </a:xfrm>
        </p:spPr>
      </p:pic>
      <p:sp>
        <p:nvSpPr>
          <p:cNvPr id="5" name="TextBox 4"/>
          <p:cNvSpPr txBox="1"/>
          <p:nvPr/>
        </p:nvSpPr>
        <p:spPr>
          <a:xfrm>
            <a:off x="2222624" y="1423576"/>
            <a:ext cx="6299143" cy="369332"/>
          </a:xfrm>
          <a:prstGeom prst="rect">
            <a:avLst/>
          </a:prstGeom>
          <a:noFill/>
        </p:spPr>
        <p:txBody>
          <a:bodyPr wrap="square" rtlCol="0">
            <a:spAutoFit/>
          </a:bodyPr>
          <a:lstStyle/>
          <a:p>
            <a:r>
              <a:rPr lang="en-US" dirty="0"/>
              <a:t>0x01234567   starting mem location 0x100</a:t>
            </a:r>
          </a:p>
        </p:txBody>
      </p:sp>
      <p:sp>
        <p:nvSpPr>
          <p:cNvPr id="6" name="TextBox 5"/>
          <p:cNvSpPr txBox="1"/>
          <p:nvPr/>
        </p:nvSpPr>
        <p:spPr>
          <a:xfrm>
            <a:off x="1331526" y="5335849"/>
            <a:ext cx="6980624" cy="369332"/>
          </a:xfrm>
          <a:prstGeom prst="rect">
            <a:avLst/>
          </a:prstGeom>
          <a:noFill/>
        </p:spPr>
        <p:txBody>
          <a:bodyPr wrap="square" rtlCol="0">
            <a:spAutoFit/>
          </a:bodyPr>
          <a:lstStyle/>
          <a:p>
            <a:r>
              <a:rPr lang="en-US" dirty="0"/>
              <a:t>Supposedly 99% of ARM implementations are Little-</a:t>
            </a:r>
            <a:r>
              <a:rPr lang="en-US" dirty="0" err="1"/>
              <a:t>Endian</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Instruction Classes</a:t>
            </a:r>
          </a:p>
        </p:txBody>
      </p:sp>
      <p:sp>
        <p:nvSpPr>
          <p:cNvPr id="49154" name="Rectangle 3"/>
          <p:cNvSpPr>
            <a:spLocks noGrp="1" noChangeArrowheads="1"/>
          </p:cNvSpPr>
          <p:nvPr>
            <p:ph type="body" idx="1"/>
          </p:nvPr>
        </p:nvSpPr>
        <p:spPr/>
        <p:txBody>
          <a:bodyPr/>
          <a:lstStyle/>
          <a:p>
            <a:pPr eaLnBrk="1" hangingPunct="1"/>
            <a:r>
              <a:rPr lang="en-US" altLang="en-US">
                <a:latin typeface="Optima" charset="0"/>
                <a:ea typeface="ＭＳ Ｐゴシック" charset="-128"/>
                <a:cs typeface="Optima" charset="0"/>
              </a:rPr>
              <a:t>For most architectures, instructions can be grouped into three classes</a:t>
            </a:r>
          </a:p>
          <a:p>
            <a:pPr lvl="1" eaLnBrk="1" hangingPunct="1"/>
            <a:r>
              <a:rPr lang="en-US" altLang="en-US">
                <a:latin typeface="Optima" charset="0"/>
                <a:cs typeface="Optima" charset="0"/>
              </a:rPr>
              <a:t>ALU operations </a:t>
            </a:r>
          </a:p>
          <a:p>
            <a:pPr lvl="1" eaLnBrk="1" hangingPunct="1"/>
            <a:r>
              <a:rPr lang="en-US" altLang="en-US">
                <a:latin typeface="Optima" charset="0"/>
                <a:cs typeface="Optima" charset="0"/>
              </a:rPr>
              <a:t>Control Flow</a:t>
            </a:r>
          </a:p>
          <a:p>
            <a:pPr lvl="1" eaLnBrk="1" hangingPunct="1"/>
            <a:r>
              <a:rPr lang="en-US" altLang="en-US">
                <a:latin typeface="Optima" charset="0"/>
                <a:cs typeface="Optima" charset="0"/>
              </a:rPr>
              <a:t>Data Movement</a:t>
            </a:r>
          </a:p>
          <a:p>
            <a:pPr lvl="1" eaLnBrk="1" hangingPunct="1"/>
            <a:endParaRPr lang="en-US" altLang="en-US" sz="2000">
              <a:latin typeface="Optima" charset="0"/>
              <a:cs typeface="Optima" charset="0"/>
            </a:endParaRPr>
          </a:p>
        </p:txBody>
      </p:sp>
      <p:sp>
        <p:nvSpPr>
          <p:cNvPr id="49155" name="Rectangle 1"/>
          <p:cNvSpPr>
            <a:spLocks noChangeArrowheads="1"/>
          </p:cNvSpPr>
          <p:nvPr/>
        </p:nvSpPr>
        <p:spPr bwMode="auto">
          <a:xfrm>
            <a:off x="4876800" y="2590800"/>
            <a:ext cx="3810000" cy="1200328"/>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i="1" dirty="0">
                <a:solidFill>
                  <a:schemeClr val="tx2"/>
                </a:solidFill>
                <a:latin typeface="Calibri" charset="0"/>
              </a:rPr>
              <a:t>Consider instructions in  programming languages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ALU Instructions</a:t>
            </a:r>
          </a:p>
        </p:txBody>
      </p:sp>
      <p:sp>
        <p:nvSpPr>
          <p:cNvPr id="50178" name="Content Placeholder 2"/>
          <p:cNvSpPr>
            <a:spLocks noGrp="1"/>
          </p:cNvSpPr>
          <p:nvPr>
            <p:ph idx="1"/>
          </p:nvPr>
        </p:nvSpPr>
        <p:spPr/>
        <p:txBody>
          <a:bodyPr/>
          <a:lstStyle/>
          <a:p>
            <a:pPr eaLnBrk="1" hangingPunct="1"/>
            <a:r>
              <a:rPr lang="en-US" altLang="en-US" sz="2400" dirty="0">
                <a:latin typeface="Optima" charset="0"/>
                <a:ea typeface="ＭＳ Ｐゴシック" charset="-128"/>
                <a:cs typeface="Optima" charset="0"/>
              </a:rPr>
              <a:t>Arithmetic and logic operations </a:t>
            </a:r>
          </a:p>
          <a:p>
            <a:pPr lvl="1" eaLnBrk="1" hangingPunct="1"/>
            <a:r>
              <a:rPr lang="en-US" altLang="en-US" sz="2000" dirty="0">
                <a:solidFill>
                  <a:srgbClr val="FF0000"/>
                </a:solidFill>
                <a:latin typeface="Optima" charset="0"/>
                <a:cs typeface="Optima" charset="0"/>
              </a:rPr>
              <a:t>add, sub, </a:t>
            </a:r>
            <a:r>
              <a:rPr lang="en-US" altLang="en-US" sz="2000" dirty="0" err="1">
                <a:solidFill>
                  <a:srgbClr val="FF0000"/>
                </a:solidFill>
                <a:latin typeface="Optima" charset="0"/>
                <a:cs typeface="Optima" charset="0"/>
              </a:rPr>
              <a:t>mult</a:t>
            </a:r>
            <a:r>
              <a:rPr lang="en-US" altLang="en-US" sz="2000" dirty="0">
                <a:solidFill>
                  <a:srgbClr val="FF0000"/>
                </a:solidFill>
                <a:latin typeface="Optima" charset="0"/>
                <a:cs typeface="Optima" charset="0"/>
              </a:rPr>
              <a:t>, div</a:t>
            </a:r>
          </a:p>
          <a:p>
            <a:pPr lvl="3" eaLnBrk="1" hangingPunct="1">
              <a:buFont typeface="Times" charset="0"/>
              <a:buNone/>
            </a:pPr>
            <a:r>
              <a:rPr lang="en-US" altLang="en-US" sz="1600" b="1" dirty="0">
                <a:solidFill>
                  <a:srgbClr val="000000"/>
                </a:solidFill>
                <a:latin typeface="Courier" charset="0"/>
                <a:cs typeface="Optima" charset="0"/>
              </a:rPr>
              <a:t>add   $1, $2, $3    </a:t>
            </a:r>
            <a:r>
              <a:rPr lang="en-US" altLang="en-US" sz="1600" b="1" dirty="0">
                <a:solidFill>
                  <a:srgbClr val="008000"/>
                </a:solidFill>
                <a:latin typeface="Courier" charset="0"/>
                <a:cs typeface="Optima" charset="0"/>
              </a:rPr>
              <a:t>// three operand</a:t>
            </a:r>
          </a:p>
          <a:p>
            <a:pPr lvl="3" eaLnBrk="1" hangingPunct="1">
              <a:buFont typeface="Times" charset="0"/>
              <a:buNone/>
            </a:pPr>
            <a:r>
              <a:rPr lang="en-US" altLang="en-US" sz="1600" b="1" dirty="0">
                <a:solidFill>
                  <a:srgbClr val="000000"/>
                </a:solidFill>
                <a:latin typeface="Courier" charset="0"/>
                <a:cs typeface="Optima" charset="0"/>
              </a:rPr>
              <a:t>add   $1, $2	       </a:t>
            </a:r>
            <a:r>
              <a:rPr lang="en-US" altLang="en-US" sz="1600" b="1" dirty="0">
                <a:solidFill>
                  <a:srgbClr val="008000"/>
                </a:solidFill>
                <a:latin typeface="Courier" charset="0"/>
                <a:cs typeface="Optima" charset="0"/>
              </a:rPr>
              <a:t>// two operand</a:t>
            </a:r>
            <a:endParaRPr lang="en-US" altLang="en-US" dirty="0">
              <a:latin typeface="Optima" charset="0"/>
              <a:cs typeface="Optima" charset="0"/>
            </a:endParaRPr>
          </a:p>
          <a:p>
            <a:pPr lvl="1" eaLnBrk="1" hangingPunct="1"/>
            <a:r>
              <a:rPr lang="en-US" altLang="en-US" sz="2000" dirty="0">
                <a:solidFill>
                  <a:srgbClr val="FF0000"/>
                </a:solidFill>
                <a:latin typeface="Optima" charset="0"/>
                <a:cs typeface="Optima" charset="0"/>
              </a:rPr>
              <a:t>shift</a:t>
            </a:r>
            <a:r>
              <a:rPr lang="en-US" altLang="en-US" sz="2000" dirty="0">
                <a:latin typeface="Optima" charset="0"/>
                <a:cs typeface="Optima" charset="0"/>
              </a:rPr>
              <a:t> </a:t>
            </a:r>
          </a:p>
          <a:p>
            <a:pPr lvl="1" eaLnBrk="1" hangingPunct="1"/>
            <a:r>
              <a:rPr lang="en-US" altLang="en-US" sz="2000" dirty="0">
                <a:solidFill>
                  <a:srgbClr val="FF0000"/>
                </a:solidFill>
                <a:latin typeface="Optima" charset="0"/>
                <a:cs typeface="Optima" charset="0"/>
              </a:rPr>
              <a:t>AND, OR, XOR</a:t>
            </a:r>
          </a:p>
          <a:p>
            <a:pPr eaLnBrk="1" hangingPunct="1"/>
            <a:endParaRPr lang="en-US" altLang="en-US" sz="2400" dirty="0">
              <a:latin typeface="Optima" charset="0"/>
              <a:ea typeface="ＭＳ Ｐゴシック" charset="-128"/>
              <a:cs typeface="Optima" charset="0"/>
            </a:endParaRPr>
          </a:p>
          <a:p>
            <a:pPr eaLnBrk="1" hangingPunct="1"/>
            <a:r>
              <a:rPr lang="en-US" altLang="en-US" sz="2400" dirty="0">
                <a:latin typeface="Optima" charset="0"/>
                <a:ea typeface="ＭＳ Ｐゴシック" charset="-128"/>
                <a:cs typeface="Optima" charset="0"/>
              </a:rPr>
              <a:t>Have floating-point and integer versions of most</a:t>
            </a:r>
          </a:p>
          <a:p>
            <a:pPr eaLnBrk="1" hangingPunct="1"/>
            <a:r>
              <a:rPr lang="en-US" altLang="en-US" sz="2400" dirty="0">
                <a:latin typeface="Optima" charset="0"/>
                <a:ea typeface="ＭＳ Ｐゴシック" charset="-128"/>
                <a:cs typeface="Optima" charset="0"/>
              </a:rPr>
              <a:t>Each arithmetic instruction performs one operation</a:t>
            </a:r>
          </a:p>
          <a:p>
            <a:pPr eaLnBrk="1" hangingPunct="1"/>
            <a:r>
              <a:rPr lang="en-US" altLang="en-US" sz="2400" dirty="0">
                <a:latin typeface="Optima" charset="0"/>
                <a:ea typeface="ＭＳ Ｐゴシック" charset="-128"/>
                <a:cs typeface="Optima" charset="0"/>
              </a:rPr>
              <a:t>Tied to the underlying functional units</a:t>
            </a:r>
          </a:p>
          <a:p>
            <a:pPr eaLnBrk="1" hangingPunct="1"/>
            <a:endParaRPr lang="en-US" altLang="en-US" dirty="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Control Instructions</a:t>
            </a:r>
          </a:p>
        </p:txBody>
      </p:sp>
      <p:sp>
        <p:nvSpPr>
          <p:cNvPr id="51202" name="Content Placeholder 2"/>
          <p:cNvSpPr>
            <a:spLocks noGrp="1"/>
          </p:cNvSpPr>
          <p:nvPr>
            <p:ph idx="1"/>
          </p:nvPr>
        </p:nvSpPr>
        <p:spPr/>
        <p:txBody>
          <a:bodyPr/>
          <a:lstStyle/>
          <a:p>
            <a:pPr eaLnBrk="1" hangingPunct="1"/>
            <a:r>
              <a:rPr lang="en-US" altLang="en-US" sz="2400" dirty="0">
                <a:latin typeface="Optima" charset="0"/>
                <a:ea typeface="ＭＳ Ｐゴシック" charset="-128"/>
                <a:cs typeface="Optima" charset="0"/>
              </a:rPr>
              <a:t>Control Flow or branch instructions</a:t>
            </a:r>
          </a:p>
          <a:p>
            <a:pPr lvl="1" eaLnBrk="1" hangingPunct="1"/>
            <a:r>
              <a:rPr lang="en-US" altLang="en-US" sz="2000" dirty="0">
                <a:latin typeface="Optima" charset="0"/>
                <a:cs typeface="Optima" charset="0"/>
              </a:rPr>
              <a:t>Need them for if statements and loops</a:t>
            </a:r>
          </a:p>
          <a:p>
            <a:pPr lvl="1" eaLnBrk="1" hangingPunct="1"/>
            <a:r>
              <a:rPr lang="en-US" altLang="en-US" sz="2000" dirty="0">
                <a:latin typeface="Optima" charset="0"/>
                <a:cs typeface="Optima" charset="0"/>
              </a:rPr>
              <a:t>Example</a:t>
            </a:r>
          </a:p>
          <a:p>
            <a:pPr lvl="3" eaLnBrk="1" hangingPunct="1">
              <a:buFont typeface="Times" charset="0"/>
              <a:buNone/>
            </a:pPr>
            <a:r>
              <a:rPr lang="en-US" altLang="en-US" sz="1600" b="1" dirty="0" err="1">
                <a:latin typeface="Courier" charset="0"/>
                <a:cs typeface="Optima" charset="0"/>
              </a:rPr>
              <a:t>beq</a:t>
            </a:r>
            <a:r>
              <a:rPr lang="en-US" altLang="en-US" sz="1600" b="1" dirty="0">
                <a:latin typeface="Courier" charset="0"/>
                <a:cs typeface="Optima" charset="0"/>
              </a:rPr>
              <a:t> $1,$2,LOOP   </a:t>
            </a:r>
            <a:r>
              <a:rPr lang="en-US" altLang="en-US" sz="1600" b="1" dirty="0">
                <a:solidFill>
                  <a:srgbClr val="008000"/>
                </a:solidFill>
                <a:latin typeface="Courier" charset="0"/>
                <a:cs typeface="Optima" charset="0"/>
              </a:rPr>
              <a:t>// jump to LOOP if $1 == $2</a:t>
            </a:r>
          </a:p>
          <a:p>
            <a:pPr lvl="3" eaLnBrk="1" hangingPunct="1">
              <a:buFont typeface="Times" charset="0"/>
              <a:buNone/>
            </a:pPr>
            <a:r>
              <a:rPr lang="en-US" altLang="en-US" sz="1600" b="1" dirty="0" err="1">
                <a:latin typeface="Courier" charset="0"/>
                <a:cs typeface="Optima" charset="0"/>
              </a:rPr>
              <a:t>j</a:t>
            </a:r>
            <a:r>
              <a:rPr lang="en-US" altLang="en-US" sz="1600" b="1" dirty="0">
                <a:latin typeface="Courier" charset="0"/>
                <a:cs typeface="Optima" charset="0"/>
              </a:rPr>
              <a:t> ADDR           </a:t>
            </a:r>
            <a:r>
              <a:rPr lang="en-US" altLang="en-US" sz="1600" b="1" dirty="0">
                <a:solidFill>
                  <a:srgbClr val="008000"/>
                </a:solidFill>
                <a:latin typeface="Courier" charset="0"/>
                <a:cs typeface="Optima" charset="0"/>
              </a:rPr>
              <a:t>// jump to ADDR</a:t>
            </a:r>
          </a:p>
          <a:p>
            <a:pPr lvl="1" eaLnBrk="1" hangingPunct="1"/>
            <a:endParaRPr lang="en-US" altLang="en-US" sz="2000" dirty="0">
              <a:latin typeface="Optima" charset="0"/>
              <a:cs typeface="Optima" charset="0"/>
            </a:endParaRPr>
          </a:p>
          <a:p>
            <a:pPr eaLnBrk="1" hangingPunct="1"/>
            <a:r>
              <a:rPr lang="en-US" altLang="en-US" sz="2400" dirty="0">
                <a:latin typeface="Optima" charset="0"/>
                <a:ea typeface="ＭＳ Ｐゴシック" charset="-128"/>
                <a:cs typeface="Optima" charset="0"/>
              </a:rPr>
              <a:t>Two main types </a:t>
            </a:r>
          </a:p>
          <a:p>
            <a:pPr lvl="1" eaLnBrk="1" hangingPunct="1"/>
            <a:r>
              <a:rPr lang="en-US" altLang="en-US" sz="2000" dirty="0">
                <a:latin typeface="Optima" charset="0"/>
                <a:cs typeface="Optima" charset="0"/>
              </a:rPr>
              <a:t>Conditional jumps</a:t>
            </a:r>
          </a:p>
          <a:p>
            <a:pPr lvl="2" eaLnBrk="1" hangingPunct="1"/>
            <a:r>
              <a:rPr lang="en-US" altLang="en-US" sz="1600" dirty="0">
                <a:latin typeface="Optima" charset="0"/>
                <a:cs typeface="Optima" charset="0"/>
              </a:rPr>
              <a:t>check condition and move to label</a:t>
            </a:r>
          </a:p>
          <a:p>
            <a:pPr lvl="1" eaLnBrk="1" hangingPunct="1"/>
            <a:r>
              <a:rPr lang="en-US" altLang="en-US" sz="2000" dirty="0">
                <a:latin typeface="Optima" charset="0"/>
                <a:cs typeface="Optima" charset="0"/>
              </a:rPr>
              <a:t>Unconditional jumps</a:t>
            </a:r>
          </a:p>
          <a:p>
            <a:pPr lvl="2" eaLnBrk="1" hangingPunct="1"/>
            <a:r>
              <a:rPr lang="en-US" altLang="en-US" sz="1600" dirty="0">
                <a:latin typeface="Optima" charset="0"/>
                <a:cs typeface="Optima" charset="0"/>
              </a:rPr>
              <a:t>move to label </a:t>
            </a:r>
          </a:p>
          <a:p>
            <a:pPr lvl="2" eaLnBrk="1" hangingPunct="1"/>
            <a:endParaRPr lang="en-US" altLang="en-US" sz="1600" dirty="0">
              <a:latin typeface="Optima" charset="0"/>
              <a:cs typeface="Optima" charset="0"/>
            </a:endParaRPr>
          </a:p>
          <a:p>
            <a:pPr eaLnBrk="1" hangingPunct="1"/>
            <a:r>
              <a:rPr lang="en-US" altLang="en-US" sz="2400" dirty="0">
                <a:latin typeface="Optima" charset="0"/>
                <a:ea typeface="ＭＳ Ｐゴシック" charset="-128"/>
                <a:cs typeface="Optima" charset="0"/>
              </a:rPr>
              <a:t>Implemented by manipulating the program </a:t>
            </a:r>
            <a:r>
              <a:rPr lang="en-US" altLang="en-US" sz="2400" dirty="0" smtClean="0">
                <a:latin typeface="Optima" charset="0"/>
                <a:ea typeface="ＭＳ Ｐゴシック" charset="-128"/>
                <a:cs typeface="Optima" charset="0"/>
              </a:rPr>
              <a:t>counter</a:t>
            </a:r>
          </a:p>
          <a:p>
            <a:pPr eaLnBrk="1" hangingPunct="1"/>
            <a:r>
              <a:rPr lang="en-US" altLang="en-US" sz="2400" dirty="0" smtClean="0">
                <a:latin typeface="Optima" charset="0"/>
                <a:cs typeface="Optima" charset="0"/>
              </a:rPr>
              <a:t>You are moving about in </a:t>
            </a:r>
            <a:r>
              <a:rPr lang="en-US" altLang="en-US" sz="2400" smtClean="0">
                <a:latin typeface="Optima" charset="0"/>
                <a:cs typeface="Optima" charset="0"/>
              </a:rPr>
              <a:t>the program space!</a:t>
            </a:r>
            <a:endParaRPr lang="en-US" altLang="en-US" sz="2400" smtClean="0">
              <a:latin typeface="Optima" charset="0"/>
              <a:ea typeface="ＭＳ Ｐゴシック" charset="-128"/>
              <a:cs typeface="Optima" charset="0"/>
            </a:endParaRPr>
          </a:p>
          <a:p>
            <a:pPr lvl="2" eaLnBrk="1" hangingPunct="1"/>
            <a:endParaRPr lang="en-US" altLang="en-US" sz="1600" dirty="0">
              <a:latin typeface="Optima" charset="0"/>
              <a:cs typeface="Optima" charset="0"/>
            </a:endParaRPr>
          </a:p>
          <a:p>
            <a:pPr eaLnBrk="1" hangingPunct="1">
              <a:buFont typeface="Times" charset="0"/>
              <a:buNone/>
            </a:pPr>
            <a:endParaRPr lang="en-US" altLang="en-US" dirty="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Data Movement Instructions</a:t>
            </a:r>
          </a:p>
        </p:txBody>
      </p:sp>
      <p:sp>
        <p:nvSpPr>
          <p:cNvPr id="52226" name="Content Placeholder 2"/>
          <p:cNvSpPr>
            <a:spLocks noGrp="1"/>
          </p:cNvSpPr>
          <p:nvPr>
            <p:ph idx="1"/>
          </p:nvPr>
        </p:nvSpPr>
        <p:spPr/>
        <p:txBody>
          <a:bodyPr/>
          <a:lstStyle/>
          <a:p>
            <a:pPr marL="0" lvl="1" indent="0" eaLnBrk="1" hangingPunct="1">
              <a:spcBef>
                <a:spcPct val="0"/>
              </a:spcBef>
              <a:buFont typeface="Times" charset="0"/>
              <a:buNone/>
              <a:defRPr/>
            </a:pPr>
            <a:r>
              <a:rPr lang="en-US" sz="2800" dirty="0">
                <a:latin typeface="Optima" charset="0"/>
                <a:ea typeface="ＭＳ Ｐゴシック" charset="0"/>
                <a:cs typeface="Optima" charset="0"/>
              </a:rPr>
              <a:t>Three main types of data movement instructions</a:t>
            </a:r>
            <a:endParaRPr lang="en-US" sz="2000" dirty="0">
              <a:latin typeface="Optima" charset="0"/>
              <a:ea typeface="ＭＳ Ｐゴシック" charset="0"/>
              <a:cs typeface="Optima" charset="0"/>
            </a:endParaRPr>
          </a:p>
          <a:p>
            <a:pPr marL="625475" lvl="2" eaLnBrk="1" hangingPunct="1">
              <a:defRPr/>
            </a:pPr>
            <a:r>
              <a:rPr lang="en-US" sz="1800" dirty="0">
                <a:latin typeface="Optima" charset="0"/>
                <a:ea typeface="ＭＳ Ｐゴシック" charset="0"/>
                <a:cs typeface="Optima" charset="0"/>
              </a:rPr>
              <a:t>Store : Take a value in a register and send it to memory</a:t>
            </a:r>
            <a:endParaRPr lang="en-US" sz="1600" dirty="0">
              <a:latin typeface="Optima" charset="0"/>
              <a:ea typeface="ＭＳ Ｐゴシック" charset="0"/>
              <a:cs typeface="Optima" charset="0"/>
            </a:endParaRPr>
          </a:p>
          <a:p>
            <a:pPr marL="625475" lvl="2" eaLnBrk="1" hangingPunct="1">
              <a:defRPr/>
            </a:pPr>
            <a:r>
              <a:rPr lang="en-US" sz="1800" dirty="0">
                <a:latin typeface="Optima" charset="0"/>
                <a:ea typeface="ＭＳ Ｐゴシック" charset="0"/>
                <a:cs typeface="Optima" charset="0"/>
              </a:rPr>
              <a:t>Load : Take a value in memory and bring it to a register</a:t>
            </a:r>
            <a:endParaRPr lang="en-US" sz="1600" dirty="0">
              <a:latin typeface="Optima" charset="0"/>
              <a:ea typeface="ＭＳ Ｐゴシック" charset="0"/>
              <a:cs typeface="Optima" charset="0"/>
            </a:endParaRPr>
          </a:p>
          <a:p>
            <a:pPr marL="625475" lvl="2" eaLnBrk="1" hangingPunct="1">
              <a:defRPr/>
            </a:pPr>
            <a:r>
              <a:rPr lang="en-US" sz="1800" dirty="0">
                <a:latin typeface="Optima" charset="0"/>
                <a:ea typeface="ＭＳ Ｐゴシック" charset="0"/>
                <a:cs typeface="Optima" charset="0"/>
              </a:rPr>
              <a:t>Move : Move a value from one register to another (less common)</a:t>
            </a:r>
            <a:endParaRPr lang="en-US" sz="1600" dirty="0">
              <a:latin typeface="Optima" charset="0"/>
              <a:ea typeface="ＭＳ Ｐゴシック" charset="0"/>
              <a:cs typeface="Optima" charset="0"/>
            </a:endParaRPr>
          </a:p>
          <a:p>
            <a:pPr lvl="2" eaLnBrk="1" hangingPunct="1">
              <a:defRPr/>
            </a:pPr>
            <a:endParaRPr lang="en-US" sz="1800" dirty="0">
              <a:latin typeface="Optima" charset="0"/>
              <a:ea typeface="ＭＳ Ｐゴシック" charset="0"/>
              <a:cs typeface="Optima" charset="0"/>
            </a:endParaRPr>
          </a:p>
          <a:p>
            <a:pPr marL="282575" lvl="1" eaLnBrk="1" hangingPunct="1">
              <a:defRPr/>
            </a:pPr>
            <a:endParaRPr lang="en-US" sz="2000" dirty="0">
              <a:latin typeface="Optima" charset="0"/>
              <a:ea typeface="ＭＳ Ｐゴシック" charset="0"/>
              <a:cs typeface="Optima" charset="0"/>
            </a:endParaRPr>
          </a:p>
          <a:p>
            <a:pPr marL="282575" lvl="1" eaLnBrk="1" hangingPunct="1">
              <a:defRPr/>
            </a:pPr>
            <a:r>
              <a:rPr lang="en-US" sz="2000" dirty="0">
                <a:latin typeface="Optima" charset="0"/>
                <a:ea typeface="ＭＳ Ｐゴシック" charset="0"/>
                <a:cs typeface="Optima" charset="0"/>
              </a:rPr>
              <a:t>CISC combines </a:t>
            </a:r>
            <a:r>
              <a:rPr lang="en-US" sz="2000" dirty="0" smtClean="0">
                <a:latin typeface="Optima" charset="0"/>
                <a:ea typeface="ＭＳ Ｐゴシック" charset="0"/>
                <a:cs typeface="Optima" charset="0"/>
              </a:rPr>
              <a:t>ld / store </a:t>
            </a:r>
            <a:r>
              <a:rPr lang="en-US" sz="2000" dirty="0">
                <a:latin typeface="Optima" charset="0"/>
                <a:ea typeface="ＭＳ Ｐゴシック" charset="0"/>
                <a:cs typeface="Optima" charset="0"/>
              </a:rPr>
              <a:t>with ALU operations</a:t>
            </a:r>
          </a:p>
          <a:p>
            <a:pPr lvl="2" eaLnBrk="1" hangingPunct="1">
              <a:defRPr/>
            </a:pPr>
            <a:r>
              <a:rPr lang="en-US" dirty="0">
                <a:solidFill>
                  <a:srgbClr val="FF0000"/>
                </a:solidFill>
                <a:latin typeface="Optima" charset="0"/>
                <a:ea typeface="ＭＳ Ｐゴシック" charset="0"/>
                <a:cs typeface="Optima" charset="0"/>
              </a:rPr>
              <a:t>Key difference between RISC and CISC</a:t>
            </a:r>
          </a:p>
          <a:p>
            <a:pPr eaLnBrk="1" hangingPunct="1">
              <a:defRPr/>
            </a:pPr>
            <a:endParaRPr lang="en-US" sz="3200" dirty="0">
              <a:latin typeface="Optima" charset="0"/>
              <a:ea typeface="ＭＳ Ｐゴシック" charset="0"/>
              <a:cs typeface="Optima"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Donald Knuth?</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Instruction Encoding</a:t>
            </a:r>
          </a:p>
        </p:txBody>
      </p:sp>
      <p:sp>
        <p:nvSpPr>
          <p:cNvPr id="54274" name="Content Placeholder 2"/>
          <p:cNvSpPr>
            <a:spLocks noGrp="1"/>
          </p:cNvSpPr>
          <p:nvPr>
            <p:ph idx="1"/>
          </p:nvPr>
        </p:nvSpPr>
        <p:spPr/>
        <p:txBody>
          <a:bodyPr/>
          <a:lstStyle/>
          <a:p>
            <a:pPr eaLnBrk="1" hangingPunct="1"/>
            <a:r>
              <a:rPr lang="en-US" altLang="en-US" sz="2400">
                <a:latin typeface="Optima" charset="0"/>
                <a:ea typeface="ＭＳ Ｐゴシック" charset="-128"/>
                <a:cs typeface="Optima" charset="0"/>
              </a:rPr>
              <a:t>Specify a binary encoding for each instruction so that when the hardware sees the bit stream it knows what to do</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Assembly vs. Machine Language</a:t>
            </a:r>
          </a:p>
          <a:p>
            <a:pPr lvl="1" eaLnBrk="1" hangingPunct="1"/>
            <a:r>
              <a:rPr lang="en-US" altLang="en-US" sz="2000">
                <a:latin typeface="Optima" charset="0"/>
                <a:cs typeface="Optima" charset="0"/>
              </a:rPr>
              <a:t>Semantically (almost) equivalent</a:t>
            </a:r>
          </a:p>
          <a:p>
            <a:pPr eaLnBrk="1" hangingPunct="1">
              <a:buFont typeface="Times" charset="0"/>
              <a:buNone/>
            </a:pPr>
            <a:endParaRPr lang="en-US" altLang="en-US" sz="2400">
              <a:latin typeface="Optima" charset="0"/>
              <a:ea typeface="ＭＳ Ｐゴシック" charset="-128"/>
              <a:cs typeface="Optima" charset="0"/>
            </a:endParaRPr>
          </a:p>
          <a:p>
            <a:pPr eaLnBrk="1" hangingPunct="1">
              <a:buFont typeface="Times" charset="0"/>
              <a:buNone/>
            </a:pPr>
            <a:r>
              <a:rPr lang="en-US" altLang="en-US" sz="2400">
                <a:latin typeface="Optima" charset="0"/>
                <a:ea typeface="ＭＳ Ｐゴシック" charset="-128"/>
                <a:cs typeface="Optima" charset="0"/>
              </a:rPr>
              <a:t> </a:t>
            </a:r>
          </a:p>
        </p:txBody>
      </p:sp>
      <p:graphicFrame>
        <p:nvGraphicFramePr>
          <p:cNvPr id="4" name="Table 3"/>
          <p:cNvGraphicFramePr>
            <a:graphicFrameLocks noGrp="1"/>
          </p:cNvGraphicFramePr>
          <p:nvPr/>
        </p:nvGraphicFramePr>
        <p:xfrm>
          <a:off x="1600200" y="3560763"/>
          <a:ext cx="6096000" cy="2284413"/>
        </p:xfrm>
        <a:graphic>
          <a:graphicData uri="http://schemas.openxmlformats.org/drawingml/2006/table">
            <a:tbl>
              <a:tblPr/>
              <a:tblGrid>
                <a:gridCol w="3048000"/>
                <a:gridCol w="3048000"/>
              </a:tblGrid>
              <a:tr h="517525">
                <a:tc>
                  <a:txBody>
                    <a:bodyPr/>
                    <a:lstStyle>
                      <a:lvl1pPr defTabSz="457200"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defTabSz="45720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4pPr>
                      <a:lvl5pPr marL="2057400" indent="-228600" defTabSz="4572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B3D1F0"/>
                          </a:solidFill>
                          <a:effectLst/>
                          <a:latin typeface="Lucida Grande" charset="0"/>
                          <a:ea typeface="ＭＳ Ｐゴシック" charset="-128"/>
                        </a:rPr>
                        <a:t>Assembly </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B3D1F0"/>
                        </a:solidFill>
                        <a:effectLst/>
                        <a:latin typeface="Lucida Grande"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defTabSz="45720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4pPr>
                      <a:lvl5pPr marL="2057400" indent="-228600" defTabSz="4572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B3D1F0"/>
                          </a:solidFill>
                          <a:effectLst/>
                          <a:latin typeface="Lucida Grande" charset="0"/>
                          <a:ea typeface="ＭＳ Ｐゴシック" charset="-128"/>
                        </a:rPr>
                        <a:t>Machine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B3D1F0"/>
                        </a:solidFill>
                        <a:effectLst/>
                        <a:latin typeface="Lucida Grande"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7525">
                <a:tc>
                  <a:txBody>
                    <a:bodyPr/>
                    <a:lstStyle>
                      <a:lvl1pPr defTabSz="457200"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defTabSz="45720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4pPr>
                      <a:lvl5pPr marL="2057400" indent="-228600" defTabSz="4572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1"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Grande" charset="0"/>
                          <a:ea typeface="ＭＳ Ｐゴシック" charset="-128"/>
                        </a:rPr>
                        <a:t>human-readable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Lucida Grande"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4EB"/>
                    </a:solidFill>
                  </a:tcPr>
                </a:tc>
                <a:tc>
                  <a:txBody>
                    <a:bodyPr/>
                    <a:lstStyle>
                      <a:lvl1pPr defTabSz="457200"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defTabSz="45720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4pPr>
                      <a:lvl5pPr marL="2057400" indent="-228600" defTabSz="4572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1"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Grande" charset="0"/>
                          <a:ea typeface="ＭＳ Ｐゴシック" charset="-128"/>
                        </a:rPr>
                        <a:t>machine-readable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Lucida Grande"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4EB"/>
                    </a:solidFill>
                  </a:tcPr>
                </a:tc>
              </a:tr>
              <a:tr h="731838">
                <a:tc>
                  <a:txBody>
                    <a:bodyPr/>
                    <a:lstStyle>
                      <a:lvl1pPr defTabSz="457200"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defTabSz="45720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4pPr>
                      <a:lvl5pPr marL="2057400" indent="-228600" defTabSz="4572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1"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Lucida Grande" charset="0"/>
                          <a:ea typeface="ＭＳ Ｐゴシック" charset="-128"/>
                        </a:rPr>
                        <a:t>usually associated with an architecture </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rgbClr val="000000"/>
                        </a:solidFill>
                        <a:effectLst/>
                        <a:latin typeface="Lucida Grande"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BF5"/>
                    </a:solidFill>
                  </a:tcPr>
                </a:tc>
                <a:tc>
                  <a:txBody>
                    <a:bodyPr/>
                    <a:lstStyle>
                      <a:lvl1pPr defTabSz="457200"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defTabSz="45720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4pPr>
                      <a:lvl5pPr marL="2057400" indent="-228600" defTabSz="4572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1"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Lucida Grande" charset="0"/>
                          <a:ea typeface="ＭＳ Ｐゴシック" charset="-128"/>
                        </a:rPr>
                        <a:t>usually tied to a specific hardware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rgbClr val="000000"/>
                        </a:solidFill>
                        <a:effectLst/>
                        <a:latin typeface="Lucida Grande"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BF5"/>
                    </a:solidFill>
                  </a:tcPr>
                </a:tc>
              </a:tr>
              <a:tr h="517525">
                <a:tc>
                  <a:txBody>
                    <a:bodyPr/>
                    <a:lstStyle>
                      <a:lvl1pPr defTabSz="457200"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defTabSz="45720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4pPr>
                      <a:lvl5pPr marL="2057400" indent="-228600" defTabSz="4572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Lucida Grande" charset="0"/>
                          <a:ea typeface="ＭＳ Ｐゴシック" charset="-128"/>
                        </a:rPr>
                        <a:t>e.g., x86 assembly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4EB"/>
                    </a:solidFill>
                  </a:tcPr>
                </a:tc>
                <a:tc>
                  <a:txBody>
                    <a:bodyPr/>
                    <a:lstStyle>
                      <a:lvl1pPr defTabSz="457200"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defTabSz="45720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defTabSz="4572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4pPr>
                      <a:lvl5pPr marL="2057400" indent="-228600" defTabSz="4572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2"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Grande" charset="0"/>
                          <a:ea typeface="ＭＳ Ｐゴシック" charset="-128"/>
                        </a:rPr>
                        <a:t>e.g., machine code for </a:t>
                      </a:r>
                      <a:r>
                        <a:rPr kumimoji="0" lang="en-US" altLang="en-US" sz="1400" b="0" i="0" u="none" strike="noStrike" cap="none" normalizeH="0" baseline="0" dirty="0" err="1">
                          <a:ln>
                            <a:noFill/>
                          </a:ln>
                          <a:solidFill>
                            <a:srgbClr val="000000"/>
                          </a:solidFill>
                          <a:effectLst/>
                          <a:latin typeface="Lucida Grande" charset="0"/>
                          <a:ea typeface="ＭＳ Ｐゴシック" charset="-128"/>
                        </a:rPr>
                        <a:t>Opteron</a:t>
                      </a:r>
                      <a:endParaRPr kumimoji="0" lang="en-US" altLang="en-US" sz="1400" b="0" i="0" u="none" strike="noStrike" cap="none" normalizeH="0" baseline="0" dirty="0">
                        <a:ln>
                          <a:noFill/>
                        </a:ln>
                        <a:solidFill>
                          <a:srgbClr val="000000"/>
                        </a:solidFill>
                        <a:effectLst/>
                        <a:latin typeface="Lucida Grande" charset="0"/>
                        <a:ea typeface="ＭＳ Ｐゴシック" charset="-128"/>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Lucida Grande"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4EB"/>
                    </a:solid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228600" y="76200"/>
            <a:ext cx="8610600" cy="762000"/>
          </a:xfrm>
        </p:spPr>
        <p:txBody>
          <a:bodyPr/>
          <a:lstStyle/>
          <a:p>
            <a:pPr eaLnBrk="1" hangingPunct="1"/>
            <a:r>
              <a:rPr lang="en-US" altLang="en-US" dirty="0">
                <a:latin typeface="Optima" charset="0"/>
                <a:ea typeface="ＭＳ Ｐゴシック" charset="-128"/>
                <a:cs typeface="Optima" charset="0"/>
              </a:rPr>
              <a:t>The C Code Translation Hierarchy</a:t>
            </a:r>
          </a:p>
        </p:txBody>
      </p:sp>
      <p:sp>
        <p:nvSpPr>
          <p:cNvPr id="55298" name="Rectangle 3"/>
          <p:cNvSpPr>
            <a:spLocks noChangeArrowheads="1"/>
          </p:cNvSpPr>
          <p:nvPr/>
        </p:nvSpPr>
        <p:spPr bwMode="auto">
          <a:xfrm>
            <a:off x="990600" y="914400"/>
            <a:ext cx="1828800" cy="381000"/>
          </a:xfrm>
          <a:prstGeom prst="rect">
            <a:avLst/>
          </a:prstGeom>
          <a:noFill/>
          <a:ln w="12700">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299" name="Text Box 4"/>
          <p:cNvSpPr txBox="1">
            <a:spLocks noChangeArrowheads="1"/>
          </p:cNvSpPr>
          <p:nvPr/>
        </p:nvSpPr>
        <p:spPr bwMode="auto">
          <a:xfrm>
            <a:off x="1295400" y="914400"/>
            <a:ext cx="1274763"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chemeClr val="tx1"/>
                </a:solidFill>
                <a:latin typeface="Optima" charset="0"/>
              </a:rPr>
              <a:t>C program</a:t>
            </a:r>
          </a:p>
        </p:txBody>
      </p:sp>
      <p:grpSp>
        <p:nvGrpSpPr>
          <p:cNvPr id="2" name="Group 5"/>
          <p:cNvGrpSpPr>
            <a:grpSpLocks/>
          </p:cNvGrpSpPr>
          <p:nvPr/>
        </p:nvGrpSpPr>
        <p:grpSpPr bwMode="auto">
          <a:xfrm>
            <a:off x="1600200" y="1295400"/>
            <a:ext cx="2286000" cy="1295400"/>
            <a:chOff x="1008" y="816"/>
            <a:chExt cx="1440" cy="816"/>
          </a:xfrm>
        </p:grpSpPr>
        <p:sp>
          <p:nvSpPr>
            <p:cNvPr id="55333" name="Oval 6"/>
            <p:cNvSpPr>
              <a:spLocks noChangeArrowheads="1"/>
            </p:cNvSpPr>
            <p:nvPr/>
          </p:nvSpPr>
          <p:spPr bwMode="auto">
            <a:xfrm>
              <a:off x="1008" y="960"/>
              <a:ext cx="960" cy="288"/>
            </a:xfrm>
            <a:prstGeom prst="ellips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34" name="Text Box 7"/>
            <p:cNvSpPr txBox="1">
              <a:spLocks noChangeArrowheads="1"/>
            </p:cNvSpPr>
            <p:nvPr/>
          </p:nvSpPr>
          <p:spPr bwMode="auto">
            <a:xfrm>
              <a:off x="1152" y="960"/>
              <a:ext cx="674"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chemeClr val="tx1"/>
                  </a:solidFill>
                  <a:latin typeface="Optima" charset="0"/>
                </a:rPr>
                <a:t>compiler</a:t>
              </a:r>
            </a:p>
          </p:txBody>
        </p:sp>
        <p:sp>
          <p:nvSpPr>
            <p:cNvPr id="55335" name="Line 8"/>
            <p:cNvSpPr>
              <a:spLocks noChangeShapeType="1"/>
            </p:cNvSpPr>
            <p:nvPr/>
          </p:nvSpPr>
          <p:spPr bwMode="auto">
            <a:xfrm>
              <a:off x="1152" y="816"/>
              <a:ext cx="144" cy="144"/>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sp>
          <p:nvSpPr>
            <p:cNvPr id="55336" name="Line 9"/>
            <p:cNvSpPr>
              <a:spLocks noChangeShapeType="1"/>
            </p:cNvSpPr>
            <p:nvPr/>
          </p:nvSpPr>
          <p:spPr bwMode="auto">
            <a:xfrm>
              <a:off x="1536" y="1248"/>
              <a:ext cx="144" cy="144"/>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grpSp>
          <p:nvGrpSpPr>
            <p:cNvPr id="3" name="Group 10"/>
            <p:cNvGrpSpPr>
              <a:grpSpLocks/>
            </p:cNvGrpSpPr>
            <p:nvPr/>
          </p:nvGrpSpPr>
          <p:grpSpPr bwMode="auto">
            <a:xfrm>
              <a:off x="1296" y="1392"/>
              <a:ext cx="1152" cy="240"/>
              <a:chOff x="1296" y="1392"/>
              <a:chExt cx="1152" cy="240"/>
            </a:xfrm>
          </p:grpSpPr>
          <p:sp>
            <p:nvSpPr>
              <p:cNvPr id="55338" name="Rectangle 11"/>
              <p:cNvSpPr>
                <a:spLocks noChangeArrowheads="1"/>
              </p:cNvSpPr>
              <p:nvPr/>
            </p:nvSpPr>
            <p:spPr bwMode="auto">
              <a:xfrm>
                <a:off x="1296" y="1392"/>
                <a:ext cx="1152" cy="240"/>
              </a:xfrm>
              <a:prstGeom prst="rect">
                <a:avLst/>
              </a:prstGeom>
              <a:noFill/>
              <a:ln w="12700">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39" name="Text Box 12"/>
              <p:cNvSpPr txBox="1">
                <a:spLocks noChangeArrowheads="1"/>
              </p:cNvSpPr>
              <p:nvPr/>
            </p:nvSpPr>
            <p:spPr bwMode="auto">
              <a:xfrm>
                <a:off x="1296" y="1392"/>
                <a:ext cx="1076"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chemeClr val="tx1"/>
                    </a:solidFill>
                    <a:latin typeface="Optima" charset="0"/>
                  </a:rPr>
                  <a:t>assembly code</a:t>
                </a:r>
              </a:p>
            </p:txBody>
          </p:sp>
        </p:grpSp>
      </p:grpSp>
      <p:grpSp>
        <p:nvGrpSpPr>
          <p:cNvPr id="4" name="Group 13"/>
          <p:cNvGrpSpPr>
            <a:grpSpLocks/>
          </p:cNvGrpSpPr>
          <p:nvPr/>
        </p:nvGrpSpPr>
        <p:grpSpPr bwMode="auto">
          <a:xfrm>
            <a:off x="2667000" y="2590800"/>
            <a:ext cx="2286000" cy="1295400"/>
            <a:chOff x="1680" y="1632"/>
            <a:chExt cx="1440" cy="816"/>
          </a:xfrm>
        </p:grpSpPr>
        <p:grpSp>
          <p:nvGrpSpPr>
            <p:cNvPr id="5" name="Group 14"/>
            <p:cNvGrpSpPr>
              <a:grpSpLocks/>
            </p:cNvGrpSpPr>
            <p:nvPr/>
          </p:nvGrpSpPr>
          <p:grpSpPr bwMode="auto">
            <a:xfrm>
              <a:off x="1680" y="1632"/>
              <a:ext cx="960" cy="576"/>
              <a:chOff x="1680" y="1632"/>
              <a:chExt cx="960" cy="576"/>
            </a:xfrm>
          </p:grpSpPr>
          <p:sp>
            <p:nvSpPr>
              <p:cNvPr id="55329" name="Oval 15"/>
              <p:cNvSpPr>
                <a:spLocks noChangeArrowheads="1"/>
              </p:cNvSpPr>
              <p:nvPr/>
            </p:nvSpPr>
            <p:spPr bwMode="auto">
              <a:xfrm>
                <a:off x="1680" y="1776"/>
                <a:ext cx="960" cy="288"/>
              </a:xfrm>
              <a:prstGeom prst="ellips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30" name="Text Box 16"/>
              <p:cNvSpPr txBox="1">
                <a:spLocks noChangeArrowheads="1"/>
              </p:cNvSpPr>
              <p:nvPr/>
            </p:nvSpPr>
            <p:spPr bwMode="auto">
              <a:xfrm>
                <a:off x="1824" y="1824"/>
                <a:ext cx="738"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chemeClr val="tx1"/>
                    </a:solidFill>
                    <a:latin typeface="Optima" charset="0"/>
                  </a:rPr>
                  <a:t>assembler</a:t>
                </a:r>
              </a:p>
            </p:txBody>
          </p:sp>
          <p:sp>
            <p:nvSpPr>
              <p:cNvPr id="55331" name="Line 17"/>
              <p:cNvSpPr>
                <a:spLocks noChangeShapeType="1"/>
              </p:cNvSpPr>
              <p:nvPr/>
            </p:nvSpPr>
            <p:spPr bwMode="auto">
              <a:xfrm>
                <a:off x="1824" y="1632"/>
                <a:ext cx="144" cy="144"/>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sp>
            <p:nvSpPr>
              <p:cNvPr id="55332" name="Line 18"/>
              <p:cNvSpPr>
                <a:spLocks noChangeShapeType="1"/>
              </p:cNvSpPr>
              <p:nvPr/>
            </p:nvSpPr>
            <p:spPr bwMode="auto">
              <a:xfrm>
                <a:off x="2208" y="2064"/>
                <a:ext cx="144" cy="144"/>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grpSp>
        <p:sp>
          <p:nvSpPr>
            <p:cNvPr id="55327" name="Rectangle 19"/>
            <p:cNvSpPr>
              <a:spLocks noChangeArrowheads="1"/>
            </p:cNvSpPr>
            <p:nvPr/>
          </p:nvSpPr>
          <p:spPr bwMode="auto">
            <a:xfrm>
              <a:off x="1968" y="2208"/>
              <a:ext cx="1152" cy="240"/>
            </a:xfrm>
            <a:prstGeom prst="rect">
              <a:avLst/>
            </a:prstGeom>
            <a:noFill/>
            <a:ln w="12700">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28" name="Text Box 20"/>
            <p:cNvSpPr txBox="1">
              <a:spLocks noChangeArrowheads="1"/>
            </p:cNvSpPr>
            <p:nvPr/>
          </p:nvSpPr>
          <p:spPr bwMode="auto">
            <a:xfrm>
              <a:off x="2064" y="2208"/>
              <a:ext cx="85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rgbClr val="229F1E"/>
                  </a:solidFill>
                  <a:latin typeface="Optima" charset="0"/>
                </a:rPr>
                <a:t>object code</a:t>
              </a:r>
            </a:p>
          </p:txBody>
        </p:sp>
      </p:grpSp>
      <p:grpSp>
        <p:nvGrpSpPr>
          <p:cNvPr id="6" name="Group 21"/>
          <p:cNvGrpSpPr>
            <a:grpSpLocks/>
          </p:cNvGrpSpPr>
          <p:nvPr/>
        </p:nvGrpSpPr>
        <p:grpSpPr bwMode="auto">
          <a:xfrm>
            <a:off x="5334000" y="3505200"/>
            <a:ext cx="1828800" cy="381000"/>
            <a:chOff x="3360" y="2208"/>
            <a:chExt cx="1152" cy="240"/>
          </a:xfrm>
        </p:grpSpPr>
        <p:sp>
          <p:nvSpPr>
            <p:cNvPr id="55324" name="Rectangle 22"/>
            <p:cNvSpPr>
              <a:spLocks noChangeArrowheads="1"/>
            </p:cNvSpPr>
            <p:nvPr/>
          </p:nvSpPr>
          <p:spPr bwMode="auto">
            <a:xfrm>
              <a:off x="3360" y="2208"/>
              <a:ext cx="1152" cy="240"/>
            </a:xfrm>
            <a:prstGeom prst="rect">
              <a:avLst/>
            </a:prstGeom>
            <a:noFill/>
            <a:ln w="12700">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25" name="Text Box 23"/>
            <p:cNvSpPr txBox="1">
              <a:spLocks noChangeArrowheads="1"/>
            </p:cNvSpPr>
            <p:nvPr/>
          </p:nvSpPr>
          <p:spPr bwMode="auto">
            <a:xfrm>
              <a:off x="3408" y="2208"/>
              <a:ext cx="1060"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rgbClr val="229F1E"/>
                  </a:solidFill>
                  <a:latin typeface="Optima" charset="0"/>
                </a:rPr>
                <a:t>library routines</a:t>
              </a:r>
            </a:p>
          </p:txBody>
        </p:sp>
      </p:grpSp>
      <p:grpSp>
        <p:nvGrpSpPr>
          <p:cNvPr id="7" name="Group 24"/>
          <p:cNvGrpSpPr>
            <a:grpSpLocks/>
          </p:cNvGrpSpPr>
          <p:nvPr/>
        </p:nvGrpSpPr>
        <p:grpSpPr bwMode="auto">
          <a:xfrm>
            <a:off x="3733800" y="3886200"/>
            <a:ext cx="2286000" cy="1295400"/>
            <a:chOff x="2352" y="2448"/>
            <a:chExt cx="1440" cy="816"/>
          </a:xfrm>
        </p:grpSpPr>
        <p:sp>
          <p:nvSpPr>
            <p:cNvPr id="55317" name="Rectangle 25"/>
            <p:cNvSpPr>
              <a:spLocks noChangeArrowheads="1"/>
            </p:cNvSpPr>
            <p:nvPr/>
          </p:nvSpPr>
          <p:spPr bwMode="auto">
            <a:xfrm>
              <a:off x="2640" y="3024"/>
              <a:ext cx="1152" cy="240"/>
            </a:xfrm>
            <a:prstGeom prst="rect">
              <a:avLst/>
            </a:prstGeom>
            <a:noFill/>
            <a:ln w="12700">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18" name="Text Box 26"/>
            <p:cNvSpPr txBox="1">
              <a:spLocks noChangeArrowheads="1"/>
            </p:cNvSpPr>
            <p:nvPr/>
          </p:nvSpPr>
          <p:spPr bwMode="auto">
            <a:xfrm>
              <a:off x="2832" y="3024"/>
              <a:ext cx="8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rgbClr val="229F1E"/>
                  </a:solidFill>
                  <a:latin typeface="Optima" charset="0"/>
                </a:rPr>
                <a:t>executable</a:t>
              </a:r>
            </a:p>
          </p:txBody>
        </p:sp>
        <p:sp>
          <p:nvSpPr>
            <p:cNvPr id="55319" name="Oval 27"/>
            <p:cNvSpPr>
              <a:spLocks noChangeArrowheads="1"/>
            </p:cNvSpPr>
            <p:nvPr/>
          </p:nvSpPr>
          <p:spPr bwMode="auto">
            <a:xfrm>
              <a:off x="2352" y="2592"/>
              <a:ext cx="960" cy="288"/>
            </a:xfrm>
            <a:prstGeom prst="ellips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20" name="Text Box 28"/>
            <p:cNvSpPr txBox="1">
              <a:spLocks noChangeArrowheads="1"/>
            </p:cNvSpPr>
            <p:nvPr/>
          </p:nvSpPr>
          <p:spPr bwMode="auto">
            <a:xfrm>
              <a:off x="2592" y="2640"/>
              <a:ext cx="472"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chemeClr val="tx1"/>
                  </a:solidFill>
                  <a:latin typeface="Optima" charset="0"/>
                </a:rPr>
                <a:t>linker</a:t>
              </a:r>
            </a:p>
          </p:txBody>
        </p:sp>
        <p:sp>
          <p:nvSpPr>
            <p:cNvPr id="55321" name="Line 29"/>
            <p:cNvSpPr>
              <a:spLocks noChangeShapeType="1"/>
            </p:cNvSpPr>
            <p:nvPr/>
          </p:nvSpPr>
          <p:spPr bwMode="auto">
            <a:xfrm>
              <a:off x="2496" y="2448"/>
              <a:ext cx="144" cy="144"/>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sp>
          <p:nvSpPr>
            <p:cNvPr id="55322" name="Line 30"/>
            <p:cNvSpPr>
              <a:spLocks noChangeShapeType="1"/>
            </p:cNvSpPr>
            <p:nvPr/>
          </p:nvSpPr>
          <p:spPr bwMode="auto">
            <a:xfrm>
              <a:off x="2880" y="2880"/>
              <a:ext cx="144" cy="144"/>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sp>
          <p:nvSpPr>
            <p:cNvPr id="55323" name="Line 31"/>
            <p:cNvSpPr>
              <a:spLocks noChangeShapeType="1"/>
            </p:cNvSpPr>
            <p:nvPr/>
          </p:nvSpPr>
          <p:spPr bwMode="auto">
            <a:xfrm flipH="1">
              <a:off x="3216" y="2448"/>
              <a:ext cx="240" cy="192"/>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grpSp>
      <p:grpSp>
        <p:nvGrpSpPr>
          <p:cNvPr id="8" name="Group 32"/>
          <p:cNvGrpSpPr>
            <a:grpSpLocks/>
          </p:cNvGrpSpPr>
          <p:nvPr/>
        </p:nvGrpSpPr>
        <p:grpSpPr bwMode="auto">
          <a:xfrm>
            <a:off x="4800600" y="5181600"/>
            <a:ext cx="2286000" cy="1371600"/>
            <a:chOff x="3024" y="3264"/>
            <a:chExt cx="1440" cy="864"/>
          </a:xfrm>
        </p:grpSpPr>
        <p:sp>
          <p:nvSpPr>
            <p:cNvPr id="55310" name="Oval 33"/>
            <p:cNvSpPr>
              <a:spLocks noChangeArrowheads="1"/>
            </p:cNvSpPr>
            <p:nvPr/>
          </p:nvSpPr>
          <p:spPr bwMode="auto">
            <a:xfrm>
              <a:off x="3024" y="3408"/>
              <a:ext cx="960" cy="288"/>
            </a:xfrm>
            <a:prstGeom prst="ellips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11" name="Text Box 34"/>
            <p:cNvSpPr txBox="1">
              <a:spLocks noChangeArrowheads="1"/>
            </p:cNvSpPr>
            <p:nvPr/>
          </p:nvSpPr>
          <p:spPr bwMode="auto">
            <a:xfrm>
              <a:off x="3168" y="3456"/>
              <a:ext cx="516"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chemeClr val="tx1"/>
                  </a:solidFill>
                  <a:latin typeface="Optima" charset="0"/>
                </a:rPr>
                <a:t>loader</a:t>
              </a:r>
            </a:p>
          </p:txBody>
        </p:sp>
        <p:sp>
          <p:nvSpPr>
            <p:cNvPr id="55312" name="Line 35"/>
            <p:cNvSpPr>
              <a:spLocks noChangeShapeType="1"/>
            </p:cNvSpPr>
            <p:nvPr/>
          </p:nvSpPr>
          <p:spPr bwMode="auto">
            <a:xfrm>
              <a:off x="3168" y="3264"/>
              <a:ext cx="144" cy="144"/>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sp>
          <p:nvSpPr>
            <p:cNvPr id="55313" name="Line 36"/>
            <p:cNvSpPr>
              <a:spLocks noChangeShapeType="1"/>
            </p:cNvSpPr>
            <p:nvPr/>
          </p:nvSpPr>
          <p:spPr bwMode="auto">
            <a:xfrm>
              <a:off x="3552" y="3696"/>
              <a:ext cx="144" cy="144"/>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dirty="0"/>
            </a:p>
          </p:txBody>
        </p:sp>
        <p:grpSp>
          <p:nvGrpSpPr>
            <p:cNvPr id="9" name="Group 37"/>
            <p:cNvGrpSpPr>
              <a:grpSpLocks/>
            </p:cNvGrpSpPr>
            <p:nvPr/>
          </p:nvGrpSpPr>
          <p:grpSpPr bwMode="auto">
            <a:xfrm>
              <a:off x="3312" y="3888"/>
              <a:ext cx="1152" cy="240"/>
              <a:chOff x="3312" y="3888"/>
              <a:chExt cx="1152" cy="240"/>
            </a:xfrm>
          </p:grpSpPr>
          <p:sp>
            <p:nvSpPr>
              <p:cNvPr id="55315" name="Rectangle 38"/>
              <p:cNvSpPr>
                <a:spLocks noChangeArrowheads="1"/>
              </p:cNvSpPr>
              <p:nvPr/>
            </p:nvSpPr>
            <p:spPr bwMode="auto">
              <a:xfrm>
                <a:off x="3312" y="3888"/>
                <a:ext cx="1152" cy="240"/>
              </a:xfrm>
              <a:prstGeom prst="rect">
                <a:avLst/>
              </a:prstGeom>
              <a:noFill/>
              <a:ln w="12700">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dirty="0">
                  <a:latin typeface="Optima" charset="0"/>
                </a:endParaRPr>
              </a:p>
            </p:txBody>
          </p:sp>
          <p:sp>
            <p:nvSpPr>
              <p:cNvPr id="55316" name="Text Box 39"/>
              <p:cNvSpPr txBox="1">
                <a:spLocks noChangeArrowheads="1"/>
              </p:cNvSpPr>
              <p:nvPr/>
            </p:nvSpPr>
            <p:spPr bwMode="auto">
              <a:xfrm>
                <a:off x="3504" y="3888"/>
                <a:ext cx="636"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a:solidFill>
                      <a:schemeClr val="tx1"/>
                    </a:solidFill>
                    <a:latin typeface="Optima" charset="0"/>
                  </a:rPr>
                  <a:t>memory</a:t>
                </a:r>
              </a:p>
            </p:txBody>
          </p:sp>
        </p:grpSp>
      </p:grpSp>
      <p:sp>
        <p:nvSpPr>
          <p:cNvPr id="55305" name="Text Box 40"/>
          <p:cNvSpPr txBox="1">
            <a:spLocks noChangeArrowheads="1"/>
          </p:cNvSpPr>
          <p:nvPr/>
        </p:nvSpPr>
        <p:spPr bwMode="auto">
          <a:xfrm>
            <a:off x="2095500" y="5593556"/>
            <a:ext cx="1749197" cy="40011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b="1" dirty="0">
                <a:solidFill>
                  <a:srgbClr val="229F1E"/>
                </a:solidFill>
                <a:latin typeface="Optima" charset="0"/>
              </a:rPr>
              <a:t>machine code</a:t>
            </a:r>
          </a:p>
        </p:txBody>
      </p:sp>
      <p:sp>
        <p:nvSpPr>
          <p:cNvPr id="45" name="TextBox 44"/>
          <p:cNvSpPr txBox="1"/>
          <p:nvPr/>
        </p:nvSpPr>
        <p:spPr>
          <a:xfrm>
            <a:off x="5512247" y="972234"/>
            <a:ext cx="2120006" cy="1477328"/>
          </a:xfrm>
          <a:prstGeom prst="rect">
            <a:avLst/>
          </a:prstGeom>
          <a:noFill/>
        </p:spPr>
        <p:txBody>
          <a:bodyPr wrap="square" rtlCol="0">
            <a:spAutoFit/>
          </a:bodyPr>
          <a:lstStyle/>
          <a:p>
            <a:r>
              <a:rPr lang="en-US" dirty="0">
                <a:solidFill>
                  <a:srgbClr val="FF0000"/>
                </a:solidFill>
              </a:rPr>
              <a:t>What is a disassembler???</a:t>
            </a:r>
          </a:p>
          <a:p>
            <a:endParaRPr lang="en-US" dirty="0">
              <a:solidFill>
                <a:srgbClr val="FF0000"/>
              </a:solidFill>
            </a:endParaRPr>
          </a:p>
          <a:p>
            <a:r>
              <a:rPr lang="en-US" dirty="0">
                <a:solidFill>
                  <a:srgbClr val="FF0000"/>
                </a:solidFill>
              </a:rPr>
              <a:t>You will soon find out </a:t>
            </a:r>
            <a:r>
              <a:rPr lang="en-US" dirty="0">
                <a:solidFill>
                  <a:srgbClr val="FF0000"/>
                </a:solidFill>
                <a:sym typeface="Wingdings"/>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altLang="en-US" dirty="0">
                <a:solidFill>
                  <a:schemeClr val="tx1"/>
                </a:solidFill>
                <a:latin typeface="Optima" charset="0"/>
                <a:ea typeface="ＭＳ Ｐゴシック" charset="-128"/>
                <a:cs typeface="Optima" charset="0"/>
              </a:rPr>
              <a:t>Instruction Encoding </a:t>
            </a:r>
          </a:p>
        </p:txBody>
      </p:sp>
      <p:sp>
        <p:nvSpPr>
          <p:cNvPr id="3" name="Content Placeholder 2"/>
          <p:cNvSpPr>
            <a:spLocks noGrp="1"/>
          </p:cNvSpPr>
          <p:nvPr>
            <p:ph sz="half" idx="1"/>
          </p:nvPr>
        </p:nvSpPr>
        <p:spPr>
          <a:xfrm>
            <a:off x="457200" y="1219200"/>
            <a:ext cx="3581400" cy="5105400"/>
          </a:xfrm>
        </p:spPr>
        <p:txBody>
          <a:bodyPr/>
          <a:lstStyle/>
          <a:p>
            <a:pPr eaLnBrk="1" hangingPunct="1">
              <a:lnSpc>
                <a:spcPct val="90000"/>
              </a:lnSpc>
              <a:buFont typeface="Times" charset="0"/>
              <a:buNone/>
            </a:pPr>
            <a:r>
              <a:rPr lang="en-US" altLang="en-US" sz="2400" dirty="0">
                <a:latin typeface="Optima" charset="0"/>
                <a:ea typeface="ＭＳ Ｐゴシック" charset="-128"/>
                <a:cs typeface="Optima" charset="0"/>
              </a:rPr>
              <a:t>Similar across many </a:t>
            </a:r>
            <a:r>
              <a:rPr lang="en-US" altLang="en-US" sz="2400" dirty="0" err="1">
                <a:latin typeface="Optima" charset="0"/>
                <a:ea typeface="ＭＳ Ｐゴシック" charset="-128"/>
                <a:cs typeface="Optima" charset="0"/>
              </a:rPr>
              <a:t>ISAs</a:t>
            </a:r>
            <a:endParaRPr lang="en-US" altLang="en-US" sz="2400" dirty="0">
              <a:latin typeface="Optima" charset="0"/>
              <a:ea typeface="ＭＳ Ｐゴシック" charset="-128"/>
              <a:cs typeface="Optima" charset="0"/>
            </a:endParaRPr>
          </a:p>
          <a:p>
            <a:pPr eaLnBrk="1" hangingPunct="1">
              <a:lnSpc>
                <a:spcPct val="90000"/>
              </a:lnSpc>
            </a:pPr>
            <a:endParaRPr lang="en-US" altLang="en-US" sz="2000" dirty="0">
              <a:latin typeface="Optima" charset="0"/>
              <a:ea typeface="ＭＳ Ｐゴシック" charset="-128"/>
              <a:cs typeface="Optima" charset="0"/>
            </a:endParaRPr>
          </a:p>
          <a:p>
            <a:pPr eaLnBrk="1" hangingPunct="1">
              <a:lnSpc>
                <a:spcPct val="90000"/>
              </a:lnSpc>
            </a:pPr>
            <a:r>
              <a:rPr lang="en-US" altLang="en-US" sz="2000" dirty="0">
                <a:latin typeface="Optima" charset="0"/>
                <a:ea typeface="ＭＳ Ｐゴシック" charset="-128"/>
                <a:cs typeface="Optima" charset="0"/>
              </a:rPr>
              <a:t>Operations or </a:t>
            </a:r>
            <a:r>
              <a:rPr lang="en-US" altLang="en-US" sz="2000" dirty="0" err="1">
                <a:latin typeface="Optima" charset="0"/>
                <a:ea typeface="ＭＳ Ｐゴシック" charset="-128"/>
                <a:cs typeface="Optima" charset="0"/>
              </a:rPr>
              <a:t>opcodes</a:t>
            </a:r>
            <a:endParaRPr lang="en-US" altLang="en-US" sz="2000" dirty="0">
              <a:latin typeface="Optima" charset="0"/>
              <a:ea typeface="ＭＳ Ｐゴシック" charset="-128"/>
              <a:cs typeface="Optima" charset="0"/>
            </a:endParaRPr>
          </a:p>
          <a:p>
            <a:pPr eaLnBrk="1" hangingPunct="1">
              <a:lnSpc>
                <a:spcPct val="90000"/>
              </a:lnSpc>
            </a:pPr>
            <a:endParaRPr lang="en-US" altLang="en-US" sz="2000" dirty="0">
              <a:latin typeface="Optima" charset="0"/>
              <a:ea typeface="ＭＳ Ｐゴシック" charset="-128"/>
              <a:cs typeface="Optima" charset="0"/>
            </a:endParaRPr>
          </a:p>
          <a:p>
            <a:pPr eaLnBrk="1" hangingPunct="1">
              <a:lnSpc>
                <a:spcPct val="90000"/>
              </a:lnSpc>
            </a:pPr>
            <a:r>
              <a:rPr lang="en-US" altLang="en-US" sz="2000" dirty="0">
                <a:latin typeface="Optima" charset="0"/>
                <a:ea typeface="ＭＳ Ｐゴシック" charset="-128"/>
                <a:cs typeface="Optima" charset="0"/>
              </a:rPr>
              <a:t>Number of operands</a:t>
            </a:r>
          </a:p>
          <a:p>
            <a:pPr eaLnBrk="1" hangingPunct="1">
              <a:lnSpc>
                <a:spcPct val="90000"/>
              </a:lnSpc>
            </a:pPr>
            <a:endParaRPr lang="en-US" altLang="en-US" sz="2000" dirty="0">
              <a:latin typeface="Optima" charset="0"/>
              <a:ea typeface="ＭＳ Ｐゴシック" charset="-128"/>
              <a:cs typeface="Optima" charset="0"/>
            </a:endParaRPr>
          </a:p>
          <a:p>
            <a:pPr eaLnBrk="1" hangingPunct="1">
              <a:lnSpc>
                <a:spcPct val="90000"/>
              </a:lnSpc>
            </a:pPr>
            <a:r>
              <a:rPr lang="en-US" altLang="en-US" sz="2000" dirty="0">
                <a:latin typeface="Optima" charset="0"/>
                <a:ea typeface="ＭＳ Ｐゴシック" charset="-128"/>
                <a:cs typeface="Optima" charset="0"/>
              </a:rPr>
              <a:t>Operand values</a:t>
            </a:r>
            <a:r>
              <a:rPr lang="en-US" altLang="en-US" sz="2000" dirty="0" smtClean="0">
                <a:latin typeface="Optima" charset="0"/>
                <a:ea typeface="ＭＳ Ｐゴシック" charset="-128"/>
                <a:cs typeface="Optima" charset="0"/>
              </a:rPr>
              <a:t> or which register </a:t>
            </a:r>
            <a:r>
              <a:rPr lang="en-US" altLang="en-US" sz="2000" dirty="0">
                <a:latin typeface="Optima" charset="0"/>
                <a:ea typeface="ＭＳ Ｐゴシック" charset="-128"/>
                <a:cs typeface="Optima" charset="0"/>
              </a:rPr>
              <a:t>to get the </a:t>
            </a:r>
            <a:r>
              <a:rPr lang="en-US" altLang="en-US" sz="2000" dirty="0" smtClean="0">
                <a:latin typeface="Optima" charset="0"/>
                <a:ea typeface="ＭＳ Ｐゴシック" charset="-128"/>
                <a:cs typeface="Optima" charset="0"/>
              </a:rPr>
              <a:t>values</a:t>
            </a:r>
          </a:p>
          <a:p>
            <a:pPr eaLnBrk="1" hangingPunct="1">
              <a:lnSpc>
                <a:spcPct val="90000"/>
              </a:lnSpc>
            </a:pPr>
            <a:endParaRPr lang="en-US" altLang="en-US" sz="2000" dirty="0">
              <a:latin typeface="Optima" charset="0"/>
              <a:ea typeface="ＭＳ Ｐゴシック" charset="-128"/>
              <a:cs typeface="Optima" charset="0"/>
            </a:endParaRPr>
          </a:p>
          <a:p>
            <a:pPr eaLnBrk="1" hangingPunct="1">
              <a:lnSpc>
                <a:spcPct val="90000"/>
              </a:lnSpc>
            </a:pPr>
            <a:r>
              <a:rPr lang="en-US" altLang="en-US" sz="2000" dirty="0">
                <a:latin typeface="Optima" charset="0"/>
                <a:ea typeface="ＭＳ Ｐゴシック" charset="-128"/>
                <a:cs typeface="Optima" charset="0"/>
              </a:rPr>
              <a:t>Operand </a:t>
            </a:r>
            <a:r>
              <a:rPr lang="en-US" altLang="en-US" sz="2000" dirty="0" err="1">
                <a:latin typeface="Optima" charset="0"/>
                <a:ea typeface="ＭＳ Ｐゴシック" charset="-128"/>
                <a:cs typeface="Optima" charset="0"/>
              </a:rPr>
              <a:t>specifiers</a:t>
            </a:r>
            <a:endParaRPr lang="en-US" altLang="en-US" sz="2000" dirty="0">
              <a:latin typeface="Optima" charset="0"/>
              <a:ea typeface="ＭＳ Ｐゴシック" charset="-128"/>
              <a:cs typeface="Optima" charset="0"/>
            </a:endParaRPr>
          </a:p>
          <a:p>
            <a:pPr lvl="1" eaLnBrk="1" hangingPunct="1">
              <a:lnSpc>
                <a:spcPct val="90000"/>
              </a:lnSpc>
            </a:pPr>
            <a:r>
              <a:rPr lang="en-US" altLang="en-US" sz="1600" dirty="0">
                <a:latin typeface="Optima" charset="0"/>
                <a:cs typeface="Optima" charset="0"/>
              </a:rPr>
              <a:t>Which one is source which one is destination</a:t>
            </a:r>
            <a:endParaRPr lang="en-US" altLang="en-US" sz="1600" dirty="0" smtClean="0">
              <a:latin typeface="Optima" charset="0"/>
              <a:cs typeface="Optima" charset="0"/>
            </a:endParaRPr>
          </a:p>
          <a:p>
            <a:pPr eaLnBrk="1" hangingPunct="1">
              <a:lnSpc>
                <a:spcPct val="90000"/>
              </a:lnSpc>
              <a:buNone/>
            </a:pPr>
            <a:endParaRPr lang="en-US" altLang="en-US" sz="2200" dirty="0" smtClean="0">
              <a:latin typeface="Optima" charset="0"/>
              <a:ea typeface="ＭＳ Ｐゴシック" charset="-128"/>
              <a:cs typeface="Optima" charset="0"/>
            </a:endParaRPr>
          </a:p>
          <a:p>
            <a:pPr lvl="1" eaLnBrk="1" hangingPunct="1">
              <a:lnSpc>
                <a:spcPct val="90000"/>
              </a:lnSpc>
            </a:pPr>
            <a:endParaRPr lang="en-US" altLang="en-US" sz="1800" dirty="0">
              <a:latin typeface="Optima" charset="0"/>
              <a:cs typeface="Optima" charset="0"/>
            </a:endParaRPr>
          </a:p>
          <a:p>
            <a:pPr lvl="1" eaLnBrk="1" hangingPunct="1">
              <a:lnSpc>
                <a:spcPct val="90000"/>
              </a:lnSpc>
            </a:pPr>
            <a:endParaRPr lang="en-US" altLang="en-US" sz="1800" dirty="0">
              <a:latin typeface="Optima" charset="0"/>
              <a:cs typeface="Optima" charset="0"/>
            </a:endParaRPr>
          </a:p>
          <a:p>
            <a:pPr eaLnBrk="1" hangingPunct="1">
              <a:lnSpc>
                <a:spcPct val="90000"/>
              </a:lnSpc>
            </a:pPr>
            <a:endParaRPr lang="en-US" altLang="en-US" sz="2000" dirty="0">
              <a:latin typeface="Optima" charset="0"/>
              <a:ea typeface="ＭＳ Ｐゴシック" charset="-128"/>
              <a:cs typeface="Optima" charset="0"/>
            </a:endParaRPr>
          </a:p>
          <a:p>
            <a:pPr eaLnBrk="1" hangingPunct="1">
              <a:lnSpc>
                <a:spcPct val="90000"/>
              </a:lnSpc>
            </a:pPr>
            <a:endParaRPr lang="en-US" altLang="en-US" sz="2000" dirty="0">
              <a:latin typeface="Optima" charset="0"/>
              <a:ea typeface="ＭＳ Ｐゴシック" charset="-128"/>
              <a:cs typeface="Optima" charset="0"/>
            </a:endParaRPr>
          </a:p>
          <a:p>
            <a:pPr eaLnBrk="1" hangingPunct="1">
              <a:lnSpc>
                <a:spcPct val="90000"/>
              </a:lnSpc>
            </a:pPr>
            <a:endParaRPr lang="en-US" altLang="en-US" sz="2000" dirty="0">
              <a:latin typeface="Optima" charset="0"/>
              <a:ea typeface="ＭＳ Ｐゴシック" charset="-128"/>
              <a:cs typeface="Optima" charset="0"/>
            </a:endParaRPr>
          </a:p>
          <a:p>
            <a:pPr eaLnBrk="1" hangingPunct="1">
              <a:lnSpc>
                <a:spcPct val="90000"/>
              </a:lnSpc>
            </a:pPr>
            <a:endParaRPr lang="en-US" altLang="en-US" sz="2000" dirty="0">
              <a:latin typeface="Optima" charset="0"/>
              <a:ea typeface="ＭＳ Ｐゴシック" charset="-128"/>
              <a:cs typeface="Optima" charset="0"/>
            </a:endParaRPr>
          </a:p>
          <a:p>
            <a:pPr eaLnBrk="1" hangingPunct="1">
              <a:lnSpc>
                <a:spcPct val="90000"/>
              </a:lnSpc>
            </a:pPr>
            <a:endParaRPr lang="en-US" altLang="en-US" sz="2000" dirty="0">
              <a:latin typeface="Optima" charset="0"/>
              <a:ea typeface="ＭＳ Ｐゴシック" charset="-128"/>
              <a:cs typeface="Optima" charset="0"/>
            </a:endParaRPr>
          </a:p>
        </p:txBody>
      </p:sp>
      <p:sp>
        <p:nvSpPr>
          <p:cNvPr id="4" name="Text Box 4"/>
          <p:cNvSpPr txBox="1">
            <a:spLocks noChangeArrowheads="1"/>
          </p:cNvSpPr>
          <p:nvPr/>
        </p:nvSpPr>
        <p:spPr bwMode="auto">
          <a:xfrm>
            <a:off x="4924425" y="1600200"/>
            <a:ext cx="3609975"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2000" b="1">
                <a:solidFill>
                  <a:srgbClr val="000000"/>
                </a:solidFill>
                <a:latin typeface="Courier" charset="0"/>
              </a:rPr>
              <a:t>add</a:t>
            </a:r>
            <a:r>
              <a:rPr lang="en-US" altLang="en-US" sz="1800" b="1">
                <a:solidFill>
                  <a:srgbClr val="000000"/>
                </a:solidFill>
                <a:latin typeface="Courier" charset="0"/>
              </a:rPr>
              <a:t>   $1,  $2,  $3</a:t>
            </a:r>
          </a:p>
        </p:txBody>
      </p:sp>
      <p:grpSp>
        <p:nvGrpSpPr>
          <p:cNvPr id="2" name="Group 5"/>
          <p:cNvGrpSpPr>
            <a:grpSpLocks/>
          </p:cNvGrpSpPr>
          <p:nvPr/>
        </p:nvGrpSpPr>
        <p:grpSpPr bwMode="auto">
          <a:xfrm>
            <a:off x="4267200" y="3200400"/>
            <a:ext cx="4724400" cy="369888"/>
            <a:chOff x="2992" y="2424"/>
            <a:chExt cx="1688" cy="233"/>
          </a:xfrm>
        </p:grpSpPr>
        <p:sp>
          <p:nvSpPr>
            <p:cNvPr id="57363" name="Rectangle 6"/>
            <p:cNvSpPr>
              <a:spLocks noChangeArrowheads="1"/>
            </p:cNvSpPr>
            <p:nvPr/>
          </p:nvSpPr>
          <p:spPr bwMode="auto">
            <a:xfrm>
              <a:off x="2992" y="2432"/>
              <a:ext cx="1688" cy="216"/>
            </a:xfrm>
            <a:prstGeom prst="rect">
              <a:avLst/>
            </a:prstGeom>
            <a:solidFill>
              <a:srgbClr val="FBFFB8"/>
            </a:solidFill>
            <a:ln w="19050">
              <a:solidFill>
                <a:schemeClr val="tx1"/>
              </a:solidFill>
              <a:miter lim="800000"/>
              <a:headEnd/>
              <a:tailEnd/>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endParaRPr lang="en-US" altLang="en-US" sz="1800">
                <a:latin typeface="Calibri" charset="0"/>
              </a:endParaRPr>
            </a:p>
          </p:txBody>
        </p:sp>
        <p:sp>
          <p:nvSpPr>
            <p:cNvPr id="57364" name="Text Box 7"/>
            <p:cNvSpPr txBox="1">
              <a:spLocks noChangeArrowheads="1"/>
            </p:cNvSpPr>
            <p:nvPr/>
          </p:nvSpPr>
          <p:spPr bwMode="auto">
            <a:xfrm>
              <a:off x="4050" y="2424"/>
              <a:ext cx="331"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b="1" dirty="0">
                  <a:solidFill>
                    <a:srgbClr val="000000"/>
                  </a:solidFill>
                  <a:latin typeface="Calibri" charset="0"/>
                </a:rPr>
                <a:t>src2</a:t>
              </a:r>
            </a:p>
          </p:txBody>
        </p:sp>
        <p:sp>
          <p:nvSpPr>
            <p:cNvPr id="57365" name="Text Box 8"/>
            <p:cNvSpPr txBox="1">
              <a:spLocks noChangeArrowheads="1"/>
            </p:cNvSpPr>
            <p:nvPr/>
          </p:nvSpPr>
          <p:spPr bwMode="auto">
            <a:xfrm>
              <a:off x="4453" y="2424"/>
              <a:ext cx="227"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b="1" dirty="0" err="1">
                  <a:solidFill>
                    <a:srgbClr val="000000"/>
                  </a:solidFill>
                  <a:latin typeface="Calibri" charset="0"/>
                </a:rPr>
                <a:t>dst</a:t>
              </a:r>
              <a:endParaRPr lang="en-US" altLang="en-US" sz="1800" b="1" dirty="0">
                <a:solidFill>
                  <a:srgbClr val="000000"/>
                </a:solidFill>
                <a:latin typeface="Calibri" charset="0"/>
              </a:endParaRPr>
            </a:p>
          </p:txBody>
        </p:sp>
        <p:sp>
          <p:nvSpPr>
            <p:cNvPr id="57366" name="Text Box 9"/>
            <p:cNvSpPr txBox="1">
              <a:spLocks noChangeArrowheads="1"/>
            </p:cNvSpPr>
            <p:nvPr/>
          </p:nvSpPr>
          <p:spPr bwMode="auto">
            <a:xfrm>
              <a:off x="3109" y="2424"/>
              <a:ext cx="400"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b="1" dirty="0" err="1">
                  <a:solidFill>
                    <a:srgbClr val="000000"/>
                  </a:solidFill>
                  <a:latin typeface="Calibri" charset="0"/>
                </a:rPr>
                <a:t>opcode</a:t>
              </a:r>
              <a:endParaRPr lang="en-US" altLang="en-US" sz="1800" b="1" dirty="0">
                <a:solidFill>
                  <a:srgbClr val="000000"/>
                </a:solidFill>
                <a:latin typeface="Calibri" charset="0"/>
              </a:endParaRPr>
            </a:p>
          </p:txBody>
        </p:sp>
        <p:sp>
          <p:nvSpPr>
            <p:cNvPr id="57367" name="Text Box 10"/>
            <p:cNvSpPr txBox="1">
              <a:spLocks noChangeArrowheads="1"/>
            </p:cNvSpPr>
            <p:nvPr/>
          </p:nvSpPr>
          <p:spPr bwMode="auto">
            <a:xfrm>
              <a:off x="3664" y="2424"/>
              <a:ext cx="308"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b="1" dirty="0">
                  <a:solidFill>
                    <a:srgbClr val="000000"/>
                  </a:solidFill>
                  <a:latin typeface="Calibri" charset="0"/>
                </a:rPr>
                <a:t>src1</a:t>
              </a:r>
            </a:p>
          </p:txBody>
        </p:sp>
        <p:sp>
          <p:nvSpPr>
            <p:cNvPr id="57368" name="Line 11"/>
            <p:cNvSpPr>
              <a:spLocks noChangeShapeType="1"/>
            </p:cNvSpPr>
            <p:nvPr/>
          </p:nvSpPr>
          <p:spPr bwMode="auto">
            <a:xfrm>
              <a:off x="3571" y="2424"/>
              <a:ext cx="0" cy="21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57369" name="Line 12"/>
            <p:cNvSpPr>
              <a:spLocks noChangeShapeType="1"/>
            </p:cNvSpPr>
            <p:nvPr/>
          </p:nvSpPr>
          <p:spPr bwMode="auto">
            <a:xfrm>
              <a:off x="4386" y="2439"/>
              <a:ext cx="0" cy="21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57370" name="Line 13"/>
            <p:cNvSpPr>
              <a:spLocks noChangeShapeType="1"/>
            </p:cNvSpPr>
            <p:nvPr/>
          </p:nvSpPr>
          <p:spPr bwMode="auto">
            <a:xfrm>
              <a:off x="3975" y="2424"/>
              <a:ext cx="0" cy="21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grpSp>
      <p:sp>
        <p:nvSpPr>
          <p:cNvPr id="14" name="Line 14"/>
          <p:cNvSpPr>
            <a:spLocks noChangeShapeType="1"/>
          </p:cNvSpPr>
          <p:nvPr/>
        </p:nvSpPr>
        <p:spPr bwMode="auto">
          <a:xfrm flipH="1">
            <a:off x="7315200" y="3581400"/>
            <a:ext cx="228600" cy="1676400"/>
          </a:xfrm>
          <a:prstGeom prst="line">
            <a:avLst/>
          </a:prstGeom>
          <a:noFill/>
          <a:ln w="2222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15" name="Line 15"/>
          <p:cNvSpPr>
            <a:spLocks noChangeShapeType="1"/>
          </p:cNvSpPr>
          <p:nvPr/>
        </p:nvSpPr>
        <p:spPr bwMode="auto">
          <a:xfrm flipH="1">
            <a:off x="5029200" y="3581400"/>
            <a:ext cx="0" cy="1752600"/>
          </a:xfrm>
          <a:prstGeom prst="line">
            <a:avLst/>
          </a:prstGeom>
          <a:noFill/>
          <a:ln w="2222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16" name="Line 16"/>
          <p:cNvSpPr>
            <a:spLocks noChangeShapeType="1"/>
          </p:cNvSpPr>
          <p:nvPr/>
        </p:nvSpPr>
        <p:spPr bwMode="auto">
          <a:xfrm flipH="1">
            <a:off x="6431280" y="3581400"/>
            <a:ext cx="45719" cy="1676400"/>
          </a:xfrm>
          <a:prstGeom prst="line">
            <a:avLst/>
          </a:prstGeom>
          <a:noFill/>
          <a:ln w="2222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17" name="Line 17"/>
          <p:cNvSpPr>
            <a:spLocks noChangeShapeType="1"/>
          </p:cNvSpPr>
          <p:nvPr/>
        </p:nvSpPr>
        <p:spPr bwMode="auto">
          <a:xfrm flipH="1">
            <a:off x="8382000" y="3581400"/>
            <a:ext cx="152400" cy="1676400"/>
          </a:xfrm>
          <a:prstGeom prst="line">
            <a:avLst/>
          </a:prstGeom>
          <a:noFill/>
          <a:ln w="2222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grpSp>
        <p:nvGrpSpPr>
          <p:cNvPr id="5" name="Group 23"/>
          <p:cNvGrpSpPr>
            <a:grpSpLocks/>
          </p:cNvGrpSpPr>
          <p:nvPr/>
        </p:nvGrpSpPr>
        <p:grpSpPr bwMode="auto">
          <a:xfrm>
            <a:off x="4671016" y="5334001"/>
            <a:ext cx="3940060" cy="338556"/>
            <a:chOff x="4992121" y="3276588"/>
            <a:chExt cx="3940091" cy="339444"/>
          </a:xfrm>
        </p:grpSpPr>
        <p:sp>
          <p:nvSpPr>
            <p:cNvPr id="57359" name="TextBox 18"/>
            <p:cNvSpPr txBox="1">
              <a:spLocks noChangeArrowheads="1"/>
            </p:cNvSpPr>
            <p:nvPr/>
          </p:nvSpPr>
          <p:spPr bwMode="auto">
            <a:xfrm>
              <a:off x="4992121" y="3276590"/>
              <a:ext cx="1539115" cy="339442"/>
            </a:xfrm>
            <a:prstGeom prst="rect">
              <a:avLst/>
            </a:prstGeom>
            <a:noFill/>
            <a:ln w="1587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b="1" dirty="0" smtClean="0">
                  <a:solidFill>
                    <a:srgbClr val="000000"/>
                  </a:solidFill>
                  <a:latin typeface="Courier" charset="0"/>
                </a:rPr>
                <a:t>10001011000</a:t>
              </a:r>
              <a:endParaRPr lang="en-US" altLang="en-US" sz="1600" b="1" dirty="0">
                <a:solidFill>
                  <a:srgbClr val="000000"/>
                </a:solidFill>
                <a:latin typeface="Courier" charset="0"/>
              </a:endParaRPr>
            </a:p>
          </p:txBody>
        </p:sp>
        <p:sp>
          <p:nvSpPr>
            <p:cNvPr id="57360" name="Rectangle 19"/>
            <p:cNvSpPr>
              <a:spLocks noChangeArrowheads="1"/>
            </p:cNvSpPr>
            <p:nvPr/>
          </p:nvSpPr>
          <p:spPr bwMode="auto">
            <a:xfrm>
              <a:off x="6531236" y="3276588"/>
              <a:ext cx="800325" cy="339442"/>
            </a:xfrm>
            <a:prstGeom prst="rect">
              <a:avLst/>
            </a:prstGeom>
            <a:noFill/>
            <a:ln w="1587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b="1" dirty="0" smtClean="0">
                  <a:solidFill>
                    <a:srgbClr val="000000"/>
                  </a:solidFill>
                  <a:latin typeface="Courier" charset="0"/>
                </a:rPr>
                <a:t>00010</a:t>
              </a:r>
              <a:endParaRPr lang="en-US" altLang="en-US" sz="1600" b="1" dirty="0">
                <a:solidFill>
                  <a:srgbClr val="000000"/>
                </a:solidFill>
                <a:latin typeface="Courier" charset="0"/>
              </a:endParaRPr>
            </a:p>
          </p:txBody>
        </p:sp>
        <p:sp>
          <p:nvSpPr>
            <p:cNvPr id="57361" name="Rectangle 20"/>
            <p:cNvSpPr>
              <a:spLocks noChangeArrowheads="1"/>
            </p:cNvSpPr>
            <p:nvPr/>
          </p:nvSpPr>
          <p:spPr bwMode="auto">
            <a:xfrm>
              <a:off x="7331561" y="3276588"/>
              <a:ext cx="800325" cy="339442"/>
            </a:xfrm>
            <a:prstGeom prst="rect">
              <a:avLst/>
            </a:prstGeom>
            <a:noFill/>
            <a:ln w="1587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b="1" dirty="0" smtClean="0">
                  <a:solidFill>
                    <a:srgbClr val="000000"/>
                  </a:solidFill>
                  <a:latin typeface="Courier" charset="0"/>
                </a:rPr>
                <a:t>00011</a:t>
              </a:r>
              <a:endParaRPr lang="en-US" altLang="en-US" sz="1600" b="1" dirty="0">
                <a:solidFill>
                  <a:srgbClr val="000000"/>
                </a:solidFill>
                <a:latin typeface="Courier" charset="0"/>
              </a:endParaRPr>
            </a:p>
          </p:txBody>
        </p:sp>
        <p:sp>
          <p:nvSpPr>
            <p:cNvPr id="57362" name="Rectangle 21"/>
            <p:cNvSpPr>
              <a:spLocks noChangeArrowheads="1"/>
            </p:cNvSpPr>
            <p:nvPr/>
          </p:nvSpPr>
          <p:spPr bwMode="auto">
            <a:xfrm>
              <a:off x="8131887" y="3276588"/>
              <a:ext cx="800325" cy="339442"/>
            </a:xfrm>
            <a:prstGeom prst="rect">
              <a:avLst/>
            </a:prstGeom>
            <a:noFill/>
            <a:ln w="1587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b="1" dirty="0" smtClean="0">
                  <a:solidFill>
                    <a:srgbClr val="000000"/>
                  </a:solidFill>
                  <a:latin typeface="Courier" charset="0"/>
                </a:rPr>
                <a:t>00001</a:t>
              </a:r>
              <a:endParaRPr lang="en-US" altLang="en-US" sz="1600" b="1" dirty="0">
                <a:solidFill>
                  <a:srgbClr val="000000"/>
                </a:solidFill>
                <a:latin typeface="Courier" charset="0"/>
              </a:endParaRPr>
            </a:p>
          </p:txBody>
        </p:sp>
      </p:grpSp>
      <p:sp>
        <p:nvSpPr>
          <p:cNvPr id="24" name="Line 15"/>
          <p:cNvSpPr>
            <a:spLocks noChangeShapeType="1"/>
          </p:cNvSpPr>
          <p:nvPr/>
        </p:nvSpPr>
        <p:spPr bwMode="auto">
          <a:xfrm flipH="1">
            <a:off x="5105400" y="2057400"/>
            <a:ext cx="609600" cy="1066800"/>
          </a:xfrm>
          <a:prstGeom prst="line">
            <a:avLst/>
          </a:prstGeom>
          <a:noFill/>
          <a:ln w="2222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6" name="Line 15"/>
          <p:cNvSpPr>
            <a:spLocks noChangeShapeType="1"/>
          </p:cNvSpPr>
          <p:nvPr/>
        </p:nvSpPr>
        <p:spPr bwMode="auto">
          <a:xfrm>
            <a:off x="7238638" y="1981200"/>
            <a:ext cx="76561" cy="1143000"/>
          </a:xfrm>
          <a:prstGeom prst="line">
            <a:avLst/>
          </a:prstGeom>
          <a:noFill/>
          <a:ln w="2222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7" name="Line 15"/>
          <p:cNvSpPr>
            <a:spLocks noChangeShapeType="1"/>
          </p:cNvSpPr>
          <p:nvPr/>
        </p:nvSpPr>
        <p:spPr bwMode="auto">
          <a:xfrm flipH="1">
            <a:off x="6601029" y="1981200"/>
            <a:ext cx="1323771" cy="1143000"/>
          </a:xfrm>
          <a:prstGeom prst="line">
            <a:avLst/>
          </a:prstGeom>
          <a:noFill/>
          <a:ln w="2222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8" name="Line 15"/>
          <p:cNvSpPr>
            <a:spLocks noChangeShapeType="1"/>
          </p:cNvSpPr>
          <p:nvPr/>
        </p:nvSpPr>
        <p:spPr bwMode="auto">
          <a:xfrm>
            <a:off x="6477000" y="1981200"/>
            <a:ext cx="2133600" cy="1143000"/>
          </a:xfrm>
          <a:prstGeom prst="line">
            <a:avLst/>
          </a:prstGeom>
          <a:noFill/>
          <a:ln w="2222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685800" y="228600"/>
            <a:ext cx="7772400" cy="669925"/>
          </a:xfrm>
        </p:spPr>
        <p:txBody>
          <a:bodyPr/>
          <a:lstStyle/>
          <a:p>
            <a:pPr eaLnBrk="1" hangingPunct="1"/>
            <a:r>
              <a:rPr lang="en-US" altLang="en-US">
                <a:latin typeface="Optima" charset="0"/>
                <a:ea typeface="ＭＳ Ｐゴシック" charset="-128"/>
                <a:cs typeface="Optima" charset="0"/>
              </a:rPr>
              <a:t>Variable-length Instruction Encoding</a:t>
            </a:r>
          </a:p>
        </p:txBody>
      </p:sp>
      <p:sp>
        <p:nvSpPr>
          <p:cNvPr id="60418" name="Rectangle 3"/>
          <p:cNvSpPr>
            <a:spLocks noGrp="1" noChangeArrowheads="1"/>
          </p:cNvSpPr>
          <p:nvPr>
            <p:ph type="body" sz="half" idx="1"/>
          </p:nvPr>
        </p:nvSpPr>
        <p:spPr>
          <a:xfrm>
            <a:off x="533400" y="1346200"/>
            <a:ext cx="3810000" cy="4978400"/>
          </a:xfrm>
        </p:spPr>
        <p:txBody>
          <a:bodyPr/>
          <a:lstStyle/>
          <a:p>
            <a:pPr eaLnBrk="1" hangingPunct="1"/>
            <a:r>
              <a:rPr lang="en-US" altLang="en-US" sz="1800">
                <a:latin typeface="Optima" charset="0"/>
                <a:ea typeface="ＭＳ Ｐゴシック" charset="-128"/>
                <a:cs typeface="Optima" charset="0"/>
              </a:rPr>
              <a:t>Use only the bits that is required for each instruction</a:t>
            </a:r>
          </a:p>
          <a:p>
            <a:pPr eaLnBrk="1" hangingPunct="1"/>
            <a:r>
              <a:rPr lang="en-US" altLang="en-US" sz="1800">
                <a:latin typeface="Optima" charset="0"/>
                <a:ea typeface="ＭＳ Ｐゴシック" charset="-128"/>
                <a:cs typeface="Optima" charset="0"/>
              </a:rPr>
              <a:t>Variable-length instructions give more efficient encodings</a:t>
            </a:r>
          </a:p>
          <a:p>
            <a:pPr lvl="1" eaLnBrk="1" hangingPunct="1"/>
            <a:r>
              <a:rPr lang="en-US" altLang="en-US" sz="1600">
                <a:latin typeface="Optima" charset="0"/>
                <a:cs typeface="Optima" charset="0"/>
              </a:rPr>
              <a:t>no bits to represent unused fields/operands</a:t>
            </a:r>
          </a:p>
          <a:p>
            <a:pPr lvl="1" eaLnBrk="1" hangingPunct="1"/>
            <a:r>
              <a:rPr lang="en-US" altLang="en-US" sz="1600">
                <a:latin typeface="Optima" charset="0"/>
                <a:cs typeface="Optima" charset="0"/>
              </a:rPr>
              <a:t>Examples</a:t>
            </a:r>
          </a:p>
          <a:p>
            <a:pPr lvl="2" eaLnBrk="1" hangingPunct="1"/>
            <a:r>
              <a:rPr lang="en-US" altLang="en-US" sz="1600">
                <a:latin typeface="Optima" charset="0"/>
                <a:cs typeface="Optima" charset="0"/>
              </a:rPr>
              <a:t>VAX-11, Intel x86 (byte variable)</a:t>
            </a:r>
          </a:p>
          <a:p>
            <a:pPr lvl="2" eaLnBrk="1" hangingPunct="1"/>
            <a:r>
              <a:rPr lang="en-US" altLang="en-US" sz="1600">
                <a:latin typeface="Optima" charset="0"/>
                <a:cs typeface="Optima" charset="0"/>
              </a:rPr>
              <a:t>Intel 432 (bit variable)</a:t>
            </a:r>
          </a:p>
          <a:p>
            <a:pPr eaLnBrk="1" hangingPunct="1"/>
            <a:r>
              <a:rPr lang="en-US" altLang="en-US" sz="1800">
                <a:latin typeface="Optima" charset="0"/>
                <a:ea typeface="ＭＳ Ｐゴシック" charset="-128"/>
                <a:cs typeface="Optima" charset="0"/>
              </a:rPr>
              <a:t>Can make fast implementation difficult</a:t>
            </a:r>
          </a:p>
          <a:p>
            <a:pPr lvl="1" eaLnBrk="1" hangingPunct="1"/>
            <a:r>
              <a:rPr lang="en-US" altLang="en-US" sz="1600">
                <a:latin typeface="Optima" charset="0"/>
                <a:cs typeface="Optima" charset="0"/>
              </a:rPr>
              <a:t>sequential determination of location of each operand</a:t>
            </a:r>
            <a:endParaRPr lang="en-US" altLang="en-US" sz="1800">
              <a:latin typeface="Optima" charset="0"/>
              <a:cs typeface="Optima" charset="0"/>
            </a:endParaRPr>
          </a:p>
        </p:txBody>
      </p:sp>
      <p:sp>
        <p:nvSpPr>
          <p:cNvPr id="60419" name="Rectangle 4"/>
          <p:cNvSpPr>
            <a:spLocks noChangeArrowheads="1"/>
          </p:cNvSpPr>
          <p:nvPr/>
        </p:nvSpPr>
        <p:spPr bwMode="auto">
          <a:xfrm>
            <a:off x="4635500" y="3048000"/>
            <a:ext cx="914400" cy="304800"/>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Op</a:t>
            </a:r>
          </a:p>
        </p:txBody>
      </p:sp>
      <p:grpSp>
        <p:nvGrpSpPr>
          <p:cNvPr id="2" name="Group 5"/>
          <p:cNvGrpSpPr>
            <a:grpSpLocks/>
          </p:cNvGrpSpPr>
          <p:nvPr/>
        </p:nvGrpSpPr>
        <p:grpSpPr bwMode="auto">
          <a:xfrm>
            <a:off x="4635500" y="1981200"/>
            <a:ext cx="914400" cy="609600"/>
            <a:chOff x="2880" y="1008"/>
            <a:chExt cx="576" cy="384"/>
          </a:xfrm>
        </p:grpSpPr>
        <p:sp>
          <p:nvSpPr>
            <p:cNvPr id="60456" name="Rectangle 6"/>
            <p:cNvSpPr>
              <a:spLocks noChangeArrowheads="1"/>
            </p:cNvSpPr>
            <p:nvPr/>
          </p:nvSpPr>
          <p:spPr bwMode="auto">
            <a:xfrm>
              <a:off x="2880" y="1200"/>
              <a:ext cx="576"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Op</a:t>
              </a:r>
            </a:p>
          </p:txBody>
        </p:sp>
        <p:sp>
          <p:nvSpPr>
            <p:cNvPr id="60457" name="Text Box 7"/>
            <p:cNvSpPr txBox="1">
              <a:spLocks noChangeArrowheads="1"/>
            </p:cNvSpPr>
            <p:nvPr/>
          </p:nvSpPr>
          <p:spPr bwMode="auto">
            <a:xfrm>
              <a:off x="3072" y="1008"/>
              <a:ext cx="187"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8</a:t>
              </a:r>
            </a:p>
          </p:txBody>
        </p:sp>
      </p:grpSp>
      <p:sp>
        <p:nvSpPr>
          <p:cNvPr id="60421" name="Text Box 8"/>
          <p:cNvSpPr txBox="1">
            <a:spLocks noChangeArrowheads="1"/>
          </p:cNvSpPr>
          <p:nvPr/>
        </p:nvSpPr>
        <p:spPr bwMode="auto">
          <a:xfrm>
            <a:off x="4940300" y="2743200"/>
            <a:ext cx="296863"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8</a:t>
            </a:r>
          </a:p>
        </p:txBody>
      </p:sp>
      <p:grpSp>
        <p:nvGrpSpPr>
          <p:cNvPr id="3" name="Group 9"/>
          <p:cNvGrpSpPr>
            <a:grpSpLocks/>
          </p:cNvGrpSpPr>
          <p:nvPr/>
        </p:nvGrpSpPr>
        <p:grpSpPr bwMode="auto">
          <a:xfrm>
            <a:off x="5549900" y="2743200"/>
            <a:ext cx="914400" cy="609600"/>
            <a:chOff x="3456" y="1440"/>
            <a:chExt cx="576" cy="384"/>
          </a:xfrm>
        </p:grpSpPr>
        <p:sp>
          <p:nvSpPr>
            <p:cNvPr id="60452" name="Rectangle 10"/>
            <p:cNvSpPr>
              <a:spLocks noChangeArrowheads="1"/>
            </p:cNvSpPr>
            <p:nvPr/>
          </p:nvSpPr>
          <p:spPr bwMode="auto">
            <a:xfrm>
              <a:off x="3456"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R</a:t>
              </a:r>
            </a:p>
          </p:txBody>
        </p:sp>
        <p:sp>
          <p:nvSpPr>
            <p:cNvPr id="60453" name="Rectangle 11"/>
            <p:cNvSpPr>
              <a:spLocks noChangeArrowheads="1"/>
            </p:cNvSpPr>
            <p:nvPr/>
          </p:nvSpPr>
          <p:spPr bwMode="auto">
            <a:xfrm>
              <a:off x="3744"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M</a:t>
              </a:r>
            </a:p>
          </p:txBody>
        </p:sp>
        <p:sp>
          <p:nvSpPr>
            <p:cNvPr id="60454" name="Text Box 12"/>
            <p:cNvSpPr txBox="1">
              <a:spLocks noChangeArrowheads="1"/>
            </p:cNvSpPr>
            <p:nvPr/>
          </p:nvSpPr>
          <p:spPr bwMode="auto">
            <a:xfrm>
              <a:off x="3504"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sp>
          <p:nvSpPr>
            <p:cNvPr id="60455" name="Text Box 13"/>
            <p:cNvSpPr txBox="1">
              <a:spLocks noChangeArrowheads="1"/>
            </p:cNvSpPr>
            <p:nvPr/>
          </p:nvSpPr>
          <p:spPr bwMode="auto">
            <a:xfrm>
              <a:off x="3792"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grpSp>
      <p:grpSp>
        <p:nvGrpSpPr>
          <p:cNvPr id="4" name="Group 14"/>
          <p:cNvGrpSpPr>
            <a:grpSpLocks/>
          </p:cNvGrpSpPr>
          <p:nvPr/>
        </p:nvGrpSpPr>
        <p:grpSpPr bwMode="auto">
          <a:xfrm>
            <a:off x="5549900" y="3505200"/>
            <a:ext cx="914400" cy="609600"/>
            <a:chOff x="3456" y="1440"/>
            <a:chExt cx="576" cy="384"/>
          </a:xfrm>
        </p:grpSpPr>
        <p:sp>
          <p:nvSpPr>
            <p:cNvPr id="60448" name="Rectangle 15"/>
            <p:cNvSpPr>
              <a:spLocks noChangeArrowheads="1"/>
            </p:cNvSpPr>
            <p:nvPr/>
          </p:nvSpPr>
          <p:spPr bwMode="auto">
            <a:xfrm>
              <a:off x="3456"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R</a:t>
              </a:r>
            </a:p>
          </p:txBody>
        </p:sp>
        <p:sp>
          <p:nvSpPr>
            <p:cNvPr id="60449" name="Rectangle 16"/>
            <p:cNvSpPr>
              <a:spLocks noChangeArrowheads="1"/>
            </p:cNvSpPr>
            <p:nvPr/>
          </p:nvSpPr>
          <p:spPr bwMode="auto">
            <a:xfrm>
              <a:off x="3744"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M</a:t>
              </a:r>
            </a:p>
          </p:txBody>
        </p:sp>
        <p:sp>
          <p:nvSpPr>
            <p:cNvPr id="60450" name="Text Box 17"/>
            <p:cNvSpPr txBox="1">
              <a:spLocks noChangeArrowheads="1"/>
            </p:cNvSpPr>
            <p:nvPr/>
          </p:nvSpPr>
          <p:spPr bwMode="auto">
            <a:xfrm>
              <a:off x="3504"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sp>
          <p:nvSpPr>
            <p:cNvPr id="60451" name="Text Box 18"/>
            <p:cNvSpPr txBox="1">
              <a:spLocks noChangeArrowheads="1"/>
            </p:cNvSpPr>
            <p:nvPr/>
          </p:nvSpPr>
          <p:spPr bwMode="auto">
            <a:xfrm>
              <a:off x="3792"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grpSp>
      <p:grpSp>
        <p:nvGrpSpPr>
          <p:cNvPr id="5" name="Group 19"/>
          <p:cNvGrpSpPr>
            <a:grpSpLocks/>
          </p:cNvGrpSpPr>
          <p:nvPr/>
        </p:nvGrpSpPr>
        <p:grpSpPr bwMode="auto">
          <a:xfrm>
            <a:off x="6464300" y="3505200"/>
            <a:ext cx="914400" cy="609600"/>
            <a:chOff x="3456" y="1440"/>
            <a:chExt cx="576" cy="384"/>
          </a:xfrm>
        </p:grpSpPr>
        <p:sp>
          <p:nvSpPr>
            <p:cNvPr id="60444" name="Rectangle 20"/>
            <p:cNvSpPr>
              <a:spLocks noChangeArrowheads="1"/>
            </p:cNvSpPr>
            <p:nvPr/>
          </p:nvSpPr>
          <p:spPr bwMode="auto">
            <a:xfrm>
              <a:off x="3456"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R</a:t>
              </a:r>
            </a:p>
          </p:txBody>
        </p:sp>
        <p:sp>
          <p:nvSpPr>
            <p:cNvPr id="60445" name="Rectangle 21"/>
            <p:cNvSpPr>
              <a:spLocks noChangeArrowheads="1"/>
            </p:cNvSpPr>
            <p:nvPr/>
          </p:nvSpPr>
          <p:spPr bwMode="auto">
            <a:xfrm>
              <a:off x="3744"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M</a:t>
              </a:r>
            </a:p>
          </p:txBody>
        </p:sp>
        <p:sp>
          <p:nvSpPr>
            <p:cNvPr id="60446" name="Text Box 22"/>
            <p:cNvSpPr txBox="1">
              <a:spLocks noChangeArrowheads="1"/>
            </p:cNvSpPr>
            <p:nvPr/>
          </p:nvSpPr>
          <p:spPr bwMode="auto">
            <a:xfrm>
              <a:off x="3504"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sp>
          <p:nvSpPr>
            <p:cNvPr id="60447" name="Text Box 23"/>
            <p:cNvSpPr txBox="1">
              <a:spLocks noChangeArrowheads="1"/>
            </p:cNvSpPr>
            <p:nvPr/>
          </p:nvSpPr>
          <p:spPr bwMode="auto">
            <a:xfrm>
              <a:off x="3792"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grpSp>
      <p:sp>
        <p:nvSpPr>
          <p:cNvPr id="60425" name="Rectangle 24"/>
          <p:cNvSpPr>
            <a:spLocks noChangeArrowheads="1"/>
          </p:cNvSpPr>
          <p:nvPr/>
        </p:nvSpPr>
        <p:spPr bwMode="auto">
          <a:xfrm>
            <a:off x="4635500" y="3810000"/>
            <a:ext cx="914400" cy="304800"/>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Op</a:t>
            </a:r>
          </a:p>
        </p:txBody>
      </p:sp>
      <p:sp>
        <p:nvSpPr>
          <p:cNvPr id="60426" name="Text Box 25"/>
          <p:cNvSpPr txBox="1">
            <a:spLocks noChangeArrowheads="1"/>
          </p:cNvSpPr>
          <p:nvPr/>
        </p:nvSpPr>
        <p:spPr bwMode="auto">
          <a:xfrm>
            <a:off x="4940300" y="3505200"/>
            <a:ext cx="296863"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8</a:t>
            </a:r>
          </a:p>
        </p:txBody>
      </p:sp>
      <p:grpSp>
        <p:nvGrpSpPr>
          <p:cNvPr id="6" name="Group 26"/>
          <p:cNvGrpSpPr>
            <a:grpSpLocks/>
          </p:cNvGrpSpPr>
          <p:nvPr/>
        </p:nvGrpSpPr>
        <p:grpSpPr bwMode="auto">
          <a:xfrm>
            <a:off x="7378700" y="3505200"/>
            <a:ext cx="914400" cy="609600"/>
            <a:chOff x="3456" y="1440"/>
            <a:chExt cx="576" cy="384"/>
          </a:xfrm>
        </p:grpSpPr>
        <p:sp>
          <p:nvSpPr>
            <p:cNvPr id="60440" name="Rectangle 27"/>
            <p:cNvSpPr>
              <a:spLocks noChangeArrowheads="1"/>
            </p:cNvSpPr>
            <p:nvPr/>
          </p:nvSpPr>
          <p:spPr bwMode="auto">
            <a:xfrm>
              <a:off x="3456"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R</a:t>
              </a:r>
            </a:p>
          </p:txBody>
        </p:sp>
        <p:sp>
          <p:nvSpPr>
            <p:cNvPr id="60441" name="Rectangle 28"/>
            <p:cNvSpPr>
              <a:spLocks noChangeArrowheads="1"/>
            </p:cNvSpPr>
            <p:nvPr/>
          </p:nvSpPr>
          <p:spPr bwMode="auto">
            <a:xfrm>
              <a:off x="3744"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M</a:t>
              </a:r>
            </a:p>
          </p:txBody>
        </p:sp>
        <p:sp>
          <p:nvSpPr>
            <p:cNvPr id="60442" name="Text Box 29"/>
            <p:cNvSpPr txBox="1">
              <a:spLocks noChangeArrowheads="1"/>
            </p:cNvSpPr>
            <p:nvPr/>
          </p:nvSpPr>
          <p:spPr bwMode="auto">
            <a:xfrm>
              <a:off x="3504"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sp>
          <p:nvSpPr>
            <p:cNvPr id="60443" name="Text Box 30"/>
            <p:cNvSpPr txBox="1">
              <a:spLocks noChangeArrowheads="1"/>
            </p:cNvSpPr>
            <p:nvPr/>
          </p:nvSpPr>
          <p:spPr bwMode="auto">
            <a:xfrm>
              <a:off x="3792"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grpSp>
      <p:sp>
        <p:nvSpPr>
          <p:cNvPr id="60428" name="Rectangle 31"/>
          <p:cNvSpPr>
            <a:spLocks noChangeArrowheads="1"/>
          </p:cNvSpPr>
          <p:nvPr/>
        </p:nvSpPr>
        <p:spPr bwMode="auto">
          <a:xfrm>
            <a:off x="4635500" y="4572000"/>
            <a:ext cx="914400" cy="304800"/>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Op</a:t>
            </a:r>
          </a:p>
        </p:txBody>
      </p:sp>
      <p:sp>
        <p:nvSpPr>
          <p:cNvPr id="60429" name="Text Box 32"/>
          <p:cNvSpPr txBox="1">
            <a:spLocks noChangeArrowheads="1"/>
          </p:cNvSpPr>
          <p:nvPr/>
        </p:nvSpPr>
        <p:spPr bwMode="auto">
          <a:xfrm>
            <a:off x="4940300" y="4267200"/>
            <a:ext cx="296863"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8</a:t>
            </a:r>
          </a:p>
        </p:txBody>
      </p:sp>
      <p:grpSp>
        <p:nvGrpSpPr>
          <p:cNvPr id="7" name="Group 33"/>
          <p:cNvGrpSpPr>
            <a:grpSpLocks/>
          </p:cNvGrpSpPr>
          <p:nvPr/>
        </p:nvGrpSpPr>
        <p:grpSpPr bwMode="auto">
          <a:xfrm>
            <a:off x="5549900" y="4267200"/>
            <a:ext cx="914400" cy="609600"/>
            <a:chOff x="3456" y="1440"/>
            <a:chExt cx="576" cy="384"/>
          </a:xfrm>
        </p:grpSpPr>
        <p:sp>
          <p:nvSpPr>
            <p:cNvPr id="60436" name="Rectangle 34"/>
            <p:cNvSpPr>
              <a:spLocks noChangeArrowheads="1"/>
            </p:cNvSpPr>
            <p:nvPr/>
          </p:nvSpPr>
          <p:spPr bwMode="auto">
            <a:xfrm>
              <a:off x="3456"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R</a:t>
              </a:r>
            </a:p>
          </p:txBody>
        </p:sp>
        <p:sp>
          <p:nvSpPr>
            <p:cNvPr id="60437" name="Rectangle 35"/>
            <p:cNvSpPr>
              <a:spLocks noChangeArrowheads="1"/>
            </p:cNvSpPr>
            <p:nvPr/>
          </p:nvSpPr>
          <p:spPr bwMode="auto">
            <a:xfrm>
              <a:off x="3744" y="1632"/>
              <a:ext cx="288" cy="192"/>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M</a:t>
              </a:r>
            </a:p>
          </p:txBody>
        </p:sp>
        <p:sp>
          <p:nvSpPr>
            <p:cNvPr id="60438" name="Text Box 36"/>
            <p:cNvSpPr txBox="1">
              <a:spLocks noChangeArrowheads="1"/>
            </p:cNvSpPr>
            <p:nvPr/>
          </p:nvSpPr>
          <p:spPr bwMode="auto">
            <a:xfrm>
              <a:off x="3504"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sp>
          <p:nvSpPr>
            <p:cNvPr id="60439" name="Text Box 37"/>
            <p:cNvSpPr txBox="1">
              <a:spLocks noChangeArrowheads="1"/>
            </p:cNvSpPr>
            <p:nvPr/>
          </p:nvSpPr>
          <p:spPr bwMode="auto">
            <a:xfrm>
              <a:off x="3792" y="1440"/>
              <a:ext cx="189" cy="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4</a:t>
              </a:r>
            </a:p>
          </p:txBody>
        </p:sp>
      </p:grpSp>
      <p:sp>
        <p:nvSpPr>
          <p:cNvPr id="60431" name="Rectangle 38"/>
          <p:cNvSpPr>
            <a:spLocks noChangeArrowheads="1"/>
          </p:cNvSpPr>
          <p:nvPr/>
        </p:nvSpPr>
        <p:spPr bwMode="auto">
          <a:xfrm>
            <a:off x="6464300" y="4572000"/>
            <a:ext cx="2082800" cy="304800"/>
          </a:xfrm>
          <a:prstGeom prst="rect">
            <a:avLst/>
          </a:prstGeom>
          <a:solidFill>
            <a:srgbClr val="CCFFFF"/>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Disp</a:t>
            </a:r>
          </a:p>
        </p:txBody>
      </p:sp>
      <p:sp>
        <p:nvSpPr>
          <p:cNvPr id="60432" name="Text Box 39"/>
          <p:cNvSpPr txBox="1">
            <a:spLocks noChangeArrowheads="1"/>
          </p:cNvSpPr>
          <p:nvPr/>
        </p:nvSpPr>
        <p:spPr bwMode="auto">
          <a:xfrm>
            <a:off x="7219950" y="4267200"/>
            <a:ext cx="392113"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000000"/>
                </a:solidFill>
                <a:latin typeface="Calibri" charset="0"/>
              </a:rPr>
              <a:t>32</a:t>
            </a:r>
          </a:p>
        </p:txBody>
      </p:sp>
      <p:sp>
        <p:nvSpPr>
          <p:cNvPr id="60433" name="Text Box 40"/>
          <p:cNvSpPr txBox="1">
            <a:spLocks noChangeArrowheads="1"/>
          </p:cNvSpPr>
          <p:nvPr/>
        </p:nvSpPr>
        <p:spPr bwMode="auto">
          <a:xfrm>
            <a:off x="5334000" y="5083175"/>
            <a:ext cx="2256347" cy="33855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dirty="0">
                <a:solidFill>
                  <a:srgbClr val="FF0000"/>
                </a:solidFill>
                <a:latin typeface="Calibri" charset="0"/>
              </a:rPr>
              <a:t>VAX </a:t>
            </a:r>
            <a:r>
              <a:rPr lang="en-US" altLang="en-US" sz="1600" dirty="0" err="1">
                <a:solidFill>
                  <a:srgbClr val="FF0000"/>
                </a:solidFill>
                <a:latin typeface="Calibri" charset="0"/>
              </a:rPr>
              <a:t>instrs</a:t>
            </a:r>
            <a:r>
              <a:rPr lang="en-US" altLang="en-US" sz="1600" dirty="0">
                <a:solidFill>
                  <a:srgbClr val="FF0000"/>
                </a:solidFill>
                <a:latin typeface="Calibri" charset="0"/>
              </a:rPr>
              <a:t>: 1-53 bytes!</a:t>
            </a:r>
          </a:p>
        </p:txBody>
      </p:sp>
      <p:sp>
        <p:nvSpPr>
          <p:cNvPr id="42" name="Rectangle 41"/>
          <p:cNvSpPr>
            <a:spLocks noChangeArrowheads="1"/>
          </p:cNvSpPr>
          <p:nvPr/>
        </p:nvSpPr>
        <p:spPr bwMode="auto">
          <a:xfrm>
            <a:off x="3124200" y="5715000"/>
            <a:ext cx="1828800" cy="738188"/>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spAutoFit/>
          </a:bodyPr>
          <a:lstStyle/>
          <a:p>
            <a:pPr algn="ctr">
              <a:defRPr/>
            </a:pPr>
            <a:r>
              <a:rPr lang="en-US" sz="1400" i="1" dirty="0">
                <a:solidFill>
                  <a:schemeClr val="tx2"/>
                </a:solidFill>
                <a:latin typeface="Calibri"/>
                <a:ea typeface="ＭＳ Ｐゴシック" charset="0"/>
                <a:cs typeface="Calibri"/>
              </a:rPr>
              <a:t>Will revisit this issue when we discuss instruction decoding</a:t>
            </a:r>
          </a:p>
        </p:txBody>
      </p:sp>
      <p:cxnSp>
        <p:nvCxnSpPr>
          <p:cNvPr id="43" name="Straight Connector 5"/>
          <p:cNvCxnSpPr>
            <a:cxnSpLocks noChangeShapeType="1"/>
            <a:stCxn id="42" idx="1"/>
          </p:cNvCxnSpPr>
          <p:nvPr/>
        </p:nvCxnSpPr>
        <p:spPr bwMode="auto">
          <a:xfrm rot="10800000">
            <a:off x="2133600" y="5410200"/>
            <a:ext cx="990600" cy="674688"/>
          </a:xfrm>
          <a:prstGeom prst="line">
            <a:avLst/>
          </a:prstGeom>
          <a:noFill/>
          <a:ln w="15875">
            <a:solidFill>
              <a:schemeClr val="tx1"/>
            </a:solidFill>
            <a:round/>
            <a:headEnd/>
            <a:tailEnd type="oval"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762000" y="228600"/>
            <a:ext cx="7772400" cy="669925"/>
          </a:xfrm>
        </p:spPr>
        <p:txBody>
          <a:bodyPr/>
          <a:lstStyle/>
          <a:p>
            <a:pPr eaLnBrk="1" hangingPunct="1"/>
            <a:r>
              <a:rPr lang="en-US" altLang="en-US">
                <a:latin typeface="Optima" charset="0"/>
                <a:ea typeface="ＭＳ Ｐゴシック" charset="-128"/>
                <a:cs typeface="Optima" charset="0"/>
              </a:rPr>
              <a:t>Multi-length Instruction Encoding</a:t>
            </a:r>
          </a:p>
        </p:txBody>
      </p:sp>
      <p:sp>
        <p:nvSpPr>
          <p:cNvPr id="61442" name="Rectangle 3"/>
          <p:cNvSpPr>
            <a:spLocks noGrp="1" noChangeArrowheads="1"/>
          </p:cNvSpPr>
          <p:nvPr>
            <p:ph type="body" sz="half" idx="1"/>
          </p:nvPr>
        </p:nvSpPr>
        <p:spPr/>
        <p:txBody>
          <a:bodyPr/>
          <a:lstStyle/>
          <a:p>
            <a:pPr eaLnBrk="1" hangingPunct="1"/>
            <a:r>
              <a:rPr lang="en-US" altLang="en-US" sz="2000" dirty="0">
                <a:latin typeface="Optima" charset="0"/>
                <a:ea typeface="ＭＳ Ｐゴシック" charset="-128"/>
                <a:cs typeface="Optima" charset="0"/>
              </a:rPr>
              <a:t>Compromise and choose </a:t>
            </a:r>
          </a:p>
          <a:p>
            <a:pPr eaLnBrk="1" hangingPunct="1"/>
            <a:r>
              <a:rPr lang="en-US" altLang="en-US" sz="2000" dirty="0">
                <a:latin typeface="Optima" charset="0"/>
                <a:ea typeface="ＭＳ Ｐゴシック" charset="-128"/>
                <a:cs typeface="Optima" charset="0"/>
              </a:rPr>
              <a:t>Gives much better code density than fixed-format</a:t>
            </a:r>
          </a:p>
          <a:p>
            <a:pPr lvl="1" eaLnBrk="1" hangingPunct="1"/>
            <a:r>
              <a:rPr lang="en-US" altLang="en-US" sz="1800" dirty="0">
                <a:latin typeface="Optima" charset="0"/>
                <a:cs typeface="Optima" charset="0"/>
              </a:rPr>
              <a:t>important for embedded processors</a:t>
            </a:r>
          </a:p>
          <a:p>
            <a:pPr eaLnBrk="1" hangingPunct="1"/>
            <a:r>
              <a:rPr lang="en-US" altLang="en-US" sz="2000" dirty="0">
                <a:latin typeface="Optima" charset="0"/>
                <a:ea typeface="ＭＳ Ｐゴシック" charset="-128"/>
                <a:cs typeface="Optima" charset="0"/>
              </a:rPr>
              <a:t>Simple to decode</a:t>
            </a:r>
          </a:p>
          <a:p>
            <a:pPr eaLnBrk="1" hangingPunct="1"/>
            <a:r>
              <a:rPr lang="en-US" altLang="en-US" sz="2000" dirty="0">
                <a:latin typeface="Optima" charset="0"/>
                <a:ea typeface="ＭＳ Ｐゴシック" charset="-128"/>
                <a:cs typeface="Optima" charset="0"/>
              </a:rPr>
              <a:t>Examples:</a:t>
            </a:r>
          </a:p>
          <a:p>
            <a:pPr lvl="1" eaLnBrk="1" hangingPunct="1"/>
            <a:r>
              <a:rPr lang="en-US" altLang="en-US" sz="1800" dirty="0">
                <a:solidFill>
                  <a:srgbClr val="FF0000"/>
                </a:solidFill>
                <a:latin typeface="Optima" charset="0"/>
                <a:cs typeface="Optima" charset="0"/>
              </a:rPr>
              <a:t>ARM Thumb</a:t>
            </a:r>
            <a:r>
              <a:rPr lang="en-US" altLang="en-US" sz="1800" dirty="0">
                <a:latin typeface="Optima" charset="0"/>
                <a:cs typeface="Optima" charset="0"/>
              </a:rPr>
              <a:t>, MIPS 16</a:t>
            </a:r>
          </a:p>
          <a:p>
            <a:pPr lvl="1" eaLnBrk="1" hangingPunct="1"/>
            <a:endParaRPr lang="en-US" altLang="en-US" sz="1800" dirty="0">
              <a:latin typeface="Optima" charset="0"/>
              <a:cs typeface="Optima" charset="0"/>
            </a:endParaRPr>
          </a:p>
          <a:p>
            <a:pPr eaLnBrk="1" hangingPunct="1"/>
            <a:r>
              <a:rPr lang="en-US" altLang="en-US" sz="2000" dirty="0">
                <a:latin typeface="Optima" charset="0"/>
                <a:ea typeface="ＭＳ Ｐゴシック" charset="-128"/>
                <a:cs typeface="Optima" charset="0"/>
              </a:rPr>
              <a:t>Another approach</a:t>
            </a:r>
          </a:p>
          <a:p>
            <a:pPr lvl="1" eaLnBrk="1" hangingPunct="1"/>
            <a:r>
              <a:rPr lang="en-US" altLang="en-US" sz="1800" dirty="0">
                <a:latin typeface="Optima" charset="0"/>
                <a:cs typeface="Optima" charset="0"/>
              </a:rPr>
              <a:t>On-the fly instruction decompression (IBM </a:t>
            </a:r>
            <a:r>
              <a:rPr lang="en-US" altLang="en-US" sz="1800" dirty="0" err="1">
                <a:latin typeface="Optima" charset="0"/>
                <a:cs typeface="Optima" charset="0"/>
              </a:rPr>
              <a:t>CodePack</a:t>
            </a:r>
            <a:r>
              <a:rPr lang="en-US" altLang="en-US" sz="1800" dirty="0">
                <a:latin typeface="Optima" charset="0"/>
                <a:cs typeface="Optima" charset="0"/>
              </a:rPr>
              <a:t>)</a:t>
            </a:r>
          </a:p>
        </p:txBody>
      </p:sp>
      <p:sp>
        <p:nvSpPr>
          <p:cNvPr id="61443" name="Rectangle 4"/>
          <p:cNvSpPr>
            <a:spLocks noChangeArrowheads="1"/>
          </p:cNvSpPr>
          <p:nvPr/>
        </p:nvSpPr>
        <p:spPr bwMode="auto">
          <a:xfrm>
            <a:off x="4953000" y="2590800"/>
            <a:ext cx="6858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Op</a:t>
            </a:r>
          </a:p>
        </p:txBody>
      </p:sp>
      <p:sp>
        <p:nvSpPr>
          <p:cNvPr id="61444" name="Rectangle 5"/>
          <p:cNvSpPr>
            <a:spLocks noChangeArrowheads="1"/>
          </p:cNvSpPr>
          <p:nvPr/>
        </p:nvSpPr>
        <p:spPr bwMode="auto">
          <a:xfrm>
            <a:off x="5638800" y="2590800"/>
            <a:ext cx="5334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R1</a:t>
            </a:r>
          </a:p>
        </p:txBody>
      </p:sp>
      <p:sp>
        <p:nvSpPr>
          <p:cNvPr id="61445" name="Rectangle 6"/>
          <p:cNvSpPr>
            <a:spLocks noChangeArrowheads="1"/>
          </p:cNvSpPr>
          <p:nvPr/>
        </p:nvSpPr>
        <p:spPr bwMode="auto">
          <a:xfrm>
            <a:off x="6172200" y="2590800"/>
            <a:ext cx="5334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R2</a:t>
            </a:r>
          </a:p>
        </p:txBody>
      </p:sp>
      <p:sp>
        <p:nvSpPr>
          <p:cNvPr id="61446" name="Rectangle 7"/>
          <p:cNvSpPr>
            <a:spLocks noChangeArrowheads="1"/>
          </p:cNvSpPr>
          <p:nvPr/>
        </p:nvSpPr>
        <p:spPr bwMode="auto">
          <a:xfrm>
            <a:off x="6705600" y="2590800"/>
            <a:ext cx="5334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R3</a:t>
            </a:r>
          </a:p>
        </p:txBody>
      </p:sp>
      <p:sp>
        <p:nvSpPr>
          <p:cNvPr id="61447" name="Rectangle 8"/>
          <p:cNvSpPr>
            <a:spLocks noChangeArrowheads="1"/>
          </p:cNvSpPr>
          <p:nvPr/>
        </p:nvSpPr>
        <p:spPr bwMode="auto">
          <a:xfrm>
            <a:off x="7239000" y="2590800"/>
            <a:ext cx="11430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Const</a:t>
            </a:r>
          </a:p>
        </p:txBody>
      </p:sp>
      <p:sp>
        <p:nvSpPr>
          <p:cNvPr id="61448" name="Text Box 9"/>
          <p:cNvSpPr txBox="1">
            <a:spLocks noChangeArrowheads="1"/>
          </p:cNvSpPr>
          <p:nvPr/>
        </p:nvSpPr>
        <p:spPr bwMode="auto">
          <a:xfrm>
            <a:off x="5165725" y="2286000"/>
            <a:ext cx="298450"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6</a:t>
            </a:r>
          </a:p>
        </p:txBody>
      </p:sp>
      <p:sp>
        <p:nvSpPr>
          <p:cNvPr id="61449" name="Text Box 10"/>
          <p:cNvSpPr txBox="1">
            <a:spLocks noChangeArrowheads="1"/>
          </p:cNvSpPr>
          <p:nvPr/>
        </p:nvSpPr>
        <p:spPr bwMode="auto">
          <a:xfrm>
            <a:off x="5788025" y="2286000"/>
            <a:ext cx="2873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5</a:t>
            </a:r>
          </a:p>
        </p:txBody>
      </p:sp>
      <p:sp>
        <p:nvSpPr>
          <p:cNvPr id="61450" name="Text Box 11"/>
          <p:cNvSpPr txBox="1">
            <a:spLocks noChangeArrowheads="1"/>
          </p:cNvSpPr>
          <p:nvPr/>
        </p:nvSpPr>
        <p:spPr bwMode="auto">
          <a:xfrm>
            <a:off x="6854825" y="2286000"/>
            <a:ext cx="2873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5</a:t>
            </a:r>
          </a:p>
        </p:txBody>
      </p:sp>
      <p:sp>
        <p:nvSpPr>
          <p:cNvPr id="61451" name="Text Box 12"/>
          <p:cNvSpPr txBox="1">
            <a:spLocks noChangeArrowheads="1"/>
          </p:cNvSpPr>
          <p:nvPr/>
        </p:nvSpPr>
        <p:spPr bwMode="auto">
          <a:xfrm>
            <a:off x="6245225" y="2286000"/>
            <a:ext cx="2873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5</a:t>
            </a:r>
          </a:p>
        </p:txBody>
      </p:sp>
      <p:sp>
        <p:nvSpPr>
          <p:cNvPr id="61452" name="Text Box 13"/>
          <p:cNvSpPr txBox="1">
            <a:spLocks noChangeArrowheads="1"/>
          </p:cNvSpPr>
          <p:nvPr/>
        </p:nvSpPr>
        <p:spPr bwMode="auto">
          <a:xfrm>
            <a:off x="7681913" y="2286000"/>
            <a:ext cx="392112"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10</a:t>
            </a:r>
          </a:p>
        </p:txBody>
      </p:sp>
      <p:sp>
        <p:nvSpPr>
          <p:cNvPr id="61453" name="Rectangle 14"/>
          <p:cNvSpPr>
            <a:spLocks noChangeArrowheads="1"/>
          </p:cNvSpPr>
          <p:nvPr/>
        </p:nvSpPr>
        <p:spPr bwMode="auto">
          <a:xfrm>
            <a:off x="7239000" y="2590800"/>
            <a:ext cx="1524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endParaRPr lang="en-US" altLang="en-US" sz="1600" b="1">
              <a:solidFill>
                <a:srgbClr val="000000"/>
              </a:solidFill>
              <a:latin typeface="Calibri" charset="0"/>
            </a:endParaRPr>
          </a:p>
        </p:txBody>
      </p:sp>
      <p:sp>
        <p:nvSpPr>
          <p:cNvPr id="61454" name="Text Box 15"/>
          <p:cNvSpPr txBox="1">
            <a:spLocks noChangeArrowheads="1"/>
          </p:cNvSpPr>
          <p:nvPr/>
        </p:nvSpPr>
        <p:spPr bwMode="auto">
          <a:xfrm>
            <a:off x="7145338" y="2286000"/>
            <a:ext cx="288925"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1</a:t>
            </a:r>
          </a:p>
        </p:txBody>
      </p:sp>
      <p:sp>
        <p:nvSpPr>
          <p:cNvPr id="61455" name="Rectangle 16"/>
          <p:cNvSpPr>
            <a:spLocks noChangeArrowheads="1"/>
          </p:cNvSpPr>
          <p:nvPr/>
        </p:nvSpPr>
        <p:spPr bwMode="auto">
          <a:xfrm>
            <a:off x="4953000" y="3429000"/>
            <a:ext cx="6858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Op</a:t>
            </a:r>
          </a:p>
        </p:txBody>
      </p:sp>
      <p:sp>
        <p:nvSpPr>
          <p:cNvPr id="61456" name="Rectangle 17"/>
          <p:cNvSpPr>
            <a:spLocks noChangeArrowheads="1"/>
          </p:cNvSpPr>
          <p:nvPr/>
        </p:nvSpPr>
        <p:spPr bwMode="auto">
          <a:xfrm>
            <a:off x="5638800" y="3429000"/>
            <a:ext cx="5334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R1</a:t>
            </a:r>
          </a:p>
        </p:txBody>
      </p:sp>
      <p:sp>
        <p:nvSpPr>
          <p:cNvPr id="61457" name="Rectangle 18"/>
          <p:cNvSpPr>
            <a:spLocks noChangeArrowheads="1"/>
          </p:cNvSpPr>
          <p:nvPr/>
        </p:nvSpPr>
        <p:spPr bwMode="auto">
          <a:xfrm>
            <a:off x="6172200" y="3429000"/>
            <a:ext cx="5334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R2</a:t>
            </a:r>
          </a:p>
        </p:txBody>
      </p:sp>
      <p:sp>
        <p:nvSpPr>
          <p:cNvPr id="61458" name="Text Box 19"/>
          <p:cNvSpPr txBox="1">
            <a:spLocks noChangeArrowheads="1"/>
          </p:cNvSpPr>
          <p:nvPr/>
        </p:nvSpPr>
        <p:spPr bwMode="auto">
          <a:xfrm>
            <a:off x="5165725" y="3124200"/>
            <a:ext cx="298450"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6</a:t>
            </a:r>
          </a:p>
        </p:txBody>
      </p:sp>
      <p:sp>
        <p:nvSpPr>
          <p:cNvPr id="61459" name="Text Box 20"/>
          <p:cNvSpPr txBox="1">
            <a:spLocks noChangeArrowheads="1"/>
          </p:cNvSpPr>
          <p:nvPr/>
        </p:nvSpPr>
        <p:spPr bwMode="auto">
          <a:xfrm>
            <a:off x="5788025" y="3124200"/>
            <a:ext cx="2873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5</a:t>
            </a:r>
          </a:p>
        </p:txBody>
      </p:sp>
      <p:sp>
        <p:nvSpPr>
          <p:cNvPr id="61460" name="Text Box 21"/>
          <p:cNvSpPr txBox="1">
            <a:spLocks noChangeArrowheads="1"/>
          </p:cNvSpPr>
          <p:nvPr/>
        </p:nvSpPr>
        <p:spPr bwMode="auto">
          <a:xfrm>
            <a:off x="6245225" y="3124200"/>
            <a:ext cx="2873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5</a:t>
            </a:r>
          </a:p>
        </p:txBody>
      </p:sp>
      <p:sp>
        <p:nvSpPr>
          <p:cNvPr id="61461" name="Rectangle 22"/>
          <p:cNvSpPr>
            <a:spLocks noChangeArrowheads="1"/>
          </p:cNvSpPr>
          <p:nvPr/>
        </p:nvSpPr>
        <p:spPr bwMode="auto">
          <a:xfrm>
            <a:off x="4953000" y="4267200"/>
            <a:ext cx="4572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Op</a:t>
            </a:r>
          </a:p>
        </p:txBody>
      </p:sp>
      <p:sp>
        <p:nvSpPr>
          <p:cNvPr id="61462" name="Rectangle 23"/>
          <p:cNvSpPr>
            <a:spLocks noChangeArrowheads="1"/>
          </p:cNvSpPr>
          <p:nvPr/>
        </p:nvSpPr>
        <p:spPr bwMode="auto">
          <a:xfrm>
            <a:off x="5410200" y="4267200"/>
            <a:ext cx="4572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R1</a:t>
            </a:r>
          </a:p>
        </p:txBody>
      </p:sp>
      <p:sp>
        <p:nvSpPr>
          <p:cNvPr id="61463" name="Rectangle 24"/>
          <p:cNvSpPr>
            <a:spLocks noChangeArrowheads="1"/>
          </p:cNvSpPr>
          <p:nvPr/>
        </p:nvSpPr>
        <p:spPr bwMode="auto">
          <a:xfrm>
            <a:off x="5867400" y="4267200"/>
            <a:ext cx="4572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R2</a:t>
            </a:r>
          </a:p>
        </p:txBody>
      </p:sp>
      <p:sp>
        <p:nvSpPr>
          <p:cNvPr id="61464" name="Rectangle 25"/>
          <p:cNvSpPr>
            <a:spLocks noChangeArrowheads="1"/>
          </p:cNvSpPr>
          <p:nvPr/>
        </p:nvSpPr>
        <p:spPr bwMode="auto">
          <a:xfrm>
            <a:off x="6324600" y="4267200"/>
            <a:ext cx="4572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R3</a:t>
            </a:r>
          </a:p>
        </p:txBody>
      </p:sp>
      <p:sp>
        <p:nvSpPr>
          <p:cNvPr id="61465" name="Text Box 26"/>
          <p:cNvSpPr txBox="1">
            <a:spLocks noChangeArrowheads="1"/>
          </p:cNvSpPr>
          <p:nvPr/>
        </p:nvSpPr>
        <p:spPr bwMode="auto">
          <a:xfrm>
            <a:off x="5029200" y="3962400"/>
            <a:ext cx="3000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4</a:t>
            </a:r>
          </a:p>
        </p:txBody>
      </p:sp>
      <p:sp>
        <p:nvSpPr>
          <p:cNvPr id="61466" name="Text Box 27"/>
          <p:cNvSpPr txBox="1">
            <a:spLocks noChangeArrowheads="1"/>
          </p:cNvSpPr>
          <p:nvPr/>
        </p:nvSpPr>
        <p:spPr bwMode="auto">
          <a:xfrm>
            <a:off x="5486400" y="3962400"/>
            <a:ext cx="3000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4</a:t>
            </a:r>
          </a:p>
        </p:txBody>
      </p:sp>
      <p:sp>
        <p:nvSpPr>
          <p:cNvPr id="61467" name="Text Box 28"/>
          <p:cNvSpPr txBox="1">
            <a:spLocks noChangeArrowheads="1"/>
          </p:cNvSpPr>
          <p:nvPr/>
        </p:nvSpPr>
        <p:spPr bwMode="auto">
          <a:xfrm>
            <a:off x="6400800" y="3962400"/>
            <a:ext cx="3000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4</a:t>
            </a:r>
          </a:p>
        </p:txBody>
      </p:sp>
      <p:sp>
        <p:nvSpPr>
          <p:cNvPr id="61468" name="Text Box 29"/>
          <p:cNvSpPr txBox="1">
            <a:spLocks noChangeArrowheads="1"/>
          </p:cNvSpPr>
          <p:nvPr/>
        </p:nvSpPr>
        <p:spPr bwMode="auto">
          <a:xfrm>
            <a:off x="5943600" y="3962400"/>
            <a:ext cx="300038" cy="3381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b="1">
                <a:solidFill>
                  <a:srgbClr val="000000"/>
                </a:solidFill>
                <a:latin typeface="Calibri" charset="0"/>
              </a:rPr>
              <a:t>4</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685800" y="168275"/>
            <a:ext cx="7772400" cy="669925"/>
          </a:xfrm>
        </p:spPr>
        <p:txBody>
          <a:bodyPr/>
          <a:lstStyle/>
          <a:p>
            <a:pPr eaLnBrk="1" hangingPunct="1"/>
            <a:r>
              <a:rPr lang="en-US" altLang="en-US" dirty="0">
                <a:solidFill>
                  <a:srgbClr val="FF0000"/>
                </a:solidFill>
                <a:latin typeface="Optima" charset="0"/>
                <a:ea typeface="ＭＳ Ｐゴシック" charset="-128"/>
                <a:cs typeface="Optima" charset="0"/>
              </a:rPr>
              <a:t>Instruction Encoding </a:t>
            </a:r>
            <a:r>
              <a:rPr lang="en-US" altLang="en-US" dirty="0" smtClean="0">
                <a:solidFill>
                  <a:srgbClr val="FF0000"/>
                </a:solidFill>
                <a:latin typeface="Optima" charset="0"/>
                <a:ea typeface="ＭＳ Ｐゴシック" charset="-128"/>
                <a:cs typeface="Optima" charset="0"/>
              </a:rPr>
              <a:t>Variations – Fixed Length – That’s us folks!</a:t>
            </a:r>
            <a:endParaRPr lang="en-US" altLang="en-US" dirty="0">
              <a:solidFill>
                <a:srgbClr val="FF0000"/>
              </a:solidFill>
              <a:latin typeface="Optima" charset="0"/>
              <a:ea typeface="ＭＳ Ｐゴシック" charset="-128"/>
              <a:cs typeface="Optima" charset="0"/>
            </a:endParaRPr>
          </a:p>
        </p:txBody>
      </p:sp>
      <p:sp>
        <p:nvSpPr>
          <p:cNvPr id="59394" name="Rectangle 3"/>
          <p:cNvSpPr>
            <a:spLocks noGrp="1" noChangeArrowheads="1"/>
          </p:cNvSpPr>
          <p:nvPr>
            <p:ph type="body" sz="half" idx="1"/>
          </p:nvPr>
        </p:nvSpPr>
        <p:spPr>
          <a:xfrm>
            <a:off x="685800" y="1193800"/>
            <a:ext cx="7772400" cy="4597400"/>
          </a:xfrm>
        </p:spPr>
        <p:txBody>
          <a:bodyPr/>
          <a:lstStyle/>
          <a:p>
            <a:pPr eaLnBrk="1" hangingPunct="1"/>
            <a:r>
              <a:rPr lang="en-US" altLang="en-US" sz="1800" dirty="0">
                <a:latin typeface="Optima" charset="0"/>
                <a:ea typeface="ＭＳ Ｐゴシック" charset="-128"/>
                <a:cs typeface="Optima" charset="0"/>
              </a:rPr>
              <a:t>Different instructions need to specify different types of information</a:t>
            </a:r>
          </a:p>
          <a:p>
            <a:pPr lvl="1" eaLnBrk="1" hangingPunct="1"/>
            <a:r>
              <a:rPr lang="en-US" altLang="en-US" sz="1600" dirty="0">
                <a:latin typeface="Optima" charset="0"/>
                <a:cs typeface="Optima" charset="0"/>
              </a:rPr>
              <a:t>return</a:t>
            </a:r>
          </a:p>
          <a:p>
            <a:pPr lvl="1" eaLnBrk="1" hangingPunct="1"/>
            <a:r>
              <a:rPr lang="en-US" altLang="en-US" sz="1600" dirty="0">
                <a:latin typeface="Optima" charset="0"/>
                <a:cs typeface="Optima" charset="0"/>
              </a:rPr>
              <a:t>increment R1</a:t>
            </a:r>
          </a:p>
          <a:p>
            <a:pPr lvl="1" eaLnBrk="1" hangingPunct="1"/>
            <a:r>
              <a:rPr lang="en-US" altLang="en-US" sz="1600" dirty="0">
                <a:latin typeface="Optima" charset="0"/>
                <a:cs typeface="Optima" charset="0"/>
              </a:rPr>
              <a:t>R3 </a:t>
            </a:r>
            <a:r>
              <a:rPr lang="en-US" altLang="en-US" sz="1600" dirty="0" err="1">
                <a:latin typeface="Optima" charset="0"/>
                <a:cs typeface="Optima" charset="0"/>
                <a:sym typeface="Symbol" charset="2"/>
              </a:rPr>
              <a:t></a:t>
            </a:r>
            <a:r>
              <a:rPr lang="en-US" altLang="en-US" sz="1600" dirty="0">
                <a:latin typeface="Optima" charset="0"/>
                <a:cs typeface="Optima" charset="0"/>
              </a:rPr>
              <a:t> R1 + R2</a:t>
            </a:r>
          </a:p>
          <a:p>
            <a:pPr lvl="1" eaLnBrk="1" hangingPunct="1"/>
            <a:r>
              <a:rPr lang="en-US" altLang="en-US" sz="1600" dirty="0">
                <a:latin typeface="Optima" charset="0"/>
                <a:cs typeface="Optima" charset="0"/>
              </a:rPr>
              <a:t>jump to 64-bit address</a:t>
            </a:r>
          </a:p>
          <a:p>
            <a:pPr eaLnBrk="1" hangingPunct="1"/>
            <a:r>
              <a:rPr lang="en-US" altLang="en-US" sz="1800" dirty="0">
                <a:latin typeface="Optima" charset="0"/>
                <a:ea typeface="ＭＳ Ｐゴシック" charset="-128"/>
                <a:cs typeface="Optima" charset="0"/>
              </a:rPr>
              <a:t>Frequency varies</a:t>
            </a:r>
          </a:p>
          <a:p>
            <a:pPr lvl="1" eaLnBrk="1" hangingPunct="1"/>
            <a:r>
              <a:rPr lang="en-US" altLang="en-US" sz="1600" dirty="0">
                <a:latin typeface="Optima" charset="0"/>
                <a:cs typeface="Optima" charset="0"/>
              </a:rPr>
              <a:t>instructions</a:t>
            </a:r>
          </a:p>
          <a:p>
            <a:pPr lvl="1" eaLnBrk="1" hangingPunct="1"/>
            <a:r>
              <a:rPr lang="en-US" altLang="en-US" sz="1600" dirty="0">
                <a:latin typeface="Optima" charset="0"/>
                <a:cs typeface="Optima" charset="0"/>
              </a:rPr>
              <a:t>constants</a:t>
            </a:r>
          </a:p>
          <a:p>
            <a:pPr lvl="1" eaLnBrk="1" hangingPunct="1"/>
            <a:r>
              <a:rPr lang="en-US" altLang="en-US" sz="1600" dirty="0">
                <a:latin typeface="Optima" charset="0"/>
                <a:cs typeface="Optima" charset="0"/>
              </a:rPr>
              <a:t>registers</a:t>
            </a:r>
          </a:p>
          <a:p>
            <a:pPr eaLnBrk="1" hangingPunct="1"/>
            <a:r>
              <a:rPr lang="en-US" altLang="en-US" sz="1800" dirty="0">
                <a:latin typeface="Optima" charset="0"/>
                <a:ea typeface="ＭＳ Ｐゴシック" charset="-128"/>
                <a:cs typeface="Optima" charset="0"/>
              </a:rPr>
              <a:t>Can encode</a:t>
            </a:r>
          </a:p>
          <a:p>
            <a:pPr lvl="1" eaLnBrk="1" hangingPunct="1"/>
            <a:r>
              <a:rPr lang="en-US" altLang="en-US" sz="1600" dirty="0">
                <a:latin typeface="Optima" charset="0"/>
                <a:cs typeface="Optima" charset="0"/>
              </a:rPr>
              <a:t>fixed format</a:t>
            </a:r>
          </a:p>
          <a:p>
            <a:pPr lvl="1" eaLnBrk="1" hangingPunct="1"/>
            <a:r>
              <a:rPr lang="en-US" altLang="en-US" sz="1600" dirty="0">
                <a:latin typeface="Optima" charset="0"/>
                <a:cs typeface="Optima" charset="0"/>
              </a:rPr>
              <a:t>small number of formats</a:t>
            </a:r>
          </a:p>
          <a:p>
            <a:pPr lvl="1" eaLnBrk="1" hangingPunct="1"/>
            <a:r>
              <a:rPr lang="en-US" altLang="en-US" sz="1600" dirty="0">
                <a:latin typeface="Optima" charset="0"/>
                <a:cs typeface="Optima" charset="0"/>
              </a:rPr>
              <a:t>byte/bit variable</a:t>
            </a:r>
          </a:p>
          <a:p>
            <a:pPr lvl="1" eaLnBrk="1" hangingPunct="1">
              <a:buFont typeface="Times" charset="0"/>
              <a:buNone/>
            </a:pPr>
            <a:r>
              <a:rPr lang="en-US" altLang="en-US" sz="1800" dirty="0">
                <a:latin typeface="Optima" charset="0"/>
                <a:cs typeface="Optima" charset="0"/>
              </a:rPr>
              <a:t> </a:t>
            </a:r>
          </a:p>
        </p:txBody>
      </p:sp>
      <p:sp>
        <p:nvSpPr>
          <p:cNvPr id="59402" name="TextBox 32"/>
          <p:cNvSpPr txBox="1">
            <a:spLocks noChangeArrowheads="1"/>
          </p:cNvSpPr>
          <p:nvPr/>
        </p:nvSpPr>
        <p:spPr bwMode="auto">
          <a:xfrm>
            <a:off x="2362200" y="6019800"/>
            <a:ext cx="4419600" cy="707886"/>
          </a:xfrm>
          <a:prstGeom prst="rect">
            <a:avLst/>
          </a:prstGeom>
          <a:solidFill>
            <a:srgbClr val="B3D1F0"/>
          </a:solidFill>
          <a:ln>
            <a:noFill/>
          </a:ln>
          <a:effectLst>
            <a:outerShdw blurRad="50800" dist="38100" dir="2700000" algn="tl" rotWithShape="0">
              <a:prstClr val="black">
                <a:alpha val="40000"/>
              </a:prstClr>
            </a:outerShdw>
          </a:effectLst>
        </p:spPr>
        <p:txBody>
          <a:bodyPr wrap="square">
            <a:spAutoFit/>
          </a:bodyPr>
          <a:lstStyle>
            <a:lvl1pPr eaLnBrk="0" hangingPunct="0">
              <a:defRPr sz="2400">
                <a:solidFill>
                  <a:schemeClr val="accent1"/>
                </a:solidFill>
                <a:latin typeface="Arial" charset="0"/>
                <a:ea typeface="ＭＳ Ｐゴシック" charset="0"/>
                <a:cs typeface="ＭＳ Ｐゴシック" charset="0"/>
              </a:defRPr>
            </a:lvl1pPr>
            <a:lvl2pPr marL="742950" indent="-285750" eaLnBrk="0" hangingPunct="0">
              <a:defRPr sz="2400">
                <a:solidFill>
                  <a:schemeClr val="accent1"/>
                </a:solidFill>
                <a:latin typeface="Arial" charset="0"/>
                <a:ea typeface="ＭＳ Ｐゴシック" charset="0"/>
              </a:defRPr>
            </a:lvl2pPr>
            <a:lvl3pPr marL="1143000" indent="-228600" eaLnBrk="0" hangingPunct="0">
              <a:defRPr sz="2400">
                <a:solidFill>
                  <a:schemeClr val="accent1"/>
                </a:solidFill>
                <a:latin typeface="Arial" charset="0"/>
                <a:ea typeface="ＭＳ Ｐゴシック" charset="0"/>
              </a:defRPr>
            </a:lvl3pPr>
            <a:lvl4pPr marL="1600200" indent="-228600" eaLnBrk="0" hangingPunct="0">
              <a:defRPr sz="2400">
                <a:solidFill>
                  <a:schemeClr val="accent1"/>
                </a:solidFill>
                <a:latin typeface="Arial" charset="0"/>
                <a:ea typeface="ＭＳ Ｐゴシック" charset="0"/>
              </a:defRPr>
            </a:lvl4pPr>
            <a:lvl5pPr marL="2057400" indent="-228600" eaLnBrk="0" hangingPunct="0">
              <a:defRPr sz="2400">
                <a:solidFill>
                  <a:schemeClr val="accent1"/>
                </a:solidFill>
                <a:latin typeface="Arial" charset="0"/>
                <a:ea typeface="ＭＳ Ｐゴシック" charset="0"/>
              </a:defRPr>
            </a:lvl5pPr>
            <a:lvl6pPr marL="2514600" indent="-228600" eaLnBrk="0" fontAlgn="base" hangingPunct="0">
              <a:spcBef>
                <a:spcPct val="0"/>
              </a:spcBef>
              <a:spcAft>
                <a:spcPct val="0"/>
              </a:spcAft>
              <a:defRPr sz="2400">
                <a:solidFill>
                  <a:schemeClr val="accent1"/>
                </a:solidFill>
                <a:latin typeface="Arial" charset="0"/>
                <a:ea typeface="ＭＳ Ｐゴシック" charset="0"/>
              </a:defRPr>
            </a:lvl6pPr>
            <a:lvl7pPr marL="2971800" indent="-228600" eaLnBrk="0" fontAlgn="base" hangingPunct="0">
              <a:spcBef>
                <a:spcPct val="0"/>
              </a:spcBef>
              <a:spcAft>
                <a:spcPct val="0"/>
              </a:spcAft>
              <a:defRPr sz="2400">
                <a:solidFill>
                  <a:schemeClr val="accent1"/>
                </a:solidFill>
                <a:latin typeface="Arial" charset="0"/>
                <a:ea typeface="ＭＳ Ｐゴシック" charset="0"/>
              </a:defRPr>
            </a:lvl7pPr>
            <a:lvl8pPr marL="3429000" indent="-228600" eaLnBrk="0" fontAlgn="base" hangingPunct="0">
              <a:spcBef>
                <a:spcPct val="0"/>
              </a:spcBef>
              <a:spcAft>
                <a:spcPct val="0"/>
              </a:spcAft>
              <a:defRPr sz="2400">
                <a:solidFill>
                  <a:schemeClr val="accent1"/>
                </a:solidFill>
                <a:latin typeface="Arial" charset="0"/>
                <a:ea typeface="ＭＳ Ｐゴシック" charset="0"/>
              </a:defRPr>
            </a:lvl8pPr>
            <a:lvl9pPr marL="3886200" indent="-228600" eaLnBrk="0" fontAlgn="base" hangingPunct="0">
              <a:spcBef>
                <a:spcPct val="0"/>
              </a:spcBef>
              <a:spcAft>
                <a:spcPct val="0"/>
              </a:spcAft>
              <a:defRPr sz="2400">
                <a:solidFill>
                  <a:schemeClr val="accent1"/>
                </a:solidFill>
                <a:latin typeface="Arial" charset="0"/>
                <a:ea typeface="ＭＳ Ｐゴシック" charset="0"/>
              </a:defRPr>
            </a:lvl9pPr>
          </a:lstStyle>
          <a:p>
            <a:pPr algn="ctr">
              <a:defRPr/>
            </a:pPr>
            <a:r>
              <a:rPr lang="en-US" sz="2000" b="1" i="1" dirty="0" smtClean="0">
                <a:solidFill>
                  <a:srgbClr val="1822CD"/>
                </a:solidFill>
                <a:latin typeface="Calibri"/>
                <a:cs typeface="Calibri"/>
              </a:rPr>
              <a:t>How long should an instruction be?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5" name="Title 4"/>
          <p:cNvSpPr>
            <a:spLocks noGrp="1"/>
          </p:cNvSpPr>
          <p:nvPr>
            <p:ph type="title"/>
          </p:nvPr>
        </p:nvSpPr>
        <p:spPr/>
        <p:txBody>
          <a:bodyPr/>
          <a:lstStyle/>
          <a:p>
            <a:r>
              <a:rPr lang="en-US" altLang="en-US">
                <a:latin typeface="Optima" charset="0"/>
                <a:ea typeface="ＭＳ Ｐゴシック" charset="-128"/>
                <a:cs typeface="Optima" charset="0"/>
              </a:rPr>
              <a:t>Fixed-length Instruction Encoding</a:t>
            </a:r>
          </a:p>
        </p:txBody>
      </p:sp>
      <p:sp>
        <p:nvSpPr>
          <p:cNvPr id="62466" name="Content Placeholder 5"/>
          <p:cNvSpPr>
            <a:spLocks noGrp="1"/>
          </p:cNvSpPr>
          <p:nvPr>
            <p:ph idx="1"/>
          </p:nvPr>
        </p:nvSpPr>
        <p:spPr/>
        <p:txBody>
          <a:bodyPr/>
          <a:lstStyle/>
          <a:p>
            <a:r>
              <a:rPr lang="en-US" altLang="en-US" sz="2400" dirty="0">
                <a:latin typeface="Optima" charset="0"/>
                <a:ea typeface="ＭＳ Ｐゴシック" charset="-128"/>
                <a:cs typeface="Optima" charset="0"/>
              </a:rPr>
              <a:t>Most architectures today support only fixed-length instructions</a:t>
            </a:r>
            <a:endParaRPr lang="en-US" altLang="en-US" sz="2000" dirty="0">
              <a:latin typeface="Optima" charset="0"/>
              <a:ea typeface="ＭＳ Ｐゴシック" charset="-128"/>
              <a:cs typeface="Optima" charset="0"/>
            </a:endParaRPr>
          </a:p>
          <a:p>
            <a:r>
              <a:rPr lang="en-US" altLang="en-US" sz="2400" dirty="0" smtClean="0">
                <a:latin typeface="Optima" charset="0"/>
                <a:ea typeface="ＭＳ Ｐゴシック" charset="-128"/>
                <a:cs typeface="Optima" charset="0"/>
              </a:rPr>
              <a:t>One </a:t>
            </a:r>
            <a:r>
              <a:rPr lang="en-US" altLang="en-US" sz="2400" dirty="0">
                <a:latin typeface="Optima" charset="0"/>
                <a:ea typeface="ＭＳ Ｐゴシック" charset="-128"/>
                <a:cs typeface="Optima" charset="0"/>
              </a:rPr>
              <a:t>exception are VLIW architectures (sort of)</a:t>
            </a:r>
          </a:p>
          <a:p>
            <a:pPr lvl="1"/>
            <a:r>
              <a:rPr lang="en-US" altLang="en-US" sz="2000" dirty="0">
                <a:latin typeface="Optima" charset="0"/>
                <a:cs typeface="Optima" charset="0"/>
              </a:rPr>
              <a:t>Variable length instruction </a:t>
            </a:r>
            <a:r>
              <a:rPr lang="en-US" altLang="en-US" sz="2000" i="1" dirty="0">
                <a:latin typeface="Optima" charset="0"/>
                <a:cs typeface="Optima" charset="0"/>
              </a:rPr>
              <a:t>packets</a:t>
            </a:r>
            <a:r>
              <a:rPr lang="en-US" altLang="en-US" sz="2000" dirty="0">
                <a:latin typeface="Optima" charset="0"/>
                <a:cs typeface="Optima" charset="0"/>
              </a:rPr>
              <a:t> get executed</a:t>
            </a:r>
          </a:p>
          <a:p>
            <a:pPr lvl="1"/>
            <a:r>
              <a:rPr lang="en-US" altLang="en-US" sz="2000" dirty="0">
                <a:latin typeface="Optima" charset="0"/>
                <a:cs typeface="Optima" charset="0"/>
              </a:rPr>
              <a:t>Compiler responsible for creating </a:t>
            </a:r>
            <a:r>
              <a:rPr lang="en-US" altLang="en-US" sz="2000" i="1" dirty="0">
                <a:latin typeface="Optima" charset="0"/>
                <a:cs typeface="Optima" charset="0"/>
              </a:rPr>
              <a:t>packets</a:t>
            </a:r>
          </a:p>
          <a:p>
            <a:pPr lvl="1"/>
            <a:r>
              <a:rPr lang="en-US" altLang="en-US" sz="2000" dirty="0">
                <a:latin typeface="Optima" charset="0"/>
                <a:cs typeface="Optima" charset="0"/>
              </a:rPr>
              <a:t>E.g. Itanium</a:t>
            </a:r>
          </a:p>
          <a:p>
            <a:r>
              <a:rPr lang="en-US" altLang="en-US" sz="2400" dirty="0">
                <a:latin typeface="Optima" charset="0"/>
                <a:ea typeface="ＭＳ Ｐゴシック" charset="-128"/>
                <a:cs typeface="Optima" charset="0"/>
              </a:rPr>
              <a:t>Most 64-bit machines will support both 32-bit and 64-bit instructions</a:t>
            </a:r>
          </a:p>
          <a:p>
            <a:r>
              <a:rPr lang="en-US" altLang="en-US" sz="2400" dirty="0">
                <a:latin typeface="Optima" charset="0"/>
                <a:cs typeface="Optima" charset="0"/>
              </a:rPr>
              <a:t>ARM V8 supports v7 32 bit for legacy purposes</a:t>
            </a:r>
            <a:endParaRPr lang="en-US" altLang="en-US" sz="2400" dirty="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685800" y="168275"/>
            <a:ext cx="7772400" cy="669925"/>
          </a:xfrm>
        </p:spPr>
        <p:txBody>
          <a:bodyPr>
            <a:normAutofit fontScale="90000"/>
          </a:bodyPr>
          <a:lstStyle/>
          <a:p>
            <a:pPr eaLnBrk="1" hangingPunct="1"/>
            <a:r>
              <a:rPr lang="en-US" altLang="en-US" dirty="0">
                <a:solidFill>
                  <a:srgbClr val="000000"/>
                </a:solidFill>
                <a:latin typeface="Optima" charset="0"/>
                <a:ea typeface="ＭＳ Ｐゴシック" charset="-128"/>
                <a:cs typeface="Optima" charset="0"/>
              </a:rPr>
              <a:t>Instruction Encoding </a:t>
            </a:r>
            <a:r>
              <a:rPr lang="en-US" altLang="en-US" dirty="0" smtClean="0">
                <a:solidFill>
                  <a:srgbClr val="000000"/>
                </a:solidFill>
                <a:latin typeface="Optima" charset="0"/>
                <a:ea typeface="ＭＳ Ｐゴシック" charset="-128"/>
                <a:cs typeface="Optima" charset="0"/>
              </a:rPr>
              <a:t>Variations – Fixed Length – That’s us folks!</a:t>
            </a:r>
            <a:endParaRPr lang="en-US" altLang="en-US" dirty="0">
              <a:solidFill>
                <a:srgbClr val="000000"/>
              </a:solidFill>
              <a:latin typeface="Optima" charset="0"/>
              <a:ea typeface="ＭＳ Ｐゴシック" charset="-128"/>
              <a:cs typeface="Optima" charset="0"/>
            </a:endParaRPr>
          </a:p>
        </p:txBody>
      </p:sp>
      <p:sp>
        <p:nvSpPr>
          <p:cNvPr id="59399" name="Text Box 30"/>
          <p:cNvSpPr txBox="1">
            <a:spLocks noChangeArrowheads="1"/>
          </p:cNvSpPr>
          <p:nvPr/>
        </p:nvSpPr>
        <p:spPr bwMode="auto">
          <a:xfrm>
            <a:off x="287923" y="3430132"/>
            <a:ext cx="2940529" cy="33855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b="1" dirty="0">
                <a:solidFill>
                  <a:srgbClr val="1822CD"/>
                </a:solidFill>
                <a:latin typeface="Calibri" charset="0"/>
              </a:rPr>
              <a:t>D</a:t>
            </a:r>
            <a:r>
              <a:rPr lang="en-US" altLang="en-US" sz="1600" b="1" dirty="0" smtClean="0">
                <a:solidFill>
                  <a:srgbClr val="1822CD"/>
                </a:solidFill>
                <a:latin typeface="Calibri" charset="0"/>
              </a:rPr>
              <a:t>: </a:t>
            </a:r>
            <a:r>
              <a:rPr lang="en-US" altLang="en-US" sz="1600" b="1" dirty="0">
                <a:solidFill>
                  <a:srgbClr val="1822CD"/>
                </a:solidFill>
                <a:latin typeface="Calibri" charset="0"/>
              </a:rPr>
              <a:t>ld/</a:t>
            </a:r>
            <a:r>
              <a:rPr lang="en-US" altLang="en-US" sz="1600" b="1" dirty="0" err="1">
                <a:solidFill>
                  <a:srgbClr val="1822CD"/>
                </a:solidFill>
                <a:latin typeface="Calibri" charset="0"/>
              </a:rPr>
              <a:t>st</a:t>
            </a:r>
            <a:r>
              <a:rPr lang="en-US" altLang="en-US" sz="1600" b="1" dirty="0">
                <a:solidFill>
                  <a:srgbClr val="1822CD"/>
                </a:solidFill>
                <a:latin typeface="Calibri" charset="0"/>
              </a:rPr>
              <a:t>:   </a:t>
            </a:r>
            <a:r>
              <a:rPr lang="en-US" altLang="en-US" sz="1600" b="1" dirty="0" smtClean="0">
                <a:solidFill>
                  <a:srgbClr val="1822CD"/>
                </a:solidFill>
                <a:latin typeface="Calibri" charset="0"/>
              </a:rPr>
              <a:t> </a:t>
            </a:r>
            <a:r>
              <a:rPr lang="en-US" altLang="en-US" sz="1600" b="1" dirty="0" err="1" smtClean="0">
                <a:solidFill>
                  <a:srgbClr val="1822CD"/>
                </a:solidFill>
                <a:latin typeface="Calibri" charset="0"/>
              </a:rPr>
              <a:t>Rt</a:t>
            </a:r>
            <a:r>
              <a:rPr lang="en-US" altLang="en-US" sz="1600" b="1" dirty="0" err="1" smtClean="0">
                <a:solidFill>
                  <a:srgbClr val="1822CD"/>
                </a:solidFill>
                <a:latin typeface="Calibri" charset="0"/>
                <a:sym typeface="Symbol" charset="2"/>
              </a:rPr>
              <a:t></a:t>
            </a:r>
            <a:r>
              <a:rPr lang="en-US" altLang="en-US" sz="1600" b="1" dirty="0" smtClean="0">
                <a:solidFill>
                  <a:srgbClr val="1822CD"/>
                </a:solidFill>
                <a:latin typeface="Calibri" charset="0"/>
                <a:sym typeface="Symbol" charset="2"/>
              </a:rPr>
              <a:t> </a:t>
            </a:r>
            <a:r>
              <a:rPr lang="en-US" altLang="en-US" sz="1600" b="1" dirty="0" err="1" smtClean="0">
                <a:solidFill>
                  <a:srgbClr val="1822CD"/>
                </a:solidFill>
                <a:latin typeface="Calibri" charset="0"/>
                <a:sym typeface="Symbol" charset="2"/>
              </a:rPr>
              <a:t>Rn</a:t>
            </a:r>
            <a:r>
              <a:rPr lang="en-US" altLang="en-US" sz="1600" b="1" dirty="0" smtClean="0">
                <a:solidFill>
                  <a:srgbClr val="1822CD"/>
                </a:solidFill>
                <a:latin typeface="Calibri" charset="0"/>
                <a:sym typeface="Symbol" charset="2"/>
              </a:rPr>
              <a:t> [Address]</a:t>
            </a:r>
            <a:endParaRPr lang="en-US" altLang="en-US" sz="1600" dirty="0">
              <a:solidFill>
                <a:srgbClr val="1822CD"/>
              </a:solidFill>
              <a:latin typeface="Calibri" charset="0"/>
              <a:sym typeface="Symbol" charset="2"/>
            </a:endParaRPr>
          </a:p>
        </p:txBody>
      </p:sp>
      <p:sp>
        <p:nvSpPr>
          <p:cNvPr id="59400" name="Text Box 31"/>
          <p:cNvSpPr txBox="1">
            <a:spLocks noChangeArrowheads="1"/>
          </p:cNvSpPr>
          <p:nvPr/>
        </p:nvSpPr>
        <p:spPr bwMode="auto">
          <a:xfrm>
            <a:off x="287923" y="1812370"/>
            <a:ext cx="244169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b="1" dirty="0">
                <a:solidFill>
                  <a:srgbClr val="1822CD"/>
                </a:solidFill>
                <a:latin typeface="Calibri" charset="0"/>
              </a:rPr>
              <a:t>R:   </a:t>
            </a:r>
            <a:r>
              <a:rPr lang="en-US" altLang="en-US" sz="1800" b="1" dirty="0" smtClean="0">
                <a:solidFill>
                  <a:srgbClr val="1822CD"/>
                </a:solidFill>
                <a:latin typeface="Calibri" charset="0"/>
              </a:rPr>
              <a:t> Rd </a:t>
            </a:r>
            <a:r>
              <a:rPr lang="en-US" altLang="en-US" sz="1800" b="1" dirty="0" err="1">
                <a:solidFill>
                  <a:srgbClr val="1822CD"/>
                </a:solidFill>
                <a:latin typeface="Calibri" charset="0"/>
                <a:sym typeface="Symbol" charset="2"/>
              </a:rPr>
              <a:t></a:t>
            </a:r>
            <a:r>
              <a:rPr lang="en-US" altLang="en-US" sz="1800" b="1" dirty="0" smtClean="0">
                <a:solidFill>
                  <a:srgbClr val="1822CD"/>
                </a:solidFill>
                <a:latin typeface="Calibri" charset="0"/>
                <a:sym typeface="Symbol" charset="2"/>
              </a:rPr>
              <a:t> </a:t>
            </a:r>
            <a:r>
              <a:rPr lang="en-US" altLang="en-US" sz="1800" b="1" dirty="0" err="1" smtClean="0">
                <a:solidFill>
                  <a:srgbClr val="1822CD"/>
                </a:solidFill>
                <a:latin typeface="Calibri" charset="0"/>
                <a:sym typeface="Symbol" charset="2"/>
              </a:rPr>
              <a:t>Rn</a:t>
            </a:r>
            <a:r>
              <a:rPr lang="en-US" altLang="en-US" sz="1800" b="1" dirty="0" smtClean="0">
                <a:solidFill>
                  <a:srgbClr val="1822CD"/>
                </a:solidFill>
                <a:latin typeface="Calibri" charset="0"/>
                <a:sym typeface="Symbol" charset="2"/>
              </a:rPr>
              <a:t> </a:t>
            </a:r>
            <a:r>
              <a:rPr lang="en-US" altLang="en-US" sz="1800" b="1" dirty="0">
                <a:solidFill>
                  <a:srgbClr val="1822CD"/>
                </a:solidFill>
                <a:latin typeface="Calibri" charset="0"/>
                <a:sym typeface="Symbol" charset="2"/>
              </a:rPr>
              <a:t>op</a:t>
            </a:r>
            <a:r>
              <a:rPr lang="en-US" altLang="en-US" sz="1800" b="1" dirty="0" smtClean="0">
                <a:solidFill>
                  <a:srgbClr val="1822CD"/>
                </a:solidFill>
                <a:latin typeface="Calibri" charset="0"/>
                <a:sym typeface="Symbol" charset="2"/>
              </a:rPr>
              <a:t> </a:t>
            </a:r>
            <a:r>
              <a:rPr lang="en-US" altLang="en-US" sz="1800" b="1" dirty="0" err="1" smtClean="0">
                <a:solidFill>
                  <a:srgbClr val="1822CD"/>
                </a:solidFill>
                <a:latin typeface="Calibri" charset="0"/>
                <a:sym typeface="Symbol" charset="2"/>
              </a:rPr>
              <a:t>Rm</a:t>
            </a:r>
            <a:endParaRPr lang="en-US" altLang="en-US" dirty="0">
              <a:solidFill>
                <a:srgbClr val="1822CD"/>
              </a:solidFill>
              <a:latin typeface="Calibri" charset="0"/>
              <a:sym typeface="Symbol" charset="2"/>
            </a:endParaRPr>
          </a:p>
        </p:txBody>
      </p:sp>
      <p:sp>
        <p:nvSpPr>
          <p:cNvPr id="59402" name="TextBox 32"/>
          <p:cNvSpPr txBox="1">
            <a:spLocks noChangeArrowheads="1"/>
          </p:cNvSpPr>
          <p:nvPr/>
        </p:nvSpPr>
        <p:spPr bwMode="auto">
          <a:xfrm>
            <a:off x="2362200" y="6219855"/>
            <a:ext cx="4419600" cy="400110"/>
          </a:xfrm>
          <a:prstGeom prst="rect">
            <a:avLst/>
          </a:prstGeom>
          <a:solidFill>
            <a:srgbClr val="B3D1F0"/>
          </a:solidFill>
          <a:ln>
            <a:noFill/>
          </a:ln>
          <a:effectLst>
            <a:outerShdw blurRad="50800" dist="38100" dir="2700000" algn="tl" rotWithShape="0">
              <a:prstClr val="black">
                <a:alpha val="40000"/>
              </a:prstClr>
            </a:outerShdw>
          </a:effectLst>
        </p:spPr>
        <p:txBody>
          <a:bodyPr wrap="square">
            <a:spAutoFit/>
          </a:bodyPr>
          <a:lstStyle>
            <a:lvl1pPr eaLnBrk="0" hangingPunct="0">
              <a:defRPr sz="2400">
                <a:solidFill>
                  <a:schemeClr val="accent1"/>
                </a:solidFill>
                <a:latin typeface="Arial" charset="0"/>
                <a:ea typeface="ＭＳ Ｐゴシック" charset="0"/>
                <a:cs typeface="ＭＳ Ｐゴシック" charset="0"/>
              </a:defRPr>
            </a:lvl1pPr>
            <a:lvl2pPr marL="742950" indent="-285750" eaLnBrk="0" hangingPunct="0">
              <a:defRPr sz="2400">
                <a:solidFill>
                  <a:schemeClr val="accent1"/>
                </a:solidFill>
                <a:latin typeface="Arial" charset="0"/>
                <a:ea typeface="ＭＳ Ｐゴシック" charset="0"/>
              </a:defRPr>
            </a:lvl2pPr>
            <a:lvl3pPr marL="1143000" indent="-228600" eaLnBrk="0" hangingPunct="0">
              <a:defRPr sz="2400">
                <a:solidFill>
                  <a:schemeClr val="accent1"/>
                </a:solidFill>
                <a:latin typeface="Arial" charset="0"/>
                <a:ea typeface="ＭＳ Ｐゴシック" charset="0"/>
              </a:defRPr>
            </a:lvl3pPr>
            <a:lvl4pPr marL="1600200" indent="-228600" eaLnBrk="0" hangingPunct="0">
              <a:defRPr sz="2400">
                <a:solidFill>
                  <a:schemeClr val="accent1"/>
                </a:solidFill>
                <a:latin typeface="Arial" charset="0"/>
                <a:ea typeface="ＭＳ Ｐゴシック" charset="0"/>
              </a:defRPr>
            </a:lvl4pPr>
            <a:lvl5pPr marL="2057400" indent="-228600" eaLnBrk="0" hangingPunct="0">
              <a:defRPr sz="2400">
                <a:solidFill>
                  <a:schemeClr val="accent1"/>
                </a:solidFill>
                <a:latin typeface="Arial" charset="0"/>
                <a:ea typeface="ＭＳ Ｐゴシック" charset="0"/>
              </a:defRPr>
            </a:lvl5pPr>
            <a:lvl6pPr marL="2514600" indent="-228600" eaLnBrk="0" fontAlgn="base" hangingPunct="0">
              <a:spcBef>
                <a:spcPct val="0"/>
              </a:spcBef>
              <a:spcAft>
                <a:spcPct val="0"/>
              </a:spcAft>
              <a:defRPr sz="2400">
                <a:solidFill>
                  <a:schemeClr val="accent1"/>
                </a:solidFill>
                <a:latin typeface="Arial" charset="0"/>
                <a:ea typeface="ＭＳ Ｐゴシック" charset="0"/>
              </a:defRPr>
            </a:lvl6pPr>
            <a:lvl7pPr marL="2971800" indent="-228600" eaLnBrk="0" fontAlgn="base" hangingPunct="0">
              <a:spcBef>
                <a:spcPct val="0"/>
              </a:spcBef>
              <a:spcAft>
                <a:spcPct val="0"/>
              </a:spcAft>
              <a:defRPr sz="2400">
                <a:solidFill>
                  <a:schemeClr val="accent1"/>
                </a:solidFill>
                <a:latin typeface="Arial" charset="0"/>
                <a:ea typeface="ＭＳ Ｐゴシック" charset="0"/>
              </a:defRPr>
            </a:lvl7pPr>
            <a:lvl8pPr marL="3429000" indent="-228600" eaLnBrk="0" fontAlgn="base" hangingPunct="0">
              <a:spcBef>
                <a:spcPct val="0"/>
              </a:spcBef>
              <a:spcAft>
                <a:spcPct val="0"/>
              </a:spcAft>
              <a:defRPr sz="2400">
                <a:solidFill>
                  <a:schemeClr val="accent1"/>
                </a:solidFill>
                <a:latin typeface="Arial" charset="0"/>
                <a:ea typeface="ＭＳ Ｐゴシック" charset="0"/>
              </a:defRPr>
            </a:lvl8pPr>
            <a:lvl9pPr marL="3886200" indent="-228600" eaLnBrk="0" fontAlgn="base" hangingPunct="0">
              <a:spcBef>
                <a:spcPct val="0"/>
              </a:spcBef>
              <a:spcAft>
                <a:spcPct val="0"/>
              </a:spcAft>
              <a:defRPr sz="2400">
                <a:solidFill>
                  <a:schemeClr val="accent1"/>
                </a:solidFill>
                <a:latin typeface="Arial" charset="0"/>
                <a:ea typeface="ＭＳ Ｐゴシック" charset="0"/>
              </a:defRPr>
            </a:lvl9pPr>
          </a:lstStyle>
          <a:p>
            <a:pPr algn="ctr">
              <a:defRPr/>
            </a:pPr>
            <a:r>
              <a:rPr lang="en-US" sz="2000" b="1" i="1" dirty="0" smtClean="0">
                <a:solidFill>
                  <a:srgbClr val="1822CD"/>
                </a:solidFill>
                <a:latin typeface="Calibri"/>
                <a:cs typeface="Calibri"/>
              </a:rPr>
              <a:t>32 bits </a:t>
            </a:r>
            <a:r>
              <a:rPr lang="en-US" sz="2000" b="1" i="1" dirty="0" err="1" smtClean="0">
                <a:solidFill>
                  <a:srgbClr val="1822CD"/>
                </a:solidFill>
                <a:latin typeface="Calibri"/>
                <a:cs typeface="Calibri"/>
                <a:sym typeface="Wingdings"/>
              </a:rPr>
              <a:t></a:t>
            </a:r>
            <a:endParaRPr lang="en-US" sz="2000" b="1" i="1" dirty="0" smtClean="0">
              <a:solidFill>
                <a:srgbClr val="1822CD"/>
              </a:solidFill>
              <a:latin typeface="Calibri"/>
              <a:cs typeface="Calibri"/>
            </a:endParaRPr>
          </a:p>
        </p:txBody>
      </p:sp>
      <p:sp>
        <p:nvSpPr>
          <p:cNvPr id="38" name="Rectangle 17"/>
          <p:cNvSpPr>
            <a:spLocks noChangeArrowheads="1"/>
          </p:cNvSpPr>
          <p:nvPr/>
        </p:nvSpPr>
        <p:spPr bwMode="auto">
          <a:xfrm>
            <a:off x="3857625" y="3463886"/>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Opcode</a:t>
            </a:r>
            <a:endParaRPr lang="en-US" altLang="en-US" sz="1400" dirty="0">
              <a:solidFill>
                <a:srgbClr val="1822CD"/>
              </a:solidFill>
              <a:latin typeface="Calibri" charset="0"/>
            </a:endParaRPr>
          </a:p>
        </p:txBody>
      </p:sp>
      <p:sp>
        <p:nvSpPr>
          <p:cNvPr id="39" name="Rectangle 17"/>
          <p:cNvSpPr>
            <a:spLocks noChangeArrowheads="1"/>
          </p:cNvSpPr>
          <p:nvPr/>
        </p:nvSpPr>
        <p:spPr bwMode="auto">
          <a:xfrm>
            <a:off x="4733925" y="3463886"/>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smtClean="0">
                <a:solidFill>
                  <a:srgbClr val="1822CD"/>
                </a:solidFill>
                <a:latin typeface="Calibri" charset="0"/>
              </a:rPr>
              <a:t>Address</a:t>
            </a:r>
            <a:endParaRPr lang="en-US" altLang="en-US" sz="1400" dirty="0">
              <a:solidFill>
                <a:srgbClr val="1822CD"/>
              </a:solidFill>
              <a:latin typeface="Calibri" charset="0"/>
            </a:endParaRPr>
          </a:p>
        </p:txBody>
      </p:sp>
      <p:sp>
        <p:nvSpPr>
          <p:cNvPr id="40" name="Rectangle 17"/>
          <p:cNvSpPr>
            <a:spLocks noChangeArrowheads="1"/>
          </p:cNvSpPr>
          <p:nvPr/>
        </p:nvSpPr>
        <p:spPr bwMode="auto">
          <a:xfrm>
            <a:off x="5611813" y="3463886"/>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smtClean="0">
                <a:solidFill>
                  <a:srgbClr val="1822CD"/>
                </a:solidFill>
                <a:latin typeface="Calibri" charset="0"/>
              </a:rPr>
              <a:t>Opcode2</a:t>
            </a:r>
            <a:endParaRPr lang="en-US" altLang="en-US" sz="1400" dirty="0">
              <a:solidFill>
                <a:srgbClr val="1822CD"/>
              </a:solidFill>
              <a:latin typeface="Calibri" charset="0"/>
            </a:endParaRPr>
          </a:p>
        </p:txBody>
      </p:sp>
      <p:sp>
        <p:nvSpPr>
          <p:cNvPr id="41" name="Rectangle 17"/>
          <p:cNvSpPr>
            <a:spLocks noChangeArrowheads="1"/>
          </p:cNvSpPr>
          <p:nvPr/>
        </p:nvSpPr>
        <p:spPr bwMode="auto">
          <a:xfrm>
            <a:off x="6488113" y="3463886"/>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Rn</a:t>
            </a:r>
            <a:endParaRPr lang="en-US" altLang="en-US" sz="1400" dirty="0">
              <a:solidFill>
                <a:srgbClr val="1822CD"/>
              </a:solidFill>
              <a:latin typeface="Calibri" charset="0"/>
            </a:endParaRPr>
          </a:p>
        </p:txBody>
      </p:sp>
      <p:sp>
        <p:nvSpPr>
          <p:cNvPr id="42" name="Rectangle 17"/>
          <p:cNvSpPr>
            <a:spLocks noChangeArrowheads="1"/>
          </p:cNvSpPr>
          <p:nvPr/>
        </p:nvSpPr>
        <p:spPr bwMode="auto">
          <a:xfrm>
            <a:off x="7364413" y="3463886"/>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Rt</a:t>
            </a:r>
            <a:endParaRPr lang="en-US" altLang="en-US" sz="1400" dirty="0">
              <a:solidFill>
                <a:srgbClr val="1822CD"/>
              </a:solidFill>
              <a:latin typeface="Calibri" charset="0"/>
            </a:endParaRPr>
          </a:p>
        </p:txBody>
      </p:sp>
      <p:sp>
        <p:nvSpPr>
          <p:cNvPr id="43" name="Rectangle 17"/>
          <p:cNvSpPr>
            <a:spLocks noChangeArrowheads="1"/>
          </p:cNvSpPr>
          <p:nvPr/>
        </p:nvSpPr>
        <p:spPr bwMode="auto">
          <a:xfrm>
            <a:off x="3857625" y="1876902"/>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Opcode</a:t>
            </a:r>
            <a:endParaRPr lang="en-US" altLang="en-US" sz="1400" dirty="0">
              <a:solidFill>
                <a:srgbClr val="1822CD"/>
              </a:solidFill>
              <a:latin typeface="Calibri" charset="0"/>
            </a:endParaRPr>
          </a:p>
        </p:txBody>
      </p:sp>
      <p:sp>
        <p:nvSpPr>
          <p:cNvPr id="44" name="Rectangle 17"/>
          <p:cNvSpPr>
            <a:spLocks noChangeArrowheads="1"/>
          </p:cNvSpPr>
          <p:nvPr/>
        </p:nvSpPr>
        <p:spPr bwMode="auto">
          <a:xfrm>
            <a:off x="4733925" y="1876902"/>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Rm</a:t>
            </a:r>
            <a:endParaRPr lang="en-US" altLang="en-US" sz="1400" dirty="0">
              <a:solidFill>
                <a:srgbClr val="1822CD"/>
              </a:solidFill>
              <a:latin typeface="Calibri" charset="0"/>
            </a:endParaRPr>
          </a:p>
        </p:txBody>
      </p:sp>
      <p:sp>
        <p:nvSpPr>
          <p:cNvPr id="45" name="Rectangle 17"/>
          <p:cNvSpPr>
            <a:spLocks noChangeArrowheads="1"/>
          </p:cNvSpPr>
          <p:nvPr/>
        </p:nvSpPr>
        <p:spPr bwMode="auto">
          <a:xfrm>
            <a:off x="5611813" y="1876902"/>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Shamt</a:t>
            </a:r>
            <a:endParaRPr lang="en-US" altLang="en-US" sz="1400" dirty="0">
              <a:solidFill>
                <a:srgbClr val="1822CD"/>
              </a:solidFill>
              <a:latin typeface="Calibri" charset="0"/>
            </a:endParaRPr>
          </a:p>
        </p:txBody>
      </p:sp>
      <p:sp>
        <p:nvSpPr>
          <p:cNvPr id="46" name="Rectangle 17"/>
          <p:cNvSpPr>
            <a:spLocks noChangeArrowheads="1"/>
          </p:cNvSpPr>
          <p:nvPr/>
        </p:nvSpPr>
        <p:spPr bwMode="auto">
          <a:xfrm>
            <a:off x="6488113" y="1876902"/>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Rn</a:t>
            </a:r>
            <a:endParaRPr lang="en-US" altLang="en-US" sz="1400" dirty="0">
              <a:solidFill>
                <a:srgbClr val="1822CD"/>
              </a:solidFill>
              <a:latin typeface="Calibri" charset="0"/>
            </a:endParaRPr>
          </a:p>
        </p:txBody>
      </p:sp>
      <p:sp>
        <p:nvSpPr>
          <p:cNvPr id="47" name="Rectangle 17"/>
          <p:cNvSpPr>
            <a:spLocks noChangeArrowheads="1"/>
          </p:cNvSpPr>
          <p:nvPr/>
        </p:nvSpPr>
        <p:spPr bwMode="auto">
          <a:xfrm>
            <a:off x="7364413" y="1876902"/>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smtClean="0">
                <a:solidFill>
                  <a:srgbClr val="1822CD"/>
                </a:solidFill>
                <a:latin typeface="Calibri" charset="0"/>
              </a:rPr>
              <a:t>Rd</a:t>
            </a:r>
            <a:endParaRPr lang="en-US" altLang="en-US" sz="1400" dirty="0">
              <a:solidFill>
                <a:srgbClr val="1822CD"/>
              </a:solidFill>
              <a:latin typeface="Calibri" charset="0"/>
            </a:endParaRPr>
          </a:p>
        </p:txBody>
      </p:sp>
      <p:sp>
        <p:nvSpPr>
          <p:cNvPr id="52" name="Rectangle 17"/>
          <p:cNvSpPr>
            <a:spLocks noChangeArrowheads="1"/>
          </p:cNvSpPr>
          <p:nvPr/>
        </p:nvSpPr>
        <p:spPr bwMode="auto">
          <a:xfrm>
            <a:off x="3859213" y="4920734"/>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Opcode</a:t>
            </a:r>
            <a:endParaRPr lang="en-US" altLang="en-US" sz="1400" dirty="0">
              <a:solidFill>
                <a:srgbClr val="1822CD"/>
              </a:solidFill>
              <a:latin typeface="Calibri" charset="0"/>
            </a:endParaRPr>
          </a:p>
        </p:txBody>
      </p:sp>
      <p:sp>
        <p:nvSpPr>
          <p:cNvPr id="53" name="Rectangle 17"/>
          <p:cNvSpPr>
            <a:spLocks noChangeArrowheads="1"/>
          </p:cNvSpPr>
          <p:nvPr/>
        </p:nvSpPr>
        <p:spPr bwMode="auto">
          <a:xfrm>
            <a:off x="4735513" y="4920734"/>
            <a:ext cx="17526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smtClean="0">
                <a:solidFill>
                  <a:srgbClr val="1822CD"/>
                </a:solidFill>
                <a:latin typeface="Calibri" charset="0"/>
              </a:rPr>
              <a:t>Immediate</a:t>
            </a:r>
            <a:endParaRPr lang="en-US" altLang="en-US" sz="1400" dirty="0">
              <a:solidFill>
                <a:srgbClr val="1822CD"/>
              </a:solidFill>
              <a:latin typeface="Calibri" charset="0"/>
            </a:endParaRPr>
          </a:p>
        </p:txBody>
      </p:sp>
      <p:sp>
        <p:nvSpPr>
          <p:cNvPr id="55" name="Rectangle 17"/>
          <p:cNvSpPr>
            <a:spLocks noChangeArrowheads="1"/>
          </p:cNvSpPr>
          <p:nvPr/>
        </p:nvSpPr>
        <p:spPr bwMode="auto">
          <a:xfrm>
            <a:off x="6489701" y="4920734"/>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err="1" smtClean="0">
                <a:solidFill>
                  <a:srgbClr val="1822CD"/>
                </a:solidFill>
                <a:latin typeface="Calibri" charset="0"/>
              </a:rPr>
              <a:t>Rn</a:t>
            </a:r>
            <a:endParaRPr lang="en-US" altLang="en-US" sz="1400" dirty="0">
              <a:solidFill>
                <a:srgbClr val="1822CD"/>
              </a:solidFill>
              <a:latin typeface="Calibri" charset="0"/>
            </a:endParaRPr>
          </a:p>
        </p:txBody>
      </p:sp>
      <p:sp>
        <p:nvSpPr>
          <p:cNvPr id="56" name="Rectangle 17"/>
          <p:cNvSpPr>
            <a:spLocks noChangeArrowheads="1"/>
          </p:cNvSpPr>
          <p:nvPr/>
        </p:nvSpPr>
        <p:spPr bwMode="auto">
          <a:xfrm>
            <a:off x="7366001" y="4920734"/>
            <a:ext cx="876300" cy="304800"/>
          </a:xfrm>
          <a:prstGeom prst="rect">
            <a:avLst/>
          </a:prstGeom>
          <a:solidFill>
            <a:srgbClr val="FFFF99"/>
          </a:solidFill>
          <a:ln w="38100">
            <a:solidFill>
              <a:schemeClr val="tx1"/>
            </a:solidFill>
            <a:miter lim="800000"/>
            <a:headEnd type="none" w="sm" len="sm"/>
            <a:tailEnd type="none" w="sm" len="sm"/>
          </a:ln>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400" dirty="0" smtClean="0">
                <a:solidFill>
                  <a:srgbClr val="1822CD"/>
                </a:solidFill>
                <a:latin typeface="Calibri" charset="0"/>
              </a:rPr>
              <a:t>Rd</a:t>
            </a:r>
            <a:endParaRPr lang="en-US" altLang="en-US" sz="1400" dirty="0">
              <a:solidFill>
                <a:srgbClr val="1822CD"/>
              </a:solidFill>
              <a:latin typeface="Calibri" charset="0"/>
            </a:endParaRPr>
          </a:p>
        </p:txBody>
      </p:sp>
      <p:sp>
        <p:nvSpPr>
          <p:cNvPr id="57" name="Text Box 20"/>
          <p:cNvSpPr txBox="1">
            <a:spLocks noChangeArrowheads="1"/>
          </p:cNvSpPr>
          <p:nvPr/>
        </p:nvSpPr>
        <p:spPr bwMode="auto">
          <a:xfrm>
            <a:off x="4114800" y="1442482"/>
            <a:ext cx="423863"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11</a:t>
            </a:r>
            <a:endParaRPr lang="en-US" altLang="en-US" sz="1800" dirty="0">
              <a:solidFill>
                <a:srgbClr val="1822CD"/>
              </a:solidFill>
              <a:latin typeface="Calibri" charset="0"/>
            </a:endParaRPr>
          </a:p>
        </p:txBody>
      </p:sp>
      <p:sp>
        <p:nvSpPr>
          <p:cNvPr id="58" name="Text Box 20"/>
          <p:cNvSpPr txBox="1">
            <a:spLocks noChangeArrowheads="1"/>
          </p:cNvSpPr>
          <p:nvPr/>
        </p:nvSpPr>
        <p:spPr bwMode="auto">
          <a:xfrm>
            <a:off x="4946651" y="1442482"/>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5</a:t>
            </a:r>
            <a:endParaRPr lang="en-US" altLang="en-US" sz="1800" dirty="0">
              <a:solidFill>
                <a:srgbClr val="1822CD"/>
              </a:solidFill>
              <a:latin typeface="Calibri" charset="0"/>
            </a:endParaRPr>
          </a:p>
        </p:txBody>
      </p:sp>
      <p:sp>
        <p:nvSpPr>
          <p:cNvPr id="59" name="Text Box 20"/>
          <p:cNvSpPr txBox="1">
            <a:spLocks noChangeArrowheads="1"/>
          </p:cNvSpPr>
          <p:nvPr/>
        </p:nvSpPr>
        <p:spPr bwMode="auto">
          <a:xfrm>
            <a:off x="5791200" y="1442482"/>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6</a:t>
            </a:r>
            <a:endParaRPr lang="en-US" altLang="en-US" sz="1800" dirty="0">
              <a:solidFill>
                <a:srgbClr val="1822CD"/>
              </a:solidFill>
              <a:latin typeface="Calibri" charset="0"/>
            </a:endParaRPr>
          </a:p>
        </p:txBody>
      </p:sp>
      <p:sp>
        <p:nvSpPr>
          <p:cNvPr id="60" name="Text Box 20"/>
          <p:cNvSpPr txBox="1">
            <a:spLocks noChangeArrowheads="1"/>
          </p:cNvSpPr>
          <p:nvPr/>
        </p:nvSpPr>
        <p:spPr bwMode="auto">
          <a:xfrm>
            <a:off x="6781800" y="1442482"/>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5</a:t>
            </a:r>
            <a:endParaRPr lang="en-US" altLang="en-US" sz="1800" dirty="0">
              <a:solidFill>
                <a:srgbClr val="1822CD"/>
              </a:solidFill>
              <a:latin typeface="Calibri" charset="0"/>
            </a:endParaRPr>
          </a:p>
        </p:txBody>
      </p:sp>
      <p:sp>
        <p:nvSpPr>
          <p:cNvPr id="61" name="Text Box 20"/>
          <p:cNvSpPr txBox="1">
            <a:spLocks noChangeArrowheads="1"/>
          </p:cNvSpPr>
          <p:nvPr/>
        </p:nvSpPr>
        <p:spPr bwMode="auto">
          <a:xfrm>
            <a:off x="7648575" y="1442482"/>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5</a:t>
            </a:r>
            <a:endParaRPr lang="en-US" altLang="en-US" sz="1800" dirty="0">
              <a:solidFill>
                <a:srgbClr val="1822CD"/>
              </a:solidFill>
              <a:latin typeface="Calibri" charset="0"/>
            </a:endParaRPr>
          </a:p>
        </p:txBody>
      </p:sp>
      <p:sp>
        <p:nvSpPr>
          <p:cNvPr id="62" name="Text Box 20"/>
          <p:cNvSpPr txBox="1">
            <a:spLocks noChangeArrowheads="1"/>
          </p:cNvSpPr>
          <p:nvPr/>
        </p:nvSpPr>
        <p:spPr bwMode="auto">
          <a:xfrm>
            <a:off x="4055268" y="3030022"/>
            <a:ext cx="424290"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11</a:t>
            </a:r>
            <a:endParaRPr lang="en-US" altLang="en-US" sz="1800" dirty="0">
              <a:solidFill>
                <a:srgbClr val="1822CD"/>
              </a:solidFill>
              <a:latin typeface="Calibri" charset="0"/>
            </a:endParaRPr>
          </a:p>
        </p:txBody>
      </p:sp>
      <p:sp>
        <p:nvSpPr>
          <p:cNvPr id="63" name="Text Box 20"/>
          <p:cNvSpPr txBox="1">
            <a:spLocks noChangeArrowheads="1"/>
          </p:cNvSpPr>
          <p:nvPr/>
        </p:nvSpPr>
        <p:spPr bwMode="auto">
          <a:xfrm>
            <a:off x="4887119" y="3030022"/>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9</a:t>
            </a:r>
            <a:endParaRPr lang="en-US" altLang="en-US" sz="1800" dirty="0">
              <a:solidFill>
                <a:srgbClr val="1822CD"/>
              </a:solidFill>
              <a:latin typeface="Calibri" charset="0"/>
            </a:endParaRPr>
          </a:p>
        </p:txBody>
      </p:sp>
      <p:sp>
        <p:nvSpPr>
          <p:cNvPr id="64" name="Text Box 20"/>
          <p:cNvSpPr txBox="1">
            <a:spLocks noChangeArrowheads="1"/>
          </p:cNvSpPr>
          <p:nvPr/>
        </p:nvSpPr>
        <p:spPr bwMode="auto">
          <a:xfrm>
            <a:off x="5731668" y="3030022"/>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2</a:t>
            </a:r>
            <a:endParaRPr lang="en-US" altLang="en-US" sz="1800" dirty="0">
              <a:solidFill>
                <a:srgbClr val="1822CD"/>
              </a:solidFill>
              <a:latin typeface="Calibri" charset="0"/>
            </a:endParaRPr>
          </a:p>
        </p:txBody>
      </p:sp>
      <p:sp>
        <p:nvSpPr>
          <p:cNvPr id="65" name="Text Box 20"/>
          <p:cNvSpPr txBox="1">
            <a:spLocks noChangeArrowheads="1"/>
          </p:cNvSpPr>
          <p:nvPr/>
        </p:nvSpPr>
        <p:spPr bwMode="auto">
          <a:xfrm>
            <a:off x="6722268" y="3030022"/>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5</a:t>
            </a:r>
            <a:endParaRPr lang="en-US" altLang="en-US" sz="1800" dirty="0">
              <a:solidFill>
                <a:srgbClr val="1822CD"/>
              </a:solidFill>
              <a:latin typeface="Calibri" charset="0"/>
            </a:endParaRPr>
          </a:p>
        </p:txBody>
      </p:sp>
      <p:sp>
        <p:nvSpPr>
          <p:cNvPr id="66" name="Text Box 20"/>
          <p:cNvSpPr txBox="1">
            <a:spLocks noChangeArrowheads="1"/>
          </p:cNvSpPr>
          <p:nvPr/>
        </p:nvSpPr>
        <p:spPr bwMode="auto">
          <a:xfrm>
            <a:off x="7589043" y="3030022"/>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5</a:t>
            </a:r>
            <a:endParaRPr lang="en-US" altLang="en-US" sz="1800" dirty="0">
              <a:solidFill>
                <a:srgbClr val="1822CD"/>
              </a:solidFill>
              <a:latin typeface="Calibri" charset="0"/>
            </a:endParaRPr>
          </a:p>
        </p:txBody>
      </p:sp>
      <p:sp>
        <p:nvSpPr>
          <p:cNvPr id="67" name="Text Box 20"/>
          <p:cNvSpPr txBox="1">
            <a:spLocks noChangeArrowheads="1"/>
          </p:cNvSpPr>
          <p:nvPr/>
        </p:nvSpPr>
        <p:spPr bwMode="auto">
          <a:xfrm>
            <a:off x="4114800" y="4463534"/>
            <a:ext cx="441422"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10</a:t>
            </a:r>
            <a:endParaRPr lang="en-US" altLang="en-US" sz="1800" dirty="0">
              <a:solidFill>
                <a:srgbClr val="1822CD"/>
              </a:solidFill>
              <a:latin typeface="Calibri" charset="0"/>
            </a:endParaRPr>
          </a:p>
        </p:txBody>
      </p:sp>
      <p:sp>
        <p:nvSpPr>
          <p:cNvPr id="69" name="Text Box 20"/>
          <p:cNvSpPr txBox="1">
            <a:spLocks noChangeArrowheads="1"/>
          </p:cNvSpPr>
          <p:nvPr/>
        </p:nvSpPr>
        <p:spPr bwMode="auto">
          <a:xfrm>
            <a:off x="5478156" y="4463534"/>
            <a:ext cx="441422"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12</a:t>
            </a:r>
            <a:endParaRPr lang="en-US" altLang="en-US" sz="1800" dirty="0">
              <a:solidFill>
                <a:srgbClr val="1822CD"/>
              </a:solidFill>
              <a:latin typeface="Calibri" charset="0"/>
            </a:endParaRPr>
          </a:p>
        </p:txBody>
      </p:sp>
      <p:sp>
        <p:nvSpPr>
          <p:cNvPr id="70" name="Text Box 20"/>
          <p:cNvSpPr txBox="1">
            <a:spLocks noChangeArrowheads="1"/>
          </p:cNvSpPr>
          <p:nvPr/>
        </p:nvSpPr>
        <p:spPr bwMode="auto">
          <a:xfrm>
            <a:off x="6781800" y="4463534"/>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5</a:t>
            </a:r>
            <a:endParaRPr lang="en-US" altLang="en-US" sz="1800" dirty="0">
              <a:solidFill>
                <a:srgbClr val="1822CD"/>
              </a:solidFill>
              <a:latin typeface="Calibri" charset="0"/>
            </a:endParaRPr>
          </a:p>
        </p:txBody>
      </p:sp>
      <p:sp>
        <p:nvSpPr>
          <p:cNvPr id="71" name="Text Box 20"/>
          <p:cNvSpPr txBox="1">
            <a:spLocks noChangeArrowheads="1"/>
          </p:cNvSpPr>
          <p:nvPr/>
        </p:nvSpPr>
        <p:spPr bwMode="auto">
          <a:xfrm>
            <a:off x="7648575" y="4463534"/>
            <a:ext cx="31304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dirty="0" smtClean="0">
                <a:solidFill>
                  <a:srgbClr val="1822CD"/>
                </a:solidFill>
                <a:latin typeface="Calibri" charset="0"/>
              </a:rPr>
              <a:t>5</a:t>
            </a:r>
            <a:endParaRPr lang="en-US" altLang="en-US" sz="1800" dirty="0">
              <a:solidFill>
                <a:srgbClr val="1822CD"/>
              </a:solidFill>
              <a:latin typeface="Calibri" charset="0"/>
            </a:endParaRPr>
          </a:p>
        </p:txBody>
      </p:sp>
      <p:sp>
        <p:nvSpPr>
          <p:cNvPr id="72" name="Text Box 30"/>
          <p:cNvSpPr txBox="1">
            <a:spLocks noChangeArrowheads="1"/>
          </p:cNvSpPr>
          <p:nvPr/>
        </p:nvSpPr>
        <p:spPr bwMode="auto">
          <a:xfrm>
            <a:off x="287923" y="4886980"/>
            <a:ext cx="2707292" cy="33855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600" b="1" dirty="0">
                <a:solidFill>
                  <a:srgbClr val="1822CD"/>
                </a:solidFill>
                <a:latin typeface="Calibri" charset="0"/>
              </a:rPr>
              <a:t>I</a:t>
            </a:r>
            <a:r>
              <a:rPr lang="en-US" altLang="en-US" sz="1600" b="1" dirty="0" smtClean="0">
                <a:solidFill>
                  <a:srgbClr val="1822CD"/>
                </a:solidFill>
                <a:latin typeface="Calibri" charset="0"/>
              </a:rPr>
              <a:t>:     </a:t>
            </a:r>
            <a:r>
              <a:rPr lang="en-US" altLang="en-US" sz="1600" b="1" dirty="0" err="1" smtClean="0">
                <a:solidFill>
                  <a:srgbClr val="1822CD"/>
                </a:solidFill>
                <a:latin typeface="Calibri" charset="0"/>
              </a:rPr>
              <a:t>Rd</a:t>
            </a:r>
            <a:r>
              <a:rPr lang="en-US" altLang="en-US" sz="1600" b="1" dirty="0" err="1" smtClean="0">
                <a:solidFill>
                  <a:srgbClr val="1822CD"/>
                </a:solidFill>
                <a:latin typeface="Calibri" charset="0"/>
                <a:sym typeface="Symbol" charset="2"/>
              </a:rPr>
              <a:t></a:t>
            </a:r>
            <a:r>
              <a:rPr lang="en-US" altLang="en-US" sz="1600" b="1" dirty="0" smtClean="0">
                <a:solidFill>
                  <a:srgbClr val="1822CD"/>
                </a:solidFill>
                <a:latin typeface="Calibri" charset="0"/>
                <a:sym typeface="Symbol" charset="2"/>
              </a:rPr>
              <a:t> </a:t>
            </a:r>
            <a:r>
              <a:rPr lang="en-US" altLang="en-US" sz="1600" b="1" dirty="0" err="1" smtClean="0">
                <a:solidFill>
                  <a:srgbClr val="1822CD"/>
                </a:solidFill>
                <a:latin typeface="Calibri" charset="0"/>
                <a:sym typeface="Symbol" charset="2"/>
              </a:rPr>
              <a:t>Rn</a:t>
            </a:r>
            <a:r>
              <a:rPr lang="en-US" altLang="en-US" sz="1600" b="1" dirty="0" smtClean="0">
                <a:solidFill>
                  <a:srgbClr val="1822CD"/>
                </a:solidFill>
                <a:latin typeface="Calibri" charset="0"/>
                <a:sym typeface="Symbol" charset="2"/>
              </a:rPr>
              <a:t> +  Immediate</a:t>
            </a:r>
            <a:endParaRPr lang="en-US" altLang="en-US" sz="1600" dirty="0">
              <a:solidFill>
                <a:srgbClr val="1822CD"/>
              </a:solidFill>
              <a:latin typeface="Calibri" charset="0"/>
              <a:sym typeface="Symbol" charset="2"/>
            </a:endParaRPr>
          </a:p>
        </p:txBody>
      </p:sp>
      <p:sp>
        <p:nvSpPr>
          <p:cNvPr id="35" name="TextBox 34"/>
          <p:cNvSpPr txBox="1"/>
          <p:nvPr/>
        </p:nvSpPr>
        <p:spPr>
          <a:xfrm>
            <a:off x="3857625" y="5560405"/>
            <a:ext cx="2846594" cy="369332"/>
          </a:xfrm>
          <a:prstGeom prst="rect">
            <a:avLst/>
          </a:prstGeom>
          <a:noFill/>
        </p:spPr>
        <p:txBody>
          <a:bodyPr wrap="square" rtlCol="0">
            <a:spAutoFit/>
          </a:bodyPr>
          <a:lstStyle/>
          <a:p>
            <a:r>
              <a:rPr lang="en-US" dirty="0" smtClean="0"/>
              <a:t>There are more! </a:t>
            </a:r>
            <a:endParaRPr lang="en-US" dirty="0"/>
          </a:p>
        </p:txBody>
      </p:sp>
      <p:sp>
        <p:nvSpPr>
          <p:cNvPr id="37" name="TextBox 36"/>
          <p:cNvSpPr txBox="1"/>
          <p:nvPr/>
        </p:nvSpPr>
        <p:spPr>
          <a:xfrm>
            <a:off x="287923" y="6499722"/>
            <a:ext cx="841020" cy="215444"/>
          </a:xfrm>
          <a:prstGeom prst="rect">
            <a:avLst/>
          </a:prstGeom>
          <a:noFill/>
        </p:spPr>
        <p:txBody>
          <a:bodyPr wrap="square" rtlCol="0">
            <a:spAutoFit/>
          </a:bodyPr>
          <a:lstStyle/>
          <a:p>
            <a:r>
              <a:rPr lang="en-US" sz="800" dirty="0" smtClean="0"/>
              <a:t>rev 2</a:t>
            </a:r>
            <a:endParaRPr lang="en-US" sz="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228600" y="152400"/>
            <a:ext cx="8610600" cy="762000"/>
          </a:xfrm>
        </p:spPr>
        <p:txBody>
          <a:bodyPr/>
          <a:lstStyle/>
          <a:p>
            <a:pPr eaLnBrk="1" hangingPunct="1"/>
            <a:r>
              <a:rPr lang="en-US" altLang="en-US" dirty="0">
                <a:latin typeface="Optima" charset="0"/>
                <a:ea typeface="ＭＳ Ｐゴシック" charset="-128"/>
                <a:cs typeface="Optima" charset="0"/>
              </a:rPr>
              <a:t>Number of </a:t>
            </a:r>
            <a:r>
              <a:rPr lang="en-US" altLang="en-US" dirty="0" smtClean="0">
                <a:latin typeface="Optima" charset="0"/>
                <a:ea typeface="ＭＳ Ｐゴシック" charset="-128"/>
                <a:cs typeface="Optima" charset="0"/>
              </a:rPr>
              <a:t>Operands  - </a:t>
            </a:r>
            <a:r>
              <a:rPr lang="en-US" altLang="en-US" sz="800" dirty="0" smtClean="0">
                <a:latin typeface="Optima" charset="0"/>
                <a:ea typeface="ＭＳ Ｐゴシック" charset="-128"/>
                <a:cs typeface="Optima" charset="0"/>
              </a:rPr>
              <a:t>not necessarily ARM</a:t>
            </a:r>
            <a:r>
              <a:rPr lang="en-US" altLang="en-US" dirty="0" smtClean="0">
                <a:latin typeface="Optima" charset="0"/>
                <a:ea typeface="ＭＳ Ｐゴシック" charset="-128"/>
                <a:cs typeface="Optima" charset="0"/>
              </a:rPr>
              <a:t> </a:t>
            </a:r>
            <a:endParaRPr lang="en-US" altLang="en-US" dirty="0">
              <a:latin typeface="Optima" charset="0"/>
              <a:ea typeface="ＭＳ Ｐゴシック" charset="-128"/>
              <a:cs typeface="Optima" charset="0"/>
            </a:endParaRPr>
          </a:p>
        </p:txBody>
      </p:sp>
      <p:sp>
        <p:nvSpPr>
          <p:cNvPr id="63490" name="Rectangle 3"/>
          <p:cNvSpPr>
            <a:spLocks noGrp="1" noChangeArrowheads="1"/>
          </p:cNvSpPr>
          <p:nvPr>
            <p:ph type="body" idx="1"/>
          </p:nvPr>
        </p:nvSpPr>
        <p:spPr>
          <a:xfrm>
            <a:off x="685800" y="1447800"/>
            <a:ext cx="7772400" cy="4254500"/>
          </a:xfrm>
        </p:spPr>
        <p:txBody>
          <a:bodyPr/>
          <a:lstStyle/>
          <a:p>
            <a:pPr eaLnBrk="1" hangingPunct="1">
              <a:buFont typeface="Times" charset="0"/>
              <a:buNone/>
            </a:pPr>
            <a:r>
              <a:rPr lang="en-US" altLang="en-US" sz="1600" dirty="0">
                <a:latin typeface="Optima" charset="0"/>
                <a:ea typeface="ＭＳ Ｐゴシック" charset="-128"/>
                <a:cs typeface="Optima" charset="0"/>
              </a:rPr>
              <a:t>No Operands</a:t>
            </a:r>
            <a:r>
              <a:rPr lang="en-US" altLang="en-US" sz="1600" dirty="0">
                <a:latin typeface="Courier" charset="0"/>
                <a:ea typeface="ＭＳ Ｐゴシック" charset="-128"/>
                <a:cs typeface="Optima" charset="0"/>
              </a:rPr>
              <a:t>	</a:t>
            </a:r>
            <a:r>
              <a:rPr lang="en-US" altLang="en-US" sz="1600" b="1" dirty="0">
                <a:latin typeface="Courier" charset="0"/>
                <a:ea typeface="ＭＳ Ｐゴシック" charset="-128"/>
                <a:cs typeface="Optima" charset="0"/>
              </a:rPr>
              <a:t>HALT</a:t>
            </a:r>
          </a:p>
          <a:p>
            <a:pPr eaLnBrk="1" hangingPunct="1">
              <a:buFont typeface="Times" charset="0"/>
              <a:buNone/>
            </a:pPr>
            <a:r>
              <a:rPr lang="en-US" altLang="en-US" sz="1600" dirty="0">
                <a:latin typeface="Courier" charset="0"/>
                <a:ea typeface="ＭＳ Ｐゴシック" charset="-128"/>
                <a:cs typeface="Optima" charset="0"/>
              </a:rPr>
              <a:t>               </a:t>
            </a:r>
            <a:r>
              <a:rPr lang="en-US" altLang="en-US" sz="1600" b="1" dirty="0">
                <a:latin typeface="Courier" charset="0"/>
                <a:ea typeface="ＭＳ Ｐゴシック" charset="-128"/>
                <a:cs typeface="Optima" charset="0"/>
              </a:rPr>
              <a:t>NOP</a:t>
            </a:r>
          </a:p>
          <a:p>
            <a:pPr eaLnBrk="1" hangingPunct="1">
              <a:buFont typeface="Times" charset="0"/>
              <a:buNone/>
            </a:pPr>
            <a:endParaRPr lang="en-US" altLang="en-US" sz="1600" dirty="0">
              <a:latin typeface="Courier" charset="0"/>
              <a:ea typeface="ＭＳ Ｐゴシック" charset="-128"/>
              <a:cs typeface="Optima" charset="0"/>
            </a:endParaRPr>
          </a:p>
          <a:p>
            <a:pPr eaLnBrk="1" hangingPunct="1">
              <a:buFont typeface="Times" charset="0"/>
              <a:buNone/>
            </a:pPr>
            <a:r>
              <a:rPr lang="en-US" altLang="en-US" sz="1600" dirty="0">
                <a:latin typeface="Optima" charset="0"/>
                <a:ea typeface="ＭＳ Ｐゴシック" charset="-128"/>
                <a:cs typeface="Optima" charset="0"/>
              </a:rPr>
              <a:t>1 operand</a:t>
            </a:r>
            <a:r>
              <a:rPr lang="en-US" altLang="en-US" sz="1600" dirty="0">
                <a:latin typeface="Courier" charset="0"/>
                <a:ea typeface="ＭＳ Ｐゴシック" charset="-128"/>
                <a:cs typeface="Optima" charset="0"/>
              </a:rPr>
              <a:t>		</a:t>
            </a:r>
            <a:r>
              <a:rPr lang="en-US" altLang="en-US" sz="1600" b="1" dirty="0">
                <a:latin typeface="Courier" charset="0"/>
                <a:ea typeface="ＭＳ Ｐゴシック" charset="-128"/>
                <a:cs typeface="Optima" charset="0"/>
              </a:rPr>
              <a:t>NOT $4		      	  </a:t>
            </a:r>
            <a:r>
              <a:rPr lang="en-US" altLang="en-US" sz="1600" b="1" dirty="0">
                <a:solidFill>
                  <a:srgbClr val="008000"/>
                </a:solidFill>
                <a:latin typeface="Courier" charset="0"/>
                <a:ea typeface="ＭＳ Ｐゴシック" charset="-128"/>
                <a:cs typeface="Optima" charset="0"/>
              </a:rPr>
              <a:t>// $4 </a:t>
            </a:r>
            <a:r>
              <a:rPr lang="en-US" altLang="en-US" sz="1600" b="1" dirty="0" err="1">
                <a:solidFill>
                  <a:srgbClr val="008000"/>
                </a:solidFill>
                <a:latin typeface="Courier" charset="0"/>
                <a:ea typeface="ＭＳ Ｐゴシック" charset="-128"/>
                <a:cs typeface="Optima" charset="0"/>
                <a:sym typeface="Symbol" charset="2"/>
              </a:rPr>
              <a:t></a:t>
            </a:r>
            <a:r>
              <a:rPr lang="en-US" altLang="en-US" sz="1600" b="1" dirty="0">
                <a:solidFill>
                  <a:srgbClr val="008000"/>
                </a:solidFill>
                <a:latin typeface="Courier" charset="0"/>
                <a:ea typeface="ＭＳ Ｐゴシック" charset="-128"/>
                <a:cs typeface="Optima" charset="0"/>
                <a:sym typeface="Symbol" charset="2"/>
              </a:rPr>
              <a:t>  ~ $4</a:t>
            </a:r>
            <a:r>
              <a:rPr lang="en-US" altLang="en-US" sz="1600" dirty="0">
                <a:latin typeface="Courier" charset="0"/>
                <a:ea typeface="ＭＳ Ｐゴシック" charset="-128"/>
                <a:cs typeface="Optima" charset="0"/>
                <a:sym typeface="Symbol" charset="2"/>
              </a:rPr>
              <a:t/>
            </a:r>
            <a:br>
              <a:rPr lang="en-US" altLang="en-US" sz="1600" dirty="0">
                <a:latin typeface="Courier" charset="0"/>
                <a:ea typeface="ＭＳ Ｐゴシック" charset="-128"/>
                <a:cs typeface="Optima" charset="0"/>
                <a:sym typeface="Symbol" charset="2"/>
              </a:rPr>
            </a:br>
            <a:r>
              <a:rPr lang="en-US" altLang="en-US" sz="1600" dirty="0">
                <a:latin typeface="Courier" charset="0"/>
                <a:ea typeface="ＭＳ Ｐゴシック" charset="-128"/>
                <a:cs typeface="Optima" charset="0"/>
                <a:sym typeface="Symbol" charset="2"/>
              </a:rPr>
              <a:t>		</a:t>
            </a:r>
            <a:r>
              <a:rPr lang="en-US" altLang="en-US" sz="1600" b="1" dirty="0">
                <a:latin typeface="Courier" charset="0"/>
                <a:ea typeface="ＭＳ Ｐゴシック" charset="-128"/>
                <a:cs typeface="Optima" charset="0"/>
                <a:sym typeface="Symbol" charset="2"/>
              </a:rPr>
              <a:t>J  LOOP		</a:t>
            </a:r>
          </a:p>
          <a:p>
            <a:pPr eaLnBrk="1" hangingPunct="1">
              <a:buFont typeface="Times" charset="0"/>
              <a:buNone/>
            </a:pPr>
            <a:endParaRPr lang="en-US" altLang="en-US" sz="1600" dirty="0">
              <a:latin typeface="Courier" charset="0"/>
              <a:ea typeface="ＭＳ Ｐゴシック" charset="-128"/>
              <a:cs typeface="Optima" charset="0"/>
              <a:sym typeface="Symbol" charset="2"/>
            </a:endParaRPr>
          </a:p>
          <a:p>
            <a:pPr eaLnBrk="1" hangingPunct="1">
              <a:buFont typeface="Times" charset="0"/>
              <a:buNone/>
            </a:pPr>
            <a:r>
              <a:rPr lang="en-US" altLang="en-US" sz="1600" dirty="0">
                <a:latin typeface="Optima" charset="0"/>
                <a:ea typeface="ＭＳ Ｐゴシック" charset="-128"/>
                <a:cs typeface="Optima" charset="0"/>
                <a:sym typeface="Symbol" charset="2"/>
              </a:rPr>
              <a:t>2 operands</a:t>
            </a:r>
            <a:r>
              <a:rPr lang="en-US" altLang="en-US" sz="1600" dirty="0">
                <a:latin typeface="Courier" charset="0"/>
                <a:ea typeface="ＭＳ Ｐゴシック" charset="-128"/>
                <a:cs typeface="Optima" charset="0"/>
                <a:sym typeface="Symbol" charset="2"/>
              </a:rPr>
              <a:t>	</a:t>
            </a:r>
            <a:r>
              <a:rPr lang="en-US" altLang="en-US" sz="1600" b="1" dirty="0">
                <a:latin typeface="Courier" charset="0"/>
                <a:ea typeface="ＭＳ Ｐゴシック" charset="-128"/>
                <a:cs typeface="Optima" charset="0"/>
                <a:sym typeface="Symbol" charset="2"/>
              </a:rPr>
              <a:t>ADD $1, $2		  </a:t>
            </a:r>
            <a:r>
              <a:rPr lang="en-US" altLang="en-US" sz="1600" b="1" dirty="0">
                <a:solidFill>
                  <a:srgbClr val="008000"/>
                </a:solidFill>
                <a:latin typeface="Courier" charset="0"/>
                <a:ea typeface="ＭＳ Ｐゴシック" charset="-128"/>
                <a:cs typeface="Optima" charset="0"/>
                <a:sym typeface="Symbol" charset="2"/>
              </a:rPr>
              <a:t>// $1 </a:t>
            </a:r>
            <a:r>
              <a:rPr lang="en-US" altLang="en-US" sz="1600" b="1" dirty="0" err="1">
                <a:solidFill>
                  <a:srgbClr val="008000"/>
                </a:solidFill>
                <a:latin typeface="Courier" charset="0"/>
                <a:ea typeface="ＭＳ Ｐゴシック" charset="-128"/>
                <a:cs typeface="Optima" charset="0"/>
                <a:sym typeface="Symbol" charset="2"/>
              </a:rPr>
              <a:t></a:t>
            </a:r>
            <a:r>
              <a:rPr lang="en-US" altLang="en-US" sz="1600" b="1" dirty="0">
                <a:solidFill>
                  <a:srgbClr val="008000"/>
                </a:solidFill>
                <a:latin typeface="Courier" charset="0"/>
                <a:ea typeface="ＭＳ Ｐゴシック" charset="-128"/>
                <a:cs typeface="Optima" charset="0"/>
                <a:sym typeface="Symbol" charset="2"/>
              </a:rPr>
              <a:t> $1 + $2</a:t>
            </a:r>
            <a:r>
              <a:rPr lang="en-US" altLang="en-US" sz="1600" dirty="0">
                <a:latin typeface="Courier" charset="0"/>
                <a:ea typeface="ＭＳ Ｐゴシック" charset="-128"/>
                <a:cs typeface="Optima" charset="0"/>
                <a:sym typeface="Symbol" charset="2"/>
              </a:rPr>
              <a:t/>
            </a:r>
            <a:br>
              <a:rPr lang="en-US" altLang="en-US" sz="1600" dirty="0">
                <a:latin typeface="Courier" charset="0"/>
                <a:ea typeface="ＭＳ Ｐゴシック" charset="-128"/>
                <a:cs typeface="Optima" charset="0"/>
                <a:sym typeface="Symbol" charset="2"/>
              </a:rPr>
            </a:br>
            <a:r>
              <a:rPr lang="en-US" altLang="en-US" sz="1600" dirty="0">
                <a:latin typeface="Courier" charset="0"/>
                <a:ea typeface="ＭＳ Ｐゴシック" charset="-128"/>
                <a:cs typeface="Optima" charset="0"/>
                <a:sym typeface="Symbol" charset="2"/>
              </a:rPr>
              <a:t>	</a:t>
            </a:r>
            <a:r>
              <a:rPr lang="en-US" altLang="en-US" sz="1600" dirty="0" smtClean="0">
                <a:latin typeface="Courier" charset="0"/>
                <a:ea typeface="ＭＳ Ｐゴシック" charset="-128"/>
                <a:cs typeface="Optima" charset="0"/>
                <a:sym typeface="Symbol" charset="2"/>
              </a:rPr>
              <a:t>	</a:t>
            </a:r>
            <a:endParaRPr lang="en-US" altLang="en-US" sz="1600" b="1" dirty="0" smtClean="0">
              <a:latin typeface="Courier" charset="0"/>
              <a:ea typeface="ＭＳ Ｐゴシック" charset="-128"/>
              <a:cs typeface="Optima" charset="0"/>
              <a:sym typeface="Symbol" charset="2"/>
            </a:endParaRPr>
          </a:p>
          <a:p>
            <a:pPr eaLnBrk="1" hangingPunct="1">
              <a:buFont typeface="Times" charset="0"/>
              <a:buNone/>
            </a:pPr>
            <a:endParaRPr lang="en-US" altLang="en-US" sz="1600" dirty="0">
              <a:latin typeface="Courier" charset="0"/>
              <a:ea typeface="ＭＳ Ｐゴシック" charset="-128"/>
              <a:cs typeface="Optima" charset="0"/>
              <a:sym typeface="Symbol" charset="2"/>
            </a:endParaRPr>
          </a:p>
          <a:p>
            <a:pPr eaLnBrk="1" hangingPunct="1">
              <a:buFont typeface="Times" charset="0"/>
              <a:buNone/>
            </a:pPr>
            <a:r>
              <a:rPr lang="en-US" altLang="en-US" sz="1600" dirty="0">
                <a:latin typeface="Optima" charset="0"/>
                <a:ea typeface="ＭＳ Ｐゴシック" charset="-128"/>
                <a:cs typeface="Optima" charset="0"/>
                <a:sym typeface="Symbol" charset="2"/>
              </a:rPr>
              <a:t>3 operands</a:t>
            </a:r>
            <a:r>
              <a:rPr lang="en-US" altLang="en-US" sz="1600" dirty="0">
                <a:latin typeface="Courier" charset="0"/>
                <a:ea typeface="ＭＳ Ｐゴシック" charset="-128"/>
                <a:cs typeface="Optima" charset="0"/>
                <a:sym typeface="Symbol" charset="2"/>
              </a:rPr>
              <a:t>	</a:t>
            </a:r>
            <a:r>
              <a:rPr lang="en-US" altLang="en-US" sz="1600" b="1" dirty="0">
                <a:latin typeface="Courier" charset="0"/>
                <a:ea typeface="ＭＳ Ｐゴシック" charset="-128"/>
                <a:cs typeface="Optima" charset="0"/>
                <a:sym typeface="Symbol" charset="2"/>
              </a:rPr>
              <a:t>ADD $1, $2, $3	       	  </a:t>
            </a:r>
            <a:r>
              <a:rPr lang="en-US" altLang="en-US" sz="1600" b="1" dirty="0">
                <a:solidFill>
                  <a:srgbClr val="008000"/>
                </a:solidFill>
                <a:latin typeface="Courier" charset="0"/>
                <a:ea typeface="ＭＳ Ｐゴシック" charset="-128"/>
                <a:cs typeface="Optima" charset="0"/>
                <a:sym typeface="Symbol" charset="2"/>
              </a:rPr>
              <a:t>// $1 </a:t>
            </a:r>
            <a:r>
              <a:rPr lang="en-US" altLang="en-US" sz="1600" b="1" dirty="0" err="1">
                <a:solidFill>
                  <a:srgbClr val="008000"/>
                </a:solidFill>
                <a:latin typeface="Courier" charset="0"/>
                <a:ea typeface="ＭＳ Ｐゴシック" charset="-128"/>
                <a:cs typeface="Optima" charset="0"/>
                <a:sym typeface="Symbol" charset="2"/>
              </a:rPr>
              <a:t></a:t>
            </a:r>
            <a:r>
              <a:rPr lang="en-US" altLang="en-US" sz="1600" b="1" dirty="0">
                <a:solidFill>
                  <a:srgbClr val="008000"/>
                </a:solidFill>
                <a:latin typeface="Courier" charset="0"/>
                <a:ea typeface="ＭＳ Ｐゴシック" charset="-128"/>
                <a:cs typeface="Optima" charset="0"/>
                <a:sym typeface="Symbol" charset="2"/>
              </a:rPr>
              <a:t> $2 + $3</a:t>
            </a:r>
          </a:p>
          <a:p>
            <a:pPr eaLnBrk="1" hangingPunct="1">
              <a:buFont typeface="Times" charset="0"/>
              <a:buNone/>
            </a:pPr>
            <a:endParaRPr lang="en-US" altLang="en-US" sz="1600" dirty="0">
              <a:latin typeface="Courier" charset="0"/>
              <a:ea typeface="ＭＳ Ｐゴシック" charset="-128"/>
              <a:cs typeface="Optima" charset="0"/>
              <a:sym typeface="Symbol" charset="2"/>
            </a:endParaRPr>
          </a:p>
          <a:p>
            <a:pPr eaLnBrk="1" hangingPunct="1">
              <a:buFont typeface="Times" charset="0"/>
              <a:buNone/>
            </a:pPr>
            <a:r>
              <a:rPr lang="en-US" altLang="en-US" sz="1600" dirty="0">
                <a:latin typeface="Optima" charset="0"/>
                <a:ea typeface="ＭＳ Ｐゴシック" charset="-128"/>
                <a:cs typeface="Optima" charset="0"/>
                <a:sym typeface="Symbol" charset="2"/>
              </a:rPr>
              <a:t>&gt; 3 operands</a:t>
            </a:r>
            <a:r>
              <a:rPr lang="en-US" altLang="en-US" sz="1600" dirty="0">
                <a:latin typeface="Courier" charset="0"/>
                <a:ea typeface="ＭＳ Ｐゴシック" charset="-128"/>
                <a:cs typeface="Optima" charset="0"/>
                <a:sym typeface="Symbol" charset="2"/>
              </a:rPr>
              <a:t>	</a:t>
            </a:r>
            <a:r>
              <a:rPr lang="en-US" altLang="en-US" sz="1600" b="1" dirty="0">
                <a:latin typeface="Courier" charset="0"/>
                <a:ea typeface="ＭＳ Ｐゴシック" charset="-128"/>
                <a:cs typeface="Optima" charset="0"/>
                <a:sym typeface="Symbol" charset="2"/>
              </a:rPr>
              <a:t>MADD  $4, $1, $2, $3	  </a:t>
            </a:r>
            <a:r>
              <a:rPr lang="en-US" altLang="en-US" sz="1600" b="1" dirty="0">
                <a:solidFill>
                  <a:srgbClr val="008000"/>
                </a:solidFill>
                <a:latin typeface="Courier" charset="0"/>
                <a:ea typeface="ＭＳ Ｐゴシック" charset="-128"/>
                <a:cs typeface="Optima" charset="0"/>
                <a:sym typeface="Symbol" charset="2"/>
              </a:rPr>
              <a:t>// $4 </a:t>
            </a:r>
            <a:r>
              <a:rPr lang="en-US" altLang="en-US" sz="1600" b="1" dirty="0" err="1">
                <a:solidFill>
                  <a:srgbClr val="008000"/>
                </a:solidFill>
                <a:latin typeface="Courier" charset="0"/>
                <a:ea typeface="ＭＳ Ｐゴシック" charset="-128"/>
                <a:cs typeface="Optima" charset="0"/>
                <a:sym typeface="Symbol" charset="2"/>
              </a:rPr>
              <a:t></a:t>
            </a:r>
            <a:r>
              <a:rPr lang="en-US" altLang="en-US" sz="1600" b="1" dirty="0">
                <a:solidFill>
                  <a:srgbClr val="008000"/>
                </a:solidFill>
                <a:latin typeface="Courier" charset="0"/>
                <a:ea typeface="ＭＳ Ｐゴシック" charset="-128"/>
                <a:cs typeface="Optima" charset="0"/>
                <a:sym typeface="Symbol" charset="2"/>
              </a:rPr>
              <a:t> $1+($2 * $3)</a:t>
            </a:r>
          </a:p>
        </p:txBody>
      </p:sp>
      <p:sp>
        <p:nvSpPr>
          <p:cNvPr id="63491" name="TextBox 3"/>
          <p:cNvSpPr txBox="1">
            <a:spLocks noChangeArrowheads="1"/>
          </p:cNvSpPr>
          <p:nvPr/>
        </p:nvSpPr>
        <p:spPr bwMode="auto">
          <a:xfrm>
            <a:off x="3733800" y="5638800"/>
            <a:ext cx="4267200" cy="1015663"/>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2000" i="1" dirty="0">
                <a:solidFill>
                  <a:srgbClr val="1822CD"/>
                </a:solidFill>
                <a:latin typeface="Calibri" charset="0"/>
              </a:rPr>
              <a:t>Some </a:t>
            </a:r>
            <a:r>
              <a:rPr lang="en-US" altLang="en-US" sz="2000" i="1" dirty="0" err="1">
                <a:solidFill>
                  <a:srgbClr val="1822CD"/>
                </a:solidFill>
                <a:latin typeface="Calibri" charset="0"/>
              </a:rPr>
              <a:t>ISAs</a:t>
            </a:r>
            <a:r>
              <a:rPr lang="en-US" altLang="en-US" sz="2000" i="1" dirty="0">
                <a:solidFill>
                  <a:srgbClr val="1822CD"/>
                </a:solidFill>
                <a:latin typeface="Calibri" charset="0"/>
              </a:rPr>
              <a:t> are classified based on the number of operands they support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228600" y="152400"/>
            <a:ext cx="8610600" cy="762000"/>
          </a:xfrm>
        </p:spPr>
        <p:txBody>
          <a:bodyPr/>
          <a:lstStyle/>
          <a:p>
            <a:pPr eaLnBrk="1" hangingPunct="1"/>
            <a:r>
              <a:rPr lang="en-US" altLang="en-US">
                <a:latin typeface="Optima" charset="0"/>
                <a:ea typeface="ＭＳ Ｐゴシック" charset="-128"/>
                <a:cs typeface="Optima" charset="0"/>
              </a:rPr>
              <a:t>Number of Operands and Performance</a:t>
            </a:r>
          </a:p>
        </p:txBody>
      </p:sp>
      <p:sp>
        <p:nvSpPr>
          <p:cNvPr id="64514" name="Text Box 3"/>
          <p:cNvSpPr txBox="1">
            <a:spLocks noChangeArrowheads="1"/>
          </p:cNvSpPr>
          <p:nvPr/>
        </p:nvSpPr>
        <p:spPr bwMode="auto">
          <a:xfrm>
            <a:off x="990600" y="2057400"/>
            <a:ext cx="2493963"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b="1">
                <a:solidFill>
                  <a:schemeClr val="tx1"/>
                </a:solidFill>
                <a:latin typeface="Courier" charset="0"/>
              </a:rPr>
              <a:t>E = (C+D)*(C-D)</a:t>
            </a:r>
          </a:p>
        </p:txBody>
      </p:sp>
      <p:sp>
        <p:nvSpPr>
          <p:cNvPr id="64515" name="Text Box 4"/>
          <p:cNvSpPr txBox="1">
            <a:spLocks noChangeArrowheads="1"/>
          </p:cNvSpPr>
          <p:nvPr/>
        </p:nvSpPr>
        <p:spPr bwMode="auto">
          <a:xfrm>
            <a:off x="5661025" y="1963738"/>
            <a:ext cx="1208088" cy="1016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b="1">
                <a:solidFill>
                  <a:schemeClr val="tx1"/>
                </a:solidFill>
                <a:latin typeface="Courier" charset="0"/>
              </a:rPr>
              <a:t>C </a:t>
            </a:r>
            <a:r>
              <a:rPr lang="en-US" altLang="en-US" sz="2000" b="1">
                <a:solidFill>
                  <a:schemeClr val="tx1"/>
                </a:solidFill>
                <a:latin typeface="Courier" charset="0"/>
                <a:sym typeface="Symbol" charset="2"/>
              </a:rPr>
              <a:t> $1</a:t>
            </a:r>
          </a:p>
          <a:p>
            <a:r>
              <a:rPr lang="en-US" altLang="en-US" sz="2000" b="1">
                <a:solidFill>
                  <a:schemeClr val="tx1"/>
                </a:solidFill>
                <a:latin typeface="Courier" charset="0"/>
                <a:sym typeface="Symbol" charset="2"/>
              </a:rPr>
              <a:t>D  $2</a:t>
            </a:r>
          </a:p>
          <a:p>
            <a:r>
              <a:rPr lang="en-US" altLang="en-US" sz="2000" b="1">
                <a:solidFill>
                  <a:schemeClr val="tx1"/>
                </a:solidFill>
                <a:latin typeface="Courier" charset="0"/>
                <a:sym typeface="Symbol" charset="2"/>
              </a:rPr>
              <a:t>E  $3</a:t>
            </a:r>
          </a:p>
        </p:txBody>
      </p:sp>
      <p:sp>
        <p:nvSpPr>
          <p:cNvPr id="64516" name="Text Box 5"/>
          <p:cNvSpPr txBox="1">
            <a:spLocks noChangeArrowheads="1"/>
          </p:cNvSpPr>
          <p:nvPr/>
        </p:nvSpPr>
        <p:spPr bwMode="auto">
          <a:xfrm>
            <a:off x="533400" y="4038600"/>
            <a:ext cx="2185988" cy="1016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b="1">
                <a:solidFill>
                  <a:schemeClr val="tx1"/>
                </a:solidFill>
                <a:latin typeface="Courier" charset="0"/>
              </a:rPr>
              <a:t>add  $3,$1,$2</a:t>
            </a:r>
          </a:p>
          <a:p>
            <a:r>
              <a:rPr lang="en-US" altLang="en-US" sz="2000" b="1">
                <a:solidFill>
                  <a:schemeClr val="tx1"/>
                </a:solidFill>
                <a:latin typeface="Courier" charset="0"/>
              </a:rPr>
              <a:t>sub  $4,$1,$2</a:t>
            </a:r>
          </a:p>
          <a:p>
            <a:r>
              <a:rPr lang="en-US" altLang="en-US" sz="2000" b="1">
                <a:solidFill>
                  <a:schemeClr val="tx1"/>
                </a:solidFill>
                <a:latin typeface="Courier" charset="0"/>
              </a:rPr>
              <a:t>mult $3,$4,$3</a:t>
            </a:r>
          </a:p>
        </p:txBody>
      </p:sp>
      <p:sp>
        <p:nvSpPr>
          <p:cNvPr id="64517" name="Text Box 6"/>
          <p:cNvSpPr txBox="1">
            <a:spLocks noChangeArrowheads="1"/>
          </p:cNvSpPr>
          <p:nvPr/>
        </p:nvSpPr>
        <p:spPr bwMode="auto">
          <a:xfrm>
            <a:off x="3886200" y="4038600"/>
            <a:ext cx="4630738" cy="12001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b="1">
                <a:solidFill>
                  <a:schemeClr val="tx1"/>
                </a:solidFill>
                <a:latin typeface="Courier" charset="0"/>
              </a:rPr>
              <a:t>mov  $3,$1 </a:t>
            </a:r>
            <a:r>
              <a:rPr lang="en-US" altLang="en-US" sz="1800" b="1">
                <a:solidFill>
                  <a:srgbClr val="008000"/>
                </a:solidFill>
                <a:latin typeface="Courier" charset="0"/>
              </a:rPr>
              <a:t>// can’</a:t>
            </a:r>
            <a:r>
              <a:rPr lang="en-US" altLang="ja-JP" sz="1800" b="1">
                <a:solidFill>
                  <a:srgbClr val="008000"/>
                </a:solidFill>
                <a:latin typeface="Courier" charset="0"/>
              </a:rPr>
              <a:t>t add directly </a:t>
            </a:r>
          </a:p>
          <a:p>
            <a:r>
              <a:rPr lang="en-US" altLang="en-US" sz="1800" b="1">
                <a:solidFill>
                  <a:schemeClr val="tx1"/>
                </a:solidFill>
                <a:latin typeface="Courier" charset="0"/>
              </a:rPr>
              <a:t>add  $3,$2</a:t>
            </a:r>
          </a:p>
          <a:p>
            <a:r>
              <a:rPr lang="en-US" altLang="en-US" sz="1800" b="1">
                <a:solidFill>
                  <a:schemeClr val="tx1"/>
                </a:solidFill>
                <a:latin typeface="Courier" charset="0"/>
              </a:rPr>
              <a:t>sub  $2,$1</a:t>
            </a:r>
          </a:p>
          <a:p>
            <a:r>
              <a:rPr lang="en-US" altLang="en-US" sz="1800" b="1">
                <a:solidFill>
                  <a:schemeClr val="tx1"/>
                </a:solidFill>
                <a:latin typeface="Courier" charset="0"/>
              </a:rPr>
              <a:t>mult $3,$2</a:t>
            </a:r>
          </a:p>
        </p:txBody>
      </p:sp>
      <p:sp>
        <p:nvSpPr>
          <p:cNvPr id="64518" name="Text Box 7"/>
          <p:cNvSpPr txBox="1">
            <a:spLocks noChangeArrowheads="1"/>
          </p:cNvSpPr>
          <p:nvPr/>
        </p:nvSpPr>
        <p:spPr bwMode="auto">
          <a:xfrm>
            <a:off x="457200" y="3505200"/>
            <a:ext cx="2343150"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chemeClr val="tx1"/>
                </a:solidFill>
                <a:latin typeface="Optima" charset="0"/>
                <a:ea typeface="Candara" charset="0"/>
                <a:cs typeface="Optima" charset="0"/>
              </a:rPr>
              <a:t>3 operand machine</a:t>
            </a:r>
          </a:p>
        </p:txBody>
      </p:sp>
      <p:sp>
        <p:nvSpPr>
          <p:cNvPr id="64519" name="Text Box 8"/>
          <p:cNvSpPr txBox="1">
            <a:spLocks noChangeArrowheads="1"/>
          </p:cNvSpPr>
          <p:nvPr/>
        </p:nvSpPr>
        <p:spPr bwMode="auto">
          <a:xfrm>
            <a:off x="3810000" y="3505200"/>
            <a:ext cx="2343150"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chemeClr val="tx1"/>
                </a:solidFill>
                <a:latin typeface="Optima" charset="0"/>
                <a:ea typeface="Candara" charset="0"/>
                <a:cs typeface="Optima" charset="0"/>
              </a:rPr>
              <a:t>2 operand machine</a:t>
            </a:r>
          </a:p>
        </p:txBody>
      </p:sp>
      <p:sp>
        <p:nvSpPr>
          <p:cNvPr id="64520" name="Text Box 9"/>
          <p:cNvSpPr txBox="1">
            <a:spLocks noChangeArrowheads="1"/>
          </p:cNvSpPr>
          <p:nvPr/>
        </p:nvSpPr>
        <p:spPr bwMode="auto">
          <a:xfrm>
            <a:off x="4657725" y="1600200"/>
            <a:ext cx="896938" cy="4000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chemeClr val="tx1"/>
                </a:solidFill>
                <a:latin typeface="Optima" charset="0"/>
                <a:ea typeface="Candara" charset="0"/>
                <a:cs typeface="Optima" charset="0"/>
              </a:rPr>
              <a:t>Assign</a:t>
            </a:r>
          </a:p>
        </p:txBody>
      </p:sp>
      <p:sp>
        <p:nvSpPr>
          <p:cNvPr id="64521" name="TextBox 9"/>
          <p:cNvSpPr txBox="1">
            <a:spLocks noChangeArrowheads="1"/>
          </p:cNvSpPr>
          <p:nvPr/>
        </p:nvSpPr>
        <p:spPr bwMode="auto">
          <a:xfrm>
            <a:off x="3962400" y="5791200"/>
            <a:ext cx="2625725" cy="708025"/>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2000" i="1">
                <a:solidFill>
                  <a:srgbClr val="1822CD"/>
                </a:solidFill>
                <a:latin typeface="Calibri" charset="0"/>
              </a:rPr>
              <a:t>What is the impact on performance?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Invented the Computer?</a:t>
            </a:r>
            <a:endParaRPr lang="en-US"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7" name="Rectangle 2"/>
          <p:cNvSpPr>
            <a:spLocks noChangeArrowheads="1"/>
          </p:cNvSpPr>
          <p:nvPr/>
        </p:nvSpPr>
        <p:spPr bwMode="auto">
          <a:xfrm>
            <a:off x="225425" y="312738"/>
            <a:ext cx="1190625" cy="47783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latin typeface="Optima" charset="0"/>
            </a:endParaRPr>
          </a:p>
        </p:txBody>
      </p:sp>
      <p:sp>
        <p:nvSpPr>
          <p:cNvPr id="65538" name="Rectangle 4"/>
          <p:cNvSpPr>
            <a:spLocks noGrp="1" noChangeArrowheads="1"/>
          </p:cNvSpPr>
          <p:nvPr>
            <p:ph type="title"/>
          </p:nvPr>
        </p:nvSpPr>
        <p:spPr/>
        <p:txBody>
          <a:bodyPr lIns="90488" tIns="44450" rIns="90488" bIns="44450"/>
          <a:lstStyle/>
          <a:p>
            <a:pPr eaLnBrk="1" hangingPunct="1"/>
            <a:r>
              <a:rPr lang="en-US" altLang="en-US" dirty="0">
                <a:solidFill>
                  <a:srgbClr val="000000"/>
                </a:solidFill>
                <a:latin typeface="Optima" charset="0"/>
                <a:ea typeface="ＭＳ Ｐゴシック" charset="-128"/>
                <a:cs typeface="Optima" charset="0"/>
              </a:rPr>
              <a:t>Immediate Instructions</a:t>
            </a:r>
          </a:p>
        </p:txBody>
      </p:sp>
      <p:grpSp>
        <p:nvGrpSpPr>
          <p:cNvPr id="2" name="Group 22"/>
          <p:cNvGrpSpPr>
            <a:grpSpLocks/>
          </p:cNvGrpSpPr>
          <p:nvPr/>
        </p:nvGrpSpPr>
        <p:grpSpPr bwMode="auto">
          <a:xfrm>
            <a:off x="1143000" y="4771422"/>
            <a:ext cx="6553200" cy="403225"/>
            <a:chOff x="912" y="2313"/>
            <a:chExt cx="3648" cy="184"/>
          </a:xfrm>
        </p:grpSpPr>
        <p:sp>
          <p:nvSpPr>
            <p:cNvPr id="65548" name="Rectangle 5"/>
            <p:cNvSpPr>
              <a:spLocks noChangeArrowheads="1"/>
            </p:cNvSpPr>
            <p:nvPr/>
          </p:nvSpPr>
          <p:spPr bwMode="auto">
            <a:xfrm>
              <a:off x="912" y="2313"/>
              <a:ext cx="3648" cy="184"/>
            </a:xfrm>
            <a:prstGeom prst="rect">
              <a:avLst/>
            </a:prstGeom>
            <a:noFill/>
            <a:ln w="222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solidFill>
                  <a:schemeClr val="tx1"/>
                </a:solidFill>
                <a:latin typeface="Courier" charset="0"/>
              </a:endParaRPr>
            </a:p>
          </p:txBody>
        </p:sp>
        <p:sp>
          <p:nvSpPr>
            <p:cNvPr id="65549" name="Line 6"/>
            <p:cNvSpPr>
              <a:spLocks noChangeShapeType="1"/>
            </p:cNvSpPr>
            <p:nvPr/>
          </p:nvSpPr>
          <p:spPr bwMode="auto">
            <a:xfrm>
              <a:off x="1857" y="2313"/>
              <a:ext cx="0" cy="18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65550" name="Text Box 7"/>
            <p:cNvSpPr txBox="1">
              <a:spLocks noChangeArrowheads="1"/>
            </p:cNvSpPr>
            <p:nvPr/>
          </p:nvSpPr>
          <p:spPr bwMode="auto">
            <a:xfrm>
              <a:off x="912" y="2328"/>
              <a:ext cx="3600" cy="16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1800" b="1" dirty="0" smtClean="0">
                  <a:solidFill>
                    <a:schemeClr val="tx1"/>
                  </a:solidFill>
                  <a:latin typeface="Courier" charset="0"/>
                </a:rPr>
                <a:t> 1001000100  000000000</a:t>
              </a:r>
              <a:r>
                <a:rPr lang="en-US" altLang="en-US" sz="1800" b="1" dirty="0" smtClean="0">
                  <a:solidFill>
                    <a:srgbClr val="FF0000"/>
                  </a:solidFill>
                  <a:latin typeface="Courier" charset="0"/>
                </a:rPr>
                <a:t>100     </a:t>
              </a:r>
              <a:r>
                <a:rPr lang="en-US" altLang="en-US" sz="1800" b="1" dirty="0" smtClean="0">
                  <a:solidFill>
                    <a:schemeClr val="tx1"/>
                  </a:solidFill>
                  <a:latin typeface="Courier" charset="0"/>
                </a:rPr>
                <a:t>00001</a:t>
              </a:r>
              <a:r>
                <a:rPr lang="en-US" altLang="en-US" sz="1800" b="1" dirty="0" smtClean="0">
                  <a:solidFill>
                    <a:srgbClr val="FF0000"/>
                  </a:solidFill>
                  <a:latin typeface="Courier" charset="0"/>
                </a:rPr>
                <a:t>    </a:t>
              </a:r>
              <a:r>
                <a:rPr lang="en-US" altLang="en-US" sz="1800" b="1" dirty="0" smtClean="0">
                  <a:solidFill>
                    <a:srgbClr val="000000"/>
                  </a:solidFill>
                  <a:latin typeface="Courier" charset="0"/>
                </a:rPr>
                <a:t>00001</a:t>
              </a:r>
              <a:endParaRPr lang="en-US" altLang="en-US" sz="1800" b="1" dirty="0">
                <a:solidFill>
                  <a:srgbClr val="000000"/>
                </a:solidFill>
                <a:latin typeface="Courier" charset="0"/>
              </a:endParaRPr>
            </a:p>
          </p:txBody>
        </p:sp>
        <p:sp>
          <p:nvSpPr>
            <p:cNvPr id="65551" name="Line 13"/>
            <p:cNvSpPr>
              <a:spLocks noChangeShapeType="1"/>
            </p:cNvSpPr>
            <p:nvPr/>
          </p:nvSpPr>
          <p:spPr bwMode="auto">
            <a:xfrm>
              <a:off x="3806" y="2314"/>
              <a:ext cx="0" cy="18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65552" name="Line 14"/>
            <p:cNvSpPr>
              <a:spLocks noChangeShapeType="1"/>
            </p:cNvSpPr>
            <p:nvPr/>
          </p:nvSpPr>
          <p:spPr bwMode="auto">
            <a:xfrm>
              <a:off x="3187" y="2313"/>
              <a:ext cx="0" cy="18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sp>
        <p:nvSpPr>
          <p:cNvPr id="65540" name="Rectangle 23"/>
          <p:cNvSpPr>
            <a:spLocks noChangeArrowheads="1"/>
          </p:cNvSpPr>
          <p:nvPr/>
        </p:nvSpPr>
        <p:spPr bwMode="auto">
          <a:xfrm>
            <a:off x="609600" y="1295400"/>
            <a:ext cx="7924800" cy="2514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90488" tIns="44450" rIns="90488" bIns="44450"/>
          <a:lstStyle>
            <a:lvl1pPr marL="342900" indent="-342900" eaLnBrk="0" hangingPunct="0">
              <a:defRPr sz="2400">
                <a:solidFill>
                  <a:schemeClr val="accent1"/>
                </a:solidFill>
                <a:latin typeface="Arial" charset="0"/>
                <a:ea typeface="ＭＳ Ｐゴシック" charset="-128"/>
              </a:defRPr>
            </a:lvl1pPr>
            <a:lvl2pPr marL="800100" indent="-34290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nSpc>
                <a:spcPct val="90000"/>
              </a:lnSpc>
              <a:spcBef>
                <a:spcPct val="65000"/>
              </a:spcBef>
              <a:buClr>
                <a:schemeClr val="accent1"/>
              </a:buClr>
              <a:buSzPct val="100000"/>
              <a:buFont typeface="Arial" charset="0"/>
              <a:buChar char="•"/>
            </a:pPr>
            <a:r>
              <a:rPr lang="en-US" altLang="en-US" dirty="0" smtClean="0">
                <a:solidFill>
                  <a:schemeClr val="tx1"/>
                </a:solidFill>
                <a:latin typeface="Optima" charset="0"/>
              </a:rPr>
              <a:t>Constants </a:t>
            </a:r>
            <a:r>
              <a:rPr lang="en-US" altLang="en-US" dirty="0">
                <a:solidFill>
                  <a:schemeClr val="tx1"/>
                </a:solidFill>
                <a:latin typeface="Optima" charset="0"/>
              </a:rPr>
              <a:t>are used often in typical code</a:t>
            </a:r>
          </a:p>
          <a:p>
            <a:pPr>
              <a:lnSpc>
                <a:spcPct val="90000"/>
              </a:lnSpc>
              <a:spcBef>
                <a:spcPct val="65000"/>
              </a:spcBef>
              <a:buClr>
                <a:schemeClr val="accent1"/>
              </a:buClr>
              <a:buSzPct val="100000"/>
              <a:buFont typeface="Arial" charset="0"/>
              <a:buChar char="•"/>
            </a:pPr>
            <a:r>
              <a:rPr lang="en-US" altLang="en-US" dirty="0">
                <a:solidFill>
                  <a:schemeClr val="tx1"/>
                </a:solidFill>
                <a:latin typeface="Optima" charset="0"/>
              </a:rPr>
              <a:t>Possible approaches</a:t>
            </a:r>
          </a:p>
          <a:p>
            <a:pPr lvl="1">
              <a:lnSpc>
                <a:spcPct val="85000"/>
              </a:lnSpc>
              <a:spcBef>
                <a:spcPct val="40000"/>
              </a:spcBef>
              <a:buClr>
                <a:schemeClr val="accent1"/>
              </a:buClr>
              <a:buSzPct val="100000"/>
              <a:buFont typeface="Arial" charset="0"/>
              <a:buChar char="•"/>
            </a:pPr>
            <a:r>
              <a:rPr lang="en-US" altLang="en-US" sz="2000" dirty="0">
                <a:solidFill>
                  <a:schemeClr val="tx1"/>
                </a:solidFill>
                <a:latin typeface="Optima" charset="0"/>
              </a:rPr>
              <a:t>Put “</a:t>
            </a:r>
            <a:r>
              <a:rPr lang="en-US" altLang="ja-JP" sz="2000" dirty="0">
                <a:solidFill>
                  <a:schemeClr val="tx1"/>
                </a:solidFill>
                <a:latin typeface="Optima" charset="0"/>
              </a:rPr>
              <a:t>typical constants” in memory and load them </a:t>
            </a:r>
          </a:p>
          <a:p>
            <a:pPr lvl="1">
              <a:lnSpc>
                <a:spcPct val="85000"/>
              </a:lnSpc>
              <a:spcBef>
                <a:spcPct val="40000"/>
              </a:spcBef>
              <a:buClr>
                <a:schemeClr val="accent1"/>
              </a:buClr>
              <a:buSzPct val="100000"/>
              <a:buFont typeface="Arial" charset="0"/>
              <a:buChar char="•"/>
            </a:pPr>
            <a:r>
              <a:rPr lang="en-US" altLang="en-US" sz="2000" dirty="0">
                <a:solidFill>
                  <a:schemeClr val="tx1"/>
                </a:solidFill>
                <a:latin typeface="Optima" charset="0"/>
              </a:rPr>
              <a:t>create hard-wired registers (like $zero) </a:t>
            </a:r>
          </a:p>
          <a:p>
            <a:pPr lvl="1">
              <a:lnSpc>
                <a:spcPct val="85000"/>
              </a:lnSpc>
              <a:spcBef>
                <a:spcPct val="40000"/>
              </a:spcBef>
              <a:buClr>
                <a:schemeClr val="accent1"/>
              </a:buClr>
              <a:buSzPct val="100000"/>
              <a:buFont typeface="Arial" charset="0"/>
              <a:buChar char="•"/>
            </a:pPr>
            <a:r>
              <a:rPr lang="en-US" altLang="en-US" sz="2000" dirty="0">
                <a:solidFill>
                  <a:srgbClr val="000000"/>
                </a:solidFill>
                <a:latin typeface="Optima" charset="0"/>
              </a:rPr>
              <a:t>have special instructions that contain constants</a:t>
            </a:r>
          </a:p>
        </p:txBody>
      </p:sp>
      <p:sp>
        <p:nvSpPr>
          <p:cNvPr id="761880" name="Rectangle 24"/>
          <p:cNvSpPr>
            <a:spLocks noChangeArrowheads="1"/>
          </p:cNvSpPr>
          <p:nvPr/>
        </p:nvSpPr>
        <p:spPr bwMode="auto">
          <a:xfrm>
            <a:off x="2590800" y="5520795"/>
            <a:ext cx="3200400" cy="609600"/>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90488" tIns="44450" rIns="90488" bIns="44450"/>
          <a:lstStyle>
            <a:lvl1pPr marL="342900" indent="-342900"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lnSpc>
                <a:spcPct val="90000"/>
              </a:lnSpc>
              <a:spcBef>
                <a:spcPct val="65000"/>
              </a:spcBef>
              <a:buClr>
                <a:schemeClr val="accent1"/>
              </a:buClr>
              <a:buSzPct val="100000"/>
            </a:pPr>
            <a:r>
              <a:rPr lang="en-US" altLang="en-US" sz="1800">
                <a:solidFill>
                  <a:srgbClr val="1822CD"/>
                </a:solidFill>
                <a:latin typeface="Calibri" charset="0"/>
              </a:rPr>
              <a:t>The constant is kept inside the instruction itself!</a:t>
            </a:r>
          </a:p>
        </p:txBody>
      </p:sp>
      <p:sp>
        <p:nvSpPr>
          <p:cNvPr id="61447" name="Rectangle 14"/>
          <p:cNvSpPr>
            <a:spLocks noChangeArrowheads="1"/>
          </p:cNvSpPr>
          <p:nvPr/>
        </p:nvSpPr>
        <p:spPr bwMode="auto">
          <a:xfrm>
            <a:off x="2971800" y="4114800"/>
            <a:ext cx="2819400"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800" b="1">
                <a:solidFill>
                  <a:schemeClr val="tx1"/>
                </a:solidFill>
                <a:latin typeface="Courier" charset="0"/>
              </a:rPr>
              <a:t> addi	$1, $1, 4</a:t>
            </a:r>
          </a:p>
        </p:txBody>
      </p:sp>
      <p:grpSp>
        <p:nvGrpSpPr>
          <p:cNvPr id="3" name="Group 19"/>
          <p:cNvGrpSpPr>
            <a:grpSpLocks/>
          </p:cNvGrpSpPr>
          <p:nvPr/>
        </p:nvGrpSpPr>
        <p:grpSpPr bwMode="auto">
          <a:xfrm>
            <a:off x="4038600" y="3048000"/>
            <a:ext cx="4800600" cy="1143000"/>
            <a:chOff x="3886200" y="3048000"/>
            <a:chExt cx="4800600" cy="1143000"/>
          </a:xfrm>
        </p:grpSpPr>
        <p:sp>
          <p:nvSpPr>
            <p:cNvPr id="65545" name="Text Box 36"/>
            <p:cNvSpPr txBox="1">
              <a:spLocks noChangeArrowheads="1"/>
            </p:cNvSpPr>
            <p:nvPr/>
          </p:nvSpPr>
          <p:spPr bwMode="auto">
            <a:xfrm>
              <a:off x="7162800" y="3048000"/>
              <a:ext cx="1524000" cy="584776"/>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762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r>
                <a:rPr lang="en-US" altLang="en-US" sz="1600">
                  <a:solidFill>
                    <a:srgbClr val="1822CD"/>
                  </a:solidFill>
                  <a:latin typeface="Calibri" charset="0"/>
                </a:rPr>
                <a:t>Immediate Instructions</a:t>
              </a:r>
            </a:p>
          </p:txBody>
        </p:sp>
        <p:cxnSp>
          <p:nvCxnSpPr>
            <p:cNvPr id="65546" name="Straight Connector 5"/>
            <p:cNvCxnSpPr>
              <a:cxnSpLocks noChangeShapeType="1"/>
              <a:stCxn id="65545" idx="1"/>
            </p:cNvCxnSpPr>
            <p:nvPr/>
          </p:nvCxnSpPr>
          <p:spPr bwMode="auto">
            <a:xfrm flipH="1" flipV="1">
              <a:off x="6553200" y="3276600"/>
              <a:ext cx="609600" cy="63788"/>
            </a:xfrm>
            <a:prstGeom prst="line">
              <a:avLst/>
            </a:prstGeom>
            <a:noFill/>
            <a:ln w="15875">
              <a:solidFill>
                <a:schemeClr val="tx1"/>
              </a:solidFill>
              <a:round/>
              <a:headEnd/>
              <a:tailEnd type="oval"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65547" name="Straight Connector 7"/>
            <p:cNvCxnSpPr>
              <a:cxnSpLocks noChangeShapeType="1"/>
              <a:stCxn id="65545" idx="1"/>
            </p:cNvCxnSpPr>
            <p:nvPr/>
          </p:nvCxnSpPr>
          <p:spPr bwMode="auto">
            <a:xfrm flipH="1">
              <a:off x="3886200" y="3340388"/>
              <a:ext cx="3276600" cy="850612"/>
            </a:xfrm>
            <a:prstGeom prst="line">
              <a:avLst/>
            </a:prstGeom>
            <a:noFill/>
            <a:ln w="15875">
              <a:solidFill>
                <a:schemeClr val="tx1"/>
              </a:solidFill>
              <a:round/>
              <a:headEnd/>
              <a:tailEnd type="oval"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sp>
        <p:nvSpPr>
          <p:cNvPr id="4" name="Rectangle 3"/>
          <p:cNvSpPr>
            <a:spLocks noChangeArrowheads="1"/>
          </p:cNvSpPr>
          <p:nvPr/>
        </p:nvSpPr>
        <p:spPr bwMode="auto">
          <a:xfrm>
            <a:off x="6858000" y="1411066"/>
            <a:ext cx="1981200" cy="871521"/>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a:lnSpc>
                <a:spcPct val="90000"/>
              </a:lnSpc>
              <a:spcBef>
                <a:spcPct val="65000"/>
              </a:spcBef>
              <a:buClr>
                <a:schemeClr val="accent1"/>
              </a:buClr>
              <a:buSzPct val="100000"/>
            </a:pPr>
            <a:r>
              <a:rPr lang="en-US" altLang="en-US" sz="1400" dirty="0">
                <a:solidFill>
                  <a:srgbClr val="1822CD"/>
                </a:solidFill>
                <a:latin typeface="Calibri" charset="0"/>
              </a:rPr>
              <a:t>What’</a:t>
            </a:r>
            <a:r>
              <a:rPr lang="en-US" altLang="ja-JP" sz="1400" dirty="0">
                <a:solidFill>
                  <a:srgbClr val="1822CD"/>
                </a:solidFill>
                <a:latin typeface="Calibri" charset="0"/>
              </a:rPr>
              <a:t>s the most common constant used in assembly programs?</a:t>
            </a:r>
          </a:p>
        </p:txBody>
      </p:sp>
    </p:spTree>
  </p:cSld>
  <p:clrMapOvr>
    <a:masterClrMapping/>
  </p:clrMapOvr>
  <p:transition advTm="200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5"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p>
        </p:txBody>
      </p:sp>
      <p:sp>
        <p:nvSpPr>
          <p:cNvPr id="67587" name="Rectangle 3"/>
          <p:cNvSpPr>
            <a:spLocks noGrp="1" noChangeArrowheads="1"/>
          </p:cNvSpPr>
          <p:nvPr>
            <p:ph type="body" idx="1"/>
          </p:nvPr>
        </p:nvSpPr>
        <p:spPr>
          <a:xfrm>
            <a:off x="533400" y="1219200"/>
            <a:ext cx="8153400" cy="5257800"/>
          </a:xfrm>
        </p:spPr>
        <p:txBody>
          <a:bodyPr lIns="90488" tIns="44450" rIns="90488" bIns="44450"/>
          <a:lstStyle/>
          <a:p>
            <a:pPr eaLnBrk="1" hangingPunct="1"/>
            <a:r>
              <a:rPr lang="en-US" altLang="en-US" sz="2400" dirty="0">
                <a:latin typeface="Optima" charset="0"/>
                <a:ea typeface="ＭＳ Ｐゴシック" charset="-128"/>
                <a:cs typeface="Optima" charset="0"/>
              </a:rPr>
              <a:t>What is the largest integer constant we can use in a C program</a:t>
            </a:r>
            <a:r>
              <a:rPr lang="en-US" altLang="en-US" sz="2400" dirty="0" smtClean="0">
                <a:latin typeface="Optima" charset="0"/>
                <a:ea typeface="ＭＳ Ｐゴシック" charset="-128"/>
                <a:cs typeface="Optima" charset="0"/>
              </a:rPr>
              <a:t>? </a:t>
            </a:r>
          </a:p>
          <a:p>
            <a:pPr lvl="1" eaLnBrk="1" hangingPunct="1"/>
            <a:r>
              <a:rPr lang="en-US" altLang="en-US" dirty="0">
                <a:latin typeface="Optima" charset="0"/>
                <a:cs typeface="Optima" charset="0"/>
              </a:rPr>
              <a:t>2</a:t>
            </a:r>
            <a:r>
              <a:rPr lang="en-US" altLang="en-US" baseline="30000" dirty="0">
                <a:latin typeface="Optima" charset="0"/>
                <a:cs typeface="Optima" charset="0"/>
              </a:rPr>
              <a:t>32 </a:t>
            </a:r>
            <a:r>
              <a:rPr lang="en-US" altLang="en-US" dirty="0">
                <a:latin typeface="Optima" charset="0"/>
                <a:cs typeface="Optima" charset="0"/>
              </a:rPr>
              <a:t>(maybe larger?)</a:t>
            </a:r>
          </a:p>
          <a:p>
            <a:pPr eaLnBrk="1" hangingPunct="1"/>
            <a:r>
              <a:rPr lang="en-US" altLang="en-US" sz="2400" dirty="0">
                <a:latin typeface="Optima" charset="0"/>
                <a:ea typeface="ＭＳ Ｐゴシック" charset="-128"/>
                <a:cs typeface="Optima" charset="0"/>
              </a:rPr>
              <a:t>How many bits do we need to represent the largest integer constant?</a:t>
            </a:r>
          </a:p>
          <a:p>
            <a:pPr lvl="1" eaLnBrk="1" hangingPunct="1"/>
            <a:r>
              <a:rPr lang="en-US" altLang="en-US" dirty="0">
                <a:latin typeface="Optima" charset="0"/>
                <a:cs typeface="Optima" charset="0"/>
              </a:rPr>
              <a:t>32</a:t>
            </a:r>
            <a:endParaRPr lang="en-US" altLang="en-US" sz="3200" dirty="0">
              <a:latin typeface="Optima" charset="0"/>
              <a:cs typeface="Optima" charset="0"/>
            </a:endParaRPr>
          </a:p>
          <a:p>
            <a:pPr eaLnBrk="1" hangingPunct="1"/>
            <a:r>
              <a:rPr lang="en-US" altLang="en-US" sz="2400" dirty="0">
                <a:latin typeface="Optima" charset="0"/>
                <a:ea typeface="ＭＳ Ｐゴシック" charset="-128"/>
                <a:cs typeface="Optima" charset="0"/>
              </a:rPr>
              <a:t>What is the largest integer constant we can put in an immediate instruction?</a:t>
            </a:r>
          </a:p>
          <a:p>
            <a:pPr lvl="1" eaLnBrk="1" hangingPunct="1"/>
            <a:r>
              <a:rPr lang="en-US" altLang="en-US" dirty="0">
                <a:latin typeface="Optima" charset="0"/>
                <a:cs typeface="Optima" charset="0"/>
              </a:rPr>
              <a:t>size of instruction – other stuff</a:t>
            </a:r>
          </a:p>
          <a:p>
            <a:pPr lvl="1" eaLnBrk="1" hangingPunct="1"/>
            <a:r>
              <a:rPr lang="en-US" altLang="en-US" dirty="0">
                <a:latin typeface="Optima" charset="0"/>
                <a:cs typeface="Optima" charset="0"/>
              </a:rPr>
              <a:t>if size of instruction is 32 bits then &lt; </a:t>
            </a:r>
            <a:r>
              <a:rPr lang="en-US" altLang="en-US" dirty="0" smtClean="0">
                <a:latin typeface="Optima" charset="0"/>
                <a:cs typeface="Optima" charset="0"/>
              </a:rPr>
              <a:t>2</a:t>
            </a:r>
            <a:r>
              <a:rPr lang="en-US" altLang="en-US" baseline="30000" dirty="0" smtClean="0">
                <a:latin typeface="Optima" charset="0"/>
                <a:cs typeface="Optima" charset="0"/>
              </a:rPr>
              <a:t>32</a:t>
            </a:r>
          </a:p>
          <a:p>
            <a:pPr lvl="1" eaLnBrk="1" hangingPunct="1"/>
            <a:r>
              <a:rPr lang="en-US" altLang="en-US" dirty="0" smtClean="0">
                <a:latin typeface="Optima" charset="0"/>
                <a:cs typeface="Optima" charset="0"/>
              </a:rPr>
              <a:t>Way to work around it – use two instructions! </a:t>
            </a:r>
            <a:endParaRPr lang="en-US" altLang="en-US" dirty="0">
              <a:latin typeface="Optima" charset="0"/>
              <a:cs typeface="Optima" charset="0"/>
            </a:endParaRPr>
          </a:p>
          <a:p>
            <a:pPr eaLnBrk="1" hangingPunct="1"/>
            <a:endParaRPr lang="en-US" altLang="en-US" sz="2400" dirty="0">
              <a:latin typeface="Optima" charset="0"/>
              <a:ea typeface="ＭＳ Ｐゴシック" charset="-128"/>
              <a:cs typeface="Optima" charset="0"/>
            </a:endParaRPr>
          </a:p>
        </p:txBody>
      </p:sp>
      <p:sp>
        <p:nvSpPr>
          <p:cNvPr id="2" name="Rectangle 4"/>
          <p:cNvSpPr>
            <a:spLocks noGrp="1" noChangeArrowheads="1"/>
          </p:cNvSpPr>
          <p:nvPr>
            <p:ph type="title"/>
          </p:nvPr>
        </p:nvSpPr>
        <p:spPr>
          <a:xfrm>
            <a:off x="228600" y="152400"/>
            <a:ext cx="8610600" cy="762000"/>
          </a:xfrm>
        </p:spPr>
        <p:txBody>
          <a:bodyPr lIns="90488" tIns="44450" rIns="90488" bIns="44450"/>
          <a:lstStyle/>
          <a:p>
            <a:pPr eaLnBrk="1" hangingPunct="1"/>
            <a:r>
              <a:rPr lang="en-US" altLang="en-US" dirty="0">
                <a:solidFill>
                  <a:srgbClr val="FF0000"/>
                </a:solidFill>
                <a:latin typeface="Optima" charset="0"/>
                <a:ea typeface="ＭＳ Ｐゴシック" charset="-128"/>
                <a:cs typeface="Optima" charset="0"/>
              </a:rPr>
              <a:t>Size of a Constant</a:t>
            </a:r>
          </a:p>
        </p:txBody>
      </p:sp>
    </p:spTree>
  </p:cSld>
  <p:clrMapOvr>
    <a:masterClrMapping/>
  </p:clrMapOvr>
  <p:transition advTm="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Invented the Computer?</a:t>
            </a:r>
            <a:endParaRPr lang="en-US" dirty="0"/>
          </a:p>
        </p:txBody>
      </p:sp>
      <p:pic>
        <p:nvPicPr>
          <p:cNvPr id="4" name="Content Placeholder 3" descr="Screen Shot 2017-09-05 at 12.12.00 PM.png"/>
          <p:cNvPicPr>
            <a:picLocks noGrp="1" noChangeAspect="1"/>
          </p:cNvPicPr>
          <p:nvPr>
            <p:ph idx="1"/>
          </p:nvPr>
        </p:nvPicPr>
        <p:blipFill>
          <a:blip r:embed="rId2"/>
          <a:stretch>
            <a:fillRect/>
          </a:stretch>
        </p:blipFill>
        <p:spPr>
          <a:xfrm>
            <a:off x="609600" y="1219200"/>
            <a:ext cx="7892532" cy="5105400"/>
          </a:xfr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en-US" dirty="0">
                <a:latin typeface="Optima" charset="0"/>
                <a:cs typeface="Optima" charset="0"/>
              </a:rPr>
              <a:t>Breaking down CPU clock cycles : CPI</a:t>
            </a:r>
          </a:p>
        </p:txBody>
      </p:sp>
      <p:sp>
        <p:nvSpPr>
          <p:cNvPr id="43010" name="Rectangle 3"/>
          <p:cNvSpPr>
            <a:spLocks noGrp="1" noChangeArrowheads="1"/>
          </p:cNvSpPr>
          <p:nvPr>
            <p:ph idx="1"/>
          </p:nvPr>
        </p:nvSpPr>
        <p:spPr>
          <a:xfrm>
            <a:off x="457200" y="1300163"/>
            <a:ext cx="8229600" cy="2600325"/>
          </a:xfrm>
        </p:spPr>
        <p:txBody>
          <a:bodyPr/>
          <a:lstStyle/>
          <a:p>
            <a:pPr eaLnBrk="1" hangingPunct="1"/>
            <a:r>
              <a:rPr lang="en-US" altLang="en-US" sz="2400" dirty="0">
                <a:latin typeface="Optima" charset="0"/>
                <a:cs typeface="Optima" charset="0"/>
              </a:rPr>
              <a:t>Not all instructions take the same amount of time to execute</a:t>
            </a:r>
            <a:endParaRPr lang="en-US" altLang="en-US" sz="1800" dirty="0">
              <a:latin typeface="Optima" charset="0"/>
              <a:cs typeface="Optima" charset="0"/>
            </a:endParaRPr>
          </a:p>
          <a:p>
            <a:pPr marL="342900" lvl="1" indent="-342900" eaLnBrk="1" hangingPunct="1"/>
            <a:r>
              <a:rPr lang="en-US" altLang="en-US" sz="2200" dirty="0">
                <a:latin typeface="Optima" charset="0"/>
                <a:cs typeface="Optima" charset="0"/>
              </a:rPr>
              <a:t>One way to think about execution time is that it equals the number of instructions executed multiplied by the average time per instruction</a:t>
            </a:r>
            <a:endParaRPr lang="en-US" altLang="en-US" dirty="0">
              <a:latin typeface="Optima" charset="0"/>
              <a:cs typeface="Optima" charset="0"/>
            </a:endParaRPr>
          </a:p>
          <a:p>
            <a:pPr eaLnBrk="1" hangingPunct="1"/>
            <a:r>
              <a:rPr lang="en-US" altLang="en-US" sz="2000" dirty="0">
                <a:latin typeface="Optima" charset="0"/>
                <a:cs typeface="Optima" charset="0"/>
              </a:rPr>
              <a:t>Clock cycles per instruction (CPI) – the average number of clock cycles each instruction takes to execute</a:t>
            </a:r>
            <a:endParaRPr lang="en-US" altLang="en-US" sz="2000" dirty="0" smtClean="0">
              <a:latin typeface="Optima" charset="0"/>
              <a:cs typeface="Optima" charset="0"/>
            </a:endParaRPr>
          </a:p>
          <a:p>
            <a:pPr eaLnBrk="1" hangingPunct="1"/>
            <a:r>
              <a:rPr lang="en-US" altLang="en-US" sz="2000" dirty="0">
                <a:latin typeface="Optima" charset="0"/>
                <a:cs typeface="Optima" charset="0"/>
              </a:rPr>
              <a:t>Can try to reduce number of instructions or CPI</a:t>
            </a:r>
          </a:p>
          <a:p>
            <a:pPr eaLnBrk="1" hangingPunct="1"/>
            <a:endParaRPr lang="en-US" altLang="en-US" sz="2000" dirty="0">
              <a:latin typeface="Optima" charset="0"/>
              <a:cs typeface="Optima" charset="0"/>
            </a:endParaRPr>
          </a:p>
          <a:p>
            <a:pPr eaLnBrk="1" hangingPunct="1"/>
            <a:endParaRPr lang="en-US" altLang="en-US" sz="2000" dirty="0">
              <a:latin typeface="Optima" charset="0"/>
              <a:cs typeface="Optima" charset="0"/>
            </a:endParaRPr>
          </a:p>
          <a:p>
            <a:pPr eaLnBrk="1" hangingPunct="1"/>
            <a:endParaRPr lang="en-US" altLang="en-US" sz="2000" dirty="0">
              <a:latin typeface="Optima" charset="0"/>
              <a:cs typeface="Optima"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s_optima">
  <a:themeElements>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Blank Presentation">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lectures_optima.potx</Template>
  <TotalTime>10126</TotalTime>
  <Words>3599</Words>
  <Application>Microsoft Macintosh PowerPoint</Application>
  <PresentationFormat>On-screen Show (4:3)</PresentationFormat>
  <Paragraphs>742</Paragraphs>
  <Slides>61</Slides>
  <Notes>36</Notes>
  <HiddenSlides>1</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lectures_optima</vt:lpstr>
      <vt:lpstr>Equation</vt:lpstr>
      <vt:lpstr>ARM ISA I </vt:lpstr>
      <vt:lpstr>Announcements</vt:lpstr>
      <vt:lpstr>Slide 3</vt:lpstr>
      <vt:lpstr>Questions on Reading or Exercises in Ch 1?</vt:lpstr>
      <vt:lpstr>Who is Donald Knuth?</vt:lpstr>
      <vt:lpstr>Who Invented the Computer?</vt:lpstr>
      <vt:lpstr>Who Invented the Computer?</vt:lpstr>
      <vt:lpstr>Review</vt:lpstr>
      <vt:lpstr>Breaking down CPU clock cycles : CPI</vt:lpstr>
      <vt:lpstr>Effective CPI</vt:lpstr>
      <vt:lpstr>Example : Effective CPI</vt:lpstr>
      <vt:lpstr>Remember: There Are No Absolutes!</vt:lpstr>
      <vt:lpstr>Example : Relative Performance</vt:lpstr>
      <vt:lpstr>Execution Rate</vt:lpstr>
      <vt:lpstr>Workloads and Benchmarks</vt:lpstr>
      <vt:lpstr> Summarizing Performance is Hard</vt:lpstr>
      <vt:lpstr>Amdahl’s Law</vt:lpstr>
      <vt:lpstr>ARM ISA</vt:lpstr>
      <vt:lpstr>Today </vt:lpstr>
      <vt:lpstr>What we are going to talk about</vt:lpstr>
      <vt:lpstr>Abstraction Layers in Modern Systems</vt:lpstr>
      <vt:lpstr>What is an ISA? </vt:lpstr>
      <vt:lpstr>ISA vs Architecture vs Implementation</vt:lpstr>
      <vt:lpstr>Examples: ISA and Implementations</vt:lpstr>
      <vt:lpstr>Classification Based on Computation Model</vt:lpstr>
      <vt:lpstr>Accumulator</vt:lpstr>
      <vt:lpstr>Accumulator</vt:lpstr>
      <vt:lpstr>Accumulator</vt:lpstr>
      <vt:lpstr>Harvard Architecture</vt:lpstr>
      <vt:lpstr>A Stack Machine</vt:lpstr>
      <vt:lpstr>Stack Machine Assembly</vt:lpstr>
      <vt:lpstr>What was most famous stack machine?</vt:lpstr>
      <vt:lpstr>What was most famous stack machine?</vt:lpstr>
      <vt:lpstr>ISA Today</vt:lpstr>
      <vt:lpstr>Classic Von Neumann Architecture</vt:lpstr>
      <vt:lpstr>GPR (general purpose register) Machine Model</vt:lpstr>
      <vt:lpstr>GPR Machine Model</vt:lpstr>
      <vt:lpstr>GPR Machine Model</vt:lpstr>
      <vt:lpstr>ISA Design Goals</vt:lpstr>
      <vt:lpstr>Why Study ISAs?</vt:lpstr>
      <vt:lpstr>ISA Design Goals</vt:lpstr>
      <vt:lpstr>Machine State</vt:lpstr>
      <vt:lpstr>Whats Endian Mean????</vt:lpstr>
      <vt:lpstr>Endianness from wikipedia</vt:lpstr>
      <vt:lpstr>Slide 45</vt:lpstr>
      <vt:lpstr>Instruction Classes</vt:lpstr>
      <vt:lpstr>ALU Instructions</vt:lpstr>
      <vt:lpstr>Control Instructions</vt:lpstr>
      <vt:lpstr>Data Movement Instructions</vt:lpstr>
      <vt:lpstr>Instruction Encoding</vt:lpstr>
      <vt:lpstr>The C Code Translation Hierarchy</vt:lpstr>
      <vt:lpstr>Instruction Encoding </vt:lpstr>
      <vt:lpstr>Variable-length Instruction Encoding</vt:lpstr>
      <vt:lpstr>Multi-length Instruction Encoding</vt:lpstr>
      <vt:lpstr>Instruction Encoding Variations – Fixed Length – That’s us folks!</vt:lpstr>
      <vt:lpstr>Fixed-length Instruction Encoding</vt:lpstr>
      <vt:lpstr>Instruction Encoding Variations – Fixed Length – That’s us folks!</vt:lpstr>
      <vt:lpstr>Number of Operands  - not necessarily ARM </vt:lpstr>
      <vt:lpstr>Number of Operands and Performance</vt:lpstr>
      <vt:lpstr>Immediate Instructions</vt:lpstr>
      <vt:lpstr>Size of a Constant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Performance</dc:title>
  <dc:creator>Apan Qasem</dc:creator>
  <cp:lastModifiedBy>Greg LaKomski</cp:lastModifiedBy>
  <cp:revision>798</cp:revision>
  <dcterms:created xsi:type="dcterms:W3CDTF">2018-09-06T17:36:34Z</dcterms:created>
  <dcterms:modified xsi:type="dcterms:W3CDTF">2018-09-06T17:39:23Z</dcterms:modified>
</cp:coreProperties>
</file>