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41.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Default Extension="xls" ContentType="application/vnd.ms-exce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43"/>
  </p:notesMasterIdLst>
  <p:handoutMasterIdLst>
    <p:handoutMasterId r:id="rId44"/>
  </p:handoutMasterIdLst>
  <p:sldIdLst>
    <p:sldId id="270" r:id="rId2"/>
    <p:sldId id="344" r:id="rId3"/>
    <p:sldId id="343" r:id="rId4"/>
    <p:sldId id="328" r:id="rId5"/>
    <p:sldId id="329" r:id="rId6"/>
    <p:sldId id="332" r:id="rId7"/>
    <p:sldId id="330" r:id="rId8"/>
    <p:sldId id="335" r:id="rId9"/>
    <p:sldId id="331" r:id="rId10"/>
    <p:sldId id="334" r:id="rId11"/>
    <p:sldId id="269" r:id="rId12"/>
    <p:sldId id="336" r:id="rId13"/>
    <p:sldId id="337" r:id="rId14"/>
    <p:sldId id="338" r:id="rId15"/>
    <p:sldId id="314" r:id="rId16"/>
    <p:sldId id="340" r:id="rId17"/>
    <p:sldId id="341" r:id="rId18"/>
    <p:sldId id="342" r:id="rId19"/>
    <p:sldId id="315" r:id="rId20"/>
    <p:sldId id="293" r:id="rId21"/>
    <p:sldId id="316" r:id="rId22"/>
    <p:sldId id="295" r:id="rId23"/>
    <p:sldId id="272" r:id="rId24"/>
    <p:sldId id="273" r:id="rId25"/>
    <p:sldId id="294" r:id="rId26"/>
    <p:sldId id="296" r:id="rId27"/>
    <p:sldId id="317" r:id="rId28"/>
    <p:sldId id="339" r:id="rId29"/>
    <p:sldId id="324" r:id="rId30"/>
    <p:sldId id="326" r:id="rId31"/>
    <p:sldId id="322" r:id="rId32"/>
    <p:sldId id="302" r:id="rId33"/>
    <p:sldId id="262" r:id="rId34"/>
    <p:sldId id="264" r:id="rId35"/>
    <p:sldId id="304" r:id="rId36"/>
    <p:sldId id="265" r:id="rId37"/>
    <p:sldId id="288" r:id="rId38"/>
    <p:sldId id="306" r:id="rId39"/>
    <p:sldId id="309" r:id="rId40"/>
    <p:sldId id="285" r:id="rId41"/>
    <p:sldId id="286" r:id="rId4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FFF"/>
    <a:srgbClr val="FFFC8B"/>
    <a:srgbClr val="FFFF66"/>
    <a:srgbClr val="DFFF7B"/>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3054" autoAdjust="0"/>
    <p:restoredTop sz="94612"/>
  </p:normalViewPr>
  <p:slideViewPr>
    <p:cSldViewPr snapToObjects="1">
      <p:cViewPr varScale="1">
        <p:scale>
          <a:sx n="138" d="100"/>
          <a:sy n="138" d="100"/>
        </p:scale>
        <p:origin x="-98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105" charset="0"/>
                <a:ea typeface="ＭＳ Ｐゴシック" pitchFamily="-105" charset="-128"/>
                <a:cs typeface="ＭＳ Ｐゴシック" pitchFamily="-105"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charset="0"/>
              </a:defRPr>
            </a:lvl1pPr>
          </a:lstStyle>
          <a:p>
            <a:pPr>
              <a:defRPr/>
            </a:pPr>
            <a:fld id="{F20414B9-7AA6-F440-8A66-746551DCA34A}" type="datetime1">
              <a:rPr lang="en-US" altLang="en-US"/>
              <a:pPr>
                <a:defRPr/>
              </a:pPr>
              <a:t>9/12/18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105" charset="0"/>
                <a:ea typeface="ＭＳ Ｐゴシック" pitchFamily="-105" charset="-128"/>
                <a:cs typeface="ＭＳ Ｐゴシック" pitchFamily="-105"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charset="0"/>
              </a:defRPr>
            </a:lvl1pPr>
          </a:lstStyle>
          <a:p>
            <a:pPr>
              <a:defRPr/>
            </a:pPr>
            <a:fld id="{5E2751C1-7B87-A54D-8B19-0F2D86E1288D}"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622484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105" charset="0"/>
                <a:ea typeface="ＭＳ Ｐゴシック" pitchFamily="-105" charset="-128"/>
                <a:cs typeface="ＭＳ Ｐゴシック" pitchFamily="-105"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charset="0"/>
              </a:defRPr>
            </a:lvl1pPr>
          </a:lstStyle>
          <a:p>
            <a:pPr>
              <a:defRPr/>
            </a:pPr>
            <a:fld id="{728957D0-F895-0445-9296-700A2FDDB26C}" type="datetime1">
              <a:rPr lang="en-US" altLang="en-US"/>
              <a:pPr>
                <a:defRPr/>
              </a:pPr>
              <a:t>9/12/18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105" charset="0"/>
                <a:ea typeface="ＭＳ Ｐゴシック" pitchFamily="-105" charset="-128"/>
                <a:cs typeface="ＭＳ Ｐゴシック" pitchFamily="-105"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charset="0"/>
              </a:defRPr>
            </a:lvl1pPr>
          </a:lstStyle>
          <a:p>
            <a:pPr>
              <a:defRPr/>
            </a:pPr>
            <a:fld id="{A46A5EC0-EF00-C043-A531-17128A9A5C99}"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529859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eaLnBrk="0" hangingPunct="0">
              <a:spcBef>
                <a:spcPct val="0"/>
              </a:spcBef>
            </a:pPr>
            <a:fld id="{C7CDBC69-500C-0147-B334-C01ECBB678AC}" type="slidenum">
              <a:rPr lang="en-US" altLang="en-US" sz="1800"/>
              <a:pPr eaLnBrk="0" hangingPunct="0">
                <a:spcBef>
                  <a:spcPct val="0"/>
                </a:spcBef>
              </a:pPr>
              <a:t>1</a:t>
            </a:fld>
            <a:endParaRPr lang="en-US" altLang="en-US" sz="1800"/>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17411"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pPr eaLnBrk="1" hangingPunct="1">
              <a:spcBef>
                <a:spcPct val="0"/>
              </a:spcBef>
            </a:pPr>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61112653"/>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a:xfrm>
            <a:off x="913805" y="4345214"/>
            <a:ext cx="5030391" cy="4113893"/>
          </a:xfrm>
          <a:noFill/>
          <a:ln w="9525">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88938" tIns="43688" rIns="88938" bIns="43688"/>
          <a:lstStyle/>
          <a:p>
            <a:endParaRPr lang="en-US" altLang="en-US"/>
          </a:p>
        </p:txBody>
      </p:sp>
      <p:sp>
        <p:nvSpPr>
          <p:cNvPr id="32770" name="Rectangle 3"/>
          <p:cNvSpPr>
            <a:spLocks noGrp="1" noRot="1" noChangeAspect="1" noChangeArrowheads="1" noTextEdit="1"/>
          </p:cNvSpPr>
          <p:nvPr>
            <p:ph type="sldImg"/>
          </p:nvPr>
        </p:nvSpPr>
        <p:spPr>
          <a:xfrm>
            <a:off x="1187649" y="690941"/>
            <a:ext cx="4482703" cy="3415392"/>
          </a:xfrm>
          <a:ln w="12700" cap="flat">
            <a:solidFill>
              <a:schemeClr val="tx1"/>
            </a:solidFill>
            <a:miter lim="800000"/>
            <a:headEnd/>
            <a:tailEnd/>
          </a:ln>
        </p:spPr>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382585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p:sp>
      <p:sp>
        <p:nvSpPr>
          <p:cNvPr id="38914" name="Notes Placeholder 2"/>
          <p:cNvSpPr>
            <a:spLocks noGrp="1"/>
          </p:cNvSpPr>
          <p:nvPr>
            <p:ph type="body" idx="1"/>
          </p:nvPr>
        </p:nvSpPr>
        <p:spPr>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a:lstStyle/>
          <a:p>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323374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Graphic</a:t>
            </a:r>
            <a:r>
              <a:rPr lang="en-US" baseline="0" dirty="0" smtClean="0"/>
              <a:t> showing stack and heap</a:t>
            </a:r>
            <a:endParaRPr lang="en-US" dirty="0"/>
          </a:p>
        </p:txBody>
      </p:sp>
      <p:sp>
        <p:nvSpPr>
          <p:cNvPr id="4" name="Slide Number Placeholder 3"/>
          <p:cNvSpPr>
            <a:spLocks noGrp="1"/>
          </p:cNvSpPr>
          <p:nvPr>
            <p:ph type="sldNum" sz="quarter" idx="10"/>
          </p:nvPr>
        </p:nvSpPr>
        <p:spPr/>
        <p:txBody>
          <a:bodyPr/>
          <a:lstStyle/>
          <a:p>
            <a:pPr>
              <a:defRPr/>
            </a:pPr>
            <a:fld id="{A46A5EC0-EF00-C043-A531-17128A9A5C99}" type="slidenum">
              <a:rPr lang="en-US" altLang="en-US" smtClean="0"/>
              <a:pPr>
                <a:defRPr/>
              </a:pPr>
              <a:t>15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1746"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pPr eaLnBrk="1" hangingPunct="1">
              <a:spcBef>
                <a:spcPct val="0"/>
              </a:spcBef>
            </a:pPr>
            <a:endParaRPr lang="en-US" altLang="en-US"/>
          </a:p>
        </p:txBody>
      </p:sp>
      <p:sp>
        <p:nvSpPr>
          <p:cNvPr id="31747" name="Slide Number Placeholder 3"/>
          <p:cNvSpPr>
            <a:spLocks noGrp="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20AB13BD-B504-4F4D-B17C-562F4A285763}" type="slidenum">
              <a:rPr lang="en-US" altLang="en-US"/>
              <a:pPr>
                <a:spcBef>
                  <a:spcPct val="0"/>
                </a:spcBef>
              </a:pPr>
              <a:t>20</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19106565"/>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51202"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endParaRPr lang="en-US" altLang="en-US"/>
          </a:p>
        </p:txBody>
      </p:sp>
      <p:sp>
        <p:nvSpPr>
          <p:cNvPr id="51203" name="Slide Number Placeholder 3"/>
          <p:cNvSpPr>
            <a:spLocks noGrp="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C5E9E893-8472-B94B-814D-D6D06084E26E}" type="slidenum">
              <a:rPr lang="en-US" altLang="en-US"/>
              <a:pPr>
                <a:spcBef>
                  <a:spcPct val="0"/>
                </a:spcBef>
              </a:pPr>
              <a:t>30</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74165084"/>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Graphics to try to illustrate </a:t>
            </a:r>
            <a:r>
              <a:rPr lang="en-US" dirty="0" err="1" smtClean="0"/>
              <a:t>Orthoginality</a:t>
            </a:r>
            <a:endParaRPr lang="en-US" dirty="0"/>
          </a:p>
        </p:txBody>
      </p:sp>
      <p:sp>
        <p:nvSpPr>
          <p:cNvPr id="4" name="Slide Number Placeholder 3"/>
          <p:cNvSpPr>
            <a:spLocks noGrp="1"/>
          </p:cNvSpPr>
          <p:nvPr>
            <p:ph type="sldNum" sz="quarter" idx="10"/>
          </p:nvPr>
        </p:nvSpPr>
        <p:spPr/>
        <p:txBody>
          <a:bodyPr/>
          <a:lstStyle/>
          <a:p>
            <a:pPr>
              <a:defRPr/>
            </a:pPr>
            <a:fld id="{A46A5EC0-EF00-C043-A531-17128A9A5C99}" type="slidenum">
              <a:rPr lang="en-US" altLang="en-US" smtClean="0"/>
              <a:pPr>
                <a:defRPr/>
              </a:pPr>
              <a:t>40</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58370"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endParaRPr lang="en-US" altLang="en-US" dirty="0"/>
          </a:p>
        </p:txBody>
      </p:sp>
      <p:sp>
        <p:nvSpPr>
          <p:cNvPr id="58371" name="Slide Number Placeholder 3"/>
          <p:cNvSpPr>
            <a:spLocks noGrp="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533521D5-5C60-BB40-A35E-EEE401FC3D2A}" type="slidenum">
              <a:rPr lang="en-US" altLang="en-US"/>
              <a:pPr>
                <a:spcBef>
                  <a:spcPct val="0"/>
                </a:spcBef>
              </a:pPr>
              <a:t>41</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4854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2971800"/>
            <a:ext cx="8839200" cy="228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7183" name="Rectangle 15"/>
          <p:cNvSpPr>
            <a:spLocks noGrp="1" noChangeArrowheads="1"/>
          </p:cNvSpPr>
          <p:nvPr>
            <p:ph type="ctrTitle"/>
          </p:nvPr>
        </p:nvSpPr>
        <p:spPr>
          <a:xfrm>
            <a:off x="685800" y="1905000"/>
            <a:ext cx="7772400" cy="990600"/>
          </a:xfrm>
        </p:spPr>
        <p:txBody>
          <a:bodyPr/>
          <a:lstStyle>
            <a:lvl1pPr>
              <a:defRPr sz="36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457200" y="6245225"/>
            <a:ext cx="2133600" cy="476250"/>
          </a:xfrm>
        </p:spPr>
        <p:txBody>
          <a:bodyPr/>
          <a:lstStyle>
            <a:lvl1pPr>
              <a:defRPr sz="900"/>
            </a:lvl1pPr>
          </a:lstStyle>
          <a:p>
            <a:pPr>
              <a:defRPr/>
            </a:pPr>
            <a:r>
              <a:rPr lang="en-US"/>
              <a:t>UTCS CS352, S07</a:t>
            </a:r>
          </a:p>
        </p:txBody>
      </p:sp>
      <p:sp>
        <p:nvSpPr>
          <p:cNvPr id="6" name="Rectangle 3"/>
          <p:cNvSpPr>
            <a:spLocks noGrp="1" noChangeArrowheads="1"/>
          </p:cNvSpPr>
          <p:nvPr>
            <p:ph type="ftr" sz="quarter" idx="11"/>
          </p:nvPr>
        </p:nvSpPr>
        <p:spPr>
          <a:xfrm>
            <a:off x="3124200" y="6245225"/>
            <a:ext cx="2895600" cy="476250"/>
          </a:xfrm>
        </p:spPr>
        <p:txBody>
          <a:bodyPr/>
          <a:lstStyle>
            <a:lvl1pPr>
              <a:defRPr/>
            </a:lvl1pPr>
          </a:lstStyle>
          <a:p>
            <a:pPr>
              <a:defRPr/>
            </a:pPr>
            <a:r>
              <a:rPr lang="en-US"/>
              <a:t>Lecture 7</a:t>
            </a:r>
          </a:p>
        </p:txBody>
      </p:sp>
      <p:sp>
        <p:nvSpPr>
          <p:cNvPr id="7" name="Rectangle 4"/>
          <p:cNvSpPr>
            <a:spLocks noGrp="1" noChangeArrowheads="1"/>
          </p:cNvSpPr>
          <p:nvPr>
            <p:ph type="sldNum" sz="quarter" idx="12"/>
          </p:nvPr>
        </p:nvSpPr>
        <p:spPr>
          <a:xfrm>
            <a:off x="6553200" y="6245225"/>
            <a:ext cx="2133600" cy="476250"/>
          </a:xfrm>
        </p:spPr>
        <p:txBody>
          <a:bodyPr/>
          <a:lstStyle>
            <a:lvl1pPr>
              <a:defRPr smtClean="0"/>
            </a:lvl1pPr>
          </a:lstStyle>
          <a:p>
            <a:pPr>
              <a:defRPr/>
            </a:pPr>
            <a:fld id="{521CEF6A-0084-FF4C-9B4F-1E51DA9D07F5}"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5135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6" name="Rectangle 6"/>
          <p:cNvSpPr>
            <a:spLocks noGrp="1" noChangeArrowheads="1"/>
          </p:cNvSpPr>
          <p:nvPr>
            <p:ph type="sldNum" sz="quarter" idx="12"/>
          </p:nvPr>
        </p:nvSpPr>
        <p:spPr>
          <a:ln/>
        </p:spPr>
        <p:txBody>
          <a:bodyPr/>
          <a:lstStyle>
            <a:lvl1pPr>
              <a:defRPr/>
            </a:lvl1pPr>
          </a:lstStyle>
          <a:p>
            <a:pPr>
              <a:defRPr/>
            </a:pPr>
            <a:fld id="{616C2C03-442C-DD40-85D0-DB58DF05767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7155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6" name="Rectangle 6"/>
          <p:cNvSpPr>
            <a:spLocks noGrp="1" noChangeArrowheads="1"/>
          </p:cNvSpPr>
          <p:nvPr>
            <p:ph type="sldNum" sz="quarter" idx="12"/>
          </p:nvPr>
        </p:nvSpPr>
        <p:spPr>
          <a:ln/>
        </p:spPr>
        <p:txBody>
          <a:bodyPr/>
          <a:lstStyle>
            <a:lvl1pPr>
              <a:defRPr/>
            </a:lvl1pPr>
          </a:lstStyle>
          <a:p>
            <a:pPr>
              <a:defRPr/>
            </a:pPr>
            <a:fld id="{59717BC2-10E7-1942-8E7D-60B8F47B821B}"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066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46075"/>
            <a:ext cx="7772400" cy="669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93800"/>
            <a:ext cx="3810000" cy="497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193800"/>
            <a:ext cx="3810000" cy="4978400"/>
          </a:xfrm>
        </p:spPr>
        <p:txBody>
          <a:bodyPr/>
          <a:lstStyle/>
          <a:p>
            <a:pPr lvl="0"/>
            <a:endParaRPr lang="en-US" noProof="0"/>
          </a:p>
        </p:txBody>
      </p:sp>
      <p:sp>
        <p:nvSpPr>
          <p:cNvPr id="5" name="Date Placeholder 4"/>
          <p:cNvSpPr>
            <a:spLocks noGrp="1"/>
          </p:cNvSpPr>
          <p:nvPr>
            <p:ph type="dt" sz="half" idx="10"/>
          </p:nvPr>
        </p:nvSpPr>
        <p:spPr>
          <a:xfrm>
            <a:off x="517525" y="6342063"/>
            <a:ext cx="2092325" cy="287337"/>
          </a:xfrm>
        </p:spPr>
        <p:txBody>
          <a:bodyPr/>
          <a:lstStyle>
            <a:lvl1pPr>
              <a:defRPr>
                <a:latin typeface="Lucida Grande" charset="0"/>
                <a:ea typeface="ＭＳ Ｐゴシック" charset="0"/>
                <a:cs typeface="ＭＳ Ｐゴシック" charset="0"/>
              </a:defRPr>
            </a:lvl1pPr>
          </a:lstStyle>
          <a:p>
            <a:pPr>
              <a:defRPr/>
            </a:pPr>
            <a:r>
              <a:rPr lang="en-US"/>
              <a:t>UTCS CS352, S07</a:t>
            </a:r>
            <a:endParaRPr lang="en-US">
              <a:solidFill>
                <a:srgbClr val="FF9933"/>
              </a:solidFill>
              <a:latin typeface="Times New Roman" charset="0"/>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Lecture 7</a:t>
            </a:r>
          </a:p>
        </p:txBody>
      </p:sp>
      <p:sp>
        <p:nvSpPr>
          <p:cNvPr id="7" name="Slide Number Placeholder 6"/>
          <p:cNvSpPr>
            <a:spLocks noGrp="1"/>
          </p:cNvSpPr>
          <p:nvPr>
            <p:ph type="sldNum" sz="quarter" idx="12"/>
          </p:nvPr>
        </p:nvSpPr>
        <p:spPr>
          <a:xfrm>
            <a:off x="6934200" y="6324600"/>
            <a:ext cx="1905000" cy="457200"/>
          </a:xfrm>
        </p:spPr>
        <p:txBody>
          <a:bodyPr/>
          <a:lstStyle>
            <a:lvl1pPr>
              <a:defRPr smtClean="0"/>
            </a:lvl1pPr>
          </a:lstStyle>
          <a:p>
            <a:pPr>
              <a:defRPr/>
            </a:pPr>
            <a:r>
              <a:rPr lang="en-US" altLang="en-US"/>
              <a:t>	         </a:t>
            </a:r>
            <a:fld id="{C6EC284E-72DD-9644-95E4-4CD954FBAE58}" type="slidenum">
              <a:rPr lang="en-US" altLang="en-US"/>
              <a:pPr>
                <a:defRPr/>
              </a:pPr>
              <a:t>‹#›</a:t>
            </a:fld>
            <a:endParaRPr lang="en-US" altLang="en-US">
              <a:latin typeface="Times New Roman"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14253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3950"/>
          </a:xfrm>
        </p:spPr>
        <p:txBody>
          <a:bodyPr/>
          <a:lstStyle/>
          <a:p>
            <a:pPr lvl="0"/>
            <a:endParaRPr lang="en-US" noProof="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9999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6" name="Rectangle 6"/>
          <p:cNvSpPr>
            <a:spLocks noGrp="1" noChangeArrowheads="1"/>
          </p:cNvSpPr>
          <p:nvPr>
            <p:ph type="sldNum" sz="quarter" idx="12"/>
          </p:nvPr>
        </p:nvSpPr>
        <p:spPr>
          <a:ln/>
        </p:spPr>
        <p:txBody>
          <a:bodyPr/>
          <a:lstStyle>
            <a:lvl1pPr>
              <a:defRPr/>
            </a:lvl1pPr>
          </a:lstStyle>
          <a:p>
            <a:pPr>
              <a:defRPr/>
            </a:pPr>
            <a:fld id="{C2F28297-8CC6-D24B-A835-BE1133360ADB}"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310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6" name="Rectangle 6"/>
          <p:cNvSpPr>
            <a:spLocks noGrp="1" noChangeArrowheads="1"/>
          </p:cNvSpPr>
          <p:nvPr>
            <p:ph type="sldNum" sz="quarter" idx="12"/>
          </p:nvPr>
        </p:nvSpPr>
        <p:spPr>
          <a:ln/>
        </p:spPr>
        <p:txBody>
          <a:bodyPr/>
          <a:lstStyle>
            <a:lvl1pPr>
              <a:defRPr/>
            </a:lvl1pPr>
          </a:lstStyle>
          <a:p>
            <a:pPr>
              <a:defRPr/>
            </a:pPr>
            <a:fld id="{47BF2E19-EAAC-2748-B47D-FDF96C3F332C}"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2053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7" name="Rectangle 6"/>
          <p:cNvSpPr>
            <a:spLocks noGrp="1" noChangeArrowheads="1"/>
          </p:cNvSpPr>
          <p:nvPr>
            <p:ph type="sldNum" sz="quarter" idx="12"/>
          </p:nvPr>
        </p:nvSpPr>
        <p:spPr>
          <a:ln/>
        </p:spPr>
        <p:txBody>
          <a:bodyPr/>
          <a:lstStyle>
            <a:lvl1pPr>
              <a:defRPr/>
            </a:lvl1pPr>
          </a:lstStyle>
          <a:p>
            <a:pPr>
              <a:defRPr/>
            </a:pPr>
            <a:fld id="{7AD505F5-71CA-6047-A818-D5478337B7DE}"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2192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9" name="Rectangle 6"/>
          <p:cNvSpPr>
            <a:spLocks noGrp="1" noChangeArrowheads="1"/>
          </p:cNvSpPr>
          <p:nvPr>
            <p:ph type="sldNum" sz="quarter" idx="12"/>
          </p:nvPr>
        </p:nvSpPr>
        <p:spPr>
          <a:ln/>
        </p:spPr>
        <p:txBody>
          <a:bodyPr/>
          <a:lstStyle>
            <a:lvl1pPr>
              <a:defRPr/>
            </a:lvl1pPr>
          </a:lstStyle>
          <a:p>
            <a:pPr>
              <a:defRPr/>
            </a:pPr>
            <a:fld id="{A2A52980-9DE9-C245-A472-55F01B0AAE8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3402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5" name="Rectangle 6"/>
          <p:cNvSpPr>
            <a:spLocks noGrp="1" noChangeArrowheads="1"/>
          </p:cNvSpPr>
          <p:nvPr>
            <p:ph type="sldNum" sz="quarter" idx="12"/>
          </p:nvPr>
        </p:nvSpPr>
        <p:spPr>
          <a:ln/>
        </p:spPr>
        <p:txBody>
          <a:bodyPr/>
          <a:lstStyle>
            <a:lvl1pPr>
              <a:defRPr/>
            </a:lvl1pPr>
          </a:lstStyle>
          <a:p>
            <a:pPr>
              <a:defRPr/>
            </a:pPr>
            <a:fld id="{59B967A2-AE3D-6540-BD22-F9D1A7DCFCBE}"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1133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UTCS CS352, S07</a:t>
            </a:r>
          </a:p>
        </p:txBody>
      </p:sp>
      <p:sp>
        <p:nvSpPr>
          <p:cNvPr id="3" name="Footer Placeholder 2"/>
          <p:cNvSpPr>
            <a:spLocks noGrp="1"/>
          </p:cNvSpPr>
          <p:nvPr>
            <p:ph type="ftr" sz="quarter" idx="11"/>
          </p:nvPr>
        </p:nvSpPr>
        <p:spPr/>
        <p:txBody>
          <a:bodyPr/>
          <a:lstStyle>
            <a:lvl1pPr>
              <a:defRPr/>
            </a:lvl1pPr>
          </a:lstStyle>
          <a:p>
            <a:pPr>
              <a:defRPr/>
            </a:pPr>
            <a:r>
              <a:rPr lang="en-US"/>
              <a:t>Lecture 7</a:t>
            </a:r>
          </a:p>
        </p:txBody>
      </p:sp>
      <p:sp>
        <p:nvSpPr>
          <p:cNvPr id="4" name="Slide Number Placeholder 3"/>
          <p:cNvSpPr>
            <a:spLocks noGrp="1"/>
          </p:cNvSpPr>
          <p:nvPr>
            <p:ph type="sldNum" sz="quarter" idx="12"/>
          </p:nvPr>
        </p:nvSpPr>
        <p:spPr/>
        <p:txBody>
          <a:bodyPr/>
          <a:lstStyle>
            <a:lvl1pPr>
              <a:defRPr smtClean="0"/>
            </a:lvl1pPr>
          </a:lstStyle>
          <a:p>
            <a:pPr>
              <a:defRPr/>
            </a:pPr>
            <a:fld id="{76EB3569-3BA6-E945-9CC9-228A719433A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138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7" name="Rectangle 6"/>
          <p:cNvSpPr>
            <a:spLocks noGrp="1" noChangeArrowheads="1"/>
          </p:cNvSpPr>
          <p:nvPr>
            <p:ph type="sldNum" sz="quarter" idx="12"/>
          </p:nvPr>
        </p:nvSpPr>
        <p:spPr>
          <a:ln/>
        </p:spPr>
        <p:txBody>
          <a:bodyPr/>
          <a:lstStyle>
            <a:lvl1pPr>
              <a:defRPr/>
            </a:lvl1pPr>
          </a:lstStyle>
          <a:p>
            <a:pPr>
              <a:defRPr/>
            </a:pPr>
            <a:fld id="{9EBD5183-0F52-9F4C-9D93-1AC44064DB98}"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410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UTCS CS352, S07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7</a:t>
            </a:r>
          </a:p>
        </p:txBody>
      </p:sp>
      <p:sp>
        <p:nvSpPr>
          <p:cNvPr id="7" name="Rectangle 6"/>
          <p:cNvSpPr>
            <a:spLocks noGrp="1" noChangeArrowheads="1"/>
          </p:cNvSpPr>
          <p:nvPr>
            <p:ph type="sldNum" sz="quarter" idx="12"/>
          </p:nvPr>
        </p:nvSpPr>
        <p:spPr>
          <a:ln/>
        </p:spPr>
        <p:txBody>
          <a:bodyPr/>
          <a:lstStyle>
            <a:lvl1pPr>
              <a:defRPr/>
            </a:lvl1pPr>
          </a:lstStyle>
          <a:p>
            <a:pPr>
              <a:defRPr/>
            </a:pPr>
            <a:fld id="{5EC50293-C369-5E41-A88F-D4FC80170DAB}"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80029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eaLnBrk="1" hangingPunct="1">
              <a:defRPr/>
            </a:pPr>
            <a:endParaRPr lang="en-US">
              <a:latin typeface="Times" pitchFamily="-105" charset="0"/>
              <a:ea typeface="ＭＳ Ｐゴシック" pitchFamily="-105" charset="-128"/>
              <a:cs typeface="ＭＳ Ｐゴシック" pitchFamily="-105" charset="-128"/>
            </a:endParaRPr>
          </a:p>
        </p:txBody>
      </p:sp>
      <p:sp>
        <p:nvSpPr>
          <p:cNvPr id="614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eaLnBrk="1" hangingPunct="1">
              <a:defRPr/>
            </a:pPr>
            <a:endParaRPr lang="en-US">
              <a:latin typeface="Times" pitchFamily="-105" charset="0"/>
              <a:ea typeface="ＭＳ Ｐゴシック" pitchFamily="-105" charset="-128"/>
              <a:cs typeface="ＭＳ Ｐゴシック" pitchFamily="-105" charset="-128"/>
            </a:endParaRPr>
          </a:p>
        </p:txBody>
      </p:sp>
      <p:sp>
        <p:nvSpPr>
          <p:cNvPr id="614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Lucida Grande" pitchFamily="-105" charset="0"/>
                <a:ea typeface="ＭＳ Ｐゴシック" pitchFamily="-105" charset="-128"/>
                <a:cs typeface="ＭＳ Ｐゴシック" pitchFamily="-105" charset="-128"/>
              </a:defRPr>
            </a:lvl1pPr>
          </a:lstStyle>
          <a:p>
            <a:pPr>
              <a:defRPr/>
            </a:pPr>
            <a:r>
              <a:rPr lang="en-US"/>
              <a:t>UTCS CS352, S07</a:t>
            </a:r>
          </a:p>
        </p:txBody>
      </p:sp>
      <p:sp>
        <p:nvSpPr>
          <p:cNvPr id="614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Lucida Grande" pitchFamily="-105" charset="0"/>
                <a:ea typeface="ＭＳ Ｐゴシック" pitchFamily="-105" charset="-128"/>
                <a:cs typeface="ＭＳ Ｐゴシック" pitchFamily="-105" charset="-128"/>
              </a:defRPr>
            </a:lvl1pPr>
          </a:lstStyle>
          <a:p>
            <a:pPr>
              <a:defRPr/>
            </a:pPr>
            <a:r>
              <a:rPr lang="en-US"/>
              <a:t>Lecture 7</a:t>
            </a:r>
          </a:p>
        </p:txBody>
      </p:sp>
      <p:sp>
        <p:nvSpPr>
          <p:cNvPr id="615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tx2"/>
                </a:solidFill>
                <a:latin typeface="Lucida Grande" charset="0"/>
              </a:defRPr>
            </a:lvl1pPr>
          </a:lstStyle>
          <a:p>
            <a:pPr>
              <a:defRPr/>
            </a:pPr>
            <a:fld id="{13B0B494-5DFC-564A-88E4-7D9D7041F142}" type="slidenum">
              <a:rPr lang="en-US" altLang="en-US"/>
              <a:pPr>
                <a:defRPr/>
              </a:pPr>
              <a:t>‹#›</a:t>
            </a:fld>
            <a:endParaRPr lang="en-US" altLang="en-US"/>
          </a:p>
        </p:txBody>
      </p:sp>
      <p:sp>
        <p:nvSpPr>
          <p:cNvPr id="1031" name="Rectangle 17"/>
          <p:cNvSpPr>
            <a:spLocks noGrp="1" noChangeArrowheads="1"/>
          </p:cNvSpPr>
          <p:nvPr>
            <p:ph type="title"/>
          </p:nvPr>
        </p:nvSpPr>
        <p:spPr bwMode="auto">
          <a:xfrm>
            <a:off x="228600" y="228600"/>
            <a:ext cx="8610600" cy="762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990600"/>
            <a:ext cx="8839200" cy="120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 r:id="rId13"/>
  </p:sldLayoutIdLst>
  <p:hf sldNum="0" hdr="0" ftr="0" dt="0"/>
  <p:txStyles>
    <p:titleStyle>
      <a:lvl1pPr algn="ctr" rtl="0" eaLnBrk="0" fontAlgn="base" hangingPunct="0">
        <a:spcBef>
          <a:spcPct val="0"/>
        </a:spcBef>
        <a:spcAft>
          <a:spcPct val="0"/>
        </a:spcAft>
        <a:defRPr sz="3200" b="1">
          <a:solidFill>
            <a:schemeClr val="accent1"/>
          </a:solidFill>
          <a:latin typeface="Optima"/>
          <a:ea typeface="ＭＳ Ｐゴシック" charset="-128"/>
          <a:cs typeface="Optima"/>
        </a:defRPr>
      </a:lvl1pPr>
      <a:lvl2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2pPr>
      <a:lvl3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3pPr>
      <a:lvl4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4pPr>
      <a:lvl5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xcel_97_-_2004_Worksheet1.xls"/><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xcel_97_-_2004_Worksheet2.xls"/><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685800" y="1676400"/>
            <a:ext cx="7772400" cy="990600"/>
          </a:xfrm>
        </p:spPr>
        <p:txBody>
          <a:bodyPr/>
          <a:lstStyle/>
          <a:p>
            <a:pPr eaLnBrk="1" hangingPunct="1"/>
            <a:r>
              <a:rPr lang="en-US" altLang="en-US">
                <a:latin typeface="Optima" charset="0"/>
                <a:cs typeface="Optima" charset="0"/>
              </a:rPr>
              <a:t>ISA II : Memory and Control Instructions</a:t>
            </a:r>
          </a:p>
        </p:txBody>
      </p:sp>
      <p:sp>
        <p:nvSpPr>
          <p:cNvPr id="16386" name="Rectangle 3"/>
          <p:cNvSpPr>
            <a:spLocks noGrp="1" noChangeArrowheads="1"/>
          </p:cNvSpPr>
          <p:nvPr>
            <p:ph type="subTitle" idx="1"/>
          </p:nvPr>
        </p:nvSpPr>
        <p:spPr>
          <a:xfrm>
            <a:off x="1371600" y="3505200"/>
            <a:ext cx="6400800" cy="1752600"/>
          </a:xfrm>
        </p:spPr>
        <p:txBody>
          <a:bodyPr/>
          <a:lstStyle/>
          <a:p>
            <a:pPr eaLnBrk="1" hangingPunct="1"/>
            <a:r>
              <a:rPr lang="en-US" altLang="en-US" sz="2000" dirty="0">
                <a:latin typeface="Optima" charset="0"/>
                <a:cs typeface="Optima" charset="0"/>
              </a:rPr>
              <a:t>CS 3339</a:t>
            </a:r>
          </a:p>
          <a:p>
            <a:pPr eaLnBrk="1" hangingPunct="1"/>
            <a:r>
              <a:rPr lang="en-US" altLang="en-US" sz="2000" dirty="0">
                <a:latin typeface="Optima" charset="0"/>
                <a:cs typeface="Optima" charset="0"/>
              </a:rPr>
              <a:t>Lecture</a:t>
            </a:r>
            <a:r>
              <a:rPr lang="en-US" altLang="en-US" sz="2000" dirty="0" smtClean="0">
                <a:latin typeface="Optima" charset="0"/>
                <a:cs typeface="Optima" charset="0"/>
              </a:rPr>
              <a:t> 5</a:t>
            </a:r>
          </a:p>
          <a:p>
            <a:pPr eaLnBrk="1" hangingPunct="1"/>
            <a:r>
              <a:rPr lang="en-US" altLang="en-US" sz="2000" dirty="0" smtClean="0">
                <a:latin typeface="Optima" charset="0"/>
                <a:cs typeface="Optima" charset="0"/>
              </a:rPr>
              <a:t>Greg </a:t>
            </a:r>
            <a:r>
              <a:rPr lang="en-US" altLang="en-US" sz="2000" dirty="0" err="1" smtClean="0">
                <a:latin typeface="Optima" charset="0"/>
                <a:cs typeface="Optima" charset="0"/>
              </a:rPr>
              <a:t>LaKomski</a:t>
            </a:r>
            <a:endParaRPr lang="en-US" altLang="en-US" sz="2000" dirty="0" smtClean="0">
              <a:latin typeface="Optima" charset="0"/>
              <a:cs typeface="Optima" charset="0"/>
            </a:endParaRPr>
          </a:p>
          <a:p>
            <a:pPr eaLnBrk="1" hangingPunct="1"/>
            <a:r>
              <a:rPr lang="en-US" altLang="en-US" sz="2000" dirty="0">
                <a:latin typeface="Optima" charset="0"/>
                <a:cs typeface="Optima" charset="0"/>
              </a:rPr>
              <a:t>Texas State </a:t>
            </a:r>
            <a:r>
              <a:rPr lang="en-US" altLang="en-US" sz="2000" dirty="0" smtClean="0">
                <a:latin typeface="Optima" charset="0"/>
                <a:cs typeface="Optima" charset="0"/>
              </a:rPr>
              <a:t>University</a:t>
            </a:r>
          </a:p>
          <a:p>
            <a:pPr eaLnBrk="1" hangingPunct="1"/>
            <a:endParaRPr lang="en-US" altLang="en-US" sz="2400" dirty="0" smtClean="0">
              <a:latin typeface="Optima" charset="0"/>
              <a:cs typeface="Optima" charset="0"/>
            </a:endParaRPr>
          </a:p>
          <a:p>
            <a:pPr eaLnBrk="1" hangingPunct="1"/>
            <a:r>
              <a:rPr lang="en-US" altLang="en-US" sz="2000" dirty="0" smtClean="0">
                <a:latin typeface="Optima" charset="0"/>
                <a:cs typeface="Optima" charset="0"/>
              </a:rPr>
              <a:t>Fall 2018</a:t>
            </a:r>
            <a:endParaRPr lang="en-US" altLang="en-US" sz="2000" dirty="0">
              <a:latin typeface="Optima" charset="0"/>
              <a:cs typeface="Opti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Alignment</a:t>
            </a:r>
            <a:endParaRPr lang="en-US" dirty="0"/>
          </a:p>
        </p:txBody>
      </p:sp>
      <p:pic>
        <p:nvPicPr>
          <p:cNvPr id="4" name="Content Placeholder 3" descr="Screen Shot 2018-02-01 at 1.12.05 PM.png"/>
          <p:cNvPicPr>
            <a:picLocks noGrp="1" noChangeAspect="1"/>
          </p:cNvPicPr>
          <p:nvPr>
            <p:ph idx="1"/>
          </p:nvPr>
        </p:nvPicPr>
        <p:blipFill>
          <a:blip r:embed="rId2"/>
          <a:stretch>
            <a:fillRect/>
          </a:stretch>
        </p:blipFill>
        <p:spPr>
          <a:xfrm>
            <a:off x="457200" y="2046467"/>
            <a:ext cx="8229600" cy="345086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Optima" charset="0"/>
                <a:cs typeface="Optima" charset="0"/>
              </a:rPr>
              <a:t>Today</a:t>
            </a:r>
          </a:p>
        </p:txBody>
      </p:sp>
      <p:sp>
        <p:nvSpPr>
          <p:cNvPr id="22530" name="Content Placeholder 2"/>
          <p:cNvSpPr>
            <a:spLocks noGrp="1"/>
          </p:cNvSpPr>
          <p:nvPr>
            <p:ph idx="1"/>
          </p:nvPr>
        </p:nvSpPr>
        <p:spPr/>
        <p:txBody>
          <a:bodyPr/>
          <a:lstStyle/>
          <a:p>
            <a:pPr eaLnBrk="1" hangingPunct="1"/>
            <a:r>
              <a:rPr lang="en-US" altLang="en-US" dirty="0">
                <a:latin typeface="Optima" charset="0"/>
                <a:cs typeface="Optima" charset="0"/>
              </a:rPr>
              <a:t>Memory Instructions</a:t>
            </a:r>
            <a:endParaRPr lang="en-US" altLang="en-US" dirty="0" smtClean="0">
              <a:latin typeface="Optima" charset="0"/>
              <a:cs typeface="Optima" charset="0"/>
            </a:endParaRPr>
          </a:p>
          <a:p>
            <a:pPr lvl="1" eaLnBrk="1" hangingPunct="1"/>
            <a:r>
              <a:rPr lang="en-US" altLang="en-US" dirty="0" smtClean="0">
                <a:latin typeface="Optima" charset="0"/>
                <a:cs typeface="Optima" charset="0"/>
              </a:rPr>
              <a:t>Addressing </a:t>
            </a:r>
            <a:r>
              <a:rPr lang="en-US" altLang="en-US" dirty="0">
                <a:latin typeface="Optima" charset="0"/>
                <a:cs typeface="Optima" charset="0"/>
              </a:rPr>
              <a:t>Modes</a:t>
            </a:r>
          </a:p>
          <a:p>
            <a:pPr lvl="1" eaLnBrk="1" hangingPunct="1"/>
            <a:r>
              <a:rPr lang="en-US" altLang="en-US" dirty="0">
                <a:latin typeface="Optima" charset="0"/>
                <a:cs typeface="Optima" charset="0"/>
              </a:rPr>
              <a:t>Addressable Unit</a:t>
            </a:r>
          </a:p>
          <a:p>
            <a:pPr lvl="1" eaLnBrk="1" hangingPunct="1"/>
            <a:r>
              <a:rPr lang="en-US" altLang="en-US" dirty="0">
                <a:latin typeface="Optima" charset="0"/>
                <a:cs typeface="Optima" charset="0"/>
              </a:rPr>
              <a:t>Alignment</a:t>
            </a:r>
          </a:p>
          <a:p>
            <a:pPr lvl="1" eaLnBrk="1" hangingPunct="1"/>
            <a:r>
              <a:rPr lang="en-US" altLang="en-US" dirty="0" err="1">
                <a:latin typeface="Optima" charset="0"/>
                <a:cs typeface="Optima" charset="0"/>
              </a:rPr>
              <a:t>Endianness</a:t>
            </a:r>
            <a:endParaRPr lang="en-US" altLang="en-US" dirty="0">
              <a:latin typeface="Optima" charset="0"/>
              <a:cs typeface="Optima" charset="0"/>
            </a:endParaRPr>
          </a:p>
          <a:p>
            <a:pPr lvl="1" eaLnBrk="1" hangingPunct="1"/>
            <a:r>
              <a:rPr lang="en-US" altLang="en-US" dirty="0">
                <a:latin typeface="Optima" charset="0"/>
                <a:cs typeface="Optima" charset="0"/>
              </a:rPr>
              <a:t>Data Types</a:t>
            </a:r>
          </a:p>
          <a:p>
            <a:pPr eaLnBrk="1" hangingPunct="1"/>
            <a:r>
              <a:rPr lang="en-US" altLang="en-US" dirty="0">
                <a:latin typeface="Optima" charset="0"/>
                <a:cs typeface="Optima" charset="0"/>
              </a:rPr>
              <a:t>Control Instructions</a:t>
            </a:r>
          </a:p>
          <a:p>
            <a:pPr lvl="1" eaLnBrk="1" hangingPunct="1"/>
            <a:r>
              <a:rPr lang="en-US" altLang="en-US" dirty="0">
                <a:latin typeface="Optima" charset="0"/>
                <a:cs typeface="Optima" charset="0"/>
              </a:rPr>
              <a:t>Support for parallel execution</a:t>
            </a:r>
          </a:p>
          <a:p>
            <a:pPr eaLnBrk="1" hangingPunct="1"/>
            <a:endParaRPr lang="en-US" altLang="en-US" dirty="0">
              <a:latin typeface="Optima" charset="0"/>
              <a:cs typeface="Optima" charset="0"/>
            </a:endParaRPr>
          </a:p>
          <a:p>
            <a:pPr eaLnBrk="1" hangingPunct="1"/>
            <a:endParaRPr lang="en-US" altLang="en-US" dirty="0">
              <a:latin typeface="Optima" charset="0"/>
              <a:cs typeface="Opti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pic>
        <p:nvPicPr>
          <p:cNvPr id="4" name="Content Placeholder 3" descr="Screen Shot 2018-09-11 at 1.45.07 PM.png"/>
          <p:cNvPicPr>
            <a:picLocks noGrp="1" noChangeAspect="1"/>
          </p:cNvPicPr>
          <p:nvPr>
            <p:ph idx="1"/>
          </p:nvPr>
        </p:nvPicPr>
        <p:blipFill>
          <a:blip r:embed="rId2"/>
          <a:stretch>
            <a:fillRect/>
          </a:stretch>
        </p:blipFill>
        <p:spPr>
          <a:xfrm>
            <a:off x="2296099" y="1219200"/>
            <a:ext cx="4551802" cy="5105400"/>
          </a:xfr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pic>
        <p:nvPicPr>
          <p:cNvPr id="4" name="Content Placeholder 3" descr="Screen Shot 2018-09-11 at 1.45.16 PM.png"/>
          <p:cNvPicPr>
            <a:picLocks noGrp="1" noChangeAspect="1"/>
          </p:cNvPicPr>
          <p:nvPr>
            <p:ph idx="1"/>
          </p:nvPr>
        </p:nvPicPr>
        <p:blipFill>
          <a:blip r:embed="rId2"/>
          <a:stretch>
            <a:fillRect/>
          </a:stretch>
        </p:blipFill>
        <p:spPr>
          <a:xfrm>
            <a:off x="457200" y="2197811"/>
            <a:ext cx="8229600" cy="3148177"/>
          </a:xfr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 Shot 2018-09-11 at 1.47.42 PM.png"/>
          <p:cNvPicPr>
            <a:picLocks noGrp="1" noChangeAspect="1"/>
          </p:cNvPicPr>
          <p:nvPr>
            <p:ph idx="1"/>
          </p:nvPr>
        </p:nvPicPr>
        <p:blipFill>
          <a:blip r:embed="rId2"/>
          <a:stretch>
            <a:fillRect/>
          </a:stretch>
        </p:blipFill>
        <p:spPr>
          <a:xfrm>
            <a:off x="457200" y="1280239"/>
            <a:ext cx="8229600" cy="4983322"/>
          </a:xfr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Memory Layout - BASIC</a:t>
            </a:r>
            <a:endParaRPr lang="en-US" dirty="0"/>
          </a:p>
        </p:txBody>
      </p:sp>
      <p:pic>
        <p:nvPicPr>
          <p:cNvPr id="4" name="Content Placeholder 3" descr="memory layout.jpg"/>
          <p:cNvPicPr>
            <a:picLocks noGrp="1" noChangeAspect="1"/>
          </p:cNvPicPr>
          <p:nvPr>
            <p:ph idx="1"/>
          </p:nvPr>
        </p:nvPicPr>
        <p:blipFill>
          <a:blip r:embed="rId3"/>
          <a:stretch>
            <a:fillRect/>
          </a:stretch>
        </p:blipFill>
        <p:spPr>
          <a:xfrm>
            <a:off x="2597150" y="1822450"/>
            <a:ext cx="3949700" cy="38989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tLang="en-US">
                <a:latin typeface="Optima" charset="0"/>
                <a:cs typeface="Optima" charset="0"/>
              </a:rPr>
              <a:t>Addressable Unit</a:t>
            </a:r>
          </a:p>
        </p:txBody>
      </p:sp>
      <p:sp>
        <p:nvSpPr>
          <p:cNvPr id="40963" name="Content Placeholder 2"/>
          <p:cNvSpPr>
            <a:spLocks noGrp="1"/>
          </p:cNvSpPr>
          <p:nvPr>
            <p:ph idx="1"/>
          </p:nvPr>
        </p:nvSpPr>
        <p:spPr/>
        <p:txBody>
          <a:bodyPr/>
          <a:lstStyle/>
          <a:p>
            <a:pPr eaLnBrk="1" hangingPunct="1"/>
            <a:r>
              <a:rPr lang="en-US" altLang="en-US" sz="2000">
                <a:latin typeface="Optima" charset="0"/>
                <a:cs typeface="Optima" charset="0"/>
              </a:rPr>
              <a:t>ISAs won’t allow access to memory at bit-level</a:t>
            </a:r>
          </a:p>
          <a:p>
            <a:pPr eaLnBrk="1" hangingPunct="1"/>
            <a:endParaRPr lang="en-US" altLang="en-US" sz="2000">
              <a:latin typeface="Optima" charset="0"/>
              <a:cs typeface="Optima" charset="0"/>
            </a:endParaRPr>
          </a:p>
          <a:p>
            <a:pPr eaLnBrk="1" hangingPunct="1"/>
            <a:r>
              <a:rPr lang="en-US" altLang="en-US" sz="2000">
                <a:latin typeface="Optima" charset="0"/>
                <a:cs typeface="Optima" charset="0"/>
              </a:rPr>
              <a:t>For most architectures a memory address needs to specify a byte location</a:t>
            </a:r>
          </a:p>
          <a:p>
            <a:pPr eaLnBrk="1" hangingPunct="1"/>
            <a:r>
              <a:rPr lang="en-US" altLang="en-US" sz="2000">
                <a:latin typeface="Optima" charset="0"/>
                <a:cs typeface="Optima" charset="0"/>
              </a:rPr>
              <a:t>For some, the </a:t>
            </a:r>
            <a:r>
              <a:rPr lang="en-US" altLang="en-US" sz="2000" b="1" i="1">
                <a:solidFill>
                  <a:srgbClr val="1822CD"/>
                </a:solidFill>
                <a:latin typeface="Optima" charset="0"/>
                <a:cs typeface="Optima" charset="0"/>
              </a:rPr>
              <a:t>addressable unit </a:t>
            </a:r>
            <a:r>
              <a:rPr lang="en-US" altLang="en-US" sz="2000">
                <a:latin typeface="Optima" charset="0"/>
                <a:cs typeface="Optima" charset="0"/>
              </a:rPr>
              <a:t>may be larger</a:t>
            </a:r>
          </a:p>
          <a:p>
            <a:pPr lvl="1" eaLnBrk="1" hangingPunct="1"/>
            <a:r>
              <a:rPr lang="en-US" altLang="en-US" sz="1800">
                <a:latin typeface="Optima" charset="0"/>
                <a:cs typeface="Optima" charset="0"/>
              </a:rPr>
              <a:t>half word : 2 bytes</a:t>
            </a:r>
          </a:p>
          <a:p>
            <a:pPr lvl="1" eaLnBrk="1" hangingPunct="1"/>
            <a:r>
              <a:rPr lang="en-US" altLang="en-US" sz="1800">
                <a:latin typeface="Optima" charset="0"/>
                <a:cs typeface="Optima" charset="0"/>
              </a:rPr>
              <a:t>word : 4 bytes</a:t>
            </a:r>
          </a:p>
          <a:p>
            <a:pPr lvl="1" eaLnBrk="1" hangingPunct="1"/>
            <a:r>
              <a:rPr lang="en-US" altLang="en-US" sz="1800">
                <a:latin typeface="Optima" charset="0"/>
                <a:cs typeface="Optima" charset="0"/>
              </a:rPr>
              <a:t>double word : 8 bytes</a:t>
            </a:r>
            <a:endParaRPr lang="en-US" altLang="en-US" sz="2000">
              <a:latin typeface="Optima" charset="0"/>
              <a:cs typeface="Optima" charset="0"/>
            </a:endParaRPr>
          </a:p>
          <a:p>
            <a:pPr eaLnBrk="1" hangingPunct="1"/>
            <a:r>
              <a:rPr lang="en-US" altLang="en-US" sz="2000">
                <a:latin typeface="Optima" charset="0"/>
                <a:cs typeface="Optima" charset="0"/>
              </a:rPr>
              <a:t>Some architectures support multiple addressable units </a:t>
            </a:r>
          </a:p>
          <a:p>
            <a:pPr lvl="1" eaLnBrk="1" hangingPunct="1"/>
            <a:r>
              <a:rPr lang="en-US" altLang="en-US" sz="1800">
                <a:latin typeface="Optima" charset="0"/>
                <a:cs typeface="Optima" charset="0"/>
              </a:rPr>
              <a:t>Need to explicitly specify unit in instruction</a:t>
            </a:r>
            <a:endParaRPr lang="en-US" altLang="en-US" sz="2000">
              <a:latin typeface="Optima" charset="0"/>
              <a:cs typeface="Optima" charset="0"/>
            </a:endParaRPr>
          </a:p>
          <a:p>
            <a:pPr eaLnBrk="1" hangingPunct="1"/>
            <a:endParaRPr lang="en-US" altLang="en-US" sz="2000">
              <a:latin typeface="Optima" charset="0"/>
              <a:cs typeface="Optima" charset="0"/>
            </a:endParaRPr>
          </a:p>
          <a:p>
            <a:pPr eaLnBrk="1" hangingPunct="1"/>
            <a:r>
              <a:rPr lang="en-US" altLang="en-US" sz="2000">
                <a:latin typeface="Optima" charset="0"/>
                <a:cs typeface="Optima" charset="0"/>
              </a:rPr>
              <a:t>What is the main advantage of having larger addressable units?</a:t>
            </a:r>
          </a:p>
          <a:p>
            <a:pPr lvl="1" eaLnBrk="1" hangingPunct="1"/>
            <a:r>
              <a:rPr lang="en-US" altLang="en-US" sz="1800">
                <a:latin typeface="Optima" charset="0"/>
                <a:cs typeface="Optima" charset="0"/>
              </a:rPr>
              <a:t> fewer bits used in specifying address</a:t>
            </a:r>
          </a:p>
          <a:p>
            <a:pPr eaLnBrk="1" hangingPunct="1"/>
            <a:endParaRPr lang="en-US" altLang="en-US" sz="1800">
              <a:latin typeface="Optima" charset="0"/>
              <a:cs typeface="Optima" charset="0"/>
            </a:endParaRPr>
          </a:p>
          <a:p>
            <a:pPr eaLnBrk="1" hangingPunct="1"/>
            <a:endParaRPr lang="en-US" altLang="en-US" sz="2000">
              <a:latin typeface="Optima" charset="0"/>
              <a:cs typeface="Optima" charset="0"/>
            </a:endParaRPr>
          </a:p>
          <a:p>
            <a:pPr eaLnBrk="1" hangingPunct="1"/>
            <a:endParaRPr lang="en-US" altLang="en-US" sz="2000">
              <a:latin typeface="Optima" charset="0"/>
              <a:cs typeface="Optima" charset="0"/>
            </a:endParaRPr>
          </a:p>
          <a:p>
            <a:pPr eaLnBrk="1" hangingPunct="1">
              <a:buFont typeface="Times" charset="0"/>
              <a:buNone/>
            </a:pPr>
            <a:endParaRPr lang="en-US" altLang="en-US" sz="2000">
              <a:latin typeface="Optima" charset="0"/>
              <a:cs typeface="Optima" charset="0"/>
            </a:endParaRPr>
          </a:p>
          <a:p>
            <a:pPr eaLnBrk="1" hangingPunct="1">
              <a:buFont typeface="Times" charset="0"/>
              <a:buNone/>
            </a:pPr>
            <a:r>
              <a:rPr lang="en-US" altLang="en-US" sz="2000">
                <a:latin typeface="Optima" charset="0"/>
                <a:cs typeface="Optima"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en-US">
                <a:latin typeface="Optima" charset="0"/>
                <a:cs typeface="Optima" charset="0"/>
              </a:rPr>
              <a:t>A word on word</a:t>
            </a:r>
          </a:p>
        </p:txBody>
      </p:sp>
      <p:sp>
        <p:nvSpPr>
          <p:cNvPr id="43010" name="Content Placeholder 2"/>
          <p:cNvSpPr>
            <a:spLocks noGrp="1"/>
          </p:cNvSpPr>
          <p:nvPr>
            <p:ph idx="1"/>
          </p:nvPr>
        </p:nvSpPr>
        <p:spPr/>
        <p:txBody>
          <a:bodyPr/>
          <a:lstStyle/>
          <a:p>
            <a:pPr marL="0" indent="0" algn="ctr" eaLnBrk="1" hangingPunct="1">
              <a:buFont typeface="Times" charset="0"/>
              <a:buNone/>
              <a:defRPr/>
            </a:pPr>
            <a:r>
              <a:rPr lang="en-US" sz="2400" b="1" i="1" dirty="0" smtClean="0">
                <a:solidFill>
                  <a:srgbClr val="1822CD"/>
                </a:solidFill>
                <a:latin typeface="Optima" charset="0"/>
                <a:ea typeface="ＭＳ Ｐゴシック" charset="0"/>
                <a:cs typeface="Optima" charset="0"/>
              </a:rPr>
              <a:t>How big is a word?</a:t>
            </a:r>
          </a:p>
          <a:p>
            <a:pPr marL="0" indent="0" algn="ctr" eaLnBrk="1" hangingPunct="1">
              <a:buFont typeface="Times" charset="0"/>
              <a:buNone/>
              <a:defRPr/>
            </a:pPr>
            <a:endParaRPr lang="en-US" sz="2400" b="1" i="1" dirty="0" smtClean="0">
              <a:solidFill>
                <a:srgbClr val="1822CD"/>
              </a:solidFill>
              <a:latin typeface="Optima" charset="0"/>
              <a:ea typeface="ＭＳ Ｐゴシック" charset="0"/>
              <a:cs typeface="Optima" charset="0"/>
            </a:endParaRPr>
          </a:p>
          <a:p>
            <a:pPr eaLnBrk="1" hangingPunct="1">
              <a:defRPr/>
            </a:pPr>
            <a:r>
              <a:rPr lang="en-US" sz="2400" dirty="0" smtClean="0">
                <a:latin typeface="Optima" charset="0"/>
                <a:ea typeface="ＭＳ Ｐゴシック" charset="0"/>
                <a:cs typeface="Optima" charset="0"/>
              </a:rPr>
              <a:t>A </a:t>
            </a:r>
            <a:r>
              <a:rPr lang="en-US" sz="2400" b="1" i="1" dirty="0">
                <a:solidFill>
                  <a:srgbClr val="1822CD"/>
                </a:solidFill>
                <a:latin typeface="Optima" charset="0"/>
                <a:ea typeface="ＭＳ Ｐゴシック" charset="0"/>
                <a:cs typeface="Optima" charset="0"/>
              </a:rPr>
              <a:t>word</a:t>
            </a:r>
            <a:r>
              <a:rPr lang="en-US" sz="2400" i="1" dirty="0">
                <a:latin typeface="Optima" charset="0"/>
                <a:ea typeface="ＭＳ Ｐゴシック" charset="0"/>
                <a:cs typeface="Optima" charset="0"/>
              </a:rPr>
              <a:t> </a:t>
            </a:r>
            <a:r>
              <a:rPr lang="en-US" sz="2400" dirty="0">
                <a:latin typeface="Optima" charset="0"/>
                <a:ea typeface="ＭＳ Ｐゴシック" charset="0"/>
                <a:cs typeface="Optima" charset="0"/>
              </a:rPr>
              <a:t>is considered a </a:t>
            </a:r>
            <a:r>
              <a:rPr lang="en-US" sz="2400" i="1" dirty="0">
                <a:latin typeface="Optima" charset="0"/>
                <a:ea typeface="ＭＳ Ｐゴシック" charset="0"/>
                <a:cs typeface="Optima" charset="0"/>
              </a:rPr>
              <a:t>natural unit </a:t>
            </a:r>
            <a:r>
              <a:rPr lang="en-US" sz="2400" dirty="0">
                <a:latin typeface="Optima" charset="0"/>
                <a:ea typeface="ＭＳ Ｐゴシック" charset="0"/>
                <a:cs typeface="Optima" charset="0"/>
              </a:rPr>
              <a:t>of access in a computer</a:t>
            </a:r>
          </a:p>
          <a:p>
            <a:pPr lvl="1" eaLnBrk="1" hangingPunct="1">
              <a:defRPr/>
            </a:pPr>
            <a:r>
              <a:rPr lang="en-US" sz="2000" dirty="0">
                <a:latin typeface="Optima" charset="0"/>
                <a:ea typeface="ＭＳ Ｐゴシック" charset="0"/>
                <a:cs typeface="Optima" charset="0"/>
              </a:rPr>
              <a:t>Size of data most frequently accessed</a:t>
            </a:r>
          </a:p>
          <a:p>
            <a:pPr eaLnBrk="1" hangingPunct="1">
              <a:defRPr/>
            </a:pPr>
            <a:r>
              <a:rPr lang="en-US" sz="2400" dirty="0">
                <a:latin typeface="Optima" charset="0"/>
                <a:ea typeface="ＭＳ Ｐゴシック" charset="0"/>
                <a:cs typeface="Optima" charset="0"/>
              </a:rPr>
              <a:t>Usually corresponds to the size of a register</a:t>
            </a:r>
          </a:p>
          <a:p>
            <a:pPr eaLnBrk="1" hangingPunct="1">
              <a:defRPr/>
            </a:pPr>
            <a:endParaRPr lang="en-US" sz="2400" dirty="0">
              <a:latin typeface="Optima" charset="0"/>
              <a:ea typeface="ＭＳ Ｐゴシック" charset="0"/>
              <a:cs typeface="Optima" charset="0"/>
            </a:endParaRPr>
          </a:p>
          <a:p>
            <a:pPr eaLnBrk="1" hangingPunct="1">
              <a:defRPr/>
            </a:pPr>
            <a:r>
              <a:rPr lang="en-US" sz="2400" dirty="0">
                <a:latin typeface="Optima" charset="0"/>
                <a:ea typeface="ＭＳ Ｐゴシック" charset="0"/>
                <a:cs typeface="Optima" charset="0"/>
              </a:rPr>
              <a:t>Over the years we have moved from 8-bit to 64-bit words</a:t>
            </a:r>
          </a:p>
          <a:p>
            <a:pPr eaLnBrk="1" hangingPunct="1">
              <a:defRPr/>
            </a:pPr>
            <a:r>
              <a:rPr lang="en-US" sz="2400" dirty="0">
                <a:latin typeface="Optima" charset="0"/>
                <a:ea typeface="ＭＳ Ｐゴシック" charset="0"/>
                <a:cs typeface="Optima" charset="0"/>
              </a:rPr>
              <a:t>Sometimes ISA implementations may be referenced using their word size</a:t>
            </a:r>
          </a:p>
          <a:p>
            <a:pPr lvl="1" eaLnBrk="1" hangingPunct="1">
              <a:defRPr/>
            </a:pPr>
            <a:r>
              <a:rPr lang="en-US" sz="2000" dirty="0">
                <a:latin typeface="Optima" charset="0"/>
                <a:ea typeface="ＭＳ Ｐゴシック" charset="0"/>
                <a:cs typeface="Optima" charset="0"/>
              </a:rPr>
              <a:t>e.g., 64-bit Opteron, Intel IA-32</a:t>
            </a:r>
          </a:p>
          <a:p>
            <a:pPr eaLnBrk="1" hangingPunct="1">
              <a:defRPr/>
            </a:pPr>
            <a:endParaRPr lang="en-US" sz="2400" dirty="0">
              <a:latin typeface="Optima" charset="0"/>
              <a:ea typeface="ＭＳ Ｐゴシック" charset="0"/>
              <a:cs typeface="Optima"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a:latin typeface="Optima" charset="0"/>
                <a:cs typeface="Optima" charset="0"/>
              </a:rPr>
              <a:t>32-bit vs 64-bit</a:t>
            </a:r>
          </a:p>
        </p:txBody>
      </p:sp>
      <p:sp>
        <p:nvSpPr>
          <p:cNvPr id="43010" name="Content Placeholder 2"/>
          <p:cNvSpPr>
            <a:spLocks noGrp="1"/>
          </p:cNvSpPr>
          <p:nvPr>
            <p:ph idx="1"/>
          </p:nvPr>
        </p:nvSpPr>
        <p:spPr/>
        <p:txBody>
          <a:bodyPr/>
          <a:lstStyle/>
          <a:p>
            <a:pPr marL="0" indent="0" eaLnBrk="1" hangingPunct="1">
              <a:buFont typeface="Times" charset="0"/>
              <a:buNone/>
              <a:defRPr/>
            </a:pPr>
            <a:r>
              <a:rPr lang="en-US" sz="2000" dirty="0">
                <a:latin typeface="Optima" charset="0"/>
                <a:ea typeface="ＭＳ Ｐゴシック" charset="0"/>
                <a:cs typeface="Optima" charset="0"/>
              </a:rPr>
              <a:t>Features and components that differ</a:t>
            </a:r>
          </a:p>
          <a:p>
            <a:pPr lvl="1" eaLnBrk="1" hangingPunct="1">
              <a:defRPr/>
            </a:pPr>
            <a:r>
              <a:rPr lang="en-US" sz="1800" dirty="0">
                <a:latin typeface="Optima" charset="0"/>
                <a:ea typeface="ＭＳ Ｐゴシック" charset="0"/>
                <a:cs typeface="Optima" charset="0"/>
              </a:rPr>
              <a:t>Addressable memory locations</a:t>
            </a:r>
          </a:p>
          <a:p>
            <a:pPr lvl="2" eaLnBrk="1" hangingPunct="1">
              <a:defRPr/>
            </a:pPr>
            <a:r>
              <a:rPr lang="en-US" sz="1600" dirty="0">
                <a:latin typeface="Optima" charset="0"/>
                <a:ea typeface="ＭＳ Ｐゴシック" charset="0"/>
                <a:cs typeface="Optima" charset="0"/>
              </a:rPr>
              <a:t>Can specify up to 2</a:t>
            </a:r>
            <a:r>
              <a:rPr lang="en-US" sz="1600" baseline="30000" dirty="0">
                <a:latin typeface="Optima" charset="0"/>
                <a:ea typeface="ＭＳ Ｐゴシック" charset="0"/>
                <a:cs typeface="Optima" charset="0"/>
              </a:rPr>
              <a:t>64</a:t>
            </a:r>
          </a:p>
          <a:p>
            <a:pPr lvl="1" eaLnBrk="1" hangingPunct="1">
              <a:defRPr/>
            </a:pPr>
            <a:r>
              <a:rPr lang="en-US" sz="1800" dirty="0">
                <a:latin typeface="Optima" charset="0"/>
                <a:ea typeface="ＭＳ Ｐゴシック" charset="0"/>
                <a:cs typeface="Optima" charset="0"/>
              </a:rPr>
              <a:t>Register size </a:t>
            </a:r>
          </a:p>
          <a:p>
            <a:pPr lvl="2" eaLnBrk="1" hangingPunct="1">
              <a:defRPr/>
            </a:pPr>
            <a:r>
              <a:rPr lang="en-US" sz="1600" dirty="0">
                <a:latin typeface="Optima" charset="0"/>
                <a:ea typeface="ＭＳ Ｐゴシック" charset="0"/>
                <a:cs typeface="Optima" charset="0"/>
              </a:rPr>
              <a:t>Number of registers may or may not change </a:t>
            </a:r>
          </a:p>
          <a:p>
            <a:pPr lvl="1" eaLnBrk="1" hangingPunct="1">
              <a:defRPr/>
            </a:pPr>
            <a:r>
              <a:rPr lang="en-US" sz="1800" dirty="0">
                <a:latin typeface="Optima" charset="0"/>
                <a:ea typeface="ＭＳ Ｐゴシック" charset="0"/>
                <a:cs typeface="Optima" charset="0"/>
              </a:rPr>
              <a:t>Instruction length</a:t>
            </a:r>
          </a:p>
          <a:p>
            <a:pPr lvl="1" eaLnBrk="1" hangingPunct="1">
              <a:defRPr/>
            </a:pPr>
            <a:r>
              <a:rPr lang="en-US" sz="1800" dirty="0">
                <a:latin typeface="Optima" charset="0"/>
                <a:ea typeface="ＭＳ Ｐゴシック" charset="0"/>
                <a:cs typeface="Optima" charset="0"/>
              </a:rPr>
              <a:t>Operating System and Compiler</a:t>
            </a:r>
          </a:p>
          <a:p>
            <a:pPr lvl="2" eaLnBrk="1" hangingPunct="1">
              <a:defRPr/>
            </a:pPr>
            <a:r>
              <a:rPr lang="en-US" sz="1600" dirty="0">
                <a:latin typeface="Optima" charset="0"/>
                <a:ea typeface="ＭＳ Ｐゴシック" charset="0"/>
                <a:cs typeface="Optima" charset="0"/>
              </a:rPr>
              <a:t>Code generation</a:t>
            </a:r>
          </a:p>
          <a:p>
            <a:pPr lvl="3" eaLnBrk="1" hangingPunct="1">
              <a:defRPr/>
            </a:pPr>
            <a:r>
              <a:rPr lang="en-US" sz="1600" dirty="0">
                <a:latin typeface="Optima" charset="0"/>
                <a:ea typeface="ＭＳ Ｐゴシック" charset="0"/>
                <a:cs typeface="Optima" charset="0"/>
              </a:rPr>
              <a:t>Exploit 64-bit features</a:t>
            </a:r>
          </a:p>
          <a:p>
            <a:pPr lvl="3" eaLnBrk="1" hangingPunct="1">
              <a:defRPr/>
            </a:pPr>
            <a:r>
              <a:rPr lang="en-US" sz="1600" dirty="0">
                <a:latin typeface="Optima" charset="0"/>
                <a:ea typeface="ＭＳ Ｐゴシック" charset="0"/>
                <a:cs typeface="Optima" charset="0"/>
              </a:rPr>
              <a:t>load byte </a:t>
            </a:r>
            <a:r>
              <a:rPr lang="en-US" sz="1600" dirty="0" err="1">
                <a:latin typeface="Optima" charset="0"/>
                <a:ea typeface="ＭＳ Ｐゴシック" charset="0"/>
                <a:cs typeface="Optima" charset="0"/>
              </a:rPr>
              <a:t>vs</a:t>
            </a:r>
            <a:r>
              <a:rPr lang="en-US" sz="1600" dirty="0">
                <a:latin typeface="Optima" charset="0"/>
                <a:ea typeface="ＭＳ Ｐゴシック" charset="0"/>
                <a:cs typeface="Optima" charset="0"/>
              </a:rPr>
              <a:t> word </a:t>
            </a:r>
          </a:p>
          <a:p>
            <a:pPr lvl="2" eaLnBrk="1" hangingPunct="1">
              <a:defRPr/>
            </a:pPr>
            <a:r>
              <a:rPr lang="en-US" sz="1600" dirty="0">
                <a:latin typeface="Optima" charset="0"/>
                <a:ea typeface="ＭＳ Ｐゴシック" charset="0"/>
                <a:cs typeface="Optima" charset="0"/>
              </a:rPr>
              <a:t>Memory allocation</a:t>
            </a:r>
          </a:p>
          <a:p>
            <a:pPr lvl="2" eaLnBrk="1" hangingPunct="1">
              <a:defRPr/>
            </a:pPr>
            <a:r>
              <a:rPr lang="en-US" sz="1600" dirty="0">
                <a:latin typeface="Optima" charset="0"/>
                <a:ea typeface="ＭＳ Ｐゴシック" charset="0"/>
                <a:cs typeface="Optima" charset="0"/>
              </a:rPr>
              <a:t>Virtual to Physical Memory </a:t>
            </a:r>
            <a:r>
              <a:rPr lang="en-US" sz="1600" dirty="0" smtClean="0">
                <a:latin typeface="Optima" charset="0"/>
                <a:ea typeface="ＭＳ Ｐゴシック" charset="0"/>
                <a:cs typeface="Optima" charset="0"/>
              </a:rPr>
              <a:t>mapping</a:t>
            </a:r>
          </a:p>
          <a:p>
            <a:pPr lvl="1" eaLnBrk="1" hangingPunct="1">
              <a:defRPr/>
            </a:pPr>
            <a:r>
              <a:rPr lang="en-US" sz="2000" dirty="0" smtClean="0">
                <a:latin typeface="Optima" charset="0"/>
                <a:ea typeface="ＭＳ Ｐゴシック" charset="0"/>
                <a:cs typeface="Optima" charset="0"/>
              </a:rPr>
              <a:t>Coding</a:t>
            </a:r>
          </a:p>
          <a:p>
            <a:pPr lvl="2" eaLnBrk="1" hangingPunct="1">
              <a:defRPr/>
            </a:pPr>
            <a:r>
              <a:rPr lang="en-US" sz="1600" dirty="0" smtClean="0">
                <a:latin typeface="Optima" charset="0"/>
                <a:ea typeface="ＭＳ Ｐゴシック" charset="0"/>
                <a:cs typeface="Optima" charset="0"/>
              </a:rPr>
              <a:t>long long </a:t>
            </a:r>
            <a:endParaRPr lang="en-US" dirty="0">
              <a:latin typeface="Optima" charset="0"/>
              <a:ea typeface="ＭＳ Ｐゴシック" charset="0"/>
              <a:cs typeface="Optima" charset="0"/>
            </a:endParaRPr>
          </a:p>
          <a:p>
            <a:pPr lvl="1" eaLnBrk="1" hangingPunct="1">
              <a:defRPr/>
            </a:pPr>
            <a:endParaRPr lang="en-US" sz="1800" dirty="0">
              <a:latin typeface="Optima" charset="0"/>
              <a:ea typeface="ＭＳ Ｐゴシック" charset="0"/>
              <a:cs typeface="Optima" charset="0"/>
            </a:endParaRPr>
          </a:p>
          <a:p>
            <a:pPr eaLnBrk="1" hangingPunct="1">
              <a:buFont typeface="Times" charset="0"/>
              <a:buNone/>
              <a:defRPr/>
            </a:pPr>
            <a:endParaRPr lang="en-US" sz="2000" dirty="0">
              <a:latin typeface="Optima" charset="0"/>
              <a:ea typeface="ＭＳ Ｐゴシック" charset="0"/>
              <a:cs typeface="Optima" charset="0"/>
            </a:endParaRPr>
          </a:p>
        </p:txBody>
      </p:sp>
      <p:sp>
        <p:nvSpPr>
          <p:cNvPr id="43011" name="Text Box 4"/>
          <p:cNvSpPr txBox="1">
            <a:spLocks noChangeArrowheads="1"/>
          </p:cNvSpPr>
          <p:nvPr/>
        </p:nvSpPr>
        <p:spPr bwMode="auto">
          <a:xfrm>
            <a:off x="5791200" y="1841500"/>
            <a:ext cx="1676400" cy="64633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squar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i="1">
                <a:solidFill>
                  <a:schemeClr val="tx2"/>
                </a:solidFill>
                <a:latin typeface="Calibri" charset="0"/>
              </a:rPr>
              <a:t>This is the key</a:t>
            </a:r>
            <a:endParaRPr lang="en-US" altLang="en-US" sz="1600" b="1" i="1">
              <a:solidFill>
                <a:schemeClr val="tx2"/>
              </a:solidFill>
              <a:latin typeface="Calibri" charset="0"/>
            </a:endParaRPr>
          </a:p>
        </p:txBody>
      </p:sp>
      <p:sp>
        <p:nvSpPr>
          <p:cNvPr id="2" name="Rectangle 1"/>
          <p:cNvSpPr>
            <a:spLocks noChangeArrowheads="1"/>
          </p:cNvSpPr>
          <p:nvPr/>
        </p:nvSpPr>
        <p:spPr bwMode="auto">
          <a:xfrm>
            <a:off x="4800600" y="5410200"/>
            <a:ext cx="3124200" cy="646113"/>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 typeface="Times" charset="0"/>
              <a:buNone/>
            </a:pPr>
            <a:r>
              <a:rPr lang="en-US" altLang="en-US" sz="1800" i="1">
                <a:solidFill>
                  <a:srgbClr val="1822CD"/>
                </a:solidFill>
                <a:latin typeface="Calibri" charset="0"/>
              </a:rPr>
              <a:t>What are the performance benefits of a 64-bit machine?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Addressing Modes</a:t>
            </a:r>
            <a:endParaRPr lang="en-US" dirty="0"/>
          </a:p>
        </p:txBody>
      </p:sp>
      <p:sp>
        <p:nvSpPr>
          <p:cNvPr id="3" name="Content Placeholder 2"/>
          <p:cNvSpPr>
            <a:spLocks noGrp="1"/>
          </p:cNvSpPr>
          <p:nvPr>
            <p:ph idx="1"/>
          </p:nvPr>
        </p:nvSpPr>
        <p:spPr/>
        <p:txBody>
          <a:bodyPr/>
          <a:lstStyle/>
          <a:p>
            <a:r>
              <a:rPr lang="en-US" dirty="0" smtClean="0"/>
              <a:t>ARM has only a small number of ways that is computes addresses in memory. The address can be an address of an instruction (for branch and jump instructions) or it can be an address of data (for load and store instructions).</a:t>
            </a:r>
            <a:endParaRPr lang="en-US" dirty="0"/>
          </a:p>
        </p:txBody>
      </p:sp>
      <p:sp>
        <p:nvSpPr>
          <p:cNvPr id="5" name="Rectangle 4"/>
          <p:cNvSpPr/>
          <p:nvPr/>
        </p:nvSpPr>
        <p:spPr>
          <a:xfrm>
            <a:off x="4267200" y="6324600"/>
            <a:ext cx="4572000" cy="215444"/>
          </a:xfrm>
          <a:prstGeom prst="rect">
            <a:avLst/>
          </a:prstGeom>
        </p:spPr>
        <p:txBody>
          <a:bodyPr>
            <a:spAutoFit/>
          </a:bodyPr>
          <a:lstStyle/>
          <a:p>
            <a:r>
              <a:rPr lang="en-US" sz="800" dirty="0" smtClean="0"/>
              <a:t>https://www.cs.umd.edu/class/sum2003/cmsc311/Notes/Mips/addr.html</a:t>
            </a:r>
            <a:endParaRPr lang="en-US"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845057</a:t>
            </a:r>
            <a:endParaRPr lang="en-US" sz="4000" dirty="0"/>
          </a:p>
        </p:txBody>
      </p:sp>
      <p:sp>
        <p:nvSpPr>
          <p:cNvPr id="3" name="Content Placeholder 2"/>
          <p:cNvSpPr>
            <a:spLocks noGrp="1"/>
          </p:cNvSpPr>
          <p:nvPr>
            <p:ph idx="1"/>
          </p:nvPr>
        </p:nvSpPr>
        <p:spPr/>
        <p:txBody>
          <a:bodyPr/>
          <a:lstStyle/>
          <a:p>
            <a:r>
              <a:rPr lang="en-US" dirty="0" smtClean="0"/>
              <a:t>Section 3 reading and exercises due next Monday at 5</a:t>
            </a:r>
          </a:p>
          <a:p>
            <a:r>
              <a:rPr lang="en-US" dirty="0" smtClean="0"/>
              <a:t>Section 2 was due two days ago but if you haven’t done it you better.  Why?  Its IMPORTANT</a:t>
            </a:r>
          </a:p>
          <a:p>
            <a:r>
              <a:rPr lang="en-US" dirty="0" smtClean="0"/>
              <a:t>I am grading your homework – some observations:</a:t>
            </a:r>
          </a:p>
          <a:p>
            <a:pPr lvl="1"/>
            <a:r>
              <a:rPr lang="en-US" dirty="0" smtClean="0"/>
              <a:t>E</a:t>
            </a:r>
            <a:r>
              <a:rPr lang="en-US" dirty="0" smtClean="0"/>
              <a:t>xponential notation</a:t>
            </a:r>
          </a:p>
          <a:p>
            <a:pPr lvl="1"/>
            <a:r>
              <a:rPr lang="en-US" dirty="0" smtClean="0"/>
              <a:t>Following  directions  print out, staple, pencil, work</a:t>
            </a:r>
          </a:p>
          <a:p>
            <a:pPr lvl="1"/>
            <a:r>
              <a:rPr lang="en-US" dirty="0" smtClean="0"/>
              <a:t>Not showing units</a:t>
            </a:r>
          </a:p>
          <a:p>
            <a:r>
              <a:rPr lang="en-US" smtClean="0"/>
              <a:t>Please print out single sided!!!!!!!!</a:t>
            </a:r>
          </a:p>
          <a:p>
            <a:r>
              <a:rPr lang="en-US" dirty="0" smtClean="0"/>
              <a:t>Homework 2 out </a:t>
            </a:r>
            <a:r>
              <a:rPr lang="en-US" dirty="0" err="1" smtClean="0"/>
              <a:t>prob</a:t>
            </a:r>
            <a:r>
              <a:rPr lang="en-US" dirty="0" smtClean="0"/>
              <a:t> over the weekend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30721" name="Title 1"/>
          <p:cNvSpPr>
            <a:spLocks noGrp="1"/>
          </p:cNvSpPr>
          <p:nvPr>
            <p:ph type="title"/>
          </p:nvPr>
        </p:nvSpPr>
        <p:spPr>
          <a:xfrm>
            <a:off x="228600" y="152400"/>
            <a:ext cx="8610600" cy="762000"/>
          </a:xfrm>
        </p:spPr>
        <p:txBody>
          <a:bodyPr/>
          <a:lstStyle/>
          <a:p>
            <a:pPr eaLnBrk="1" hangingPunct="1"/>
            <a:r>
              <a:rPr lang="en-US" altLang="en-US">
                <a:latin typeface="Optima" charset="0"/>
                <a:cs typeface="Optima" charset="0"/>
              </a:rPr>
              <a:t>Addressing Modes</a:t>
            </a:r>
          </a:p>
        </p:txBody>
      </p:sp>
      <p:sp>
        <p:nvSpPr>
          <p:cNvPr id="3" name="Content Placeholder 2"/>
          <p:cNvSpPr>
            <a:spLocks noGrp="1"/>
          </p:cNvSpPr>
          <p:nvPr>
            <p:ph sz="half" idx="1"/>
          </p:nvPr>
        </p:nvSpPr>
        <p:spPr/>
        <p:txBody>
          <a:bodyPr/>
          <a:lstStyle/>
          <a:p>
            <a:pPr eaLnBrk="1" hangingPunct="1">
              <a:buFont typeface="Arial"/>
              <a:buChar char="•"/>
            </a:pPr>
            <a:r>
              <a:rPr lang="en-US" altLang="en-US" sz="1800" dirty="0" smtClean="0">
                <a:latin typeface="Optima" charset="0"/>
                <a:cs typeface="Optima" charset="0"/>
              </a:rPr>
              <a:t>For </a:t>
            </a:r>
            <a:r>
              <a:rPr lang="en-US" altLang="en-US" sz="1800" dirty="0">
                <a:latin typeface="Optima" charset="0"/>
                <a:cs typeface="Optima" charset="0"/>
              </a:rPr>
              <a:t>load/store and branches we need to specify a memory address within the instruction</a:t>
            </a:r>
          </a:p>
          <a:p>
            <a:pPr eaLnBrk="1" hangingPunct="1"/>
            <a:endParaRPr lang="en-US" altLang="en-US" sz="1800" dirty="0">
              <a:latin typeface="Optima" charset="0"/>
              <a:cs typeface="Optima" charset="0"/>
            </a:endParaRPr>
          </a:p>
          <a:p>
            <a:pPr eaLnBrk="1" hangingPunct="1"/>
            <a:r>
              <a:rPr lang="en-US" altLang="en-US" sz="1800" dirty="0">
                <a:latin typeface="Optima" charset="0"/>
                <a:cs typeface="Optima" charset="0"/>
              </a:rPr>
              <a:t>What is the highest memory address we can specify?</a:t>
            </a:r>
          </a:p>
          <a:p>
            <a:pPr lvl="1" eaLnBrk="1" hangingPunct="1"/>
            <a:r>
              <a:rPr lang="en-US" altLang="en-US" sz="1600" dirty="0">
                <a:latin typeface="Calibri" charset="0"/>
                <a:cs typeface="Optima" charset="0"/>
              </a:rPr>
              <a:t>Available bits = 32</a:t>
            </a:r>
            <a:r>
              <a:rPr lang="en-US" altLang="en-US" sz="1600" dirty="0" smtClean="0">
                <a:latin typeface="Calibri" charset="0"/>
                <a:cs typeface="Optima" charset="0"/>
              </a:rPr>
              <a:t> – 6    </a:t>
            </a:r>
            <a:r>
              <a:rPr lang="en-US" altLang="en-US" sz="1600" dirty="0">
                <a:latin typeface="Calibri" charset="0"/>
                <a:cs typeface="Optima" charset="0"/>
              </a:rPr>
              <a:t>= </a:t>
            </a:r>
            <a:r>
              <a:rPr lang="en-US" altLang="en-US" sz="1600" dirty="0" smtClean="0">
                <a:latin typeface="Calibri" charset="0"/>
                <a:cs typeface="Optima" charset="0"/>
              </a:rPr>
              <a:t>26</a:t>
            </a:r>
          </a:p>
          <a:p>
            <a:pPr lvl="1" eaLnBrk="1" hangingPunct="1"/>
            <a:r>
              <a:rPr lang="en-US" altLang="en-US" sz="1600" dirty="0">
                <a:latin typeface="Calibri" charset="0"/>
                <a:cs typeface="Optima" charset="0"/>
              </a:rPr>
              <a:t>Highest address = </a:t>
            </a:r>
            <a:r>
              <a:rPr lang="en-US" altLang="en-US" sz="1600" dirty="0" smtClean="0">
                <a:latin typeface="Calibri" charset="0"/>
                <a:cs typeface="Optima" charset="0"/>
              </a:rPr>
              <a:t>2</a:t>
            </a:r>
            <a:r>
              <a:rPr lang="en-US" altLang="en-US" sz="1600" baseline="30000" dirty="0" smtClean="0">
                <a:latin typeface="Calibri" charset="0"/>
                <a:cs typeface="Optima" charset="0"/>
              </a:rPr>
              <a:t>26</a:t>
            </a:r>
            <a:r>
              <a:rPr lang="en-US" altLang="en-US" sz="1600" dirty="0" smtClean="0">
                <a:latin typeface="Calibri" charset="0"/>
                <a:cs typeface="Optima" charset="0"/>
              </a:rPr>
              <a:t> bytes </a:t>
            </a:r>
            <a:endParaRPr lang="en-US" altLang="en-US" sz="1600" dirty="0">
              <a:latin typeface="Calibri" charset="0"/>
              <a:cs typeface="Optima" charset="0"/>
            </a:endParaRPr>
          </a:p>
          <a:p>
            <a:pPr eaLnBrk="1" hangingPunct="1">
              <a:buFont typeface="Times" charset="0"/>
              <a:buNone/>
            </a:pPr>
            <a:endParaRPr lang="en-US" altLang="en-US" sz="1800" dirty="0">
              <a:latin typeface="Optima" charset="0"/>
              <a:cs typeface="Optima" charset="0"/>
            </a:endParaRPr>
          </a:p>
          <a:p>
            <a:pPr eaLnBrk="1" hangingPunct="1"/>
            <a:r>
              <a:rPr lang="en-US" altLang="en-US" sz="1800" dirty="0">
                <a:latin typeface="Optima" charset="0"/>
                <a:cs typeface="Optima" charset="0"/>
              </a:rPr>
              <a:t>What does that imply?</a:t>
            </a:r>
          </a:p>
          <a:p>
            <a:pPr lvl="1" eaLnBrk="1" hangingPunct="1"/>
            <a:r>
              <a:rPr lang="en-US" altLang="en-US" sz="1600" dirty="0">
                <a:latin typeface="Optima" charset="0"/>
                <a:cs typeface="Optima" charset="0"/>
              </a:rPr>
              <a:t>Largest program </a:t>
            </a:r>
          </a:p>
          <a:p>
            <a:pPr lvl="1" eaLnBrk="1" hangingPunct="1">
              <a:buFont typeface="Times" charset="0"/>
              <a:buNone/>
            </a:pPr>
            <a:r>
              <a:rPr lang="en-US" altLang="en-US" sz="1600" b="1" dirty="0">
                <a:latin typeface="Calibri" charset="0"/>
                <a:cs typeface="Optima" charset="0"/>
              </a:rPr>
              <a:t>          </a:t>
            </a:r>
            <a:r>
              <a:rPr lang="en-US" altLang="en-US" sz="1400" b="1" dirty="0" smtClean="0">
                <a:latin typeface="Calibri" charset="0"/>
                <a:cs typeface="Optima" charset="0"/>
              </a:rPr>
              <a:t>2</a:t>
            </a:r>
            <a:r>
              <a:rPr lang="en-US" altLang="en-US" sz="1400" b="1" baseline="30000" dirty="0" smtClean="0">
                <a:latin typeface="Calibri" charset="0"/>
                <a:cs typeface="Optima" charset="0"/>
              </a:rPr>
              <a:t>26 </a:t>
            </a:r>
            <a:r>
              <a:rPr lang="en-US" altLang="en-US" sz="1400" b="1" dirty="0">
                <a:latin typeface="Calibri" charset="0"/>
                <a:cs typeface="Optima" charset="0"/>
              </a:rPr>
              <a:t>~</a:t>
            </a:r>
            <a:r>
              <a:rPr lang="en-US" altLang="en-US" sz="1400" b="1" dirty="0" smtClean="0">
                <a:latin typeface="Calibri" charset="0"/>
                <a:cs typeface="Optima" charset="0"/>
              </a:rPr>
              <a:t> 65 </a:t>
            </a:r>
            <a:r>
              <a:rPr lang="en-US" altLang="en-US" sz="1400" b="1" dirty="0">
                <a:latin typeface="Calibri" charset="0"/>
                <a:cs typeface="Optima" charset="0"/>
              </a:rPr>
              <a:t>MB ~</a:t>
            </a:r>
            <a:r>
              <a:rPr lang="en-US" altLang="en-US" sz="1400" b="1" dirty="0" smtClean="0">
                <a:latin typeface="Calibri" charset="0"/>
                <a:cs typeface="Optima" charset="0"/>
              </a:rPr>
              <a:t> 165 K instructions</a:t>
            </a:r>
            <a:endParaRPr lang="en-US" altLang="en-US" sz="1400" b="1" dirty="0">
              <a:latin typeface="Calibri" charset="0"/>
              <a:cs typeface="Optima" charset="0"/>
            </a:endParaRPr>
          </a:p>
          <a:p>
            <a:pPr lvl="1" eaLnBrk="1" hangingPunct="1"/>
            <a:r>
              <a:rPr lang="en-US" altLang="en-US" sz="1600" dirty="0">
                <a:latin typeface="Optima" charset="0"/>
                <a:cs typeface="Optima" charset="0"/>
              </a:rPr>
              <a:t>Max Data</a:t>
            </a:r>
            <a:endParaRPr lang="en-US" altLang="en-US" sz="1600" dirty="0" smtClean="0">
              <a:latin typeface="Optima" charset="0"/>
              <a:cs typeface="Optima" charset="0"/>
            </a:endParaRPr>
          </a:p>
          <a:p>
            <a:pPr lvl="2" eaLnBrk="1" hangingPunct="1"/>
            <a:r>
              <a:rPr lang="en-US" altLang="en-US" sz="1600" b="1" dirty="0" smtClean="0">
                <a:solidFill>
                  <a:srgbClr val="FF0000"/>
                </a:solidFill>
                <a:latin typeface="Calibri" charset="0"/>
                <a:cs typeface="Optima" charset="0"/>
              </a:rPr>
              <a:t>65 </a:t>
            </a:r>
            <a:r>
              <a:rPr lang="en-US" altLang="en-US" sz="1600" b="1" dirty="0">
                <a:solidFill>
                  <a:srgbClr val="FF0000"/>
                </a:solidFill>
                <a:latin typeface="Calibri" charset="0"/>
                <a:cs typeface="Optima" charset="0"/>
              </a:rPr>
              <a:t>MB   </a:t>
            </a:r>
            <a:r>
              <a:rPr lang="en-US" altLang="en-US" sz="1600" dirty="0">
                <a:solidFill>
                  <a:srgbClr val="FF0000"/>
                </a:solidFill>
                <a:latin typeface="Calibri" charset="0"/>
                <a:cs typeface="Optima" charset="0"/>
              </a:rPr>
              <a:t> </a:t>
            </a:r>
          </a:p>
          <a:p>
            <a:pPr lvl="1" eaLnBrk="1" hangingPunct="1"/>
            <a:endParaRPr lang="en-US" altLang="en-US" sz="1400" b="1" dirty="0">
              <a:latin typeface="Optima" charset="0"/>
              <a:cs typeface="Optima" charset="0"/>
            </a:endParaRPr>
          </a:p>
          <a:p>
            <a:pPr lvl="1" eaLnBrk="1" hangingPunct="1">
              <a:buFont typeface="Times" charset="0"/>
              <a:buNone/>
            </a:pPr>
            <a:endParaRPr lang="en-US" altLang="en-US" sz="1400" b="1" baseline="30000" dirty="0">
              <a:latin typeface="Optima" charset="0"/>
              <a:cs typeface="Optima" charset="0"/>
            </a:endParaRPr>
          </a:p>
          <a:p>
            <a:pPr eaLnBrk="1" hangingPunct="1"/>
            <a:endParaRPr lang="en-US" altLang="en-US" sz="1800" dirty="0">
              <a:latin typeface="Optima" charset="0"/>
              <a:cs typeface="Optima" charset="0"/>
            </a:endParaRPr>
          </a:p>
        </p:txBody>
      </p:sp>
      <p:sp>
        <p:nvSpPr>
          <p:cNvPr id="13" name="Rectangle 12"/>
          <p:cNvSpPr>
            <a:spLocks noChangeArrowheads="1"/>
          </p:cNvSpPr>
          <p:nvPr/>
        </p:nvSpPr>
        <p:spPr bwMode="auto">
          <a:xfrm>
            <a:off x="5257800" y="5410200"/>
            <a:ext cx="3200400" cy="64611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i="1">
                <a:solidFill>
                  <a:schemeClr val="tx2"/>
                </a:solidFill>
                <a:latin typeface="Calibri" charset="0"/>
              </a:rPr>
              <a:t>Specifying absolute address will not work in a lot of cases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p:txBody>
          <a:bodyPr/>
          <a:lstStyle/>
          <a:p>
            <a:r>
              <a:rPr lang="en-US" dirty="0" smtClean="0"/>
              <a:t>PC-Relative Addressing This is used in the </a:t>
            </a:r>
            <a:r>
              <a:rPr lang="en-US" dirty="0" smtClean="0">
                <a:solidFill>
                  <a:srgbClr val="FF0000"/>
                </a:solidFill>
              </a:rPr>
              <a:t>CBZ</a:t>
            </a:r>
            <a:r>
              <a:rPr lang="en-US" dirty="0" smtClean="0"/>
              <a:t> and </a:t>
            </a:r>
            <a:r>
              <a:rPr lang="en-US" dirty="0" smtClean="0">
                <a:solidFill>
                  <a:srgbClr val="FF0000"/>
                </a:solidFill>
              </a:rPr>
              <a:t>CBNZ</a:t>
            </a:r>
            <a:r>
              <a:rPr lang="en-US" dirty="0" smtClean="0"/>
              <a:t> (branch equal, branch not equal) instructions. A form of “Base” addressing where the base is the PC. In ARM the </a:t>
            </a:r>
            <a:r>
              <a:rPr lang="en-US" dirty="0" smtClean="0">
                <a:solidFill>
                  <a:srgbClr val="FF0000"/>
                </a:solidFill>
              </a:rPr>
              <a:t>B</a:t>
            </a:r>
            <a:r>
              <a:rPr lang="en-US" dirty="0" smtClean="0"/>
              <a:t> instruction is PC Relative</a:t>
            </a:r>
          </a:p>
          <a:p>
            <a:r>
              <a:rPr lang="en-US" dirty="0" smtClean="0"/>
              <a:t>Register Addressing:  This is used in the  (branch register) </a:t>
            </a:r>
            <a:r>
              <a:rPr lang="en-US" dirty="0" smtClean="0">
                <a:solidFill>
                  <a:srgbClr val="FF0000"/>
                </a:solidFill>
              </a:rPr>
              <a:t>BR </a:t>
            </a:r>
            <a:r>
              <a:rPr lang="en-US" dirty="0" smtClean="0"/>
              <a:t>instruction.</a:t>
            </a:r>
          </a:p>
          <a:p>
            <a:pPr>
              <a:buFont typeface="Arial"/>
              <a:buChar char="•"/>
            </a:pPr>
            <a:r>
              <a:rPr lang="en-US" dirty="0" smtClean="0"/>
              <a:t>Base Addressing This is used in the </a:t>
            </a:r>
            <a:r>
              <a:rPr lang="en-US" dirty="0" smtClean="0">
                <a:solidFill>
                  <a:srgbClr val="FF0000"/>
                </a:solidFill>
              </a:rPr>
              <a:t>STUR</a:t>
            </a:r>
            <a:r>
              <a:rPr lang="en-US" dirty="0" smtClean="0"/>
              <a:t> and </a:t>
            </a:r>
            <a:r>
              <a:rPr lang="en-US" dirty="0" smtClean="0">
                <a:solidFill>
                  <a:srgbClr val="FF0000"/>
                </a:solidFill>
              </a:rPr>
              <a:t>LDUR</a:t>
            </a:r>
            <a:r>
              <a:rPr lang="en-US" dirty="0" smtClean="0"/>
              <a:t> (load register, store register) instructions.</a:t>
            </a:r>
          </a:p>
          <a:p>
            <a:pPr>
              <a:buFont typeface="Arial"/>
              <a:buChar char="•"/>
            </a:pPr>
            <a:r>
              <a:rPr lang="en-US" dirty="0" smtClean="0"/>
              <a:t>We are not using immediate addressing ( I think)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3" name="Title 1"/>
          <p:cNvSpPr>
            <a:spLocks noGrp="1"/>
          </p:cNvSpPr>
          <p:nvPr>
            <p:ph type="title"/>
          </p:nvPr>
        </p:nvSpPr>
        <p:spPr>
          <a:xfrm>
            <a:off x="228600" y="152400"/>
            <a:ext cx="8610600" cy="762000"/>
          </a:xfrm>
        </p:spPr>
        <p:txBody>
          <a:bodyPr/>
          <a:lstStyle/>
          <a:p>
            <a:pPr eaLnBrk="1" hangingPunct="1"/>
            <a:r>
              <a:rPr lang="en-US" altLang="en-US">
                <a:latin typeface="Optima" charset="0"/>
                <a:cs typeface="Optima" charset="0"/>
              </a:rPr>
              <a:t>How far do we need to jump on a jump? </a:t>
            </a:r>
          </a:p>
        </p:txBody>
      </p:sp>
      <p:sp>
        <p:nvSpPr>
          <p:cNvPr id="3" name="Content Placeholder 2"/>
          <p:cNvSpPr>
            <a:spLocks noGrp="1"/>
          </p:cNvSpPr>
          <p:nvPr>
            <p:ph idx="1"/>
          </p:nvPr>
        </p:nvSpPr>
        <p:spPr/>
        <p:txBody>
          <a:bodyPr/>
          <a:lstStyle/>
          <a:p>
            <a:pPr eaLnBrk="1" hangingPunct="1"/>
            <a:r>
              <a:rPr lang="en-US" altLang="en-US" sz="2000" dirty="0">
                <a:latin typeface="Optima" charset="0"/>
                <a:cs typeface="Optima" charset="0"/>
              </a:rPr>
              <a:t>Where do jumps come from?</a:t>
            </a:r>
          </a:p>
          <a:p>
            <a:pPr lvl="1" eaLnBrk="1" hangingPunct="1"/>
            <a:r>
              <a:rPr lang="en-US" altLang="en-US" sz="1800" dirty="0">
                <a:latin typeface="Optima" charset="0"/>
                <a:cs typeface="Optima" charset="0"/>
              </a:rPr>
              <a:t>loops and if-else statements</a:t>
            </a:r>
          </a:p>
          <a:p>
            <a:pPr eaLnBrk="1" hangingPunct="1"/>
            <a:r>
              <a:rPr lang="en-US" altLang="en-US" sz="2000" dirty="0">
                <a:latin typeface="Optima" charset="0"/>
                <a:cs typeface="Optima" charset="0"/>
              </a:rPr>
              <a:t>Where do we jump if the if test is true?</a:t>
            </a:r>
          </a:p>
          <a:p>
            <a:pPr lvl="1" eaLnBrk="1" hangingPunct="1"/>
            <a:r>
              <a:rPr lang="en-US" altLang="en-US" sz="1800" dirty="0">
                <a:latin typeface="Optima" charset="0"/>
                <a:cs typeface="Optima" charset="0"/>
              </a:rPr>
              <a:t>next instruction</a:t>
            </a:r>
            <a:endParaRPr lang="en-US" altLang="en-US" sz="2000" dirty="0">
              <a:latin typeface="Optima" charset="0"/>
              <a:cs typeface="Optima" charset="0"/>
            </a:endParaRPr>
          </a:p>
          <a:p>
            <a:pPr eaLnBrk="1" hangingPunct="1"/>
            <a:r>
              <a:rPr lang="en-US" altLang="en-US" sz="2000" dirty="0">
                <a:latin typeface="Optima" charset="0"/>
                <a:cs typeface="Optima" charset="0"/>
              </a:rPr>
              <a:t>Where do we jump if the loop condition is true?</a:t>
            </a:r>
          </a:p>
          <a:p>
            <a:pPr lvl="1" eaLnBrk="1" hangingPunct="1"/>
            <a:r>
              <a:rPr lang="en-US" altLang="en-US" sz="1800" dirty="0">
                <a:latin typeface="Optima" charset="0"/>
                <a:cs typeface="Optima" charset="0"/>
              </a:rPr>
              <a:t>next instruction for </a:t>
            </a:r>
            <a:r>
              <a:rPr lang="en-US" altLang="en-US" sz="1800" dirty="0" smtClean="0">
                <a:latin typeface="Optima" charset="0"/>
                <a:cs typeface="Optima" charset="0"/>
              </a:rPr>
              <a:t>while and for </a:t>
            </a:r>
            <a:r>
              <a:rPr lang="en-US" altLang="en-US" sz="1800" dirty="0">
                <a:latin typeface="Optima" charset="0"/>
                <a:cs typeface="Optima" charset="0"/>
              </a:rPr>
              <a:t>loops</a:t>
            </a:r>
          </a:p>
          <a:p>
            <a:pPr eaLnBrk="1" hangingPunct="1"/>
            <a:endParaRPr lang="en-US" altLang="en-US" sz="2000" dirty="0">
              <a:latin typeface="Optima" charset="0"/>
              <a:cs typeface="Optima" charset="0"/>
            </a:endParaRPr>
          </a:p>
          <a:p>
            <a:pPr eaLnBrk="1" hangingPunct="1"/>
            <a:r>
              <a:rPr lang="en-US" altLang="en-US" sz="2000" dirty="0">
                <a:latin typeface="Optima" charset="0"/>
                <a:cs typeface="Optima" charset="0"/>
              </a:rPr>
              <a:t>How far do we need to jump if the conditions are false?</a:t>
            </a:r>
          </a:p>
          <a:p>
            <a:pPr lvl="1" eaLnBrk="1" hangingPunct="1"/>
            <a:r>
              <a:rPr lang="en-US" altLang="en-US" sz="1800" dirty="0">
                <a:latin typeface="Optima" charset="0"/>
                <a:cs typeface="Optima" charset="0"/>
              </a:rPr>
              <a:t>past the if clause </a:t>
            </a:r>
          </a:p>
          <a:p>
            <a:pPr lvl="1" eaLnBrk="1" hangingPunct="1"/>
            <a:r>
              <a:rPr lang="en-US" altLang="en-US" sz="1800" dirty="0">
                <a:latin typeface="Optima" charset="0"/>
                <a:cs typeface="Optima" charset="0"/>
              </a:rPr>
              <a:t>beginning/end of loop body</a:t>
            </a:r>
          </a:p>
          <a:p>
            <a:pPr eaLnBrk="1" hangingPunct="1"/>
            <a:r>
              <a:rPr lang="en-US" altLang="en-US" sz="2000" dirty="0">
                <a:latin typeface="Optima" charset="0"/>
                <a:cs typeface="Optima" charset="0"/>
              </a:rPr>
              <a:t>How large are loop bodies? if statements?</a:t>
            </a:r>
          </a:p>
          <a:p>
            <a:pPr lvl="1" eaLnBrk="1" hangingPunct="1"/>
            <a:r>
              <a:rPr lang="en-US" altLang="en-US" sz="1800" dirty="0">
                <a:latin typeface="Optima" charset="0"/>
                <a:cs typeface="Optima" charset="0"/>
              </a:rPr>
              <a:t>SPEC benchmarks show that most jumps are within 16 assembly instructions</a:t>
            </a:r>
          </a:p>
          <a:p>
            <a:pPr lvl="1" eaLnBrk="1" hangingPunct="1">
              <a:buFont typeface="Times" charset="0"/>
              <a:buNone/>
            </a:pPr>
            <a:endParaRPr lang="en-US" altLang="en-US" sz="1800" dirty="0">
              <a:latin typeface="Optima" charset="0"/>
              <a:cs typeface="Optima" charset="0"/>
            </a:endParaRPr>
          </a:p>
          <a:p>
            <a:pPr eaLnBrk="1" hangingPunct="1"/>
            <a:endParaRPr lang="en-US" altLang="en-US" sz="2000" dirty="0">
              <a:latin typeface="Optima" charset="0"/>
              <a:cs typeface="Optima" charset="0"/>
            </a:endParaRPr>
          </a:p>
          <a:p>
            <a:pPr eaLnBrk="1" hangingPunct="1"/>
            <a:endParaRPr lang="en-US" altLang="en-US" sz="2000" dirty="0">
              <a:latin typeface="Optima" charset="0"/>
              <a:cs typeface="Optima"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04800" y="152400"/>
            <a:ext cx="8610600" cy="762000"/>
          </a:xfrm>
        </p:spPr>
        <p:txBody>
          <a:bodyPr/>
          <a:lstStyle/>
          <a:p>
            <a:pPr eaLnBrk="1" hangingPunct="1"/>
            <a:r>
              <a:rPr lang="en-US" altLang="en-US">
                <a:latin typeface="Optima" charset="0"/>
                <a:cs typeface="Optima" charset="0"/>
              </a:rPr>
              <a:t>Memory Locations for Program Data</a:t>
            </a:r>
          </a:p>
        </p:txBody>
      </p:sp>
      <p:sp>
        <p:nvSpPr>
          <p:cNvPr id="35842" name="Rectangle 3"/>
          <p:cNvSpPr>
            <a:spLocks noChangeArrowheads="1"/>
          </p:cNvSpPr>
          <p:nvPr/>
        </p:nvSpPr>
        <p:spPr bwMode="auto">
          <a:xfrm>
            <a:off x="533400" y="1600200"/>
            <a:ext cx="5715000" cy="3048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2075" tIns="46038" rIns="92075" bIns="46038"/>
          <a:lstStyle>
            <a:lvl1pPr>
              <a:spcBef>
                <a:spcPct val="20000"/>
              </a:spcBef>
              <a:buClr>
                <a:schemeClr val="accent1"/>
              </a:buClr>
              <a:buFont typeface="Times" charset="0"/>
              <a:buChar char="•"/>
              <a:tabLst>
                <a:tab pos="227013" algn="l"/>
                <a:tab pos="455613" algn="l"/>
                <a:tab pos="3827463" algn="l"/>
              </a:tabLst>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tabLst>
                <a:tab pos="227013" algn="l"/>
                <a:tab pos="455613" algn="l"/>
                <a:tab pos="3827463" algn="l"/>
              </a:tabLst>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tabLst>
                <a:tab pos="227013" algn="l"/>
                <a:tab pos="455613" algn="l"/>
                <a:tab pos="3827463" algn="l"/>
              </a:tabLst>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tabLst>
                <a:tab pos="227013" algn="l"/>
                <a:tab pos="455613" algn="l"/>
                <a:tab pos="3827463" algn="l"/>
              </a:tabLst>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tabLst>
                <a:tab pos="227013" algn="l"/>
                <a:tab pos="455613" algn="l"/>
                <a:tab pos="3827463" algn="l"/>
              </a:tabLst>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tabLst>
                <a:tab pos="227013" algn="l"/>
                <a:tab pos="455613" algn="l"/>
                <a:tab pos="3827463" algn="l"/>
              </a:tabLst>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tabLst>
                <a:tab pos="227013" algn="l"/>
                <a:tab pos="455613" algn="l"/>
                <a:tab pos="3827463" algn="l"/>
              </a:tabLst>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tabLst>
                <a:tab pos="227013" algn="l"/>
                <a:tab pos="455613" algn="l"/>
                <a:tab pos="3827463" algn="l"/>
              </a:tabLst>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tabLst>
                <a:tab pos="227013" algn="l"/>
                <a:tab pos="455613" algn="l"/>
                <a:tab pos="3827463" algn="l"/>
              </a:tabLst>
              <a:defRPr sz="1600">
                <a:solidFill>
                  <a:schemeClr val="tx1"/>
                </a:solidFill>
                <a:latin typeface="Optima" charset="0"/>
                <a:ea typeface="ＭＳ Ｐゴシック" charset="-128"/>
                <a:cs typeface="Optima" charset="0"/>
              </a:defRPr>
            </a:lvl9pPr>
          </a:lstStyle>
          <a:p>
            <a:pPr eaLnBrk="1" hangingPunct="1">
              <a:buClrTx/>
              <a:buFontTx/>
              <a:buNone/>
            </a:pPr>
            <a:r>
              <a:rPr lang="en-US" altLang="en-US" sz="2000" b="1" dirty="0">
                <a:latin typeface="Courier" charset="0"/>
              </a:rPr>
              <a:t>double x[100] ; </a:t>
            </a:r>
            <a:br>
              <a:rPr lang="en-US" altLang="en-US" sz="2000" b="1" dirty="0">
                <a:latin typeface="Courier" charset="0"/>
              </a:rPr>
            </a:br>
            <a:r>
              <a:rPr lang="en-US" altLang="en-US" sz="2000" b="1" dirty="0" err="1">
                <a:latin typeface="Courier" charset="0"/>
              </a:rPr>
              <a:t>int</a:t>
            </a:r>
            <a:r>
              <a:rPr lang="en-US" altLang="en-US" sz="2000" b="1" dirty="0">
                <a:latin typeface="Courier" charset="0"/>
              </a:rPr>
              <a:t> *y = </a:t>
            </a:r>
            <a:r>
              <a:rPr lang="en-US" altLang="en-US" sz="2000" b="1" dirty="0" err="1">
                <a:latin typeface="Courier" charset="0"/>
              </a:rPr>
              <a:t>malloc</a:t>
            </a:r>
            <a:r>
              <a:rPr lang="en-US" altLang="en-US" sz="2000" b="1" dirty="0">
                <a:latin typeface="Courier" charset="0"/>
              </a:rPr>
              <a:t>(1000); </a:t>
            </a:r>
          </a:p>
          <a:p>
            <a:pPr eaLnBrk="1" hangingPunct="1">
              <a:buClrTx/>
              <a:buFontTx/>
              <a:buNone/>
            </a:pPr>
            <a:r>
              <a:rPr lang="en-US" altLang="en-US" sz="2000" b="1" dirty="0">
                <a:latin typeface="Courier" charset="0"/>
              </a:rPr>
              <a:t>void foo(</a:t>
            </a:r>
            <a:r>
              <a:rPr lang="en-US" altLang="en-US" sz="2000" b="1" dirty="0" err="1">
                <a:latin typeface="Courier" charset="0"/>
              </a:rPr>
              <a:t>int</a:t>
            </a:r>
            <a:r>
              <a:rPr lang="en-US" altLang="en-US" sz="2000" b="1" dirty="0">
                <a:latin typeface="Courier" charset="0"/>
              </a:rPr>
              <a:t> a) {</a:t>
            </a:r>
            <a:br>
              <a:rPr lang="en-US" altLang="en-US" sz="2000" b="1" dirty="0">
                <a:latin typeface="Courier" charset="0"/>
              </a:rPr>
            </a:br>
            <a:r>
              <a:rPr lang="en-US" altLang="en-US" sz="2000" b="1" dirty="0">
                <a:latin typeface="Courier" charset="0"/>
              </a:rPr>
              <a:t>	</a:t>
            </a:r>
            <a:r>
              <a:rPr lang="en-US" altLang="en-US" sz="2000" b="1" dirty="0" err="1">
                <a:latin typeface="Courier" charset="0"/>
              </a:rPr>
              <a:t>int</a:t>
            </a:r>
            <a:r>
              <a:rPr lang="en-US" altLang="en-US" sz="2000" b="1" dirty="0">
                <a:latin typeface="Courier" charset="0"/>
              </a:rPr>
              <a:t> j ;             </a:t>
            </a:r>
            <a:endParaRPr lang="en-US" altLang="en-US" sz="2000" b="1" dirty="0">
              <a:solidFill>
                <a:srgbClr val="96160D"/>
              </a:solidFill>
              <a:latin typeface="Courier" charset="0"/>
            </a:endParaRPr>
          </a:p>
          <a:p>
            <a:pPr eaLnBrk="1" hangingPunct="1">
              <a:buClrTx/>
              <a:buFontTx/>
              <a:buNone/>
            </a:pPr>
            <a:r>
              <a:rPr lang="en-US" altLang="en-US" sz="2000" b="1" dirty="0">
                <a:latin typeface="Courier" charset="0"/>
              </a:rPr>
              <a:t>	for(j = 0; j &lt; 10; j++)</a:t>
            </a:r>
          </a:p>
          <a:p>
            <a:pPr eaLnBrk="1" hangingPunct="1">
              <a:buClrTx/>
              <a:buFontTx/>
              <a:buNone/>
            </a:pPr>
            <a:r>
              <a:rPr lang="en-US" altLang="en-US" sz="2000" b="1" dirty="0">
                <a:latin typeface="Courier" charset="0"/>
              </a:rPr>
              <a:t>		x[j] = 3 + a * x[j-1] ;</a:t>
            </a:r>
          </a:p>
          <a:p>
            <a:pPr eaLnBrk="1" hangingPunct="1">
              <a:buClrTx/>
              <a:buFontTx/>
              <a:buNone/>
            </a:pPr>
            <a:r>
              <a:rPr lang="en-US" altLang="en-US" sz="2000" b="1" dirty="0">
                <a:latin typeface="Courier" charset="0"/>
              </a:rPr>
              <a:t>  bar(a);</a:t>
            </a:r>
            <a:br>
              <a:rPr lang="en-US" altLang="en-US" sz="2000" b="1" dirty="0">
                <a:latin typeface="Courier" charset="0"/>
              </a:rPr>
            </a:br>
            <a:r>
              <a:rPr lang="en-US" altLang="en-US" sz="2000" b="1" dirty="0">
                <a:latin typeface="Courier" charset="0"/>
              </a:rPr>
              <a:t>}</a:t>
            </a:r>
          </a:p>
        </p:txBody>
      </p:sp>
      <p:grpSp>
        <p:nvGrpSpPr>
          <p:cNvPr id="2" name="Group 33"/>
          <p:cNvGrpSpPr>
            <a:grpSpLocks/>
          </p:cNvGrpSpPr>
          <p:nvPr/>
        </p:nvGrpSpPr>
        <p:grpSpPr bwMode="auto">
          <a:xfrm>
            <a:off x="134938" y="4084638"/>
            <a:ext cx="1431925" cy="1196975"/>
            <a:chOff x="134938" y="3733800"/>
            <a:chExt cx="1431364" cy="1196420"/>
          </a:xfrm>
        </p:grpSpPr>
        <p:sp>
          <p:nvSpPr>
            <p:cNvPr id="35887" name="Text Box 11"/>
            <p:cNvSpPr txBox="1">
              <a:spLocks noChangeArrowheads="1"/>
            </p:cNvSpPr>
            <p:nvPr/>
          </p:nvSpPr>
          <p:spPr bwMode="auto">
            <a:xfrm>
              <a:off x="134938" y="4560888"/>
              <a:ext cx="143136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solidFill>
                    <a:srgbClr val="800000"/>
                  </a:solidFill>
                  <a:latin typeface="Courier" charset="0"/>
                </a:rPr>
                <a:t>procedure</a:t>
              </a:r>
            </a:p>
          </p:txBody>
        </p:sp>
        <p:sp>
          <p:nvSpPr>
            <p:cNvPr id="35888" name="Line 15"/>
            <p:cNvSpPr>
              <a:spLocks noChangeShapeType="1"/>
            </p:cNvSpPr>
            <p:nvPr/>
          </p:nvSpPr>
          <p:spPr bwMode="auto">
            <a:xfrm flipV="1">
              <a:off x="762000" y="3733800"/>
              <a:ext cx="419100" cy="849313"/>
            </a:xfrm>
            <a:prstGeom prst="line">
              <a:avLst/>
            </a:prstGeom>
            <a:noFill/>
            <a:ln w="22225">
              <a:solidFill>
                <a:schemeClr val="tx1"/>
              </a:solidFill>
              <a:round/>
              <a:headEnd type="none" w="sm" len="sm"/>
              <a:tailEnd type="none" w="sm"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grpSp>
      <p:grpSp>
        <p:nvGrpSpPr>
          <p:cNvPr id="3" name="Group 34"/>
          <p:cNvGrpSpPr>
            <a:grpSpLocks/>
          </p:cNvGrpSpPr>
          <p:nvPr/>
        </p:nvGrpSpPr>
        <p:grpSpPr bwMode="auto">
          <a:xfrm>
            <a:off x="838200" y="3673475"/>
            <a:ext cx="1295400" cy="1847850"/>
            <a:chOff x="838200" y="3322638"/>
            <a:chExt cx="1295400" cy="1847294"/>
          </a:xfrm>
        </p:grpSpPr>
        <p:sp>
          <p:nvSpPr>
            <p:cNvPr id="35885" name="Text Box 12"/>
            <p:cNvSpPr txBox="1">
              <a:spLocks noChangeArrowheads="1"/>
            </p:cNvSpPr>
            <p:nvPr/>
          </p:nvSpPr>
          <p:spPr bwMode="auto">
            <a:xfrm>
              <a:off x="838200" y="4800600"/>
              <a:ext cx="129284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solidFill>
                    <a:srgbClr val="800000"/>
                  </a:solidFill>
                  <a:latin typeface="Courier" charset="0"/>
                </a:rPr>
                <a:t>constant</a:t>
              </a:r>
            </a:p>
          </p:txBody>
        </p:sp>
        <p:sp>
          <p:nvSpPr>
            <p:cNvPr id="35886" name="Line 16"/>
            <p:cNvSpPr>
              <a:spLocks noChangeShapeType="1"/>
            </p:cNvSpPr>
            <p:nvPr/>
          </p:nvSpPr>
          <p:spPr bwMode="auto">
            <a:xfrm flipV="1">
              <a:off x="1450975" y="3322638"/>
              <a:ext cx="682625" cy="1554162"/>
            </a:xfrm>
            <a:prstGeom prst="line">
              <a:avLst/>
            </a:prstGeom>
            <a:noFill/>
            <a:ln w="22225">
              <a:solidFill>
                <a:schemeClr val="tx1"/>
              </a:solidFill>
              <a:round/>
              <a:headEnd type="none" w="sm" len="sm"/>
              <a:tailEnd type="none" w="sm"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grpSp>
      <p:grpSp>
        <p:nvGrpSpPr>
          <p:cNvPr id="4" name="Group 36"/>
          <p:cNvGrpSpPr>
            <a:grpSpLocks/>
          </p:cNvGrpSpPr>
          <p:nvPr/>
        </p:nvGrpSpPr>
        <p:grpSpPr bwMode="auto">
          <a:xfrm>
            <a:off x="2057400" y="3724275"/>
            <a:ext cx="1292225" cy="1797050"/>
            <a:chOff x="2057400" y="3373438"/>
            <a:chExt cx="1292842" cy="1796494"/>
          </a:xfrm>
        </p:grpSpPr>
        <p:sp>
          <p:nvSpPr>
            <p:cNvPr id="35883" name="Text Box 13"/>
            <p:cNvSpPr txBox="1">
              <a:spLocks noChangeArrowheads="1"/>
            </p:cNvSpPr>
            <p:nvPr/>
          </p:nvSpPr>
          <p:spPr bwMode="auto">
            <a:xfrm>
              <a:off x="2057400" y="4800600"/>
              <a:ext cx="129284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solidFill>
                    <a:srgbClr val="800000"/>
                  </a:solidFill>
                  <a:latin typeface="Courier" charset="0"/>
                </a:rPr>
                <a:t>argument</a:t>
              </a:r>
            </a:p>
          </p:txBody>
        </p:sp>
        <p:sp>
          <p:nvSpPr>
            <p:cNvPr id="35884" name="Line 17"/>
            <p:cNvSpPr>
              <a:spLocks noChangeShapeType="1"/>
            </p:cNvSpPr>
            <p:nvPr/>
          </p:nvSpPr>
          <p:spPr bwMode="auto">
            <a:xfrm flipV="1">
              <a:off x="2651125" y="3373438"/>
              <a:ext cx="168275" cy="1452562"/>
            </a:xfrm>
            <a:prstGeom prst="line">
              <a:avLst/>
            </a:prstGeom>
            <a:noFill/>
            <a:ln w="22225">
              <a:solidFill>
                <a:schemeClr val="tx1"/>
              </a:solidFill>
              <a:round/>
              <a:headEnd type="none" w="sm" len="sm"/>
              <a:tailEnd type="none" w="sm"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grpSp>
      <p:grpSp>
        <p:nvGrpSpPr>
          <p:cNvPr id="5" name="Group 37"/>
          <p:cNvGrpSpPr>
            <a:grpSpLocks/>
          </p:cNvGrpSpPr>
          <p:nvPr/>
        </p:nvGrpSpPr>
        <p:grpSpPr bwMode="auto">
          <a:xfrm>
            <a:off x="3276600" y="3702050"/>
            <a:ext cx="2262188" cy="1285875"/>
            <a:chOff x="3276600" y="3351213"/>
            <a:chExt cx="2262496" cy="1285319"/>
          </a:xfrm>
        </p:grpSpPr>
        <p:sp>
          <p:nvSpPr>
            <p:cNvPr id="35880" name="Text Box 14"/>
            <p:cNvSpPr txBox="1">
              <a:spLocks noChangeArrowheads="1"/>
            </p:cNvSpPr>
            <p:nvPr/>
          </p:nvSpPr>
          <p:spPr bwMode="auto">
            <a:xfrm>
              <a:off x="3276600" y="4267200"/>
              <a:ext cx="2262496"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solidFill>
                    <a:srgbClr val="800000"/>
                  </a:solidFill>
                  <a:latin typeface="Courier" charset="0"/>
                </a:rPr>
                <a:t>array reference</a:t>
              </a:r>
            </a:p>
          </p:txBody>
        </p:sp>
        <p:sp>
          <p:nvSpPr>
            <p:cNvPr id="35881" name="Line 18"/>
            <p:cNvSpPr>
              <a:spLocks noChangeShapeType="1"/>
            </p:cNvSpPr>
            <p:nvPr/>
          </p:nvSpPr>
          <p:spPr bwMode="auto">
            <a:xfrm flipH="1" flipV="1">
              <a:off x="3735388" y="3351213"/>
              <a:ext cx="379412" cy="1022350"/>
            </a:xfrm>
            <a:prstGeom prst="line">
              <a:avLst/>
            </a:prstGeom>
            <a:noFill/>
            <a:ln w="22225">
              <a:solidFill>
                <a:schemeClr val="tx1"/>
              </a:solidFill>
              <a:round/>
              <a:headEnd type="none" w="sm" len="sm"/>
              <a:tailEnd type="none" w="sm"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cxnSp>
          <p:nvCxnSpPr>
            <p:cNvPr id="35882" name="Straight Connector 29"/>
            <p:cNvCxnSpPr>
              <a:cxnSpLocks noChangeShapeType="1"/>
            </p:cNvCxnSpPr>
            <p:nvPr/>
          </p:nvCxnSpPr>
          <p:spPr bwMode="auto">
            <a:xfrm>
              <a:off x="3276600" y="3357563"/>
              <a:ext cx="1143000" cy="1587"/>
            </a:xfrm>
            <a:prstGeom prst="line">
              <a:avLst/>
            </a:prstGeom>
            <a:noFill/>
            <a:ln w="1905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grpSp>
        <p:nvGrpSpPr>
          <p:cNvPr id="6" name="Group 35"/>
          <p:cNvGrpSpPr>
            <a:grpSpLocks/>
          </p:cNvGrpSpPr>
          <p:nvPr/>
        </p:nvGrpSpPr>
        <p:grpSpPr bwMode="auto">
          <a:xfrm>
            <a:off x="1114425" y="3300413"/>
            <a:ext cx="2124075" cy="3100387"/>
            <a:chOff x="1114425" y="2949575"/>
            <a:chExt cx="2123974" cy="3099832"/>
          </a:xfrm>
        </p:grpSpPr>
        <p:sp>
          <p:nvSpPr>
            <p:cNvPr id="35878" name="Line 16"/>
            <p:cNvSpPr>
              <a:spLocks noChangeShapeType="1"/>
            </p:cNvSpPr>
            <p:nvPr/>
          </p:nvSpPr>
          <p:spPr bwMode="auto">
            <a:xfrm flipV="1">
              <a:off x="1703388" y="2949575"/>
              <a:ext cx="860425" cy="2698750"/>
            </a:xfrm>
            <a:prstGeom prst="line">
              <a:avLst/>
            </a:prstGeom>
            <a:noFill/>
            <a:ln w="22225">
              <a:solidFill>
                <a:schemeClr val="tx1"/>
              </a:solidFill>
              <a:round/>
              <a:headEnd type="none" w="sm" len="sm"/>
              <a:tailEnd type="none" w="sm" len="sm"/>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5879" name="Text Box 12"/>
            <p:cNvSpPr txBox="1">
              <a:spLocks noChangeArrowheads="1"/>
            </p:cNvSpPr>
            <p:nvPr/>
          </p:nvSpPr>
          <p:spPr bwMode="auto">
            <a:xfrm>
              <a:off x="1114425" y="5680075"/>
              <a:ext cx="212397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solidFill>
                    <a:srgbClr val="800000"/>
                  </a:solidFill>
                  <a:latin typeface="Courier" charset="0"/>
                </a:rPr>
                <a:t>local variable</a:t>
              </a:r>
            </a:p>
          </p:txBody>
        </p:sp>
      </p:grpSp>
      <p:sp>
        <p:nvSpPr>
          <p:cNvPr id="36882" name="Rectangle 4"/>
          <p:cNvSpPr>
            <a:spLocks noChangeArrowheads="1"/>
          </p:cNvSpPr>
          <p:nvPr/>
        </p:nvSpPr>
        <p:spPr bwMode="auto">
          <a:xfrm>
            <a:off x="6819900" y="1295400"/>
            <a:ext cx="1143000" cy="5087938"/>
          </a:xfrm>
          <a:prstGeom prst="rect">
            <a:avLst/>
          </a:prstGeom>
          <a:solidFill>
            <a:srgbClr val="CCFFFF"/>
          </a:solidFill>
          <a:ln w="19050">
            <a:solidFill>
              <a:schemeClr val="tx1"/>
            </a:solidFill>
            <a:miter lim="800000"/>
            <a:headEnd type="none" w="sm" len="sm"/>
            <a:tailEnd type="none" w="sm" len="sm"/>
          </a:ln>
        </p:spPr>
        <p:txBody>
          <a:bodyPr wrap="none"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Memory</a:t>
            </a:r>
            <a:endParaRPr lang="en-US" altLang="en-US" sz="1800">
              <a:latin typeface="Calibri" charset="0"/>
            </a:endParaRPr>
          </a:p>
        </p:txBody>
      </p:sp>
      <p:grpSp>
        <p:nvGrpSpPr>
          <p:cNvPr id="7" name="Group 50"/>
          <p:cNvGrpSpPr>
            <a:grpSpLocks/>
          </p:cNvGrpSpPr>
          <p:nvPr/>
        </p:nvGrpSpPr>
        <p:grpSpPr bwMode="auto">
          <a:xfrm>
            <a:off x="6819900" y="2547938"/>
            <a:ext cx="1143000" cy="958850"/>
            <a:chOff x="6820209" y="2547285"/>
            <a:chExt cx="1143160" cy="959892"/>
          </a:xfrm>
        </p:grpSpPr>
        <p:sp>
          <p:nvSpPr>
            <p:cNvPr id="35875" name="Rectangle 5"/>
            <p:cNvSpPr>
              <a:spLocks noChangeArrowheads="1"/>
            </p:cNvSpPr>
            <p:nvPr/>
          </p:nvSpPr>
          <p:spPr bwMode="auto">
            <a:xfrm>
              <a:off x="6820209" y="2863866"/>
              <a:ext cx="1143160" cy="320040"/>
            </a:xfrm>
            <a:prstGeom prst="rect">
              <a:avLst/>
            </a:prstGeom>
            <a:solidFill>
              <a:srgbClr val="CCFFCC"/>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y</a:t>
              </a:r>
            </a:p>
          </p:txBody>
        </p:sp>
        <p:sp>
          <p:nvSpPr>
            <p:cNvPr id="35876" name="Rectangle 9"/>
            <p:cNvSpPr>
              <a:spLocks noChangeArrowheads="1"/>
            </p:cNvSpPr>
            <p:nvPr/>
          </p:nvSpPr>
          <p:spPr bwMode="auto">
            <a:xfrm>
              <a:off x="6820209" y="2547285"/>
              <a:ext cx="1143160" cy="320040"/>
            </a:xfrm>
            <a:prstGeom prst="rect">
              <a:avLst/>
            </a:prstGeom>
            <a:solidFill>
              <a:srgbClr val="CCFFCC"/>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bar</a:t>
              </a:r>
              <a:endParaRPr lang="en-US" altLang="en-US" sz="1800">
                <a:latin typeface="Courier" charset="0"/>
              </a:endParaRPr>
            </a:p>
          </p:txBody>
        </p:sp>
        <p:sp>
          <p:nvSpPr>
            <p:cNvPr id="35877" name="Rectangle 10"/>
            <p:cNvSpPr>
              <a:spLocks noChangeArrowheads="1"/>
            </p:cNvSpPr>
            <p:nvPr/>
          </p:nvSpPr>
          <p:spPr bwMode="auto">
            <a:xfrm>
              <a:off x="6820209" y="3187137"/>
              <a:ext cx="1143160" cy="320040"/>
            </a:xfrm>
            <a:prstGeom prst="rect">
              <a:avLst/>
            </a:prstGeom>
            <a:solidFill>
              <a:srgbClr val="CCFFCC"/>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x[0-99]</a:t>
              </a:r>
              <a:endParaRPr lang="en-US" altLang="en-US" sz="1800">
                <a:latin typeface="Courier" charset="0"/>
              </a:endParaRPr>
            </a:p>
          </p:txBody>
        </p:sp>
      </p:grpSp>
      <p:cxnSp>
        <p:nvCxnSpPr>
          <p:cNvPr id="36892" name="Curved Connector 46"/>
          <p:cNvCxnSpPr>
            <a:cxnSpLocks noChangeShapeType="1"/>
            <a:stCxn id="36895" idx="3"/>
            <a:endCxn id="35877" idx="3"/>
          </p:cNvCxnSpPr>
          <p:nvPr/>
        </p:nvCxnSpPr>
        <p:spPr bwMode="auto">
          <a:xfrm flipV="1">
            <a:off x="7962900" y="3346450"/>
            <a:ext cx="1588" cy="1443038"/>
          </a:xfrm>
          <a:prstGeom prst="curvedConnector3">
            <a:avLst>
              <a:gd name="adj1" fmla="val 32053088"/>
            </a:avLst>
          </a:prstGeom>
          <a:noFill/>
          <a:ln w="1587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6894" name="Rectangle 10"/>
          <p:cNvSpPr>
            <a:spLocks noChangeArrowheads="1"/>
          </p:cNvSpPr>
          <p:nvPr/>
        </p:nvSpPr>
        <p:spPr bwMode="auto">
          <a:xfrm>
            <a:off x="6821488" y="1828800"/>
            <a:ext cx="1143000" cy="350838"/>
          </a:xfrm>
          <a:prstGeom prst="rect">
            <a:avLst/>
          </a:prstGeom>
          <a:solidFill>
            <a:schemeClr val="bg1"/>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y[ ]…</a:t>
            </a:r>
            <a:endParaRPr lang="en-US" altLang="en-US" sz="1800">
              <a:latin typeface="Courier" charset="0"/>
            </a:endParaRPr>
          </a:p>
        </p:txBody>
      </p:sp>
      <p:grpSp>
        <p:nvGrpSpPr>
          <p:cNvPr id="8" name="Group 42"/>
          <p:cNvGrpSpPr>
            <a:grpSpLocks/>
          </p:cNvGrpSpPr>
          <p:nvPr/>
        </p:nvGrpSpPr>
        <p:grpSpPr bwMode="auto">
          <a:xfrm>
            <a:off x="4629150" y="4084638"/>
            <a:ext cx="4152900" cy="1860550"/>
            <a:chOff x="4610100" y="4396401"/>
            <a:chExt cx="4152872" cy="1860599"/>
          </a:xfrm>
        </p:grpSpPr>
        <p:sp>
          <p:nvSpPr>
            <p:cNvPr id="35867" name="Rectangle 6"/>
            <p:cNvSpPr>
              <a:spLocks noChangeArrowheads="1"/>
            </p:cNvSpPr>
            <p:nvPr/>
          </p:nvSpPr>
          <p:spPr bwMode="auto">
            <a:xfrm>
              <a:off x="6805802" y="4396401"/>
              <a:ext cx="1143160" cy="826933"/>
            </a:xfrm>
            <a:prstGeom prst="rect">
              <a:avLst/>
            </a:prstGeom>
            <a:solidFill>
              <a:srgbClr val="FFFF99"/>
            </a:solidFill>
            <a:ln w="28575">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endParaRPr lang="en-US" altLang="en-US" sz="1800">
                <a:latin typeface="Calibri" charset="0"/>
              </a:endParaRPr>
            </a:p>
          </p:txBody>
        </p:sp>
        <p:sp>
          <p:nvSpPr>
            <p:cNvPr id="35868" name="Rectangle 7"/>
            <p:cNvSpPr>
              <a:spLocks noChangeArrowheads="1"/>
            </p:cNvSpPr>
            <p:nvPr/>
          </p:nvSpPr>
          <p:spPr bwMode="auto">
            <a:xfrm>
              <a:off x="6803715" y="5774623"/>
              <a:ext cx="1143160" cy="275644"/>
            </a:xfrm>
            <a:prstGeom prst="rect">
              <a:avLst/>
            </a:prstGeom>
            <a:solidFill>
              <a:srgbClr val="FFFF99"/>
            </a:solidFill>
            <a:ln w="28575">
              <a:solidFill>
                <a:schemeClr val="tx1"/>
              </a:solidFill>
              <a:miter lim="800000"/>
              <a:headEnd type="none" w="sm" len="sm"/>
              <a:tailEnd type="none" w="sm" len="sm"/>
            </a:ln>
          </p:spPr>
          <p:txBody>
            <a:bodyPr wrap="none" anchor="b"/>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j</a:t>
              </a:r>
              <a:endParaRPr lang="en-US" altLang="en-US" sz="1800">
                <a:latin typeface="Calibri" charset="0"/>
              </a:endParaRPr>
            </a:p>
          </p:txBody>
        </p:sp>
        <p:sp>
          <p:nvSpPr>
            <p:cNvPr id="35869" name="Rectangle 8"/>
            <p:cNvSpPr>
              <a:spLocks noChangeArrowheads="1"/>
            </p:cNvSpPr>
            <p:nvPr/>
          </p:nvSpPr>
          <p:spPr bwMode="auto">
            <a:xfrm>
              <a:off x="6803715" y="5498979"/>
              <a:ext cx="1143160" cy="275644"/>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a</a:t>
              </a:r>
              <a:endParaRPr lang="en-US" altLang="en-US" sz="1800">
                <a:latin typeface="Calibri" charset="0"/>
              </a:endParaRPr>
            </a:p>
          </p:txBody>
        </p:sp>
        <p:sp>
          <p:nvSpPr>
            <p:cNvPr id="35870" name="Rectangle 11"/>
            <p:cNvSpPr>
              <a:spLocks noChangeArrowheads="1"/>
            </p:cNvSpPr>
            <p:nvPr/>
          </p:nvSpPr>
          <p:spPr bwMode="auto">
            <a:xfrm>
              <a:off x="4610100" y="5981356"/>
              <a:ext cx="1143160" cy="275644"/>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SP</a:t>
              </a:r>
              <a:endParaRPr lang="en-US" altLang="en-US" sz="1800">
                <a:latin typeface="Calibri" charset="0"/>
              </a:endParaRPr>
            </a:p>
          </p:txBody>
        </p:sp>
        <p:sp>
          <p:nvSpPr>
            <p:cNvPr id="35871" name="Line 12"/>
            <p:cNvSpPr>
              <a:spLocks noChangeShapeType="1"/>
            </p:cNvSpPr>
            <p:nvPr/>
          </p:nvSpPr>
          <p:spPr bwMode="auto">
            <a:xfrm>
              <a:off x="5753260" y="6119179"/>
              <a:ext cx="1066949" cy="0"/>
            </a:xfrm>
            <a:prstGeom prst="line">
              <a:avLst/>
            </a:prstGeom>
            <a:noFill/>
            <a:ln w="28575">
              <a:solidFill>
                <a:schemeClr val="tx1"/>
              </a:solidFill>
              <a:round/>
              <a:headEnd type="none" w="sm" len="sm"/>
              <a:tailEnd type="arrow" w="lg" len="lg"/>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5872" name="Rectangle 8"/>
            <p:cNvSpPr>
              <a:spLocks noChangeArrowheads="1"/>
            </p:cNvSpPr>
            <p:nvPr/>
          </p:nvSpPr>
          <p:spPr bwMode="auto">
            <a:xfrm>
              <a:off x="6803715" y="5223334"/>
              <a:ext cx="1143160" cy="275644"/>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a:t>
              </a:r>
              <a:endParaRPr lang="en-US" altLang="en-US" sz="1800">
                <a:latin typeface="Calibri" charset="0"/>
              </a:endParaRPr>
            </a:p>
          </p:txBody>
        </p:sp>
        <p:sp>
          <p:nvSpPr>
            <p:cNvPr id="35873" name="Double Brace 50"/>
            <p:cNvSpPr>
              <a:spLocks noChangeArrowheads="1"/>
            </p:cNvSpPr>
            <p:nvPr/>
          </p:nvSpPr>
          <p:spPr bwMode="auto">
            <a:xfrm>
              <a:off x="6426454" y="4396401"/>
              <a:ext cx="1905267" cy="1653867"/>
            </a:xfrm>
            <a:prstGeom prst="bracePair">
              <a:avLst>
                <a:gd name="adj" fmla="val 8333"/>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sp>
          <p:nvSpPr>
            <p:cNvPr id="35874" name="TextBox 51"/>
            <p:cNvSpPr txBox="1">
              <a:spLocks noChangeArrowheads="1"/>
            </p:cNvSpPr>
            <p:nvPr/>
          </p:nvSpPr>
          <p:spPr bwMode="auto">
            <a:xfrm rot="5400000">
              <a:off x="8239240" y="4998637"/>
              <a:ext cx="678133" cy="3693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857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libri" charset="0"/>
                </a:rPr>
                <a:t>stack</a:t>
              </a:r>
            </a:p>
          </p:txBody>
        </p:sp>
      </p:grpSp>
      <p:sp>
        <p:nvSpPr>
          <p:cNvPr id="36895" name="Rectangle 8"/>
          <p:cNvSpPr>
            <a:spLocks noChangeArrowheads="1"/>
          </p:cNvSpPr>
          <p:nvPr/>
        </p:nvSpPr>
        <p:spPr bwMode="auto">
          <a:xfrm>
            <a:off x="6819900" y="4651375"/>
            <a:ext cx="1143000" cy="276225"/>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ndara" charset="0"/>
              </a:rPr>
              <a:t>globals</a:t>
            </a:r>
            <a:endParaRPr lang="en-US" altLang="en-US" sz="1800">
              <a:latin typeface="Candara" charset="0"/>
            </a:endParaRPr>
          </a:p>
        </p:txBody>
      </p:sp>
      <p:sp>
        <p:nvSpPr>
          <p:cNvPr id="36880" name="Text Box 12"/>
          <p:cNvSpPr txBox="1">
            <a:spLocks noChangeArrowheads="1"/>
          </p:cNvSpPr>
          <p:nvPr/>
        </p:nvSpPr>
        <p:spPr bwMode="auto">
          <a:xfrm>
            <a:off x="6084888" y="1154113"/>
            <a:ext cx="588962" cy="36988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Calibri" charset="0"/>
              </a:rPr>
              <a:t>high</a:t>
            </a:r>
          </a:p>
        </p:txBody>
      </p:sp>
      <p:sp>
        <p:nvSpPr>
          <p:cNvPr id="36881" name="Text Box 12"/>
          <p:cNvSpPr txBox="1">
            <a:spLocks noChangeArrowheads="1"/>
          </p:cNvSpPr>
          <p:nvPr/>
        </p:nvSpPr>
        <p:spPr bwMode="auto">
          <a:xfrm>
            <a:off x="6084888" y="6172200"/>
            <a:ext cx="523875"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Calibri" charset="0"/>
              </a:rPr>
              <a:t>low</a:t>
            </a:r>
          </a:p>
        </p:txBody>
      </p:sp>
      <p:sp>
        <p:nvSpPr>
          <p:cNvPr id="39" name="Rectangle 38"/>
          <p:cNvSpPr>
            <a:spLocks noChangeArrowheads="1"/>
          </p:cNvSpPr>
          <p:nvPr/>
        </p:nvSpPr>
        <p:spPr bwMode="auto">
          <a:xfrm>
            <a:off x="3894138" y="1600200"/>
            <a:ext cx="1431925"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dirty="0">
                <a:solidFill>
                  <a:srgbClr val="96160D"/>
                </a:solidFill>
                <a:latin typeface="Courier" charset="0"/>
              </a:rPr>
              <a:t>// global</a:t>
            </a:r>
            <a:endParaRPr lang="en-US" altLang="en-US" sz="1800" dirty="0">
              <a:latin typeface="Arial" charset="0"/>
            </a:endParaRPr>
          </a:p>
        </p:txBody>
      </p:sp>
      <p:sp>
        <p:nvSpPr>
          <p:cNvPr id="40" name="Rectangle 39"/>
          <p:cNvSpPr>
            <a:spLocks noChangeArrowheads="1"/>
          </p:cNvSpPr>
          <p:nvPr/>
        </p:nvSpPr>
        <p:spPr bwMode="auto">
          <a:xfrm>
            <a:off x="3894138" y="2286000"/>
            <a:ext cx="1708150"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solidFill>
                  <a:srgbClr val="96160D"/>
                </a:solidFill>
                <a:latin typeface="Courier" charset="0"/>
              </a:rPr>
              <a:t>// argument</a:t>
            </a:r>
            <a:r>
              <a:rPr lang="en-US" altLang="en-US" sz="1800" b="1">
                <a:latin typeface="Courier" charset="0"/>
              </a:rPr>
              <a:t> </a:t>
            </a:r>
            <a:endParaRPr lang="en-US" altLang="en-US" sz="1800">
              <a:latin typeface="Arial" charset="0"/>
            </a:endParaRPr>
          </a:p>
        </p:txBody>
      </p:sp>
      <p:sp>
        <p:nvSpPr>
          <p:cNvPr id="41" name="Rectangle 40"/>
          <p:cNvSpPr>
            <a:spLocks noChangeArrowheads="1"/>
          </p:cNvSpPr>
          <p:nvPr/>
        </p:nvSpPr>
        <p:spPr bwMode="auto">
          <a:xfrm>
            <a:off x="3886200" y="2601913"/>
            <a:ext cx="1292225" cy="36988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solidFill>
                  <a:srgbClr val="96160D"/>
                </a:solidFill>
                <a:latin typeface="Courier" charset="0"/>
              </a:rPr>
              <a:t>// local </a:t>
            </a:r>
            <a:endParaRPr lang="en-US" altLang="en-US" sz="1800">
              <a:latin typeface="Arial" charset="0"/>
            </a:endParaRPr>
          </a:p>
        </p:txBody>
      </p:sp>
      <p:sp>
        <p:nvSpPr>
          <p:cNvPr id="44" name="Rectangle 43"/>
          <p:cNvSpPr>
            <a:spLocks noChangeArrowheads="1"/>
          </p:cNvSpPr>
          <p:nvPr/>
        </p:nvSpPr>
        <p:spPr bwMode="auto">
          <a:xfrm>
            <a:off x="3886200" y="1916113"/>
            <a:ext cx="1570038" cy="36988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solidFill>
                  <a:srgbClr val="96160D"/>
                </a:solidFill>
                <a:latin typeface="Courier" charset="0"/>
              </a:rPr>
              <a:t>// dynamic</a:t>
            </a:r>
            <a:endParaRPr lang="en-US" altLang="en-US" sz="1800">
              <a:latin typeface="Arial" charset="0"/>
            </a:endParaRPr>
          </a:p>
        </p:txBody>
      </p:sp>
      <p:cxnSp>
        <p:nvCxnSpPr>
          <p:cNvPr id="53" name="Curved Connector 52"/>
          <p:cNvCxnSpPr>
            <a:cxnSpLocks noChangeShapeType="1"/>
            <a:stCxn id="35875" idx="1"/>
            <a:endCxn id="36894" idx="1"/>
          </p:cNvCxnSpPr>
          <p:nvPr/>
        </p:nvCxnSpPr>
        <p:spPr bwMode="auto">
          <a:xfrm rot="10800000" flipH="1">
            <a:off x="6819900" y="2005013"/>
            <a:ext cx="1588" cy="1019175"/>
          </a:xfrm>
          <a:prstGeom prst="curvedConnector3">
            <a:avLst>
              <a:gd name="adj1" fmla="val -32572417"/>
            </a:avLst>
          </a:prstGeom>
          <a:noFill/>
          <a:ln w="15875">
            <a:solidFill>
              <a:schemeClr val="tx1"/>
            </a:solidFill>
            <a:round/>
            <a:headEnd/>
            <a:tailEnd type="arrow" w="lg" len="lg"/>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nvGrpSpPr>
          <p:cNvPr id="9" name="Group 61"/>
          <p:cNvGrpSpPr>
            <a:grpSpLocks/>
          </p:cNvGrpSpPr>
          <p:nvPr/>
        </p:nvGrpSpPr>
        <p:grpSpPr bwMode="auto">
          <a:xfrm>
            <a:off x="6477000" y="2405063"/>
            <a:ext cx="2305050" cy="1211262"/>
            <a:chOff x="6477000" y="2405264"/>
            <a:chExt cx="2305026" cy="1210588"/>
          </a:xfrm>
        </p:grpSpPr>
        <p:sp>
          <p:nvSpPr>
            <p:cNvPr id="35865" name="Double Brace 50"/>
            <p:cNvSpPr>
              <a:spLocks noChangeArrowheads="1"/>
            </p:cNvSpPr>
            <p:nvPr/>
          </p:nvSpPr>
          <p:spPr bwMode="auto">
            <a:xfrm>
              <a:off x="6477000" y="2547285"/>
              <a:ext cx="1873771" cy="959892"/>
            </a:xfrm>
            <a:prstGeom prst="bracePair">
              <a:avLst>
                <a:gd name="adj" fmla="val 8333"/>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sp>
          <p:nvSpPr>
            <p:cNvPr id="35866" name="TextBox 51"/>
            <p:cNvSpPr txBox="1">
              <a:spLocks noChangeArrowheads="1"/>
            </p:cNvSpPr>
            <p:nvPr/>
          </p:nvSpPr>
          <p:spPr bwMode="auto">
            <a:xfrm rot="5400000">
              <a:off x="7992066" y="2825892"/>
              <a:ext cx="1210588"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857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libri" charset="0"/>
                </a:rPr>
                <a:t>static data</a:t>
              </a:r>
            </a:p>
          </p:txBody>
        </p:sp>
      </p:grpSp>
      <p:grpSp>
        <p:nvGrpSpPr>
          <p:cNvPr id="10" name="Group 66"/>
          <p:cNvGrpSpPr>
            <a:grpSpLocks/>
          </p:cNvGrpSpPr>
          <p:nvPr/>
        </p:nvGrpSpPr>
        <p:grpSpPr bwMode="auto">
          <a:xfrm>
            <a:off x="6553200" y="1565275"/>
            <a:ext cx="2228850" cy="720725"/>
            <a:chOff x="6553200" y="1564510"/>
            <a:chExt cx="2228826" cy="721491"/>
          </a:xfrm>
        </p:grpSpPr>
        <p:sp>
          <p:nvSpPr>
            <p:cNvPr id="35863" name="Double Brace 50"/>
            <p:cNvSpPr>
              <a:spLocks noChangeArrowheads="1"/>
            </p:cNvSpPr>
            <p:nvPr/>
          </p:nvSpPr>
          <p:spPr bwMode="auto">
            <a:xfrm>
              <a:off x="6553200" y="1600201"/>
              <a:ext cx="1797571" cy="685800"/>
            </a:xfrm>
            <a:prstGeom prst="bracePair">
              <a:avLst>
                <a:gd name="adj" fmla="val 8333"/>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sp>
          <p:nvSpPr>
            <p:cNvPr id="35864" name="TextBox 51"/>
            <p:cNvSpPr txBox="1">
              <a:spLocks noChangeArrowheads="1"/>
            </p:cNvSpPr>
            <p:nvPr/>
          </p:nvSpPr>
          <p:spPr bwMode="auto">
            <a:xfrm rot="5400000">
              <a:off x="8261176" y="1716028"/>
              <a:ext cx="672367"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857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libri" charset="0"/>
                </a:rPr>
                <a:t>heap</a:t>
              </a: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en-US">
                <a:latin typeface="Optima" charset="0"/>
                <a:cs typeface="Optima" charset="0"/>
              </a:rPr>
              <a:t>Addressing Mode for Program Data</a:t>
            </a:r>
          </a:p>
        </p:txBody>
      </p:sp>
      <p:sp>
        <p:nvSpPr>
          <p:cNvPr id="36866" name="Rectangle 3"/>
          <p:cNvSpPr>
            <a:spLocks noGrp="1" noChangeArrowheads="1"/>
          </p:cNvSpPr>
          <p:nvPr>
            <p:ph sz="half" idx="1"/>
          </p:nvPr>
        </p:nvSpPr>
        <p:spPr>
          <a:xfrm>
            <a:off x="457200" y="1219200"/>
            <a:ext cx="4038600" cy="5410200"/>
          </a:xfrm>
        </p:spPr>
        <p:txBody>
          <a:bodyPr/>
          <a:lstStyle/>
          <a:p>
            <a:pPr eaLnBrk="1" hangingPunct="1"/>
            <a:r>
              <a:rPr lang="en-US" altLang="en-US" sz="2000" dirty="0">
                <a:latin typeface="Optima" charset="0"/>
                <a:cs typeface="Optima" charset="0"/>
              </a:rPr>
              <a:t>Local variable and arguments are on the stack</a:t>
            </a:r>
          </a:p>
          <a:p>
            <a:pPr eaLnBrk="1" hangingPunct="1"/>
            <a:r>
              <a:rPr lang="en-US" altLang="en-US" sz="2000" dirty="0">
                <a:latin typeface="Optima" charset="0"/>
                <a:cs typeface="Optima" charset="0"/>
              </a:rPr>
              <a:t>Use SP register as base address</a:t>
            </a:r>
          </a:p>
          <a:p>
            <a:pPr lvl="2" eaLnBrk="1" hangingPunct="1">
              <a:buFontTx/>
              <a:buNone/>
            </a:pPr>
            <a:r>
              <a:rPr lang="en-US" altLang="en-US" sz="1800" b="1" dirty="0">
                <a:latin typeface="Calibri" charset="0"/>
                <a:cs typeface="Optima" charset="0"/>
              </a:rPr>
              <a:t>SP + offset</a:t>
            </a:r>
          </a:p>
          <a:p>
            <a:pPr lvl="2" eaLnBrk="1" hangingPunct="1">
              <a:buFontTx/>
              <a:buNone/>
            </a:pPr>
            <a:endParaRPr lang="en-US" altLang="en-US" sz="1800" dirty="0">
              <a:latin typeface="Optima" charset="0"/>
              <a:cs typeface="Optima" charset="0"/>
            </a:endParaRPr>
          </a:p>
          <a:p>
            <a:pPr eaLnBrk="1" hangingPunct="1"/>
            <a:r>
              <a:rPr lang="en-US" altLang="en-US" sz="1800" dirty="0">
                <a:latin typeface="Optima" charset="0"/>
                <a:cs typeface="Optima" charset="0"/>
              </a:rPr>
              <a:t>Global variables are also close by</a:t>
            </a:r>
          </a:p>
          <a:p>
            <a:pPr lvl="1" eaLnBrk="1" hangingPunct="1"/>
            <a:r>
              <a:rPr lang="en-US" altLang="en-US" sz="1600" dirty="0">
                <a:latin typeface="Optima" charset="0"/>
                <a:cs typeface="Optima" charset="0"/>
              </a:rPr>
              <a:t>One-level indirection from stack</a:t>
            </a:r>
          </a:p>
          <a:p>
            <a:pPr lvl="2" eaLnBrk="1" hangingPunct="1">
              <a:buFont typeface="Times" charset="0"/>
              <a:buNone/>
            </a:pPr>
            <a:r>
              <a:rPr lang="en-US" altLang="en-US" sz="1600" b="1" dirty="0" err="1">
                <a:latin typeface="Calibri" charset="0"/>
                <a:cs typeface="Optima" charset="0"/>
              </a:rPr>
              <a:t>reg</a:t>
            </a:r>
            <a:r>
              <a:rPr lang="en-US" altLang="en-US" sz="1600" b="1" dirty="0">
                <a:latin typeface="Calibri" charset="0"/>
                <a:cs typeface="Optima" charset="0"/>
              </a:rPr>
              <a:t> =</a:t>
            </a:r>
            <a:r>
              <a:rPr lang="en-US" altLang="en-US" sz="1600" b="1" dirty="0">
                <a:latin typeface="Calibri" charset="0"/>
                <a:cs typeface="Optima" charset="0"/>
                <a:sym typeface="Wingdings" charset="2"/>
              </a:rPr>
              <a:t> </a:t>
            </a:r>
            <a:r>
              <a:rPr lang="en-US" altLang="en-US" sz="1600" b="1" dirty="0">
                <a:latin typeface="Calibri" charset="0"/>
                <a:cs typeface="Optima" charset="0"/>
              </a:rPr>
              <a:t>[SP + </a:t>
            </a:r>
            <a:r>
              <a:rPr lang="en-US" altLang="en-US" sz="1600" b="1" dirty="0" err="1">
                <a:latin typeface="Calibri" charset="0"/>
                <a:cs typeface="Optima" charset="0"/>
              </a:rPr>
              <a:t>k</a:t>
            </a:r>
            <a:r>
              <a:rPr lang="en-US" altLang="en-US" sz="1600" b="1" dirty="0">
                <a:latin typeface="Calibri" charset="0"/>
                <a:cs typeface="Optima" charset="0"/>
              </a:rPr>
              <a:t>]</a:t>
            </a:r>
          </a:p>
          <a:p>
            <a:pPr lvl="2" eaLnBrk="1" hangingPunct="1">
              <a:buFont typeface="Times" charset="0"/>
              <a:buNone/>
            </a:pPr>
            <a:r>
              <a:rPr lang="en-US" altLang="en-US" sz="1600" b="1" dirty="0" err="1">
                <a:latin typeface="Calibri" charset="0"/>
                <a:cs typeface="Optima" charset="0"/>
              </a:rPr>
              <a:t>reg</a:t>
            </a:r>
            <a:r>
              <a:rPr lang="en-US" altLang="en-US" sz="1600" b="1" dirty="0">
                <a:latin typeface="Calibri" charset="0"/>
                <a:cs typeface="Optima" charset="0"/>
              </a:rPr>
              <a:t> + offset</a:t>
            </a:r>
          </a:p>
          <a:p>
            <a:pPr eaLnBrk="1" hangingPunct="1"/>
            <a:endParaRPr lang="en-US" altLang="en-US" sz="1800" dirty="0">
              <a:latin typeface="Optima" charset="0"/>
              <a:cs typeface="Optima" charset="0"/>
            </a:endParaRPr>
          </a:p>
          <a:p>
            <a:pPr eaLnBrk="1" hangingPunct="1"/>
            <a:r>
              <a:rPr lang="en-US" altLang="en-US" sz="1800" dirty="0">
                <a:latin typeface="Optima" charset="0"/>
                <a:cs typeface="Optima" charset="0"/>
              </a:rPr>
              <a:t>Base address of dynamic arrays on stack (or global)</a:t>
            </a:r>
          </a:p>
          <a:p>
            <a:pPr lvl="1" eaLnBrk="1" hangingPunct="1"/>
            <a:r>
              <a:rPr lang="en-US" altLang="en-US" sz="1600" dirty="0">
                <a:latin typeface="Optima" charset="0"/>
                <a:cs typeface="Optima" charset="0"/>
              </a:rPr>
              <a:t>Involves some address computation</a:t>
            </a:r>
          </a:p>
          <a:p>
            <a:pPr lvl="1" eaLnBrk="1" hangingPunct="1"/>
            <a:r>
              <a:rPr lang="en-US" altLang="en-US" sz="1600" dirty="0">
                <a:latin typeface="Optima" charset="0"/>
                <a:cs typeface="Optima" charset="0"/>
              </a:rPr>
              <a:t>May need multiple registers</a:t>
            </a:r>
          </a:p>
          <a:p>
            <a:pPr lvl="1" eaLnBrk="1" hangingPunct="1"/>
            <a:endParaRPr lang="en-US" altLang="en-US" sz="1600" smtClean="0">
              <a:latin typeface="Optima" charset="0"/>
              <a:cs typeface="Optima" charset="0"/>
            </a:endParaRPr>
          </a:p>
          <a:p>
            <a:pPr lvl="1" eaLnBrk="1" hangingPunct="1"/>
            <a:endParaRPr lang="en-US" altLang="en-US" sz="1400" smtClean="0">
              <a:latin typeface="Optima" charset="0"/>
              <a:cs typeface="Optima" charset="0"/>
            </a:endParaRPr>
          </a:p>
          <a:p>
            <a:pPr lvl="2" eaLnBrk="1" hangingPunct="1">
              <a:buFontTx/>
              <a:buNone/>
            </a:pPr>
            <a:r>
              <a:rPr lang="en-US" altLang="en-US" sz="1800" dirty="0">
                <a:latin typeface="Optima" charset="0"/>
                <a:cs typeface="Optima" charset="0"/>
              </a:rPr>
              <a:t>	</a:t>
            </a:r>
          </a:p>
          <a:p>
            <a:pPr lvl="2" eaLnBrk="1" hangingPunct="1">
              <a:buFontTx/>
              <a:buNone/>
            </a:pPr>
            <a:endParaRPr lang="en-US" altLang="en-US" sz="1800" dirty="0">
              <a:latin typeface="Optima" charset="0"/>
              <a:cs typeface="Optima" charset="0"/>
            </a:endParaRPr>
          </a:p>
        </p:txBody>
      </p:sp>
      <p:sp>
        <p:nvSpPr>
          <p:cNvPr id="36867" name="Text Box 12"/>
          <p:cNvSpPr txBox="1">
            <a:spLocks noChangeArrowheads="1"/>
          </p:cNvSpPr>
          <p:nvPr/>
        </p:nvSpPr>
        <p:spPr bwMode="auto">
          <a:xfrm>
            <a:off x="6084888" y="1154113"/>
            <a:ext cx="588962" cy="36988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Calibri" charset="0"/>
              </a:rPr>
              <a:t>high</a:t>
            </a:r>
          </a:p>
        </p:txBody>
      </p:sp>
      <p:sp>
        <p:nvSpPr>
          <p:cNvPr id="36868" name="Rectangle 4"/>
          <p:cNvSpPr>
            <a:spLocks noChangeArrowheads="1"/>
          </p:cNvSpPr>
          <p:nvPr/>
        </p:nvSpPr>
        <p:spPr bwMode="auto">
          <a:xfrm>
            <a:off x="6819900" y="1295400"/>
            <a:ext cx="1143000" cy="5087938"/>
          </a:xfrm>
          <a:prstGeom prst="rect">
            <a:avLst/>
          </a:prstGeom>
          <a:solidFill>
            <a:srgbClr val="CCFFFF"/>
          </a:solidFill>
          <a:ln w="19050">
            <a:solidFill>
              <a:schemeClr val="tx1"/>
            </a:solidFill>
            <a:miter lim="800000"/>
            <a:headEnd type="none" w="sm" len="sm"/>
            <a:tailEnd type="none" w="sm" len="sm"/>
          </a:ln>
        </p:spPr>
        <p:txBody>
          <a:bodyPr wrap="none"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ndara" charset="0"/>
              </a:rPr>
              <a:t>Memory</a:t>
            </a:r>
            <a:endParaRPr lang="en-US" altLang="en-US" sz="1800">
              <a:latin typeface="Candara" charset="0"/>
            </a:endParaRPr>
          </a:p>
        </p:txBody>
      </p:sp>
      <p:grpSp>
        <p:nvGrpSpPr>
          <p:cNvPr id="36869" name="Group 49"/>
          <p:cNvGrpSpPr>
            <a:grpSpLocks/>
          </p:cNvGrpSpPr>
          <p:nvPr/>
        </p:nvGrpSpPr>
        <p:grpSpPr bwMode="auto">
          <a:xfrm>
            <a:off x="6819900" y="2547938"/>
            <a:ext cx="1143000" cy="958850"/>
            <a:chOff x="6820209" y="2547285"/>
            <a:chExt cx="1143160" cy="959892"/>
          </a:xfrm>
        </p:grpSpPr>
        <p:sp>
          <p:nvSpPr>
            <p:cNvPr id="36890" name="Rectangle 5"/>
            <p:cNvSpPr>
              <a:spLocks noChangeArrowheads="1"/>
            </p:cNvSpPr>
            <p:nvPr/>
          </p:nvSpPr>
          <p:spPr bwMode="auto">
            <a:xfrm>
              <a:off x="6820209" y="2863866"/>
              <a:ext cx="1143160" cy="320040"/>
            </a:xfrm>
            <a:prstGeom prst="rect">
              <a:avLst/>
            </a:prstGeom>
            <a:solidFill>
              <a:srgbClr val="CCFFCC"/>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y</a:t>
              </a:r>
            </a:p>
          </p:txBody>
        </p:sp>
        <p:sp>
          <p:nvSpPr>
            <p:cNvPr id="36891" name="Rectangle 9"/>
            <p:cNvSpPr>
              <a:spLocks noChangeArrowheads="1"/>
            </p:cNvSpPr>
            <p:nvPr/>
          </p:nvSpPr>
          <p:spPr bwMode="auto">
            <a:xfrm>
              <a:off x="6820209" y="2547285"/>
              <a:ext cx="1143160" cy="320040"/>
            </a:xfrm>
            <a:prstGeom prst="rect">
              <a:avLst/>
            </a:prstGeom>
            <a:solidFill>
              <a:srgbClr val="CCFFCC"/>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bar</a:t>
              </a:r>
              <a:endParaRPr lang="en-US" altLang="en-US" sz="1800">
                <a:latin typeface="Courier" charset="0"/>
              </a:endParaRPr>
            </a:p>
          </p:txBody>
        </p:sp>
        <p:sp>
          <p:nvSpPr>
            <p:cNvPr id="36892" name="Rectangle 10"/>
            <p:cNvSpPr>
              <a:spLocks noChangeArrowheads="1"/>
            </p:cNvSpPr>
            <p:nvPr/>
          </p:nvSpPr>
          <p:spPr bwMode="auto">
            <a:xfrm>
              <a:off x="6820209" y="3187137"/>
              <a:ext cx="1143160" cy="320040"/>
            </a:xfrm>
            <a:prstGeom prst="rect">
              <a:avLst/>
            </a:prstGeom>
            <a:solidFill>
              <a:srgbClr val="CCFFCC"/>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x[0-99]</a:t>
              </a:r>
              <a:endParaRPr lang="en-US" altLang="en-US" sz="1800">
                <a:latin typeface="Courier" charset="0"/>
              </a:endParaRPr>
            </a:p>
          </p:txBody>
        </p:sp>
      </p:grpSp>
      <p:cxnSp>
        <p:nvCxnSpPr>
          <p:cNvPr id="36870" name="Curved Connector 46"/>
          <p:cNvCxnSpPr>
            <a:cxnSpLocks noChangeShapeType="1"/>
            <a:stCxn id="36873" idx="3"/>
            <a:endCxn id="36892" idx="3"/>
          </p:cNvCxnSpPr>
          <p:nvPr/>
        </p:nvCxnSpPr>
        <p:spPr bwMode="auto">
          <a:xfrm flipV="1">
            <a:off x="7962900" y="3346450"/>
            <a:ext cx="1588" cy="1443038"/>
          </a:xfrm>
          <a:prstGeom prst="curvedConnector3">
            <a:avLst>
              <a:gd name="adj1" fmla="val 32053088"/>
            </a:avLst>
          </a:prstGeom>
          <a:noFill/>
          <a:ln w="15875">
            <a:solidFill>
              <a:schemeClr val="tx1"/>
            </a:solidFill>
            <a:round/>
            <a:headEnd/>
            <a:tailEnd type="arrow" w="lg"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6871" name="Rectangle 10"/>
          <p:cNvSpPr>
            <a:spLocks noChangeArrowheads="1"/>
          </p:cNvSpPr>
          <p:nvPr/>
        </p:nvSpPr>
        <p:spPr bwMode="auto">
          <a:xfrm>
            <a:off x="6821488" y="1828800"/>
            <a:ext cx="1143000" cy="350838"/>
          </a:xfrm>
          <a:prstGeom prst="rect">
            <a:avLst/>
          </a:prstGeom>
          <a:solidFill>
            <a:schemeClr val="bg1"/>
          </a:solidFill>
          <a:ln w="19050">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ourier" charset="0"/>
              </a:rPr>
              <a:t>y[ ]…</a:t>
            </a:r>
            <a:endParaRPr lang="en-US" altLang="en-US" sz="1800">
              <a:latin typeface="Courier" charset="0"/>
            </a:endParaRPr>
          </a:p>
        </p:txBody>
      </p:sp>
      <p:grpSp>
        <p:nvGrpSpPr>
          <p:cNvPr id="36872" name="Group 55"/>
          <p:cNvGrpSpPr>
            <a:grpSpLocks/>
          </p:cNvGrpSpPr>
          <p:nvPr/>
        </p:nvGrpSpPr>
        <p:grpSpPr bwMode="auto">
          <a:xfrm>
            <a:off x="4629150" y="4084638"/>
            <a:ext cx="4152900" cy="1860550"/>
            <a:chOff x="4610100" y="4396401"/>
            <a:chExt cx="4152872" cy="1860599"/>
          </a:xfrm>
        </p:grpSpPr>
        <p:sp>
          <p:nvSpPr>
            <p:cNvPr id="36882" name="Rectangle 6"/>
            <p:cNvSpPr>
              <a:spLocks noChangeArrowheads="1"/>
            </p:cNvSpPr>
            <p:nvPr/>
          </p:nvSpPr>
          <p:spPr bwMode="auto">
            <a:xfrm>
              <a:off x="6805802" y="4396401"/>
              <a:ext cx="1143160" cy="826933"/>
            </a:xfrm>
            <a:prstGeom prst="rect">
              <a:avLst/>
            </a:prstGeom>
            <a:solidFill>
              <a:srgbClr val="FFFF99"/>
            </a:solidFill>
            <a:ln w="28575">
              <a:solidFill>
                <a:schemeClr val="tx1"/>
              </a:solidFill>
              <a:miter lim="800000"/>
              <a:headEnd type="none" w="sm" len="sm"/>
              <a:tailEnd type="none" w="sm" len="sm"/>
            </a:ln>
          </p:spPr>
          <p:txBody>
            <a:bodyPr wrap="none" anchor="b" anchorCtr="1"/>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endParaRPr lang="en-US" altLang="en-US" sz="1800">
                <a:latin typeface="Calibri" charset="0"/>
              </a:endParaRPr>
            </a:p>
          </p:txBody>
        </p:sp>
        <p:sp>
          <p:nvSpPr>
            <p:cNvPr id="36883" name="Rectangle 7"/>
            <p:cNvSpPr>
              <a:spLocks noChangeArrowheads="1"/>
            </p:cNvSpPr>
            <p:nvPr/>
          </p:nvSpPr>
          <p:spPr bwMode="auto">
            <a:xfrm>
              <a:off x="6803715" y="5774623"/>
              <a:ext cx="1143160" cy="275644"/>
            </a:xfrm>
            <a:prstGeom prst="rect">
              <a:avLst/>
            </a:prstGeom>
            <a:solidFill>
              <a:srgbClr val="FFFF99"/>
            </a:solidFill>
            <a:ln w="28575">
              <a:solidFill>
                <a:schemeClr val="tx1"/>
              </a:solidFill>
              <a:miter lim="800000"/>
              <a:headEnd type="none" w="sm" len="sm"/>
              <a:tailEnd type="none" w="sm" len="sm"/>
            </a:ln>
          </p:spPr>
          <p:txBody>
            <a:bodyPr wrap="none" anchor="b"/>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j</a:t>
              </a:r>
              <a:endParaRPr lang="en-US" altLang="en-US" sz="1800">
                <a:latin typeface="Calibri" charset="0"/>
              </a:endParaRPr>
            </a:p>
          </p:txBody>
        </p:sp>
        <p:sp>
          <p:nvSpPr>
            <p:cNvPr id="36884" name="Rectangle 8"/>
            <p:cNvSpPr>
              <a:spLocks noChangeArrowheads="1"/>
            </p:cNvSpPr>
            <p:nvPr/>
          </p:nvSpPr>
          <p:spPr bwMode="auto">
            <a:xfrm>
              <a:off x="6803715" y="5498979"/>
              <a:ext cx="1143160" cy="275644"/>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a</a:t>
              </a:r>
              <a:endParaRPr lang="en-US" altLang="en-US" sz="1800">
                <a:latin typeface="Calibri" charset="0"/>
              </a:endParaRPr>
            </a:p>
          </p:txBody>
        </p:sp>
        <p:sp>
          <p:nvSpPr>
            <p:cNvPr id="36885" name="Rectangle 11"/>
            <p:cNvSpPr>
              <a:spLocks noChangeArrowheads="1"/>
            </p:cNvSpPr>
            <p:nvPr/>
          </p:nvSpPr>
          <p:spPr bwMode="auto">
            <a:xfrm>
              <a:off x="4610100" y="5981356"/>
              <a:ext cx="1143160" cy="275644"/>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SP</a:t>
              </a:r>
              <a:endParaRPr lang="en-US" altLang="en-US" sz="1800">
                <a:latin typeface="Calibri" charset="0"/>
              </a:endParaRPr>
            </a:p>
          </p:txBody>
        </p:sp>
        <p:sp>
          <p:nvSpPr>
            <p:cNvPr id="36886" name="Line 12"/>
            <p:cNvSpPr>
              <a:spLocks noChangeShapeType="1"/>
            </p:cNvSpPr>
            <p:nvPr/>
          </p:nvSpPr>
          <p:spPr bwMode="auto">
            <a:xfrm>
              <a:off x="5753260" y="6119179"/>
              <a:ext cx="1066949" cy="0"/>
            </a:xfrm>
            <a:prstGeom prst="line">
              <a:avLst/>
            </a:prstGeom>
            <a:noFill/>
            <a:ln w="28575">
              <a:solidFill>
                <a:schemeClr val="tx1"/>
              </a:solidFill>
              <a:round/>
              <a:headEnd type="none" w="sm" len="sm"/>
              <a:tailEnd type="arrow" w="lg" len="lg"/>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36887" name="Rectangle 8"/>
            <p:cNvSpPr>
              <a:spLocks noChangeArrowheads="1"/>
            </p:cNvSpPr>
            <p:nvPr/>
          </p:nvSpPr>
          <p:spPr bwMode="auto">
            <a:xfrm>
              <a:off x="6803715" y="5223334"/>
              <a:ext cx="1143160" cy="275644"/>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libri" charset="0"/>
                </a:rPr>
                <a:t>…</a:t>
              </a:r>
              <a:endParaRPr lang="en-US" altLang="en-US" sz="1800">
                <a:latin typeface="Calibri" charset="0"/>
              </a:endParaRPr>
            </a:p>
          </p:txBody>
        </p:sp>
        <p:sp>
          <p:nvSpPr>
            <p:cNvPr id="36888" name="Double Brace 50"/>
            <p:cNvSpPr>
              <a:spLocks noChangeArrowheads="1"/>
            </p:cNvSpPr>
            <p:nvPr/>
          </p:nvSpPr>
          <p:spPr bwMode="auto">
            <a:xfrm>
              <a:off x="6426454" y="4396401"/>
              <a:ext cx="1905267" cy="1653867"/>
            </a:xfrm>
            <a:prstGeom prst="bracePair">
              <a:avLst>
                <a:gd name="adj" fmla="val 8333"/>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sp>
          <p:nvSpPr>
            <p:cNvPr id="36889" name="TextBox 51"/>
            <p:cNvSpPr txBox="1">
              <a:spLocks noChangeArrowheads="1"/>
            </p:cNvSpPr>
            <p:nvPr/>
          </p:nvSpPr>
          <p:spPr bwMode="auto">
            <a:xfrm rot="5400000">
              <a:off x="8239240" y="4998637"/>
              <a:ext cx="678133" cy="36933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857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libri" charset="0"/>
                </a:rPr>
                <a:t>stack</a:t>
              </a:r>
            </a:p>
          </p:txBody>
        </p:sp>
      </p:grpSp>
      <p:sp>
        <p:nvSpPr>
          <p:cNvPr id="36873" name="Rectangle 8"/>
          <p:cNvSpPr>
            <a:spLocks noChangeArrowheads="1"/>
          </p:cNvSpPr>
          <p:nvPr/>
        </p:nvSpPr>
        <p:spPr bwMode="auto">
          <a:xfrm>
            <a:off x="6819900" y="4651375"/>
            <a:ext cx="1143000" cy="276225"/>
          </a:xfrm>
          <a:prstGeom prst="rect">
            <a:avLst/>
          </a:prstGeom>
          <a:solidFill>
            <a:srgbClr val="FFFF99"/>
          </a:solidFill>
          <a:ln w="28575">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b="1">
                <a:latin typeface="Candara" charset="0"/>
              </a:rPr>
              <a:t>globals</a:t>
            </a:r>
            <a:endParaRPr lang="en-US" altLang="en-US" sz="1800">
              <a:latin typeface="Candara" charset="0"/>
            </a:endParaRPr>
          </a:p>
        </p:txBody>
      </p:sp>
      <p:sp>
        <p:nvSpPr>
          <p:cNvPr id="36874" name="Text Box 12"/>
          <p:cNvSpPr txBox="1">
            <a:spLocks noChangeArrowheads="1"/>
          </p:cNvSpPr>
          <p:nvPr/>
        </p:nvSpPr>
        <p:spPr bwMode="auto">
          <a:xfrm>
            <a:off x="6084888" y="6172200"/>
            <a:ext cx="523875"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Calibri" charset="0"/>
              </a:rPr>
              <a:t>low</a:t>
            </a:r>
          </a:p>
        </p:txBody>
      </p:sp>
      <p:cxnSp>
        <p:nvCxnSpPr>
          <p:cNvPr id="36875" name="Curved Connector 67"/>
          <p:cNvCxnSpPr>
            <a:cxnSpLocks noChangeShapeType="1"/>
            <a:stCxn id="36890" idx="1"/>
            <a:endCxn id="36871" idx="1"/>
          </p:cNvCxnSpPr>
          <p:nvPr/>
        </p:nvCxnSpPr>
        <p:spPr bwMode="auto">
          <a:xfrm rot="10800000" flipH="1">
            <a:off x="6819900" y="2005013"/>
            <a:ext cx="1588" cy="1019175"/>
          </a:xfrm>
          <a:prstGeom prst="curvedConnector3">
            <a:avLst>
              <a:gd name="adj1" fmla="val -32572417"/>
            </a:avLst>
          </a:prstGeom>
          <a:noFill/>
          <a:ln w="15875">
            <a:solidFill>
              <a:schemeClr val="tx1"/>
            </a:solidFill>
            <a:round/>
            <a:headEnd/>
            <a:tailEnd type="arrow" w="lg" len="lg"/>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nvGrpSpPr>
          <p:cNvPr id="36876" name="Group 68"/>
          <p:cNvGrpSpPr>
            <a:grpSpLocks/>
          </p:cNvGrpSpPr>
          <p:nvPr/>
        </p:nvGrpSpPr>
        <p:grpSpPr bwMode="auto">
          <a:xfrm>
            <a:off x="6477000" y="2405063"/>
            <a:ext cx="2305050" cy="1211262"/>
            <a:chOff x="6477000" y="2405264"/>
            <a:chExt cx="2305026" cy="1210588"/>
          </a:xfrm>
        </p:grpSpPr>
        <p:sp>
          <p:nvSpPr>
            <p:cNvPr id="36880" name="Double Brace 50"/>
            <p:cNvSpPr>
              <a:spLocks noChangeArrowheads="1"/>
            </p:cNvSpPr>
            <p:nvPr/>
          </p:nvSpPr>
          <p:spPr bwMode="auto">
            <a:xfrm>
              <a:off x="6477000" y="2547285"/>
              <a:ext cx="1873771" cy="959892"/>
            </a:xfrm>
            <a:prstGeom prst="bracePair">
              <a:avLst>
                <a:gd name="adj" fmla="val 8333"/>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sp>
          <p:nvSpPr>
            <p:cNvPr id="36881" name="TextBox 51"/>
            <p:cNvSpPr txBox="1">
              <a:spLocks noChangeArrowheads="1"/>
            </p:cNvSpPr>
            <p:nvPr/>
          </p:nvSpPr>
          <p:spPr bwMode="auto">
            <a:xfrm rot="5400000">
              <a:off x="7992066" y="2825892"/>
              <a:ext cx="1210588"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857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libri" charset="0"/>
                </a:rPr>
                <a:t>static data</a:t>
              </a:r>
            </a:p>
          </p:txBody>
        </p:sp>
      </p:grpSp>
      <p:grpSp>
        <p:nvGrpSpPr>
          <p:cNvPr id="36877" name="Group 71"/>
          <p:cNvGrpSpPr>
            <a:grpSpLocks/>
          </p:cNvGrpSpPr>
          <p:nvPr/>
        </p:nvGrpSpPr>
        <p:grpSpPr bwMode="auto">
          <a:xfrm>
            <a:off x="6553200" y="1565275"/>
            <a:ext cx="2228850" cy="720725"/>
            <a:chOff x="6553200" y="1564510"/>
            <a:chExt cx="2228826" cy="721491"/>
          </a:xfrm>
        </p:grpSpPr>
        <p:sp>
          <p:nvSpPr>
            <p:cNvPr id="36878" name="Double Brace 50"/>
            <p:cNvSpPr>
              <a:spLocks noChangeArrowheads="1"/>
            </p:cNvSpPr>
            <p:nvPr/>
          </p:nvSpPr>
          <p:spPr bwMode="auto">
            <a:xfrm>
              <a:off x="6553200" y="1600201"/>
              <a:ext cx="1797571" cy="685800"/>
            </a:xfrm>
            <a:prstGeom prst="bracePair">
              <a:avLst>
                <a:gd name="adj" fmla="val 8333"/>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sp>
          <p:nvSpPr>
            <p:cNvPr id="36879" name="TextBox 51"/>
            <p:cNvSpPr txBox="1">
              <a:spLocks noChangeArrowheads="1"/>
            </p:cNvSpPr>
            <p:nvPr/>
          </p:nvSpPr>
          <p:spPr bwMode="auto">
            <a:xfrm rot="5400000">
              <a:off x="8261176" y="1716028"/>
              <a:ext cx="672367"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2857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libri" charset="0"/>
                </a:rPr>
                <a:t>heap</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Title 4"/>
          <p:cNvSpPr>
            <a:spLocks noGrp="1"/>
          </p:cNvSpPr>
          <p:nvPr>
            <p:ph type="title"/>
          </p:nvPr>
        </p:nvSpPr>
        <p:spPr/>
        <p:txBody>
          <a:bodyPr/>
          <a:lstStyle/>
          <a:p>
            <a:pPr eaLnBrk="1" hangingPunct="1"/>
            <a:r>
              <a:rPr lang="en-US" altLang="en-US">
                <a:latin typeface="Optima" charset="0"/>
                <a:cs typeface="Optima" charset="0"/>
              </a:rPr>
              <a:t>Addressing Distant Locations</a:t>
            </a:r>
          </a:p>
        </p:txBody>
      </p:sp>
      <p:sp>
        <p:nvSpPr>
          <p:cNvPr id="6" name="Content Placeholder 5"/>
          <p:cNvSpPr>
            <a:spLocks noGrp="1"/>
          </p:cNvSpPr>
          <p:nvPr>
            <p:ph idx="1"/>
          </p:nvPr>
        </p:nvSpPr>
        <p:spPr/>
        <p:txBody>
          <a:bodyPr/>
          <a:lstStyle/>
          <a:p>
            <a:pPr eaLnBrk="1" hangingPunct="1"/>
            <a:r>
              <a:rPr lang="en-US" altLang="en-US" sz="2400">
                <a:latin typeface="Optima" charset="0"/>
                <a:cs typeface="Optima" charset="0"/>
              </a:rPr>
              <a:t>Possible solutions</a:t>
            </a:r>
          </a:p>
          <a:p>
            <a:pPr lvl="1" eaLnBrk="1" hangingPunct="1"/>
            <a:r>
              <a:rPr lang="en-US" altLang="en-US" sz="2000">
                <a:latin typeface="Optima" charset="0"/>
                <a:cs typeface="Optima" charset="0"/>
              </a:rPr>
              <a:t>Allow more bits for addressing</a:t>
            </a:r>
          </a:p>
          <a:p>
            <a:pPr lvl="1" eaLnBrk="1" hangingPunct="1"/>
            <a:r>
              <a:rPr lang="en-US" altLang="en-US" sz="2000">
                <a:latin typeface="Optima" charset="0"/>
                <a:cs typeface="Optima" charset="0"/>
              </a:rPr>
              <a:t>Make instructions longer</a:t>
            </a:r>
          </a:p>
          <a:p>
            <a:pPr lvl="1" eaLnBrk="1" hangingPunct="1"/>
            <a:r>
              <a:rPr lang="en-US" altLang="en-US" sz="2000">
                <a:latin typeface="Optima" charset="0"/>
                <a:cs typeface="Optima" charset="0"/>
              </a:rPr>
              <a:t>Store the address in a register</a:t>
            </a:r>
          </a:p>
          <a:p>
            <a:pPr lvl="1" eaLnBrk="1" hangingPunct="1"/>
            <a:r>
              <a:rPr lang="en-US" altLang="en-US" sz="2000">
                <a:latin typeface="Optima" charset="0"/>
                <a:cs typeface="Optima" charset="0"/>
              </a:rPr>
              <a:t>Store address in multiple instructions</a:t>
            </a:r>
          </a:p>
          <a:p>
            <a:pPr lvl="2" eaLnBrk="1" hangingPunct="1"/>
            <a:r>
              <a:rPr lang="en-US" altLang="en-US" sz="1800">
                <a:latin typeface="Optima" charset="0"/>
                <a:cs typeface="Optima" charset="0"/>
              </a:rPr>
              <a:t>High-order bits in one instruction, low-order bits in another </a:t>
            </a:r>
          </a:p>
          <a:p>
            <a:pPr eaLnBrk="1" hangingPunct="1"/>
            <a:endParaRPr lang="en-US" altLang="en-US" sz="2400">
              <a:latin typeface="Optima" charset="0"/>
              <a:cs typeface="Optima" charset="0"/>
            </a:endParaRPr>
          </a:p>
          <a:p>
            <a:pPr eaLnBrk="1" hangingPunct="1"/>
            <a:r>
              <a:rPr lang="en-US" altLang="en-US" sz="2400">
                <a:latin typeface="Optima" charset="0"/>
                <a:cs typeface="Optima" charset="0"/>
              </a:rPr>
              <a:t>One solution that works quite well is </a:t>
            </a:r>
            <a:r>
              <a:rPr lang="en-US" altLang="en-US" sz="2400" b="1" i="1">
                <a:solidFill>
                  <a:srgbClr val="1822CD"/>
                </a:solidFill>
                <a:latin typeface="Optima" charset="0"/>
                <a:cs typeface="Optima" charset="0"/>
              </a:rPr>
              <a:t>indirect or relative addressing</a:t>
            </a:r>
          </a:p>
          <a:p>
            <a:pPr lvl="1" eaLnBrk="1" hangingPunct="1"/>
            <a:r>
              <a:rPr lang="en-US" altLang="en-US" sz="2000">
                <a:latin typeface="Optima" charset="0"/>
                <a:cs typeface="Optima" charset="0"/>
              </a:rPr>
              <a:t>Access instructions and data using an offset from a common base address</a:t>
            </a:r>
          </a:p>
          <a:p>
            <a:pPr lvl="1" eaLnBrk="1" hangingPunct="1"/>
            <a:r>
              <a:rPr lang="en-US" altLang="en-US" sz="2000">
                <a:latin typeface="Optima" charset="0"/>
                <a:cs typeface="Optima" charset="0"/>
              </a:rPr>
              <a:t>Store the base address in some register</a:t>
            </a:r>
          </a:p>
          <a:p>
            <a:pPr lvl="2" eaLnBrk="1" hangingPunct="1"/>
            <a:r>
              <a:rPr lang="en-US" altLang="en-US" sz="1600">
                <a:latin typeface="Optima" charset="0"/>
                <a:cs typeface="Optima" charset="0"/>
              </a:rPr>
              <a:t>PC, SP, FP etc.</a:t>
            </a:r>
          </a:p>
          <a:p>
            <a:pPr eaLnBrk="1" hangingPunct="1"/>
            <a:endParaRPr lang="en-US" altLang="en-US" sz="2400">
              <a:latin typeface="Optima" charset="0"/>
              <a:cs typeface="Optima" charset="0"/>
            </a:endParaRPr>
          </a:p>
          <a:p>
            <a:pPr lvl="1" eaLnBrk="1" hangingPunct="1"/>
            <a:endParaRPr lang="en-US" altLang="en-US" sz="2000">
              <a:latin typeface="Optima" charset="0"/>
              <a:cs typeface="Optima" charset="0"/>
            </a:endParaRPr>
          </a:p>
          <a:p>
            <a:pPr lvl="1" eaLnBrk="1" hangingPunct="1"/>
            <a:endParaRPr lang="en-US" altLang="en-US" sz="2000">
              <a:latin typeface="Optima" charset="0"/>
              <a:cs typeface="Optima" charset="0"/>
            </a:endParaRPr>
          </a:p>
          <a:p>
            <a:pPr lvl="1" eaLnBrk="1" hangingPunct="1"/>
            <a:endParaRPr lang="en-US" altLang="en-US" sz="2000">
              <a:latin typeface="Optima" charset="0"/>
              <a:cs typeface="Optima"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dirty="0" smtClean="0"/>
              <a:t>PC Relative Addressing</a:t>
            </a:r>
            <a:endParaRPr lang="en-US" altLang="en-US" dirty="0">
              <a:latin typeface="Optima" charset="0"/>
              <a:cs typeface="Optima" charset="0"/>
            </a:endParaRPr>
          </a:p>
        </p:txBody>
      </p:sp>
      <p:sp>
        <p:nvSpPr>
          <p:cNvPr id="3" name="Content Placeholder 2"/>
          <p:cNvSpPr>
            <a:spLocks noGrp="1"/>
          </p:cNvSpPr>
          <p:nvPr>
            <p:ph idx="1"/>
          </p:nvPr>
        </p:nvSpPr>
        <p:spPr/>
        <p:txBody>
          <a:bodyPr/>
          <a:lstStyle/>
          <a:p>
            <a:pPr eaLnBrk="1" hangingPunct="1"/>
            <a:r>
              <a:rPr lang="en-US" altLang="en-US" sz="2000" dirty="0">
                <a:latin typeface="Optima" charset="0"/>
                <a:cs typeface="Optima" charset="0"/>
              </a:rPr>
              <a:t>Most common form of indirect addressing is </a:t>
            </a:r>
            <a:r>
              <a:rPr lang="en-US" altLang="en-US" sz="2000" b="1" dirty="0">
                <a:solidFill>
                  <a:schemeClr val="tx2"/>
                </a:solidFill>
                <a:latin typeface="Optima" charset="0"/>
                <a:cs typeface="Optima" charset="0"/>
              </a:rPr>
              <a:t>PC-relative addressing </a:t>
            </a:r>
          </a:p>
          <a:p>
            <a:pPr eaLnBrk="1" hangingPunct="1"/>
            <a:r>
              <a:rPr lang="en-US" altLang="en-US" sz="2000" dirty="0">
                <a:latin typeface="Optima" charset="0"/>
                <a:cs typeface="Optima" charset="0"/>
              </a:rPr>
              <a:t>Can use address of current instruction as base address</a:t>
            </a:r>
          </a:p>
          <a:p>
            <a:pPr eaLnBrk="1" hangingPunct="1"/>
            <a:r>
              <a:rPr lang="en-US" altLang="en-US" sz="2000" dirty="0">
                <a:latin typeface="Optima" charset="0"/>
                <a:cs typeface="Optima" charset="0"/>
              </a:rPr>
              <a:t>Current instruction stored in PC</a:t>
            </a:r>
            <a:endParaRPr lang="en-US" altLang="en-US" sz="2000" dirty="0" smtClean="0">
              <a:latin typeface="Optima" charset="0"/>
              <a:cs typeface="Optima" charset="0"/>
            </a:endParaRPr>
          </a:p>
          <a:p>
            <a:pPr eaLnBrk="1" hangingPunct="1"/>
            <a:r>
              <a:rPr lang="en-US" altLang="en-US" sz="2000" dirty="0" smtClean="0">
                <a:latin typeface="Optima" charset="0"/>
                <a:cs typeface="Optima" charset="0"/>
              </a:rPr>
              <a:t>Used </a:t>
            </a:r>
            <a:r>
              <a:rPr lang="en-US" altLang="en-US" sz="2000" dirty="0">
                <a:latin typeface="Optima" charset="0"/>
                <a:cs typeface="Optima" charset="0"/>
              </a:rPr>
              <a:t>by most modern </a:t>
            </a:r>
            <a:r>
              <a:rPr lang="en-US" altLang="en-US" sz="2000" dirty="0" smtClean="0">
                <a:latin typeface="Optima" charset="0"/>
                <a:cs typeface="Optima" charset="0"/>
              </a:rPr>
              <a:t>architectures</a:t>
            </a:r>
            <a:endParaRPr lang="en-US" altLang="en-US" sz="2400" dirty="0" smtClean="0">
              <a:latin typeface="Optima" charset="0"/>
              <a:cs typeface="Optima" charset="0"/>
            </a:endParaRPr>
          </a:p>
          <a:p>
            <a:pPr eaLnBrk="1" hangingPunct="1"/>
            <a:r>
              <a:rPr lang="en-US" altLang="en-US" sz="2000" dirty="0">
                <a:latin typeface="Optima" charset="0"/>
                <a:cs typeface="Optima" charset="0"/>
              </a:rPr>
              <a:t>This doesn’</a:t>
            </a:r>
            <a:r>
              <a:rPr lang="en-US" altLang="ja-JP" sz="2000" dirty="0">
                <a:latin typeface="Optima" charset="0"/>
                <a:cs typeface="Optima" charset="0"/>
              </a:rPr>
              <a:t>t solve problem with jumps entirely</a:t>
            </a:r>
          </a:p>
          <a:p>
            <a:pPr eaLnBrk="1" hangingPunct="1"/>
            <a:endParaRPr lang="en-US" altLang="en-US" sz="2000" dirty="0">
              <a:latin typeface="Optima" charset="0"/>
              <a:cs typeface="Optima" charset="0"/>
            </a:endParaRPr>
          </a:p>
          <a:p>
            <a:pPr eaLnBrk="1" hangingPunct="1"/>
            <a:r>
              <a:rPr lang="en-US" altLang="en-US" sz="2000" dirty="0">
                <a:latin typeface="Optima" charset="0"/>
                <a:cs typeface="Optima" charset="0"/>
              </a:rPr>
              <a:t>What else can change control-flow in programs and cause jumps?</a:t>
            </a:r>
            <a:endParaRPr lang="en-US" altLang="en-US" sz="1800" dirty="0">
              <a:latin typeface="Optima" charset="0"/>
              <a:cs typeface="Optima" charset="0"/>
            </a:endParaRPr>
          </a:p>
          <a:p>
            <a:pPr lvl="1" eaLnBrk="1" hangingPunct="1"/>
            <a:r>
              <a:rPr lang="en-US" altLang="en-US" sz="1800" dirty="0">
                <a:solidFill>
                  <a:srgbClr val="FF0000"/>
                </a:solidFill>
                <a:latin typeface="Optima" charset="0"/>
                <a:cs typeface="Optima" charset="0"/>
              </a:rPr>
              <a:t>Function calls</a:t>
            </a:r>
          </a:p>
          <a:p>
            <a:pPr lvl="1" eaLnBrk="1" hangingPunct="1"/>
            <a:r>
              <a:rPr lang="en-US" altLang="en-US" sz="1800" dirty="0">
                <a:solidFill>
                  <a:srgbClr val="FF0000"/>
                </a:solidFill>
                <a:latin typeface="Optima" charset="0"/>
                <a:cs typeface="Optima" charset="0"/>
              </a:rPr>
              <a:t>Code for a function may be far far away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Addressing</a:t>
            </a:r>
            <a:endParaRPr lang="en-US" dirty="0"/>
          </a:p>
        </p:txBody>
      </p:sp>
      <p:sp>
        <p:nvSpPr>
          <p:cNvPr id="3" name="Content Placeholder 2"/>
          <p:cNvSpPr>
            <a:spLocks noGrp="1"/>
          </p:cNvSpPr>
          <p:nvPr>
            <p:ph idx="1"/>
          </p:nvPr>
        </p:nvSpPr>
        <p:spPr/>
        <p:txBody>
          <a:bodyPr/>
          <a:lstStyle/>
          <a:p>
            <a:r>
              <a:rPr lang="en-US" sz="2000" dirty="0" smtClean="0"/>
              <a:t>Register addressing is used in the BR instruction. </a:t>
            </a:r>
          </a:p>
          <a:p>
            <a:r>
              <a:rPr lang="en-US" sz="2000" dirty="0" smtClean="0"/>
              <a:t>Because a register stores 64 bits, and because an address in a ARV V8 CPU is also 64 bits, you can specify any address in memory.</a:t>
            </a:r>
          </a:p>
          <a:p>
            <a:r>
              <a:rPr lang="en-US" sz="2000" dirty="0" smtClean="0"/>
              <a:t>The typical call is:  </a:t>
            </a:r>
          </a:p>
          <a:p>
            <a:pPr lvl="1"/>
            <a:r>
              <a:rPr lang="en-US" sz="2000" dirty="0" smtClean="0"/>
              <a:t>BR $</a:t>
            </a:r>
            <a:r>
              <a:rPr lang="en-US" sz="2000" dirty="0" err="1" smtClean="0"/>
              <a:t>Rs</a:t>
            </a:r>
            <a:endParaRPr lang="en-US" sz="2000" dirty="0" smtClean="0"/>
          </a:p>
          <a:p>
            <a:r>
              <a:rPr lang="en-US" sz="2000" dirty="0" smtClean="0"/>
              <a:t>where $</a:t>
            </a:r>
            <a:r>
              <a:rPr lang="en-US" sz="2000" dirty="0" err="1" smtClean="0"/>
              <a:t>rs</a:t>
            </a:r>
            <a:r>
              <a:rPr lang="en-US" sz="2000" dirty="0" smtClean="0"/>
              <a:t> is replaced by any register.</a:t>
            </a:r>
          </a:p>
          <a:p>
            <a:r>
              <a:rPr lang="en-US" sz="2000" dirty="0" smtClean="0"/>
              <a:t>The semantics of this is:  </a:t>
            </a:r>
          </a:p>
          <a:p>
            <a:r>
              <a:rPr lang="en-US" sz="2000" dirty="0" smtClean="0"/>
              <a:t>PC &lt;- </a:t>
            </a:r>
            <a:r>
              <a:rPr lang="en-US" sz="2000" dirty="0" err="1" smtClean="0"/>
              <a:t>R[s</a:t>
            </a:r>
            <a:r>
              <a:rPr lang="en-US" sz="2000" dirty="0" smtClean="0"/>
              <a:t>]</a:t>
            </a:r>
          </a:p>
          <a:p>
            <a:r>
              <a:rPr lang="en-US" sz="2000" dirty="0" smtClean="0"/>
              <a:t>This means the PC (program counter) is updated with the </a:t>
            </a:r>
            <a:r>
              <a:rPr lang="en-US" sz="2000" dirty="0" smtClean="0">
                <a:solidFill>
                  <a:srgbClr val="FF0000"/>
                </a:solidFill>
              </a:rPr>
              <a:t>contents of register </a:t>
            </a:r>
            <a:r>
              <a:rPr lang="en-US" sz="2000" dirty="0" err="1" smtClean="0">
                <a:solidFill>
                  <a:srgbClr val="FF0000"/>
                </a:solidFill>
              </a:rPr>
              <a:t>s</a:t>
            </a:r>
            <a:r>
              <a:rPr lang="en-US" sz="2000" dirty="0" smtClean="0"/>
              <a:t>. Recall that a jump or branch is updated by modifying the contents of the program counter. Register addressing gives you the ability to generate any address in memory.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from ARM V8 Manual </a:t>
            </a:r>
            <a:endParaRPr lang="en-US" dirty="0"/>
          </a:p>
        </p:txBody>
      </p:sp>
      <p:pic>
        <p:nvPicPr>
          <p:cNvPr id="4" name="Content Placeholder 3" descr="Screen Shot 2018-09-11 at 1.51.59 PM.png"/>
          <p:cNvPicPr>
            <a:picLocks noGrp="1" noChangeAspect="1"/>
          </p:cNvPicPr>
          <p:nvPr>
            <p:ph idx="1"/>
          </p:nvPr>
        </p:nvPicPr>
        <p:blipFill>
          <a:blip r:embed="rId2"/>
          <a:stretch>
            <a:fillRect/>
          </a:stretch>
        </p:blipFill>
        <p:spPr>
          <a:xfrm>
            <a:off x="716266" y="1219200"/>
            <a:ext cx="7711467" cy="5105400"/>
          </a:xfrm>
        </p:spPr>
      </p:pic>
      <p:sp>
        <p:nvSpPr>
          <p:cNvPr id="5" name="TextBox 4"/>
          <p:cNvSpPr txBox="1"/>
          <p:nvPr/>
        </p:nvSpPr>
        <p:spPr>
          <a:xfrm>
            <a:off x="990600" y="6553200"/>
            <a:ext cx="8153400" cy="215444"/>
          </a:xfrm>
          <a:prstGeom prst="rect">
            <a:avLst/>
          </a:prstGeom>
          <a:noFill/>
        </p:spPr>
        <p:txBody>
          <a:bodyPr wrap="square" rtlCol="0">
            <a:spAutoFit/>
          </a:bodyPr>
          <a:lstStyle/>
          <a:p>
            <a:r>
              <a:rPr lang="en-US" sz="800" dirty="0" smtClean="0">
                <a:latin typeface="Optima" charset="0"/>
                <a:ea typeface="ＭＳ Ｐゴシック" charset="0"/>
              </a:rPr>
              <a:t>http://</a:t>
            </a:r>
            <a:r>
              <a:rPr lang="en-US" sz="800" dirty="0" err="1" smtClean="0">
                <a:latin typeface="Optima" charset="0"/>
                <a:ea typeface="ＭＳ Ｐゴシック" charset="0"/>
              </a:rPr>
              <a:t>infocenter.arm.com/help/index.jsp?topic</a:t>
            </a:r>
            <a:r>
              <a:rPr lang="en-US" sz="800" dirty="0" smtClean="0">
                <a:latin typeface="Optima" charset="0"/>
                <a:ea typeface="ＭＳ Ｐゴシック" charset="0"/>
              </a:rPr>
              <a:t>=/com.arm.doc.den0024a/ch09s01s02.html</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en-US" dirty="0">
                <a:latin typeface="Optima" charset="0"/>
                <a:cs typeface="Optima" charset="0"/>
              </a:rPr>
              <a:t>Control Instruction Implementation</a:t>
            </a:r>
          </a:p>
        </p:txBody>
      </p:sp>
      <p:sp>
        <p:nvSpPr>
          <p:cNvPr id="48130" name="Rectangle 3"/>
          <p:cNvSpPr>
            <a:spLocks noGrp="1" noChangeArrowheads="1"/>
          </p:cNvSpPr>
          <p:nvPr>
            <p:ph idx="1"/>
          </p:nvPr>
        </p:nvSpPr>
        <p:spPr/>
        <p:txBody>
          <a:bodyPr/>
          <a:lstStyle/>
          <a:p>
            <a:pPr>
              <a:defRPr/>
            </a:pPr>
            <a:r>
              <a:rPr lang="en-US" sz="2000" dirty="0">
                <a:latin typeface="Optima" charset="0"/>
                <a:ea typeface="ＭＳ Ｐゴシック" charset="0"/>
              </a:rPr>
              <a:t>All control instructions</a:t>
            </a:r>
            <a:r>
              <a:rPr lang="en-US" sz="1800" dirty="0">
                <a:latin typeface="Optima" charset="0"/>
                <a:ea typeface="ＭＳ Ｐゴシック" charset="0"/>
              </a:rPr>
              <a:t> need to update PC, so that it points to the </a:t>
            </a:r>
            <a:r>
              <a:rPr lang="en-US" sz="1800" i="1" dirty="0">
                <a:latin typeface="Optima" charset="0"/>
                <a:ea typeface="ＭＳ Ｐゴシック" charset="0"/>
              </a:rPr>
              <a:t>next instruction </a:t>
            </a:r>
            <a:r>
              <a:rPr lang="en-US" sz="1800" dirty="0">
                <a:latin typeface="Optima" charset="0"/>
                <a:ea typeface="ＭＳ Ｐゴシック" charset="0"/>
              </a:rPr>
              <a:t>to be executed</a:t>
            </a:r>
            <a:endParaRPr lang="en-US" sz="2000" dirty="0">
              <a:latin typeface="Optima" charset="0"/>
              <a:ea typeface="ＭＳ Ｐゴシック" charset="0"/>
            </a:endParaRPr>
          </a:p>
          <a:p>
            <a:pPr lvl="1">
              <a:defRPr/>
            </a:pPr>
            <a:endParaRPr lang="en-US" sz="2000" dirty="0">
              <a:latin typeface="Optima" charset="0"/>
              <a:ea typeface="ＭＳ Ｐゴシック" charset="0"/>
            </a:endParaRPr>
          </a:p>
          <a:p>
            <a:pPr>
              <a:defRPr/>
            </a:pPr>
            <a:r>
              <a:rPr lang="en-US" sz="2000" dirty="0">
                <a:latin typeface="Optima" charset="0"/>
                <a:ea typeface="ＭＳ Ｐゴシック" charset="0"/>
              </a:rPr>
              <a:t>Implicit control on each instruction</a:t>
            </a:r>
          </a:p>
          <a:p>
            <a:pPr lvl="2">
              <a:defRPr/>
            </a:pPr>
            <a:r>
              <a:rPr lang="en-US" sz="1800" dirty="0">
                <a:latin typeface="Optima" charset="0"/>
                <a:ea typeface="ＭＳ Ｐゴシック" charset="0"/>
              </a:rPr>
              <a:t>PC </a:t>
            </a:r>
            <a:r>
              <a:rPr lang="en-US" sz="1800" dirty="0">
                <a:latin typeface="Optima" charset="0"/>
                <a:ea typeface="ＭＳ Ｐゴシック" charset="0"/>
                <a:sym typeface="Symbol" charset="0"/>
              </a:rPr>
              <a:t>=</a:t>
            </a:r>
            <a:r>
              <a:rPr lang="en-US" sz="1800" dirty="0">
                <a:latin typeface="Optima" charset="0"/>
                <a:ea typeface="ＭＳ Ｐゴシック" charset="0"/>
              </a:rPr>
              <a:t> PC + 4</a:t>
            </a:r>
          </a:p>
          <a:p>
            <a:pPr lvl="2">
              <a:defRPr/>
            </a:pPr>
            <a:r>
              <a:rPr lang="en-US" dirty="0">
                <a:latin typeface="Optima" charset="0"/>
                <a:ea typeface="ＭＳ Ｐゴシック" charset="0"/>
              </a:rPr>
              <a:t>No explicit machine code needed</a:t>
            </a:r>
          </a:p>
          <a:p>
            <a:pPr>
              <a:defRPr/>
            </a:pPr>
            <a:endParaRPr lang="en-US" sz="2000" dirty="0">
              <a:latin typeface="Optima" charset="0"/>
              <a:ea typeface="ＭＳ Ｐゴシック" charset="0"/>
            </a:endParaRPr>
          </a:p>
          <a:p>
            <a:pPr>
              <a:defRPr/>
            </a:pPr>
            <a:r>
              <a:rPr lang="en-US" sz="2000" dirty="0" smtClean="0">
                <a:latin typeface="Optima" charset="0"/>
                <a:ea typeface="ＭＳ Ｐゴシック" charset="0"/>
              </a:rPr>
              <a:t>Need to implement </a:t>
            </a:r>
          </a:p>
          <a:p>
            <a:pPr lvl="1">
              <a:defRPr/>
            </a:pPr>
            <a:r>
              <a:rPr lang="en-US" sz="1800" dirty="0" smtClean="0">
                <a:latin typeface="Optima" charset="0"/>
                <a:ea typeface="ＭＳ Ｐゴシック" charset="0"/>
              </a:rPr>
              <a:t>Unconditional jumps</a:t>
            </a:r>
          </a:p>
          <a:p>
            <a:pPr lvl="1">
              <a:defRPr/>
            </a:pPr>
            <a:r>
              <a:rPr lang="en-US" sz="1800" dirty="0" smtClean="0">
                <a:latin typeface="Optima" charset="0"/>
                <a:ea typeface="ＭＳ Ｐゴシック" charset="0"/>
              </a:rPr>
              <a:t>Conditional jumps (or branches)</a:t>
            </a:r>
            <a:endParaRPr lang="en-US" sz="1800" dirty="0">
              <a:latin typeface="Optima" charset="0"/>
              <a:ea typeface="ＭＳ Ｐゴシック" charset="0"/>
            </a:endParaRPr>
          </a:p>
          <a:p>
            <a:pPr marL="857250" lvl="2" indent="0">
              <a:buFont typeface="Times" charset="0"/>
              <a:buNone/>
              <a:defRPr/>
            </a:pPr>
            <a:endParaRPr lang="en-US" sz="1600" dirty="0" smtClean="0">
              <a:latin typeface="Optima" charset="0"/>
              <a:ea typeface="ＭＳ Ｐゴシック" charset="0"/>
            </a:endParaRPr>
          </a:p>
          <a:p>
            <a:pPr>
              <a:defRPr/>
            </a:pPr>
            <a:endParaRPr lang="en-US" sz="1600" dirty="0" smtClean="0">
              <a:latin typeface="Optima" charset="0"/>
              <a:ea typeface="ＭＳ Ｐゴシック"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Make sure you review my slides on the program and heed their sage wisdom!</a:t>
            </a:r>
          </a:p>
          <a:p>
            <a:pPr lvl="1"/>
            <a:r>
              <a:rPr lang="en-US" dirty="0" smtClean="0"/>
              <a:t>Data structures</a:t>
            </a:r>
          </a:p>
          <a:p>
            <a:pPr lvl="1"/>
            <a:r>
              <a:rPr lang="en-US" dirty="0" smtClean="0"/>
              <a:t>Unit testing</a:t>
            </a:r>
          </a:p>
          <a:p>
            <a:pPr lvl="1"/>
            <a:r>
              <a:rPr lang="en-US" dirty="0" smtClean="0"/>
              <a:t>Work in teams</a:t>
            </a:r>
          </a:p>
          <a:p>
            <a:pPr lvl="1"/>
            <a:r>
              <a:rPr lang="en-US" dirty="0" smtClean="0"/>
              <a:t>Get started NOW.    </a:t>
            </a:r>
          </a:p>
          <a:p>
            <a:r>
              <a:rPr lang="en-US" dirty="0" smtClean="0"/>
              <a:t>I expect not to move Midterm 1 date</a:t>
            </a:r>
          </a:p>
          <a:p>
            <a:pPr lvl="1"/>
            <a:r>
              <a:rPr lang="en-US" dirty="0" smtClean="0"/>
              <a:t>but</a:t>
            </a:r>
          </a:p>
          <a:p>
            <a:r>
              <a:rPr lang="en-US" dirty="0" smtClean="0"/>
              <a:t>Check the schedule on TRACS this weekend for changes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400">
                <a:solidFill>
                  <a:schemeClr val="tx2"/>
                </a:solidFill>
              </a:rPr>
              <a:t>	</a:t>
            </a:r>
          </a:p>
        </p:txBody>
      </p:sp>
      <p:sp>
        <p:nvSpPr>
          <p:cNvPr id="50178" name="Rectangle 2"/>
          <p:cNvSpPr>
            <a:spLocks noGrp="1" noChangeArrowheads="1"/>
          </p:cNvSpPr>
          <p:nvPr>
            <p:ph type="title"/>
          </p:nvPr>
        </p:nvSpPr>
        <p:spPr/>
        <p:txBody>
          <a:bodyPr/>
          <a:lstStyle/>
          <a:p>
            <a:r>
              <a:rPr lang="en-US" altLang="en-US" dirty="0">
                <a:latin typeface="Optima" charset="0"/>
                <a:cs typeface="Optima" charset="0"/>
              </a:rPr>
              <a:t>Conditional </a:t>
            </a:r>
            <a:r>
              <a:rPr lang="en-US" altLang="en-US" dirty="0" smtClean="0">
                <a:latin typeface="Optima" charset="0"/>
                <a:cs typeface="Optima" charset="0"/>
              </a:rPr>
              <a:t>Jumps Beside CBZ</a:t>
            </a:r>
            <a:endParaRPr lang="en-US" altLang="en-US" dirty="0">
              <a:latin typeface="Optima" charset="0"/>
              <a:cs typeface="Optima" charset="0"/>
            </a:endParaRPr>
          </a:p>
        </p:txBody>
      </p:sp>
      <p:sp>
        <p:nvSpPr>
          <p:cNvPr id="50179" name="Rectangle 3"/>
          <p:cNvSpPr>
            <a:spLocks noGrp="1" noChangeArrowheads="1"/>
          </p:cNvSpPr>
          <p:nvPr>
            <p:ph type="body" idx="1"/>
          </p:nvPr>
        </p:nvSpPr>
        <p:spPr/>
        <p:txBody>
          <a:bodyPr/>
          <a:lstStyle/>
          <a:p>
            <a:r>
              <a:rPr lang="en-US" altLang="en-US" sz="2400" dirty="0">
                <a:latin typeface="Optima" charset="0"/>
                <a:cs typeface="Optima" charset="0"/>
              </a:rPr>
              <a:t>Two tasks</a:t>
            </a:r>
          </a:p>
          <a:p>
            <a:pPr lvl="1"/>
            <a:r>
              <a:rPr lang="en-US" altLang="en-US" sz="2000" dirty="0">
                <a:latin typeface="Optima" charset="0"/>
                <a:cs typeface="Optima" charset="0"/>
              </a:rPr>
              <a:t>Evaluate condition </a:t>
            </a:r>
          </a:p>
          <a:p>
            <a:pPr lvl="1"/>
            <a:r>
              <a:rPr lang="en-US" altLang="en-US" sz="2000" dirty="0">
                <a:latin typeface="Optima" charset="0"/>
                <a:cs typeface="Optima" charset="0"/>
              </a:rPr>
              <a:t>Jump to new address based on result</a:t>
            </a:r>
          </a:p>
          <a:p>
            <a:pPr lvl="2">
              <a:buFont typeface="Times" charset="0"/>
              <a:buNone/>
            </a:pPr>
            <a:endParaRPr lang="en-US" altLang="en-US" sz="1600" b="1" dirty="0">
              <a:latin typeface="Calibri" charset="0"/>
              <a:cs typeface="Optima" charset="0"/>
            </a:endParaRPr>
          </a:p>
          <a:p>
            <a:pPr eaLnBrk="1" hangingPunct="1">
              <a:lnSpc>
                <a:spcPct val="90000"/>
              </a:lnSpc>
            </a:pPr>
            <a:endParaRPr lang="en-US" altLang="en-US" sz="1800" dirty="0" smtClean="0">
              <a:latin typeface="Optima" charset="0"/>
              <a:cs typeface="Optima" charset="0"/>
            </a:endParaRPr>
          </a:p>
          <a:p>
            <a:pPr eaLnBrk="1" hangingPunct="1">
              <a:lnSpc>
                <a:spcPct val="90000"/>
              </a:lnSpc>
            </a:pPr>
            <a:r>
              <a:rPr lang="en-US" altLang="en-US" sz="1800" dirty="0" smtClean="0">
                <a:latin typeface="Optima" charset="0"/>
                <a:cs typeface="Optima" charset="0"/>
              </a:rPr>
              <a:t>Some instructions can set condition codes</a:t>
            </a:r>
            <a:br>
              <a:rPr lang="en-US" altLang="en-US" sz="1800" dirty="0" smtClean="0">
                <a:latin typeface="Optima" charset="0"/>
                <a:cs typeface="Optima" charset="0"/>
              </a:rPr>
            </a:br>
            <a:r>
              <a:rPr lang="en-US" altLang="en-US" sz="1800" dirty="0" smtClean="0">
                <a:latin typeface="Optima" charset="0"/>
                <a:cs typeface="Optima" charset="0"/>
              </a:rPr>
              <a:t>ADDS, ADDIS, ANDS, ANDIS, SUBS, SUBIS</a:t>
            </a:r>
          </a:p>
          <a:p>
            <a:pPr eaLnBrk="1" hangingPunct="1">
              <a:lnSpc>
                <a:spcPct val="90000"/>
              </a:lnSpc>
            </a:pPr>
            <a:endParaRPr lang="en-US" altLang="en-US" sz="1800" dirty="0" smtClean="0">
              <a:latin typeface="Optima" charset="0"/>
              <a:cs typeface="Optima" charset="0"/>
            </a:endParaRPr>
          </a:p>
          <a:p>
            <a:pPr eaLnBrk="1" hangingPunct="1">
              <a:lnSpc>
                <a:spcPct val="90000"/>
              </a:lnSpc>
            </a:pPr>
            <a:endParaRPr lang="en-US" altLang="en-US" sz="2400" dirty="0">
              <a:latin typeface="Optima" charset="0"/>
              <a:cs typeface="Optima" charset="0"/>
            </a:endParaRPr>
          </a:p>
        </p:txBody>
      </p:sp>
      <p:grpSp>
        <p:nvGrpSpPr>
          <p:cNvPr id="2" name="Group 22"/>
          <p:cNvGrpSpPr>
            <a:grpSpLocks/>
          </p:cNvGrpSpPr>
          <p:nvPr/>
        </p:nvGrpSpPr>
        <p:grpSpPr bwMode="auto">
          <a:xfrm>
            <a:off x="6633885" y="2514600"/>
            <a:ext cx="1704975" cy="1538288"/>
            <a:chOff x="6553200" y="1890713"/>
            <a:chExt cx="1704976" cy="1538287"/>
          </a:xfrm>
        </p:grpSpPr>
        <p:grpSp>
          <p:nvGrpSpPr>
            <p:cNvPr id="3" name="Group 5"/>
            <p:cNvGrpSpPr>
              <a:grpSpLocks/>
            </p:cNvGrpSpPr>
            <p:nvPr/>
          </p:nvGrpSpPr>
          <p:grpSpPr bwMode="auto">
            <a:xfrm>
              <a:off x="6553200" y="1890713"/>
              <a:ext cx="1701800" cy="431800"/>
              <a:chOff x="3312" y="1152"/>
              <a:chExt cx="576" cy="144"/>
            </a:xfrm>
          </p:grpSpPr>
          <p:sp>
            <p:nvSpPr>
              <p:cNvPr id="50187" name="Rectangle 6"/>
              <p:cNvSpPr>
                <a:spLocks noChangeArrowheads="1"/>
              </p:cNvSpPr>
              <p:nvPr/>
            </p:nvSpPr>
            <p:spPr bwMode="auto">
              <a:xfrm>
                <a:off x="3312" y="1152"/>
                <a:ext cx="144" cy="144"/>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ea typeface="Calibri" charset="0"/>
                    <a:cs typeface="Calibri" charset="0"/>
                  </a:rPr>
                  <a:t>Z</a:t>
                </a:r>
              </a:p>
            </p:txBody>
          </p:sp>
          <p:sp>
            <p:nvSpPr>
              <p:cNvPr id="50188" name="Rectangle 7"/>
              <p:cNvSpPr>
                <a:spLocks noChangeArrowheads="1"/>
              </p:cNvSpPr>
              <p:nvPr/>
            </p:nvSpPr>
            <p:spPr bwMode="auto">
              <a:xfrm>
                <a:off x="3456" y="1152"/>
                <a:ext cx="144" cy="144"/>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ea typeface="Calibri" charset="0"/>
                    <a:cs typeface="Calibri" charset="0"/>
                  </a:rPr>
                  <a:t>N</a:t>
                </a:r>
              </a:p>
            </p:txBody>
          </p:sp>
          <p:sp>
            <p:nvSpPr>
              <p:cNvPr id="50189" name="Rectangle 8"/>
              <p:cNvSpPr>
                <a:spLocks noChangeArrowheads="1"/>
              </p:cNvSpPr>
              <p:nvPr/>
            </p:nvSpPr>
            <p:spPr bwMode="auto">
              <a:xfrm>
                <a:off x="3600" y="1152"/>
                <a:ext cx="144" cy="144"/>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ea typeface="Calibri" charset="0"/>
                    <a:cs typeface="Calibri" charset="0"/>
                  </a:rPr>
                  <a:t>C</a:t>
                </a:r>
              </a:p>
            </p:txBody>
          </p:sp>
          <p:sp>
            <p:nvSpPr>
              <p:cNvPr id="50190" name="Rectangle 9"/>
              <p:cNvSpPr>
                <a:spLocks noChangeArrowheads="1"/>
              </p:cNvSpPr>
              <p:nvPr/>
            </p:nvSpPr>
            <p:spPr bwMode="auto">
              <a:xfrm>
                <a:off x="3744" y="1152"/>
                <a:ext cx="144" cy="144"/>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ea typeface="Calibri" charset="0"/>
                    <a:cs typeface="Calibri" charset="0"/>
                  </a:rPr>
                  <a:t>O</a:t>
                </a:r>
              </a:p>
            </p:txBody>
          </p:sp>
        </p:grpSp>
        <p:sp>
          <p:nvSpPr>
            <p:cNvPr id="50183" name="Text Box 10"/>
            <p:cNvSpPr txBox="1">
              <a:spLocks noChangeArrowheads="1"/>
            </p:cNvSpPr>
            <p:nvPr/>
          </p:nvSpPr>
          <p:spPr bwMode="auto">
            <a:xfrm rot="16200000">
              <a:off x="6454399" y="2476778"/>
              <a:ext cx="589713"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905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dirty="0">
                  <a:latin typeface="Calibri" charset="0"/>
                  <a:ea typeface="Calibri" charset="0"/>
                  <a:cs typeface="Calibri" charset="0"/>
                </a:rPr>
                <a:t>zero</a:t>
              </a:r>
            </a:p>
          </p:txBody>
        </p:sp>
        <p:sp>
          <p:nvSpPr>
            <p:cNvPr id="50184" name="Text Box 11"/>
            <p:cNvSpPr txBox="1">
              <a:spLocks noChangeArrowheads="1"/>
            </p:cNvSpPr>
            <p:nvPr/>
          </p:nvSpPr>
          <p:spPr bwMode="auto">
            <a:xfrm rot="16200000">
              <a:off x="6713312" y="2641878"/>
              <a:ext cx="998990"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905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ea typeface="Calibri" charset="0"/>
                  <a:cs typeface="Calibri" charset="0"/>
                </a:rPr>
                <a:t>negative</a:t>
              </a:r>
            </a:p>
          </p:txBody>
        </p:sp>
        <p:sp>
          <p:nvSpPr>
            <p:cNvPr id="50185" name="Text Box 12"/>
            <p:cNvSpPr txBox="1">
              <a:spLocks noChangeArrowheads="1"/>
            </p:cNvSpPr>
            <p:nvPr/>
          </p:nvSpPr>
          <p:spPr bwMode="auto">
            <a:xfrm rot="16200000">
              <a:off x="7324643" y="2514879"/>
              <a:ext cx="666914"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905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ea typeface="Calibri" charset="0"/>
                  <a:cs typeface="Calibri" charset="0"/>
                </a:rPr>
                <a:t>carry</a:t>
              </a:r>
            </a:p>
          </p:txBody>
        </p:sp>
        <p:sp>
          <p:nvSpPr>
            <p:cNvPr id="50186" name="Text Box 13"/>
            <p:cNvSpPr txBox="1">
              <a:spLocks noChangeArrowheads="1"/>
            </p:cNvSpPr>
            <p:nvPr/>
          </p:nvSpPr>
          <p:spPr bwMode="auto">
            <a:xfrm rot="-5400000">
              <a:off x="7535863" y="2706688"/>
              <a:ext cx="1074737"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905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ea typeface="Calibri" charset="0"/>
                  <a:cs typeface="Calibri" charset="0"/>
                </a:rPr>
                <a:t>overflow</a:t>
              </a:r>
            </a:p>
          </p:txBody>
        </p:sp>
      </p:grpSp>
      <p:sp>
        <p:nvSpPr>
          <p:cNvPr id="50181" name="Rectangle 1"/>
          <p:cNvSpPr>
            <a:spLocks noChangeArrowheads="1"/>
          </p:cNvSpPr>
          <p:nvPr/>
        </p:nvSpPr>
        <p:spPr bwMode="auto">
          <a:xfrm>
            <a:off x="5670550" y="1447800"/>
            <a:ext cx="2632075" cy="338138"/>
          </a:xfrm>
          <a:prstGeom prst="rect">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 typeface="Times" charset="0"/>
              <a:buNone/>
            </a:pPr>
            <a:r>
              <a:rPr lang="en-US" altLang="en-US" sz="1600" b="1">
                <a:latin typeface="Calibri" charset="0"/>
              </a:rPr>
              <a:t>PC </a:t>
            </a:r>
            <a:r>
              <a:rPr lang="en-US" altLang="en-US" sz="1600" b="1">
                <a:latin typeface="Calibri" charset="0"/>
                <a:sym typeface="Symbol" charset="2"/>
              </a:rPr>
              <a:t>=</a:t>
            </a:r>
            <a:r>
              <a:rPr lang="en-US" altLang="en-US" sz="1600" b="1">
                <a:latin typeface="Calibri" charset="0"/>
              </a:rPr>
              <a:t> PC + (($r == $s) ? 17 :13)</a:t>
            </a:r>
          </a:p>
        </p:txBody>
      </p:sp>
      <p:pic>
        <p:nvPicPr>
          <p:cNvPr id="17" name="Picture 16" descr="Screen Shot 2018-09-11 at 1.09.14 PM.png"/>
          <p:cNvPicPr>
            <a:picLocks noChangeAspect="1"/>
          </p:cNvPicPr>
          <p:nvPr/>
        </p:nvPicPr>
        <p:blipFill>
          <a:blip r:embed="rId3"/>
          <a:stretch>
            <a:fillRect/>
          </a:stretch>
        </p:blipFill>
        <p:spPr>
          <a:xfrm>
            <a:off x="228600" y="4559528"/>
            <a:ext cx="8775700" cy="21844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Addressing – Load / Store</a:t>
            </a:r>
            <a:endParaRPr lang="en-US" dirty="0"/>
          </a:p>
        </p:txBody>
      </p:sp>
      <p:sp>
        <p:nvSpPr>
          <p:cNvPr id="3" name="Content Placeholder 2"/>
          <p:cNvSpPr>
            <a:spLocks noGrp="1"/>
          </p:cNvSpPr>
          <p:nvPr>
            <p:ph idx="1"/>
          </p:nvPr>
        </p:nvSpPr>
        <p:spPr/>
        <p:txBody>
          <a:bodyPr/>
          <a:lstStyle/>
          <a:p>
            <a:r>
              <a:rPr lang="en-US" sz="2000" dirty="0" smtClean="0"/>
              <a:t>Let's consider the following instruction.  </a:t>
            </a:r>
          </a:p>
          <a:p>
            <a:pPr lvl="1"/>
            <a:r>
              <a:rPr lang="en-US" sz="1600" dirty="0" smtClean="0"/>
              <a:t>LDUR </a:t>
            </a:r>
            <a:r>
              <a:rPr lang="en-US" sz="1600" dirty="0" err="1" smtClean="0"/>
              <a:t>rt</a:t>
            </a:r>
            <a:r>
              <a:rPr lang="en-US" sz="1600" dirty="0" smtClean="0"/>
              <a:t>, [</a:t>
            </a:r>
            <a:r>
              <a:rPr lang="en-US" sz="1600" dirty="0" err="1" smtClean="0"/>
              <a:t>rs</a:t>
            </a:r>
            <a:r>
              <a:rPr lang="en-US" sz="1600" dirty="0" smtClean="0"/>
              <a:t>, offset]  load contents of base in $</a:t>
            </a:r>
            <a:r>
              <a:rPr lang="en-US" sz="1600" dirty="0" err="1" smtClean="0"/>
              <a:t>rs</a:t>
            </a:r>
            <a:r>
              <a:rPr lang="en-US" sz="1600" dirty="0" smtClean="0"/>
              <a:t> + </a:t>
            </a:r>
            <a:r>
              <a:rPr lang="en-US" sz="1600" dirty="0" err="1" smtClean="0"/>
              <a:t>se(offset</a:t>
            </a:r>
            <a:r>
              <a:rPr lang="en-US" sz="1600" dirty="0" smtClean="0"/>
              <a:t>) into $</a:t>
            </a:r>
            <a:r>
              <a:rPr lang="en-US" sz="1600" dirty="0" err="1" smtClean="0"/>
              <a:t>rt</a:t>
            </a:r>
            <a:r>
              <a:rPr lang="en-US" sz="1600" dirty="0" smtClean="0"/>
              <a:t>  </a:t>
            </a:r>
          </a:p>
          <a:p>
            <a:r>
              <a:rPr lang="en-US" sz="2000" dirty="0" smtClean="0"/>
              <a:t>where $</a:t>
            </a:r>
            <a:r>
              <a:rPr lang="en-US" sz="2000" dirty="0" err="1" smtClean="0"/>
              <a:t>rs</a:t>
            </a:r>
            <a:r>
              <a:rPr lang="en-US" sz="2000" dirty="0" smtClean="0"/>
              <a:t> and $</a:t>
            </a:r>
            <a:r>
              <a:rPr lang="en-US" sz="2000" dirty="0" err="1" smtClean="0"/>
              <a:t>rt</a:t>
            </a:r>
            <a:r>
              <a:rPr lang="en-US" sz="2000" dirty="0" smtClean="0"/>
              <a:t> are any two registers.</a:t>
            </a:r>
          </a:p>
          <a:p>
            <a:endParaRPr lang="en-US" sz="2000" dirty="0" smtClean="0"/>
          </a:p>
          <a:p>
            <a:r>
              <a:rPr lang="en-US" sz="2000" dirty="0" smtClean="0"/>
              <a:t>The offset is the 9 bit immediate value from the instruction. The 9 bits are the number of </a:t>
            </a:r>
            <a:r>
              <a:rPr lang="en-US" sz="2000" dirty="0" smtClean="0">
                <a:solidFill>
                  <a:srgbClr val="FF0000"/>
                </a:solidFill>
              </a:rPr>
              <a:t>words</a:t>
            </a:r>
            <a:r>
              <a:rPr lang="en-US" sz="2000" dirty="0" smtClean="0"/>
              <a:t> we are offsetting.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a:latin typeface="Optima" charset="0"/>
                <a:cs typeface="Optima" charset="0"/>
              </a:rPr>
              <a:t>Amount of Data Transfer</a:t>
            </a:r>
          </a:p>
        </p:txBody>
      </p:sp>
      <p:sp>
        <p:nvSpPr>
          <p:cNvPr id="39938" name="Content Placeholder 2"/>
          <p:cNvSpPr>
            <a:spLocks noGrp="1"/>
          </p:cNvSpPr>
          <p:nvPr>
            <p:ph idx="1"/>
          </p:nvPr>
        </p:nvSpPr>
        <p:spPr/>
        <p:txBody>
          <a:bodyPr/>
          <a:lstStyle/>
          <a:p>
            <a:pPr eaLnBrk="1" hangingPunct="1"/>
            <a:r>
              <a:rPr lang="en-US" altLang="en-US" sz="2000" dirty="0">
                <a:latin typeface="Optima" charset="0"/>
                <a:cs typeface="Optima" charset="0"/>
              </a:rPr>
              <a:t>The amount of data loaded or stored in each instruction may vary in some </a:t>
            </a:r>
            <a:r>
              <a:rPr lang="en-US" altLang="en-US" sz="2000" dirty="0" err="1">
                <a:latin typeface="Optima" charset="0"/>
                <a:cs typeface="Optima" charset="0"/>
              </a:rPr>
              <a:t>ISAs</a:t>
            </a:r>
            <a:endParaRPr lang="en-US" altLang="en-US" sz="2000" dirty="0">
              <a:latin typeface="Optima" charset="0"/>
              <a:cs typeface="Optima" charset="0"/>
            </a:endParaRPr>
          </a:p>
          <a:p>
            <a:pPr eaLnBrk="1" hangingPunct="1"/>
            <a:endParaRPr lang="en-US" altLang="en-US" sz="2000" dirty="0">
              <a:latin typeface="Optima" charset="0"/>
              <a:cs typeface="Optima" charset="0"/>
            </a:endParaRPr>
          </a:p>
          <a:p>
            <a:pPr eaLnBrk="1" hangingPunct="1"/>
            <a:r>
              <a:rPr lang="en-US" altLang="en-US" sz="2000" dirty="0">
                <a:latin typeface="Optima" charset="0"/>
                <a:cs typeface="Optima" charset="0"/>
              </a:rPr>
              <a:t>Some </a:t>
            </a:r>
            <a:r>
              <a:rPr lang="en-US" altLang="en-US" sz="2000" dirty="0" err="1">
                <a:latin typeface="Optima" charset="0"/>
                <a:cs typeface="Optima" charset="0"/>
              </a:rPr>
              <a:t>ISAs</a:t>
            </a:r>
            <a:r>
              <a:rPr lang="en-US" altLang="en-US" sz="2000" dirty="0">
                <a:latin typeface="Optima" charset="0"/>
                <a:cs typeface="Optima" charset="0"/>
              </a:rPr>
              <a:t> support separate load and store instructions that specify </a:t>
            </a:r>
            <a:r>
              <a:rPr lang="en-US" altLang="en-US" sz="2000" b="1" i="1" dirty="0">
                <a:solidFill>
                  <a:schemeClr val="tx2"/>
                </a:solidFill>
                <a:latin typeface="Optima" charset="0"/>
                <a:cs typeface="Optima" charset="0"/>
              </a:rPr>
              <a:t>how much </a:t>
            </a:r>
            <a:r>
              <a:rPr lang="en-US" altLang="en-US" sz="2000" dirty="0">
                <a:latin typeface="Optima" charset="0"/>
                <a:cs typeface="Optima" charset="0"/>
              </a:rPr>
              <a:t>data is to be accessed</a:t>
            </a:r>
          </a:p>
          <a:p>
            <a:pPr lvl="1" eaLnBrk="1" hangingPunct="1">
              <a:buFont typeface="Times" charset="0"/>
              <a:buNone/>
            </a:pPr>
            <a:endParaRPr lang="en-US" altLang="en-US" sz="1800" dirty="0" smtClean="0">
              <a:latin typeface="Optima" charset="0"/>
              <a:cs typeface="Optima" charset="0"/>
            </a:endParaRPr>
          </a:p>
          <a:p>
            <a:pPr lvl="1" eaLnBrk="1" hangingPunct="1"/>
            <a:endParaRPr lang="en-US" altLang="en-US" sz="1800" dirty="0" smtClean="0">
              <a:latin typeface="Optima" charset="0"/>
              <a:cs typeface="Optima" charset="0"/>
            </a:endParaRPr>
          </a:p>
          <a:p>
            <a:pPr eaLnBrk="1" hangingPunct="1"/>
            <a:endParaRPr lang="en-US" altLang="en-US" sz="2000" dirty="0" smtClean="0">
              <a:latin typeface="Optima" charset="0"/>
              <a:cs typeface="Optima" charset="0"/>
            </a:endParaRPr>
          </a:p>
          <a:p>
            <a:pPr eaLnBrk="1" hangingPunct="1"/>
            <a:endParaRPr lang="en-US" altLang="en-US" sz="2000" dirty="0" smtClean="0">
              <a:latin typeface="Optima" charset="0"/>
              <a:cs typeface="Optima" charset="0"/>
            </a:endParaRPr>
          </a:p>
          <a:p>
            <a:pPr eaLnBrk="1" hangingPunct="1"/>
            <a:endParaRPr lang="en-US" altLang="en-US" sz="2000" dirty="0" smtClean="0">
              <a:latin typeface="Optima" charset="0"/>
              <a:cs typeface="Optima" charset="0"/>
            </a:endParaRPr>
          </a:p>
          <a:p>
            <a:pPr eaLnBrk="1" hangingPunct="1"/>
            <a:r>
              <a:rPr lang="en-US" altLang="en-US" sz="2000" dirty="0" smtClean="0">
                <a:latin typeface="Optima" charset="0"/>
                <a:cs typeface="Optima" charset="0"/>
              </a:rPr>
              <a:t>In </a:t>
            </a:r>
            <a:r>
              <a:rPr lang="en-US" altLang="en-US" sz="2000" dirty="0">
                <a:latin typeface="Optima" charset="0"/>
                <a:cs typeface="Optima" charset="0"/>
              </a:rPr>
              <a:t>reality, almost never bring in just one byte or one word from memory</a:t>
            </a:r>
          </a:p>
          <a:p>
            <a:pPr eaLnBrk="1" hangingPunct="1"/>
            <a:r>
              <a:rPr lang="en-US" altLang="en-US" sz="2000" dirty="0">
                <a:latin typeface="Optima" charset="0"/>
                <a:cs typeface="Optima" charset="0"/>
              </a:rPr>
              <a:t>Many advantages to bringing in more data than you need!</a:t>
            </a:r>
          </a:p>
          <a:p>
            <a:pPr lvl="1" eaLnBrk="1" hangingPunct="1"/>
            <a:r>
              <a:rPr lang="en-US" altLang="en-US" sz="1600" dirty="0">
                <a:latin typeface="Optima" charset="0"/>
                <a:cs typeface="Optima" charset="0"/>
              </a:rPr>
              <a:t>Caches and locality of reference</a:t>
            </a:r>
          </a:p>
        </p:txBody>
      </p:sp>
      <p:pic>
        <p:nvPicPr>
          <p:cNvPr id="4" name="Picture 3" descr="Screen Shot 2018-09-11 at 2.14.45 PM.png"/>
          <p:cNvPicPr>
            <a:picLocks noChangeAspect="1"/>
          </p:cNvPicPr>
          <p:nvPr/>
        </p:nvPicPr>
        <p:blipFill>
          <a:blip r:embed="rId2"/>
          <a:stretch>
            <a:fillRect/>
          </a:stretch>
        </p:blipFill>
        <p:spPr>
          <a:xfrm>
            <a:off x="0" y="3048000"/>
            <a:ext cx="9144000" cy="164398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cs typeface="Optima" charset="0"/>
              </a:rPr>
              <a:t>Alignment</a:t>
            </a:r>
          </a:p>
        </p:txBody>
      </p:sp>
      <p:sp>
        <p:nvSpPr>
          <p:cNvPr id="40962" name="Rectangle 3"/>
          <p:cNvSpPr>
            <a:spLocks noGrp="1" noChangeArrowheads="1"/>
          </p:cNvSpPr>
          <p:nvPr>
            <p:ph type="body" idx="1"/>
          </p:nvPr>
        </p:nvSpPr>
        <p:spPr>
          <a:xfrm>
            <a:off x="533400" y="1193800"/>
            <a:ext cx="7772400" cy="3835400"/>
          </a:xfrm>
        </p:spPr>
        <p:txBody>
          <a:bodyPr/>
          <a:lstStyle/>
          <a:p>
            <a:pPr eaLnBrk="1" hangingPunct="1"/>
            <a:r>
              <a:rPr lang="en-US" altLang="en-US" sz="1800">
                <a:latin typeface="Optima" charset="0"/>
                <a:cs typeface="Optima" charset="0"/>
              </a:rPr>
              <a:t>Some architectures restrict addresses that can be used for </a:t>
            </a:r>
            <a:r>
              <a:rPr lang="en-US" altLang="en-US" sz="1800" i="1">
                <a:latin typeface="Optima" charset="0"/>
                <a:cs typeface="Optima" charset="0"/>
              </a:rPr>
              <a:t>different-sized </a:t>
            </a:r>
            <a:r>
              <a:rPr lang="en-US" altLang="en-US" sz="1800">
                <a:latin typeface="Optima" charset="0"/>
                <a:cs typeface="Optima" charset="0"/>
              </a:rPr>
              <a:t>data transfers</a:t>
            </a:r>
          </a:p>
          <a:p>
            <a:pPr lvl="1" eaLnBrk="1" hangingPunct="1"/>
            <a:r>
              <a:rPr lang="en-US" altLang="en-US" sz="1600">
                <a:latin typeface="Optima" charset="0"/>
                <a:cs typeface="Optima" charset="0"/>
              </a:rPr>
              <a:t>Bytes accessed at any address</a:t>
            </a:r>
          </a:p>
          <a:p>
            <a:pPr lvl="1" eaLnBrk="1" hangingPunct="1"/>
            <a:r>
              <a:rPr lang="en-US" altLang="en-US" sz="1600">
                <a:latin typeface="Optima" charset="0"/>
                <a:cs typeface="Optima" charset="0"/>
              </a:rPr>
              <a:t>Half-words only at even addresses</a:t>
            </a:r>
          </a:p>
          <a:p>
            <a:pPr lvl="1" eaLnBrk="1" hangingPunct="1"/>
            <a:r>
              <a:rPr lang="en-US" altLang="en-US" sz="1600">
                <a:latin typeface="Optima" charset="0"/>
                <a:cs typeface="Optima" charset="0"/>
              </a:rPr>
              <a:t>Words accessed only at multiples of 4</a:t>
            </a:r>
          </a:p>
          <a:p>
            <a:pPr eaLnBrk="1" hangingPunct="1"/>
            <a:r>
              <a:rPr lang="en-US" altLang="en-US" sz="1800">
                <a:latin typeface="Optima" charset="0"/>
                <a:cs typeface="Optima" charset="0"/>
              </a:rPr>
              <a:t>This is called an </a:t>
            </a:r>
            <a:r>
              <a:rPr lang="en-US" altLang="en-US" sz="1800" b="1">
                <a:solidFill>
                  <a:schemeClr val="tx2"/>
                </a:solidFill>
                <a:latin typeface="Optima" charset="0"/>
                <a:cs typeface="Optima" charset="0"/>
              </a:rPr>
              <a:t>alignment restriction</a:t>
            </a:r>
          </a:p>
          <a:p>
            <a:pPr eaLnBrk="1" hangingPunct="1"/>
            <a:r>
              <a:rPr lang="en-US" altLang="en-US" sz="1800">
                <a:latin typeface="Optima" charset="0"/>
                <a:cs typeface="Optima" charset="0"/>
              </a:rPr>
              <a:t>There are other types of data alignment issues that can affect performance</a:t>
            </a:r>
          </a:p>
          <a:p>
            <a:pPr lvl="1" eaLnBrk="1" hangingPunct="1"/>
            <a:r>
              <a:rPr lang="en-US" altLang="en-US" sz="1400">
                <a:latin typeface="Optima" charset="0"/>
                <a:cs typeface="Optima" charset="0"/>
              </a:rPr>
              <a:t>alignment with cache line boundaries</a:t>
            </a:r>
          </a:p>
          <a:p>
            <a:pPr lvl="1" eaLnBrk="1" hangingPunct="1"/>
            <a:r>
              <a:rPr lang="en-US" altLang="en-US" sz="1400">
                <a:latin typeface="Optima" charset="0"/>
                <a:cs typeface="Optima" charset="0"/>
              </a:rPr>
              <a:t>alignment of array starting addresses</a:t>
            </a:r>
          </a:p>
          <a:p>
            <a:pPr eaLnBrk="1" hangingPunct="1"/>
            <a:r>
              <a:rPr lang="en-US" altLang="en-US" sz="1800">
                <a:latin typeface="Optima" charset="0"/>
                <a:cs typeface="Optima" charset="0"/>
              </a:rPr>
              <a:t>Mainly the compilers responsibility</a:t>
            </a:r>
          </a:p>
          <a:p>
            <a:pPr lvl="1" eaLnBrk="1" hangingPunct="1"/>
            <a:endParaRPr lang="en-US" altLang="en-US" sz="1400">
              <a:latin typeface="Optima" charset="0"/>
              <a:cs typeface="Optima" charset="0"/>
            </a:endParaRPr>
          </a:p>
          <a:p>
            <a:pPr eaLnBrk="1" hangingPunct="1"/>
            <a:endParaRPr lang="en-US" altLang="en-US" sz="1800">
              <a:latin typeface="Optima" charset="0"/>
              <a:cs typeface="Optima" charset="0"/>
            </a:endParaRPr>
          </a:p>
          <a:p>
            <a:pPr eaLnBrk="1" hangingPunct="1"/>
            <a:endParaRPr lang="en-US" altLang="en-US" sz="1800">
              <a:latin typeface="Optima" charset="0"/>
              <a:cs typeface="Optima" charset="0"/>
            </a:endParaRPr>
          </a:p>
          <a:p>
            <a:pPr lvl="1" eaLnBrk="1" hangingPunct="1"/>
            <a:endParaRPr lang="en-US" altLang="en-US" sz="1600">
              <a:latin typeface="Optima" charset="0"/>
              <a:cs typeface="Optima" charset="0"/>
            </a:endParaRPr>
          </a:p>
          <a:p>
            <a:pPr lvl="1" eaLnBrk="1" hangingPunct="1"/>
            <a:endParaRPr lang="en-US" altLang="en-US" sz="1600">
              <a:latin typeface="Optima" charset="0"/>
              <a:cs typeface="Optima" charset="0"/>
            </a:endParaRPr>
          </a:p>
        </p:txBody>
      </p:sp>
      <p:grpSp>
        <p:nvGrpSpPr>
          <p:cNvPr id="40963" name="Group 23"/>
          <p:cNvGrpSpPr>
            <a:grpSpLocks/>
          </p:cNvGrpSpPr>
          <p:nvPr/>
        </p:nvGrpSpPr>
        <p:grpSpPr bwMode="auto">
          <a:xfrm>
            <a:off x="1905000" y="4724400"/>
            <a:ext cx="5486400" cy="1057275"/>
            <a:chOff x="1524000" y="4775206"/>
            <a:chExt cx="5068887" cy="1419227"/>
          </a:xfrm>
        </p:grpSpPr>
        <p:grpSp>
          <p:nvGrpSpPr>
            <p:cNvPr id="40965" name="Group 19"/>
            <p:cNvGrpSpPr>
              <a:grpSpLocks/>
            </p:cNvGrpSpPr>
            <p:nvPr/>
          </p:nvGrpSpPr>
          <p:grpSpPr bwMode="auto">
            <a:xfrm>
              <a:off x="1524000" y="4775206"/>
              <a:ext cx="5068887" cy="1419227"/>
              <a:chOff x="2703513" y="4600583"/>
              <a:chExt cx="5068887" cy="1419227"/>
            </a:xfrm>
          </p:grpSpPr>
          <p:grpSp>
            <p:nvGrpSpPr>
              <p:cNvPr id="40968" name="Group 4"/>
              <p:cNvGrpSpPr>
                <a:grpSpLocks/>
              </p:cNvGrpSpPr>
              <p:nvPr/>
            </p:nvGrpSpPr>
            <p:grpSpPr bwMode="auto">
              <a:xfrm>
                <a:off x="2703513" y="4600583"/>
                <a:ext cx="4267200" cy="1419227"/>
                <a:chOff x="1168" y="2912"/>
                <a:chExt cx="2688" cy="894"/>
              </a:xfrm>
            </p:grpSpPr>
            <p:sp>
              <p:nvSpPr>
                <p:cNvPr id="40975" name="Rectangle 5"/>
                <p:cNvSpPr>
                  <a:spLocks noChangeArrowheads="1"/>
                </p:cNvSpPr>
                <p:nvPr/>
              </p:nvSpPr>
              <p:spPr bwMode="auto">
                <a:xfrm>
                  <a:off x="1168" y="3344"/>
                  <a:ext cx="1080" cy="17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40976" name="Rectangle 6"/>
                <p:cNvSpPr>
                  <a:spLocks noChangeArrowheads="1"/>
                </p:cNvSpPr>
                <p:nvPr/>
              </p:nvSpPr>
              <p:spPr bwMode="auto">
                <a:xfrm>
                  <a:off x="2248" y="3344"/>
                  <a:ext cx="1080" cy="17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40977" name="Rectangle 7" descr="10%"/>
                <p:cNvSpPr>
                  <a:spLocks noChangeArrowheads="1"/>
                </p:cNvSpPr>
                <p:nvPr/>
              </p:nvSpPr>
              <p:spPr bwMode="auto">
                <a:xfrm>
                  <a:off x="1707" y="3342"/>
                  <a:ext cx="1125" cy="174"/>
                </a:xfrm>
                <a:prstGeom prst="rect">
                  <a:avLst/>
                </a:prstGeom>
                <a:pattFill prst="pct10">
                  <a:fgClr>
                    <a:srgbClr val="7CF5F8"/>
                  </a:fgClr>
                  <a:bgClr>
                    <a:srgbClr val="FFFFFF"/>
                  </a:bgClr>
                </a:pattFill>
                <a:ln w="1270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40978" name="Line 8"/>
                <p:cNvSpPr>
                  <a:spLocks noChangeShapeType="1"/>
                </p:cNvSpPr>
                <p:nvPr/>
              </p:nvSpPr>
              <p:spPr bwMode="auto">
                <a:xfrm flipH="1">
                  <a:off x="2271" y="3342"/>
                  <a:ext cx="0" cy="17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wrap="none" anchor="ctr"/>
                <a:lstStyle/>
                <a:p>
                  <a:endParaRPr lang="en-US"/>
                </a:p>
              </p:txBody>
            </p:sp>
            <p:sp>
              <p:nvSpPr>
                <p:cNvPr id="40979" name="Text Box 9"/>
                <p:cNvSpPr txBox="1">
                  <a:spLocks noChangeArrowheads="1"/>
                </p:cNvSpPr>
                <p:nvPr/>
              </p:nvSpPr>
              <p:spPr bwMode="auto">
                <a:xfrm>
                  <a:off x="1168" y="3477"/>
                  <a:ext cx="194" cy="31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rPr>
                    <a:t>0</a:t>
                  </a:r>
                </a:p>
              </p:txBody>
            </p:sp>
            <p:sp>
              <p:nvSpPr>
                <p:cNvPr id="40980" name="Text Box 10"/>
                <p:cNvSpPr txBox="1">
                  <a:spLocks noChangeArrowheads="1"/>
                </p:cNvSpPr>
                <p:nvPr/>
              </p:nvSpPr>
              <p:spPr bwMode="auto">
                <a:xfrm>
                  <a:off x="1673" y="3494"/>
                  <a:ext cx="165" cy="31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rPr>
                    <a:t>1</a:t>
                  </a:r>
                </a:p>
              </p:txBody>
            </p:sp>
            <p:sp>
              <p:nvSpPr>
                <p:cNvPr id="40981" name="AutoShape 11"/>
                <p:cNvSpPr>
                  <a:spLocks/>
                </p:cNvSpPr>
                <p:nvPr/>
              </p:nvSpPr>
              <p:spPr bwMode="auto">
                <a:xfrm rot="5400000">
                  <a:off x="2745" y="2195"/>
                  <a:ext cx="79" cy="2143"/>
                </a:xfrm>
                <a:prstGeom prst="leftBrace">
                  <a:avLst>
                    <a:gd name="adj1" fmla="val 97078"/>
                    <a:gd name="adj2" fmla="val 50000"/>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40982" name="Text Box 12"/>
                <p:cNvSpPr txBox="1">
                  <a:spLocks noChangeArrowheads="1"/>
                </p:cNvSpPr>
                <p:nvPr/>
              </p:nvSpPr>
              <p:spPr bwMode="auto">
                <a:xfrm>
                  <a:off x="1770" y="2912"/>
                  <a:ext cx="1527" cy="28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600" b="1">
                      <a:latin typeface="Calibri" charset="0"/>
                    </a:rPr>
                    <a:t>unaligned word access</a:t>
                  </a:r>
                </a:p>
              </p:txBody>
            </p:sp>
          </p:grpSp>
          <p:sp>
            <p:nvSpPr>
              <p:cNvPr id="40969" name="Text Box 10"/>
              <p:cNvSpPr txBox="1">
                <a:spLocks noChangeArrowheads="1"/>
              </p:cNvSpPr>
              <p:nvPr/>
            </p:nvSpPr>
            <p:spPr bwMode="auto">
              <a:xfrm>
                <a:off x="4375756" y="5514247"/>
                <a:ext cx="295348" cy="49567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rPr>
                  <a:t>2</a:t>
                </a:r>
              </a:p>
            </p:txBody>
          </p:sp>
          <p:sp>
            <p:nvSpPr>
              <p:cNvPr id="40970" name="Text Box 10"/>
              <p:cNvSpPr txBox="1">
                <a:spLocks noChangeArrowheads="1"/>
              </p:cNvSpPr>
              <p:nvPr/>
            </p:nvSpPr>
            <p:spPr bwMode="auto">
              <a:xfrm>
                <a:off x="5309395" y="5498066"/>
                <a:ext cx="293319" cy="49567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rPr>
                  <a:t>3</a:t>
                </a:r>
              </a:p>
            </p:txBody>
          </p:sp>
          <p:sp>
            <p:nvSpPr>
              <p:cNvPr id="40971" name="Rectangle 6"/>
              <p:cNvSpPr>
                <a:spLocks noChangeArrowheads="1"/>
              </p:cNvSpPr>
              <p:nvPr/>
            </p:nvSpPr>
            <p:spPr bwMode="auto">
              <a:xfrm>
                <a:off x="6096000" y="5288117"/>
                <a:ext cx="838200" cy="2794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40972" name="Rectangle 6"/>
              <p:cNvSpPr>
                <a:spLocks noChangeArrowheads="1"/>
              </p:cNvSpPr>
              <p:nvPr/>
            </p:nvSpPr>
            <p:spPr bwMode="auto">
              <a:xfrm>
                <a:off x="6934200" y="5291290"/>
                <a:ext cx="838200" cy="2794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40973" name="Text Box 10"/>
              <p:cNvSpPr txBox="1">
                <a:spLocks noChangeArrowheads="1"/>
              </p:cNvSpPr>
              <p:nvPr/>
            </p:nvSpPr>
            <p:spPr bwMode="auto">
              <a:xfrm>
                <a:off x="6096000" y="5498066"/>
                <a:ext cx="308535" cy="49567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rPr>
                  <a:t>4</a:t>
                </a:r>
              </a:p>
            </p:txBody>
          </p:sp>
          <p:sp>
            <p:nvSpPr>
              <p:cNvPr id="40974" name="Text Box 10"/>
              <p:cNvSpPr txBox="1">
                <a:spLocks noChangeArrowheads="1"/>
              </p:cNvSpPr>
              <p:nvPr/>
            </p:nvSpPr>
            <p:spPr bwMode="auto">
              <a:xfrm>
                <a:off x="6915308" y="5486399"/>
                <a:ext cx="293883" cy="49567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b="1">
                    <a:latin typeface="Calibri" charset="0"/>
                  </a:rPr>
                  <a:t>5 </a:t>
                </a:r>
              </a:p>
            </p:txBody>
          </p:sp>
        </p:grpSp>
        <p:sp>
          <p:nvSpPr>
            <p:cNvPr id="40966" name="Rectangle 7" descr="10%"/>
            <p:cNvSpPr>
              <a:spLocks noChangeArrowheads="1"/>
            </p:cNvSpPr>
            <p:nvPr/>
          </p:nvSpPr>
          <p:spPr bwMode="auto">
            <a:xfrm>
              <a:off x="4166395" y="5460998"/>
              <a:ext cx="786605" cy="276225"/>
            </a:xfrm>
            <a:prstGeom prst="rect">
              <a:avLst/>
            </a:prstGeom>
            <a:pattFill prst="pct10">
              <a:fgClr>
                <a:srgbClr val="7CF5F8"/>
              </a:fgClr>
              <a:bgClr>
                <a:srgbClr val="FFFFFF"/>
              </a:bgClr>
            </a:pattFill>
            <a:ln w="1270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40967" name="Rectangle 7" descr="10%"/>
            <p:cNvSpPr>
              <a:spLocks noChangeArrowheads="1"/>
            </p:cNvSpPr>
            <p:nvPr/>
          </p:nvSpPr>
          <p:spPr bwMode="auto">
            <a:xfrm>
              <a:off x="4953001" y="5453349"/>
              <a:ext cx="838200" cy="276225"/>
            </a:xfrm>
            <a:prstGeom prst="rect">
              <a:avLst/>
            </a:prstGeom>
            <a:pattFill prst="pct10">
              <a:fgClr>
                <a:srgbClr val="7CF5F8"/>
              </a:fgClr>
              <a:bgClr>
                <a:srgbClr val="FFFFFF"/>
              </a:bgClr>
            </a:pattFill>
            <a:ln w="1270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grpSp>
      <p:sp>
        <p:nvSpPr>
          <p:cNvPr id="40964" name="Text Box 12"/>
          <p:cNvSpPr txBox="1">
            <a:spLocks noChangeArrowheads="1"/>
          </p:cNvSpPr>
          <p:nvPr/>
        </p:nvSpPr>
        <p:spPr bwMode="auto">
          <a:xfrm>
            <a:off x="533400" y="5410200"/>
            <a:ext cx="1171575" cy="30797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400" b="1">
                <a:latin typeface="Calibri" charset="0"/>
              </a:rPr>
              <a:t>byte address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tLang="en-US">
                <a:latin typeface="Optima" charset="0"/>
                <a:cs typeface="Optima" charset="0"/>
              </a:rPr>
              <a:t>Data Types</a:t>
            </a:r>
          </a:p>
        </p:txBody>
      </p:sp>
      <p:sp>
        <p:nvSpPr>
          <p:cNvPr id="45058" name="Rectangle 3"/>
          <p:cNvSpPr>
            <a:spLocks noGrp="1" noChangeArrowheads="1"/>
          </p:cNvSpPr>
          <p:nvPr>
            <p:ph idx="1"/>
          </p:nvPr>
        </p:nvSpPr>
        <p:spPr/>
        <p:txBody>
          <a:bodyPr/>
          <a:lstStyle/>
          <a:p>
            <a:pPr eaLnBrk="1" hangingPunct="1"/>
            <a:r>
              <a:rPr lang="en-US" altLang="en-US" sz="2000">
                <a:latin typeface="Optima" charset="0"/>
                <a:cs typeface="Optima" charset="0"/>
              </a:rPr>
              <a:t>Need a mechanism to interpret contents of memory and registers according to their data type</a:t>
            </a:r>
          </a:p>
          <a:p>
            <a:pPr lvl="1" eaLnBrk="1" hangingPunct="1"/>
            <a:r>
              <a:rPr lang="en-US" altLang="en-US" sz="1600">
                <a:latin typeface="Optima" charset="0"/>
                <a:cs typeface="Optima" charset="0"/>
              </a:rPr>
              <a:t>Does the bit pattern represent an integer or a character?</a:t>
            </a:r>
            <a:br>
              <a:rPr lang="en-US" altLang="en-US" sz="1600">
                <a:latin typeface="Optima" charset="0"/>
                <a:cs typeface="Optima" charset="0"/>
              </a:rPr>
            </a:br>
            <a:endParaRPr lang="en-US" altLang="en-US" sz="2000">
              <a:latin typeface="Optima" charset="0"/>
              <a:cs typeface="Optima" charset="0"/>
            </a:endParaRPr>
          </a:p>
          <a:p>
            <a:pPr eaLnBrk="1" hangingPunct="1"/>
            <a:r>
              <a:rPr lang="en-US" altLang="en-US" sz="2000">
                <a:latin typeface="Optima" charset="0"/>
                <a:cs typeface="Optima" charset="0"/>
              </a:rPr>
              <a:t>Data types that need to be handled depends on the application</a:t>
            </a:r>
          </a:p>
          <a:p>
            <a:pPr lvl="1" eaLnBrk="1" hangingPunct="1"/>
            <a:r>
              <a:rPr lang="en-US" altLang="en-US" sz="1600">
                <a:latin typeface="Optima" charset="0"/>
                <a:cs typeface="Optima" charset="0"/>
              </a:rPr>
              <a:t>Signal processing : 16-bit fixed point</a:t>
            </a:r>
          </a:p>
          <a:p>
            <a:pPr lvl="1" eaLnBrk="1" hangingPunct="1"/>
            <a:r>
              <a:rPr lang="en-US" altLang="en-US" sz="1600">
                <a:latin typeface="Optima" charset="0"/>
                <a:cs typeface="Optima" charset="0"/>
              </a:rPr>
              <a:t>Text processing : 8-bit characters</a:t>
            </a:r>
          </a:p>
          <a:p>
            <a:pPr lvl="1" eaLnBrk="1" hangingPunct="1"/>
            <a:r>
              <a:rPr lang="en-US" altLang="en-US" sz="1600">
                <a:latin typeface="Optima" charset="0"/>
                <a:cs typeface="Optima" charset="0"/>
              </a:rPr>
              <a:t>Scientific computing : 64-bit floating point</a:t>
            </a:r>
          </a:p>
          <a:p>
            <a:pPr eaLnBrk="1" hangingPunct="1"/>
            <a:endParaRPr lang="en-US" altLang="en-US" sz="2000">
              <a:latin typeface="Optima" charset="0"/>
              <a:cs typeface="Optima" charset="0"/>
            </a:endParaRPr>
          </a:p>
          <a:p>
            <a:pPr eaLnBrk="1" hangingPunct="1"/>
            <a:r>
              <a:rPr lang="en-US" altLang="en-US" sz="2000">
                <a:latin typeface="Optima" charset="0"/>
                <a:cs typeface="Optima" charset="0"/>
              </a:rPr>
              <a:t>At the hardware level really need to worry about two main types</a:t>
            </a:r>
          </a:p>
          <a:p>
            <a:pPr lvl="1" eaLnBrk="1" hangingPunct="1"/>
            <a:r>
              <a:rPr lang="en-US" altLang="en-US" sz="1600">
                <a:latin typeface="Optima" charset="0"/>
                <a:cs typeface="Optima" charset="0"/>
              </a:rPr>
              <a:t>Integer (fixed) or floating-point</a:t>
            </a:r>
          </a:p>
          <a:p>
            <a:pPr eaLnBrk="1" hangingPunct="1"/>
            <a:r>
              <a:rPr lang="en-US" altLang="en-US" sz="2000">
                <a:latin typeface="Optima" charset="0"/>
                <a:cs typeface="Optima" charset="0"/>
              </a:rPr>
              <a:t>Also </a:t>
            </a:r>
          </a:p>
          <a:p>
            <a:pPr lvl="1" eaLnBrk="1" hangingPunct="1"/>
            <a:r>
              <a:rPr lang="en-US" altLang="en-US" sz="1800">
                <a:latin typeface="Optima" charset="0"/>
                <a:cs typeface="Optima" charset="0"/>
              </a:rPr>
              <a:t>8, 16, 32, 64-bit </a:t>
            </a:r>
          </a:p>
          <a:p>
            <a:pPr lvl="1" eaLnBrk="1" hangingPunct="1"/>
            <a:r>
              <a:rPr lang="en-US" altLang="en-US" sz="1800">
                <a:latin typeface="Optima" charset="0"/>
                <a:cs typeface="Optima" charset="0"/>
              </a:rPr>
              <a:t>signed and unsigned</a:t>
            </a:r>
          </a:p>
          <a:p>
            <a:pPr lvl="1" eaLnBrk="1" hangingPunct="1"/>
            <a:endParaRPr lang="en-US" altLang="en-US" sz="1800">
              <a:latin typeface="Optima" charset="0"/>
              <a:cs typeface="Optima" charset="0"/>
            </a:endParaRPr>
          </a:p>
          <a:p>
            <a:pPr lvl="1" eaLnBrk="1" hangingPunct="1"/>
            <a:endParaRPr lang="en-US" altLang="en-US" sz="1800">
              <a:latin typeface="Optima" charset="0"/>
              <a:cs typeface="Optima" charset="0"/>
            </a:endParaRPr>
          </a:p>
          <a:p>
            <a:pPr lvl="1" eaLnBrk="1" hangingPunct="1"/>
            <a:endParaRPr lang="en-US" altLang="en-US" sz="1800">
              <a:latin typeface="Optima" charset="0"/>
              <a:cs typeface="Optima" charset="0"/>
            </a:endParaRPr>
          </a:p>
          <a:p>
            <a:pPr lvl="2" eaLnBrk="1" hangingPunct="1">
              <a:buFont typeface="Times" charset="0"/>
              <a:buNone/>
            </a:pPr>
            <a:endParaRPr lang="en-US" altLang="en-US" sz="1800">
              <a:latin typeface="Optima" charset="0"/>
              <a:cs typeface="Optima" charset="0"/>
            </a:endParaRPr>
          </a:p>
          <a:p>
            <a:pPr eaLnBrk="1" hangingPunct="1"/>
            <a:endParaRPr lang="en-US" altLang="en-US" sz="1800">
              <a:latin typeface="Optima" charset="0"/>
              <a:cs typeface="Optima"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Title 4"/>
          <p:cNvSpPr>
            <a:spLocks noGrp="1"/>
          </p:cNvSpPr>
          <p:nvPr>
            <p:ph type="title"/>
          </p:nvPr>
        </p:nvSpPr>
        <p:spPr/>
        <p:txBody>
          <a:bodyPr/>
          <a:lstStyle/>
          <a:p>
            <a:r>
              <a:rPr lang="en-US" altLang="en-US">
                <a:latin typeface="Optima" charset="0"/>
                <a:cs typeface="Optima" charset="0"/>
              </a:rPr>
              <a:t>Handling Data Types</a:t>
            </a:r>
          </a:p>
        </p:txBody>
      </p:sp>
      <p:sp>
        <p:nvSpPr>
          <p:cNvPr id="47106" name="Content Placeholder 5"/>
          <p:cNvSpPr>
            <a:spLocks noGrp="1"/>
          </p:cNvSpPr>
          <p:nvPr>
            <p:ph sz="half" idx="1"/>
          </p:nvPr>
        </p:nvSpPr>
        <p:spPr>
          <a:xfrm>
            <a:off x="457200" y="1219200"/>
            <a:ext cx="4953000" cy="5105400"/>
          </a:xfrm>
        </p:spPr>
        <p:txBody>
          <a:bodyPr/>
          <a:lstStyle/>
          <a:p>
            <a:pPr marL="0" indent="0" eaLnBrk="1" hangingPunct="1">
              <a:buFont typeface="Times" charset="0"/>
              <a:buNone/>
              <a:defRPr/>
            </a:pPr>
            <a:r>
              <a:rPr lang="en-US" sz="2000" dirty="0">
                <a:latin typeface="Optima" charset="0"/>
                <a:ea typeface="ＭＳ Ｐゴシック" charset="0"/>
                <a:cs typeface="Optima" charset="0"/>
              </a:rPr>
              <a:t>Two main schemes for handling data types</a:t>
            </a:r>
          </a:p>
          <a:p>
            <a:pPr lvl="1" eaLnBrk="1" hangingPunct="1">
              <a:defRPr/>
            </a:pPr>
            <a:r>
              <a:rPr lang="en-US" sz="2000" dirty="0">
                <a:latin typeface="Optima" charset="0"/>
                <a:ea typeface="ＭＳ Ｐゴシック" charset="0"/>
                <a:cs typeface="Optima" charset="0"/>
              </a:rPr>
              <a:t>Tag </a:t>
            </a:r>
            <a:endParaRPr lang="en-US" sz="1800" dirty="0">
              <a:latin typeface="Optima" charset="0"/>
              <a:ea typeface="ＭＳ Ｐゴシック" charset="0"/>
              <a:cs typeface="Optima" charset="0"/>
            </a:endParaRPr>
          </a:p>
          <a:p>
            <a:pPr lvl="2" eaLnBrk="1" hangingPunct="1">
              <a:defRPr/>
            </a:pPr>
            <a:r>
              <a:rPr lang="en-US" sz="1800" dirty="0">
                <a:latin typeface="Optima" charset="0"/>
                <a:ea typeface="ＭＳ Ｐゴシック" charset="0"/>
                <a:cs typeface="Optima" charset="0"/>
              </a:rPr>
              <a:t>store information in instruction or data </a:t>
            </a:r>
          </a:p>
          <a:p>
            <a:pPr lvl="2" eaLnBrk="1" hangingPunct="1">
              <a:defRPr/>
            </a:pPr>
            <a:r>
              <a:rPr lang="en-US" sz="1800" dirty="0" smtClean="0">
                <a:latin typeface="Optima" charset="0"/>
                <a:ea typeface="ＭＳ Ｐゴシック" charset="0"/>
                <a:cs typeface="Optima" charset="0"/>
              </a:rPr>
              <a:t>wastes space </a:t>
            </a:r>
            <a:endParaRPr lang="en-US" sz="1800" dirty="0">
              <a:latin typeface="Optima" charset="0"/>
              <a:ea typeface="ＭＳ Ｐゴシック" charset="0"/>
              <a:cs typeface="Optima" charset="0"/>
            </a:endParaRPr>
          </a:p>
          <a:p>
            <a:pPr lvl="2" eaLnBrk="1" hangingPunct="1">
              <a:defRPr/>
            </a:pPr>
            <a:r>
              <a:rPr lang="en-US" sz="1800" dirty="0">
                <a:latin typeface="Optima" charset="0"/>
                <a:ea typeface="ＭＳ Ｐゴシック" charset="0"/>
                <a:cs typeface="Optima" charset="0"/>
              </a:rPr>
              <a:t>i</a:t>
            </a:r>
            <a:r>
              <a:rPr lang="en-US" sz="1800" dirty="0" smtClean="0">
                <a:latin typeface="Optima" charset="0"/>
                <a:ea typeface="ＭＳ Ｐゴシック" charset="0"/>
                <a:cs typeface="Optima" charset="0"/>
              </a:rPr>
              <a:t>nterpretation is slow</a:t>
            </a:r>
          </a:p>
          <a:p>
            <a:pPr lvl="2" eaLnBrk="1" hangingPunct="1">
              <a:defRPr/>
            </a:pPr>
            <a:endParaRPr lang="en-US" sz="1800" dirty="0">
              <a:latin typeface="Optima" charset="0"/>
              <a:ea typeface="ＭＳ Ｐゴシック" charset="0"/>
              <a:cs typeface="Optima" charset="0"/>
            </a:endParaRPr>
          </a:p>
          <a:p>
            <a:pPr lvl="1" eaLnBrk="1" hangingPunct="1">
              <a:defRPr/>
            </a:pPr>
            <a:r>
              <a:rPr lang="en-US" sz="2000" dirty="0" smtClean="0">
                <a:latin typeface="Optima" charset="0"/>
                <a:ea typeface="ＭＳ Ｐゴシック" charset="0"/>
                <a:cs typeface="Optima" charset="0"/>
              </a:rPr>
              <a:t>Use</a:t>
            </a:r>
            <a:endParaRPr lang="en-US" sz="2000" dirty="0">
              <a:latin typeface="Optima" charset="0"/>
              <a:ea typeface="ＭＳ Ｐゴシック" charset="0"/>
              <a:cs typeface="Optima" charset="0"/>
            </a:endParaRPr>
          </a:p>
          <a:p>
            <a:pPr lvl="2" eaLnBrk="1" hangingPunct="1">
              <a:defRPr/>
            </a:pPr>
            <a:r>
              <a:rPr lang="en-US" sz="1800" dirty="0">
                <a:latin typeface="Optima" charset="0"/>
                <a:ea typeface="ＭＳ Ｐゴシック" charset="0"/>
                <a:cs typeface="Optima" charset="0"/>
              </a:rPr>
              <a:t>Pass the responsibility on to the compiler or the assembly programmer</a:t>
            </a:r>
          </a:p>
          <a:p>
            <a:pPr lvl="2" eaLnBrk="1" hangingPunct="1">
              <a:buFont typeface="Times" charset="0"/>
              <a:buNone/>
              <a:defRPr/>
            </a:pPr>
            <a:endParaRPr lang="en-US" sz="1800" dirty="0">
              <a:latin typeface="Optima" charset="0"/>
              <a:ea typeface="ＭＳ Ｐゴシック" charset="0"/>
              <a:cs typeface="Optima" charset="0"/>
            </a:endParaRPr>
          </a:p>
          <a:p>
            <a:pPr lvl="2" eaLnBrk="1" hangingPunct="1">
              <a:defRPr/>
            </a:pPr>
            <a:r>
              <a:rPr lang="en-US" sz="1800" dirty="0">
                <a:latin typeface="Optima" charset="0"/>
                <a:ea typeface="ＭＳ Ｐゴシック" charset="0"/>
                <a:cs typeface="Optima" charset="0"/>
              </a:rPr>
              <a:t>Generate FP instructions if data is FP, interpret data accordingly</a:t>
            </a:r>
          </a:p>
          <a:p>
            <a:pPr lvl="2" eaLnBrk="1" hangingPunct="1">
              <a:defRPr/>
            </a:pPr>
            <a:endParaRPr lang="en-US" sz="18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lvl="1" eaLnBrk="1" hangingPunct="1">
              <a:defRPr/>
            </a:pPr>
            <a:endParaRPr lang="en-US" sz="2000" dirty="0">
              <a:latin typeface="Optima" charset="0"/>
              <a:ea typeface="ＭＳ Ｐゴシック" charset="0"/>
              <a:cs typeface="Optima" charset="0"/>
            </a:endParaRPr>
          </a:p>
          <a:p>
            <a:pPr lvl="2" eaLnBrk="1" hangingPunct="1">
              <a:defRPr/>
            </a:pPr>
            <a:endParaRPr lang="en-US" sz="1400" dirty="0">
              <a:latin typeface="Optima" charset="0"/>
              <a:ea typeface="ＭＳ Ｐゴシック" charset="0"/>
              <a:cs typeface="Optima" charset="0"/>
            </a:endParaRPr>
          </a:p>
          <a:p>
            <a:pPr lvl="1" eaLnBrk="1" hangingPunct="1">
              <a:defRPr/>
            </a:pPr>
            <a:endParaRPr lang="en-US" sz="1600" dirty="0">
              <a:latin typeface="Optima" charset="0"/>
              <a:ea typeface="ＭＳ Ｐゴシック" charset="0"/>
              <a:cs typeface="Optima" charset="0"/>
            </a:endParaRPr>
          </a:p>
          <a:p>
            <a:pPr lvl="1" eaLnBrk="1" hangingPunct="1">
              <a:defRPr/>
            </a:pPr>
            <a:endParaRPr lang="en-US" sz="1600" dirty="0">
              <a:latin typeface="Optima" charset="0"/>
              <a:ea typeface="ＭＳ Ｐゴシック" charset="0"/>
              <a:cs typeface="Optima" charset="0"/>
            </a:endParaRPr>
          </a:p>
          <a:p>
            <a:pPr>
              <a:defRPr/>
            </a:pPr>
            <a:endParaRPr lang="en-US" sz="2400" dirty="0">
              <a:latin typeface="Optima" charset="0"/>
              <a:ea typeface="ＭＳ Ｐゴシック" charset="0"/>
              <a:cs typeface="Optima" charset="0"/>
            </a:endParaRPr>
          </a:p>
        </p:txBody>
      </p:sp>
      <p:sp>
        <p:nvSpPr>
          <p:cNvPr id="46083" name="Rectangle 4"/>
          <p:cNvSpPr txBox="1">
            <a:spLocks noChangeArrowheads="1"/>
          </p:cNvSpPr>
          <p:nvPr/>
        </p:nvSpPr>
        <p:spPr bwMode="auto">
          <a:xfrm>
            <a:off x="5029200" y="1371600"/>
            <a:ext cx="3657600" cy="510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42900">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lvl="1" defTabSz="914400" eaLnBrk="1" hangingPunct="1"/>
            <a:endParaRPr lang="en-US" altLang="en-US" sz="1800"/>
          </a:p>
          <a:p>
            <a:pPr lvl="1" defTabSz="914400" eaLnBrk="1" hangingPunct="1"/>
            <a:endParaRPr lang="en-US" altLang="en-US" sz="1800"/>
          </a:p>
          <a:p>
            <a:pPr lvl="1" defTabSz="914400" eaLnBrk="1" hangingPunct="1"/>
            <a:endParaRPr lang="en-US" altLang="en-US" sz="1800"/>
          </a:p>
          <a:p>
            <a:pPr lvl="1" defTabSz="914400" eaLnBrk="1" hangingPunct="1"/>
            <a:endParaRPr lang="en-US" altLang="en-US" sz="1800"/>
          </a:p>
          <a:p>
            <a:pPr defTabSz="914400" eaLnBrk="1" hangingPunct="1"/>
            <a:endParaRPr lang="en-US" altLang="en-US" sz="2000"/>
          </a:p>
          <a:p>
            <a:pPr defTabSz="914400" eaLnBrk="1" hangingPunct="1"/>
            <a:endParaRPr lang="en-US" altLang="en-US" sz="2000"/>
          </a:p>
        </p:txBody>
      </p:sp>
      <p:grpSp>
        <p:nvGrpSpPr>
          <p:cNvPr id="46084" name="Group 5"/>
          <p:cNvGrpSpPr>
            <a:grpSpLocks/>
          </p:cNvGrpSpPr>
          <p:nvPr/>
        </p:nvGrpSpPr>
        <p:grpSpPr bwMode="auto">
          <a:xfrm>
            <a:off x="5562600" y="1752600"/>
            <a:ext cx="2971800" cy="952500"/>
            <a:chOff x="3072" y="2208"/>
            <a:chExt cx="1872" cy="672"/>
          </a:xfrm>
        </p:grpSpPr>
        <p:sp>
          <p:nvSpPr>
            <p:cNvPr id="46086" name="Rectangle 6"/>
            <p:cNvSpPr>
              <a:spLocks noChangeArrowheads="1"/>
            </p:cNvSpPr>
            <p:nvPr/>
          </p:nvSpPr>
          <p:spPr bwMode="auto">
            <a:xfrm>
              <a:off x="3456" y="2208"/>
              <a:ext cx="1488" cy="192"/>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rPr>
                <a:t>12345</a:t>
              </a:r>
            </a:p>
          </p:txBody>
        </p:sp>
        <p:sp>
          <p:nvSpPr>
            <p:cNvPr id="46087" name="Rectangle 7"/>
            <p:cNvSpPr>
              <a:spLocks noChangeArrowheads="1"/>
            </p:cNvSpPr>
            <p:nvPr/>
          </p:nvSpPr>
          <p:spPr bwMode="auto">
            <a:xfrm>
              <a:off x="3072" y="2208"/>
              <a:ext cx="384" cy="192"/>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rPr>
                <a:t>int</a:t>
              </a:r>
            </a:p>
          </p:txBody>
        </p:sp>
        <p:sp>
          <p:nvSpPr>
            <p:cNvPr id="46088" name="Rectangle 8"/>
            <p:cNvSpPr>
              <a:spLocks noChangeArrowheads="1"/>
            </p:cNvSpPr>
            <p:nvPr/>
          </p:nvSpPr>
          <p:spPr bwMode="auto">
            <a:xfrm>
              <a:off x="3456" y="2688"/>
              <a:ext cx="1488" cy="192"/>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ja-JP" sz="1800">
                  <a:latin typeface="Calibri" charset="0"/>
                </a:rPr>
                <a:t>“abcd”</a:t>
              </a:r>
              <a:endParaRPr lang="en-US" altLang="en-US" sz="1800">
                <a:latin typeface="Calibri" charset="0"/>
              </a:endParaRPr>
            </a:p>
          </p:txBody>
        </p:sp>
        <p:sp>
          <p:nvSpPr>
            <p:cNvPr id="46089" name="Rectangle 9"/>
            <p:cNvSpPr>
              <a:spLocks noChangeArrowheads="1"/>
            </p:cNvSpPr>
            <p:nvPr/>
          </p:nvSpPr>
          <p:spPr bwMode="auto">
            <a:xfrm>
              <a:off x="3072" y="2688"/>
              <a:ext cx="384" cy="192"/>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rPr>
                <a:t>str</a:t>
              </a:r>
            </a:p>
          </p:txBody>
        </p:sp>
      </p:grpSp>
      <p:sp>
        <p:nvSpPr>
          <p:cNvPr id="46085" name="Text Box 10"/>
          <p:cNvSpPr txBox="1">
            <a:spLocks noChangeArrowheads="1"/>
          </p:cNvSpPr>
          <p:nvPr/>
        </p:nvSpPr>
        <p:spPr bwMode="auto">
          <a:xfrm>
            <a:off x="6275388" y="2916238"/>
            <a:ext cx="1420812" cy="36988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Calibri" charset="0"/>
              </a:rPr>
              <a:t>Example tags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762000" y="244475"/>
            <a:ext cx="7772400" cy="669925"/>
          </a:xfrm>
        </p:spPr>
        <p:txBody>
          <a:bodyPr/>
          <a:lstStyle/>
          <a:p>
            <a:pPr eaLnBrk="1" hangingPunct="1"/>
            <a:r>
              <a:rPr lang="en-US" altLang="en-US">
                <a:latin typeface="Optima" charset="0"/>
                <a:cs typeface="Optima" charset="0"/>
              </a:rPr>
              <a:t>Representing Floating-point Numbers </a:t>
            </a:r>
          </a:p>
        </p:txBody>
      </p:sp>
      <p:sp>
        <p:nvSpPr>
          <p:cNvPr id="48130" name="Rectangle 3"/>
          <p:cNvSpPr>
            <a:spLocks noGrp="1" noChangeArrowheads="1"/>
          </p:cNvSpPr>
          <p:nvPr>
            <p:ph type="body" sz="half" idx="1"/>
          </p:nvPr>
        </p:nvSpPr>
        <p:spPr>
          <a:xfrm>
            <a:off x="533400" y="1193800"/>
            <a:ext cx="4343400" cy="5207000"/>
          </a:xfrm>
        </p:spPr>
        <p:txBody>
          <a:bodyPr/>
          <a:lstStyle/>
          <a:p>
            <a:pPr marL="0" indent="0" eaLnBrk="1" hangingPunct="1">
              <a:buFont typeface="Times" charset="0"/>
              <a:buNone/>
              <a:defRPr/>
            </a:pPr>
            <a:r>
              <a:rPr lang="en-US" sz="2200" dirty="0" smtClean="0">
                <a:latin typeface="Optima" charset="0"/>
                <a:ea typeface="ＭＳ Ｐゴシック" charset="0"/>
                <a:cs typeface="Optima" charset="0"/>
              </a:rPr>
              <a:t>Format</a:t>
            </a:r>
            <a:endParaRPr lang="en-US" sz="2200" dirty="0">
              <a:latin typeface="Optima" charset="0"/>
              <a:ea typeface="ＭＳ Ｐゴシック" charset="0"/>
              <a:cs typeface="Optima" charset="0"/>
            </a:endParaRPr>
          </a:p>
          <a:p>
            <a:pPr lvl="1" eaLnBrk="1" hangingPunct="1">
              <a:defRPr/>
            </a:pPr>
            <a:r>
              <a:rPr lang="en-US" sz="2200" dirty="0">
                <a:latin typeface="Optima" charset="0"/>
                <a:ea typeface="ＭＳ Ｐゴシック" charset="0"/>
                <a:cs typeface="Optima" charset="0"/>
              </a:rPr>
              <a:t>S, 1-bit for sign </a:t>
            </a:r>
          </a:p>
          <a:p>
            <a:pPr lvl="1" eaLnBrk="1" hangingPunct="1">
              <a:defRPr/>
            </a:pPr>
            <a:r>
              <a:rPr lang="en-US" sz="2200" dirty="0">
                <a:latin typeface="Optima" charset="0"/>
                <a:ea typeface="ＭＳ Ｐゴシック" charset="0"/>
                <a:cs typeface="Optima" charset="0"/>
              </a:rPr>
              <a:t>8-bit exponent </a:t>
            </a:r>
          </a:p>
          <a:p>
            <a:pPr lvl="1" eaLnBrk="1" hangingPunct="1">
              <a:defRPr/>
            </a:pPr>
            <a:r>
              <a:rPr lang="en-US" sz="2200" dirty="0">
                <a:latin typeface="Optima" charset="0"/>
                <a:ea typeface="ＭＳ Ｐゴシック" charset="0"/>
                <a:cs typeface="Optima" charset="0"/>
              </a:rPr>
              <a:t>23-bit mantissa</a:t>
            </a:r>
          </a:p>
          <a:p>
            <a:pPr eaLnBrk="1" hangingPunct="1">
              <a:defRPr/>
            </a:pPr>
            <a:endParaRPr lang="en-US" sz="2200" dirty="0">
              <a:latin typeface="Optima" charset="0"/>
              <a:ea typeface="ＭＳ Ｐゴシック" charset="0"/>
              <a:cs typeface="Optima" charset="0"/>
            </a:endParaRPr>
          </a:p>
          <a:p>
            <a:pPr marL="0" indent="0" eaLnBrk="1" hangingPunct="1">
              <a:buFont typeface="Times" charset="0"/>
              <a:buNone/>
              <a:defRPr/>
            </a:pPr>
            <a:r>
              <a:rPr lang="en-US" sz="2200" dirty="0">
                <a:latin typeface="Optima" charset="0"/>
                <a:ea typeface="ＭＳ Ｐゴシック" charset="0"/>
                <a:cs typeface="Optima" charset="0"/>
              </a:rPr>
              <a:t>Interpretation</a:t>
            </a:r>
            <a:br>
              <a:rPr lang="en-US" sz="2200" dirty="0">
                <a:latin typeface="Optima" charset="0"/>
                <a:ea typeface="ＭＳ Ｐゴシック" charset="0"/>
                <a:cs typeface="Optima" charset="0"/>
              </a:rPr>
            </a:br>
            <a:endParaRPr lang="en-US" sz="2200" dirty="0">
              <a:latin typeface="Optima" charset="0"/>
              <a:ea typeface="ＭＳ Ｐゴシック" charset="0"/>
              <a:cs typeface="Optima" charset="0"/>
            </a:endParaRPr>
          </a:p>
          <a:p>
            <a:pPr lvl="1" eaLnBrk="1" hangingPunct="1">
              <a:buFont typeface="Times" charset="0"/>
              <a:buNone/>
              <a:defRPr/>
            </a:pPr>
            <a:r>
              <a:rPr lang="en-US" sz="2200" dirty="0">
                <a:solidFill>
                  <a:schemeClr val="tx2"/>
                </a:solidFill>
                <a:latin typeface="Calibri"/>
                <a:ea typeface="ＭＳ Ｐゴシック" charset="0"/>
                <a:cs typeface="Calibri"/>
              </a:rPr>
              <a:t>value = (-1)</a:t>
            </a:r>
            <a:r>
              <a:rPr lang="en-US" sz="2800" baseline="30000" dirty="0">
                <a:solidFill>
                  <a:schemeClr val="tx2"/>
                </a:solidFill>
                <a:latin typeface="Calibri"/>
                <a:ea typeface="ＭＳ Ｐゴシック" charset="0"/>
                <a:cs typeface="Calibri"/>
              </a:rPr>
              <a:t>s</a:t>
            </a:r>
            <a:r>
              <a:rPr lang="en-US" sz="2200" dirty="0">
                <a:solidFill>
                  <a:schemeClr val="tx2"/>
                </a:solidFill>
                <a:latin typeface="Calibri"/>
                <a:ea typeface="ＭＳ Ｐゴシック" charset="0"/>
                <a:cs typeface="Calibri"/>
              </a:rPr>
              <a:t> x 2</a:t>
            </a:r>
            <a:r>
              <a:rPr lang="en-US" sz="2800" baseline="30000" dirty="0">
                <a:solidFill>
                  <a:schemeClr val="tx2"/>
                </a:solidFill>
                <a:latin typeface="Calibri"/>
                <a:ea typeface="ＭＳ Ｐゴシック" charset="0"/>
                <a:cs typeface="Calibri"/>
              </a:rPr>
              <a:t>(E-127)</a:t>
            </a:r>
            <a:r>
              <a:rPr lang="en-US" sz="2200" dirty="0">
                <a:solidFill>
                  <a:schemeClr val="tx2"/>
                </a:solidFill>
                <a:latin typeface="Calibri"/>
                <a:ea typeface="ＭＳ Ｐゴシック" charset="0"/>
                <a:cs typeface="Calibri"/>
              </a:rPr>
              <a:t> x 1.M</a:t>
            </a:r>
          </a:p>
          <a:p>
            <a:pPr eaLnBrk="1" hangingPunct="1">
              <a:defRPr/>
            </a:pPr>
            <a:endParaRPr lang="en-US" sz="2200" dirty="0">
              <a:latin typeface="Optima" charset="0"/>
              <a:ea typeface="ＭＳ Ｐゴシック" charset="0"/>
              <a:cs typeface="Optima" charset="0"/>
            </a:endParaRPr>
          </a:p>
          <a:p>
            <a:pPr marL="0" indent="0" eaLnBrk="1" hangingPunct="1">
              <a:buFont typeface="Times" charset="0"/>
              <a:buNone/>
              <a:defRPr/>
            </a:pPr>
            <a:r>
              <a:rPr lang="en-US" sz="2200" dirty="0">
                <a:latin typeface="Optima" charset="0"/>
                <a:ea typeface="ＭＳ Ｐゴシック" charset="0"/>
                <a:cs typeface="Optima" charset="0"/>
              </a:rPr>
              <a:t>Operations</a:t>
            </a:r>
          </a:p>
          <a:p>
            <a:pPr lvl="1" eaLnBrk="1" hangingPunct="1">
              <a:defRPr/>
            </a:pPr>
            <a:r>
              <a:rPr lang="en-US" sz="2200" dirty="0">
                <a:latin typeface="Calibri"/>
                <a:ea typeface="ＭＳ Ｐゴシック" charset="0"/>
                <a:cs typeface="Calibri"/>
              </a:rPr>
              <a:t>add, mult, sub, div</a:t>
            </a:r>
          </a:p>
          <a:p>
            <a:pPr lvl="2" eaLnBrk="1" hangingPunct="1">
              <a:buFontTx/>
              <a:buNone/>
              <a:defRPr/>
            </a:pPr>
            <a:endParaRPr lang="en-US" sz="1800" dirty="0">
              <a:latin typeface="Optima" charset="0"/>
              <a:ea typeface="ＭＳ Ｐゴシック" charset="0"/>
              <a:cs typeface="Optima" charset="0"/>
            </a:endParaRPr>
          </a:p>
        </p:txBody>
      </p:sp>
      <p:grpSp>
        <p:nvGrpSpPr>
          <p:cNvPr id="47107" name="Group 12"/>
          <p:cNvGrpSpPr>
            <a:grpSpLocks/>
          </p:cNvGrpSpPr>
          <p:nvPr/>
        </p:nvGrpSpPr>
        <p:grpSpPr bwMode="auto">
          <a:xfrm>
            <a:off x="5410200" y="2286000"/>
            <a:ext cx="3124200" cy="1360488"/>
            <a:chOff x="5410200" y="2286000"/>
            <a:chExt cx="3124200" cy="1359781"/>
          </a:xfrm>
        </p:grpSpPr>
        <p:sp>
          <p:nvSpPr>
            <p:cNvPr id="47108" name="Rectangle 4"/>
            <p:cNvSpPr>
              <a:spLocks noChangeArrowheads="1"/>
            </p:cNvSpPr>
            <p:nvPr/>
          </p:nvSpPr>
          <p:spPr bwMode="auto">
            <a:xfrm>
              <a:off x="6366588" y="2682875"/>
              <a:ext cx="2167812" cy="304800"/>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rPr>
                <a:t>mantissa</a:t>
              </a:r>
            </a:p>
          </p:txBody>
        </p:sp>
        <p:sp>
          <p:nvSpPr>
            <p:cNvPr id="47109" name="Rectangle 5"/>
            <p:cNvSpPr>
              <a:spLocks noChangeArrowheads="1"/>
            </p:cNvSpPr>
            <p:nvPr/>
          </p:nvSpPr>
          <p:spPr bwMode="auto">
            <a:xfrm>
              <a:off x="5665237" y="2682875"/>
              <a:ext cx="701351" cy="304800"/>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rPr>
                <a:t>exp</a:t>
              </a:r>
            </a:p>
          </p:txBody>
        </p:sp>
        <p:sp>
          <p:nvSpPr>
            <p:cNvPr id="47110" name="Rectangle 6"/>
            <p:cNvSpPr>
              <a:spLocks noChangeArrowheads="1"/>
            </p:cNvSpPr>
            <p:nvPr/>
          </p:nvSpPr>
          <p:spPr bwMode="auto">
            <a:xfrm>
              <a:off x="5410200" y="2682875"/>
              <a:ext cx="255037" cy="304800"/>
            </a:xfrm>
            <a:prstGeom prst="rect">
              <a:avLst/>
            </a:prstGeom>
            <a:solidFill>
              <a:srgbClr val="CCFFFF"/>
            </a:solidFill>
            <a:ln w="1905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rPr>
                <a:t>s</a:t>
              </a:r>
            </a:p>
          </p:txBody>
        </p:sp>
        <p:sp>
          <p:nvSpPr>
            <p:cNvPr id="47111" name="Text Box 7"/>
            <p:cNvSpPr txBox="1">
              <a:spLocks noChangeArrowheads="1"/>
            </p:cNvSpPr>
            <p:nvPr/>
          </p:nvSpPr>
          <p:spPr bwMode="auto">
            <a:xfrm>
              <a:off x="7245933" y="2286000"/>
              <a:ext cx="418654" cy="36918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Calibri" charset="0"/>
                </a:rPr>
                <a:t>23</a:t>
              </a:r>
            </a:p>
          </p:txBody>
        </p:sp>
        <p:sp>
          <p:nvSpPr>
            <p:cNvPr id="47112" name="Text Box 8"/>
            <p:cNvSpPr txBox="1">
              <a:spLocks noChangeArrowheads="1"/>
            </p:cNvSpPr>
            <p:nvPr/>
          </p:nvSpPr>
          <p:spPr bwMode="auto">
            <a:xfrm>
              <a:off x="5856514" y="2301875"/>
              <a:ext cx="311691"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Calibri" charset="0"/>
                </a:rPr>
                <a:t>8</a:t>
              </a:r>
            </a:p>
          </p:txBody>
        </p:sp>
        <p:sp>
          <p:nvSpPr>
            <p:cNvPr id="47113" name="Text Box 9"/>
            <p:cNvSpPr txBox="1">
              <a:spLocks noChangeArrowheads="1"/>
            </p:cNvSpPr>
            <p:nvPr/>
          </p:nvSpPr>
          <p:spPr bwMode="auto">
            <a:xfrm>
              <a:off x="5410200" y="2301875"/>
              <a:ext cx="301660" cy="36918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Calibri" charset="0"/>
                </a:rPr>
                <a:t>1</a:t>
              </a:r>
            </a:p>
          </p:txBody>
        </p:sp>
        <p:sp>
          <p:nvSpPr>
            <p:cNvPr id="47114" name="Rectangle 14"/>
            <p:cNvSpPr>
              <a:spLocks noChangeArrowheads="1"/>
            </p:cNvSpPr>
            <p:nvPr/>
          </p:nvSpPr>
          <p:spPr bwMode="auto">
            <a:xfrm>
              <a:off x="5856288" y="3276600"/>
              <a:ext cx="2071338" cy="36918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Calibri" charset="0"/>
                </a:rPr>
                <a:t>32-bit floating-point</a:t>
              </a:r>
            </a:p>
          </p:txBody>
        </p:sp>
      </p:grpSp>
      <p:sp>
        <p:nvSpPr>
          <p:cNvPr id="12" name="TextBox 11"/>
          <p:cNvSpPr txBox="1"/>
          <p:nvPr/>
        </p:nvSpPr>
        <p:spPr>
          <a:xfrm>
            <a:off x="762000" y="6019800"/>
            <a:ext cx="6781800" cy="381000"/>
          </a:xfrm>
          <a:prstGeom prst="rect">
            <a:avLst/>
          </a:prstGeom>
          <a:noFill/>
        </p:spPr>
        <p:txBody>
          <a:bodyPr wrap="square" rtlCol="0">
            <a:spAutoFit/>
          </a:bodyPr>
          <a:lstStyle/>
          <a:p>
            <a:r>
              <a:rPr lang="en-US" dirty="0" smtClean="0"/>
              <a:t>We will look at this in detail!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Title 1"/>
          <p:cNvSpPr>
            <a:spLocks noGrp="1"/>
          </p:cNvSpPr>
          <p:nvPr>
            <p:ph type="title"/>
          </p:nvPr>
        </p:nvSpPr>
        <p:spPr>
          <a:xfrm>
            <a:off x="228600" y="152400"/>
            <a:ext cx="8610600" cy="762000"/>
          </a:xfrm>
        </p:spPr>
        <p:txBody>
          <a:bodyPr/>
          <a:lstStyle/>
          <a:p>
            <a:pPr eaLnBrk="1" hangingPunct="1"/>
            <a:r>
              <a:rPr lang="en-US" altLang="en-US">
                <a:latin typeface="Optima" charset="0"/>
                <a:cs typeface="Optima" charset="0"/>
              </a:rPr>
              <a:t>Synchronization in Parallel Programs</a:t>
            </a:r>
          </a:p>
        </p:txBody>
      </p:sp>
      <p:sp>
        <p:nvSpPr>
          <p:cNvPr id="3" name="Content Placeholder 2"/>
          <p:cNvSpPr>
            <a:spLocks noGrp="1"/>
          </p:cNvSpPr>
          <p:nvPr>
            <p:ph idx="1"/>
          </p:nvPr>
        </p:nvSpPr>
        <p:spPr/>
        <p:txBody>
          <a:bodyPr/>
          <a:lstStyle/>
          <a:p>
            <a:pPr eaLnBrk="1" hangingPunct="1"/>
            <a:r>
              <a:rPr lang="en-US" altLang="en-US" sz="2000" dirty="0">
                <a:latin typeface="Optima" charset="0"/>
                <a:cs typeface="Optima" charset="0"/>
              </a:rPr>
              <a:t>Almost all parallel programs need to do some level of synchronization</a:t>
            </a:r>
          </a:p>
          <a:p>
            <a:pPr lvl="1" eaLnBrk="1" hangingPunct="1"/>
            <a:r>
              <a:rPr lang="en-US" altLang="en-US" sz="1800" dirty="0">
                <a:latin typeface="Optima" charset="0"/>
                <a:cs typeface="Optima" charset="0"/>
              </a:rPr>
              <a:t>Simple Example</a:t>
            </a:r>
          </a:p>
          <a:p>
            <a:pPr lvl="2" eaLnBrk="1" hangingPunct="1"/>
            <a:r>
              <a:rPr lang="en-US" altLang="en-US" sz="1400" dirty="0">
                <a:latin typeface="Optima" charset="0"/>
                <a:cs typeface="Optima" charset="0"/>
              </a:rPr>
              <a:t>Execute region X sequentially</a:t>
            </a:r>
          </a:p>
          <a:p>
            <a:pPr lvl="2" eaLnBrk="1" hangingPunct="1"/>
            <a:r>
              <a:rPr lang="en-US" altLang="en-US" sz="1400" dirty="0">
                <a:latin typeface="Optima" charset="0"/>
                <a:cs typeface="Optima" charset="0"/>
              </a:rPr>
              <a:t>Execute region Y in parallel</a:t>
            </a:r>
          </a:p>
          <a:p>
            <a:pPr lvl="2" eaLnBrk="1" hangingPunct="1"/>
            <a:r>
              <a:rPr lang="en-US" altLang="en-US" sz="1400" dirty="0">
                <a:latin typeface="Optima" charset="0"/>
                <a:cs typeface="Optima" charset="0"/>
              </a:rPr>
              <a:t>Execute region Z sequentially</a:t>
            </a:r>
          </a:p>
          <a:p>
            <a:pPr lvl="1" eaLnBrk="1" hangingPunct="1"/>
            <a:r>
              <a:rPr lang="en-US" altLang="en-US" sz="1800" dirty="0">
                <a:latin typeface="Optima" charset="0"/>
                <a:cs typeface="Optima" charset="0"/>
              </a:rPr>
              <a:t>Must ensure that Z is executed only after Y has completed</a:t>
            </a:r>
          </a:p>
          <a:p>
            <a:pPr eaLnBrk="1" hangingPunct="1"/>
            <a:r>
              <a:rPr lang="en-US" altLang="en-US" sz="2000" dirty="0">
                <a:latin typeface="Optima" charset="0"/>
                <a:cs typeface="Optima" charset="0"/>
              </a:rPr>
              <a:t>Synchronization between concurrent threads may be necessary to protect shared data</a:t>
            </a:r>
          </a:p>
          <a:p>
            <a:pPr lvl="1" eaLnBrk="1" hangingPunct="1"/>
            <a:r>
              <a:rPr lang="en-US" altLang="en-US" sz="1800" dirty="0">
                <a:latin typeface="Optima" charset="0"/>
                <a:cs typeface="Optima" charset="0"/>
              </a:rPr>
              <a:t>Ensure thread 2 executes instruction </a:t>
            </a:r>
            <a:r>
              <a:rPr lang="en-US" altLang="en-US" sz="1800" b="1" dirty="0" err="1">
                <a:latin typeface="Calibri" charset="0"/>
                <a:cs typeface="Optima" charset="0"/>
              </a:rPr>
              <a:t>i</a:t>
            </a:r>
            <a:r>
              <a:rPr lang="en-US" altLang="en-US" sz="1800" dirty="0">
                <a:latin typeface="Calibri" charset="0"/>
                <a:cs typeface="Optima" charset="0"/>
              </a:rPr>
              <a:t> </a:t>
            </a:r>
            <a:r>
              <a:rPr lang="en-US" altLang="en-US" sz="1800" dirty="0">
                <a:latin typeface="Optima" charset="0"/>
                <a:cs typeface="Optima" charset="0"/>
              </a:rPr>
              <a:t>only after thread 1 has finished executing instruction </a:t>
            </a:r>
            <a:r>
              <a:rPr lang="en-US" altLang="en-US" sz="1800" b="1" dirty="0" err="1">
                <a:latin typeface="Calibri" charset="0"/>
                <a:cs typeface="Optima" charset="0"/>
              </a:rPr>
              <a:t>j</a:t>
            </a:r>
            <a:endParaRPr lang="en-US" altLang="en-US" sz="1800" b="1" dirty="0">
              <a:latin typeface="Calibri" charset="0"/>
              <a:cs typeface="Optima" charset="0"/>
            </a:endParaRPr>
          </a:p>
          <a:p>
            <a:pPr lvl="1" eaLnBrk="1" hangingPunct="1"/>
            <a:r>
              <a:rPr lang="en-US" altLang="en-US" sz="1800" dirty="0">
                <a:latin typeface="Optima" charset="0"/>
                <a:cs typeface="Optima" charset="0"/>
              </a:rPr>
              <a:t>Prevent race conditions or data races</a:t>
            </a:r>
            <a:endParaRPr lang="en-US" altLang="en-US" sz="2000" dirty="0">
              <a:latin typeface="Optima" charset="0"/>
              <a:cs typeface="Optima" charset="0"/>
            </a:endParaRPr>
          </a:p>
          <a:p>
            <a:pPr eaLnBrk="1" hangingPunct="1"/>
            <a:r>
              <a:rPr lang="en-US" altLang="en-US" sz="2000" dirty="0">
                <a:latin typeface="Optima" charset="0"/>
                <a:cs typeface="Optima" charset="0"/>
              </a:rPr>
              <a:t>At the software-level synchronization is most commonly implemented using </a:t>
            </a:r>
          </a:p>
          <a:p>
            <a:pPr lvl="1" eaLnBrk="1" hangingPunct="1"/>
            <a:r>
              <a:rPr lang="en-US" altLang="en-US" sz="1800" dirty="0">
                <a:solidFill>
                  <a:srgbClr val="FF0000"/>
                </a:solidFill>
                <a:latin typeface="Optima" charset="0"/>
                <a:cs typeface="Optima" charset="0"/>
              </a:rPr>
              <a:t>mutual exclusion and critical sections</a:t>
            </a:r>
            <a:endParaRPr lang="en-US" altLang="en-US" sz="2000" dirty="0">
              <a:solidFill>
                <a:srgbClr val="FF0000"/>
              </a:solidFill>
              <a:latin typeface="Optima" charset="0"/>
              <a:cs typeface="Optima" charset="0"/>
            </a:endParaRPr>
          </a:p>
          <a:p>
            <a:pPr eaLnBrk="1" hangingPunct="1"/>
            <a:r>
              <a:rPr lang="en-US" altLang="en-US" sz="2000" dirty="0">
                <a:latin typeface="Optima" charset="0"/>
                <a:cs typeface="Optima" charset="0"/>
              </a:rPr>
              <a:t>Also need hardware support for mutual exclusion</a:t>
            </a:r>
          </a:p>
          <a:p>
            <a:pPr lvl="1" eaLnBrk="1" hangingPunct="1"/>
            <a:endParaRPr lang="en-US" altLang="en-US" sz="1800" dirty="0">
              <a:latin typeface="Optima" charset="0"/>
              <a:cs typeface="Optima" charset="0"/>
            </a:endParaRPr>
          </a:p>
          <a:p>
            <a:pPr lvl="1" eaLnBrk="1" hangingPunct="1">
              <a:buFont typeface="Times" charset="0"/>
              <a:buNone/>
            </a:pPr>
            <a:endParaRPr lang="en-US" altLang="en-US" sz="1800" dirty="0">
              <a:latin typeface="Optima" charset="0"/>
              <a:cs typeface="Optima" charset="0"/>
            </a:endParaRPr>
          </a:p>
          <a:p>
            <a:pPr lvl="1" eaLnBrk="1" hangingPunct="1"/>
            <a:endParaRPr lang="en-US" altLang="en-US" sz="1600" dirty="0">
              <a:latin typeface="Optima" charset="0"/>
              <a:cs typeface="Optima" charset="0"/>
            </a:endParaRPr>
          </a:p>
          <a:p>
            <a:pPr eaLnBrk="1" hangingPunct="1"/>
            <a:endParaRPr lang="en-US" altLang="en-US" sz="2000" dirty="0">
              <a:latin typeface="Optima" charset="0"/>
              <a:cs typeface="Optima"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a:latin typeface="Optima" charset="0"/>
                <a:cs typeface="Optima" charset="0"/>
              </a:rPr>
              <a:t>Architectural Support for Synchronization </a:t>
            </a:r>
          </a:p>
        </p:txBody>
      </p:sp>
      <p:sp>
        <p:nvSpPr>
          <p:cNvPr id="54274" name="Content Placeholder 2"/>
          <p:cNvSpPr>
            <a:spLocks noGrp="1"/>
          </p:cNvSpPr>
          <p:nvPr>
            <p:ph idx="1"/>
          </p:nvPr>
        </p:nvSpPr>
        <p:spPr/>
        <p:txBody>
          <a:bodyPr/>
          <a:lstStyle/>
          <a:p>
            <a:pPr eaLnBrk="1" hangingPunct="1"/>
            <a:r>
              <a:rPr lang="en-US" altLang="en-US" sz="2000" dirty="0">
                <a:latin typeface="Optima" charset="0"/>
                <a:cs typeface="Optima" charset="0"/>
              </a:rPr>
              <a:t>To implement any form of mutual exclusion or critical section the architecture needs to have the ability to perform </a:t>
            </a:r>
            <a:r>
              <a:rPr lang="en-US" altLang="en-US" sz="2000" b="1" i="1" dirty="0">
                <a:solidFill>
                  <a:srgbClr val="1822CD"/>
                </a:solidFill>
                <a:latin typeface="Optima" charset="0"/>
                <a:cs typeface="Optima" charset="0"/>
              </a:rPr>
              <a:t>atomic operations</a:t>
            </a:r>
          </a:p>
          <a:p>
            <a:pPr lvl="1" eaLnBrk="1" hangingPunct="1"/>
            <a:r>
              <a:rPr lang="en-US" altLang="en-US" sz="1600" dirty="0">
                <a:latin typeface="Optima" charset="0"/>
                <a:cs typeface="Optima" charset="0"/>
              </a:rPr>
              <a:t>Execute instruction X and Y</a:t>
            </a:r>
          </a:p>
          <a:p>
            <a:pPr lvl="1" eaLnBrk="1" hangingPunct="1"/>
            <a:r>
              <a:rPr lang="en-US" altLang="en-US" sz="1600" dirty="0">
                <a:latin typeface="Optima" charset="0"/>
                <a:cs typeface="Optima" charset="0"/>
              </a:rPr>
              <a:t>Guarantee that no other instruction gets executed between X and Y</a:t>
            </a:r>
          </a:p>
          <a:p>
            <a:pPr lvl="1" eaLnBrk="1" hangingPunct="1"/>
            <a:endParaRPr lang="en-US" altLang="en-US" sz="1600" dirty="0">
              <a:latin typeface="Optima" charset="0"/>
              <a:cs typeface="Optima" charset="0"/>
            </a:endParaRPr>
          </a:p>
          <a:p>
            <a:pPr eaLnBrk="1" hangingPunct="1"/>
            <a:r>
              <a:rPr lang="en-US" altLang="en-US" sz="2000" dirty="0">
                <a:latin typeface="Optima" charset="0"/>
                <a:cs typeface="Optima" charset="0"/>
              </a:rPr>
              <a:t>A particular type of atomic operation that is used often is a </a:t>
            </a:r>
            <a:r>
              <a:rPr lang="en-US" altLang="en-US" sz="2000" b="1" i="1" dirty="0">
                <a:solidFill>
                  <a:srgbClr val="1822CD"/>
                </a:solidFill>
                <a:latin typeface="Optima" charset="0"/>
                <a:cs typeface="Optima" charset="0"/>
              </a:rPr>
              <a:t>swap</a:t>
            </a:r>
          </a:p>
          <a:p>
            <a:pPr lvl="1" eaLnBrk="1" hangingPunct="1"/>
            <a:r>
              <a:rPr lang="en-US" altLang="en-US" sz="1600" dirty="0">
                <a:latin typeface="Optima" charset="0"/>
                <a:cs typeface="Optima" charset="0"/>
              </a:rPr>
              <a:t>An instruction that performs a load followed by a store atomically</a:t>
            </a:r>
          </a:p>
          <a:p>
            <a:pPr lvl="1" eaLnBrk="1" hangingPunct="1"/>
            <a:r>
              <a:rPr lang="en-US" altLang="en-US" sz="1600" dirty="0">
                <a:latin typeface="Optima" charset="0"/>
                <a:cs typeface="Optima" charset="0"/>
              </a:rPr>
              <a:t>These atomic operations are used to implement locks</a:t>
            </a:r>
          </a:p>
          <a:p>
            <a:pPr lvl="2" eaLnBrk="1" hangingPunct="1"/>
            <a:r>
              <a:rPr lang="en-US" altLang="en-US" sz="1600" dirty="0">
                <a:latin typeface="Optima" charset="0"/>
                <a:cs typeface="Optima" charset="0"/>
              </a:rPr>
              <a:t>If atomic operation is successful, then thread acquires lock</a:t>
            </a:r>
          </a:p>
          <a:p>
            <a:pPr lvl="2" eaLnBrk="1" hangingPunct="1"/>
            <a:endParaRPr lang="en-US" altLang="en-US" sz="1200" dirty="0" smtClean="0">
              <a:latin typeface="Optima" charset="0"/>
              <a:cs typeface="Optima" charset="0"/>
            </a:endParaRPr>
          </a:p>
          <a:p>
            <a:pPr lvl="1" eaLnBrk="1" hangingPunct="1"/>
            <a:endParaRPr lang="en-US" altLang="en-US" sz="1800" dirty="0" smtClean="0">
              <a:latin typeface="Optima" charset="0"/>
              <a:cs typeface="Optima" charset="0"/>
            </a:endParaRPr>
          </a:p>
          <a:p>
            <a:pPr lvl="2" eaLnBrk="1" hangingPunct="1"/>
            <a:endParaRPr lang="en-US" altLang="en-US" sz="1400" dirty="0">
              <a:latin typeface="Optima" charset="0"/>
              <a:cs typeface="Optima" charset="0"/>
            </a:endParaRPr>
          </a:p>
          <a:p>
            <a:endParaRPr lang="en-US" altLang="en-US" dirty="0">
              <a:latin typeface="Optima" charset="0"/>
              <a:cs typeface="Optima"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a:latin typeface="Optima" charset="0"/>
                <a:cs typeface="Optima" charset="0"/>
              </a:rPr>
              <a:t>ISA Support for Vector Instructions</a:t>
            </a:r>
          </a:p>
        </p:txBody>
      </p:sp>
      <p:sp>
        <p:nvSpPr>
          <p:cNvPr id="55298" name="Content Placeholder 2"/>
          <p:cNvSpPr>
            <a:spLocks noGrp="1"/>
          </p:cNvSpPr>
          <p:nvPr>
            <p:ph idx="1"/>
          </p:nvPr>
        </p:nvSpPr>
        <p:spPr/>
        <p:txBody>
          <a:bodyPr/>
          <a:lstStyle/>
          <a:p>
            <a:r>
              <a:rPr lang="en-US" altLang="en-US" sz="2400" dirty="0">
                <a:latin typeface="Optima" charset="0"/>
                <a:cs typeface="Optima" charset="0"/>
              </a:rPr>
              <a:t>Most modern ISA support some form of vector/multimedia extension</a:t>
            </a:r>
          </a:p>
          <a:p>
            <a:r>
              <a:rPr lang="en-US" altLang="en-US" sz="2400" dirty="0">
                <a:latin typeface="Optima" charset="0"/>
                <a:cs typeface="Optima" charset="0"/>
              </a:rPr>
              <a:t>Usually a co-processor embedded on chip</a:t>
            </a:r>
          </a:p>
          <a:p>
            <a:r>
              <a:rPr lang="en-US" altLang="en-US" sz="2400" dirty="0">
                <a:latin typeface="Optima" charset="0"/>
                <a:cs typeface="Optima" charset="0"/>
              </a:rPr>
              <a:t>Main idea </a:t>
            </a:r>
          </a:p>
          <a:p>
            <a:pPr lvl="1"/>
            <a:r>
              <a:rPr lang="en-US" altLang="en-US" sz="2000" dirty="0">
                <a:latin typeface="Optima" charset="0"/>
                <a:cs typeface="Optima" charset="0"/>
              </a:rPr>
              <a:t>perform the same operation on multiple pieces of data in parallel (usually pipelined) </a:t>
            </a:r>
          </a:p>
          <a:p>
            <a:pPr lvl="1"/>
            <a:r>
              <a:rPr lang="en-US" altLang="en-US" sz="2000" dirty="0">
                <a:latin typeface="Optima" charset="0"/>
                <a:cs typeface="Optima" charset="0"/>
              </a:rPr>
              <a:t>aka SIMD</a:t>
            </a:r>
          </a:p>
          <a:p>
            <a:r>
              <a:rPr lang="en-US" altLang="en-US" sz="2400" dirty="0">
                <a:latin typeface="Optima" charset="0"/>
                <a:cs typeface="Optima" charset="0"/>
              </a:rPr>
              <a:t>Compiler’s responsibility to issue the vector instructions</a:t>
            </a:r>
          </a:p>
          <a:p>
            <a:pPr marL="857250" lvl="2" indent="0">
              <a:buFont typeface="Times" charset="0"/>
              <a:buNone/>
            </a:pPr>
            <a:endParaRPr lang="en-US" altLang="en-US" sz="2400" dirty="0">
              <a:latin typeface="Calibri" charset="0"/>
              <a:cs typeface="Optima" charset="0"/>
            </a:endParaRPr>
          </a:p>
          <a:p>
            <a:pPr marL="857250" lvl="2" indent="0">
              <a:buFont typeface="Times" charset="0"/>
              <a:buNone/>
            </a:pPr>
            <a:r>
              <a:rPr lang="en-US" altLang="en-US" sz="2400" dirty="0" err="1">
                <a:latin typeface="Calibri" charset="0"/>
                <a:cs typeface="Optima" charset="0"/>
              </a:rPr>
              <a:t>vload</a:t>
            </a:r>
            <a:r>
              <a:rPr lang="en-US" altLang="en-US" sz="2400" dirty="0">
                <a:latin typeface="Calibri" charset="0"/>
                <a:cs typeface="Optima" charset="0"/>
              </a:rPr>
              <a:t> $vr1, [MEM]</a:t>
            </a:r>
          </a:p>
          <a:p>
            <a:pPr marL="857250" lvl="2" indent="0">
              <a:buFont typeface="Times" charset="0"/>
              <a:buNone/>
            </a:pPr>
            <a:r>
              <a:rPr lang="en-US" altLang="en-US" sz="2400" dirty="0" err="1">
                <a:latin typeface="Calibri" charset="0"/>
                <a:cs typeface="Optima" charset="0"/>
              </a:rPr>
              <a:t>vadd</a:t>
            </a:r>
            <a:r>
              <a:rPr lang="en-US" altLang="en-US" sz="2400" dirty="0">
                <a:latin typeface="Calibri" charset="0"/>
                <a:cs typeface="Optima" charset="0"/>
              </a:rPr>
              <a:t> $vr1, $vr2, $vr3</a:t>
            </a:r>
            <a:endParaRPr lang="en-US" altLang="en-US" sz="2800" dirty="0">
              <a:latin typeface="Calibri" charset="0"/>
              <a:cs typeface="Optim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en-US" dirty="0" smtClean="0">
                <a:latin typeface="Optima" charset="0"/>
              </a:rPr>
              <a:t>Unsigned Integers</a:t>
            </a:r>
            <a:endParaRPr lang="en-US" altLang="en-US" dirty="0">
              <a:latin typeface="Optima" charset="0"/>
            </a:endParaRPr>
          </a:p>
        </p:txBody>
      </p:sp>
      <p:sp>
        <p:nvSpPr>
          <p:cNvPr id="26626" name="Content Placeholder 2"/>
          <p:cNvSpPr>
            <a:spLocks noGrp="1"/>
          </p:cNvSpPr>
          <p:nvPr>
            <p:ph idx="1"/>
          </p:nvPr>
        </p:nvSpPr>
        <p:spPr/>
        <p:txBody>
          <a:bodyPr/>
          <a:lstStyle/>
          <a:p>
            <a:r>
              <a:rPr lang="en-US" altLang="en-US" sz="2000" dirty="0" smtClean="0">
                <a:latin typeface="Optima" charset="0"/>
              </a:rPr>
              <a:t>Minimum Unsigned Integer</a:t>
            </a:r>
          </a:p>
          <a:p>
            <a:pPr lvl="1"/>
            <a:r>
              <a:rPr lang="en-US" altLang="en-US" sz="1600" dirty="0" smtClean="0">
                <a:latin typeface="Optima" charset="0"/>
              </a:rPr>
              <a:t>0000 0000 0000 0000 0000 0000 0000 0000 -&gt; 0</a:t>
            </a:r>
          </a:p>
          <a:p>
            <a:pPr lvl="1"/>
            <a:endParaRPr lang="en-US" altLang="en-US" sz="1600" dirty="0" smtClean="0">
              <a:latin typeface="Optima" charset="0"/>
            </a:endParaRPr>
          </a:p>
          <a:p>
            <a:pPr lvl="1"/>
            <a:endParaRPr lang="en-US" altLang="en-US" sz="1600" dirty="0" smtClean="0">
              <a:latin typeface="Optima" charset="0"/>
            </a:endParaRPr>
          </a:p>
          <a:p>
            <a:r>
              <a:rPr lang="en-US" altLang="en-US" sz="2000" dirty="0" smtClean="0">
                <a:latin typeface="Optima" charset="0"/>
              </a:rPr>
              <a:t>Maximum Unsigned Integer</a:t>
            </a:r>
          </a:p>
          <a:p>
            <a:pPr lvl="1"/>
            <a:r>
              <a:rPr lang="en-US" altLang="en-US" sz="1600" dirty="0" smtClean="0">
                <a:latin typeface="Optima" charset="0"/>
              </a:rPr>
              <a:t>1111 1111 1111 1111 1111 1111 1111 1111 -&gt; 2</a:t>
            </a:r>
            <a:r>
              <a:rPr lang="en-US" altLang="en-US" sz="1600" baseline="30000" dirty="0" smtClean="0">
                <a:latin typeface="Optima" charset="0"/>
              </a:rPr>
              <a:t>32</a:t>
            </a:r>
            <a:r>
              <a:rPr lang="en-US" altLang="en-US" sz="1600" dirty="0" smtClean="0">
                <a:latin typeface="Optima" charset="0"/>
              </a:rPr>
              <a:t>-1 </a:t>
            </a:r>
            <a:r>
              <a:rPr lang="en-US" altLang="en-US" sz="1600" baseline="30000" dirty="0" smtClean="0">
                <a:latin typeface="Optima" charset="0"/>
              </a:rPr>
              <a:t> </a:t>
            </a:r>
            <a:r>
              <a:rPr lang="en-US" altLang="en-US" sz="1600" dirty="0" smtClean="0">
                <a:latin typeface="Optima" charset="0"/>
              </a:rPr>
              <a:t>-&gt; </a:t>
            </a:r>
            <a:r>
              <a:rPr lang="en-US" sz="1600" dirty="0" smtClean="0"/>
              <a:t>4,294,967,295</a:t>
            </a:r>
          </a:p>
          <a:p>
            <a:pPr lvl="1"/>
            <a:endParaRPr lang="en-US" altLang="en-US" sz="1600" dirty="0" smtClean="0">
              <a:latin typeface="Optima" charset="0"/>
            </a:endParaRPr>
          </a:p>
          <a:p>
            <a:pPr lvl="1"/>
            <a:endParaRPr lang="en-US" altLang="en-US" sz="1600" dirty="0" smtClean="0">
              <a:latin typeface="Optima" charset="0"/>
            </a:endParaRPr>
          </a:p>
          <a:p>
            <a:r>
              <a:rPr lang="en-US" altLang="en-US" sz="2000" dirty="0" smtClean="0">
                <a:latin typeface="Optima" charset="0"/>
              </a:rPr>
              <a:t>Why the  “-1” ?</a:t>
            </a:r>
          </a:p>
          <a:p>
            <a:endParaRPr lang="en-US" altLang="en-US" sz="2000" dirty="0">
              <a:latin typeface="Optima"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en-US">
                <a:latin typeface="Optima" charset="0"/>
                <a:cs typeface="Optima" charset="0"/>
              </a:rPr>
              <a:t>Principles of ISA Design I</a:t>
            </a:r>
          </a:p>
        </p:txBody>
      </p:sp>
      <p:sp>
        <p:nvSpPr>
          <p:cNvPr id="56322" name="Rectangle 3"/>
          <p:cNvSpPr>
            <a:spLocks noGrp="1" noChangeArrowheads="1"/>
          </p:cNvSpPr>
          <p:nvPr>
            <p:ph type="body" sz="half" idx="1"/>
          </p:nvPr>
        </p:nvSpPr>
        <p:spPr/>
        <p:txBody>
          <a:bodyPr/>
          <a:lstStyle/>
          <a:p>
            <a:r>
              <a:rPr lang="en-US" altLang="en-US" sz="2000">
                <a:latin typeface="Optima" charset="0"/>
                <a:cs typeface="Optima" charset="0"/>
              </a:rPr>
              <a:t>Keep it simple (KISS)</a:t>
            </a:r>
          </a:p>
          <a:p>
            <a:pPr lvl="1"/>
            <a:r>
              <a:rPr lang="en-US" altLang="en-US" sz="1800">
                <a:latin typeface="Optima" charset="0"/>
                <a:cs typeface="Optima" charset="0"/>
              </a:rPr>
              <a:t>complexity</a:t>
            </a:r>
          </a:p>
          <a:p>
            <a:pPr lvl="2"/>
            <a:r>
              <a:rPr lang="en-US" altLang="en-US" sz="1600">
                <a:latin typeface="Optima" charset="0"/>
                <a:cs typeface="Optima" charset="0"/>
              </a:rPr>
              <a:t>increases logic area</a:t>
            </a:r>
          </a:p>
          <a:p>
            <a:pPr lvl="2"/>
            <a:r>
              <a:rPr lang="en-US" altLang="en-US" sz="1600">
                <a:latin typeface="Optima" charset="0"/>
                <a:cs typeface="Optima" charset="0"/>
              </a:rPr>
              <a:t>increases pipe stages</a:t>
            </a:r>
          </a:p>
          <a:p>
            <a:pPr lvl="2"/>
            <a:r>
              <a:rPr lang="en-US" altLang="en-US" sz="1600">
                <a:latin typeface="Optima" charset="0"/>
                <a:cs typeface="Optima" charset="0"/>
              </a:rPr>
              <a:t>increases development time</a:t>
            </a:r>
          </a:p>
          <a:p>
            <a:pPr lvl="1"/>
            <a:r>
              <a:rPr lang="en-US" altLang="en-US" sz="1800">
                <a:latin typeface="Optima" charset="0"/>
                <a:cs typeface="Optima" charset="0"/>
              </a:rPr>
              <a:t>evolution tends to make kludges</a:t>
            </a:r>
          </a:p>
          <a:p>
            <a:r>
              <a:rPr lang="en-US" altLang="en-US" sz="2000">
                <a:latin typeface="Optima" charset="0"/>
                <a:cs typeface="Optima" charset="0"/>
              </a:rPr>
              <a:t>Orthogonality (modularity)</a:t>
            </a:r>
          </a:p>
          <a:p>
            <a:pPr lvl="1"/>
            <a:r>
              <a:rPr lang="en-US" altLang="en-US" sz="1800">
                <a:latin typeface="Optima" charset="0"/>
                <a:cs typeface="Optima" charset="0"/>
              </a:rPr>
              <a:t>simple rules, few exceptions</a:t>
            </a:r>
          </a:p>
          <a:p>
            <a:pPr lvl="1"/>
            <a:r>
              <a:rPr lang="en-US" altLang="en-US" sz="1800">
                <a:latin typeface="Optima" charset="0"/>
                <a:cs typeface="Optima" charset="0"/>
              </a:rPr>
              <a:t>all ops in all registers</a:t>
            </a:r>
          </a:p>
        </p:txBody>
      </p:sp>
      <p:sp>
        <p:nvSpPr>
          <p:cNvPr id="56323" name="Rectangle 10"/>
          <p:cNvSpPr>
            <a:spLocks noGrp="1" noChangeArrowheads="1"/>
          </p:cNvSpPr>
          <p:nvPr>
            <p:ph type="body" sz="half" idx="2"/>
          </p:nvPr>
        </p:nvSpPr>
        <p:spPr/>
        <p:txBody>
          <a:bodyPr/>
          <a:lstStyle/>
          <a:p>
            <a:r>
              <a:rPr lang="en-US" altLang="en-US" sz="2400">
                <a:latin typeface="Optima" charset="0"/>
                <a:cs typeface="Optima" charset="0"/>
              </a:rPr>
              <a:t>Frequency</a:t>
            </a:r>
          </a:p>
          <a:p>
            <a:pPr lvl="1"/>
            <a:r>
              <a:rPr lang="en-US" altLang="en-US" sz="2000">
                <a:latin typeface="Optima" charset="0"/>
                <a:cs typeface="Optima" charset="0"/>
              </a:rPr>
              <a:t>make the common case fast</a:t>
            </a:r>
          </a:p>
          <a:p>
            <a:pPr lvl="2"/>
            <a:r>
              <a:rPr lang="en-US" altLang="en-US" sz="1800">
                <a:latin typeface="Optima" charset="0"/>
                <a:cs typeface="Optima" charset="0"/>
              </a:rPr>
              <a:t>some instructions (cases) are more important than others</a:t>
            </a:r>
          </a:p>
        </p:txBody>
      </p:sp>
      <p:grpSp>
        <p:nvGrpSpPr>
          <p:cNvPr id="56324" name="Group 4"/>
          <p:cNvGrpSpPr>
            <a:grpSpLocks/>
          </p:cNvGrpSpPr>
          <p:nvPr/>
        </p:nvGrpSpPr>
        <p:grpSpPr bwMode="auto">
          <a:xfrm>
            <a:off x="1905000" y="4651375"/>
            <a:ext cx="1589088" cy="1520825"/>
            <a:chOff x="1008" y="3024"/>
            <a:chExt cx="768" cy="768"/>
          </a:xfrm>
        </p:grpSpPr>
        <p:sp>
          <p:nvSpPr>
            <p:cNvPr id="56327" name="AutoShape 5"/>
            <p:cNvSpPr>
              <a:spLocks noChangeArrowheads="1"/>
            </p:cNvSpPr>
            <p:nvPr/>
          </p:nvSpPr>
          <p:spPr bwMode="auto">
            <a:xfrm>
              <a:off x="1008" y="3024"/>
              <a:ext cx="76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200">
                  <a:latin typeface="Calibri" charset="0"/>
                </a:rPr>
                <a:t>Data Types</a:t>
              </a:r>
            </a:p>
          </p:txBody>
        </p:sp>
        <p:sp>
          <p:nvSpPr>
            <p:cNvPr id="56328" name="AutoShape 6"/>
            <p:cNvSpPr>
              <a:spLocks noChangeArrowheads="1"/>
            </p:cNvSpPr>
            <p:nvPr/>
          </p:nvSpPr>
          <p:spPr bwMode="auto">
            <a:xfrm rot="-5400000">
              <a:off x="720" y="3312"/>
              <a:ext cx="76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99"/>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200">
                  <a:latin typeface="Calibri" charset="0"/>
                </a:rPr>
                <a:t>Operations</a:t>
              </a:r>
            </a:p>
          </p:txBody>
        </p:sp>
        <p:sp>
          <p:nvSpPr>
            <p:cNvPr id="56329" name="AutoShape 7"/>
            <p:cNvSpPr>
              <a:spLocks noChangeArrowheads="1"/>
            </p:cNvSpPr>
            <p:nvPr/>
          </p:nvSpPr>
          <p:spPr bwMode="auto">
            <a:xfrm flipH="1" flipV="1">
              <a:off x="1008" y="3600"/>
              <a:ext cx="76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200">
                  <a:latin typeface="Calibri" charset="0"/>
                </a:rPr>
                <a:t>Add Modes</a:t>
              </a:r>
            </a:p>
          </p:txBody>
        </p:sp>
        <p:sp>
          <p:nvSpPr>
            <p:cNvPr id="56330" name="AutoShape 8"/>
            <p:cNvSpPr>
              <a:spLocks noChangeArrowheads="1"/>
            </p:cNvSpPr>
            <p:nvPr/>
          </p:nvSpPr>
          <p:spPr bwMode="auto">
            <a:xfrm rot="-5400000" flipH="1" flipV="1">
              <a:off x="1296" y="3312"/>
              <a:ext cx="76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FF"/>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200">
                  <a:latin typeface="Calibri" charset="0"/>
                </a:rPr>
                <a:t>Formats</a:t>
              </a:r>
            </a:p>
          </p:txBody>
        </p:sp>
        <p:sp>
          <p:nvSpPr>
            <p:cNvPr id="56331" name="Rectangle 9"/>
            <p:cNvSpPr>
              <a:spLocks noChangeArrowheads="1"/>
            </p:cNvSpPr>
            <p:nvPr/>
          </p:nvSpPr>
          <p:spPr bwMode="auto">
            <a:xfrm>
              <a:off x="1200" y="3216"/>
              <a:ext cx="384" cy="384"/>
            </a:xfrm>
            <a:prstGeom prst="rect">
              <a:avLst/>
            </a:prstGeom>
            <a:solidFill>
              <a:srgbClr val="FF99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800">
                  <a:latin typeface="Calibri" charset="0"/>
                </a:rPr>
                <a:t>Regs</a:t>
              </a:r>
            </a:p>
          </p:txBody>
        </p:sp>
      </p:grpSp>
      <p:graphicFrame>
        <p:nvGraphicFramePr>
          <p:cNvPr id="56325" name="Object 2"/>
          <p:cNvGraphicFramePr>
            <a:graphicFrameLocks noChangeAspect="1"/>
          </p:cNvGraphicFramePr>
          <p:nvPr/>
        </p:nvGraphicFramePr>
        <p:xfrm>
          <a:off x="5143500" y="3314700"/>
          <a:ext cx="3238500" cy="2324100"/>
        </p:xfrm>
        <a:graphic>
          <a:graphicData uri="http://schemas.openxmlformats.org/presentationml/2006/ole">
            <p:oleObj spid="_x0000_s56344" name="Worksheet" r:id="rId4" imgW="4813300" imgH="3251200" progId="Excel.Sheet.8">
              <p:embed/>
            </p:oleObj>
          </a:graphicData>
        </a:graphic>
      </p:graphicFrame>
      <p:sp>
        <p:nvSpPr>
          <p:cNvPr id="56326" name="TextBox 11"/>
          <p:cNvSpPr txBox="1">
            <a:spLocks noChangeArrowheads="1"/>
          </p:cNvSpPr>
          <p:nvPr/>
        </p:nvSpPr>
        <p:spPr bwMode="auto">
          <a:xfrm>
            <a:off x="152400" y="6477000"/>
            <a:ext cx="2174875" cy="2762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b="1" i="1"/>
              <a:t>Slide courtesy : Doug Burger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en-US">
                <a:latin typeface="Optima" charset="0"/>
                <a:cs typeface="Optima" charset="0"/>
              </a:rPr>
              <a:t>Principles of ISA Design II</a:t>
            </a:r>
          </a:p>
        </p:txBody>
      </p:sp>
      <p:sp>
        <p:nvSpPr>
          <p:cNvPr id="57346" name="Rectangle 3"/>
          <p:cNvSpPr>
            <a:spLocks noGrp="1" noChangeArrowheads="1"/>
          </p:cNvSpPr>
          <p:nvPr>
            <p:ph type="body" sz="half" idx="1"/>
          </p:nvPr>
        </p:nvSpPr>
        <p:spPr/>
        <p:txBody>
          <a:bodyPr/>
          <a:lstStyle/>
          <a:p>
            <a:r>
              <a:rPr lang="en-US" altLang="en-US" sz="2400">
                <a:latin typeface="Optima" charset="0"/>
                <a:cs typeface="Optima" charset="0"/>
              </a:rPr>
              <a:t>Generality</a:t>
            </a:r>
          </a:p>
          <a:p>
            <a:pPr lvl="1"/>
            <a:r>
              <a:rPr lang="en-US" altLang="en-US" sz="2000" dirty="0">
                <a:latin typeface="Optima" charset="0"/>
                <a:cs typeface="Optima" charset="0"/>
              </a:rPr>
              <a:t>not all problems need the same features/instructions</a:t>
            </a:r>
          </a:p>
          <a:p>
            <a:pPr lvl="1"/>
            <a:r>
              <a:rPr lang="en-US" altLang="en-US" sz="2000" dirty="0">
                <a:latin typeface="Optima" charset="0"/>
                <a:cs typeface="Optima" charset="0"/>
              </a:rPr>
              <a:t>principle of least surprise</a:t>
            </a:r>
          </a:p>
          <a:p>
            <a:pPr lvl="1"/>
            <a:r>
              <a:rPr lang="en-US" altLang="en-US" sz="2000" dirty="0">
                <a:latin typeface="Optima" charset="0"/>
                <a:cs typeface="Optima" charset="0"/>
              </a:rPr>
              <a:t>performance should be easy to predict</a:t>
            </a:r>
          </a:p>
        </p:txBody>
      </p:sp>
      <p:sp>
        <p:nvSpPr>
          <p:cNvPr id="57347" name="Rectangle 4"/>
          <p:cNvSpPr>
            <a:spLocks noGrp="1" noChangeArrowheads="1"/>
          </p:cNvSpPr>
          <p:nvPr>
            <p:ph type="body" sz="half" idx="2"/>
          </p:nvPr>
        </p:nvSpPr>
        <p:spPr/>
        <p:txBody>
          <a:bodyPr/>
          <a:lstStyle/>
          <a:p>
            <a:r>
              <a:rPr lang="en-US" altLang="en-US" sz="2400">
                <a:latin typeface="Optima" charset="0"/>
                <a:cs typeface="Optima" charset="0"/>
              </a:rPr>
              <a:t>Locality and concurrency</a:t>
            </a:r>
          </a:p>
          <a:p>
            <a:pPr lvl="1"/>
            <a:r>
              <a:rPr lang="en-US" altLang="en-US" sz="2000">
                <a:latin typeface="Optima" charset="0"/>
                <a:cs typeface="Optima" charset="0"/>
              </a:rPr>
              <a:t>design ISA to permit efficient implementation</a:t>
            </a:r>
          </a:p>
          <a:p>
            <a:pPr lvl="2"/>
            <a:r>
              <a:rPr lang="en-US" altLang="en-US" sz="1800">
                <a:latin typeface="Optima" charset="0"/>
                <a:cs typeface="Optima" charset="0"/>
              </a:rPr>
              <a:t>today</a:t>
            </a:r>
          </a:p>
          <a:p>
            <a:pPr lvl="2"/>
            <a:r>
              <a:rPr lang="en-US" altLang="en-US" sz="1800">
                <a:latin typeface="Optima" charset="0"/>
                <a:cs typeface="Optima" charset="0"/>
              </a:rPr>
              <a:t>10 years from now</a:t>
            </a:r>
          </a:p>
        </p:txBody>
      </p:sp>
      <p:graphicFrame>
        <p:nvGraphicFramePr>
          <p:cNvPr id="57348" name="Object 2"/>
          <p:cNvGraphicFramePr>
            <a:graphicFrameLocks noChangeAspect="1"/>
          </p:cNvGraphicFramePr>
          <p:nvPr/>
        </p:nvGraphicFramePr>
        <p:xfrm>
          <a:off x="850900" y="3725863"/>
          <a:ext cx="3392488" cy="2435225"/>
        </p:xfrm>
        <a:graphic>
          <a:graphicData uri="http://schemas.openxmlformats.org/presentationml/2006/ole">
            <p:oleObj spid="_x0000_s57393" name="Worksheet" r:id="rId4" imgW="4813300" imgH="3251200" progId="Excel.Sheet.8">
              <p:embed/>
            </p:oleObj>
          </a:graphicData>
        </a:graphic>
      </p:graphicFrame>
      <p:sp>
        <p:nvSpPr>
          <p:cNvPr id="57349" name="Rectangle 6"/>
          <p:cNvSpPr>
            <a:spLocks noChangeArrowheads="1"/>
          </p:cNvSpPr>
          <p:nvPr/>
        </p:nvSpPr>
        <p:spPr bwMode="auto">
          <a:xfrm>
            <a:off x="5105400" y="3390900"/>
            <a:ext cx="1143000" cy="228600"/>
          </a:xfrm>
          <a:prstGeom prst="rect">
            <a:avLst/>
          </a:prstGeom>
          <a:solidFill>
            <a:srgbClr val="CCFFFF"/>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57350" name="Rectangle 7"/>
          <p:cNvSpPr>
            <a:spLocks noChangeArrowheads="1"/>
          </p:cNvSpPr>
          <p:nvPr/>
        </p:nvSpPr>
        <p:spPr bwMode="auto">
          <a:xfrm>
            <a:off x="5105400" y="3771900"/>
            <a:ext cx="1143000" cy="228600"/>
          </a:xfrm>
          <a:prstGeom prst="rect">
            <a:avLst/>
          </a:prstGeom>
          <a:solidFill>
            <a:srgbClr val="CCFFFF"/>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57351" name="Rectangle 8"/>
          <p:cNvSpPr>
            <a:spLocks noChangeArrowheads="1"/>
          </p:cNvSpPr>
          <p:nvPr/>
        </p:nvSpPr>
        <p:spPr bwMode="auto">
          <a:xfrm>
            <a:off x="5105400" y="4152900"/>
            <a:ext cx="1143000" cy="228600"/>
          </a:xfrm>
          <a:prstGeom prst="rect">
            <a:avLst/>
          </a:prstGeom>
          <a:solidFill>
            <a:srgbClr val="CCFFFF"/>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57352" name="Text Box 9"/>
          <p:cNvSpPr txBox="1">
            <a:spLocks noChangeArrowheads="1"/>
          </p:cNvSpPr>
          <p:nvPr/>
        </p:nvSpPr>
        <p:spPr bwMode="auto">
          <a:xfrm>
            <a:off x="6461125" y="3756025"/>
            <a:ext cx="387350" cy="3365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vs</a:t>
            </a:r>
          </a:p>
        </p:txBody>
      </p:sp>
      <p:sp>
        <p:nvSpPr>
          <p:cNvPr id="57353" name="Rectangle 10"/>
          <p:cNvSpPr>
            <a:spLocks noChangeArrowheads="1"/>
          </p:cNvSpPr>
          <p:nvPr/>
        </p:nvSpPr>
        <p:spPr bwMode="auto">
          <a:xfrm>
            <a:off x="6934200" y="3390900"/>
            <a:ext cx="381000" cy="228600"/>
          </a:xfrm>
          <a:prstGeom prst="rect">
            <a:avLst/>
          </a:prstGeom>
          <a:solidFill>
            <a:srgbClr val="CCFFFF"/>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57354" name="Rectangle 11"/>
          <p:cNvSpPr>
            <a:spLocks noChangeArrowheads="1"/>
          </p:cNvSpPr>
          <p:nvPr/>
        </p:nvSpPr>
        <p:spPr bwMode="auto">
          <a:xfrm>
            <a:off x="6934200" y="3771900"/>
            <a:ext cx="1447800" cy="228600"/>
          </a:xfrm>
          <a:prstGeom prst="rect">
            <a:avLst/>
          </a:prstGeom>
          <a:solidFill>
            <a:srgbClr val="CCFFFF"/>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57355" name="Rectangle 12"/>
          <p:cNvSpPr>
            <a:spLocks noChangeArrowheads="1"/>
          </p:cNvSpPr>
          <p:nvPr/>
        </p:nvSpPr>
        <p:spPr bwMode="auto">
          <a:xfrm>
            <a:off x="6934200" y="4152900"/>
            <a:ext cx="1143000" cy="228600"/>
          </a:xfrm>
          <a:prstGeom prst="rect">
            <a:avLst/>
          </a:prstGeom>
          <a:solidFill>
            <a:srgbClr val="CCFFFF"/>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grpSp>
        <p:nvGrpSpPr>
          <p:cNvPr id="57356" name="Group 13"/>
          <p:cNvGrpSpPr>
            <a:grpSpLocks/>
          </p:cNvGrpSpPr>
          <p:nvPr/>
        </p:nvGrpSpPr>
        <p:grpSpPr bwMode="auto">
          <a:xfrm>
            <a:off x="5105400" y="4838700"/>
            <a:ext cx="1524000" cy="228600"/>
            <a:chOff x="3216" y="2928"/>
            <a:chExt cx="960" cy="144"/>
          </a:xfrm>
        </p:grpSpPr>
        <p:sp>
          <p:nvSpPr>
            <p:cNvPr id="57376" name="Rectangle 14"/>
            <p:cNvSpPr>
              <a:spLocks noChangeArrowheads="1"/>
            </p:cNvSpPr>
            <p:nvPr/>
          </p:nvSpPr>
          <p:spPr bwMode="auto">
            <a:xfrm>
              <a:off x="3216"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F</a:t>
              </a:r>
            </a:p>
          </p:txBody>
        </p:sp>
        <p:sp>
          <p:nvSpPr>
            <p:cNvPr id="57377" name="Rectangle 15"/>
            <p:cNvSpPr>
              <a:spLocks noChangeArrowheads="1"/>
            </p:cNvSpPr>
            <p:nvPr/>
          </p:nvSpPr>
          <p:spPr bwMode="auto">
            <a:xfrm>
              <a:off x="3408"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D</a:t>
              </a:r>
            </a:p>
          </p:txBody>
        </p:sp>
        <p:sp>
          <p:nvSpPr>
            <p:cNvPr id="57378" name="Rectangle 16"/>
            <p:cNvSpPr>
              <a:spLocks noChangeArrowheads="1"/>
            </p:cNvSpPr>
            <p:nvPr/>
          </p:nvSpPr>
          <p:spPr bwMode="auto">
            <a:xfrm>
              <a:off x="3600"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R</a:t>
              </a:r>
            </a:p>
          </p:txBody>
        </p:sp>
        <p:sp>
          <p:nvSpPr>
            <p:cNvPr id="57379" name="Rectangle 17"/>
            <p:cNvSpPr>
              <a:spLocks noChangeArrowheads="1"/>
            </p:cNvSpPr>
            <p:nvPr/>
          </p:nvSpPr>
          <p:spPr bwMode="auto">
            <a:xfrm>
              <a:off x="3792"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E</a:t>
              </a:r>
            </a:p>
          </p:txBody>
        </p:sp>
        <p:sp>
          <p:nvSpPr>
            <p:cNvPr id="57380" name="Rectangle 18"/>
            <p:cNvSpPr>
              <a:spLocks noChangeArrowheads="1"/>
            </p:cNvSpPr>
            <p:nvPr/>
          </p:nvSpPr>
          <p:spPr bwMode="auto">
            <a:xfrm>
              <a:off x="3984"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W</a:t>
              </a:r>
            </a:p>
          </p:txBody>
        </p:sp>
      </p:grpSp>
      <p:grpSp>
        <p:nvGrpSpPr>
          <p:cNvPr id="57357" name="Group 19"/>
          <p:cNvGrpSpPr>
            <a:grpSpLocks/>
          </p:cNvGrpSpPr>
          <p:nvPr/>
        </p:nvGrpSpPr>
        <p:grpSpPr bwMode="auto">
          <a:xfrm>
            <a:off x="5410200" y="5143500"/>
            <a:ext cx="1524000" cy="228600"/>
            <a:chOff x="3216" y="2928"/>
            <a:chExt cx="960" cy="144"/>
          </a:xfrm>
        </p:grpSpPr>
        <p:sp>
          <p:nvSpPr>
            <p:cNvPr id="57371" name="Rectangle 20"/>
            <p:cNvSpPr>
              <a:spLocks noChangeArrowheads="1"/>
            </p:cNvSpPr>
            <p:nvPr/>
          </p:nvSpPr>
          <p:spPr bwMode="auto">
            <a:xfrm>
              <a:off x="3216"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F</a:t>
              </a:r>
            </a:p>
          </p:txBody>
        </p:sp>
        <p:sp>
          <p:nvSpPr>
            <p:cNvPr id="57372" name="Rectangle 21"/>
            <p:cNvSpPr>
              <a:spLocks noChangeArrowheads="1"/>
            </p:cNvSpPr>
            <p:nvPr/>
          </p:nvSpPr>
          <p:spPr bwMode="auto">
            <a:xfrm>
              <a:off x="3408"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D</a:t>
              </a:r>
            </a:p>
          </p:txBody>
        </p:sp>
        <p:sp>
          <p:nvSpPr>
            <p:cNvPr id="57373" name="Rectangle 22"/>
            <p:cNvSpPr>
              <a:spLocks noChangeArrowheads="1"/>
            </p:cNvSpPr>
            <p:nvPr/>
          </p:nvSpPr>
          <p:spPr bwMode="auto">
            <a:xfrm>
              <a:off x="3600"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R</a:t>
              </a:r>
            </a:p>
          </p:txBody>
        </p:sp>
        <p:sp>
          <p:nvSpPr>
            <p:cNvPr id="57374" name="Rectangle 23"/>
            <p:cNvSpPr>
              <a:spLocks noChangeArrowheads="1"/>
            </p:cNvSpPr>
            <p:nvPr/>
          </p:nvSpPr>
          <p:spPr bwMode="auto">
            <a:xfrm>
              <a:off x="3792"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E</a:t>
              </a:r>
            </a:p>
          </p:txBody>
        </p:sp>
        <p:sp>
          <p:nvSpPr>
            <p:cNvPr id="57375" name="Rectangle 24"/>
            <p:cNvSpPr>
              <a:spLocks noChangeArrowheads="1"/>
            </p:cNvSpPr>
            <p:nvPr/>
          </p:nvSpPr>
          <p:spPr bwMode="auto">
            <a:xfrm>
              <a:off x="3984"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W</a:t>
              </a:r>
            </a:p>
          </p:txBody>
        </p:sp>
      </p:grpSp>
      <p:grpSp>
        <p:nvGrpSpPr>
          <p:cNvPr id="57358" name="Group 25"/>
          <p:cNvGrpSpPr>
            <a:grpSpLocks/>
          </p:cNvGrpSpPr>
          <p:nvPr/>
        </p:nvGrpSpPr>
        <p:grpSpPr bwMode="auto">
          <a:xfrm>
            <a:off x="5715000" y="5448300"/>
            <a:ext cx="1524000" cy="228600"/>
            <a:chOff x="3216" y="2928"/>
            <a:chExt cx="960" cy="144"/>
          </a:xfrm>
        </p:grpSpPr>
        <p:sp>
          <p:nvSpPr>
            <p:cNvPr id="57366" name="Rectangle 26"/>
            <p:cNvSpPr>
              <a:spLocks noChangeArrowheads="1"/>
            </p:cNvSpPr>
            <p:nvPr/>
          </p:nvSpPr>
          <p:spPr bwMode="auto">
            <a:xfrm>
              <a:off x="3216"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F</a:t>
              </a:r>
            </a:p>
          </p:txBody>
        </p:sp>
        <p:sp>
          <p:nvSpPr>
            <p:cNvPr id="57367" name="Rectangle 27"/>
            <p:cNvSpPr>
              <a:spLocks noChangeArrowheads="1"/>
            </p:cNvSpPr>
            <p:nvPr/>
          </p:nvSpPr>
          <p:spPr bwMode="auto">
            <a:xfrm>
              <a:off x="3408"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D</a:t>
              </a:r>
            </a:p>
          </p:txBody>
        </p:sp>
        <p:sp>
          <p:nvSpPr>
            <p:cNvPr id="57368" name="Rectangle 28"/>
            <p:cNvSpPr>
              <a:spLocks noChangeArrowheads="1"/>
            </p:cNvSpPr>
            <p:nvPr/>
          </p:nvSpPr>
          <p:spPr bwMode="auto">
            <a:xfrm>
              <a:off x="3600"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R</a:t>
              </a:r>
            </a:p>
          </p:txBody>
        </p:sp>
        <p:sp>
          <p:nvSpPr>
            <p:cNvPr id="57369" name="Rectangle 29"/>
            <p:cNvSpPr>
              <a:spLocks noChangeArrowheads="1"/>
            </p:cNvSpPr>
            <p:nvPr/>
          </p:nvSpPr>
          <p:spPr bwMode="auto">
            <a:xfrm>
              <a:off x="3792"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E</a:t>
              </a:r>
            </a:p>
          </p:txBody>
        </p:sp>
        <p:sp>
          <p:nvSpPr>
            <p:cNvPr id="57370" name="Rectangle 30"/>
            <p:cNvSpPr>
              <a:spLocks noChangeArrowheads="1"/>
            </p:cNvSpPr>
            <p:nvPr/>
          </p:nvSpPr>
          <p:spPr bwMode="auto">
            <a:xfrm>
              <a:off x="3984"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W</a:t>
              </a:r>
            </a:p>
          </p:txBody>
        </p:sp>
      </p:grpSp>
      <p:grpSp>
        <p:nvGrpSpPr>
          <p:cNvPr id="57359" name="Group 31"/>
          <p:cNvGrpSpPr>
            <a:grpSpLocks/>
          </p:cNvGrpSpPr>
          <p:nvPr/>
        </p:nvGrpSpPr>
        <p:grpSpPr bwMode="auto">
          <a:xfrm>
            <a:off x="6019800" y="5753100"/>
            <a:ext cx="1524000" cy="228600"/>
            <a:chOff x="3216" y="2928"/>
            <a:chExt cx="960" cy="144"/>
          </a:xfrm>
        </p:grpSpPr>
        <p:sp>
          <p:nvSpPr>
            <p:cNvPr id="57361" name="Rectangle 32"/>
            <p:cNvSpPr>
              <a:spLocks noChangeArrowheads="1"/>
            </p:cNvSpPr>
            <p:nvPr/>
          </p:nvSpPr>
          <p:spPr bwMode="auto">
            <a:xfrm>
              <a:off x="3216"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F</a:t>
              </a:r>
            </a:p>
          </p:txBody>
        </p:sp>
        <p:sp>
          <p:nvSpPr>
            <p:cNvPr id="57362" name="Rectangle 33"/>
            <p:cNvSpPr>
              <a:spLocks noChangeArrowheads="1"/>
            </p:cNvSpPr>
            <p:nvPr/>
          </p:nvSpPr>
          <p:spPr bwMode="auto">
            <a:xfrm>
              <a:off x="3408"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D</a:t>
              </a:r>
            </a:p>
          </p:txBody>
        </p:sp>
        <p:sp>
          <p:nvSpPr>
            <p:cNvPr id="57363" name="Rectangle 34"/>
            <p:cNvSpPr>
              <a:spLocks noChangeArrowheads="1"/>
            </p:cNvSpPr>
            <p:nvPr/>
          </p:nvSpPr>
          <p:spPr bwMode="auto">
            <a:xfrm>
              <a:off x="3600"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R</a:t>
              </a:r>
            </a:p>
          </p:txBody>
        </p:sp>
        <p:sp>
          <p:nvSpPr>
            <p:cNvPr id="57364" name="Rectangle 35"/>
            <p:cNvSpPr>
              <a:spLocks noChangeArrowheads="1"/>
            </p:cNvSpPr>
            <p:nvPr/>
          </p:nvSpPr>
          <p:spPr bwMode="auto">
            <a:xfrm>
              <a:off x="3792"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E</a:t>
              </a:r>
            </a:p>
          </p:txBody>
        </p:sp>
        <p:sp>
          <p:nvSpPr>
            <p:cNvPr id="57365" name="Rectangle 36"/>
            <p:cNvSpPr>
              <a:spLocks noChangeArrowheads="1"/>
            </p:cNvSpPr>
            <p:nvPr/>
          </p:nvSpPr>
          <p:spPr bwMode="auto">
            <a:xfrm>
              <a:off x="3984" y="2928"/>
              <a:ext cx="192" cy="144"/>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800">
                  <a:latin typeface="Arial" charset="0"/>
                </a:rPr>
                <a:t>W</a:t>
              </a:r>
            </a:p>
          </p:txBody>
        </p:sp>
      </p:grpSp>
      <p:sp>
        <p:nvSpPr>
          <p:cNvPr id="57360" name="TextBox 36"/>
          <p:cNvSpPr txBox="1">
            <a:spLocks noChangeArrowheads="1"/>
          </p:cNvSpPr>
          <p:nvPr/>
        </p:nvSpPr>
        <p:spPr bwMode="auto">
          <a:xfrm>
            <a:off x="152400" y="6477000"/>
            <a:ext cx="2174875" cy="2762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b="1" i="1"/>
              <a:t>Slide courtesy : Doug Burger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225425" y="312738"/>
            <a:ext cx="852488" cy="47783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p>
        </p:txBody>
      </p:sp>
      <p:sp>
        <p:nvSpPr>
          <p:cNvPr id="31746" name="Rectangle 6"/>
          <p:cNvSpPr>
            <a:spLocks noGrp="1" noChangeArrowheads="1"/>
          </p:cNvSpPr>
          <p:nvPr>
            <p:ph type="title"/>
          </p:nvPr>
        </p:nvSpPr>
        <p:spPr>
          <a:xfrm>
            <a:off x="533400" y="304800"/>
            <a:ext cx="8153400" cy="465138"/>
          </a:xfrm>
        </p:spPr>
        <p:txBody>
          <a:bodyPr lIns="90488" tIns="44450" rIns="90488" bIns="44450"/>
          <a:lstStyle/>
          <a:p>
            <a:pPr eaLnBrk="1" hangingPunct="1"/>
            <a:r>
              <a:rPr lang="en-US" altLang="zh-CN">
                <a:latin typeface="Optima" charset="0"/>
                <a:ea typeface="宋体" charset="0"/>
              </a:rPr>
              <a:t>Signed Binary Representation</a:t>
            </a:r>
            <a:endParaRPr lang="en-US" altLang="en-US">
              <a:latin typeface="Optima" charset="0"/>
            </a:endParaRPr>
          </a:p>
        </p:txBody>
      </p:sp>
      <p:sp>
        <p:nvSpPr>
          <p:cNvPr id="31747" name="Rectangle 3"/>
          <p:cNvSpPr>
            <a:spLocks noGrp="1" noChangeArrowheads="1"/>
          </p:cNvSpPr>
          <p:nvPr>
            <p:ph idx="1"/>
          </p:nvPr>
        </p:nvSpPr>
        <p:spPr>
          <a:xfrm>
            <a:off x="457200" y="1295400"/>
            <a:ext cx="8153400" cy="3505200"/>
          </a:xfrm>
        </p:spPr>
        <p:txBody>
          <a:bodyPr lIns="90488" tIns="44450" rIns="90488" bIns="44450"/>
          <a:lstStyle/>
          <a:p>
            <a:pPr eaLnBrk="1" hangingPunct="1">
              <a:lnSpc>
                <a:spcPct val="80000"/>
              </a:lnSpc>
              <a:buFont typeface="Times" charset="0"/>
              <a:buNone/>
            </a:pPr>
            <a:r>
              <a:rPr lang="en-US" altLang="en-US" sz="2400" dirty="0">
                <a:latin typeface="Optima" charset="0"/>
              </a:rPr>
              <a:t>32-bit signed numbers (2’</a:t>
            </a:r>
            <a:r>
              <a:rPr lang="en-US" altLang="ja-JP" sz="2400" dirty="0">
                <a:latin typeface="Optima" charset="0"/>
              </a:rPr>
              <a:t>s complement):</a:t>
            </a:r>
            <a:r>
              <a:rPr lang="en-US" altLang="ja-JP" dirty="0">
                <a:latin typeface="Optima" charset="0"/>
              </a:rPr>
              <a:t/>
            </a:r>
            <a:br>
              <a:rPr lang="en-US" altLang="ja-JP" dirty="0">
                <a:latin typeface="Optima" charset="0"/>
              </a:rPr>
            </a:br>
            <a:r>
              <a:rPr lang="en-US" altLang="ja-JP" sz="2000" dirty="0">
                <a:latin typeface="Optima" charset="0"/>
              </a:rPr>
              <a:t/>
            </a:r>
            <a:br>
              <a:rPr lang="en-US" altLang="ja-JP" sz="2000" dirty="0">
                <a:latin typeface="Optima" charset="0"/>
              </a:rPr>
            </a:br>
            <a:r>
              <a:rPr lang="en-US" altLang="ja-JP" sz="1600" dirty="0">
                <a:latin typeface="Courier" charset="0"/>
              </a:rPr>
              <a:t>0000 0000 0000 0000 0000 0000 0000 0000</a:t>
            </a:r>
            <a:r>
              <a:rPr lang="en-US" altLang="ja-JP" sz="1600" baseline="-25000" dirty="0">
                <a:latin typeface="Courier" charset="0"/>
              </a:rPr>
              <a:t>two</a:t>
            </a:r>
            <a:r>
              <a:rPr lang="en-US" altLang="ja-JP" sz="1600" dirty="0">
                <a:latin typeface="Courier" charset="0"/>
              </a:rPr>
              <a:t> = 0</a:t>
            </a:r>
            <a:r>
              <a:rPr lang="en-US" altLang="ja-JP" sz="1600" baseline="-25000" dirty="0">
                <a:latin typeface="Courier" charset="0"/>
              </a:rPr>
              <a:t>ten</a:t>
            </a:r>
            <a:br>
              <a:rPr lang="en-US" altLang="ja-JP" sz="1600" baseline="-25000" dirty="0">
                <a:latin typeface="Courier" charset="0"/>
              </a:rPr>
            </a:br>
            <a:r>
              <a:rPr lang="en-US" altLang="ja-JP" sz="1600" dirty="0">
                <a:latin typeface="Courier" charset="0"/>
              </a:rPr>
              <a:t>0000 0000 0000 0000 0000 0000 0000 0001</a:t>
            </a:r>
            <a:r>
              <a:rPr lang="en-US" altLang="ja-JP" sz="1600" baseline="-25000" dirty="0">
                <a:latin typeface="Courier" charset="0"/>
              </a:rPr>
              <a:t>two</a:t>
            </a:r>
            <a:r>
              <a:rPr lang="en-US" altLang="ja-JP" sz="1600" dirty="0">
                <a:latin typeface="Courier" charset="0"/>
              </a:rPr>
              <a:t> = + 1</a:t>
            </a:r>
            <a:r>
              <a:rPr lang="en-US" altLang="ja-JP" sz="1600" baseline="-25000" dirty="0">
                <a:latin typeface="Courier" charset="0"/>
              </a:rPr>
              <a:t>ten</a:t>
            </a:r>
            <a:br>
              <a:rPr lang="en-US" altLang="ja-JP" sz="1600" baseline="-25000" dirty="0">
                <a:latin typeface="Courier" charset="0"/>
              </a:rPr>
            </a:br>
            <a:r>
              <a:rPr lang="en-US" altLang="ja-JP" sz="1600" dirty="0">
                <a:latin typeface="Courier" charset="0"/>
              </a:rPr>
              <a:t>...</a:t>
            </a:r>
          </a:p>
          <a:p>
            <a:pPr eaLnBrk="1" hangingPunct="1">
              <a:lnSpc>
                <a:spcPct val="80000"/>
              </a:lnSpc>
              <a:buFont typeface="Wingdings" charset="2"/>
              <a:buNone/>
            </a:pPr>
            <a:r>
              <a:rPr lang="en-US" altLang="en-US" sz="1600" baseline="-25000" dirty="0">
                <a:latin typeface="Courier" charset="0"/>
              </a:rPr>
              <a:t/>
            </a:r>
            <a:br>
              <a:rPr lang="en-US" altLang="en-US" sz="1600" baseline="-25000" dirty="0">
                <a:latin typeface="Courier" charset="0"/>
              </a:rPr>
            </a:br>
            <a:r>
              <a:rPr lang="en-US" altLang="en-US" sz="1600" dirty="0">
                <a:latin typeface="Courier" charset="0"/>
              </a:rPr>
              <a:t>0111 1111 1111 1111 1111 1111 1111 1110</a:t>
            </a:r>
            <a:r>
              <a:rPr lang="en-US" altLang="en-US" sz="1600" baseline="-25000" dirty="0">
                <a:latin typeface="Courier" charset="0"/>
              </a:rPr>
              <a:t>two</a:t>
            </a:r>
            <a:r>
              <a:rPr lang="en-US" altLang="en-US" sz="1600" dirty="0">
                <a:latin typeface="Courier" charset="0"/>
              </a:rPr>
              <a:t> = + 2,147,483,646</a:t>
            </a:r>
            <a:r>
              <a:rPr lang="en-US" altLang="en-US" sz="1600" baseline="-25000" dirty="0">
                <a:latin typeface="Courier" charset="0"/>
              </a:rPr>
              <a:t>ten</a:t>
            </a:r>
            <a:br>
              <a:rPr lang="en-US" altLang="en-US" sz="1600" baseline="-25000" dirty="0">
                <a:latin typeface="Courier" charset="0"/>
              </a:rPr>
            </a:br>
            <a:r>
              <a:rPr lang="en-US" altLang="en-US" sz="1600" dirty="0">
                <a:latin typeface="Courier" charset="0"/>
              </a:rPr>
              <a:t>0111 1111 1111 1111 1111 1111 1111 1111</a:t>
            </a:r>
            <a:r>
              <a:rPr lang="en-US" altLang="en-US" sz="1600" baseline="-25000" dirty="0">
                <a:latin typeface="Courier" charset="0"/>
              </a:rPr>
              <a:t>two</a:t>
            </a:r>
            <a:r>
              <a:rPr lang="en-US" altLang="en-US" sz="1600" dirty="0">
                <a:latin typeface="Courier" charset="0"/>
              </a:rPr>
              <a:t> = </a:t>
            </a:r>
            <a:r>
              <a:rPr lang="en-US" altLang="en-US" sz="1600" b="1" dirty="0">
                <a:solidFill>
                  <a:srgbClr val="FF0000"/>
                </a:solidFill>
                <a:latin typeface="Courier" charset="0"/>
              </a:rPr>
              <a:t>+ 2,147,483,647</a:t>
            </a:r>
            <a:r>
              <a:rPr lang="en-US" altLang="en-US" sz="1600" b="1" baseline="-25000" dirty="0">
                <a:solidFill>
                  <a:srgbClr val="FF0000"/>
                </a:solidFill>
                <a:latin typeface="Courier" charset="0"/>
              </a:rPr>
              <a:t>ten</a:t>
            </a:r>
            <a:r>
              <a:rPr lang="en-US" altLang="en-US" sz="1600" baseline="-25000" dirty="0">
                <a:latin typeface="Courier" charset="0"/>
              </a:rPr>
              <a:t/>
            </a:r>
            <a:br>
              <a:rPr lang="en-US" altLang="en-US" sz="1600" baseline="-25000" dirty="0">
                <a:latin typeface="Courier" charset="0"/>
              </a:rPr>
            </a:br>
            <a:r>
              <a:rPr lang="en-US" altLang="en-US" sz="1600" dirty="0">
                <a:latin typeface="Courier" charset="0"/>
              </a:rPr>
              <a:t>1000 0000 0000 0000 0000 0000 0000 0000</a:t>
            </a:r>
            <a:r>
              <a:rPr lang="en-US" altLang="en-US" sz="1600" baseline="-25000" dirty="0">
                <a:latin typeface="Courier" charset="0"/>
              </a:rPr>
              <a:t>two</a:t>
            </a:r>
            <a:r>
              <a:rPr lang="en-US" altLang="en-US" sz="1600" dirty="0">
                <a:latin typeface="Courier" charset="0"/>
              </a:rPr>
              <a:t> = </a:t>
            </a:r>
            <a:r>
              <a:rPr lang="en-US" altLang="en-US" sz="1600" b="1" dirty="0">
                <a:solidFill>
                  <a:srgbClr val="FF0000"/>
                </a:solidFill>
                <a:latin typeface="Courier" charset="0"/>
              </a:rPr>
              <a:t>– 2,147,483,648</a:t>
            </a:r>
            <a:r>
              <a:rPr lang="en-US" altLang="en-US" sz="1600" b="1" baseline="-25000" dirty="0">
                <a:solidFill>
                  <a:srgbClr val="FF0000"/>
                </a:solidFill>
                <a:latin typeface="Courier" charset="0"/>
              </a:rPr>
              <a:t>ten</a:t>
            </a:r>
            <a:r>
              <a:rPr lang="en-US" altLang="en-US" sz="1600" baseline="-25000" dirty="0">
                <a:latin typeface="Courier" charset="0"/>
              </a:rPr>
              <a:t/>
            </a:r>
            <a:br>
              <a:rPr lang="en-US" altLang="en-US" sz="1600" baseline="-25000" dirty="0">
                <a:latin typeface="Courier" charset="0"/>
              </a:rPr>
            </a:br>
            <a:r>
              <a:rPr lang="en-US" altLang="en-US" sz="1600" dirty="0">
                <a:latin typeface="Courier" charset="0"/>
              </a:rPr>
              <a:t>1000 0000 0000 0000 0000 0000 0000 0001</a:t>
            </a:r>
            <a:r>
              <a:rPr lang="en-US" altLang="en-US" sz="1600" baseline="-25000" dirty="0">
                <a:latin typeface="Courier" charset="0"/>
              </a:rPr>
              <a:t>two</a:t>
            </a:r>
            <a:r>
              <a:rPr lang="en-US" altLang="en-US" sz="1600" dirty="0">
                <a:latin typeface="Courier" charset="0"/>
              </a:rPr>
              <a:t> = – 2,147,483,647</a:t>
            </a:r>
            <a:r>
              <a:rPr lang="en-US" altLang="en-US" sz="1600" baseline="-25000" dirty="0">
                <a:latin typeface="Courier" charset="0"/>
              </a:rPr>
              <a:t>ten</a:t>
            </a:r>
            <a:br>
              <a:rPr lang="en-US" altLang="en-US" sz="1600" baseline="-25000" dirty="0">
                <a:latin typeface="Courier" charset="0"/>
              </a:rPr>
            </a:br>
            <a:r>
              <a:rPr lang="en-US" altLang="en-US" sz="1600" dirty="0">
                <a:latin typeface="Courier" charset="0"/>
              </a:rPr>
              <a:t>...</a:t>
            </a:r>
          </a:p>
          <a:p>
            <a:pPr eaLnBrk="1" hangingPunct="1">
              <a:lnSpc>
                <a:spcPct val="80000"/>
              </a:lnSpc>
              <a:buFont typeface="Wingdings" charset="2"/>
              <a:buNone/>
            </a:pPr>
            <a:r>
              <a:rPr lang="en-US" altLang="en-US" sz="1600" baseline="-25000" dirty="0">
                <a:latin typeface="Courier" charset="0"/>
              </a:rPr>
              <a:t/>
            </a:r>
            <a:br>
              <a:rPr lang="en-US" altLang="en-US" sz="1600" baseline="-25000" dirty="0">
                <a:latin typeface="Courier" charset="0"/>
              </a:rPr>
            </a:br>
            <a:r>
              <a:rPr lang="en-US" altLang="en-US" sz="1600" dirty="0">
                <a:latin typeface="Courier" charset="0"/>
              </a:rPr>
              <a:t>1111 1111 1111 1111 1111 1111 1111 1110</a:t>
            </a:r>
            <a:r>
              <a:rPr lang="en-US" altLang="en-US" sz="1600" baseline="-25000" dirty="0">
                <a:latin typeface="Courier" charset="0"/>
              </a:rPr>
              <a:t>two</a:t>
            </a:r>
            <a:r>
              <a:rPr lang="en-US" altLang="en-US" sz="1600" dirty="0">
                <a:latin typeface="Courier" charset="0"/>
              </a:rPr>
              <a:t> = – 2</a:t>
            </a:r>
            <a:r>
              <a:rPr lang="en-US" altLang="en-US" sz="1600" baseline="-25000" dirty="0">
                <a:latin typeface="Courier" charset="0"/>
              </a:rPr>
              <a:t>ten</a:t>
            </a:r>
            <a:br>
              <a:rPr lang="en-US" altLang="en-US" sz="1600" baseline="-25000" dirty="0">
                <a:latin typeface="Courier" charset="0"/>
              </a:rPr>
            </a:br>
            <a:r>
              <a:rPr lang="en-US" altLang="en-US" sz="1600" dirty="0">
                <a:latin typeface="Courier" charset="0"/>
              </a:rPr>
              <a:t>1111 1111 1111 1111 1111 1111 1111 1111</a:t>
            </a:r>
            <a:r>
              <a:rPr lang="en-US" altLang="en-US" sz="1600" baseline="-25000" dirty="0">
                <a:latin typeface="Courier" charset="0"/>
              </a:rPr>
              <a:t>two</a:t>
            </a:r>
            <a:r>
              <a:rPr lang="en-US" altLang="en-US" sz="1600" dirty="0">
                <a:latin typeface="Courier" charset="0"/>
              </a:rPr>
              <a:t> = – 1</a:t>
            </a:r>
            <a:r>
              <a:rPr lang="en-US" altLang="en-US" sz="1600" baseline="-25000" dirty="0">
                <a:latin typeface="Courier" charset="0"/>
              </a:rPr>
              <a:t>ten</a:t>
            </a:r>
            <a:r>
              <a:rPr lang="en-US" altLang="en-US" sz="2000" dirty="0">
                <a:latin typeface="Courier" charset="0"/>
              </a:rPr>
              <a:t/>
            </a:r>
            <a:br>
              <a:rPr lang="en-US" altLang="en-US" sz="2000" dirty="0">
                <a:latin typeface="Courier" charset="0"/>
              </a:rPr>
            </a:br>
            <a:endParaRPr lang="en-US" altLang="en-US" sz="2000" dirty="0">
              <a:latin typeface="Courier" charset="0"/>
            </a:endParaRPr>
          </a:p>
        </p:txBody>
      </p:sp>
      <p:grpSp>
        <p:nvGrpSpPr>
          <p:cNvPr id="2" name="Group 10"/>
          <p:cNvGrpSpPr>
            <a:grpSpLocks/>
          </p:cNvGrpSpPr>
          <p:nvPr/>
        </p:nvGrpSpPr>
        <p:grpSpPr bwMode="auto">
          <a:xfrm>
            <a:off x="7239000" y="1905000"/>
            <a:ext cx="1320800" cy="1066800"/>
            <a:chOff x="4560" y="1200"/>
            <a:chExt cx="832" cy="672"/>
          </a:xfrm>
        </p:grpSpPr>
        <p:sp>
          <p:nvSpPr>
            <p:cNvPr id="31759" name="Rectangle 4"/>
            <p:cNvSpPr>
              <a:spLocks noChangeArrowheads="1"/>
            </p:cNvSpPr>
            <p:nvPr/>
          </p:nvSpPr>
          <p:spPr bwMode="auto">
            <a:xfrm>
              <a:off x="4848" y="1200"/>
              <a:ext cx="544" cy="24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nSpc>
                  <a:spcPts val="2100"/>
                </a:lnSpc>
              </a:pPr>
              <a:r>
                <a:rPr lang="en-US" altLang="en-US" sz="1800" i="1">
                  <a:solidFill>
                    <a:schemeClr val="tx1"/>
                  </a:solidFill>
                  <a:latin typeface="Optima" charset="0"/>
                </a:rPr>
                <a:t>MAXINT</a:t>
              </a:r>
            </a:p>
          </p:txBody>
        </p:sp>
        <p:sp>
          <p:nvSpPr>
            <p:cNvPr id="31760" name="Line 7"/>
            <p:cNvSpPr>
              <a:spLocks noChangeShapeType="1"/>
            </p:cNvSpPr>
            <p:nvPr/>
          </p:nvSpPr>
          <p:spPr bwMode="auto">
            <a:xfrm flipH="1">
              <a:off x="4560" y="1392"/>
              <a:ext cx="240" cy="480"/>
            </a:xfrm>
            <a:prstGeom prst="line">
              <a:avLst/>
            </a:prstGeom>
            <a:noFill/>
            <a:ln w="15875">
              <a:solidFill>
                <a:srgbClr val="000000"/>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grpSp>
      <p:grpSp>
        <p:nvGrpSpPr>
          <p:cNvPr id="3" name="Group 9"/>
          <p:cNvGrpSpPr>
            <a:grpSpLocks/>
          </p:cNvGrpSpPr>
          <p:nvPr/>
        </p:nvGrpSpPr>
        <p:grpSpPr bwMode="auto">
          <a:xfrm>
            <a:off x="7086600" y="3200400"/>
            <a:ext cx="1195388" cy="1074738"/>
            <a:chOff x="4560" y="2064"/>
            <a:chExt cx="753" cy="677"/>
          </a:xfrm>
        </p:grpSpPr>
        <p:sp>
          <p:nvSpPr>
            <p:cNvPr id="31757" name="Rectangle 5"/>
            <p:cNvSpPr>
              <a:spLocks noChangeArrowheads="1"/>
            </p:cNvSpPr>
            <p:nvPr/>
          </p:nvSpPr>
          <p:spPr bwMode="auto">
            <a:xfrm>
              <a:off x="4800" y="2496"/>
              <a:ext cx="513" cy="24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lIns="19050" tIns="26988" rIns="19050" bIns="26988"/>
            <a:lstStyle>
              <a:lvl1pPr defTabSz="904875" eaLnBrk="0" hangingPunct="0">
                <a:tabLst>
                  <a:tab pos="452438" algn="l"/>
                  <a:tab pos="904875" algn="l"/>
                  <a:tab pos="1357313" algn="l"/>
                </a:tabLst>
                <a:defRPr sz="2400">
                  <a:solidFill>
                    <a:schemeClr val="accent1"/>
                  </a:solidFill>
                  <a:latin typeface="Arial" charset="0"/>
                  <a:ea typeface="ＭＳ Ｐゴシック" charset="-128"/>
                </a:defRPr>
              </a:lvl1pPr>
              <a:lvl2pPr marL="742950" indent="-285750" defTabSz="904875" eaLnBrk="0" hangingPunct="0">
                <a:tabLst>
                  <a:tab pos="452438" algn="l"/>
                  <a:tab pos="904875" algn="l"/>
                  <a:tab pos="1357313" algn="l"/>
                </a:tabLst>
                <a:defRPr sz="2400">
                  <a:solidFill>
                    <a:schemeClr val="accent1"/>
                  </a:solidFill>
                  <a:latin typeface="Arial" charset="0"/>
                  <a:ea typeface="ＭＳ Ｐゴシック" charset="-128"/>
                </a:defRPr>
              </a:lvl2pPr>
              <a:lvl3pPr marL="11430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3pPr>
              <a:lvl4pPr marL="16002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4pPr>
              <a:lvl5pPr marL="2057400" indent="-228600" defTabSz="904875" eaLnBrk="0" hangingPunct="0">
                <a:tabLst>
                  <a:tab pos="452438" algn="l"/>
                  <a:tab pos="904875" algn="l"/>
                  <a:tab pos="1357313" algn="l"/>
                </a:tabLst>
                <a:defRPr sz="2400">
                  <a:solidFill>
                    <a:schemeClr val="accent1"/>
                  </a:solidFill>
                  <a:latin typeface="Arial" charset="0"/>
                  <a:ea typeface="ＭＳ Ｐゴシック" charset="-128"/>
                </a:defRPr>
              </a:lvl5pPr>
              <a:lvl6pPr marL="25146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6pPr>
              <a:lvl7pPr marL="29718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7pPr>
              <a:lvl8pPr marL="34290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8pPr>
              <a:lvl9pPr marL="3886200" indent="-228600" defTabSz="904875" eaLnBrk="0" fontAlgn="base" hangingPunct="0">
                <a:spcBef>
                  <a:spcPct val="0"/>
                </a:spcBef>
                <a:spcAft>
                  <a:spcPct val="0"/>
                </a:spcAft>
                <a:tabLst>
                  <a:tab pos="452438" algn="l"/>
                  <a:tab pos="904875" algn="l"/>
                  <a:tab pos="1357313" algn="l"/>
                </a:tabLst>
                <a:defRPr sz="2400">
                  <a:solidFill>
                    <a:schemeClr val="accent1"/>
                  </a:solidFill>
                  <a:latin typeface="Arial" charset="0"/>
                  <a:ea typeface="ＭＳ Ｐゴシック" charset="-128"/>
                </a:defRPr>
              </a:lvl9pPr>
            </a:lstStyle>
            <a:p>
              <a:pPr>
                <a:lnSpc>
                  <a:spcPts val="2100"/>
                </a:lnSpc>
              </a:pPr>
              <a:r>
                <a:rPr lang="en-US" altLang="en-US" sz="1800" i="1">
                  <a:solidFill>
                    <a:srgbClr val="000000"/>
                  </a:solidFill>
                  <a:latin typeface="Optima" charset="0"/>
                </a:rPr>
                <a:t>MININT</a:t>
              </a:r>
            </a:p>
          </p:txBody>
        </p:sp>
        <p:sp>
          <p:nvSpPr>
            <p:cNvPr id="31758" name="Line 8"/>
            <p:cNvSpPr>
              <a:spLocks noChangeShapeType="1"/>
            </p:cNvSpPr>
            <p:nvPr/>
          </p:nvSpPr>
          <p:spPr bwMode="auto">
            <a:xfrm flipH="1" flipV="1">
              <a:off x="4560" y="2064"/>
              <a:ext cx="240" cy="48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grpSp>
      <p:sp>
        <p:nvSpPr>
          <p:cNvPr id="809995" name="Rectangle 11"/>
          <p:cNvSpPr>
            <a:spLocks noChangeArrowheads="1"/>
          </p:cNvSpPr>
          <p:nvPr/>
        </p:nvSpPr>
        <p:spPr bwMode="auto">
          <a:xfrm>
            <a:off x="457200" y="4648200"/>
            <a:ext cx="8153400" cy="1828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90488" tIns="44450" rIns="90488" bIns="44450"/>
          <a:lstStyle>
            <a:lvl1pPr marL="342900" indent="-342900" eaLnBrk="0" hangingPunct="0">
              <a:defRPr sz="2400">
                <a:solidFill>
                  <a:schemeClr val="accent1"/>
                </a:solidFill>
                <a:latin typeface="Arial" charset="0"/>
                <a:ea typeface="ＭＳ Ｐゴシック" charset="-128"/>
              </a:defRPr>
            </a:lvl1pPr>
            <a:lvl2pPr marL="739775" indent="-182563"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a:lnSpc>
                <a:spcPct val="80000"/>
              </a:lnSpc>
              <a:spcBef>
                <a:spcPct val="65000"/>
              </a:spcBef>
              <a:buClr>
                <a:schemeClr val="accent1"/>
              </a:buClr>
              <a:buSzPct val="75000"/>
            </a:pPr>
            <a:r>
              <a:rPr lang="en-US" altLang="en-US" sz="1800" dirty="0">
                <a:solidFill>
                  <a:schemeClr val="tx1"/>
                </a:solidFill>
                <a:latin typeface="Optima" charset="0"/>
              </a:rPr>
              <a:t>Converting &lt;32-bit values into 32-bit values</a:t>
            </a:r>
          </a:p>
          <a:p>
            <a:pPr lvl="1">
              <a:spcBef>
                <a:spcPct val="40000"/>
              </a:spcBef>
              <a:buClr>
                <a:schemeClr val="accent1"/>
              </a:buClr>
              <a:buSzPct val="50000"/>
              <a:buFont typeface="Monotype Sorts" charset="2"/>
              <a:buChar char="l"/>
            </a:pPr>
            <a:r>
              <a:rPr lang="en-US" altLang="en-US" sz="1600" dirty="0">
                <a:solidFill>
                  <a:schemeClr val="tx1"/>
                </a:solidFill>
                <a:latin typeface="Optima" charset="0"/>
              </a:rPr>
              <a:t>copy the most significant bit (the sign bit) into the “</a:t>
            </a:r>
            <a:r>
              <a:rPr lang="en-US" altLang="ja-JP" sz="1600" dirty="0">
                <a:solidFill>
                  <a:schemeClr val="tx1"/>
                </a:solidFill>
                <a:latin typeface="Optima" charset="0"/>
              </a:rPr>
              <a:t>empty” bits</a:t>
            </a:r>
            <a:br>
              <a:rPr lang="en-US" altLang="ja-JP" sz="1600" dirty="0">
                <a:solidFill>
                  <a:schemeClr val="tx1"/>
                </a:solidFill>
                <a:latin typeface="Optima" charset="0"/>
              </a:rPr>
            </a:br>
            <a:r>
              <a:rPr lang="en-US" altLang="ja-JP" sz="1600" dirty="0">
                <a:solidFill>
                  <a:schemeClr val="tx1"/>
                </a:solidFill>
                <a:latin typeface="Optima" charset="0"/>
              </a:rPr>
              <a:t>		</a:t>
            </a:r>
            <a:br>
              <a:rPr lang="en-US" altLang="ja-JP" sz="1600" dirty="0">
                <a:solidFill>
                  <a:schemeClr val="tx1"/>
                </a:solidFill>
                <a:latin typeface="Optima" charset="0"/>
              </a:rPr>
            </a:br>
            <a:r>
              <a:rPr lang="en-US" altLang="ja-JP" sz="1600" dirty="0">
                <a:solidFill>
                  <a:schemeClr val="tx1"/>
                </a:solidFill>
                <a:latin typeface="Optima" charset="0"/>
              </a:rPr>
              <a:t>		0010  -&gt;</a:t>
            </a:r>
            <a:r>
              <a:rPr lang="en-US" altLang="ja-JP" sz="1600" dirty="0" smtClean="0">
                <a:solidFill>
                  <a:schemeClr val="tx1"/>
                </a:solidFill>
                <a:latin typeface="Optima" charset="0"/>
              </a:rPr>
              <a:t> 0000 0000 … 0000 </a:t>
            </a:r>
            <a:r>
              <a:rPr lang="en-US" altLang="ja-JP" sz="1600" dirty="0">
                <a:solidFill>
                  <a:schemeClr val="tx1"/>
                </a:solidFill>
                <a:latin typeface="Optima" charset="0"/>
              </a:rPr>
              <a:t>0010</a:t>
            </a:r>
            <a:br>
              <a:rPr lang="en-US" altLang="ja-JP" sz="1600" dirty="0">
                <a:solidFill>
                  <a:schemeClr val="tx1"/>
                </a:solidFill>
                <a:latin typeface="Optima" charset="0"/>
              </a:rPr>
            </a:br>
            <a:r>
              <a:rPr lang="en-US" altLang="ja-JP" sz="1600" dirty="0">
                <a:solidFill>
                  <a:schemeClr val="tx1"/>
                </a:solidFill>
                <a:latin typeface="Optima" charset="0"/>
              </a:rPr>
              <a:t>		1010  -&gt;</a:t>
            </a:r>
            <a:r>
              <a:rPr lang="en-US" altLang="ja-JP" sz="1600" dirty="0" smtClean="0">
                <a:solidFill>
                  <a:schemeClr val="tx1"/>
                </a:solidFill>
                <a:latin typeface="Optima" charset="0"/>
              </a:rPr>
              <a:t> 1111 1111 … 1111 </a:t>
            </a:r>
            <a:r>
              <a:rPr lang="en-US" altLang="ja-JP" sz="1600" dirty="0">
                <a:solidFill>
                  <a:schemeClr val="tx1"/>
                </a:solidFill>
                <a:latin typeface="Optima" charset="0"/>
              </a:rPr>
              <a:t>1010</a:t>
            </a:r>
          </a:p>
          <a:p>
            <a:pPr lvl="1">
              <a:lnSpc>
                <a:spcPct val="130000"/>
              </a:lnSpc>
              <a:spcBef>
                <a:spcPct val="40000"/>
              </a:spcBef>
              <a:buClr>
                <a:schemeClr val="accent1"/>
              </a:buClr>
              <a:buSzPct val="50000"/>
              <a:buFont typeface="Monotype Sorts" charset="2"/>
              <a:buChar char="l"/>
            </a:pPr>
            <a:r>
              <a:rPr lang="en-US" altLang="en-US" sz="1600" dirty="0">
                <a:solidFill>
                  <a:schemeClr val="tx1"/>
                </a:solidFill>
                <a:latin typeface="Optima" charset="0"/>
              </a:rPr>
              <a:t>sign extend    versus     zero extend </a:t>
            </a:r>
            <a:r>
              <a:rPr lang="en-US" altLang="en-US" sz="1600" dirty="0" smtClean="0">
                <a:solidFill>
                  <a:schemeClr val="tx1"/>
                </a:solidFill>
                <a:latin typeface="Optima" charset="0"/>
              </a:rPr>
              <a:t> </a:t>
            </a:r>
            <a:r>
              <a:rPr lang="en-US" altLang="en-US" sz="1400" dirty="0" smtClean="0">
                <a:solidFill>
                  <a:schemeClr val="tx1"/>
                </a:solidFill>
                <a:latin typeface="Optima" charset="0"/>
              </a:rPr>
              <a:t>	</a:t>
            </a:r>
            <a:endParaRPr lang="en-US" altLang="en-US" sz="1400" dirty="0">
              <a:solidFill>
                <a:schemeClr val="tx1"/>
              </a:solidFill>
              <a:latin typeface="Optima" charset="0"/>
            </a:endParaRPr>
          </a:p>
        </p:txBody>
      </p:sp>
      <p:grpSp>
        <p:nvGrpSpPr>
          <p:cNvPr id="4" name="Group 16"/>
          <p:cNvGrpSpPr>
            <a:grpSpLocks/>
          </p:cNvGrpSpPr>
          <p:nvPr/>
        </p:nvGrpSpPr>
        <p:grpSpPr bwMode="auto">
          <a:xfrm>
            <a:off x="228600" y="4038600"/>
            <a:ext cx="838200" cy="457200"/>
            <a:chOff x="144" y="768"/>
            <a:chExt cx="528" cy="1728"/>
          </a:xfrm>
        </p:grpSpPr>
        <p:sp>
          <p:nvSpPr>
            <p:cNvPr id="31755" name="Oval 12"/>
            <p:cNvSpPr>
              <a:spLocks noChangeArrowheads="1"/>
            </p:cNvSpPr>
            <p:nvPr/>
          </p:nvSpPr>
          <p:spPr bwMode="auto">
            <a:xfrm>
              <a:off x="480" y="768"/>
              <a:ext cx="192" cy="1728"/>
            </a:xfrm>
            <a:prstGeom prst="ellipse">
              <a:avLst/>
            </a:prstGeom>
            <a:noFill/>
            <a:ln w="28575">
              <a:solidFill>
                <a:schemeClr val="tx2"/>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p>
          </p:txBody>
        </p:sp>
        <p:sp>
          <p:nvSpPr>
            <p:cNvPr id="31756" name="Text Box 13"/>
            <p:cNvSpPr txBox="1">
              <a:spLocks noChangeArrowheads="1"/>
            </p:cNvSpPr>
            <p:nvPr/>
          </p:nvSpPr>
          <p:spPr bwMode="auto">
            <a:xfrm>
              <a:off x="144" y="2160"/>
              <a:ext cx="439" cy="25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2857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chemeClr val="tx2"/>
                  </a:solidFill>
                  <a:latin typeface="Optima" charset="0"/>
                </a:rPr>
                <a:t>MSB</a:t>
              </a:r>
            </a:p>
          </p:txBody>
        </p:sp>
      </p:grpSp>
      <p:grpSp>
        <p:nvGrpSpPr>
          <p:cNvPr id="5" name="Group 17"/>
          <p:cNvGrpSpPr>
            <a:grpSpLocks/>
          </p:cNvGrpSpPr>
          <p:nvPr/>
        </p:nvGrpSpPr>
        <p:grpSpPr bwMode="auto">
          <a:xfrm>
            <a:off x="5486400" y="4038600"/>
            <a:ext cx="827088" cy="381000"/>
            <a:chOff x="3456" y="768"/>
            <a:chExt cx="521" cy="1884"/>
          </a:xfrm>
        </p:grpSpPr>
        <p:sp>
          <p:nvSpPr>
            <p:cNvPr id="31753" name="Oval 14"/>
            <p:cNvSpPr>
              <a:spLocks noChangeArrowheads="1"/>
            </p:cNvSpPr>
            <p:nvPr/>
          </p:nvSpPr>
          <p:spPr bwMode="auto">
            <a:xfrm>
              <a:off x="3456" y="768"/>
              <a:ext cx="192" cy="1728"/>
            </a:xfrm>
            <a:prstGeom prst="ellipse">
              <a:avLst/>
            </a:prstGeom>
            <a:noFill/>
            <a:ln w="28575">
              <a:solidFill>
                <a:schemeClr val="tx2"/>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endParaRPr lang="en-US" altLang="en-US" sz="1800"/>
            </a:p>
          </p:txBody>
        </p:sp>
        <p:sp>
          <p:nvSpPr>
            <p:cNvPr id="31754" name="Text Box 15"/>
            <p:cNvSpPr txBox="1">
              <a:spLocks noChangeArrowheads="1"/>
            </p:cNvSpPr>
            <p:nvPr/>
          </p:nvSpPr>
          <p:spPr bwMode="auto">
            <a:xfrm>
              <a:off x="3600" y="2400"/>
              <a:ext cx="377" cy="25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r>
                <a:rPr lang="en-US" altLang="en-US" sz="2000">
                  <a:solidFill>
                    <a:srgbClr val="1822CD"/>
                  </a:solidFill>
                  <a:latin typeface="Optima" charset="0"/>
                </a:rPr>
                <a:t>LSB</a:t>
              </a:r>
            </a:p>
          </p:txBody>
        </p:sp>
      </p:grpSp>
    </p:spTree>
  </p:cSld>
  <p:clrMapOvr>
    <a:masterClrMapping/>
  </p:clrMapOvr>
  <p:transition advTm="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en-US">
                <a:latin typeface="Optima" charset="0"/>
              </a:rPr>
              <a:t>Binary Shift</a:t>
            </a:r>
          </a:p>
        </p:txBody>
      </p:sp>
      <p:sp>
        <p:nvSpPr>
          <p:cNvPr id="50178" name="Content Placeholder 19"/>
          <p:cNvSpPr>
            <a:spLocks noGrp="1"/>
          </p:cNvSpPr>
          <p:nvPr>
            <p:ph idx="1"/>
          </p:nvPr>
        </p:nvSpPr>
        <p:spPr>
          <a:xfrm>
            <a:off x="457200" y="1219200"/>
            <a:ext cx="6400800" cy="4800600"/>
          </a:xfrm>
        </p:spPr>
        <p:txBody>
          <a:bodyPr/>
          <a:lstStyle/>
          <a:p>
            <a:r>
              <a:rPr lang="en-US" altLang="en-US" sz="2400">
                <a:latin typeface="Optima" charset="0"/>
              </a:rPr>
              <a:t>A binary shift has the effect of multiplying or dividing a number by 2</a:t>
            </a:r>
          </a:p>
          <a:p>
            <a:pPr lvl="1"/>
            <a:r>
              <a:rPr lang="en-US" altLang="en-US" sz="2000">
                <a:latin typeface="Optima" charset="0"/>
              </a:rPr>
              <a:t>Left shift implies multiplication</a:t>
            </a:r>
          </a:p>
          <a:p>
            <a:pPr lvl="1"/>
            <a:r>
              <a:rPr lang="en-US" altLang="en-US" sz="2000">
                <a:latin typeface="Optima" charset="0"/>
              </a:rPr>
              <a:t>Right shift implies division</a:t>
            </a:r>
          </a:p>
          <a:p>
            <a:pPr lvl="1">
              <a:buFont typeface="Times" charset="0"/>
              <a:buNone/>
            </a:pPr>
            <a:endParaRPr lang="en-US" altLang="en-US">
              <a:latin typeface="Optima" charset="0"/>
            </a:endParaRPr>
          </a:p>
          <a:p>
            <a:r>
              <a:rPr lang="en-US" altLang="en-US" sz="2400">
                <a:latin typeface="Optima" charset="0"/>
              </a:rPr>
              <a:t>The bit that is shifted is “lost”</a:t>
            </a:r>
          </a:p>
          <a:p>
            <a:pPr lvl="1"/>
            <a:r>
              <a:rPr lang="en-US" altLang="en-US" sz="2000">
                <a:latin typeface="Optima" charset="0"/>
              </a:rPr>
              <a:t>This can be avoided if we allocate larger storage (e.g., 64-bit register instead of 32) and put the value in the top/bottom half </a:t>
            </a:r>
          </a:p>
          <a:p>
            <a:pPr lvl="1"/>
            <a:endParaRPr lang="en-US" altLang="en-US" sz="2000">
              <a:latin typeface="Optima" charset="0"/>
            </a:endParaRPr>
          </a:p>
          <a:p>
            <a:endParaRPr lang="en-US" altLang="en-US" sz="2400">
              <a:latin typeface="Optima" charset="0"/>
            </a:endParaRPr>
          </a:p>
        </p:txBody>
      </p:sp>
      <p:grpSp>
        <p:nvGrpSpPr>
          <p:cNvPr id="2" name="Group 8"/>
          <p:cNvGrpSpPr>
            <a:grpSpLocks/>
          </p:cNvGrpSpPr>
          <p:nvPr/>
        </p:nvGrpSpPr>
        <p:grpSpPr bwMode="auto">
          <a:xfrm>
            <a:off x="7010400" y="1524000"/>
            <a:ext cx="1595438" cy="781050"/>
            <a:chOff x="5867400" y="2514600"/>
            <a:chExt cx="1596060" cy="781110"/>
          </a:xfrm>
        </p:grpSpPr>
        <p:sp>
          <p:nvSpPr>
            <p:cNvPr id="50184" name="Rectangle 9"/>
            <p:cNvSpPr>
              <a:spLocks noChangeArrowheads="1"/>
            </p:cNvSpPr>
            <p:nvPr/>
          </p:nvSpPr>
          <p:spPr bwMode="auto">
            <a:xfrm>
              <a:off x="5867400" y="2895600"/>
              <a:ext cx="1596060" cy="40011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2000">
                  <a:solidFill>
                    <a:schemeClr val="tx1"/>
                  </a:solidFill>
                  <a:latin typeface="Calibri" charset="0"/>
                </a:rPr>
                <a:t>0100 =&gt; 100</a:t>
              </a:r>
              <a:r>
                <a:rPr lang="en-US" altLang="en-US" sz="2000">
                  <a:solidFill>
                    <a:srgbClr val="FF0000"/>
                  </a:solidFill>
                  <a:latin typeface="Calibri" charset="0"/>
                </a:rPr>
                <a:t>0</a:t>
              </a:r>
            </a:p>
          </p:txBody>
        </p:sp>
        <p:cxnSp>
          <p:nvCxnSpPr>
            <p:cNvPr id="50185" name="Straight Arrow Connector 10"/>
            <p:cNvCxnSpPr>
              <a:cxnSpLocks noChangeShapeType="1"/>
            </p:cNvCxnSpPr>
            <p:nvPr/>
          </p:nvCxnSpPr>
          <p:spPr bwMode="auto">
            <a:xfrm rot="10800000">
              <a:off x="6096000" y="2897188"/>
              <a:ext cx="990600" cy="0"/>
            </a:xfrm>
            <a:prstGeom prst="straightConnector1">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50186" name="TextBox 11"/>
            <p:cNvSpPr txBox="1">
              <a:spLocks noChangeArrowheads="1"/>
            </p:cNvSpPr>
            <p:nvPr/>
          </p:nvSpPr>
          <p:spPr bwMode="auto">
            <a:xfrm>
              <a:off x="6015660" y="2514600"/>
              <a:ext cx="1325287" cy="3385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1600">
                  <a:solidFill>
                    <a:schemeClr val="tx1"/>
                  </a:solidFill>
                  <a:latin typeface="Optima" charset="0"/>
                </a:rPr>
                <a:t>shift left w/ 0</a:t>
              </a:r>
            </a:p>
          </p:txBody>
        </p:sp>
      </p:grpSp>
      <p:grpSp>
        <p:nvGrpSpPr>
          <p:cNvPr id="3" name="Group 8"/>
          <p:cNvGrpSpPr>
            <a:grpSpLocks/>
          </p:cNvGrpSpPr>
          <p:nvPr/>
        </p:nvGrpSpPr>
        <p:grpSpPr bwMode="auto">
          <a:xfrm>
            <a:off x="7010400" y="2514600"/>
            <a:ext cx="1595438" cy="781050"/>
            <a:chOff x="5867400" y="2514600"/>
            <a:chExt cx="1596683" cy="781141"/>
          </a:xfrm>
        </p:grpSpPr>
        <p:sp>
          <p:nvSpPr>
            <p:cNvPr id="50181" name="Rectangle 9"/>
            <p:cNvSpPr>
              <a:spLocks noChangeArrowheads="1"/>
            </p:cNvSpPr>
            <p:nvPr/>
          </p:nvSpPr>
          <p:spPr bwMode="auto">
            <a:xfrm>
              <a:off x="5867400" y="2895600"/>
              <a:ext cx="1596683" cy="400141"/>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2000">
                  <a:solidFill>
                    <a:schemeClr val="tx1"/>
                  </a:solidFill>
                  <a:latin typeface="Calibri" charset="0"/>
                </a:rPr>
                <a:t>0100 =&gt; </a:t>
              </a:r>
              <a:r>
                <a:rPr lang="en-US" altLang="en-US" sz="2000">
                  <a:solidFill>
                    <a:srgbClr val="FF0000"/>
                  </a:solidFill>
                  <a:latin typeface="Calibri" charset="0"/>
                </a:rPr>
                <a:t>0</a:t>
              </a:r>
              <a:r>
                <a:rPr lang="en-US" altLang="en-US" sz="2000">
                  <a:solidFill>
                    <a:schemeClr val="tx1"/>
                  </a:solidFill>
                  <a:latin typeface="Calibri" charset="0"/>
                </a:rPr>
                <a:t>010</a:t>
              </a:r>
            </a:p>
          </p:txBody>
        </p:sp>
        <p:cxnSp>
          <p:nvCxnSpPr>
            <p:cNvPr id="50182" name="Straight Arrow Connector 10"/>
            <p:cNvCxnSpPr>
              <a:cxnSpLocks noChangeShapeType="1"/>
            </p:cNvCxnSpPr>
            <p:nvPr/>
          </p:nvCxnSpPr>
          <p:spPr bwMode="auto">
            <a:xfrm rot="10800000">
              <a:off x="6096000" y="2897188"/>
              <a:ext cx="990600" cy="0"/>
            </a:xfrm>
            <a:prstGeom prst="straightConnector1">
              <a:avLst/>
            </a:prstGeom>
            <a:noFill/>
            <a:ln w="19050">
              <a:solidFill>
                <a:schemeClr val="tx1"/>
              </a:solidFill>
              <a:round/>
              <a:headEnd type="arrow" w="med" len="me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50183" name="TextBox 11"/>
            <p:cNvSpPr txBox="1">
              <a:spLocks noChangeArrowheads="1"/>
            </p:cNvSpPr>
            <p:nvPr/>
          </p:nvSpPr>
          <p:spPr bwMode="auto">
            <a:xfrm>
              <a:off x="5943631" y="2514600"/>
              <a:ext cx="1451785" cy="33859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ＭＳ Ｐゴシック" charset="-128"/>
                </a:defRPr>
              </a:lvl1pPr>
              <a:lvl2pPr marL="742950" indent="-285750" eaLnBrk="0" hangingPunct="0">
                <a:defRPr sz="2400">
                  <a:solidFill>
                    <a:schemeClr val="accent1"/>
                  </a:solidFill>
                  <a:latin typeface="Arial" charset="0"/>
                  <a:ea typeface="ＭＳ Ｐゴシック" charset="-128"/>
                </a:defRPr>
              </a:lvl2pPr>
              <a:lvl3pPr marL="1143000" indent="-228600" eaLnBrk="0" hangingPunct="0">
                <a:defRPr sz="2400">
                  <a:solidFill>
                    <a:schemeClr val="accent1"/>
                  </a:solidFill>
                  <a:latin typeface="Arial" charset="0"/>
                  <a:ea typeface="ＭＳ Ｐゴシック" charset="-128"/>
                </a:defRPr>
              </a:lvl3pPr>
              <a:lvl4pPr marL="1600200" indent="-228600" eaLnBrk="0" hangingPunct="0">
                <a:defRPr sz="2400">
                  <a:solidFill>
                    <a:schemeClr val="accent1"/>
                  </a:solidFill>
                  <a:latin typeface="Arial" charset="0"/>
                  <a:ea typeface="ＭＳ Ｐゴシック" charset="-128"/>
                </a:defRPr>
              </a:lvl4pPr>
              <a:lvl5pPr marL="2057400" indent="-228600" eaLnBrk="0" hangingPunct="0">
                <a:defRPr sz="2400">
                  <a:solidFill>
                    <a:schemeClr val="accent1"/>
                  </a:solidFill>
                  <a:latin typeface="Arial" charset="0"/>
                  <a:ea typeface="ＭＳ Ｐゴシック" charset="-128"/>
                </a:defRPr>
              </a:lvl5pPr>
              <a:lvl6pPr marL="2514600" indent="-228600" eaLnBrk="0" fontAlgn="base" hangingPunct="0">
                <a:spcBef>
                  <a:spcPct val="0"/>
                </a:spcBef>
                <a:spcAft>
                  <a:spcPct val="0"/>
                </a:spcAft>
                <a:defRPr sz="2400">
                  <a:solidFill>
                    <a:schemeClr val="accent1"/>
                  </a:solidFill>
                  <a:latin typeface="Arial" charset="0"/>
                  <a:ea typeface="ＭＳ Ｐゴシック" charset="-128"/>
                </a:defRPr>
              </a:lvl6pPr>
              <a:lvl7pPr marL="2971800" indent="-228600" eaLnBrk="0" fontAlgn="base" hangingPunct="0">
                <a:spcBef>
                  <a:spcPct val="0"/>
                </a:spcBef>
                <a:spcAft>
                  <a:spcPct val="0"/>
                </a:spcAft>
                <a:defRPr sz="2400">
                  <a:solidFill>
                    <a:schemeClr val="accent1"/>
                  </a:solidFill>
                  <a:latin typeface="Arial" charset="0"/>
                  <a:ea typeface="ＭＳ Ｐゴシック" charset="-128"/>
                </a:defRPr>
              </a:lvl7pPr>
              <a:lvl8pPr marL="3429000" indent="-228600" eaLnBrk="0" fontAlgn="base" hangingPunct="0">
                <a:spcBef>
                  <a:spcPct val="0"/>
                </a:spcBef>
                <a:spcAft>
                  <a:spcPct val="0"/>
                </a:spcAft>
                <a:defRPr sz="2400">
                  <a:solidFill>
                    <a:schemeClr val="accent1"/>
                  </a:solidFill>
                  <a:latin typeface="Arial" charset="0"/>
                  <a:ea typeface="ＭＳ Ｐゴシック" charset="-128"/>
                </a:defRPr>
              </a:lvl8pPr>
              <a:lvl9pPr marL="3886200" indent="-228600" eaLnBrk="0" fontAlgn="base" hangingPunct="0">
                <a:spcBef>
                  <a:spcPct val="0"/>
                </a:spcBef>
                <a:spcAft>
                  <a:spcPct val="0"/>
                </a:spcAft>
                <a:defRPr sz="2400">
                  <a:solidFill>
                    <a:schemeClr val="accent1"/>
                  </a:solidFill>
                  <a:latin typeface="Arial" charset="0"/>
                  <a:ea typeface="ＭＳ Ｐゴシック" charset="-128"/>
                </a:defRPr>
              </a:lvl9pPr>
            </a:lstStyle>
            <a:p>
              <a:pPr eaLnBrk="1" hangingPunct="1"/>
              <a:r>
                <a:rPr lang="en-US" altLang="en-US" sz="1600">
                  <a:solidFill>
                    <a:schemeClr val="tx1"/>
                  </a:solidFill>
                  <a:latin typeface="Optima" charset="0"/>
                </a:rPr>
                <a:t>shift right w/ 0</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a:latin typeface="Optima" charset="0"/>
              </a:rPr>
              <a:t>Overflow</a:t>
            </a:r>
          </a:p>
        </p:txBody>
      </p:sp>
      <p:sp>
        <p:nvSpPr>
          <p:cNvPr id="37890" name="Content Placeholder 5"/>
          <p:cNvSpPr>
            <a:spLocks noGrp="1"/>
          </p:cNvSpPr>
          <p:nvPr>
            <p:ph idx="1"/>
          </p:nvPr>
        </p:nvSpPr>
        <p:spPr/>
        <p:txBody>
          <a:bodyPr/>
          <a:lstStyle/>
          <a:p>
            <a:r>
              <a:rPr lang="en-US" altLang="en-US" sz="2400" dirty="0">
                <a:latin typeface="Optima" charset="0"/>
              </a:rPr>
              <a:t>Overflow occurs when the result of an operation cannot be represented with the number of bits in the destination register</a:t>
            </a:r>
          </a:p>
          <a:p>
            <a:pPr lvl="1"/>
            <a:r>
              <a:rPr lang="en-US" altLang="en-US" sz="2000" dirty="0">
                <a:latin typeface="Optima" charset="0"/>
              </a:rPr>
              <a:t>e.g. operands are 32 bits, result is &gt; 32 bits</a:t>
            </a:r>
          </a:p>
          <a:p>
            <a:endParaRPr lang="en-US" altLang="en-US" sz="2400" dirty="0">
              <a:latin typeface="Optima" charset="0"/>
            </a:endParaRPr>
          </a:p>
          <a:p>
            <a:r>
              <a:rPr lang="en-US" altLang="en-US" sz="2400" dirty="0">
                <a:latin typeface="Optima" charset="0"/>
              </a:rPr>
              <a:t>Overflow can occur </a:t>
            </a:r>
          </a:p>
          <a:p>
            <a:pPr lvl="1"/>
            <a:r>
              <a:rPr lang="en-US" altLang="en-US" sz="2000" dirty="0">
                <a:latin typeface="Optima" charset="0"/>
              </a:rPr>
              <a:t>For integer and floating point operations</a:t>
            </a:r>
          </a:p>
          <a:p>
            <a:pPr lvl="1"/>
            <a:r>
              <a:rPr lang="en-US" altLang="en-US" sz="2000" dirty="0">
                <a:latin typeface="Optima" charset="0"/>
              </a:rPr>
              <a:t>For signed and unsigned operations</a:t>
            </a:r>
          </a:p>
          <a:p>
            <a:pPr lvl="1"/>
            <a:r>
              <a:rPr lang="en-US" altLang="en-US" sz="2000" dirty="0">
                <a:latin typeface="Optima" charset="0"/>
              </a:rPr>
              <a:t>For addition, subtraction, multiplication, division</a:t>
            </a:r>
          </a:p>
          <a:p>
            <a:pPr lvl="1"/>
            <a:endParaRPr lang="en-US" altLang="en-US" sz="2000" dirty="0">
              <a:latin typeface="Optima" charset="0"/>
            </a:endParaRPr>
          </a:p>
          <a:p>
            <a:endParaRPr lang="en-US" altLang="en-US" sz="2400" dirty="0">
              <a:latin typeface="Optima" charset="0"/>
            </a:endParaRPr>
          </a:p>
        </p:txBody>
      </p:sp>
      <p:sp>
        <p:nvSpPr>
          <p:cNvPr id="5" name="Rectangle 3"/>
          <p:cNvSpPr txBox="1">
            <a:spLocks noChangeArrowheads="1"/>
          </p:cNvSpPr>
          <p:nvPr/>
        </p:nvSpPr>
        <p:spPr bwMode="auto">
          <a:xfrm>
            <a:off x="533400" y="1219200"/>
            <a:ext cx="8153400" cy="346075"/>
          </a:xfrm>
          <a:prstGeom prst="rect">
            <a:avLst/>
          </a:prstGeom>
          <a:noFill/>
          <a:ln w="12700">
            <a:noFill/>
            <a:miter lim="800000"/>
            <a:headEnd/>
            <a:tailEnd/>
          </a:ln>
        </p:spPr>
        <p:txBody>
          <a:bodyPr lIns="63500" tIns="25400" rIns="63500" bIns="25400">
            <a:spAutoFit/>
          </a:bodyPr>
          <a:lstStyle/>
          <a:p>
            <a:pPr marL="287338" indent="-287338" eaLnBrk="0" hangingPunct="0">
              <a:lnSpc>
                <a:spcPct val="95000"/>
              </a:lnSpc>
              <a:spcBef>
                <a:spcPct val="65000"/>
              </a:spcBef>
              <a:buClr>
                <a:schemeClr val="accent1"/>
              </a:buClr>
              <a:buSzPct val="75000"/>
              <a:defRPr/>
            </a:pPr>
            <a:endParaRPr lang="en-US" sz="2000" kern="0" dirty="0">
              <a:solidFill>
                <a:schemeClr val="tx1"/>
              </a:solidFill>
              <a:latin typeface="Optima"/>
              <a:ea typeface="+mn-ea"/>
              <a:cs typeface="Optim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dirty="0" smtClean="0">
                <a:latin typeface="Optima" charset="0"/>
              </a:rPr>
              <a:t>ARM machine code</a:t>
            </a:r>
            <a:endParaRPr lang="en-US" altLang="en-US" dirty="0">
              <a:latin typeface="Optima" charset="0"/>
            </a:endParaRPr>
          </a:p>
        </p:txBody>
      </p:sp>
      <p:sp>
        <p:nvSpPr>
          <p:cNvPr id="3" name="TextBox 2"/>
          <p:cNvSpPr txBox="1"/>
          <p:nvPr/>
        </p:nvSpPr>
        <p:spPr>
          <a:xfrm>
            <a:off x="914400" y="1752600"/>
            <a:ext cx="3969281" cy="3693319"/>
          </a:xfrm>
          <a:prstGeom prst="rect">
            <a:avLst/>
          </a:prstGeom>
          <a:noFill/>
        </p:spPr>
        <p:txBody>
          <a:bodyPr wrap="none" rtlCol="0">
            <a:spAutoFit/>
          </a:bodyPr>
          <a:lstStyle/>
          <a:p>
            <a:r>
              <a:rPr lang="en-US" dirty="0" smtClean="0">
                <a:solidFill>
                  <a:srgbClr val="000000"/>
                </a:solidFill>
              </a:rPr>
              <a:t>Six different formats:</a:t>
            </a:r>
          </a:p>
          <a:p>
            <a:endParaRPr lang="en-US" dirty="0" smtClean="0">
              <a:solidFill>
                <a:srgbClr val="000000"/>
              </a:solidFill>
            </a:endParaRPr>
          </a:p>
          <a:p>
            <a:pPr lvl="1"/>
            <a:r>
              <a:rPr lang="en-US" dirty="0" smtClean="0">
                <a:solidFill>
                  <a:srgbClr val="000000"/>
                </a:solidFill>
              </a:rPr>
              <a:t>R – Register Format</a:t>
            </a:r>
          </a:p>
          <a:p>
            <a:pPr lvl="1"/>
            <a:endParaRPr lang="en-US" dirty="0" smtClean="0">
              <a:solidFill>
                <a:srgbClr val="000000"/>
              </a:solidFill>
            </a:endParaRPr>
          </a:p>
          <a:p>
            <a:pPr lvl="1"/>
            <a:r>
              <a:rPr lang="en-US" dirty="0" smtClean="0">
                <a:solidFill>
                  <a:srgbClr val="000000"/>
                </a:solidFill>
              </a:rPr>
              <a:t>D – Data Transfer Format </a:t>
            </a:r>
          </a:p>
          <a:p>
            <a:pPr lvl="1"/>
            <a:endParaRPr lang="en-US" dirty="0" smtClean="0">
              <a:solidFill>
                <a:srgbClr val="000000"/>
              </a:solidFill>
            </a:endParaRPr>
          </a:p>
          <a:p>
            <a:pPr lvl="1"/>
            <a:r>
              <a:rPr lang="en-US" dirty="0" smtClean="0">
                <a:solidFill>
                  <a:srgbClr val="000000"/>
                </a:solidFill>
              </a:rPr>
              <a:t>I – Immediate Format</a:t>
            </a:r>
          </a:p>
          <a:p>
            <a:pPr lvl="1"/>
            <a:endParaRPr lang="en-US" dirty="0" smtClean="0">
              <a:solidFill>
                <a:srgbClr val="000000"/>
              </a:solidFill>
            </a:endParaRPr>
          </a:p>
          <a:p>
            <a:pPr lvl="1"/>
            <a:r>
              <a:rPr lang="en-US" dirty="0" smtClean="0">
                <a:solidFill>
                  <a:srgbClr val="000000"/>
                </a:solidFill>
              </a:rPr>
              <a:t>B – Jump Format</a:t>
            </a:r>
          </a:p>
          <a:p>
            <a:pPr lvl="1"/>
            <a:endParaRPr lang="en-US" dirty="0" smtClean="0">
              <a:solidFill>
                <a:srgbClr val="000000"/>
              </a:solidFill>
            </a:endParaRPr>
          </a:p>
          <a:p>
            <a:pPr lvl="1"/>
            <a:r>
              <a:rPr lang="en-US" dirty="0" smtClean="0">
                <a:solidFill>
                  <a:srgbClr val="000000"/>
                </a:solidFill>
              </a:rPr>
              <a:t>IM – Wide Immediate Format   </a:t>
            </a:r>
          </a:p>
          <a:p>
            <a:pPr lvl="1"/>
            <a:endParaRPr lang="en-US" dirty="0" smtClean="0">
              <a:solidFill>
                <a:srgbClr val="000000"/>
              </a:solidFill>
            </a:endParaRPr>
          </a:p>
          <a:p>
            <a:pPr lvl="1"/>
            <a:r>
              <a:rPr lang="en-US" dirty="0" smtClean="0">
                <a:solidFill>
                  <a:srgbClr val="000000"/>
                </a:solidFill>
              </a:rPr>
              <a:t>CB – Conditional Branch Format</a:t>
            </a:r>
            <a:endParaRPr lang="en-US"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lectures_optima.potx</Template>
  <TotalTime>2848</TotalTime>
  <Words>2529</Words>
  <Application>Microsoft Macintosh PowerPoint</Application>
  <PresentationFormat>On-screen Show (4:3)</PresentationFormat>
  <Paragraphs>489</Paragraphs>
  <Slides>41</Slides>
  <Notes>8</Notes>
  <HiddenSlides>3</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lectures_optima</vt:lpstr>
      <vt:lpstr>Worksheet</vt:lpstr>
      <vt:lpstr>ISA II : Memory and Control Instructions</vt:lpstr>
      <vt:lpstr>845057</vt:lpstr>
      <vt:lpstr>Slide 3</vt:lpstr>
      <vt:lpstr>Unsigned Integers</vt:lpstr>
      <vt:lpstr>Signed Binary Representation</vt:lpstr>
      <vt:lpstr>Binary Shift</vt:lpstr>
      <vt:lpstr>Overflow</vt:lpstr>
      <vt:lpstr>Overflow</vt:lpstr>
      <vt:lpstr>ARM machine code</vt:lpstr>
      <vt:lpstr>Byte Alignment</vt:lpstr>
      <vt:lpstr>Today</vt:lpstr>
      <vt:lpstr>Registers</vt:lpstr>
      <vt:lpstr>Registers</vt:lpstr>
      <vt:lpstr>Slide 14</vt:lpstr>
      <vt:lpstr>ARM Memory Layout - BASIC</vt:lpstr>
      <vt:lpstr>Addressable Unit</vt:lpstr>
      <vt:lpstr>A word on word</vt:lpstr>
      <vt:lpstr>32-bit vs 64-bit</vt:lpstr>
      <vt:lpstr>ARM Addressing Modes</vt:lpstr>
      <vt:lpstr>Addressing Modes</vt:lpstr>
      <vt:lpstr>Addressing Modes</vt:lpstr>
      <vt:lpstr>How far do we need to jump on a jump? </vt:lpstr>
      <vt:lpstr>Memory Locations for Program Data</vt:lpstr>
      <vt:lpstr>Addressing Mode for Program Data</vt:lpstr>
      <vt:lpstr>Addressing Distant Locations</vt:lpstr>
      <vt:lpstr>PC Relative Addressing</vt:lpstr>
      <vt:lpstr>Register Addressing</vt:lpstr>
      <vt:lpstr>Branching from ARM V8 Manual </vt:lpstr>
      <vt:lpstr>Control Instruction Implementation</vt:lpstr>
      <vt:lpstr>Conditional Jumps Beside CBZ</vt:lpstr>
      <vt:lpstr>Base Addressing – Load / Store</vt:lpstr>
      <vt:lpstr>Amount of Data Transfer</vt:lpstr>
      <vt:lpstr>Alignment</vt:lpstr>
      <vt:lpstr>Data Types</vt:lpstr>
      <vt:lpstr>Handling Data Types</vt:lpstr>
      <vt:lpstr>Representing Floating-point Numbers </vt:lpstr>
      <vt:lpstr>Synchronization in Parallel Programs</vt:lpstr>
      <vt:lpstr>Architectural Support for Synchronization </vt:lpstr>
      <vt:lpstr>ISA Support for Vector Instructions</vt:lpstr>
      <vt:lpstr>Principles of ISA Design I</vt:lpstr>
      <vt:lpstr>Principles of ISA Design II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 II : Memory and Control Instructions</dc:title>
  <dc:creator>Apan Qasem</dc:creator>
  <cp:lastModifiedBy>Greg LaKomski</cp:lastModifiedBy>
  <cp:revision>354</cp:revision>
  <dcterms:created xsi:type="dcterms:W3CDTF">2018-09-12T18:08:34Z</dcterms:created>
  <dcterms:modified xsi:type="dcterms:W3CDTF">2018-09-12T18:32:34Z</dcterms:modified>
</cp:coreProperties>
</file>