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706" autoAdjust="0"/>
  </p:normalViewPr>
  <p:slideViewPr>
    <p:cSldViewPr>
      <p:cViewPr>
        <p:scale>
          <a:sx n="111" d="100"/>
          <a:sy n="111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The effect of SNAP and food retailers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Supplemental</a:t>
            </a:r>
            <a:r>
              <a:rPr lang="fr-FR" dirty="0"/>
              <a:t> Nutrition Assistance Program (SNAP)?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53600" cy="4351338"/>
          </a:xfrm>
        </p:spPr>
        <p:txBody>
          <a:bodyPr/>
          <a:lstStyle/>
          <a:p>
            <a:r>
              <a:rPr lang="en-US" dirty="0"/>
              <a:t>Its basically food stamps under a different name.</a:t>
            </a:r>
          </a:p>
          <a:p>
            <a:r>
              <a:rPr lang="en-US" dirty="0"/>
              <a:t>Offers nutrition assistance to millions of low-income individuals and families and provides economic benefits to communities.</a:t>
            </a:r>
          </a:p>
          <a:p>
            <a:r>
              <a:rPr lang="en-US" dirty="0"/>
              <a:t>The largest program in the domestic hunger safety net.</a:t>
            </a:r>
          </a:p>
          <a:p>
            <a:r>
              <a:rPr lang="en-US" dirty="0"/>
              <a:t>Close to 70 percent of SNAP participants are in families with children</a:t>
            </a:r>
          </a:p>
          <a:p>
            <a:r>
              <a:rPr lang="en-US" dirty="0"/>
              <a:t>More than one-quarter are in households with seniors or people with disabilities. </a:t>
            </a:r>
          </a:p>
          <a:p>
            <a:r>
              <a:rPr lang="en-US" dirty="0"/>
              <a:t>In 2016, the federal government spent about $73 billion on SNAP.</a:t>
            </a:r>
          </a:p>
          <a:p>
            <a:pPr lvl="1"/>
            <a:r>
              <a:rPr lang="en-US" dirty="0"/>
              <a:t>93% of it on food</a:t>
            </a:r>
          </a:p>
          <a:p>
            <a:r>
              <a:rPr lang="en-US" dirty="0"/>
              <a:t>The number of SNAP participants has been decreasing.</a:t>
            </a:r>
          </a:p>
        </p:txBody>
      </p:sp>
      <p:pic>
        <p:nvPicPr>
          <p:cNvPr id="1026" name="Picture 2" descr="SNAP Participation Rose Due to Recession But Now Is Falling">
            <a:extLst>
              <a:ext uri="{FF2B5EF4-FFF2-40B4-BE49-F238E27FC236}">
                <a16:creationId xmlns:a16="http://schemas.microsoft.com/office/drawing/2014/main" id="{03B57AC7-41BB-4004-BF69-C6F48A25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657600"/>
            <a:ext cx="2711042" cy="309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4458-6339-4647-A6D8-CB2986A7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SNAP authorized stores must meet one of two staple food requirements: </a:t>
            </a:r>
          </a:p>
          <a:p>
            <a:pPr lvl="1"/>
            <a:r>
              <a:rPr lang="en-US" dirty="0"/>
              <a:t>staple food inventory</a:t>
            </a:r>
          </a:p>
          <a:p>
            <a:pPr lvl="1"/>
            <a:r>
              <a:rPr lang="en-US" dirty="0"/>
              <a:t>staple food sales</a:t>
            </a:r>
          </a:p>
          <a:p>
            <a:r>
              <a:rPr lang="en-US" dirty="0"/>
              <a:t>Staple food inventory requires a store to stock, on a continuous basis, a certain variety and quantity of staple foods, including some perishable staple foods. </a:t>
            </a:r>
          </a:p>
          <a:p>
            <a:pPr lvl="1"/>
            <a:r>
              <a:rPr lang="en-US" dirty="0"/>
              <a:t> Most stores are authorized under Criterion A.</a:t>
            </a:r>
          </a:p>
          <a:p>
            <a:pPr>
              <a:lnSpc>
                <a:spcPct val="100000"/>
              </a:lnSpc>
            </a:pPr>
            <a:r>
              <a:rPr lang="en-US" dirty="0"/>
              <a:t>Staple food sales requires a store to have more than 50 percent of its total gross retail food sales from the sale of staple foods.  </a:t>
            </a:r>
          </a:p>
          <a:p>
            <a:pPr lvl="1"/>
            <a:r>
              <a:rPr lang="en-US" dirty="0"/>
              <a:t>Specialty stores, like butcher shops, bakeries, etc.      </a:t>
            </a:r>
          </a:p>
          <a:p>
            <a:r>
              <a:rPr lang="en-US" dirty="0"/>
              <a:t>The number of SNAP retailers has been rising.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45B21B-FB07-408A-885E-2457EF9E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stores can be SNAP retailers?</a:t>
            </a:r>
          </a:p>
        </p:txBody>
      </p:sp>
      <p:pic>
        <p:nvPicPr>
          <p:cNvPr id="13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908848E-0C71-4BFC-97BB-0DE73C9F5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572000"/>
            <a:ext cx="3244932" cy="21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3382-E48F-4DC0-903D-B7A43297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SNAP affect small businesses?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C309-A9C5-4F41-BABC-D67A5485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number of SNAP retailers increasing but the number of SNAP recipients decreasing?</a:t>
            </a:r>
          </a:p>
          <a:p>
            <a:pPr lvl="1"/>
            <a:r>
              <a:rPr lang="en-US" dirty="0"/>
              <a:t>Most likely has something to do with the benefits they receive from participating</a:t>
            </a:r>
          </a:p>
          <a:p>
            <a:r>
              <a:rPr lang="en-US" dirty="0"/>
              <a:t>How much of there profit small businesses are making from SNAP participants?</a:t>
            </a:r>
          </a:p>
          <a:p>
            <a:r>
              <a:rPr lang="en-US" dirty="0"/>
              <a:t>Are convenience stores reliant of SNAP </a:t>
            </a:r>
            <a:r>
              <a:rPr lang="en-US" dirty="0" err="1"/>
              <a:t>participents</a:t>
            </a:r>
            <a:r>
              <a:rPr lang="en-US" dirty="0"/>
              <a:t>?</a:t>
            </a:r>
          </a:p>
          <a:p>
            <a:r>
              <a:rPr lang="en-US" dirty="0"/>
              <a:t>What kinds of stores are prone to be SNAP retailers?</a:t>
            </a:r>
          </a:p>
          <a:p>
            <a:pPr lvl="1"/>
            <a:r>
              <a:rPr lang="en-US" dirty="0"/>
              <a:t>How does that affect the food SNAP participants </a:t>
            </a:r>
            <a:r>
              <a:rPr lang="en-US" dirty="0" err="1"/>
              <a:t>reccieve</a:t>
            </a:r>
            <a:r>
              <a:rPr lang="en-US" dirty="0"/>
              <a:t>?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tore shelf&#10;&#10;Description generated with very high confidence">
            <a:extLst>
              <a:ext uri="{FF2B5EF4-FFF2-40B4-BE49-F238E27FC236}">
                <a16:creationId xmlns:a16="http://schemas.microsoft.com/office/drawing/2014/main" id="{52AC11D2-B7DC-4D3F-9E23-635C51B053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505200"/>
            <a:ext cx="4191000" cy="27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2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DA5A-985C-4EBD-9D5A-BA35B062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0FB07A-DFD7-4CA7-A22E-BA894308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00"/>
            <a:ext cx="10515600" cy="4853399"/>
          </a:xfrm>
        </p:spPr>
        <p:txBody>
          <a:bodyPr>
            <a:normAutofit/>
          </a:bodyPr>
          <a:lstStyle/>
          <a:p>
            <a:r>
              <a:rPr lang="en-US" dirty="0"/>
              <a:t>A csv file</a:t>
            </a:r>
          </a:p>
          <a:p>
            <a:pPr lvl="1"/>
            <a:r>
              <a:rPr lang="en-US" dirty="0"/>
              <a:t>425885 rows x 21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Goal: to find duplicate stores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ED1CF-7274-42A6-8FB9-0C6B33680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62200"/>
            <a:ext cx="11506200" cy="7562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14A523-6563-46F4-A861-6E8F74F5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3717173"/>
            <a:ext cx="8867775" cy="69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D1B055-2EAA-423C-B2CB-6CF1F779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811" y="4674616"/>
            <a:ext cx="8867776" cy="732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755A0-215F-45F9-83E1-10A77EAD2478}"/>
              </a:ext>
            </a:extLst>
          </p:cNvPr>
          <p:cNvSpPr txBox="1"/>
          <p:nvPr/>
        </p:nvSpPr>
        <p:spPr>
          <a:xfrm>
            <a:off x="10638678" y="388016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1B628-CFF1-45C9-A892-8094761D867C}"/>
              </a:ext>
            </a:extLst>
          </p:cNvPr>
          <p:cNvSpPr txBox="1"/>
          <p:nvPr/>
        </p:nvSpPr>
        <p:spPr>
          <a:xfrm>
            <a:off x="10694617" y="485596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895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54D0-6D61-46D7-8A39-291D41E9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4B42-2F65-4E02-A57E-EC77E3A7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00"/>
            <a:ext cx="10896600" cy="4351338"/>
          </a:xfrm>
        </p:spPr>
        <p:txBody>
          <a:bodyPr>
            <a:normAutofit/>
          </a:bodyPr>
          <a:lstStyle/>
          <a:p>
            <a:r>
              <a:rPr lang="en-US" dirty="0"/>
              <a:t>Data Analysis library</a:t>
            </a:r>
          </a:p>
          <a:p>
            <a:r>
              <a:rPr lang="en-US" dirty="0"/>
              <a:t>a Python package providing fast, flexible, and expressive data structures designed to make working with data both easy and intuitive.</a:t>
            </a:r>
          </a:p>
          <a:p>
            <a:r>
              <a:rPr lang="en-US" dirty="0"/>
              <a:t>Closely integrated with NumPy and Matplotlib</a:t>
            </a:r>
          </a:p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can be thought of either as a generalization of a NumPy array</a:t>
            </a:r>
          </a:p>
          <a:p>
            <a:pPr lvl="1"/>
            <a:r>
              <a:rPr lang="en-US" dirty="0"/>
              <a:t>a 2-dimensional labeled data structure with columns of potentially different types. </a:t>
            </a:r>
          </a:p>
        </p:txBody>
      </p:sp>
      <p:pic>
        <p:nvPicPr>
          <p:cNvPr id="1026" name="Picture 2" descr="Image result for pandas meme">
            <a:extLst>
              <a:ext uri="{FF2B5EF4-FFF2-40B4-BE49-F238E27FC236}">
                <a16:creationId xmlns:a16="http://schemas.microsoft.com/office/drawing/2014/main" id="{C238D5AE-BB76-49A9-9B18-B2B587FB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"/>
            <a:ext cx="5066700" cy="28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C52F-E43E-41DA-BD92-68D5663E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 with Pandas and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5597-763B-4763-BCFA-E766A2DA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44000" cy="4351338"/>
          </a:xfrm>
        </p:spPr>
        <p:txBody>
          <a:bodyPr>
            <a:normAutofit/>
          </a:bodyPr>
          <a:lstStyle/>
          <a:p>
            <a:r>
              <a:rPr lang="en-US" dirty="0"/>
              <a:t>A lot of missing data in the file</a:t>
            </a:r>
          </a:p>
          <a:p>
            <a:r>
              <a:rPr lang="en-US" dirty="0"/>
              <a:t>Pandas has a wide range of ways you can deal with missing data</a:t>
            </a:r>
          </a:p>
          <a:p>
            <a:r>
              <a:rPr lang="en-US" dirty="0"/>
              <a:t>Generally involves using masks or choosing sentinel values </a:t>
            </a:r>
          </a:p>
          <a:p>
            <a:pPr lvl="1"/>
            <a:r>
              <a:rPr lang="en-US" dirty="0"/>
              <a:t>Sperate Boolean array representing the null state of a value</a:t>
            </a:r>
          </a:p>
          <a:p>
            <a:pPr lvl="1"/>
            <a:r>
              <a:rPr lang="en-US" dirty="0"/>
              <a:t>Sentinel value would be a value you set as a benchmark for what is null</a:t>
            </a:r>
          </a:p>
          <a:p>
            <a:r>
              <a:rPr lang="en-US" dirty="0"/>
              <a:t>Simple fast way to quickly identify and find out how much missing data you have </a:t>
            </a:r>
          </a:p>
          <a:p>
            <a:r>
              <a:rPr lang="en-US" dirty="0"/>
              <a:t>Easy ways to drop and then fill missing data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63BF361-CDDA-42D4-8057-D5127816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286000"/>
            <a:ext cx="2250404" cy="297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C64B-D346-4AD9-A6F3-966A9CC5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BA81-14C3-43FD-8CEE-3FD5D475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there is a .duplicated() method</a:t>
            </a:r>
          </a:p>
          <a:p>
            <a:pPr lvl="1"/>
            <a:r>
              <a:rPr lang="en-US" dirty="0"/>
              <a:t>Return boolean Series denoting duplicate rows</a:t>
            </a:r>
          </a:p>
          <a:p>
            <a:pPr lvl="1"/>
            <a:r>
              <a:rPr lang="en-US" dirty="0"/>
              <a:t>One column at a time</a:t>
            </a:r>
          </a:p>
          <a:p>
            <a:r>
              <a:rPr lang="en-US" dirty="0"/>
              <a:t>Simple methods for finding duplicates</a:t>
            </a:r>
          </a:p>
          <a:p>
            <a:pPr lvl="1"/>
            <a:r>
              <a:rPr lang="en-US" dirty="0"/>
              <a:t>Match store names with zip codes</a:t>
            </a:r>
          </a:p>
          <a:p>
            <a:pPr lvl="1"/>
            <a:r>
              <a:rPr lang="en-US" dirty="0"/>
              <a:t>Searching for duplicate names	</a:t>
            </a:r>
          </a:p>
          <a:p>
            <a:pPr lvl="1"/>
            <a:r>
              <a:rPr lang="en-US" dirty="0"/>
              <a:t>False Positives – are likely going to occur</a:t>
            </a:r>
          </a:p>
          <a:p>
            <a:r>
              <a:rPr lang="en-US" dirty="0"/>
              <a:t>Geocoding comparison</a:t>
            </a:r>
          </a:p>
          <a:p>
            <a:r>
              <a:rPr lang="en-US" dirty="0"/>
              <a:t>Hierarchical Clustering</a:t>
            </a:r>
          </a:p>
          <a:p>
            <a:pPr lvl="1"/>
            <a:r>
              <a:rPr lang="en-US" dirty="0"/>
              <a:t>Allows for unknown number of clusters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17CB8530-F66E-4003-9E8D-DEBD0CE6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96875"/>
            <a:ext cx="4524375" cy="28575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25C43E5-FE30-4A3B-9D01-A9284E338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79981"/>
            <a:ext cx="3886200" cy="27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A6A1-24C2-4ABC-88BF-1984F2DE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Looking 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6FE0-425E-4010-B8C3-101C5C4C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underlying patterns where missing data occurs?</a:t>
            </a:r>
          </a:p>
          <a:p>
            <a:r>
              <a:rPr lang="en-US" dirty="0"/>
              <a:t>How are false positives and false negatives going to affect our duplicate finding process?</a:t>
            </a:r>
          </a:p>
          <a:p>
            <a:pPr lvl="1"/>
            <a:r>
              <a:rPr lang="en-US" dirty="0"/>
              <a:t>Will running through multiple trials of different processes help or just add more uncertainty?</a:t>
            </a:r>
          </a:p>
          <a:p>
            <a:r>
              <a:rPr lang="en-US" dirty="0"/>
              <a:t>What other methods can we use to find duplicates more effectively?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1232</TotalTime>
  <Words>447</Words>
  <Application>Microsoft Office PowerPoint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Schoolbook</vt:lpstr>
      <vt:lpstr>CITY SKETCH 16X9</vt:lpstr>
      <vt:lpstr>The effect of SNAP and food retailers</vt:lpstr>
      <vt:lpstr>What is the Supplemental Nutrition Assistance Program (SNAP)?</vt:lpstr>
      <vt:lpstr>What kinds of stores can be SNAP retailers?</vt:lpstr>
      <vt:lpstr>How does SNAP affect small businesses? </vt:lpstr>
      <vt:lpstr>The Data</vt:lpstr>
      <vt:lpstr>What is Pandas?</vt:lpstr>
      <vt:lpstr>Handling missing data with Pandas and NumPy</vt:lpstr>
      <vt:lpstr>Finding the Duplicates</vt:lpstr>
      <vt:lpstr>Looking to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recession’s affect of SNAP retailer</dc:title>
  <dc:creator>Zane Page</dc:creator>
  <cp:lastModifiedBy>Zane Page</cp:lastModifiedBy>
  <cp:revision>38</cp:revision>
  <dcterms:created xsi:type="dcterms:W3CDTF">2018-02-11T18:28:24Z</dcterms:created>
  <dcterms:modified xsi:type="dcterms:W3CDTF">2018-02-14T20:08:37Z</dcterms:modified>
</cp:coreProperties>
</file>