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73" r:id="rId11"/>
    <p:sldId id="274"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69" y="-4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8DEB8A-7DC9-4460-89D1-0B81B49F64E2}" type="datetimeFigureOut">
              <a:rPr lang="zh-CN" altLang="en-US" smtClean="0"/>
              <a:t>2017/4/9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F987DC-A3AF-4067-88EF-50E11F9A4A4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DD8DEB8A-7DC9-4460-89D1-0B81B49F64E2}" type="datetimeFigureOut">
              <a:rPr lang="zh-CN" altLang="en-US" smtClean="0"/>
              <a:t>2017/4/9</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CF987DC-A3AF-4067-88EF-50E11F9A4A4A}"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liaoxuefeng.com/wiki/0013739516305929606dd18361248578c67b8067c8c017b000&#8212;&#8212;&#82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sz="1800" dirty="0"/>
              <a:t>组长：郑丁公     组员：嵇德宏    谢正树</a:t>
            </a:r>
          </a:p>
          <a:p>
            <a:endParaRPr lang="zh-CN" altLang="en-US" dirty="0"/>
          </a:p>
        </p:txBody>
      </p:sp>
      <p:sp>
        <p:nvSpPr>
          <p:cNvPr id="2" name="标题 1"/>
          <p:cNvSpPr>
            <a:spLocks noGrp="1"/>
          </p:cNvSpPr>
          <p:nvPr>
            <p:ph type="ctrTitle"/>
          </p:nvPr>
        </p:nvSpPr>
        <p:spPr/>
        <p:txBody>
          <a:bodyPr/>
          <a:lstStyle/>
          <a:p>
            <a:r>
              <a:rPr lang="zh-CN" altLang="en-US" sz="4800" b="1" dirty="0"/>
              <a:t>项目计划</a:t>
            </a:r>
            <a:endParaRPr lang="zh-CN" altLang="en-US" sz="48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293" y="4365104"/>
            <a:ext cx="2839875" cy="2073722"/>
          </a:xfrm>
          <a:prstGeom prst="rect">
            <a:avLst/>
          </a:prstGeom>
        </p:spPr>
      </p:pic>
    </p:spTree>
    <p:extLst>
      <p:ext uri="{BB962C8B-B14F-4D97-AF65-F5344CB8AC3E}">
        <p14:creationId xmlns:p14="http://schemas.microsoft.com/office/powerpoint/2010/main" val="36541524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调查需求分析的抽样展示</a:t>
            </a:r>
            <a:endParaRPr lang="zh-CN" altLang="en-US" dirty="0"/>
          </a:p>
        </p:txBody>
      </p:sp>
      <p:sp>
        <p:nvSpPr>
          <p:cNvPr id="4" name="内容占位符 3"/>
          <p:cNvSpPr>
            <a:spLocks noGrp="1"/>
          </p:cNvSpPr>
          <p:nvPr>
            <p:ph sz="quarter" idx="13"/>
          </p:nvPr>
        </p:nvSpPr>
        <p:spPr/>
        <p:txBody>
          <a:bodyPr/>
          <a:lstStyle/>
          <a:p>
            <a:endParaRPr lang="zh-CN" alt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8993"/>
            <a:ext cx="840105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descr="C:\Users\zdg\AppData\Roaming\Tencent\Users\380207345\QQ\WinTemp\RichOle\N[P7YOLNSC[(DB_T}{%}4~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6672"/>
            <a:ext cx="8010525" cy="59721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zdg\AppData\Roaming\Tencent\Users\380207345\QQ\WinTemp\RichOle\}BM46G0OMK{AB]RAY(H)Q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9291"/>
            <a:ext cx="8267700" cy="692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65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barn(inVertical)">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2055"/>
                                        </p:tgtEl>
                                      </p:cBhvr>
                                    </p:animEffect>
                                    <p:set>
                                      <p:cBhvr>
                                        <p:cTn id="12" dur="1" fill="hold">
                                          <p:stCondLst>
                                            <p:cond delay="499"/>
                                          </p:stCondLst>
                                        </p:cTn>
                                        <p:tgtEl>
                                          <p:spTgt spid="20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barn(inVertical)">
                                      <p:cBhvr>
                                        <p:cTn id="17" dur="500"/>
                                        <p:tgtEl>
                                          <p:spTgt spid="205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2056"/>
                                        </p:tgtEl>
                                      </p:cBhvr>
                                    </p:animEffect>
                                    <p:set>
                                      <p:cBhvr>
                                        <p:cTn id="22" dur="1" fill="hold">
                                          <p:stCondLst>
                                            <p:cond delay="499"/>
                                          </p:stCondLst>
                                        </p:cTn>
                                        <p:tgtEl>
                                          <p:spTgt spid="20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barn(inVertical)">
                                      <p:cBhvr>
                                        <p:cTn id="27"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系统功能规定的图表展示</a:t>
            </a:r>
            <a:endParaRPr lang="zh-CN" altLang="en-US" dirty="0"/>
          </a:p>
        </p:txBody>
      </p:sp>
      <p:sp>
        <p:nvSpPr>
          <p:cNvPr id="3" name="内容占位符 2"/>
          <p:cNvSpPr>
            <a:spLocks noGrp="1"/>
          </p:cNvSpPr>
          <p:nvPr>
            <p:ph sz="quarter" idx="13"/>
          </p:nvPr>
        </p:nvSpPr>
        <p:spPr/>
        <p:txBody>
          <a:bodyPr/>
          <a:lstStyle/>
          <a:p>
            <a:endParaRPr lang="zh-CN" altLang="en-US" dirty="0"/>
          </a:p>
        </p:txBody>
      </p:sp>
      <p:pic>
        <p:nvPicPr>
          <p:cNvPr id="3074" name="Picture 2" descr="Y%5R~4`SIQ(647JES`UR4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96874"/>
            <a:ext cx="5112568" cy="653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BK83JF]X})_$@IJY1MXJPY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96874"/>
            <a:ext cx="5109375" cy="653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C:\Users\zdg\AppData\Roaming\Tencent\Users\380207345\QQ\WinTemp\RichOle\[QLGXDDA9X%MWV3C7Y9SV~P.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06" y="1"/>
            <a:ext cx="13068642" cy="6858000"/>
          </a:xfrm>
          <a:prstGeom prst="rect">
            <a:avLst/>
          </a:prstGeom>
          <a:noFill/>
          <a:ln>
            <a:noFill/>
          </a:ln>
        </p:spPr>
      </p:pic>
      <p:pic>
        <p:nvPicPr>
          <p:cNvPr id="8" name="图片 7" descr="C:\Users\zdg\Documents\Tencent Files\380207345\Image\Group\)0Z@(PVR(WF8~2RGT3`A7V3.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6" y="1697849"/>
            <a:ext cx="9174156" cy="3891391"/>
          </a:xfrm>
          <a:prstGeom prst="rect">
            <a:avLst/>
          </a:prstGeom>
          <a:noFill/>
          <a:ln>
            <a:noFill/>
          </a:ln>
        </p:spPr>
      </p:pic>
      <p:pic>
        <p:nvPicPr>
          <p:cNvPr id="9" name="图片 8">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125" y="3645024"/>
            <a:ext cx="2839875" cy="2073722"/>
          </a:xfrm>
          <a:prstGeom prst="rect">
            <a:avLst/>
          </a:prstGeom>
        </p:spPr>
      </p:pic>
    </p:spTree>
    <p:extLst>
      <p:ext uri="{BB962C8B-B14F-4D97-AF65-F5344CB8AC3E}">
        <p14:creationId xmlns:p14="http://schemas.microsoft.com/office/powerpoint/2010/main" val="4248462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8.33333E-7 2.53469E-6 L -0.39583 2.53469E-6 " pathEditMode="relative" rAng="0" ptsTypes="AA">
                                      <p:cBhvr>
                                        <p:cTn id="11" dur="2000" fill="hold"/>
                                        <p:tgtEl>
                                          <p:spTgt spid="7"/>
                                        </p:tgtEl>
                                        <p:attrNameLst>
                                          <p:attrName>ppt_x</p:attrName>
                                          <p:attrName>ppt_y</p:attrName>
                                        </p:attrNameLst>
                                      </p:cBhvr>
                                      <p:rCtr x="-19792" y="0"/>
                                    </p:animMotion>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nodeType="clickEffect">
                                  <p:stCondLst>
                                    <p:cond delay="0"/>
                                  </p:stCondLst>
                                  <p:childTnLst>
                                    <p:animEffect transition="out" filter="randombar(horizontal)">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1000"/>
                                        <p:tgtEl>
                                          <p:spTgt spid="3075"/>
                                        </p:tgtEl>
                                      </p:cBhvr>
                                    </p:animEffect>
                                    <p:anim calcmode="lin" valueType="num">
                                      <p:cBhvr>
                                        <p:cTn id="22" dur="1000" fill="hold"/>
                                        <p:tgtEl>
                                          <p:spTgt spid="3075"/>
                                        </p:tgtEl>
                                        <p:attrNameLst>
                                          <p:attrName>ppt_x</p:attrName>
                                        </p:attrNameLst>
                                      </p:cBhvr>
                                      <p:tavLst>
                                        <p:tav tm="0">
                                          <p:val>
                                            <p:strVal val="#ppt_x"/>
                                          </p:val>
                                        </p:tav>
                                        <p:tav tm="100000">
                                          <p:val>
                                            <p:strVal val="#ppt_x"/>
                                          </p:val>
                                        </p:tav>
                                      </p:tavLst>
                                    </p:anim>
                                    <p:anim calcmode="lin" valueType="num">
                                      <p:cBhvr>
                                        <p:cTn id="2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3075"/>
                                        </p:tgtEl>
                                      </p:cBhvr>
                                    </p:animEffect>
                                    <p:anim calcmode="lin" valueType="num">
                                      <p:cBhvr>
                                        <p:cTn id="28" dur="1000"/>
                                        <p:tgtEl>
                                          <p:spTgt spid="3075"/>
                                        </p:tgtEl>
                                        <p:attrNameLst>
                                          <p:attrName>ppt_x</p:attrName>
                                        </p:attrNameLst>
                                      </p:cBhvr>
                                      <p:tavLst>
                                        <p:tav tm="0">
                                          <p:val>
                                            <p:strVal val="ppt_x"/>
                                          </p:val>
                                        </p:tav>
                                        <p:tav tm="100000">
                                          <p:val>
                                            <p:strVal val="ppt_x"/>
                                          </p:val>
                                        </p:tav>
                                      </p:tavLst>
                                    </p:anim>
                                    <p:anim calcmode="lin" valueType="num">
                                      <p:cBhvr>
                                        <p:cTn id="29" dur="1000"/>
                                        <p:tgtEl>
                                          <p:spTgt spid="3075"/>
                                        </p:tgtEl>
                                        <p:attrNameLst>
                                          <p:attrName>ppt_y</p:attrName>
                                        </p:attrNameLst>
                                      </p:cBhvr>
                                      <p:tavLst>
                                        <p:tav tm="0">
                                          <p:val>
                                            <p:strVal val="ppt_y"/>
                                          </p:val>
                                        </p:tav>
                                        <p:tav tm="100000">
                                          <p:val>
                                            <p:strVal val="ppt_y+.1"/>
                                          </p:val>
                                        </p:tav>
                                      </p:tavLst>
                                    </p:anim>
                                    <p:set>
                                      <p:cBhvr>
                                        <p:cTn id="30" dur="1" fill="hold">
                                          <p:stCondLst>
                                            <p:cond delay="999"/>
                                          </p:stCondLst>
                                        </p:cTn>
                                        <p:tgtEl>
                                          <p:spTgt spid="307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3074"/>
                                        </p:tgtEl>
                                      </p:cBhvr>
                                    </p:animEffect>
                                    <p:anim calcmode="lin" valueType="num">
                                      <p:cBhvr>
                                        <p:cTn id="42" dur="1000"/>
                                        <p:tgtEl>
                                          <p:spTgt spid="3074"/>
                                        </p:tgtEl>
                                        <p:attrNameLst>
                                          <p:attrName>ppt_x</p:attrName>
                                        </p:attrNameLst>
                                      </p:cBhvr>
                                      <p:tavLst>
                                        <p:tav tm="0">
                                          <p:val>
                                            <p:strVal val="ppt_x"/>
                                          </p:val>
                                        </p:tav>
                                        <p:tav tm="100000">
                                          <p:val>
                                            <p:strVal val="ppt_x"/>
                                          </p:val>
                                        </p:tav>
                                      </p:tavLst>
                                    </p:anim>
                                    <p:anim calcmode="lin" valueType="num">
                                      <p:cBhvr>
                                        <p:cTn id="43" dur="1000"/>
                                        <p:tgtEl>
                                          <p:spTgt spid="3074"/>
                                        </p:tgtEl>
                                        <p:attrNameLst>
                                          <p:attrName>ppt_y</p:attrName>
                                        </p:attrNameLst>
                                      </p:cBhvr>
                                      <p:tavLst>
                                        <p:tav tm="0">
                                          <p:val>
                                            <p:strVal val="ppt_y"/>
                                          </p:val>
                                        </p:tav>
                                        <p:tav tm="100000">
                                          <p:val>
                                            <p:strVal val="ppt_y+.1"/>
                                          </p:val>
                                        </p:tav>
                                      </p:tavLst>
                                    </p:anim>
                                    <p:set>
                                      <p:cBhvr>
                                        <p:cTn id="44" dur="1" fill="hold">
                                          <p:stCondLst>
                                            <p:cond delay="999"/>
                                          </p:stCondLst>
                                        </p:cTn>
                                        <p:tgtEl>
                                          <p:spTgt spid="307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a:t>4</a:t>
            </a:r>
            <a:r>
              <a:rPr lang="zh-CN" altLang="en-US" sz="4800" dirty="0" smtClean="0"/>
              <a:t>项目</a:t>
            </a:r>
            <a:r>
              <a:rPr lang="zh-CN" altLang="en-US" sz="4800" dirty="0" smtClean="0"/>
              <a:t>组织</a:t>
            </a:r>
            <a:endParaRPr lang="zh-CN" altLang="en-US" sz="4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68" y="1340768"/>
            <a:ext cx="9468544" cy="502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3"/>
          <p:cNvSpPr>
            <a:spLocks noGrp="1"/>
          </p:cNvSpPr>
          <p:nvPr>
            <p:ph sz="quarter" idx="13"/>
          </p:nvPr>
        </p:nvSpPr>
        <p:spPr>
          <a:xfrm>
            <a:off x="5652120" y="1369368"/>
            <a:ext cx="3098304" cy="1051520"/>
          </a:xfrm>
        </p:spPr>
        <p:txBody>
          <a:bodyPr>
            <a:normAutofit/>
          </a:bodyPr>
          <a:lstStyle/>
          <a:p>
            <a:r>
              <a:rPr lang="zh-CN" altLang="zh-CN" sz="2400" b="1" dirty="0"/>
              <a:t>项目组织结构</a:t>
            </a:r>
            <a:r>
              <a:rPr lang="en-US" altLang="zh-CN" sz="2400" b="1" dirty="0"/>
              <a:t> </a:t>
            </a:r>
            <a:endParaRPr lang="en-US" altLang="zh-CN" sz="2400" b="1" dirty="0" smtClean="0"/>
          </a:p>
          <a:p>
            <a:r>
              <a:rPr lang="zh-CN" altLang="zh-CN" sz="2400" b="1" dirty="0" smtClean="0"/>
              <a:t>（</a:t>
            </a:r>
            <a:r>
              <a:rPr lang="en-US" altLang="zh-CN" sz="2400" b="1" dirty="0" err="1"/>
              <a:t>wbs</a:t>
            </a:r>
            <a:r>
              <a:rPr lang="zh-CN" altLang="zh-CN" sz="2400" b="1" dirty="0"/>
              <a:t>分解）</a:t>
            </a:r>
          </a:p>
          <a:p>
            <a:endParaRPr lang="zh-CN" altLang="en-US" dirty="0"/>
          </a:p>
        </p:txBody>
      </p:sp>
    </p:spTree>
    <p:extLst>
      <p:ext uri="{BB962C8B-B14F-4D97-AF65-F5344CB8AC3E}">
        <p14:creationId xmlns:p14="http://schemas.microsoft.com/office/powerpoint/2010/main" val="68892732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924800" cy="1143000"/>
          </a:xfrm>
        </p:spPr>
        <p:txBody>
          <a:bodyPr/>
          <a:lstStyle/>
          <a:p>
            <a:r>
              <a:rPr lang="en-US" altLang="zh-CN" b="1" dirty="0"/>
              <a:t>4</a:t>
            </a:r>
            <a:r>
              <a:rPr lang="en-US" altLang="zh-CN" b="1" dirty="0" smtClean="0"/>
              <a:t>.1</a:t>
            </a:r>
            <a:r>
              <a:rPr lang="zh-CN" altLang="zh-CN" b="1" dirty="0" smtClean="0"/>
              <a:t>小组</a:t>
            </a:r>
            <a:r>
              <a:rPr lang="zh-CN" altLang="zh-CN" b="1" dirty="0"/>
              <a:t>成员名单和角色</a:t>
            </a:r>
            <a:r>
              <a:rPr lang="en-US" altLang="zh-CN" b="1" dirty="0"/>
              <a:t> </a:t>
            </a:r>
            <a:r>
              <a:rPr lang="zh-CN" altLang="zh-CN" b="1" dirty="0"/>
              <a:t/>
            </a:r>
            <a:br>
              <a:rPr lang="zh-CN" altLang="zh-CN" b="1" dirty="0"/>
            </a:b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4075155379"/>
              </p:ext>
            </p:extLst>
          </p:nvPr>
        </p:nvGraphicFramePr>
        <p:xfrm>
          <a:off x="251522" y="2265844"/>
          <a:ext cx="8712966" cy="4259500"/>
        </p:xfrm>
        <a:graphic>
          <a:graphicData uri="http://schemas.openxmlformats.org/drawingml/2006/table">
            <a:tbl>
              <a:tblPr firstRow="1" firstCol="1" bandRow="1">
                <a:tableStyleId>{5C22544A-7EE6-4342-B048-85BDC9FD1C3A}</a:tableStyleId>
              </a:tblPr>
              <a:tblGrid>
                <a:gridCol w="1453471"/>
                <a:gridCol w="1453471"/>
                <a:gridCol w="1453471"/>
                <a:gridCol w="1453471"/>
                <a:gridCol w="1453471"/>
                <a:gridCol w="1445611"/>
              </a:tblGrid>
              <a:tr h="1048492">
                <a:tc>
                  <a:txBody>
                    <a:bodyPr/>
                    <a:lstStyle/>
                    <a:p>
                      <a:pPr algn="just">
                        <a:spcAft>
                          <a:spcPts val="0"/>
                        </a:spcAft>
                      </a:pPr>
                      <a:r>
                        <a:rPr lang="zh-CN" sz="1400" kern="100" dirty="0">
                          <a:effectLst/>
                        </a:rPr>
                        <a:t>组员</a:t>
                      </a:r>
                      <a:r>
                        <a:rPr lang="en-US" sz="1400" kern="100" dirty="0">
                          <a:effectLst/>
                        </a:rPr>
                        <a:t>\</a:t>
                      </a:r>
                      <a:r>
                        <a:rPr lang="zh-CN" sz="1400" kern="100" dirty="0">
                          <a:effectLst/>
                        </a:rPr>
                        <a:t>任务</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美工</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a:effectLst/>
                        </a:rPr>
                        <a:t>脚本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zh-CN" sz="1400" kern="100" dirty="0" smtClean="0">
                          <a:effectLst/>
                        </a:rPr>
                        <a:t>文案</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zh-CN" altLang="en-US" sz="1400" kern="100" dirty="0" smtClean="0">
                          <a:effectLst/>
                          <a:latin typeface="+mn-lt"/>
                          <a:ea typeface="+mn-ea"/>
                          <a:cs typeface="+mn-cs"/>
                        </a:rPr>
                        <a:t>事件</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1400" kern="100" dirty="0">
                          <a:effectLst/>
                        </a:rPr>
                        <a:t> </a:t>
                      </a:r>
                      <a:r>
                        <a:rPr lang="zh-CN" altLang="en-US" sz="1400" kern="100" dirty="0" smtClean="0">
                          <a:effectLst/>
                        </a:rPr>
                        <a:t>备注</a:t>
                      </a:r>
                      <a:endParaRPr lang="zh-CN" sz="1400" kern="100" dirty="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郑丁公</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14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a:t>
                      </a:r>
                      <a:endParaRPr lang="zh-CN" sz="1400" kern="100" dirty="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嵇德宏</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r>
              <a:tr h="1070336">
                <a:tc>
                  <a:txBody>
                    <a:bodyPr/>
                    <a:lstStyle/>
                    <a:p>
                      <a:pPr algn="just">
                        <a:spcAft>
                          <a:spcPts val="0"/>
                        </a:spcAft>
                      </a:pPr>
                      <a:r>
                        <a:rPr lang="zh-CN" sz="1400" kern="100">
                          <a:effectLst/>
                        </a:rPr>
                        <a:t>谢正树</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 </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a:effectLst/>
                        </a:rPr>
                        <a:t>√</a:t>
                      </a:r>
                      <a:endParaRPr lang="zh-CN" sz="1400" kern="100">
                        <a:effectLst/>
                        <a:latin typeface="Calibri"/>
                        <a:ea typeface="宋体"/>
                        <a:cs typeface="Times New Roman"/>
                      </a:endParaRPr>
                    </a:p>
                  </a:txBody>
                  <a:tcPr marL="125819" marR="125819" marT="62909" marB="62909"/>
                </a:tc>
                <a:tc>
                  <a:txBody>
                    <a:bodyPr/>
                    <a:lstStyle/>
                    <a:p>
                      <a:pPr algn="just">
                        <a:spcAft>
                          <a:spcPts val="0"/>
                        </a:spcAft>
                      </a:pPr>
                      <a:r>
                        <a:rPr lang="en-US" sz="3000" kern="100" dirty="0">
                          <a:effectLst/>
                        </a:rPr>
                        <a:t> </a:t>
                      </a:r>
                      <a:endParaRPr lang="zh-CN" sz="1400" kern="100" dirty="0">
                        <a:effectLst/>
                        <a:latin typeface="Calibri"/>
                        <a:ea typeface="宋体"/>
                        <a:cs typeface="Times New Roman"/>
                      </a:endParaRPr>
                    </a:p>
                  </a:txBody>
                  <a:tcPr marL="125819" marR="125819" marT="62909" marB="62909"/>
                </a:tc>
              </a:tr>
            </a:tbl>
          </a:graphicData>
        </a:graphic>
      </p:graphicFrame>
    </p:spTree>
    <p:extLst>
      <p:ext uri="{BB962C8B-B14F-4D97-AF65-F5344CB8AC3E}">
        <p14:creationId xmlns:p14="http://schemas.microsoft.com/office/powerpoint/2010/main" val="20827326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78296"/>
            <a:ext cx="7924800" cy="1143000"/>
          </a:xfrm>
        </p:spPr>
        <p:txBody>
          <a:bodyPr/>
          <a:lstStyle/>
          <a:p>
            <a:r>
              <a:rPr lang="en-US" altLang="zh-CN" dirty="0" smtClean="0"/>
              <a:t>4.2</a:t>
            </a:r>
            <a:r>
              <a:rPr lang="zh-CN" altLang="zh-CN" dirty="0" smtClean="0"/>
              <a:t>项目</a:t>
            </a:r>
            <a:r>
              <a:rPr lang="zh-CN" altLang="zh-CN" dirty="0"/>
              <a:t>相关活动的角色职责</a:t>
            </a:r>
            <a:endParaRPr lang="zh-CN" altLang="en-US" dirty="0"/>
          </a:p>
        </p:txBody>
      </p:sp>
      <p:sp>
        <p:nvSpPr>
          <p:cNvPr id="3" name="内容占位符 2"/>
          <p:cNvSpPr>
            <a:spLocks noGrp="1"/>
          </p:cNvSpPr>
          <p:nvPr>
            <p:ph sz="quarter" idx="13"/>
          </p:nvPr>
        </p:nvSpPr>
        <p:spPr>
          <a:xfrm>
            <a:off x="609600" y="1600200"/>
            <a:ext cx="7924800" cy="4493096"/>
          </a:xfrm>
        </p:spPr>
        <p:txBody>
          <a:bodyPr>
            <a:normAutofit lnSpcReduction="10000"/>
          </a:bodyPr>
          <a:lstStyle/>
          <a:p>
            <a:r>
              <a:rPr lang="zh-CN" altLang="zh-CN" sz="2400" b="1" dirty="0"/>
              <a:t>文案编写</a:t>
            </a:r>
            <a:r>
              <a:rPr lang="zh-CN" altLang="zh-CN" sz="2400" dirty="0"/>
              <a:t>：</a:t>
            </a:r>
          </a:p>
          <a:p>
            <a:r>
              <a:rPr lang="zh-CN" altLang="zh-CN" sz="2400" dirty="0"/>
              <a:t>大纲：郑丁公</a:t>
            </a:r>
          </a:p>
          <a:p>
            <a:r>
              <a:rPr lang="zh-CN" altLang="zh-CN" sz="2400" dirty="0"/>
              <a:t>编辑：谢正树，嵇德宏</a:t>
            </a:r>
          </a:p>
          <a:p>
            <a:r>
              <a:rPr lang="zh-CN" altLang="zh-CN" sz="2400" b="1" dirty="0"/>
              <a:t>技术培训</a:t>
            </a:r>
          </a:p>
          <a:p>
            <a:r>
              <a:rPr lang="zh-CN" altLang="zh-CN" sz="2400" dirty="0"/>
              <a:t>培训人：郑丁公</a:t>
            </a:r>
          </a:p>
          <a:p>
            <a:r>
              <a:rPr lang="zh-CN" altLang="zh-CN" sz="2400" dirty="0"/>
              <a:t>被培训人：谢正树，嵇德宏</a:t>
            </a:r>
          </a:p>
          <a:p>
            <a:r>
              <a:rPr lang="zh-CN" altLang="zh-CN" sz="2400" b="1" dirty="0"/>
              <a:t>素材绘制</a:t>
            </a:r>
          </a:p>
          <a:p>
            <a:r>
              <a:rPr lang="zh-CN" altLang="zh-CN" sz="2400" dirty="0"/>
              <a:t>主要编辑：谢正树</a:t>
            </a:r>
          </a:p>
          <a:p>
            <a:r>
              <a:rPr lang="zh-CN" altLang="zh-CN" sz="2400" dirty="0"/>
              <a:t>补充：郑丁公，嵇德宏</a:t>
            </a:r>
          </a:p>
          <a:p>
            <a:endParaRPr lang="zh-CN" altLang="en-US" dirty="0"/>
          </a:p>
        </p:txBody>
      </p:sp>
      <p:sp>
        <p:nvSpPr>
          <p:cNvPr id="4" name="TextBox 3"/>
          <p:cNvSpPr txBox="1"/>
          <p:nvPr/>
        </p:nvSpPr>
        <p:spPr>
          <a:xfrm>
            <a:off x="539552" y="764704"/>
            <a:ext cx="7272808" cy="6278642"/>
          </a:xfrm>
          <a:prstGeom prst="rect">
            <a:avLst/>
          </a:prstGeom>
          <a:noFill/>
        </p:spPr>
        <p:txBody>
          <a:bodyPr wrap="square" rtlCol="0">
            <a:spAutoFit/>
          </a:bodyPr>
          <a:lstStyle/>
          <a:p>
            <a:r>
              <a:rPr lang="zh-CN" altLang="zh-CN" sz="2400" b="1" dirty="0"/>
              <a:t>战斗数据测试</a:t>
            </a:r>
          </a:p>
          <a:p>
            <a:r>
              <a:rPr lang="zh-CN" altLang="zh-CN" sz="2400" dirty="0"/>
              <a:t>主要编辑：郑丁公</a:t>
            </a:r>
          </a:p>
          <a:p>
            <a:r>
              <a:rPr lang="zh-CN" altLang="zh-CN" sz="2400" dirty="0"/>
              <a:t>补充：嵇德宏，谢正树</a:t>
            </a:r>
          </a:p>
          <a:p>
            <a:r>
              <a:rPr lang="en-US" altLang="zh-CN" sz="2400" dirty="0"/>
              <a:t> </a:t>
            </a:r>
            <a:endParaRPr lang="zh-CN" altLang="zh-CN" sz="2400" dirty="0"/>
          </a:p>
          <a:p>
            <a:r>
              <a:rPr lang="zh-CN" altLang="zh-CN" sz="2400" b="1" dirty="0"/>
              <a:t>游戏事件制作</a:t>
            </a:r>
          </a:p>
          <a:p>
            <a:r>
              <a:rPr lang="zh-CN" altLang="zh-CN" sz="2400" dirty="0"/>
              <a:t>以</a:t>
            </a:r>
            <a:r>
              <a:rPr lang="en-US" altLang="zh-CN" sz="2400" dirty="0" err="1"/>
              <a:t>github</a:t>
            </a:r>
            <a:r>
              <a:rPr lang="zh-CN" altLang="zh-CN" sz="2400" dirty="0"/>
              <a:t>为平台进行分支处理和以</a:t>
            </a:r>
            <a:r>
              <a:rPr lang="en-US" altLang="zh-CN" sz="2400" dirty="0" err="1"/>
              <a:t>rpgmakerxp</a:t>
            </a:r>
            <a:r>
              <a:rPr lang="zh-CN" altLang="zh-CN" sz="2400" dirty="0"/>
              <a:t>为工具编辑</a:t>
            </a:r>
          </a:p>
          <a:p>
            <a:r>
              <a:rPr lang="zh-CN" altLang="zh-CN" sz="2400" dirty="0"/>
              <a:t>主要以文案为指导，谢正树与郑丁公进行制作。</a:t>
            </a:r>
          </a:p>
          <a:p>
            <a:r>
              <a:rPr lang="en-US" altLang="zh-CN" sz="2400" dirty="0"/>
              <a:t> </a:t>
            </a:r>
            <a:endParaRPr lang="zh-CN" altLang="zh-CN" sz="2400" dirty="0"/>
          </a:p>
          <a:p>
            <a:r>
              <a:rPr lang="zh-CN" altLang="zh-CN" sz="2400" b="1" dirty="0"/>
              <a:t>地图绘制</a:t>
            </a:r>
          </a:p>
          <a:p>
            <a:r>
              <a:rPr lang="zh-CN" altLang="zh-CN" sz="2400" dirty="0"/>
              <a:t>主要编辑：嵇德宏</a:t>
            </a:r>
          </a:p>
          <a:p>
            <a:r>
              <a:rPr lang="zh-CN" altLang="zh-CN" sz="2400" dirty="0"/>
              <a:t>补充：郑丁公，谢正树</a:t>
            </a:r>
          </a:p>
          <a:p>
            <a:r>
              <a:rPr lang="en-US" altLang="zh-CN" sz="2400" dirty="0"/>
              <a:t> </a:t>
            </a:r>
            <a:endParaRPr lang="zh-CN" altLang="zh-CN" sz="2400" dirty="0"/>
          </a:p>
          <a:p>
            <a:r>
              <a:rPr lang="zh-CN" altLang="zh-CN" sz="2400" b="1" dirty="0"/>
              <a:t>游戏功能设计</a:t>
            </a:r>
          </a:p>
          <a:p>
            <a:r>
              <a:rPr lang="zh-CN" altLang="zh-CN" sz="2400" dirty="0"/>
              <a:t>主要编辑：郑丁公</a:t>
            </a:r>
          </a:p>
          <a:p>
            <a:r>
              <a:rPr lang="zh-CN" altLang="zh-CN" sz="2400" dirty="0"/>
              <a:t>补充：嵇德宏，谢正树</a:t>
            </a:r>
          </a:p>
          <a:p>
            <a:endParaRPr lang="zh-CN" altLang="en-US" dirty="0"/>
          </a:p>
        </p:txBody>
      </p:sp>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931" y="5821139"/>
            <a:ext cx="1419938" cy="1036861"/>
          </a:xfrm>
          <a:prstGeom prst="rect">
            <a:avLst/>
          </a:prstGeom>
        </p:spPr>
      </p:pic>
    </p:spTree>
    <p:extLst>
      <p:ext uri="{BB962C8B-B14F-4D97-AF65-F5344CB8AC3E}">
        <p14:creationId xmlns:p14="http://schemas.microsoft.com/office/powerpoint/2010/main" val="382694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5" dur="500"/>
                                        <p:tgtEl>
                                          <p:spTgt spid="3">
                                            <p:txEl>
                                              <p:pRg st="0" end="0"/>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9" dur="500"/>
                                        <p:tgtEl>
                                          <p:spTgt spid="3">
                                            <p:txEl>
                                              <p:pRg st="1" end="1"/>
                                            </p:txEl>
                                          </p:spTgt>
                                        </p:tgtEl>
                                        <p:attrNameLst>
                                          <p:attrName>ppt_y</p:attrName>
                                        </p:attrNameLst>
                                      </p:cBhvr>
                                      <p:tavLst>
                                        <p:tav tm="0">
                                          <p:val>
                                            <p:strVal val="ppt_y"/>
                                          </p:val>
                                        </p:tav>
                                        <p:tav tm="100000">
                                          <p:val>
                                            <p:strVal val="ppt_y"/>
                                          </p:val>
                                        </p:tav>
                                      </p:tavLst>
                                    </p:anim>
                                    <p:set>
                                      <p:cBhvr>
                                        <p:cTn id="50" dur="1" fill="hold">
                                          <p:stCondLst>
                                            <p:cond delay="499"/>
                                          </p:stCondLst>
                                        </p:cTn>
                                        <p:tgtEl>
                                          <p:spTgt spid="3">
                                            <p:txEl>
                                              <p:pRg st="1" end="1"/>
                                            </p:txEl>
                                          </p:spTgt>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2" end="2"/>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3" end="3"/>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3" end="3"/>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4" end="4"/>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4" end="4"/>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5" end="5"/>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5" end="5"/>
                                            </p:txEl>
                                          </p:spTgt>
                                        </p:tgtEl>
                                        <p:attrNameLst>
                                          <p:attrName>style.visibility</p:attrName>
                                        </p:attrNameLst>
                                      </p:cBhvr>
                                      <p:to>
                                        <p:strVal val="hidden"/>
                                      </p:to>
                                    </p:set>
                                  </p:childTnLst>
                                </p:cTn>
                              </p:par>
                              <p:par>
                                <p:cTn id="67" presetID="2" presetClass="exit" presetSubtype="2" fill="hold" grpId="1" nodeType="withEffect">
                                  <p:stCondLst>
                                    <p:cond delay="0"/>
                                  </p:stCondLst>
                                  <p:childTnLst>
                                    <p:anim calcmode="lin" valueType="num">
                                      <p:cBhvr additive="base">
                                        <p:cTn id="68"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69" dur="500"/>
                                        <p:tgtEl>
                                          <p:spTgt spid="3">
                                            <p:txEl>
                                              <p:pRg st="6" end="6"/>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3">
                                            <p:txEl>
                                              <p:pRg st="6" end="6"/>
                                            </p:txEl>
                                          </p:spTgt>
                                        </p:tgtEl>
                                        <p:attrNameLst>
                                          <p:attrName>style.visibility</p:attrName>
                                        </p:attrNameLst>
                                      </p:cBhvr>
                                      <p:to>
                                        <p:strVal val="hidden"/>
                                      </p:to>
                                    </p:set>
                                  </p:childTnLst>
                                </p:cTn>
                              </p:par>
                              <p:par>
                                <p:cTn id="71" presetID="2" presetClass="exit" presetSubtype="2" fill="hold" grpId="1" nodeType="withEffect">
                                  <p:stCondLst>
                                    <p:cond delay="0"/>
                                  </p:stCondLst>
                                  <p:childTnLst>
                                    <p:anim calcmode="lin" valueType="num">
                                      <p:cBhvr additive="base">
                                        <p:cTn id="72"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73" dur="500"/>
                                        <p:tgtEl>
                                          <p:spTgt spid="3">
                                            <p:txEl>
                                              <p:pRg st="7" end="7"/>
                                            </p:tx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txEl>
                                              <p:pRg st="7" end="7"/>
                                            </p:txEl>
                                          </p:spTgt>
                                        </p:tgtEl>
                                        <p:attrNameLst>
                                          <p:attrName>style.visibility</p:attrName>
                                        </p:attrNameLst>
                                      </p:cBhvr>
                                      <p:to>
                                        <p:strVal val="hidden"/>
                                      </p:to>
                                    </p:set>
                                  </p:childTnLst>
                                </p:cTn>
                              </p:par>
                              <p:par>
                                <p:cTn id="75" presetID="2" presetClass="exit" presetSubtype="2" fill="hold" grpId="1" nodeType="withEffect">
                                  <p:stCondLst>
                                    <p:cond delay="0"/>
                                  </p:stCondLst>
                                  <p:childTnLst>
                                    <p:anim calcmode="lin" valueType="num">
                                      <p:cBhvr additive="base">
                                        <p:cTn id="76" dur="500"/>
                                        <p:tgtEl>
                                          <p:spTgt spid="3">
                                            <p:txEl>
                                              <p:pRg st="8" end="8"/>
                                            </p:txEl>
                                          </p:spTgt>
                                        </p:tgtEl>
                                        <p:attrNameLst>
                                          <p:attrName>ppt_x</p:attrName>
                                        </p:attrNameLst>
                                      </p:cBhvr>
                                      <p:tavLst>
                                        <p:tav tm="0">
                                          <p:val>
                                            <p:strVal val="ppt_x"/>
                                          </p:val>
                                        </p:tav>
                                        <p:tav tm="100000">
                                          <p:val>
                                            <p:strVal val="1+ppt_w/2"/>
                                          </p:val>
                                        </p:tav>
                                      </p:tavLst>
                                    </p:anim>
                                    <p:anim calcmode="lin" valueType="num">
                                      <p:cBhvr additive="base">
                                        <p:cTn id="77" dur="500"/>
                                        <p:tgtEl>
                                          <p:spTgt spid="3">
                                            <p:txEl>
                                              <p:pRg st="8" end="8"/>
                                            </p:txEl>
                                          </p:spTgt>
                                        </p:tgtEl>
                                        <p:attrNameLst>
                                          <p:attrName>ppt_y</p:attrName>
                                        </p:attrNameLst>
                                      </p:cBhvr>
                                      <p:tavLst>
                                        <p:tav tm="0">
                                          <p:val>
                                            <p:strVal val="ppt_y"/>
                                          </p:val>
                                        </p:tav>
                                        <p:tav tm="100000">
                                          <p:val>
                                            <p:strVal val="ppt_y"/>
                                          </p:val>
                                        </p:tav>
                                      </p:tavLst>
                                    </p:anim>
                                    <p:set>
                                      <p:cBhvr>
                                        <p:cTn id="78"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8" fill="hold" grpId="1" nodeType="clickEffect">
                                  <p:stCondLst>
                                    <p:cond delay="0"/>
                                  </p:stCondLst>
                                  <p:childTnLst>
                                    <p:anim calcmode="lin" valueType="num">
                                      <p:cBhvr additive="base">
                                        <p:cTn id="88" dur="500"/>
                                        <p:tgtEl>
                                          <p:spTgt spid="4"/>
                                        </p:tgtEl>
                                        <p:attrNameLst>
                                          <p:attrName>ppt_x</p:attrName>
                                        </p:attrNameLst>
                                      </p:cBhvr>
                                      <p:tavLst>
                                        <p:tav tm="0">
                                          <p:val>
                                            <p:strVal val="ppt_x"/>
                                          </p:val>
                                        </p:tav>
                                        <p:tav tm="100000">
                                          <p:val>
                                            <p:strVal val="0-ppt_w/2"/>
                                          </p:val>
                                        </p:tav>
                                      </p:tavLst>
                                    </p:anim>
                                    <p:anim calcmode="lin" valueType="num">
                                      <p:cBhvr additive="base">
                                        <p:cTn id="89" dur="500"/>
                                        <p:tgtEl>
                                          <p:spTgt spid="4"/>
                                        </p:tgtEl>
                                        <p:attrNameLst>
                                          <p:attrName>ppt_y</p:attrName>
                                        </p:attrNameLst>
                                      </p:cBhvr>
                                      <p:tavLst>
                                        <p:tav tm="0">
                                          <p:val>
                                            <p:strVal val="ppt_y"/>
                                          </p:val>
                                        </p:tav>
                                        <p:tav tm="100000">
                                          <p:val>
                                            <p:strVal val="ppt_y"/>
                                          </p:val>
                                        </p:tav>
                                      </p:tavLst>
                                    </p:anim>
                                    <p:set>
                                      <p:cBhvr>
                                        <p:cTn id="90" dur="1" fill="hold">
                                          <p:stCondLst>
                                            <p:cond delay="499"/>
                                          </p:stCondLst>
                                        </p:cTn>
                                        <p:tgtEl>
                                          <p:spTgt spid="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1000"/>
                                        <p:tgtEl>
                                          <p:spTgt spid="5"/>
                                        </p:tgtEl>
                                      </p:cBhvr>
                                    </p:animEffect>
                                    <p:anim calcmode="lin" valueType="num">
                                      <p:cBhvr>
                                        <p:cTn id="96" dur="1000" fill="hold"/>
                                        <p:tgtEl>
                                          <p:spTgt spid="5"/>
                                        </p:tgtEl>
                                        <p:attrNameLst>
                                          <p:attrName>ppt_x</p:attrName>
                                        </p:attrNameLst>
                                      </p:cBhvr>
                                      <p:tavLst>
                                        <p:tav tm="0">
                                          <p:val>
                                            <p:strVal val="#ppt_x"/>
                                          </p:val>
                                        </p:tav>
                                        <p:tav tm="100000">
                                          <p:val>
                                            <p:strVal val="#ppt_x"/>
                                          </p:val>
                                        </p:tav>
                                      </p:tavLst>
                                    </p:anim>
                                    <p:anim calcmode="lin" valueType="num">
                                      <p:cBhvr>
                                        <p:cTn id="9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924800" cy="1143000"/>
          </a:xfrm>
        </p:spPr>
        <p:txBody>
          <a:bodyPr/>
          <a:lstStyle/>
          <a:p>
            <a:pPr algn="ctr"/>
            <a:r>
              <a:rPr lang="en-US" altLang="zh-CN" sz="4800" b="1" dirty="0"/>
              <a:t> </a:t>
            </a:r>
            <a:r>
              <a:rPr lang="en-US" altLang="zh-CN" sz="4800" b="1" dirty="0" smtClean="0"/>
              <a:t>5</a:t>
            </a:r>
            <a:r>
              <a:rPr lang="zh-CN" altLang="zh-CN" sz="4800" b="1" dirty="0" smtClean="0"/>
              <a:t>工作</a:t>
            </a:r>
            <a:r>
              <a:rPr lang="zh-CN" altLang="zh-CN" sz="4800" b="1" dirty="0"/>
              <a:t>任务</a:t>
            </a:r>
            <a:r>
              <a:rPr lang="zh-CN" altLang="zh-CN" sz="4800" b="1" dirty="0" smtClean="0"/>
              <a:t>分解</a:t>
            </a:r>
            <a:endParaRPr lang="zh-CN" altLang="en-US" sz="4800" dirty="0"/>
          </a:p>
        </p:txBody>
      </p:sp>
      <p:pic>
        <p:nvPicPr>
          <p:cNvPr id="4" name="内容占位符 3"/>
          <p:cNvPicPr>
            <a:picLocks noGrp="1" noChangeAspect="1"/>
          </p:cNvPicPr>
          <p:nvPr>
            <p:ph sz="quarter" idx="13"/>
          </p:nvPr>
        </p:nvPicPr>
        <p:blipFill>
          <a:blip r:embed="rId2"/>
          <a:stretch>
            <a:fillRect/>
          </a:stretch>
        </p:blipFill>
        <p:spPr>
          <a:xfrm>
            <a:off x="-1" y="1412776"/>
            <a:ext cx="9162485" cy="237626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109007243"/>
              </p:ext>
            </p:extLst>
          </p:nvPr>
        </p:nvGraphicFramePr>
        <p:xfrm>
          <a:off x="467544" y="1096903"/>
          <a:ext cx="8280920" cy="5760647"/>
        </p:xfrm>
        <a:graphic>
          <a:graphicData uri="http://schemas.openxmlformats.org/drawingml/2006/table">
            <a:tbl>
              <a:tblPr/>
              <a:tblGrid>
                <a:gridCol w="1572175"/>
                <a:gridCol w="1092121"/>
                <a:gridCol w="1284143"/>
                <a:gridCol w="1284143"/>
                <a:gridCol w="1380153"/>
                <a:gridCol w="1668185"/>
              </a:tblGrid>
              <a:tr h="240027">
                <a:tc>
                  <a:txBody>
                    <a:bodyPr/>
                    <a:lstStyle/>
                    <a:p>
                      <a:r>
                        <a:rPr lang="zh-CN" altLang="en-US" sz="1400" dirty="0">
                          <a:solidFill>
                            <a:srgbClr val="363636"/>
                          </a:solidFill>
                          <a:effectLst/>
                          <a:latin typeface="宋体"/>
                        </a:rPr>
                        <a:t>任务名称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工期</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开始时间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a:solidFill>
                            <a:srgbClr val="363636"/>
                          </a:solidFill>
                          <a:effectLst/>
                          <a:latin typeface="宋体"/>
                        </a:rPr>
                        <a:t>完成时间</a:t>
                      </a:r>
                      <a:endParaRPr lang="zh-CN" altLang="en-US" sz="14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前置任务</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zh-CN" altLang="en-US" sz="1400" dirty="0">
                          <a:solidFill>
                            <a:srgbClr val="363636"/>
                          </a:solidFill>
                          <a:effectLst/>
                          <a:latin typeface="宋体"/>
                        </a:rPr>
                        <a:t>资源名称</a:t>
                      </a:r>
                      <a:endParaRPr lang="zh-CN" altLang="en-US" sz="14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552062">
                <a:tc>
                  <a:txBody>
                    <a:bodyPr/>
                    <a:lstStyle/>
                    <a:p>
                      <a:r>
                        <a:rPr lang="zh-CN" altLang="en-US" sz="1700">
                          <a:solidFill>
                            <a:srgbClr val="000000"/>
                          </a:solidFill>
                          <a:effectLst/>
                          <a:latin typeface="宋体"/>
                        </a:rPr>
                        <a:t>   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6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24</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3</a:t>
                      </a:r>
                      <a:r>
                        <a:rPr lang="zh-CN" altLang="en-US" sz="1700">
                          <a:solidFill>
                            <a:srgbClr val="000000"/>
                          </a:solidFill>
                          <a:effectLst/>
                          <a:latin typeface="宋体"/>
                        </a:rPr>
                        <a:t>月</a:t>
                      </a:r>
                      <a:r>
                        <a:rPr lang="en-US" altLang="zh-CN" sz="1700">
                          <a:solidFill>
                            <a:srgbClr val="000000"/>
                          </a:solidFill>
                          <a:effectLst/>
                          <a:latin typeface="宋体"/>
                        </a:rPr>
                        <a:t>31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文案处理</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地图绘画</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地图绘画</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dirty="0" smtClean="0">
                          <a:solidFill>
                            <a:srgbClr val="000000"/>
                          </a:solidFill>
                          <a:effectLst/>
                          <a:latin typeface="宋体"/>
                        </a:rPr>
                        <a:t>人物音乐素材</a:t>
                      </a:r>
                      <a:r>
                        <a:rPr lang="zh-CN" altLang="en-US" sz="1700" dirty="0">
                          <a:solidFill>
                            <a:srgbClr val="000000"/>
                          </a:solidFill>
                          <a:effectLst/>
                          <a:latin typeface="宋体"/>
                        </a:rPr>
                        <a:t>寻找</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smtClean="0">
                          <a:solidFill>
                            <a:srgbClr val="000000"/>
                          </a:solidFill>
                          <a:effectLst/>
                          <a:latin typeface="宋体"/>
                        </a:rPr>
                        <a:t>人物音乐素材</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脚本界面优化</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12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3</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dirty="0">
                          <a:solidFill>
                            <a:srgbClr val="000000"/>
                          </a:solidFill>
                          <a:effectLst/>
                          <a:latin typeface="宋体"/>
                        </a:rPr>
                        <a:t>2</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脚本界面优化</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具体制作阶段</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21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16</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事件制作</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18</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21</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1</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基本的界面脚本实现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4</a:t>
                      </a:r>
                      <a:r>
                        <a:rPr lang="zh-CN" altLang="en-US" sz="1700">
                          <a:solidFill>
                            <a:srgbClr val="000000"/>
                          </a:solidFill>
                          <a:effectLst/>
                          <a:latin typeface="宋体"/>
                        </a:rPr>
                        <a:t>月</a:t>
                      </a:r>
                      <a:r>
                        <a:rPr lang="en-US" altLang="zh-CN" sz="1700">
                          <a:solidFill>
                            <a:srgbClr val="000000"/>
                          </a:solidFill>
                          <a:effectLst/>
                          <a:latin typeface="宋体"/>
                        </a:rPr>
                        <a:t>27</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2</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特殊功能的脚本实现（剧情需要）</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随剧情发展的脚本实现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a:solidFill>
                            <a:srgbClr val="000000"/>
                          </a:solidFill>
                          <a:effectLst/>
                          <a:latin typeface="宋体"/>
                        </a:rPr>
                        <a:t>额外的脚本实现</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552062">
                <a:tc>
                  <a:txBody>
                    <a:bodyPr/>
                    <a:lstStyle/>
                    <a:p>
                      <a:r>
                        <a:rPr lang="zh-CN" altLang="en-US" sz="1700">
                          <a:solidFill>
                            <a:srgbClr val="000000"/>
                          </a:solidFill>
                          <a:effectLst/>
                          <a:latin typeface="宋体"/>
                        </a:rPr>
                        <a:t>最后测试</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4 </a:t>
                      </a:r>
                      <a:r>
                        <a:rPr lang="zh-CN" altLang="en-US" sz="1700">
                          <a:solidFill>
                            <a:srgbClr val="000000"/>
                          </a:solidFill>
                          <a:effectLst/>
                          <a:latin typeface="宋体"/>
                        </a:rPr>
                        <a:t>个工作日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10</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altLang="zh-CN" sz="1700">
                          <a:solidFill>
                            <a:srgbClr val="000000"/>
                          </a:solidFill>
                          <a:effectLst/>
                          <a:latin typeface="宋体"/>
                        </a:rPr>
                        <a:t>2017</a:t>
                      </a:r>
                      <a:r>
                        <a:rPr lang="zh-CN" altLang="en-US" sz="1700">
                          <a:solidFill>
                            <a:srgbClr val="000000"/>
                          </a:solidFill>
                          <a:effectLst/>
                          <a:latin typeface="宋体"/>
                        </a:rPr>
                        <a:t>年</a:t>
                      </a:r>
                      <a:r>
                        <a:rPr lang="en-US" altLang="zh-CN" sz="1700">
                          <a:solidFill>
                            <a:srgbClr val="000000"/>
                          </a:solidFill>
                          <a:effectLst/>
                          <a:latin typeface="宋体"/>
                        </a:rPr>
                        <a:t>5</a:t>
                      </a:r>
                      <a:r>
                        <a:rPr lang="zh-CN" altLang="en-US" sz="1700">
                          <a:solidFill>
                            <a:srgbClr val="000000"/>
                          </a:solidFill>
                          <a:effectLst/>
                          <a:latin typeface="宋体"/>
                        </a:rPr>
                        <a:t>月</a:t>
                      </a:r>
                      <a:r>
                        <a:rPr lang="en-US" altLang="zh-CN" sz="1700">
                          <a:solidFill>
                            <a:srgbClr val="000000"/>
                          </a:solidFill>
                          <a:effectLst/>
                          <a:latin typeface="宋体"/>
                        </a:rPr>
                        <a:t>15</a:t>
                      </a:r>
                      <a:r>
                        <a:rPr lang="zh-CN" altLang="en-US" sz="1700">
                          <a:solidFill>
                            <a:srgbClr val="000000"/>
                          </a:solidFill>
                          <a:effectLst/>
                          <a:latin typeface="宋体"/>
                        </a:rPr>
                        <a:t>日</a:t>
                      </a:r>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zh-CN" altLang="en-US" sz="170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zh-CN" altLang="en-US" sz="1700" dirty="0">
                          <a:solidFill>
                            <a:srgbClr val="000000"/>
                          </a:solidFill>
                          <a:effectLst/>
                          <a:latin typeface="宋体"/>
                        </a:rPr>
                        <a:t>最后测试</a:t>
                      </a:r>
                      <a:endParaRPr lang="zh-CN" altLang="en-US" sz="1700" dirty="0">
                        <a:effectLst/>
                        <a:latin typeface="宋体"/>
                      </a:endParaRPr>
                    </a:p>
                  </a:txBody>
                  <a:tcPr marL="12001" marR="12001" marT="12001" marB="12001"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pic>
        <p:nvPicPr>
          <p:cNvPr id="7" name="图片 6">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150" y="4293096"/>
            <a:ext cx="2070850" cy="1512168"/>
          </a:xfrm>
          <a:prstGeom prst="rect">
            <a:avLst/>
          </a:prstGeom>
        </p:spPr>
      </p:pic>
      <p:pic>
        <p:nvPicPr>
          <p:cNvPr id="8" name="图片 7" descr="C:\Users\zdg\AppData\Roaming\Tencent\Users\380207345\QQ\WinTemp\RichOle\`UZ~@ACO1IJ{K{ALPEB@CDK.jpg"/>
          <p:cNvPicPr/>
          <p:nvPr/>
        </p:nvPicPr>
        <p:blipFill>
          <a:blip r:embed="rId5">
            <a:extLst>
              <a:ext uri="{28A0092B-C50C-407E-A947-70E740481C1C}">
                <a14:useLocalDpi xmlns:a14="http://schemas.microsoft.com/office/drawing/2010/main" val="0"/>
              </a:ext>
            </a:extLst>
          </a:blip>
          <a:srcRect/>
          <a:stretch>
            <a:fillRect/>
          </a:stretch>
        </p:blipFill>
        <p:spPr bwMode="auto">
          <a:xfrm>
            <a:off x="0" y="1268760"/>
            <a:ext cx="9192938" cy="4422889"/>
          </a:xfrm>
          <a:prstGeom prst="rect">
            <a:avLst/>
          </a:prstGeom>
          <a:noFill/>
          <a:ln>
            <a:noFill/>
          </a:ln>
        </p:spPr>
      </p:pic>
      <p:pic>
        <p:nvPicPr>
          <p:cNvPr id="9" name="图片 8" descr="C:\Users\zdg\AppData\Roaming\Tencent\Users\380207345\QQ\WinTemp\RichOle\JBTT4@G2K3DS](RE1]0U`99.png"/>
          <p:cNvPicPr/>
          <p:nvPr/>
        </p:nvPicPr>
        <p:blipFill>
          <a:blip r:embed="rId6">
            <a:extLst>
              <a:ext uri="{28A0092B-C50C-407E-A947-70E740481C1C}">
                <a14:useLocalDpi xmlns:a14="http://schemas.microsoft.com/office/drawing/2010/main" val="0"/>
              </a:ext>
            </a:extLst>
          </a:blip>
          <a:srcRect/>
          <a:stretch>
            <a:fillRect/>
          </a:stretch>
        </p:blipFill>
        <p:spPr bwMode="auto">
          <a:xfrm>
            <a:off x="-4591" y="1412776"/>
            <a:ext cx="9113095" cy="3983363"/>
          </a:xfrm>
          <a:prstGeom prst="rect">
            <a:avLst/>
          </a:prstGeom>
          <a:noFill/>
          <a:ln>
            <a:noFill/>
          </a:ln>
        </p:spPr>
      </p:pic>
    </p:spTree>
    <p:extLst>
      <p:ext uri="{BB962C8B-B14F-4D97-AF65-F5344CB8AC3E}">
        <p14:creationId xmlns:p14="http://schemas.microsoft.com/office/powerpoint/2010/main" val="313435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8"/>
                                        </p:tgtEl>
                                      </p:cBhvr>
                                    </p:animEffect>
                                    <p:anim calcmode="lin" valueType="num">
                                      <p:cBhvr>
                                        <p:cTn id="36" dur="1000"/>
                                        <p:tgtEl>
                                          <p:spTgt spid="8"/>
                                        </p:tgtEl>
                                        <p:attrNameLst>
                                          <p:attrName>ppt_x</p:attrName>
                                        </p:attrNameLst>
                                      </p:cBhvr>
                                      <p:tavLst>
                                        <p:tav tm="0">
                                          <p:val>
                                            <p:strVal val="ppt_x"/>
                                          </p:val>
                                        </p:tav>
                                        <p:tav tm="100000">
                                          <p:val>
                                            <p:strVal val="ppt_x"/>
                                          </p:val>
                                        </p:tav>
                                      </p:tavLst>
                                    </p:anim>
                                    <p:anim calcmode="lin" valueType="num">
                                      <p:cBhvr>
                                        <p:cTn id="37" dur="1000"/>
                                        <p:tgtEl>
                                          <p:spTgt spid="8"/>
                                        </p:tgtEl>
                                        <p:attrNameLst>
                                          <p:attrName>ppt_y</p:attrName>
                                        </p:attrNameLst>
                                      </p:cBhvr>
                                      <p:tavLst>
                                        <p:tav tm="0">
                                          <p:val>
                                            <p:strVal val="ppt_y"/>
                                          </p:val>
                                        </p:tav>
                                        <p:tav tm="100000">
                                          <p:val>
                                            <p:strVal val="ppt_y+.1"/>
                                          </p:val>
                                        </p:tav>
                                      </p:tavLst>
                                    </p:anim>
                                    <p:set>
                                      <p:cBhvr>
                                        <p:cTn id="38" dur="1" fill="hold">
                                          <p:stCondLst>
                                            <p:cond delay="9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9"/>
                                        </p:tgtEl>
                                      </p:cBhvr>
                                    </p:animEffect>
                                    <p:anim calcmode="lin" valueType="num">
                                      <p:cBhvr>
                                        <p:cTn id="50" dur="1000"/>
                                        <p:tgtEl>
                                          <p:spTgt spid="9"/>
                                        </p:tgtEl>
                                        <p:attrNameLst>
                                          <p:attrName>ppt_x</p:attrName>
                                        </p:attrNameLst>
                                      </p:cBhvr>
                                      <p:tavLst>
                                        <p:tav tm="0">
                                          <p:val>
                                            <p:strVal val="ppt_x"/>
                                          </p:val>
                                        </p:tav>
                                        <p:tav tm="100000">
                                          <p:val>
                                            <p:strVal val="ppt_x"/>
                                          </p:val>
                                        </p:tav>
                                      </p:tavLst>
                                    </p:anim>
                                    <p:anim calcmode="lin" valueType="num">
                                      <p:cBhvr>
                                        <p:cTn id="51" dur="1000"/>
                                        <p:tgtEl>
                                          <p:spTgt spid="9"/>
                                        </p:tgtEl>
                                        <p:attrNameLst>
                                          <p:attrName>ppt_y</p:attrName>
                                        </p:attrNameLst>
                                      </p:cBhvr>
                                      <p:tavLst>
                                        <p:tav tm="0">
                                          <p:val>
                                            <p:strVal val="ppt_y"/>
                                          </p:val>
                                        </p:tav>
                                        <p:tav tm="100000">
                                          <p:val>
                                            <p:strVal val="ppt_y+.1"/>
                                          </p:val>
                                        </p:tav>
                                      </p:tavLst>
                                    </p:anim>
                                    <p:set>
                                      <p:cBhvr>
                                        <p:cTn id="52" dur="1" fill="hold">
                                          <p:stCondLst>
                                            <p:cond delay="9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pPr algn="ctr"/>
            <a:r>
              <a:rPr lang="en-US" altLang="zh-CN" sz="4800" dirty="0"/>
              <a:t>6</a:t>
            </a:r>
            <a:r>
              <a:rPr lang="en-US" altLang="zh-CN" sz="4800" dirty="0"/>
              <a:t> </a:t>
            </a:r>
            <a:r>
              <a:rPr lang="zh-CN" altLang="zh-CN" sz="4800" dirty="0"/>
              <a:t>项目估计</a:t>
            </a:r>
            <a:endParaRPr lang="zh-CN" altLang="en-US" sz="4800" dirty="0"/>
          </a:p>
        </p:txBody>
      </p:sp>
      <p:sp>
        <p:nvSpPr>
          <p:cNvPr id="3" name="内容占位符 2"/>
          <p:cNvSpPr>
            <a:spLocks noGrp="1"/>
          </p:cNvSpPr>
          <p:nvPr>
            <p:ph sz="quarter" idx="13"/>
          </p:nvPr>
        </p:nvSpPr>
        <p:spPr>
          <a:xfrm>
            <a:off x="611560" y="1484784"/>
            <a:ext cx="7924800" cy="4565104"/>
          </a:xfrm>
        </p:spPr>
        <p:txBody>
          <a:bodyPr>
            <a:normAutofit/>
          </a:bodyPr>
          <a:lstStyle/>
          <a:p>
            <a:r>
              <a:rPr lang="zh-CN" altLang="zh-CN" sz="2400" dirty="0"/>
              <a:t>开始时间：</a:t>
            </a:r>
            <a:r>
              <a:rPr lang="en-US" altLang="zh-CN" sz="2400" dirty="0"/>
              <a:t>2017</a:t>
            </a:r>
            <a:r>
              <a:rPr lang="zh-CN" altLang="zh-CN" sz="2400" dirty="0" smtClean="0"/>
              <a:t>年</a:t>
            </a:r>
            <a:r>
              <a:rPr lang="en-US" altLang="zh-CN" sz="2400" dirty="0"/>
              <a:t>4</a:t>
            </a:r>
            <a:r>
              <a:rPr lang="zh-CN" altLang="zh-CN" sz="2400" dirty="0" smtClean="0"/>
              <a:t>月</a:t>
            </a:r>
            <a:r>
              <a:rPr lang="en-US" altLang="zh-CN" sz="2400" dirty="0"/>
              <a:t>9</a:t>
            </a:r>
            <a:r>
              <a:rPr lang="zh-CN" altLang="zh-CN" sz="2400" dirty="0" smtClean="0"/>
              <a:t>日</a:t>
            </a:r>
            <a:r>
              <a:rPr lang="zh-CN" altLang="zh-CN" sz="2400" dirty="0"/>
              <a:t>（文案完成）</a:t>
            </a:r>
          </a:p>
          <a:p>
            <a:r>
              <a:rPr lang="zh-CN" altLang="zh-CN" sz="2400" dirty="0"/>
              <a:t>结束时间：</a:t>
            </a:r>
            <a:r>
              <a:rPr lang="en-US" altLang="zh-CN" sz="2400" dirty="0"/>
              <a:t>2017</a:t>
            </a:r>
            <a:r>
              <a:rPr lang="zh-CN" altLang="zh-CN" sz="2400" dirty="0"/>
              <a:t>年</a:t>
            </a:r>
            <a:r>
              <a:rPr lang="en-US" altLang="zh-CN" sz="2400" dirty="0"/>
              <a:t>5</a:t>
            </a:r>
            <a:r>
              <a:rPr lang="zh-CN" altLang="zh-CN" sz="2400" dirty="0"/>
              <a:t>月</a:t>
            </a:r>
            <a:r>
              <a:rPr lang="en-US" altLang="zh-CN" sz="2400" dirty="0"/>
              <a:t>15</a:t>
            </a:r>
            <a:r>
              <a:rPr lang="zh-CN" altLang="zh-CN" sz="2400" dirty="0"/>
              <a:t>日（最后测试完成）</a:t>
            </a:r>
          </a:p>
          <a:p>
            <a:r>
              <a:rPr lang="en-US" altLang="zh-CN" sz="2400" b="1" dirty="0">
                <a:solidFill>
                  <a:srgbClr val="FF0000"/>
                </a:solidFill>
              </a:rPr>
              <a:t>6.1 </a:t>
            </a:r>
            <a:r>
              <a:rPr lang="zh-CN" altLang="zh-CN" sz="2400" b="1" dirty="0">
                <a:solidFill>
                  <a:srgbClr val="FF0000"/>
                </a:solidFill>
              </a:rPr>
              <a:t>规模估计</a:t>
            </a:r>
            <a:r>
              <a:rPr lang="en-US" altLang="zh-CN" sz="2400" b="1" dirty="0"/>
              <a:t> </a:t>
            </a:r>
            <a:endParaRPr lang="zh-CN" altLang="zh-CN" sz="2400" b="1" dirty="0"/>
          </a:p>
          <a:p>
            <a:r>
              <a:rPr lang="zh-CN" altLang="zh-CN" sz="2400" dirty="0"/>
              <a:t>游戏时长：</a:t>
            </a:r>
            <a:r>
              <a:rPr lang="en-US" altLang="zh-CN" sz="2400" dirty="0"/>
              <a:t>5</a:t>
            </a:r>
            <a:r>
              <a:rPr lang="zh-CN" altLang="zh-CN" sz="2400" dirty="0"/>
              <a:t>小时</a:t>
            </a:r>
            <a:r>
              <a:rPr lang="en-US" altLang="zh-CN" sz="2400" dirty="0"/>
              <a:t>+</a:t>
            </a:r>
            <a:endParaRPr lang="zh-CN" altLang="zh-CN" sz="2400" dirty="0"/>
          </a:p>
          <a:p>
            <a:r>
              <a:rPr lang="zh-CN" altLang="zh-CN" sz="2400" dirty="0"/>
              <a:t>工作时长：文案（</a:t>
            </a:r>
            <a:r>
              <a:rPr lang="en-US" altLang="zh-CN" sz="2400" dirty="0"/>
              <a:t>3</a:t>
            </a:r>
            <a:r>
              <a:rPr lang="zh-CN" altLang="zh-CN" sz="2400" dirty="0"/>
              <a:t>月中旬开始半个月）</a:t>
            </a:r>
            <a:r>
              <a:rPr lang="en-US" altLang="zh-CN" sz="2400" dirty="0"/>
              <a:t>+</a:t>
            </a:r>
            <a:r>
              <a:rPr lang="zh-CN" altLang="zh-CN" sz="2400" dirty="0"/>
              <a:t>脚本，素材（一个月）</a:t>
            </a:r>
            <a:r>
              <a:rPr lang="en-US" altLang="zh-CN" sz="2400" dirty="0"/>
              <a:t>+</a:t>
            </a:r>
            <a:r>
              <a:rPr lang="zh-CN" altLang="zh-CN" sz="2400" dirty="0"/>
              <a:t>制作（一个月）</a:t>
            </a:r>
          </a:p>
          <a:p>
            <a:r>
              <a:rPr lang="en-US" altLang="zh-CN" sz="2400" b="1" dirty="0">
                <a:solidFill>
                  <a:srgbClr val="FF0000"/>
                </a:solidFill>
              </a:rPr>
              <a:t>6.2 </a:t>
            </a:r>
            <a:r>
              <a:rPr lang="zh-CN" altLang="zh-CN" sz="2400" b="1" dirty="0">
                <a:solidFill>
                  <a:srgbClr val="FF0000"/>
                </a:solidFill>
              </a:rPr>
              <a:t>工作量、成本估计</a:t>
            </a:r>
            <a:r>
              <a:rPr lang="en-US" altLang="zh-CN" sz="2400" b="1" dirty="0">
                <a:solidFill>
                  <a:srgbClr val="FF0000"/>
                </a:solidFill>
              </a:rPr>
              <a:t> </a:t>
            </a:r>
            <a:endParaRPr lang="zh-CN" altLang="zh-CN" sz="2400" b="1" dirty="0">
              <a:solidFill>
                <a:srgbClr val="FF0000"/>
              </a:solidFill>
            </a:endParaRPr>
          </a:p>
          <a:p>
            <a:r>
              <a:rPr lang="zh-CN" altLang="zh-CN" sz="2400" dirty="0"/>
              <a:t>工作量：平均每周</a:t>
            </a:r>
            <a:r>
              <a:rPr lang="en-US" altLang="zh-CN" sz="2400" dirty="0"/>
              <a:t>2</a:t>
            </a:r>
            <a:r>
              <a:rPr lang="zh-CN" altLang="zh-CN" sz="2400" dirty="0"/>
              <a:t>小时</a:t>
            </a:r>
          </a:p>
          <a:p>
            <a:r>
              <a:rPr lang="zh-CN" altLang="zh-CN" sz="2400" dirty="0"/>
              <a:t>成本估计：无成本</a:t>
            </a:r>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209" y="5705872"/>
            <a:ext cx="1577791" cy="1152128"/>
          </a:xfrm>
          <a:prstGeom prst="rect">
            <a:avLst/>
          </a:prstGeom>
        </p:spPr>
      </p:pic>
    </p:spTree>
    <p:extLst>
      <p:ext uri="{BB962C8B-B14F-4D97-AF65-F5344CB8AC3E}">
        <p14:creationId xmlns:p14="http://schemas.microsoft.com/office/powerpoint/2010/main" val="217627864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pPr algn="ctr"/>
            <a:r>
              <a:rPr lang="en-US" altLang="zh-CN" sz="4800" dirty="0"/>
              <a:t>7</a:t>
            </a:r>
            <a:r>
              <a:rPr lang="zh-CN" altLang="zh-CN" sz="4800" dirty="0" smtClean="0"/>
              <a:t>其他</a:t>
            </a:r>
            <a:endParaRPr lang="zh-CN" altLang="en-US" sz="4800" dirty="0"/>
          </a:p>
        </p:txBody>
      </p:sp>
      <p:sp>
        <p:nvSpPr>
          <p:cNvPr id="3" name="内容占位符 2"/>
          <p:cNvSpPr>
            <a:spLocks noGrp="1"/>
          </p:cNvSpPr>
          <p:nvPr>
            <p:ph sz="quarter" idx="13"/>
          </p:nvPr>
        </p:nvSpPr>
        <p:spPr>
          <a:xfrm>
            <a:off x="683568" y="980728"/>
            <a:ext cx="7924800" cy="5069160"/>
          </a:xfrm>
        </p:spPr>
        <p:txBody>
          <a:bodyPr>
            <a:noAutofit/>
          </a:bodyPr>
          <a:lstStyle/>
          <a:p>
            <a:r>
              <a:rPr lang="zh-CN" altLang="zh-CN" sz="2800" b="1" dirty="0">
                <a:solidFill>
                  <a:srgbClr val="FF0000"/>
                </a:solidFill>
              </a:rPr>
              <a:t>一次性完成的工作：</a:t>
            </a:r>
          </a:p>
          <a:p>
            <a:r>
              <a:rPr lang="zh-CN" altLang="zh-CN" sz="2800" dirty="0"/>
              <a:t>清明放假结束第一个周末进行技术培训</a:t>
            </a:r>
          </a:p>
          <a:p>
            <a:r>
              <a:rPr lang="zh-CN" altLang="zh-CN" sz="2800" b="1" dirty="0">
                <a:solidFill>
                  <a:srgbClr val="FF0000"/>
                </a:solidFill>
              </a:rPr>
              <a:t>团队精神：</a:t>
            </a:r>
          </a:p>
          <a:p>
            <a:r>
              <a:rPr lang="en-US" altLang="zh-CN" sz="2800" dirty="0"/>
              <a:t>more </a:t>
            </a:r>
            <a:r>
              <a:rPr lang="en-US" altLang="zh-CN" sz="2800" dirty="0" err="1"/>
              <a:t>originality,less</a:t>
            </a:r>
            <a:r>
              <a:rPr lang="en-US" altLang="zh-CN" sz="2800" dirty="0"/>
              <a:t> time</a:t>
            </a:r>
            <a:endParaRPr lang="zh-CN" altLang="zh-CN" sz="2800" dirty="0"/>
          </a:p>
          <a:p>
            <a:r>
              <a:rPr lang="zh-CN" altLang="zh-CN" sz="2800" dirty="0"/>
              <a:t>更少的时间，更多的</a:t>
            </a:r>
            <a:r>
              <a:rPr lang="zh-CN" altLang="zh-CN" sz="2800" dirty="0" smtClean="0"/>
              <a:t>创意</a:t>
            </a:r>
            <a:endParaRPr lang="zh-CN" altLang="zh-CN" sz="2800" dirty="0"/>
          </a:p>
          <a:p>
            <a:endParaRPr lang="zh-CN" altLang="en-US" sz="2400" dirty="0"/>
          </a:p>
        </p:txBody>
      </p:sp>
      <p:sp>
        <p:nvSpPr>
          <p:cNvPr id="4" name="TextBox 3"/>
          <p:cNvSpPr txBox="1"/>
          <p:nvPr/>
        </p:nvSpPr>
        <p:spPr>
          <a:xfrm>
            <a:off x="470444" y="1268760"/>
            <a:ext cx="8673556" cy="3385542"/>
          </a:xfrm>
          <a:prstGeom prst="rect">
            <a:avLst/>
          </a:prstGeom>
          <a:noFill/>
        </p:spPr>
        <p:txBody>
          <a:bodyPr wrap="square" rtlCol="0">
            <a:spAutoFit/>
          </a:bodyPr>
          <a:lstStyle/>
          <a:p>
            <a:r>
              <a:rPr lang="zh-CN" altLang="zh-CN" sz="2800" b="1" dirty="0" smtClean="0">
                <a:solidFill>
                  <a:srgbClr val="FF0000"/>
                </a:solidFill>
              </a:rPr>
              <a:t>沟通</a:t>
            </a:r>
          </a:p>
          <a:p>
            <a:r>
              <a:rPr lang="zh-CN" altLang="zh-CN" sz="2800" dirty="0" smtClean="0"/>
              <a:t>每周末进行一次讨论工作，对每周任务进行总结，根据每周任务完成情况制定下一周的任务。</a:t>
            </a:r>
          </a:p>
          <a:p>
            <a:r>
              <a:rPr lang="zh-CN" altLang="zh-CN" sz="2800" dirty="0" smtClean="0"/>
              <a:t>对于工作任务未完成的部分尽早在下一周中完成（必须完成）。</a:t>
            </a:r>
          </a:p>
          <a:p>
            <a:r>
              <a:rPr lang="zh-CN" altLang="zh-CN" sz="2800" dirty="0" smtClean="0"/>
              <a:t>对于工作不及时的部分进行及时的沟通和了解，更换任务。</a:t>
            </a:r>
          </a:p>
          <a:p>
            <a:endParaRPr lang="zh-CN" altLang="en-US" dirty="0"/>
          </a:p>
        </p:txBody>
      </p:sp>
    </p:spTree>
    <p:extLst>
      <p:ext uri="{BB962C8B-B14F-4D97-AF65-F5344CB8AC3E}">
        <p14:creationId xmlns:p14="http://schemas.microsoft.com/office/powerpoint/2010/main" val="1101679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3">
                                            <p:txEl>
                                              <p:pRg st="3" end="3"/>
                                            </p:txEl>
                                          </p:spTgt>
                                        </p:tgtEl>
                                      </p:cBhvr>
                                    </p:animEffect>
                                    <p:anim calcmode="lin" valueType="num">
                                      <p:cBhvr>
                                        <p:cTn id="49"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p:tgtEl>
                                          <p:spTgt spid="3">
                                            <p:txEl>
                                              <p:pRg st="3" end="3"/>
                                            </p:txEl>
                                          </p:spTgt>
                                        </p:tgtEl>
                                        <p:attrNameLst>
                                          <p:attrName>ppt_y</p:attrName>
                                        </p:attrNameLst>
                                      </p:cBhvr>
                                      <p:tavLst>
                                        <p:tav tm="0">
                                          <p:val>
                                            <p:strVal val="ppt_y"/>
                                          </p:val>
                                        </p:tav>
                                        <p:tav tm="100000">
                                          <p:val>
                                            <p:strVal val="ppt_y+.1"/>
                                          </p:val>
                                        </p:tav>
                                      </p:tavLst>
                                    </p:anim>
                                    <p:set>
                                      <p:cBhvr>
                                        <p:cTn id="51" dur="1" fill="hold">
                                          <p:stCondLst>
                                            <p:cond delay="999"/>
                                          </p:stCondLst>
                                        </p:cTn>
                                        <p:tgtEl>
                                          <p:spTgt spid="3">
                                            <p:txEl>
                                              <p:pRg st="3" end="3"/>
                                            </p:txEl>
                                          </p:spTgt>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3">
                                            <p:txEl>
                                              <p:pRg st="4" end="4"/>
                                            </p:txEl>
                                          </p:spTgt>
                                        </p:tgtEl>
                                      </p:cBhvr>
                                    </p:animEffect>
                                    <p:anim calcmode="lin" valueType="num">
                                      <p:cBhvr>
                                        <p:cTn id="54"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p:tgtEl>
                                          <p:spTgt spid="3">
                                            <p:txEl>
                                              <p:pRg st="4" end="4"/>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.1</a:t>
            </a:r>
            <a:r>
              <a:rPr lang="zh-CN" altLang="en-US" dirty="0" smtClean="0"/>
              <a:t>参考文献和本周任务分工</a:t>
            </a:r>
            <a:endParaRPr lang="zh-CN" altLang="en-US" dirty="0"/>
          </a:p>
        </p:txBody>
      </p:sp>
      <p:sp>
        <p:nvSpPr>
          <p:cNvPr id="3" name="内容占位符 2"/>
          <p:cNvSpPr>
            <a:spLocks noGrp="1"/>
          </p:cNvSpPr>
          <p:nvPr>
            <p:ph sz="quarter" idx="13"/>
          </p:nvPr>
        </p:nvSpPr>
        <p:spPr/>
        <p:txBody>
          <a:bodyPr>
            <a:noAutofit/>
          </a:bodyPr>
          <a:lstStyle/>
          <a:p>
            <a:r>
              <a:rPr lang="en-US" altLang="zh-CN" sz="2400" dirty="0" smtClean="0"/>
              <a:t>《</a:t>
            </a:r>
            <a:r>
              <a:rPr lang="zh-CN" altLang="en-US" sz="2400" dirty="0" smtClean="0"/>
              <a:t>游戏概论</a:t>
            </a:r>
            <a:r>
              <a:rPr lang="en-US" altLang="zh-CN" sz="2400" dirty="0" smtClean="0"/>
              <a:t>》——</a:t>
            </a:r>
            <a:r>
              <a:rPr lang="zh-CN" altLang="en-US" sz="2400" dirty="0" smtClean="0"/>
              <a:t>石民勇 等编著</a:t>
            </a:r>
            <a:endParaRPr lang="en-US" altLang="zh-CN" sz="2400" dirty="0" smtClean="0"/>
          </a:p>
          <a:p>
            <a:r>
              <a:rPr lang="en-US" altLang="zh-CN" sz="2400" dirty="0" smtClean="0"/>
              <a:t>《PMBOK</a:t>
            </a:r>
            <a:r>
              <a:rPr lang="zh-CN" altLang="en-US" sz="2400" dirty="0" smtClean="0"/>
              <a:t>第五版官方中文版</a:t>
            </a:r>
            <a:r>
              <a:rPr lang="en-US" altLang="zh-CN" sz="2400" dirty="0" smtClean="0"/>
              <a:t>》</a:t>
            </a:r>
          </a:p>
          <a:p>
            <a:r>
              <a:rPr lang="en-US" altLang="zh-CN" sz="2400" dirty="0">
                <a:hlinkClick r:id="rId2"/>
              </a:rPr>
              <a:t>http://</a:t>
            </a:r>
            <a:r>
              <a:rPr lang="en-US" altLang="zh-CN" sz="2400" dirty="0" smtClean="0">
                <a:hlinkClick r:id="rId2"/>
              </a:rPr>
              <a:t>www.liaoxuefeng.com/wiki/0013739516305929606dd18361248578c67b8067c8c017b000———</a:t>
            </a:r>
            <a:r>
              <a:rPr lang="zh-CN" altLang="en-US" sz="2400" dirty="0" smtClean="0"/>
              <a:t>廖雪峰的</a:t>
            </a:r>
            <a:r>
              <a:rPr lang="en-US" altLang="zh-CN" sz="2400" dirty="0" err="1" smtClean="0"/>
              <a:t>git</a:t>
            </a:r>
            <a:r>
              <a:rPr lang="zh-CN" altLang="en-US" sz="2400" dirty="0" smtClean="0"/>
              <a:t>教程</a:t>
            </a:r>
            <a:endParaRPr lang="en-US" altLang="zh-CN" sz="2400" dirty="0" smtClean="0"/>
          </a:p>
          <a:p>
            <a:r>
              <a:rPr lang="zh-CN" altLang="en-US" sz="2400" dirty="0"/>
              <a:t>任务</a:t>
            </a:r>
            <a:r>
              <a:rPr lang="zh-CN" altLang="en-US" sz="2400" dirty="0" smtClean="0"/>
              <a:t>分工</a:t>
            </a:r>
            <a:endParaRPr lang="en-US" altLang="zh-CN" sz="2400" dirty="0" smtClean="0"/>
          </a:p>
          <a:p>
            <a:r>
              <a:rPr lang="zh-CN" altLang="en-US" sz="2400" dirty="0" smtClean="0"/>
              <a:t>谢正树</a:t>
            </a:r>
            <a:r>
              <a:rPr lang="en-US" altLang="zh-CN" sz="2400" dirty="0" smtClean="0"/>
              <a:t>:</a:t>
            </a:r>
            <a:r>
              <a:rPr lang="zh-CN" altLang="en-US" sz="2400" dirty="0" smtClean="0"/>
              <a:t>需求规格说明</a:t>
            </a:r>
            <a:r>
              <a:rPr lang="en-US" altLang="zh-CN" sz="2400" dirty="0" smtClean="0"/>
              <a:t>word,</a:t>
            </a:r>
            <a:r>
              <a:rPr lang="zh-CN" altLang="en-US" sz="2400" dirty="0" smtClean="0"/>
              <a:t>会议记录</a:t>
            </a:r>
            <a:endParaRPr lang="en-US" altLang="zh-CN" sz="2400" dirty="0" smtClean="0"/>
          </a:p>
          <a:p>
            <a:r>
              <a:rPr lang="zh-CN" altLang="en-US" sz="2400" dirty="0"/>
              <a:t>嵇德宏</a:t>
            </a:r>
            <a:r>
              <a:rPr lang="en-US" altLang="zh-CN" sz="2400" dirty="0" smtClean="0"/>
              <a:t>:</a:t>
            </a:r>
            <a:r>
              <a:rPr lang="zh-CN" altLang="en-US" sz="2400" dirty="0" smtClean="0"/>
              <a:t>部分图表制作</a:t>
            </a:r>
            <a:r>
              <a:rPr lang="en-US" altLang="zh-CN" sz="2400" dirty="0" smtClean="0"/>
              <a:t>,</a:t>
            </a:r>
            <a:r>
              <a:rPr lang="zh-CN" altLang="en-US" sz="2400" dirty="0" smtClean="0"/>
              <a:t>调查问卷制作分析</a:t>
            </a:r>
            <a:endParaRPr lang="en-US" altLang="zh-CN" sz="2400" dirty="0" smtClean="0"/>
          </a:p>
          <a:p>
            <a:r>
              <a:rPr lang="zh-CN" altLang="en-US" sz="2400" dirty="0" smtClean="0"/>
              <a:t>郑丁公</a:t>
            </a:r>
            <a:r>
              <a:rPr lang="en-US" altLang="zh-CN" sz="2400" dirty="0" smtClean="0"/>
              <a:t>:</a:t>
            </a:r>
            <a:r>
              <a:rPr lang="zh-CN" altLang="en-US" sz="2400" dirty="0" smtClean="0"/>
              <a:t>项目计划</a:t>
            </a:r>
            <a:r>
              <a:rPr lang="en-US" altLang="zh-CN" sz="2400" dirty="0" smtClean="0"/>
              <a:t>word</a:t>
            </a:r>
            <a:r>
              <a:rPr lang="zh-CN" altLang="en-US" sz="2400" dirty="0" smtClean="0"/>
              <a:t>完善</a:t>
            </a:r>
            <a:r>
              <a:rPr lang="en-US" altLang="zh-CN" sz="2400" dirty="0" smtClean="0"/>
              <a:t>,</a:t>
            </a:r>
            <a:r>
              <a:rPr lang="en-US" altLang="zh-CN" sz="2400" dirty="0" err="1" smtClean="0"/>
              <a:t>ppt</a:t>
            </a:r>
            <a:r>
              <a:rPr lang="zh-CN" altLang="en-US" sz="2400" dirty="0" smtClean="0"/>
              <a:t>制作</a:t>
            </a:r>
            <a:r>
              <a:rPr lang="en-US" altLang="zh-CN" sz="2400" dirty="0" smtClean="0"/>
              <a:t>,</a:t>
            </a:r>
            <a:r>
              <a:rPr lang="zh-CN" altLang="en-US" sz="2400" dirty="0" smtClean="0"/>
              <a:t>部分图表制作</a:t>
            </a:r>
            <a:endParaRPr lang="en-US" altLang="zh-CN" sz="2400" dirty="0" smtClean="0"/>
          </a:p>
        </p:txBody>
      </p:sp>
    </p:spTree>
    <p:extLst>
      <p:ext uri="{BB962C8B-B14F-4D97-AF65-F5344CB8AC3E}">
        <p14:creationId xmlns:p14="http://schemas.microsoft.com/office/powerpoint/2010/main" val="133417518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64062" y="2244060"/>
            <a:ext cx="2441695" cy="1446550"/>
          </a:xfrm>
          <a:prstGeom prst="rect">
            <a:avLst/>
          </a:prstGeom>
          <a:noFill/>
        </p:spPr>
        <p:txBody>
          <a:bodyPr wrap="none" lIns="91440" tIns="45720" rIns="91440" bIns="45720">
            <a:spAutoFit/>
          </a:bodyPr>
          <a:lstStyle/>
          <a:p>
            <a:pPr algn="ctr"/>
            <a:r>
              <a:rPr lang="zh-CN" altLang="en-US" sz="8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谢谢</a:t>
            </a:r>
            <a:endParaRPr lang="zh-CN" altLang="en-US" sz="8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35353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7200" dirty="0"/>
              <a:t>目录</a:t>
            </a:r>
          </a:p>
        </p:txBody>
      </p:sp>
      <p:sp>
        <p:nvSpPr>
          <p:cNvPr id="3" name="TextBox 2"/>
          <p:cNvSpPr txBox="1"/>
          <p:nvPr/>
        </p:nvSpPr>
        <p:spPr>
          <a:xfrm>
            <a:off x="751351" y="1404530"/>
            <a:ext cx="7773667" cy="5324814"/>
          </a:xfrm>
          <a:prstGeom prst="rect">
            <a:avLst/>
          </a:prstGeom>
          <a:noFill/>
        </p:spPr>
        <p:txBody>
          <a:bodyPr vert="wordArtVertRtl" wrap="square" rtlCol="0">
            <a:spAutoFit/>
          </a:bodyPr>
          <a:lstStyle/>
          <a:p>
            <a:pPr>
              <a:lnSpc>
                <a:spcPct val="200000"/>
              </a:lnSpc>
            </a:pPr>
            <a:r>
              <a:rPr lang="en-US" altLang="zh-CN" sz="3200" dirty="0" smtClean="0">
                <a:hlinkClick r:id="rId2" action="ppaction://hlinksldjump"/>
              </a:rPr>
              <a:t>1</a:t>
            </a:r>
            <a:r>
              <a:rPr lang="zh-CN" altLang="en-US" sz="3200" dirty="0" smtClean="0">
                <a:hlinkClick r:id="rId2" action="ppaction://hlinksldjump"/>
              </a:rPr>
              <a:t>前言</a:t>
            </a:r>
            <a:endParaRPr lang="en-US" altLang="zh-CN" sz="3200" dirty="0" smtClean="0"/>
          </a:p>
          <a:p>
            <a:pPr>
              <a:lnSpc>
                <a:spcPct val="200000"/>
              </a:lnSpc>
            </a:pPr>
            <a:r>
              <a:rPr lang="en-US" altLang="zh-CN" sz="3200" dirty="0" smtClean="0">
                <a:hlinkClick r:id="rId3" action="ppaction://hlinksldjump"/>
              </a:rPr>
              <a:t>2</a:t>
            </a:r>
            <a:r>
              <a:rPr lang="zh-CN" altLang="en-US" sz="3200" dirty="0" smtClean="0">
                <a:hlinkClick r:id="rId3" action="ppaction://hlinksldjump"/>
              </a:rPr>
              <a:t>项目概述</a:t>
            </a:r>
            <a:endParaRPr lang="en-US" altLang="zh-CN" sz="3200" dirty="0" smtClean="0"/>
          </a:p>
          <a:p>
            <a:pPr>
              <a:lnSpc>
                <a:spcPct val="200000"/>
              </a:lnSpc>
            </a:pPr>
            <a:r>
              <a:rPr lang="en-US" altLang="zh-CN" sz="3200" dirty="0" smtClean="0">
                <a:hlinkClick r:id="rId4" action="ppaction://hlinksldjump"/>
              </a:rPr>
              <a:t>3</a:t>
            </a:r>
            <a:r>
              <a:rPr lang="zh-CN" altLang="en-US" sz="3200" dirty="0" smtClean="0">
                <a:hlinkClick r:id="rId4" action="ppaction://hlinksldjump"/>
              </a:rPr>
              <a:t>需求规格</a:t>
            </a:r>
            <a:endParaRPr lang="en-US" altLang="zh-CN" sz="3200" dirty="0" smtClean="0"/>
          </a:p>
          <a:p>
            <a:pPr>
              <a:lnSpc>
                <a:spcPct val="200000"/>
              </a:lnSpc>
            </a:pPr>
            <a:r>
              <a:rPr lang="en-US" altLang="zh-CN" sz="3200" dirty="0" smtClean="0">
                <a:hlinkClick r:id="rId5" action="ppaction://hlinksldjump"/>
              </a:rPr>
              <a:t>4</a:t>
            </a:r>
            <a:r>
              <a:rPr lang="zh-CN" altLang="en-US" sz="3200" dirty="0" smtClean="0">
                <a:hlinkClick r:id="rId5" action="ppaction://hlinksldjump"/>
              </a:rPr>
              <a:t>项目组织</a:t>
            </a:r>
            <a:endParaRPr lang="en-US" altLang="zh-CN" sz="3200" dirty="0" smtClean="0"/>
          </a:p>
          <a:p>
            <a:pPr>
              <a:lnSpc>
                <a:spcPct val="200000"/>
              </a:lnSpc>
            </a:pPr>
            <a:r>
              <a:rPr lang="en-US" altLang="zh-CN" sz="3200" dirty="0" smtClean="0">
                <a:hlinkClick r:id="rId6" action="ppaction://hlinksldjump"/>
              </a:rPr>
              <a:t>5</a:t>
            </a:r>
            <a:r>
              <a:rPr lang="zh-CN" altLang="en-US" sz="3200" dirty="0" smtClean="0">
                <a:hlinkClick r:id="rId6" action="ppaction://hlinksldjump"/>
              </a:rPr>
              <a:t>工作任务分解</a:t>
            </a:r>
            <a:endParaRPr lang="en-US" altLang="zh-CN" sz="3200" dirty="0" smtClean="0"/>
          </a:p>
          <a:p>
            <a:pPr>
              <a:lnSpc>
                <a:spcPct val="200000"/>
              </a:lnSpc>
            </a:pPr>
            <a:r>
              <a:rPr lang="en-US" altLang="zh-CN" sz="3200" dirty="0" smtClean="0">
                <a:hlinkClick r:id="rId7" action="ppaction://hlinksldjump"/>
              </a:rPr>
              <a:t>6</a:t>
            </a:r>
            <a:r>
              <a:rPr lang="zh-CN" altLang="en-US" sz="3200" dirty="0" smtClean="0">
                <a:hlinkClick r:id="rId7" action="ppaction://hlinksldjump"/>
              </a:rPr>
              <a:t>项目估计</a:t>
            </a:r>
            <a:endParaRPr lang="en-US" altLang="zh-CN" sz="3200" dirty="0" smtClean="0"/>
          </a:p>
          <a:p>
            <a:pPr>
              <a:lnSpc>
                <a:spcPct val="200000"/>
              </a:lnSpc>
            </a:pPr>
            <a:r>
              <a:rPr lang="en-US" altLang="zh-CN" sz="3200" dirty="0" smtClean="0">
                <a:hlinkClick r:id="rId8" action="ppaction://hlinksldjump"/>
              </a:rPr>
              <a:t>7</a:t>
            </a:r>
            <a:r>
              <a:rPr lang="zh-CN" altLang="en-US" sz="3200" dirty="0" smtClean="0">
                <a:hlinkClick r:id="rId8" action="ppaction://hlinksldjump"/>
              </a:rPr>
              <a:t>其它</a:t>
            </a:r>
            <a:endParaRPr lang="zh-CN" altLang="en-US" sz="3200" dirty="0"/>
          </a:p>
        </p:txBody>
      </p:sp>
    </p:spTree>
    <p:extLst>
      <p:ext uri="{BB962C8B-B14F-4D97-AF65-F5344CB8AC3E}">
        <p14:creationId xmlns:p14="http://schemas.microsoft.com/office/powerpoint/2010/main" val="1352457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1</a:t>
            </a:r>
            <a:r>
              <a:rPr lang="en-US" altLang="zh-CN" sz="4800" dirty="0" smtClean="0"/>
              <a:t>.</a:t>
            </a:r>
            <a:r>
              <a:rPr lang="zh-CN" altLang="en-US" sz="4800" dirty="0" smtClean="0"/>
              <a:t>前言</a:t>
            </a:r>
            <a:endParaRPr lang="zh-CN" altLang="en-US" sz="4800" dirty="0"/>
          </a:p>
        </p:txBody>
      </p:sp>
      <p:sp>
        <p:nvSpPr>
          <p:cNvPr id="3" name="内容占位符 2"/>
          <p:cNvSpPr>
            <a:spLocks noGrp="1"/>
          </p:cNvSpPr>
          <p:nvPr>
            <p:ph sz="quarter" idx="13"/>
          </p:nvPr>
        </p:nvSpPr>
        <p:spPr/>
        <p:txBody>
          <a:bodyPr>
            <a:normAutofit fontScale="85000" lnSpcReduction="10000"/>
          </a:bodyPr>
          <a:lstStyle/>
          <a:p>
            <a:pPr>
              <a:lnSpc>
                <a:spcPct val="120000"/>
              </a:lnSpc>
            </a:pPr>
            <a:r>
              <a:rPr lang="en-US" altLang="zh-CN" sz="3200" b="1" dirty="0"/>
              <a:t>1.1 </a:t>
            </a:r>
            <a:r>
              <a:rPr lang="zh-CN" altLang="zh-CN" sz="3200" b="1" dirty="0"/>
              <a:t>目的</a:t>
            </a:r>
            <a:r>
              <a:rPr lang="en-US" altLang="zh-CN" sz="3200" b="1" dirty="0"/>
              <a:t> </a:t>
            </a:r>
            <a:endParaRPr lang="zh-CN" altLang="zh-CN" sz="3200" b="1" dirty="0"/>
          </a:p>
          <a:p>
            <a:pPr marL="0" indent="0">
              <a:lnSpc>
                <a:spcPct val="120000"/>
              </a:lnSpc>
              <a:buNone/>
            </a:pPr>
            <a:r>
              <a:rPr lang="zh-CN" altLang="zh-CN" sz="3200" dirty="0"/>
              <a:t>（</a:t>
            </a:r>
            <a:r>
              <a:rPr lang="en-US" altLang="zh-CN" sz="3200" dirty="0"/>
              <a:t>1</a:t>
            </a:r>
            <a:r>
              <a:rPr lang="zh-CN" altLang="zh-CN" sz="3200" dirty="0"/>
              <a:t>）通过编写这个游戏软件，使我们了解软件开发过程，将书本知识应用到实践，增强我们的动手能力，同时为以后的工作打下基础。 </a:t>
            </a:r>
          </a:p>
          <a:p>
            <a:pPr marL="0" indent="0">
              <a:lnSpc>
                <a:spcPct val="120000"/>
              </a:lnSpc>
              <a:buNone/>
            </a:pPr>
            <a:r>
              <a:rPr lang="zh-CN" altLang="zh-CN" sz="3200" dirty="0"/>
              <a:t>（</a:t>
            </a:r>
            <a:r>
              <a:rPr lang="en-US" altLang="zh-CN" sz="3200" dirty="0"/>
              <a:t>2</a:t>
            </a:r>
            <a:r>
              <a:rPr lang="zh-CN" altLang="zh-CN" sz="3200" dirty="0"/>
              <a:t>）培养我们的团队协作能力。</a:t>
            </a:r>
            <a:r>
              <a:rPr lang="en-US" altLang="zh-CN" sz="3200" dirty="0"/>
              <a:t> </a:t>
            </a:r>
            <a:endParaRPr lang="zh-CN" altLang="zh-CN" sz="3200" dirty="0"/>
          </a:p>
          <a:p>
            <a:pPr marL="0" indent="0">
              <a:lnSpc>
                <a:spcPct val="120000"/>
              </a:lnSpc>
              <a:buNone/>
            </a:pPr>
            <a:r>
              <a:rPr lang="zh-CN" altLang="zh-CN" sz="3200" dirty="0"/>
              <a:t>（</a:t>
            </a:r>
            <a:r>
              <a:rPr lang="en-US" altLang="zh-CN" sz="3200" dirty="0"/>
              <a:t>3</a:t>
            </a:r>
            <a:r>
              <a:rPr lang="zh-CN" altLang="zh-CN" sz="3200" dirty="0"/>
              <a:t>）如果有可能，期望可以带来经济效益。</a:t>
            </a:r>
            <a:r>
              <a:rPr lang="en-US" altLang="zh-CN" sz="3200" dirty="0"/>
              <a:t> </a:t>
            </a:r>
            <a:endParaRPr lang="zh-CN" altLang="zh-CN" sz="3200" dirty="0"/>
          </a:p>
          <a:p>
            <a:pPr marL="0" indent="0">
              <a:lnSpc>
                <a:spcPct val="120000"/>
              </a:lnSpc>
              <a:buNone/>
            </a:pPr>
            <a:r>
              <a:rPr lang="zh-CN" altLang="zh-CN" sz="3200" dirty="0"/>
              <a:t>（</a:t>
            </a:r>
            <a:r>
              <a:rPr lang="en-US" altLang="zh-CN" sz="3200" dirty="0"/>
              <a:t>4</a:t>
            </a:r>
            <a:r>
              <a:rPr lang="zh-CN" altLang="zh-CN" sz="3200" dirty="0"/>
              <a:t>）期望这款游戏软件被越来越多的客户喜爱。</a:t>
            </a:r>
          </a:p>
          <a:p>
            <a:endParaRPr lang="zh-CN" altLang="zh-CN" sz="3200" dirty="0"/>
          </a:p>
          <a:p>
            <a:endParaRPr lang="zh-CN" altLang="en-US" dirty="0"/>
          </a:p>
        </p:txBody>
      </p:sp>
    </p:spTree>
    <p:extLst>
      <p:ext uri="{BB962C8B-B14F-4D97-AF65-F5344CB8AC3E}">
        <p14:creationId xmlns:p14="http://schemas.microsoft.com/office/powerpoint/2010/main" val="34242217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zh-CN" b="1" dirty="0"/>
              <a:t>术语与缩略语</a:t>
            </a:r>
            <a:r>
              <a:rPr lang="en-US" altLang="zh-CN"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lnSpcReduction="10000"/>
          </a:bodyPr>
          <a:lstStyle/>
          <a:p>
            <a:r>
              <a:rPr lang="zh-CN" altLang="zh-CN" sz="2400" dirty="0" smtClean="0"/>
              <a:t>描述出现</a:t>
            </a:r>
            <a:r>
              <a:rPr lang="zh-CN" altLang="zh-CN" sz="2400" dirty="0"/>
              <a:t>的术语和缩略语。</a:t>
            </a:r>
            <a:r>
              <a:rPr lang="en-US" altLang="zh-CN" sz="2400" dirty="0"/>
              <a:t> </a:t>
            </a:r>
            <a:endParaRPr lang="zh-CN" altLang="zh-CN" sz="2400" dirty="0"/>
          </a:p>
          <a:p>
            <a:r>
              <a:rPr lang="en-US" altLang="zh-CN" sz="2400" dirty="0" err="1"/>
              <a:t>RPG:role-play-game</a:t>
            </a:r>
            <a:r>
              <a:rPr lang="en-US" altLang="zh-CN" sz="2400" dirty="0"/>
              <a:t>—</a:t>
            </a:r>
            <a:r>
              <a:rPr lang="zh-CN" altLang="zh-CN" sz="2400" dirty="0"/>
              <a:t>角色扮演游戏</a:t>
            </a:r>
          </a:p>
          <a:p>
            <a:r>
              <a:rPr lang="en-US" altLang="zh-CN" sz="2400" dirty="0" err="1"/>
              <a:t>RMXP:RPGMakerXP</a:t>
            </a:r>
            <a:endParaRPr lang="zh-CN" altLang="zh-CN" sz="2400" dirty="0"/>
          </a:p>
          <a:p>
            <a:r>
              <a:rPr lang="en-US" altLang="zh-CN" sz="2400" dirty="0" err="1"/>
              <a:t>PS:Adbode</a:t>
            </a:r>
            <a:r>
              <a:rPr lang="en-US" altLang="zh-CN" sz="2400" dirty="0"/>
              <a:t> </a:t>
            </a:r>
            <a:r>
              <a:rPr lang="en-US" altLang="zh-CN" sz="2400" dirty="0" err="1"/>
              <a:t>PhotoShop</a:t>
            </a:r>
            <a:r>
              <a:rPr lang="en-US" altLang="zh-CN" sz="2400" dirty="0"/>
              <a:t> CS6(</a:t>
            </a:r>
            <a:r>
              <a:rPr lang="zh-CN" altLang="zh-CN" sz="2400" dirty="0"/>
              <a:t>仅限于本项目</a:t>
            </a:r>
            <a:r>
              <a:rPr lang="en-US" altLang="zh-CN" sz="2400" dirty="0"/>
              <a:t>)</a:t>
            </a:r>
            <a:endParaRPr lang="zh-CN" altLang="zh-CN" sz="2400" dirty="0"/>
          </a:p>
          <a:p>
            <a:r>
              <a:rPr lang="en-US" altLang="zh-CN" sz="2400" dirty="0" err="1"/>
              <a:t>PR:Adbode</a:t>
            </a:r>
            <a:r>
              <a:rPr lang="en-US" altLang="zh-CN" sz="2400" dirty="0"/>
              <a:t> Premiere CS5(</a:t>
            </a:r>
            <a:r>
              <a:rPr lang="zh-CN" altLang="zh-CN" sz="2400" dirty="0"/>
              <a:t>仅限于本项目</a:t>
            </a:r>
            <a:r>
              <a:rPr lang="en-US" altLang="zh-CN" sz="2400" dirty="0"/>
              <a:t>)</a:t>
            </a:r>
            <a:endParaRPr lang="zh-CN" altLang="zh-CN" sz="2400" dirty="0"/>
          </a:p>
          <a:p>
            <a:r>
              <a:rPr lang="en-US" altLang="zh-CN" sz="2400" dirty="0"/>
              <a:t>VOCALOID3:</a:t>
            </a:r>
            <a:r>
              <a:rPr lang="zh-CN" altLang="zh-CN" sz="2400" dirty="0"/>
              <a:t>一款音频软件 </a:t>
            </a:r>
          </a:p>
          <a:p>
            <a:r>
              <a:rPr lang="en-US" altLang="zh-CN" sz="2400" dirty="0"/>
              <a:t>GIT: </a:t>
            </a:r>
            <a:r>
              <a:rPr lang="zh-CN" altLang="zh-CN" sz="2400" dirty="0"/>
              <a:t>最先进的分布式版本控制</a:t>
            </a:r>
            <a:r>
              <a:rPr lang="zh-CN" altLang="zh-CN" sz="2400" dirty="0" smtClean="0"/>
              <a:t>系统</a:t>
            </a:r>
            <a:endParaRPr lang="en-US" altLang="zh-CN" sz="2400" dirty="0" smtClean="0"/>
          </a:p>
          <a:p>
            <a:r>
              <a:rPr lang="en-US" altLang="zh-CN" sz="2400" dirty="0" err="1" smtClean="0"/>
              <a:t>Git</a:t>
            </a:r>
            <a:r>
              <a:rPr lang="en-US" altLang="zh-CN" sz="2400" dirty="0" smtClean="0"/>
              <a:t> </a:t>
            </a:r>
            <a:r>
              <a:rPr lang="en-US" altLang="zh-CN" sz="2400" dirty="0" err="1" smtClean="0"/>
              <a:t>Kraken:git</a:t>
            </a:r>
            <a:r>
              <a:rPr lang="zh-CN" altLang="en-US" sz="2400" dirty="0" smtClean="0"/>
              <a:t>的一种图形管理界面软件</a:t>
            </a:r>
            <a:endParaRPr lang="zh-CN" altLang="zh-CN" sz="2400" dirty="0"/>
          </a:p>
          <a:p>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25" y="3645024"/>
            <a:ext cx="2839875" cy="2073722"/>
          </a:xfrm>
          <a:prstGeom prst="rect">
            <a:avLst/>
          </a:prstGeom>
        </p:spPr>
      </p:pic>
    </p:spTree>
    <p:extLst>
      <p:ext uri="{BB962C8B-B14F-4D97-AF65-F5344CB8AC3E}">
        <p14:creationId xmlns:p14="http://schemas.microsoft.com/office/powerpoint/2010/main" val="7574087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4800" cy="1143000"/>
          </a:xfrm>
        </p:spPr>
        <p:txBody>
          <a:bodyPr/>
          <a:lstStyle/>
          <a:p>
            <a:pPr algn="ctr"/>
            <a:r>
              <a:rPr lang="en-US" altLang="zh-CN" sz="4800" b="1" dirty="0" smtClean="0"/>
              <a:t>2</a:t>
            </a:r>
            <a:r>
              <a:rPr lang="en-US" altLang="zh-CN" sz="4800" b="1" dirty="0" smtClean="0"/>
              <a:t> </a:t>
            </a:r>
            <a:r>
              <a:rPr lang="zh-CN" altLang="zh-CN" sz="4800" b="1" dirty="0" smtClean="0"/>
              <a:t>项目概述</a:t>
            </a:r>
            <a:r>
              <a:rPr lang="en-US" altLang="zh-CN" sz="4800" b="1" dirty="0"/>
              <a:t> </a:t>
            </a:r>
            <a:r>
              <a:rPr lang="zh-CN" altLang="zh-CN" b="1" dirty="0"/>
              <a:t/>
            </a:r>
            <a:br>
              <a:rPr lang="zh-CN" altLang="zh-CN" b="1" dirty="0"/>
            </a:br>
            <a:endParaRPr lang="zh-CN" altLang="en-US" dirty="0"/>
          </a:p>
        </p:txBody>
      </p:sp>
      <p:sp>
        <p:nvSpPr>
          <p:cNvPr id="3" name="内容占位符 2"/>
          <p:cNvSpPr>
            <a:spLocks noGrp="1"/>
          </p:cNvSpPr>
          <p:nvPr>
            <p:ph sz="quarter" idx="13"/>
          </p:nvPr>
        </p:nvSpPr>
        <p:spPr/>
        <p:txBody>
          <a:bodyPr>
            <a:normAutofit/>
          </a:bodyPr>
          <a:lstStyle/>
          <a:p>
            <a:r>
              <a:rPr lang="en-US" altLang="zh-CN" sz="2400" dirty="0"/>
              <a:t>1</a:t>
            </a:r>
            <a:r>
              <a:rPr lang="zh-CN" altLang="zh-CN" sz="2400" dirty="0"/>
              <a:t>面向人群：青少年</a:t>
            </a:r>
          </a:p>
          <a:p>
            <a:r>
              <a:rPr lang="en-US" altLang="zh-CN" sz="2400" dirty="0"/>
              <a:t>2</a:t>
            </a:r>
            <a:r>
              <a:rPr lang="zh-CN" altLang="zh-CN" sz="2400" dirty="0"/>
              <a:t>运作平台：</a:t>
            </a:r>
            <a:r>
              <a:rPr lang="en-US" altLang="zh-CN" sz="2400" dirty="0"/>
              <a:t>pc windows XP/7/8/8.1/10</a:t>
            </a:r>
            <a:endParaRPr lang="zh-CN" altLang="zh-CN" sz="2400" dirty="0"/>
          </a:p>
          <a:p>
            <a:r>
              <a:rPr lang="en-US" altLang="zh-CN" sz="2400" dirty="0"/>
              <a:t>3</a:t>
            </a:r>
            <a:r>
              <a:rPr lang="zh-CN" altLang="zh-CN" sz="2400" dirty="0"/>
              <a:t>游戏类型：</a:t>
            </a:r>
            <a:r>
              <a:rPr lang="en-US" altLang="zh-CN" sz="2400" dirty="0"/>
              <a:t>RPG</a:t>
            </a:r>
            <a:r>
              <a:rPr lang="zh-CN" altLang="zh-CN" sz="2400" dirty="0"/>
              <a:t>角色扮演</a:t>
            </a:r>
          </a:p>
          <a:p>
            <a:r>
              <a:rPr lang="en-US" altLang="zh-CN" sz="2400" dirty="0" smtClean="0"/>
              <a:t>4.</a:t>
            </a:r>
            <a:r>
              <a:rPr lang="zh-CN" altLang="zh-CN" sz="2400" dirty="0" smtClean="0"/>
              <a:t>制作</a:t>
            </a:r>
            <a:r>
              <a:rPr lang="zh-CN" altLang="zh-CN" sz="2400" dirty="0"/>
              <a:t>工具（开发平台）：</a:t>
            </a:r>
            <a:r>
              <a:rPr lang="en-US" altLang="zh-CN" sz="2400" dirty="0" err="1"/>
              <a:t>rpgmakerxp</a:t>
            </a:r>
            <a:endParaRPr lang="zh-CN" altLang="zh-CN" sz="2400" dirty="0"/>
          </a:p>
          <a:p>
            <a:r>
              <a:rPr lang="en-US" altLang="zh-CN" sz="2400" dirty="0" smtClean="0"/>
              <a:t>5.</a:t>
            </a:r>
            <a:r>
              <a:rPr lang="zh-CN" altLang="zh-CN" sz="2400" dirty="0" smtClean="0"/>
              <a:t>开发</a:t>
            </a:r>
            <a:r>
              <a:rPr lang="zh-CN" altLang="zh-CN" sz="2400" dirty="0"/>
              <a:t>语言：</a:t>
            </a:r>
            <a:r>
              <a:rPr lang="en-US" altLang="zh-CN" sz="2400" dirty="0"/>
              <a:t>ruby</a:t>
            </a:r>
            <a:endParaRPr lang="zh-CN" altLang="zh-CN" sz="2400" dirty="0"/>
          </a:p>
          <a:p>
            <a:r>
              <a:rPr lang="en-US" altLang="zh-CN" sz="2400" dirty="0" smtClean="0"/>
              <a:t>6.</a:t>
            </a:r>
            <a:r>
              <a:rPr lang="zh-CN" altLang="zh-CN" sz="2400" dirty="0" smtClean="0"/>
              <a:t>游戏</a:t>
            </a:r>
            <a:r>
              <a:rPr lang="zh-CN" altLang="zh-CN" sz="2400" dirty="0"/>
              <a:t>风格：像素</a:t>
            </a:r>
            <a:r>
              <a:rPr lang="en-US" altLang="zh-CN" sz="2400" dirty="0"/>
              <a:t>+</a:t>
            </a:r>
            <a:r>
              <a:rPr lang="zh-CN" altLang="zh-CN" sz="2400" dirty="0"/>
              <a:t>解谜</a:t>
            </a:r>
            <a:r>
              <a:rPr lang="en-US" altLang="zh-CN" sz="2400" dirty="0"/>
              <a:t>+</a:t>
            </a:r>
            <a:r>
              <a:rPr lang="zh-CN" altLang="zh-CN" sz="2400" dirty="0"/>
              <a:t>养成</a:t>
            </a:r>
            <a:r>
              <a:rPr lang="en-US" altLang="zh-CN" sz="2400" dirty="0"/>
              <a:t>+</a:t>
            </a:r>
            <a:r>
              <a:rPr lang="zh-CN" altLang="zh-CN" sz="2400" dirty="0"/>
              <a:t>战斗</a:t>
            </a:r>
          </a:p>
          <a:p>
            <a:r>
              <a:rPr lang="en-US" altLang="zh-CN" sz="2400" dirty="0" smtClean="0"/>
              <a:t>7.</a:t>
            </a:r>
            <a:r>
              <a:rPr lang="zh-CN" altLang="zh-CN" sz="2400" dirty="0" smtClean="0"/>
              <a:t>需要</a:t>
            </a:r>
            <a:r>
              <a:rPr lang="zh-CN" altLang="zh-CN" sz="2400" dirty="0"/>
              <a:t>用到的工具：</a:t>
            </a:r>
            <a:r>
              <a:rPr lang="en-US" altLang="zh-CN" sz="2400" dirty="0" err="1"/>
              <a:t>ps</a:t>
            </a:r>
            <a:r>
              <a:rPr lang="zh-CN" altLang="zh-CN" sz="2400" dirty="0"/>
              <a:t>，</a:t>
            </a:r>
            <a:r>
              <a:rPr lang="en-US" altLang="zh-CN" sz="2400" dirty="0" err="1"/>
              <a:t>rpgmakerxp</a:t>
            </a:r>
            <a:r>
              <a:rPr lang="zh-CN" altLang="zh-CN" sz="2400" dirty="0"/>
              <a:t>，</a:t>
            </a:r>
            <a:r>
              <a:rPr lang="en-US" altLang="zh-CN" sz="2400" dirty="0" smtClean="0"/>
              <a:t>pr,vocaloid3,git</a:t>
            </a:r>
            <a:r>
              <a:rPr lang="zh-CN" altLang="en-US" sz="2400" dirty="0" smtClean="0"/>
              <a:t>，</a:t>
            </a:r>
            <a:r>
              <a:rPr lang="en-US" altLang="zh-CN" sz="2400" dirty="0" err="1" smtClean="0"/>
              <a:t>git</a:t>
            </a:r>
            <a:r>
              <a:rPr lang="en-US" altLang="zh-CN" sz="2400" dirty="0" smtClean="0"/>
              <a:t> kraken</a:t>
            </a:r>
            <a:endParaRPr lang="zh-CN" altLang="zh-CN" sz="2400" dirty="0"/>
          </a:p>
          <a:p>
            <a:endParaRPr lang="zh-CN" altLang="en-US" dirty="0"/>
          </a:p>
        </p:txBody>
      </p:sp>
    </p:spTree>
    <p:extLst>
      <p:ext uri="{BB962C8B-B14F-4D97-AF65-F5344CB8AC3E}">
        <p14:creationId xmlns:p14="http://schemas.microsoft.com/office/powerpoint/2010/main" val="21013489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1400"/>
            <a:ext cx="7924800" cy="1143000"/>
          </a:xfrm>
        </p:spPr>
        <p:txBody>
          <a:bodyPr/>
          <a:lstStyle/>
          <a:p>
            <a:r>
              <a:rPr lang="en-US" altLang="zh-CN" dirty="0" smtClean="0"/>
              <a:t>2.1</a:t>
            </a:r>
            <a:r>
              <a:rPr lang="zh-CN" altLang="zh-CN" dirty="0" smtClean="0"/>
              <a:t>游戏简介</a:t>
            </a:r>
            <a:endParaRPr lang="zh-CN" altLang="en-US" dirty="0"/>
          </a:p>
        </p:txBody>
      </p:sp>
      <p:sp>
        <p:nvSpPr>
          <p:cNvPr id="3" name="内容占位符 2"/>
          <p:cNvSpPr>
            <a:spLocks noGrp="1"/>
          </p:cNvSpPr>
          <p:nvPr>
            <p:ph sz="quarter" idx="13"/>
          </p:nvPr>
        </p:nvSpPr>
        <p:spPr>
          <a:xfrm>
            <a:off x="611560" y="1268760"/>
            <a:ext cx="7924800" cy="4997152"/>
          </a:xfrm>
        </p:spPr>
        <p:txBody>
          <a:bodyPr>
            <a:noAutofit/>
          </a:bodyPr>
          <a:lstStyle/>
          <a:p>
            <a:r>
              <a:rPr lang="en-US" altLang="zh-CN" sz="2400" dirty="0"/>
              <a:t>3</a:t>
            </a:r>
            <a:r>
              <a:rPr lang="zh-CN" altLang="zh-CN" sz="2400" dirty="0"/>
              <a:t>条主线剧情（总体</a:t>
            </a:r>
            <a:r>
              <a:rPr lang="zh-CN" altLang="zh-CN" sz="2400" dirty="0" smtClean="0"/>
              <a:t>）</a:t>
            </a:r>
            <a:r>
              <a:rPr lang="zh-CN" altLang="en-US" sz="2400" dirty="0" smtClean="0"/>
              <a:t>，</a:t>
            </a:r>
            <a:r>
              <a:rPr lang="zh-CN" altLang="zh-CN" sz="2400" dirty="0" smtClean="0"/>
              <a:t>多种多样</a:t>
            </a:r>
            <a:r>
              <a:rPr lang="zh-CN" altLang="zh-CN" sz="2400" dirty="0"/>
              <a:t>的侦探线索，导致的不同的剧情</a:t>
            </a:r>
            <a:r>
              <a:rPr lang="zh-CN" altLang="zh-CN" sz="2400" dirty="0" smtClean="0"/>
              <a:t>理解</a:t>
            </a:r>
            <a:endParaRPr lang="zh-CN" altLang="zh-CN" sz="2400" dirty="0"/>
          </a:p>
          <a:p>
            <a:r>
              <a:rPr lang="zh-CN" altLang="en-US" sz="2400" dirty="0" smtClean="0"/>
              <a:t>回合制的战斗模式</a:t>
            </a:r>
            <a:endParaRPr lang="en-US" altLang="zh-CN" sz="2400" dirty="0" smtClean="0"/>
          </a:p>
          <a:p>
            <a:r>
              <a:rPr lang="zh-CN" altLang="zh-CN" sz="2400" dirty="0" smtClean="0"/>
              <a:t>属于</a:t>
            </a:r>
            <a:r>
              <a:rPr lang="zh-CN" altLang="zh-CN" sz="2400" dirty="0"/>
              <a:t>玩家自己构造的房屋</a:t>
            </a:r>
          </a:p>
          <a:p>
            <a:r>
              <a:rPr lang="zh-CN" altLang="zh-CN" sz="2400" dirty="0"/>
              <a:t>可以招聘人物的侦探所，制定想要完成的</a:t>
            </a:r>
            <a:r>
              <a:rPr lang="zh-CN" altLang="zh-CN" sz="2400" dirty="0" smtClean="0"/>
              <a:t>任务</a:t>
            </a:r>
            <a:r>
              <a:rPr lang="zh-CN" altLang="en-US" sz="2400" dirty="0" smtClean="0"/>
              <a:t>，</a:t>
            </a:r>
            <a:r>
              <a:rPr lang="zh-CN" altLang="zh-CN" sz="2400" dirty="0" smtClean="0"/>
              <a:t>随</a:t>
            </a:r>
            <a:r>
              <a:rPr lang="zh-CN" altLang="zh-CN" sz="2400" dirty="0"/>
              <a:t>名气变化的无限的支线任务接取，包括自动执行和手动</a:t>
            </a:r>
            <a:r>
              <a:rPr lang="zh-CN" altLang="zh-CN" sz="2400" dirty="0" smtClean="0"/>
              <a:t>执行</a:t>
            </a:r>
            <a:r>
              <a:rPr lang="en-US" altLang="zh-CN" sz="2400" dirty="0"/>
              <a:t> </a:t>
            </a:r>
            <a:endParaRPr lang="zh-CN" altLang="zh-CN" sz="2400" dirty="0"/>
          </a:p>
          <a:p>
            <a:r>
              <a:rPr lang="zh-CN" altLang="zh-CN" sz="2400" dirty="0"/>
              <a:t>独特的好感度养成系统</a:t>
            </a:r>
          </a:p>
          <a:p>
            <a:r>
              <a:rPr lang="zh-CN" altLang="zh-CN" sz="2400" dirty="0" smtClean="0"/>
              <a:t>多种</a:t>
            </a:r>
            <a:r>
              <a:rPr lang="zh-CN" altLang="zh-CN" sz="2400" dirty="0"/>
              <a:t>传统小游戏：</a:t>
            </a:r>
            <a:r>
              <a:rPr lang="en-US" altLang="zh-CN" sz="2400" dirty="0"/>
              <a:t>21</a:t>
            </a:r>
            <a:r>
              <a:rPr lang="zh-CN" altLang="zh-CN" sz="2400" dirty="0"/>
              <a:t>点，打地鼠，俄罗斯方块，炸弹人</a:t>
            </a:r>
            <a:r>
              <a:rPr lang="zh-CN" altLang="zh-CN" sz="2400" dirty="0" smtClean="0"/>
              <a:t>……</a:t>
            </a:r>
            <a:endParaRPr lang="zh-CN" altLang="zh-CN" sz="2400" dirty="0"/>
          </a:p>
        </p:txBody>
      </p:sp>
      <p:sp>
        <p:nvSpPr>
          <p:cNvPr id="4" name="TextBox 3" hidden="1"/>
          <p:cNvSpPr txBox="1"/>
          <p:nvPr/>
        </p:nvSpPr>
        <p:spPr>
          <a:xfrm>
            <a:off x="67653" y="1136232"/>
            <a:ext cx="8856984" cy="5170646"/>
          </a:xfrm>
          <a:prstGeom prst="rect">
            <a:avLst/>
          </a:prstGeom>
          <a:noFill/>
        </p:spPr>
        <p:txBody>
          <a:bodyPr wrap="square" rtlCol="0">
            <a:spAutoFit/>
          </a:bodyPr>
          <a:lstStyle/>
          <a:p>
            <a:r>
              <a:rPr lang="en-US" altLang="zh-CN" sz="2400" dirty="0" smtClean="0"/>
              <a:t>	</a:t>
            </a:r>
            <a:r>
              <a:rPr lang="zh-CN" altLang="zh-CN" sz="2400" dirty="0" smtClean="0"/>
              <a:t>一切</a:t>
            </a:r>
            <a:r>
              <a:rPr lang="zh-CN" altLang="zh-CN" sz="2400" dirty="0"/>
              <a:t>的故事起源于</a:t>
            </a:r>
            <a:r>
              <a:rPr lang="en-US" altLang="zh-CN" sz="2400" dirty="0"/>
              <a:t>800</a:t>
            </a:r>
            <a:r>
              <a:rPr lang="zh-CN" altLang="zh-CN" sz="2400" dirty="0"/>
              <a:t>多年前那场对抗“虚空”入侵的战争，战后，不同种族对于权力与欲望的渴望不断地被和平放大，爆发了一场近百年的所谓“碎片”争夺战。</a:t>
            </a:r>
          </a:p>
          <a:p>
            <a:r>
              <a:rPr lang="en-US" altLang="zh-CN" sz="2400" dirty="0" smtClean="0"/>
              <a:t>	</a:t>
            </a:r>
            <a:r>
              <a:rPr lang="zh-CN" altLang="zh-CN" sz="2400" dirty="0" smtClean="0"/>
              <a:t>这</a:t>
            </a:r>
            <a:r>
              <a:rPr lang="zh-CN" altLang="zh-CN" sz="2400" dirty="0"/>
              <a:t>场战争虽然早已以人类的胜利为结束，但是潜在的阴谋与欲望的暗流一直潜伏在人族历代国王与不得不退入山脉的异族心中……</a:t>
            </a:r>
          </a:p>
          <a:p>
            <a:r>
              <a:rPr lang="en-US" altLang="zh-CN" sz="2400" dirty="0" smtClean="0"/>
              <a:t>	</a:t>
            </a:r>
            <a:r>
              <a:rPr lang="zh-CN" altLang="zh-CN" sz="2400" dirty="0" smtClean="0"/>
              <a:t>而</a:t>
            </a:r>
            <a:r>
              <a:rPr lang="zh-CN" altLang="zh-CN" sz="2400" dirty="0"/>
              <a:t>事到如今，这已经不是所谓的“碎片”争夺战，而是所谓的种族仇恨</a:t>
            </a:r>
          </a:p>
          <a:p>
            <a:r>
              <a:rPr lang="en-US" altLang="zh-CN" sz="2400" dirty="0" smtClean="0"/>
              <a:t>	</a:t>
            </a:r>
            <a:r>
              <a:rPr lang="zh-CN" altLang="zh-CN" sz="2400" dirty="0" smtClean="0"/>
              <a:t>双方</a:t>
            </a:r>
            <a:r>
              <a:rPr lang="zh-CN" altLang="zh-CN" sz="2400" dirty="0"/>
              <a:t>都在等待对方露出破绽的良机……</a:t>
            </a:r>
          </a:p>
          <a:p>
            <a:r>
              <a:rPr lang="en-US" altLang="zh-CN" sz="2400" dirty="0" smtClean="0"/>
              <a:t>	</a:t>
            </a:r>
            <a:r>
              <a:rPr lang="zh-CN" altLang="zh-CN" sz="2400" dirty="0" smtClean="0"/>
              <a:t>在</a:t>
            </a:r>
            <a:r>
              <a:rPr lang="zh-CN" altLang="zh-CN" sz="2400" dirty="0"/>
              <a:t>这个时候，上古时期突然消失的种族突然在摩罗花王国首都出现，深知其中原委的异族一定会把这当作绝好的掩护，展开他们最后的计划，终结人族……</a:t>
            </a:r>
          </a:p>
          <a:p>
            <a:r>
              <a:rPr lang="en-US" altLang="zh-CN" sz="2400" dirty="0"/>
              <a:t>	</a:t>
            </a:r>
            <a:r>
              <a:rPr lang="zh-CN" altLang="zh-CN" sz="2400" dirty="0"/>
              <a:t>但实际上，异族首脑真正的目的是……</a:t>
            </a:r>
          </a:p>
          <a:p>
            <a:endParaRPr lang="zh-CN" altLang="en-US" dirty="0"/>
          </a:p>
        </p:txBody>
      </p:sp>
    </p:spTree>
    <p:extLst>
      <p:ext uri="{BB962C8B-B14F-4D97-AF65-F5344CB8AC3E}">
        <p14:creationId xmlns:p14="http://schemas.microsoft.com/office/powerpoint/2010/main" val="4154300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5" dur="500"/>
                                        <p:tgtEl>
                                          <p:spTgt spid="3">
                                            <p:txEl>
                                              <p:pRg st="0" end="0"/>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3">
                                            <p:txEl>
                                              <p:pRg st="0" end="0"/>
                                            </p:txEl>
                                          </p:spTgt>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9" dur="500"/>
                                        <p:tgtEl>
                                          <p:spTgt spid="3">
                                            <p:txEl>
                                              <p:pRg st="1" end="1"/>
                                            </p:txEl>
                                          </p:spTgt>
                                        </p:tgtEl>
                                        <p:attrNameLst>
                                          <p:attrName>ppt_y</p:attrName>
                                        </p:attrNameLst>
                                      </p:cBhvr>
                                      <p:tavLst>
                                        <p:tav tm="0">
                                          <p:val>
                                            <p:strVal val="ppt_y"/>
                                          </p:val>
                                        </p:tav>
                                        <p:tav tm="100000">
                                          <p:val>
                                            <p:strVal val="ppt_y"/>
                                          </p:val>
                                        </p:tav>
                                      </p:tavLst>
                                    </p:anim>
                                    <p:set>
                                      <p:cBhvr>
                                        <p:cTn id="50" dur="1" fill="hold">
                                          <p:stCondLst>
                                            <p:cond delay="499"/>
                                          </p:stCondLst>
                                        </p:cTn>
                                        <p:tgtEl>
                                          <p:spTgt spid="3">
                                            <p:txEl>
                                              <p:pRg st="1" end="1"/>
                                            </p:txEl>
                                          </p:spTgt>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2" end="2"/>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2" end="2"/>
                                            </p:txEl>
                                          </p:spTgt>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7" dur="500"/>
                                        <p:tgtEl>
                                          <p:spTgt spid="3">
                                            <p:txEl>
                                              <p:pRg st="3" end="3"/>
                                            </p:txEl>
                                          </p:spTgt>
                                        </p:tgtEl>
                                        <p:attrNameLst>
                                          <p:attrName>ppt_y</p:attrName>
                                        </p:attrNameLst>
                                      </p:cBhvr>
                                      <p:tavLst>
                                        <p:tav tm="0">
                                          <p:val>
                                            <p:strVal val="ppt_y"/>
                                          </p:val>
                                        </p:tav>
                                        <p:tav tm="100000">
                                          <p:val>
                                            <p:strVal val="ppt_y"/>
                                          </p:val>
                                        </p:tav>
                                      </p:tavLst>
                                    </p:anim>
                                    <p:set>
                                      <p:cBhvr>
                                        <p:cTn id="58" dur="1" fill="hold">
                                          <p:stCondLst>
                                            <p:cond delay="499"/>
                                          </p:stCondLst>
                                        </p:cTn>
                                        <p:tgtEl>
                                          <p:spTgt spid="3">
                                            <p:txEl>
                                              <p:pRg st="3" end="3"/>
                                            </p:txEl>
                                          </p:spTgt>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4" end="4"/>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4" end="4"/>
                                            </p:txEl>
                                          </p:spTgt>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65" dur="500"/>
                                        <p:tgtEl>
                                          <p:spTgt spid="3">
                                            <p:txEl>
                                              <p:pRg st="5" end="5"/>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r>
              <a:rPr lang="zh-CN" altLang="zh-CN" dirty="0" smtClean="0"/>
              <a:t>项目目标</a:t>
            </a:r>
            <a:endParaRPr lang="zh-CN" altLang="en-US" dirty="0"/>
          </a:p>
        </p:txBody>
      </p:sp>
      <p:sp>
        <p:nvSpPr>
          <p:cNvPr id="3" name="内容占位符 2"/>
          <p:cNvSpPr>
            <a:spLocks noGrp="1"/>
          </p:cNvSpPr>
          <p:nvPr>
            <p:ph sz="quarter" idx="13"/>
          </p:nvPr>
        </p:nvSpPr>
        <p:spPr/>
        <p:txBody>
          <a:bodyPr>
            <a:normAutofit/>
          </a:bodyPr>
          <a:lstStyle/>
          <a:p>
            <a:r>
              <a:rPr lang="zh-CN" altLang="zh-CN" sz="2800" dirty="0" smtClean="0"/>
              <a:t>项目名称：</a:t>
            </a:r>
            <a:r>
              <a:rPr lang="en-US" altLang="zh-CN" sz="2800" dirty="0" smtClean="0"/>
              <a:t> RPG</a:t>
            </a:r>
            <a:r>
              <a:rPr lang="zh-CN" altLang="zh-CN" sz="2800" dirty="0" smtClean="0"/>
              <a:t>游戏开发计划</a:t>
            </a:r>
            <a:r>
              <a:rPr lang="en-US" altLang="zh-CN" sz="2800" dirty="0" smtClean="0"/>
              <a:t> </a:t>
            </a:r>
            <a:endParaRPr lang="zh-CN" altLang="zh-CN" sz="2800" b="1" dirty="0" smtClean="0"/>
          </a:p>
          <a:p>
            <a:r>
              <a:rPr lang="zh-CN" altLang="zh-CN" sz="2800" dirty="0" smtClean="0"/>
              <a:t>任务提出者：</a:t>
            </a:r>
            <a:r>
              <a:rPr lang="en-US" altLang="zh-CN" sz="2800" dirty="0" smtClean="0"/>
              <a:t> </a:t>
            </a:r>
            <a:r>
              <a:rPr lang="zh-CN" altLang="zh-CN" sz="2800" dirty="0" smtClean="0"/>
              <a:t>郑丁公</a:t>
            </a:r>
            <a:r>
              <a:rPr lang="en-US" altLang="zh-CN" sz="2800" dirty="0" smtClean="0"/>
              <a:t>  </a:t>
            </a:r>
            <a:endParaRPr lang="zh-CN" altLang="zh-CN" sz="2800" b="1" dirty="0" smtClean="0"/>
          </a:p>
          <a:p>
            <a:r>
              <a:rPr lang="zh-CN" altLang="zh-CN" sz="2800" dirty="0" smtClean="0"/>
              <a:t>开发者：</a:t>
            </a:r>
            <a:r>
              <a:rPr lang="en-US" altLang="zh-CN" sz="2800" dirty="0" smtClean="0"/>
              <a:t> </a:t>
            </a:r>
            <a:r>
              <a:rPr lang="zh-CN" altLang="zh-CN" sz="2800" dirty="0" smtClean="0"/>
              <a:t>嵇德宏，谢正树，郑丁公</a:t>
            </a:r>
            <a:endParaRPr lang="zh-CN" altLang="zh-CN" sz="2800" b="1" dirty="0" smtClean="0"/>
          </a:p>
          <a:p>
            <a:r>
              <a:rPr lang="zh-CN" altLang="zh-CN" sz="2800" dirty="0" smtClean="0"/>
              <a:t>目标</a:t>
            </a:r>
            <a:r>
              <a:rPr lang="zh-CN" altLang="zh-CN" sz="2800" dirty="0"/>
              <a:t>：文案第一章部分必须全部完成，（游戏时长</a:t>
            </a:r>
            <a:r>
              <a:rPr lang="en-US" altLang="zh-CN" sz="2800" dirty="0"/>
              <a:t>5</a:t>
            </a:r>
            <a:r>
              <a:rPr lang="zh-CN" altLang="zh-CN" sz="2800" dirty="0"/>
              <a:t>小时</a:t>
            </a:r>
            <a:r>
              <a:rPr lang="en-US" altLang="zh-CN" sz="2800" dirty="0"/>
              <a:t>+</a:t>
            </a:r>
            <a:r>
              <a:rPr lang="zh-CN" altLang="zh-CN" sz="2800" dirty="0"/>
              <a:t>）</a:t>
            </a:r>
            <a:r>
              <a:rPr lang="zh-CN" altLang="zh-CN" sz="2800" dirty="0" smtClean="0"/>
              <a:t>之后部分</a:t>
            </a:r>
            <a:r>
              <a:rPr lang="zh-CN" altLang="zh-CN" sz="2800" dirty="0"/>
              <a:t>待</a:t>
            </a:r>
            <a:r>
              <a:rPr lang="zh-CN" altLang="zh-CN" sz="2800" dirty="0" smtClean="0"/>
              <a:t>定</a:t>
            </a:r>
            <a:endParaRPr lang="zh-CN" altLang="zh-CN" sz="2800" b="1" dirty="0"/>
          </a:p>
        </p:txBody>
      </p:sp>
    </p:spTree>
    <p:extLst>
      <p:ext uri="{BB962C8B-B14F-4D97-AF65-F5344CB8AC3E}">
        <p14:creationId xmlns:p14="http://schemas.microsoft.com/office/powerpoint/2010/main" val="19761362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329" y="4016748"/>
            <a:ext cx="2123728" cy="1550780"/>
          </a:xfrm>
          <a:prstGeom prst="rect">
            <a:avLst/>
          </a:prstGeom>
        </p:spPr>
      </p:pic>
      <p:sp>
        <p:nvSpPr>
          <p:cNvPr id="2" name="标题 1"/>
          <p:cNvSpPr>
            <a:spLocks noGrp="1"/>
          </p:cNvSpPr>
          <p:nvPr>
            <p:ph type="title"/>
          </p:nvPr>
        </p:nvSpPr>
        <p:spPr/>
        <p:txBody>
          <a:bodyPr/>
          <a:lstStyle/>
          <a:p>
            <a:r>
              <a:rPr lang="en-US" altLang="zh-CN" dirty="0"/>
              <a:t>2.3 </a:t>
            </a:r>
            <a:r>
              <a:rPr lang="zh-CN" altLang="zh-CN" dirty="0"/>
              <a:t>交付的产品</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3234135186"/>
              </p:ext>
            </p:extLst>
          </p:nvPr>
        </p:nvGraphicFramePr>
        <p:xfrm>
          <a:off x="-8905" y="1988840"/>
          <a:ext cx="9109358" cy="2016224"/>
        </p:xfrm>
        <a:graphic>
          <a:graphicData uri="http://schemas.openxmlformats.org/drawingml/2006/table">
            <a:tbl>
              <a:tblPr firstRow="1" firstCol="1" bandRow="1">
                <a:tableStyleId>{5C22544A-7EE6-4342-B048-85BDC9FD1C3A}</a:tableStyleId>
              </a:tblPr>
              <a:tblGrid>
                <a:gridCol w="1517870"/>
                <a:gridCol w="1517870"/>
                <a:gridCol w="1517870"/>
                <a:gridCol w="1517870"/>
                <a:gridCol w="1518939"/>
                <a:gridCol w="1518939"/>
              </a:tblGrid>
              <a:tr h="288032">
                <a:tc>
                  <a:txBody>
                    <a:bodyPr/>
                    <a:lstStyle/>
                    <a:p>
                      <a:pPr algn="just">
                        <a:spcAft>
                          <a:spcPts val="0"/>
                        </a:spcAft>
                      </a:pPr>
                      <a:r>
                        <a:rPr lang="zh-CN" sz="1800" kern="100" dirty="0">
                          <a:effectLst/>
                        </a:rPr>
                        <a:t>序号</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产品名称</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介质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交付日期</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接收方</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接受准则</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01</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游戏本体</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Pc</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dirty="0">
                          <a:effectLst/>
                        </a:rPr>
                        <a:t>6</a:t>
                      </a:r>
                      <a:r>
                        <a:rPr lang="zh-CN" sz="1800" kern="100" dirty="0">
                          <a:effectLst/>
                        </a:rPr>
                        <a:t>月</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smtClean="0">
                          <a:effectLst/>
                        </a:rPr>
                        <a:t>完整</a:t>
                      </a:r>
                      <a:endParaRPr lang="en-US" altLang="zh-CN" sz="1800" kern="100" dirty="0" smtClean="0">
                        <a:effectLst/>
                      </a:endParaRPr>
                    </a:p>
                    <a:p>
                      <a:pPr algn="just">
                        <a:spcAft>
                          <a:spcPts val="0"/>
                        </a:spcAft>
                      </a:pPr>
                      <a:r>
                        <a:rPr lang="en-US" sz="1800" kern="100" dirty="0" smtClean="0">
                          <a:effectLst/>
                        </a:rPr>
                        <a:t>bug</a:t>
                      </a:r>
                      <a:r>
                        <a:rPr lang="zh-CN" sz="1800" kern="100" dirty="0">
                          <a:effectLst/>
                        </a:rPr>
                        <a:t>少的游戏</a:t>
                      </a:r>
                      <a:endParaRPr lang="zh-CN" sz="1800" kern="100" dirty="0">
                        <a:effectLst/>
                        <a:latin typeface="Calibri"/>
                        <a:ea typeface="宋体"/>
                        <a:cs typeface="Times New Roman"/>
                      </a:endParaRPr>
                    </a:p>
                  </a:txBody>
                  <a:tcPr marL="117284" marR="117284" marT="0" marB="0"/>
                </a:tc>
              </a:tr>
              <a:tr h="576064">
                <a:tc>
                  <a:txBody>
                    <a:bodyPr/>
                    <a:lstStyle/>
                    <a:p>
                      <a:pPr algn="just">
                        <a:spcAft>
                          <a:spcPts val="0"/>
                        </a:spcAft>
                      </a:pPr>
                      <a:r>
                        <a:rPr lang="en-US" sz="1800" kern="100">
                          <a:effectLst/>
                        </a:rPr>
                        <a:t>02</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altLang="en-US" sz="1800" kern="100" dirty="0" smtClean="0">
                          <a:effectLst/>
                        </a:rPr>
                        <a:t>各阶段</a:t>
                      </a:r>
                      <a:r>
                        <a:rPr lang="en-US" sz="1800" kern="100" dirty="0" err="1" smtClean="0">
                          <a:effectLst/>
                        </a:rPr>
                        <a:t>Ppt</a:t>
                      </a:r>
                      <a:r>
                        <a:rPr lang="zh-CN" sz="1800" kern="100" dirty="0">
                          <a:effectLst/>
                        </a:rPr>
                        <a:t>展示</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Ppt</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模板格式需求</a:t>
                      </a:r>
                      <a:endParaRPr lang="zh-CN" sz="1800" kern="100">
                        <a:effectLst/>
                        <a:latin typeface="Calibri"/>
                        <a:ea typeface="宋体"/>
                        <a:cs typeface="Times New Roman"/>
                      </a:endParaRPr>
                    </a:p>
                  </a:txBody>
                  <a:tcPr marL="117284" marR="117284" marT="0" marB="0"/>
                </a:tc>
              </a:tr>
              <a:tr h="576064">
                <a:tc>
                  <a:txBody>
                    <a:bodyPr/>
                    <a:lstStyle/>
                    <a:p>
                      <a:pPr algn="just">
                        <a:spcAft>
                          <a:spcPts val="0"/>
                        </a:spcAft>
                      </a:pPr>
                      <a:r>
                        <a:rPr lang="en-US" sz="1800" kern="100" dirty="0">
                          <a:effectLst/>
                        </a:rPr>
                        <a:t>03</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zh-CN" altLang="en-US" sz="1800" kern="100" dirty="0" smtClean="0">
                          <a:effectLst/>
                        </a:rPr>
                        <a:t>各阶段</a:t>
                      </a:r>
                      <a:r>
                        <a:rPr lang="en-US" sz="1800" kern="100" dirty="0" smtClean="0">
                          <a:effectLst/>
                        </a:rPr>
                        <a:t>Word</a:t>
                      </a:r>
                      <a:r>
                        <a:rPr lang="zh-CN" sz="1800" kern="100" dirty="0">
                          <a:effectLst/>
                        </a:rPr>
                        <a:t>文档</a:t>
                      </a:r>
                      <a:endParaRPr lang="zh-CN" sz="1800" kern="100" dirty="0">
                        <a:effectLst/>
                        <a:latin typeface="Calibri"/>
                        <a:ea typeface="宋体"/>
                        <a:cs typeface="Times New Roman"/>
                      </a:endParaRPr>
                    </a:p>
                  </a:txBody>
                  <a:tcPr marL="117284" marR="117284" marT="0" marB="0"/>
                </a:tc>
                <a:tc>
                  <a:txBody>
                    <a:bodyPr/>
                    <a:lstStyle/>
                    <a:p>
                      <a:pPr algn="just">
                        <a:spcAft>
                          <a:spcPts val="0"/>
                        </a:spcAft>
                      </a:pPr>
                      <a:r>
                        <a:rPr lang="en-US" sz="1800" kern="100">
                          <a:effectLst/>
                        </a:rPr>
                        <a:t>Pc Word</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每周</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a:effectLst/>
                        </a:rPr>
                        <a:t>老师</a:t>
                      </a:r>
                      <a:r>
                        <a:rPr lang="en-US" sz="1800" kern="100">
                          <a:effectLst/>
                        </a:rPr>
                        <a:t>+4</a:t>
                      </a:r>
                      <a:r>
                        <a:rPr lang="zh-CN" sz="1800" kern="100">
                          <a:effectLst/>
                        </a:rPr>
                        <a:t>位助教</a:t>
                      </a:r>
                      <a:endParaRPr lang="zh-CN" sz="1800" kern="100">
                        <a:effectLst/>
                        <a:latin typeface="Calibri"/>
                        <a:ea typeface="宋体"/>
                        <a:cs typeface="Times New Roman"/>
                      </a:endParaRPr>
                    </a:p>
                  </a:txBody>
                  <a:tcPr marL="117284" marR="117284" marT="0" marB="0"/>
                </a:tc>
                <a:tc>
                  <a:txBody>
                    <a:bodyPr/>
                    <a:lstStyle/>
                    <a:p>
                      <a:pPr algn="just">
                        <a:spcAft>
                          <a:spcPts val="0"/>
                        </a:spcAft>
                      </a:pPr>
                      <a:r>
                        <a:rPr lang="zh-CN" sz="1800" kern="100" dirty="0">
                          <a:effectLst/>
                        </a:rPr>
                        <a:t>模板格式需求</a:t>
                      </a:r>
                      <a:endParaRPr lang="zh-CN" sz="1800" kern="100" dirty="0">
                        <a:effectLst/>
                        <a:latin typeface="Calibri"/>
                        <a:ea typeface="宋体"/>
                        <a:cs typeface="Times New Roman"/>
                      </a:endParaRPr>
                    </a:p>
                  </a:txBody>
                  <a:tcPr marL="117284" marR="117284" marT="0" marB="0"/>
                </a:tc>
              </a:tr>
            </a:tbl>
          </a:graphicData>
        </a:graphic>
      </p:graphicFrame>
    </p:spTree>
    <p:extLst>
      <p:ext uri="{BB962C8B-B14F-4D97-AF65-F5344CB8AC3E}">
        <p14:creationId xmlns:p14="http://schemas.microsoft.com/office/powerpoint/2010/main" val="14087184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800" dirty="0" smtClean="0"/>
              <a:t>3</a:t>
            </a:r>
            <a:r>
              <a:rPr lang="zh-CN" altLang="en-US" sz="4800" dirty="0" smtClean="0"/>
              <a:t>需求规格</a:t>
            </a:r>
            <a:endParaRPr lang="zh-CN" altLang="en-US" sz="4800" dirty="0"/>
          </a:p>
        </p:txBody>
      </p:sp>
      <p:sp>
        <p:nvSpPr>
          <p:cNvPr id="4" name="矩形 3"/>
          <p:cNvSpPr/>
          <p:nvPr/>
        </p:nvSpPr>
        <p:spPr>
          <a:xfrm>
            <a:off x="683568" y="2132856"/>
            <a:ext cx="2520280"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需求分析调查</a:t>
            </a:r>
            <a:endParaRPr lang="zh-CN" altLang="en-US" sz="2400" dirty="0"/>
          </a:p>
        </p:txBody>
      </p:sp>
      <p:sp>
        <p:nvSpPr>
          <p:cNvPr id="6" name="矩形 5"/>
          <p:cNvSpPr/>
          <p:nvPr/>
        </p:nvSpPr>
        <p:spPr>
          <a:xfrm flipH="1">
            <a:off x="4860032" y="1484784"/>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调查问卷</a:t>
            </a:r>
            <a:endParaRPr lang="zh-CN" altLang="en-US" sz="2400" dirty="0"/>
          </a:p>
        </p:txBody>
      </p:sp>
      <p:sp>
        <p:nvSpPr>
          <p:cNvPr id="7" name="矩形 6"/>
          <p:cNvSpPr/>
          <p:nvPr/>
        </p:nvSpPr>
        <p:spPr>
          <a:xfrm>
            <a:off x="4862261" y="2528900"/>
            <a:ext cx="2077319"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调查问卷结果</a:t>
            </a:r>
            <a:endParaRPr lang="zh-CN" altLang="en-US" sz="2400" dirty="0"/>
          </a:p>
        </p:txBody>
      </p:sp>
      <p:cxnSp>
        <p:nvCxnSpPr>
          <p:cNvPr id="9" name="肘形连接符 8"/>
          <p:cNvCxnSpPr>
            <a:stCxn id="4" idx="3"/>
            <a:endCxn id="6" idx="3"/>
          </p:cNvCxnSpPr>
          <p:nvPr/>
        </p:nvCxnSpPr>
        <p:spPr>
          <a:xfrm flipV="1">
            <a:off x="3203848" y="1869976"/>
            <a:ext cx="1656184" cy="6589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3"/>
            <a:endCxn id="7" idx="1"/>
          </p:cNvCxnSpPr>
          <p:nvPr/>
        </p:nvCxnSpPr>
        <p:spPr>
          <a:xfrm>
            <a:off x="3203848" y="2528900"/>
            <a:ext cx="1658413" cy="385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3568" y="4509120"/>
            <a:ext cx="2520280" cy="7920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对系统功能规定</a:t>
            </a:r>
            <a:endParaRPr lang="zh-CN" altLang="en-US" sz="2400" dirty="0"/>
          </a:p>
        </p:txBody>
      </p:sp>
      <p:sp>
        <p:nvSpPr>
          <p:cNvPr id="13" name="矩形 12"/>
          <p:cNvSpPr/>
          <p:nvPr/>
        </p:nvSpPr>
        <p:spPr>
          <a:xfrm flipH="1">
            <a:off x="4860032" y="3573016"/>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400" dirty="0" smtClean="0"/>
              <a:t>IPO</a:t>
            </a:r>
            <a:r>
              <a:rPr lang="zh-CN" altLang="en-US" sz="2400" dirty="0" smtClean="0"/>
              <a:t>表</a:t>
            </a:r>
            <a:endParaRPr lang="zh-CN" altLang="en-US" sz="2400" dirty="0"/>
          </a:p>
        </p:txBody>
      </p:sp>
      <p:sp>
        <p:nvSpPr>
          <p:cNvPr id="14" name="矩形 13"/>
          <p:cNvSpPr/>
          <p:nvPr/>
        </p:nvSpPr>
        <p:spPr>
          <a:xfrm flipH="1">
            <a:off x="4862261" y="4495799"/>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400" dirty="0" smtClean="0"/>
              <a:t>ER</a:t>
            </a:r>
            <a:r>
              <a:rPr lang="zh-CN" altLang="en-US" sz="2400" dirty="0" smtClean="0"/>
              <a:t>图</a:t>
            </a:r>
            <a:endParaRPr lang="zh-CN" altLang="en-US" sz="2400" dirty="0"/>
          </a:p>
        </p:txBody>
      </p:sp>
      <p:sp>
        <p:nvSpPr>
          <p:cNvPr id="15" name="矩形 14"/>
          <p:cNvSpPr/>
          <p:nvPr/>
        </p:nvSpPr>
        <p:spPr>
          <a:xfrm flipH="1">
            <a:off x="4868716" y="5445224"/>
            <a:ext cx="2079548" cy="7703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400" dirty="0" smtClean="0"/>
              <a:t>状态转换图</a:t>
            </a:r>
            <a:endParaRPr lang="zh-CN" altLang="en-US" sz="2400" dirty="0"/>
          </a:p>
        </p:txBody>
      </p:sp>
      <p:cxnSp>
        <p:nvCxnSpPr>
          <p:cNvPr id="17" name="肘形连接符 16"/>
          <p:cNvCxnSpPr>
            <a:stCxn id="12" idx="3"/>
            <a:endCxn id="13" idx="3"/>
          </p:cNvCxnSpPr>
          <p:nvPr/>
        </p:nvCxnSpPr>
        <p:spPr>
          <a:xfrm flipV="1">
            <a:off x="3203848" y="3958208"/>
            <a:ext cx="1656184" cy="9469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2" idx="3"/>
            <a:endCxn id="14" idx="3"/>
          </p:cNvCxnSpPr>
          <p:nvPr/>
        </p:nvCxnSpPr>
        <p:spPr>
          <a:xfrm flipV="1">
            <a:off x="3203848" y="4880991"/>
            <a:ext cx="1658413" cy="241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2" idx="3"/>
            <a:endCxn id="15" idx="3"/>
          </p:cNvCxnSpPr>
          <p:nvPr/>
        </p:nvCxnSpPr>
        <p:spPr>
          <a:xfrm>
            <a:off x="3203848" y="4905164"/>
            <a:ext cx="1664868" cy="92525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2541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326</TotalTime>
  <Words>798</Words>
  <Application>Microsoft Office PowerPoint</Application>
  <PresentationFormat>全屏显示(4:3)</PresentationFormat>
  <Paragraphs>231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极目远眺</vt:lpstr>
      <vt:lpstr>项目计划</vt:lpstr>
      <vt:lpstr>目录</vt:lpstr>
      <vt:lpstr>1.前言</vt:lpstr>
      <vt:lpstr>1.2 术语与缩略语  </vt:lpstr>
      <vt:lpstr>2 项目概述  </vt:lpstr>
      <vt:lpstr>2.1游戏简介</vt:lpstr>
      <vt:lpstr>2.2项目目标</vt:lpstr>
      <vt:lpstr>2.3 交付的产品</vt:lpstr>
      <vt:lpstr>3需求规格</vt:lpstr>
      <vt:lpstr>3.1调查需求分析的抽样展示</vt:lpstr>
      <vt:lpstr>3.2系统功能规定的图表展示</vt:lpstr>
      <vt:lpstr>4项目组织</vt:lpstr>
      <vt:lpstr>4.1小组成员名单和角色  </vt:lpstr>
      <vt:lpstr>4.2项目相关活动的角色职责</vt:lpstr>
      <vt:lpstr> 5工作任务分解</vt:lpstr>
      <vt:lpstr>6 项目估计</vt:lpstr>
      <vt:lpstr>7其他</vt:lpstr>
      <vt:lpstr>7.1参考文献和本周任务分工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项目计划</dc:title>
  <dc:creator>zdg</dc:creator>
  <cp:lastModifiedBy>zdg</cp:lastModifiedBy>
  <cp:revision>23</cp:revision>
  <dcterms:created xsi:type="dcterms:W3CDTF">2017-03-27T04:28:56Z</dcterms:created>
  <dcterms:modified xsi:type="dcterms:W3CDTF">2017-04-09T12:25:24Z</dcterms:modified>
</cp:coreProperties>
</file>