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83" r:id="rId6"/>
    <p:sldId id="284" r:id="rId7"/>
    <p:sldId id="261" r:id="rId8"/>
    <p:sldId id="263" r:id="rId9"/>
    <p:sldId id="265" r:id="rId10"/>
    <p:sldId id="264" r:id="rId11"/>
    <p:sldId id="268" r:id="rId12"/>
    <p:sldId id="270" r:id="rId13"/>
    <p:sldId id="285" r:id="rId14"/>
    <p:sldId id="271" r:id="rId15"/>
    <p:sldId id="269" r:id="rId16"/>
    <p:sldId id="281" r:id="rId17"/>
    <p:sldId id="282" r:id="rId18"/>
    <p:sldId id="273" r:id="rId19"/>
    <p:sldId id="272" r:id="rId20"/>
    <p:sldId id="266" r:id="rId21"/>
    <p:sldId id="26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9" Type="http://schemas.microsoft.com/office/2007/relationships/hdphoto" Target="../media/image12.png"/><Relationship Id="rId8" Type="http://schemas.openxmlformats.org/officeDocument/2006/relationships/image" Target="../media/image11.png"/><Relationship Id="rId7" Type="http://schemas.microsoft.com/office/2007/relationships/hdphoto" Target="../media/image10.png"/><Relationship Id="rId6" Type="http://schemas.openxmlformats.org/officeDocument/2006/relationships/image" Target="../media/image9.png"/><Relationship Id="rId5" Type="http://schemas.microsoft.com/office/2007/relationships/hdphoto" Target="../media/image8.png"/><Relationship Id="rId4" Type="http://schemas.openxmlformats.org/officeDocument/2006/relationships/image" Target="../media/image7.png"/><Relationship Id="rId3" Type="http://schemas.microsoft.com/office/2007/relationships/hdphoto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9" Type="http://schemas.microsoft.com/office/2007/relationships/hdphoto" Target="../media/image10.png"/><Relationship Id="rId8" Type="http://schemas.openxmlformats.org/officeDocument/2006/relationships/image" Target="../media/image9.png"/><Relationship Id="rId7" Type="http://schemas.microsoft.com/office/2007/relationships/hdphoto" Target="../media/image8.png"/><Relationship Id="rId6" Type="http://schemas.openxmlformats.org/officeDocument/2006/relationships/image" Target="../media/image7.png"/><Relationship Id="rId5" Type="http://schemas.microsoft.com/office/2007/relationships/hdphoto" Target="../media/image6.png"/><Relationship Id="rId4" Type="http://schemas.openxmlformats.org/officeDocument/2006/relationships/image" Target="../media/image5.png"/><Relationship Id="rId3" Type="http://schemas.microsoft.com/office/2007/relationships/hdphoto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45" y="-21272"/>
            <a:ext cx="9144000" cy="2387600"/>
          </a:xfrm>
        </p:spPr>
        <p:txBody>
          <a:bodyPr/>
          <a:p>
            <a:r>
              <a:rPr lang="zh-CN" altLang="en-US" sz="7200" b="1"/>
              <a:t>项目计划书</a:t>
            </a:r>
            <a:endParaRPr lang="zh-CN" altLang="en-US" sz="7200" b="1"/>
          </a:p>
        </p:txBody>
      </p:sp>
      <p:pic>
        <p:nvPicPr>
          <p:cNvPr id="4" name="图片 3" descr="ZAJP[@%A7YY7]~5E1L$M]9J"/>
          <p:cNvPicPr>
            <a:picLocks noChangeAspect="1"/>
          </p:cNvPicPr>
          <p:nvPr/>
        </p:nvPicPr>
        <p:blipFill>
          <a:blip r:embed="rId2"/>
          <a:srcRect l="740" t="-129"/>
          <a:stretch>
            <a:fillRect/>
          </a:stretch>
        </p:blipFill>
        <p:spPr>
          <a:xfrm>
            <a:off x="7348220" y="-20955"/>
            <a:ext cx="4856480" cy="6891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5170" y="3192145"/>
            <a:ext cx="7430135" cy="1294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组长：郑丁公     组员：嵇德宏    谢正树</a:t>
            </a:r>
            <a:endParaRPr lang="zh-CN" altLang="en-US" sz="32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875" y="4376420"/>
            <a:ext cx="3529330" cy="2494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5205"/>
            <a:ext cx="5026025" cy="2472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85105" y="2250440"/>
            <a:ext cx="431165" cy="2496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6010" y="2275205"/>
            <a:ext cx="3499485" cy="221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ln w="3175">
                  <a:solidFill>
                    <a:srgbClr val="C00000"/>
                  </a:solidFill>
                </a:ln>
                <a:solidFill>
                  <a:schemeClr val="bg1"/>
                </a:solidFill>
                <a:latin typeface="Symbol" panose="05050102010706020507" charset="0"/>
                <a:ea typeface="锐字云字库粗黑体1.0" panose="02010604000000000000" charset="-122"/>
              </a:rPr>
              <a:t>0 4</a:t>
            </a:r>
            <a:endParaRPr lang="en-US" altLang="zh-CN" sz="13800">
              <a:ln w="3175">
                <a:solidFill>
                  <a:srgbClr val="C00000"/>
                </a:solidFill>
              </a:ln>
              <a:solidFill>
                <a:schemeClr val="bg1"/>
              </a:solidFill>
              <a:latin typeface="Symbol" panose="05050102010706020507" charset="0"/>
              <a:ea typeface="锐字云字库粗黑体1.0" panose="02010604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5840" y="3195955"/>
            <a:ext cx="6071235" cy="9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65495" y="2250440"/>
            <a:ext cx="64414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明确界定的工作范围</a:t>
            </a:r>
            <a:endParaRPr lang="zh-CN" altLang="en-US" sz="5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530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63665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165" y="-27940"/>
            <a:ext cx="12725400" cy="6847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1775" y="5620385"/>
            <a:ext cx="252095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甘特图</a:t>
            </a:r>
            <a:endParaRPr lang="zh-CN" altLang="en-US"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86" name="组合 85"/>
          <p:cNvGrpSpPr/>
          <p:nvPr/>
        </p:nvGrpSpPr>
        <p:grpSpPr>
          <a:xfrm>
            <a:off x="2410460" y="370205"/>
            <a:ext cx="1657350" cy="2800350"/>
            <a:chOff x="2410419" y="1581024"/>
            <a:chExt cx="1657080" cy="1091398"/>
          </a:xfrm>
        </p:grpSpPr>
        <p:sp>
          <p:nvSpPr>
            <p:cNvPr id="87" name="圆角矩形 86"/>
            <p:cNvSpPr/>
            <p:nvPr/>
          </p:nvSpPr>
          <p:spPr>
            <a:xfrm>
              <a:off x="2410419" y="1604556"/>
              <a:ext cx="1657080" cy="1067866"/>
            </a:xfrm>
            <a:prstGeom prst="roundRect">
              <a:avLst/>
            </a:prstGeom>
            <a:noFill/>
            <a:ln w="9525">
              <a:solidFill>
                <a:srgbClr val="EB870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gray">
            <a:xfrm>
              <a:off x="2606444" y="1920561"/>
              <a:ext cx="1333757" cy="34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完成对文案的处理</a:t>
              </a:r>
              <a:endParaRPr lang="zh-CN" altLang="en-US" sz="20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7" name="Text Box 7"/>
            <p:cNvSpPr txBox="1">
              <a:spLocks noChangeArrowheads="1"/>
            </p:cNvSpPr>
            <p:nvPr/>
          </p:nvSpPr>
          <p:spPr bwMode="gray">
            <a:xfrm>
              <a:off x="2594358" y="1581024"/>
              <a:ext cx="1287787" cy="31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b="1" dirty="0" smtClean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3</a:t>
              </a:r>
              <a:r>
                <a:rPr lang="zh-CN" altLang="en-US" b="1" dirty="0" smtClean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b="1" dirty="0" smtClean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23</a:t>
              </a:r>
              <a:r>
                <a:rPr lang="zh-CN" altLang="en-US" b="1" dirty="0" smtClean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</a:t>
              </a:r>
              <a:endParaRPr lang="zh-CN" altLang="en-US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 smtClean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-3</a:t>
              </a:r>
              <a:r>
                <a:rPr lang="zh-CN" altLang="en-US" b="1" dirty="0" smtClean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b="1" dirty="0" smtClean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31</a:t>
              </a:r>
              <a:r>
                <a:rPr lang="zh-CN" altLang="en-US" b="1" dirty="0" smtClean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</a:t>
              </a:r>
              <a:endParaRPr lang="zh-CN" altLang="en-US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029960" y="462915"/>
            <a:ext cx="5805805" cy="1766570"/>
            <a:chOff x="6207252" y="1581024"/>
            <a:chExt cx="1657080" cy="1091398"/>
          </a:xfrm>
        </p:grpSpPr>
        <p:sp>
          <p:nvSpPr>
            <p:cNvPr id="100" name="圆角矩形 99"/>
            <p:cNvSpPr/>
            <p:nvPr/>
          </p:nvSpPr>
          <p:spPr>
            <a:xfrm>
              <a:off x="6207252" y="1604556"/>
              <a:ext cx="1657080" cy="1067866"/>
            </a:xfrm>
            <a:prstGeom prst="roundRect">
              <a:avLst/>
            </a:prstGeom>
            <a:noFill/>
            <a:ln w="9525">
              <a:solidFill>
                <a:srgbClr val="EB870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gray">
            <a:xfrm>
              <a:off x="6403277" y="1920561"/>
              <a:ext cx="1333757" cy="141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endParaRPr lang="zh-CN" altLang="en-US" sz="1050" dirty="0">
                <a:ln w="3175">
                  <a:noFill/>
                </a:ln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gray">
            <a:xfrm>
              <a:off x="6391191" y="1581024"/>
              <a:ext cx="1287787" cy="2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lang="zh-CN" altLang="en-US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18</a:t>
              </a:r>
              <a:r>
                <a:rPr lang="zh-CN" altLang="en-US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</a:t>
              </a:r>
              <a:r>
                <a:rPr lang="en-US" altLang="zh-CN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-5</a:t>
              </a:r>
              <a:r>
                <a:rPr lang="zh-CN" altLang="en-US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18</a:t>
              </a:r>
              <a:r>
                <a:rPr lang="zh-CN" altLang="en-US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日左右</a:t>
              </a:r>
              <a:endParaRPr lang="zh-CN" altLang="en-US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07" name="直接连接符 106"/>
          <p:cNvCxnSpPr/>
          <p:nvPr/>
        </p:nvCxnSpPr>
        <p:spPr>
          <a:xfrm rot="5400000">
            <a:off x="1861730" y="2901130"/>
            <a:ext cx="864000" cy="0"/>
          </a:xfrm>
          <a:prstGeom prst="line">
            <a:avLst/>
          </a:prstGeom>
          <a:ln w="6350">
            <a:solidFill>
              <a:srgbClr val="EB87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5400000">
            <a:off x="5664000" y="2901130"/>
            <a:ext cx="864000" cy="0"/>
          </a:xfrm>
          <a:prstGeom prst="line">
            <a:avLst/>
          </a:prstGeom>
          <a:ln w="6350">
            <a:solidFill>
              <a:srgbClr val="EB87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3324225" y="4167505"/>
            <a:ext cx="3392805" cy="2456900"/>
            <a:chOff x="4343198" y="4149576"/>
            <a:chExt cx="1657080" cy="1101818"/>
          </a:xfrm>
        </p:grpSpPr>
        <p:sp>
          <p:nvSpPr>
            <p:cNvPr id="111" name="圆角矩形 110"/>
            <p:cNvSpPr/>
            <p:nvPr/>
          </p:nvSpPr>
          <p:spPr>
            <a:xfrm>
              <a:off x="4343198" y="4173108"/>
              <a:ext cx="1657080" cy="1067866"/>
            </a:xfrm>
            <a:prstGeom prst="roundRect">
              <a:avLst/>
            </a:prstGeom>
            <a:noFill/>
            <a:ln w="9525">
              <a:solidFill>
                <a:srgbClr val="EB870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Text Box 7"/>
            <p:cNvSpPr txBox="1">
              <a:spLocks noChangeArrowheads="1"/>
            </p:cNvSpPr>
            <p:nvPr/>
          </p:nvSpPr>
          <p:spPr bwMode="gray">
            <a:xfrm>
              <a:off x="4481259" y="4358352"/>
              <a:ext cx="1333757" cy="893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400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争取能够完成大部分地图绘画，人物素材寻找，脚本界面优化三项工作。</a:t>
              </a:r>
              <a:endParaRPr lang="zh-CN" altLang="en-US" sz="24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Text Box 7"/>
            <p:cNvSpPr txBox="1">
              <a:spLocks noChangeArrowheads="1"/>
            </p:cNvSpPr>
            <p:nvPr/>
          </p:nvSpPr>
          <p:spPr bwMode="gray">
            <a:xfrm>
              <a:off x="4527137" y="4149576"/>
              <a:ext cx="1287787" cy="200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lang="zh-CN" altLang="en-US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</a:t>
              </a:r>
              <a:r>
                <a:rPr lang="en-US" altLang="zh-CN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-4</a:t>
              </a:r>
              <a:r>
                <a:rPr lang="zh-CN" altLang="en-US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17</a:t>
              </a:r>
              <a:r>
                <a:rPr lang="zh-CN" altLang="en-US" b="1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日左右</a:t>
              </a:r>
              <a:endParaRPr lang="zh-CN" altLang="en-US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14" name="直接连接符 113"/>
          <p:cNvCxnSpPr/>
          <p:nvPr/>
        </p:nvCxnSpPr>
        <p:spPr>
          <a:xfrm rot="5400000">
            <a:off x="2984249" y="3953264"/>
            <a:ext cx="864000" cy="0"/>
          </a:xfrm>
          <a:prstGeom prst="line">
            <a:avLst/>
          </a:prstGeom>
          <a:ln w="6350">
            <a:solidFill>
              <a:srgbClr val="EB87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7919085" y="3573780"/>
            <a:ext cx="3267710" cy="3020695"/>
            <a:chOff x="8139490" y="4149576"/>
            <a:chExt cx="1657080" cy="1091398"/>
          </a:xfrm>
        </p:grpSpPr>
        <p:sp>
          <p:nvSpPr>
            <p:cNvPr id="116" name="圆角矩形 115"/>
            <p:cNvSpPr/>
            <p:nvPr/>
          </p:nvSpPr>
          <p:spPr>
            <a:xfrm>
              <a:off x="8139490" y="4173108"/>
              <a:ext cx="1657080" cy="1067866"/>
            </a:xfrm>
            <a:prstGeom prst="roundRect">
              <a:avLst/>
            </a:prstGeom>
            <a:noFill/>
            <a:ln w="9525">
              <a:solidFill>
                <a:srgbClr val="EB870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gray">
            <a:xfrm>
              <a:off x="8323307" y="4230054"/>
              <a:ext cx="1333757" cy="719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400" dirty="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基本的界面脚本制作，特殊功能脚本实现，额外的脚本，最后的测试。</a:t>
              </a:r>
              <a:endParaRPr lang="zh-CN" altLang="en-US" sz="24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gray">
            <a:xfrm>
              <a:off x="8323429" y="4149576"/>
              <a:ext cx="1287787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endParaRPr lang="en-US" altLang="zh-CN" b="1" dirty="0">
                <a:ln w="3175">
                  <a:noFill/>
                </a:ln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19" name="直接连接符 118"/>
          <p:cNvCxnSpPr/>
          <p:nvPr/>
        </p:nvCxnSpPr>
        <p:spPr>
          <a:xfrm rot="5400000">
            <a:off x="7560321" y="3953264"/>
            <a:ext cx="864000" cy="0"/>
          </a:xfrm>
          <a:prstGeom prst="line">
            <a:avLst/>
          </a:prstGeom>
          <a:ln w="6350">
            <a:solidFill>
              <a:srgbClr val="EB870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5766563" y="1821130"/>
            <a:ext cx="648000" cy="648000"/>
            <a:chOff x="5766563" y="1821130"/>
            <a:chExt cx="648000" cy="648000"/>
          </a:xfrm>
        </p:grpSpPr>
        <p:sp>
          <p:nvSpPr>
            <p:cNvPr id="127" name="椭圆 126"/>
            <p:cNvSpPr/>
            <p:nvPr/>
          </p:nvSpPr>
          <p:spPr>
            <a:xfrm>
              <a:off x="5766563" y="1821130"/>
              <a:ext cx="648000" cy="64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/>
            <p:cNvGrpSpPr>
              <a:grpSpLocks noChangeAspect="1"/>
            </p:cNvGrpSpPr>
            <p:nvPr/>
          </p:nvGrpSpPr>
          <p:grpSpPr>
            <a:xfrm>
              <a:off x="5843724" y="1992130"/>
              <a:ext cx="493679" cy="306000"/>
              <a:chOff x="3925888" y="2036763"/>
              <a:chExt cx="192088" cy="119063"/>
            </a:xfrm>
          </p:grpSpPr>
          <p:sp>
            <p:nvSpPr>
              <p:cNvPr id="129" name="Freeform 781"/>
              <p:cNvSpPr>
                <a:spLocks noEditPoints="1"/>
              </p:cNvSpPr>
              <p:nvPr/>
            </p:nvSpPr>
            <p:spPr bwMode="auto">
              <a:xfrm>
                <a:off x="3925888" y="2036763"/>
                <a:ext cx="192088" cy="119063"/>
              </a:xfrm>
              <a:custGeom>
                <a:avLst/>
                <a:gdLst>
                  <a:gd name="T0" fmla="*/ 101 w 107"/>
                  <a:gd name="T1" fmla="*/ 55 h 67"/>
                  <a:gd name="T2" fmla="*/ 100 w 107"/>
                  <a:gd name="T3" fmla="*/ 55 h 67"/>
                  <a:gd name="T4" fmla="*/ 100 w 107"/>
                  <a:gd name="T5" fmla="*/ 3 h 67"/>
                  <a:gd name="T6" fmla="*/ 99 w 107"/>
                  <a:gd name="T7" fmla="*/ 1 h 67"/>
                  <a:gd name="T8" fmla="*/ 97 w 107"/>
                  <a:gd name="T9" fmla="*/ 0 h 67"/>
                  <a:gd name="T10" fmla="*/ 10 w 107"/>
                  <a:gd name="T11" fmla="*/ 0 h 67"/>
                  <a:gd name="T12" fmla="*/ 8 w 107"/>
                  <a:gd name="T13" fmla="*/ 1 h 67"/>
                  <a:gd name="T14" fmla="*/ 7 w 107"/>
                  <a:gd name="T15" fmla="*/ 3 h 67"/>
                  <a:gd name="T16" fmla="*/ 7 w 107"/>
                  <a:gd name="T17" fmla="*/ 55 h 67"/>
                  <a:gd name="T18" fmla="*/ 6 w 107"/>
                  <a:gd name="T19" fmla="*/ 55 h 67"/>
                  <a:gd name="T20" fmla="*/ 0 w 107"/>
                  <a:gd name="T21" fmla="*/ 61 h 67"/>
                  <a:gd name="T22" fmla="*/ 6 w 107"/>
                  <a:gd name="T23" fmla="*/ 67 h 67"/>
                  <a:gd name="T24" fmla="*/ 101 w 107"/>
                  <a:gd name="T25" fmla="*/ 67 h 67"/>
                  <a:gd name="T26" fmla="*/ 107 w 107"/>
                  <a:gd name="T27" fmla="*/ 61 h 67"/>
                  <a:gd name="T28" fmla="*/ 101 w 107"/>
                  <a:gd name="T29" fmla="*/ 55 h 67"/>
                  <a:gd name="T30" fmla="*/ 72 w 107"/>
                  <a:gd name="T31" fmla="*/ 62 h 67"/>
                  <a:gd name="T32" fmla="*/ 71 w 107"/>
                  <a:gd name="T33" fmla="*/ 63 h 67"/>
                  <a:gd name="T34" fmla="*/ 36 w 107"/>
                  <a:gd name="T35" fmla="*/ 63 h 67"/>
                  <a:gd name="T36" fmla="*/ 35 w 107"/>
                  <a:gd name="T37" fmla="*/ 62 h 67"/>
                  <a:gd name="T38" fmla="*/ 35 w 107"/>
                  <a:gd name="T39" fmla="*/ 58 h 67"/>
                  <a:gd name="T40" fmla="*/ 36 w 107"/>
                  <a:gd name="T41" fmla="*/ 57 h 67"/>
                  <a:gd name="T42" fmla="*/ 71 w 107"/>
                  <a:gd name="T43" fmla="*/ 57 h 67"/>
                  <a:gd name="T44" fmla="*/ 72 w 107"/>
                  <a:gd name="T45" fmla="*/ 58 h 67"/>
                  <a:gd name="T46" fmla="*/ 72 w 107"/>
                  <a:gd name="T47" fmla="*/ 62 h 67"/>
                  <a:gd name="T48" fmla="*/ 96 w 107"/>
                  <a:gd name="T49" fmla="*/ 55 h 67"/>
                  <a:gd name="T50" fmla="*/ 11 w 107"/>
                  <a:gd name="T51" fmla="*/ 55 h 67"/>
                  <a:gd name="T52" fmla="*/ 11 w 107"/>
                  <a:gd name="T53" fmla="*/ 5 h 67"/>
                  <a:gd name="T54" fmla="*/ 96 w 107"/>
                  <a:gd name="T55" fmla="*/ 5 h 67"/>
                  <a:gd name="T56" fmla="*/ 96 w 107"/>
                  <a:gd name="T57" fmla="*/ 5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67">
                    <a:moveTo>
                      <a:pt x="101" y="55"/>
                    </a:moveTo>
                    <a:cubicBezTo>
                      <a:pt x="100" y="55"/>
                      <a:pt x="100" y="55"/>
                      <a:pt x="100" y="55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00" y="3"/>
                      <a:pt x="100" y="2"/>
                      <a:pt x="99" y="1"/>
                    </a:cubicBezTo>
                    <a:cubicBezTo>
                      <a:pt x="99" y="1"/>
                      <a:pt x="98" y="0"/>
                      <a:pt x="9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3" y="55"/>
                      <a:pt x="0" y="58"/>
                      <a:pt x="0" y="61"/>
                    </a:cubicBezTo>
                    <a:cubicBezTo>
                      <a:pt x="0" y="64"/>
                      <a:pt x="3" y="67"/>
                      <a:pt x="6" y="67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5" y="67"/>
                      <a:pt x="107" y="64"/>
                      <a:pt x="107" y="61"/>
                    </a:cubicBezTo>
                    <a:cubicBezTo>
                      <a:pt x="107" y="58"/>
                      <a:pt x="105" y="55"/>
                      <a:pt x="101" y="55"/>
                    </a:cubicBezTo>
                    <a:close/>
                    <a:moveTo>
                      <a:pt x="72" y="62"/>
                    </a:moveTo>
                    <a:cubicBezTo>
                      <a:pt x="72" y="63"/>
                      <a:pt x="72" y="63"/>
                      <a:pt x="71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5" y="63"/>
                      <a:pt x="35" y="62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71" y="57"/>
                      <a:pt x="71" y="57"/>
                      <a:pt x="71" y="57"/>
                    </a:cubicBezTo>
                    <a:cubicBezTo>
                      <a:pt x="72" y="57"/>
                      <a:pt x="72" y="57"/>
                      <a:pt x="72" y="58"/>
                    </a:cubicBezTo>
                    <a:lnTo>
                      <a:pt x="72" y="62"/>
                    </a:lnTo>
                    <a:close/>
                    <a:moveTo>
                      <a:pt x="96" y="55"/>
                    </a:move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96" y="5"/>
                      <a:pt x="96" y="5"/>
                      <a:pt x="96" y="5"/>
                    </a:cubicBezTo>
                    <a:lnTo>
                      <a:pt x="96" y="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782"/>
              <p:cNvSpPr/>
              <p:nvPr/>
            </p:nvSpPr>
            <p:spPr bwMode="auto">
              <a:xfrm>
                <a:off x="3989388" y="2065338"/>
                <a:ext cx="17463" cy="61913"/>
              </a:xfrm>
              <a:custGeom>
                <a:avLst/>
                <a:gdLst>
                  <a:gd name="T0" fmla="*/ 6 w 10"/>
                  <a:gd name="T1" fmla="*/ 0 h 35"/>
                  <a:gd name="T2" fmla="*/ 0 w 10"/>
                  <a:gd name="T3" fmla="*/ 17 h 35"/>
                  <a:gd name="T4" fmla="*/ 7 w 10"/>
                  <a:gd name="T5" fmla="*/ 35 h 35"/>
                  <a:gd name="T6" fmla="*/ 10 w 10"/>
                  <a:gd name="T7" fmla="*/ 35 h 35"/>
                  <a:gd name="T8" fmla="*/ 10 w 10"/>
                  <a:gd name="T9" fmla="*/ 33 h 35"/>
                  <a:gd name="T10" fmla="*/ 3 w 10"/>
                  <a:gd name="T11" fmla="*/ 17 h 35"/>
                  <a:gd name="T12" fmla="*/ 8 w 10"/>
                  <a:gd name="T13" fmla="*/ 3 h 35"/>
                  <a:gd name="T14" fmla="*/ 8 w 10"/>
                  <a:gd name="T15" fmla="*/ 0 h 35"/>
                  <a:gd name="T16" fmla="*/ 6 w 1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5">
                    <a:moveTo>
                      <a:pt x="6" y="0"/>
                    </a:moveTo>
                    <a:cubicBezTo>
                      <a:pt x="2" y="5"/>
                      <a:pt x="0" y="11"/>
                      <a:pt x="0" y="17"/>
                    </a:cubicBezTo>
                    <a:cubicBezTo>
                      <a:pt x="0" y="23"/>
                      <a:pt x="2" y="30"/>
                      <a:pt x="7" y="35"/>
                    </a:cubicBezTo>
                    <a:cubicBezTo>
                      <a:pt x="8" y="35"/>
                      <a:pt x="9" y="35"/>
                      <a:pt x="10" y="35"/>
                    </a:cubicBezTo>
                    <a:cubicBezTo>
                      <a:pt x="10" y="34"/>
                      <a:pt x="10" y="33"/>
                      <a:pt x="10" y="33"/>
                    </a:cubicBezTo>
                    <a:cubicBezTo>
                      <a:pt x="5" y="28"/>
                      <a:pt x="3" y="22"/>
                      <a:pt x="3" y="17"/>
                    </a:cubicBezTo>
                    <a:cubicBezTo>
                      <a:pt x="3" y="11"/>
                      <a:pt x="5" y="6"/>
                      <a:pt x="8" y="3"/>
                    </a:cubicBezTo>
                    <a:cubicBezTo>
                      <a:pt x="9" y="2"/>
                      <a:pt x="9" y="1"/>
                      <a:pt x="8" y="0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783"/>
              <p:cNvSpPr/>
              <p:nvPr/>
            </p:nvSpPr>
            <p:spPr bwMode="auto">
              <a:xfrm>
                <a:off x="4005263" y="2070100"/>
                <a:ext cx="15875" cy="53975"/>
              </a:xfrm>
              <a:custGeom>
                <a:avLst/>
                <a:gdLst>
                  <a:gd name="T0" fmla="*/ 5 w 9"/>
                  <a:gd name="T1" fmla="*/ 0 h 30"/>
                  <a:gd name="T2" fmla="*/ 0 w 9"/>
                  <a:gd name="T3" fmla="*/ 14 h 30"/>
                  <a:gd name="T4" fmla="*/ 6 w 9"/>
                  <a:gd name="T5" fmla="*/ 29 h 30"/>
                  <a:gd name="T6" fmla="*/ 8 w 9"/>
                  <a:gd name="T7" fmla="*/ 29 h 30"/>
                  <a:gd name="T8" fmla="*/ 8 w 9"/>
                  <a:gd name="T9" fmla="*/ 27 h 30"/>
                  <a:gd name="T10" fmla="*/ 3 w 9"/>
                  <a:gd name="T11" fmla="*/ 14 h 30"/>
                  <a:gd name="T12" fmla="*/ 8 w 9"/>
                  <a:gd name="T13" fmla="*/ 2 h 30"/>
                  <a:gd name="T14" fmla="*/ 8 w 9"/>
                  <a:gd name="T15" fmla="*/ 0 h 30"/>
                  <a:gd name="T16" fmla="*/ 5 w 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0">
                    <a:moveTo>
                      <a:pt x="5" y="0"/>
                    </a:moveTo>
                    <a:cubicBezTo>
                      <a:pt x="2" y="4"/>
                      <a:pt x="0" y="9"/>
                      <a:pt x="0" y="14"/>
                    </a:cubicBezTo>
                    <a:cubicBezTo>
                      <a:pt x="0" y="19"/>
                      <a:pt x="2" y="25"/>
                      <a:pt x="6" y="29"/>
                    </a:cubicBezTo>
                    <a:cubicBezTo>
                      <a:pt x="7" y="30"/>
                      <a:pt x="8" y="30"/>
                      <a:pt x="8" y="29"/>
                    </a:cubicBezTo>
                    <a:cubicBezTo>
                      <a:pt x="9" y="28"/>
                      <a:pt x="9" y="27"/>
                      <a:pt x="8" y="27"/>
                    </a:cubicBezTo>
                    <a:cubicBezTo>
                      <a:pt x="5" y="23"/>
                      <a:pt x="3" y="18"/>
                      <a:pt x="3" y="14"/>
                    </a:cubicBezTo>
                    <a:cubicBezTo>
                      <a:pt x="3" y="9"/>
                      <a:pt x="4" y="5"/>
                      <a:pt x="8" y="2"/>
                    </a:cubicBezTo>
                    <a:cubicBezTo>
                      <a:pt x="8" y="2"/>
                      <a:pt x="8" y="1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84"/>
              <p:cNvSpPr/>
              <p:nvPr/>
            </p:nvSpPr>
            <p:spPr bwMode="auto">
              <a:xfrm>
                <a:off x="4021138" y="2073275"/>
                <a:ext cx="14288" cy="44450"/>
              </a:xfrm>
              <a:custGeom>
                <a:avLst/>
                <a:gdLst>
                  <a:gd name="T0" fmla="*/ 4 w 8"/>
                  <a:gd name="T1" fmla="*/ 1 h 25"/>
                  <a:gd name="T2" fmla="*/ 0 w 8"/>
                  <a:gd name="T3" fmla="*/ 12 h 25"/>
                  <a:gd name="T4" fmla="*/ 5 w 8"/>
                  <a:gd name="T5" fmla="*/ 24 h 25"/>
                  <a:gd name="T6" fmla="*/ 7 w 8"/>
                  <a:gd name="T7" fmla="*/ 24 h 25"/>
                  <a:gd name="T8" fmla="*/ 7 w 8"/>
                  <a:gd name="T9" fmla="*/ 22 h 25"/>
                  <a:gd name="T10" fmla="*/ 3 w 8"/>
                  <a:gd name="T11" fmla="*/ 12 h 25"/>
                  <a:gd name="T12" fmla="*/ 7 w 8"/>
                  <a:gd name="T13" fmla="*/ 3 h 25"/>
                  <a:gd name="T14" fmla="*/ 7 w 8"/>
                  <a:gd name="T15" fmla="*/ 1 h 25"/>
                  <a:gd name="T16" fmla="*/ 4 w 8"/>
                  <a:gd name="T17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25">
                    <a:moveTo>
                      <a:pt x="4" y="1"/>
                    </a:moveTo>
                    <a:cubicBezTo>
                      <a:pt x="1" y="4"/>
                      <a:pt x="0" y="8"/>
                      <a:pt x="0" y="12"/>
                    </a:cubicBezTo>
                    <a:cubicBezTo>
                      <a:pt x="0" y="16"/>
                      <a:pt x="2" y="21"/>
                      <a:pt x="5" y="24"/>
                    </a:cubicBezTo>
                    <a:cubicBezTo>
                      <a:pt x="6" y="25"/>
                      <a:pt x="7" y="25"/>
                      <a:pt x="7" y="24"/>
                    </a:cubicBezTo>
                    <a:cubicBezTo>
                      <a:pt x="8" y="24"/>
                      <a:pt x="8" y="23"/>
                      <a:pt x="7" y="22"/>
                    </a:cubicBezTo>
                    <a:cubicBezTo>
                      <a:pt x="4" y="19"/>
                      <a:pt x="3" y="16"/>
                      <a:pt x="3" y="12"/>
                    </a:cubicBezTo>
                    <a:cubicBezTo>
                      <a:pt x="3" y="9"/>
                      <a:pt x="4" y="5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0"/>
                      <a:pt x="5" y="0"/>
                      <a:pt x="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Oval 785"/>
              <p:cNvSpPr>
                <a:spLocks noChangeArrowheads="1"/>
              </p:cNvSpPr>
              <p:nvPr/>
            </p:nvSpPr>
            <p:spPr bwMode="auto">
              <a:xfrm>
                <a:off x="4037013" y="2085975"/>
                <a:ext cx="20638" cy="2063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4" name="组合 133"/>
          <p:cNvGrpSpPr/>
          <p:nvPr/>
        </p:nvGrpSpPr>
        <p:grpSpPr>
          <a:xfrm>
            <a:off x="7668321" y="4389682"/>
            <a:ext cx="648000" cy="648000"/>
            <a:chOff x="7668321" y="4389682"/>
            <a:chExt cx="648000" cy="648000"/>
          </a:xfrm>
        </p:grpSpPr>
        <p:sp>
          <p:nvSpPr>
            <p:cNvPr id="135" name="椭圆 134"/>
            <p:cNvSpPr/>
            <p:nvPr/>
          </p:nvSpPr>
          <p:spPr>
            <a:xfrm>
              <a:off x="7668321" y="4389682"/>
              <a:ext cx="648000" cy="64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7778300" y="4510828"/>
              <a:ext cx="428042" cy="405709"/>
              <a:chOff x="2122488" y="1206501"/>
              <a:chExt cx="182563" cy="173038"/>
            </a:xfrm>
          </p:grpSpPr>
          <p:sp>
            <p:nvSpPr>
              <p:cNvPr id="137" name="Freeform 491"/>
              <p:cNvSpPr/>
              <p:nvPr/>
            </p:nvSpPr>
            <p:spPr bwMode="auto">
              <a:xfrm>
                <a:off x="2122488" y="1206501"/>
                <a:ext cx="107950" cy="173038"/>
              </a:xfrm>
              <a:custGeom>
                <a:avLst/>
                <a:gdLst>
                  <a:gd name="T0" fmla="*/ 50 w 61"/>
                  <a:gd name="T1" fmla="*/ 88 h 97"/>
                  <a:gd name="T2" fmla="*/ 49 w 61"/>
                  <a:gd name="T3" fmla="*/ 88 h 97"/>
                  <a:gd name="T4" fmla="*/ 49 w 61"/>
                  <a:gd name="T5" fmla="*/ 87 h 97"/>
                  <a:gd name="T6" fmla="*/ 49 w 61"/>
                  <a:gd name="T7" fmla="*/ 81 h 97"/>
                  <a:gd name="T8" fmla="*/ 61 w 61"/>
                  <a:gd name="T9" fmla="*/ 53 h 97"/>
                  <a:gd name="T10" fmla="*/ 45 w 61"/>
                  <a:gd name="T11" fmla="*/ 38 h 97"/>
                  <a:gd name="T12" fmla="*/ 40 w 61"/>
                  <a:gd name="T13" fmla="*/ 36 h 97"/>
                  <a:gd name="T14" fmla="*/ 44 w 61"/>
                  <a:gd name="T15" fmla="*/ 33 h 97"/>
                  <a:gd name="T16" fmla="*/ 53 w 61"/>
                  <a:gd name="T17" fmla="*/ 18 h 97"/>
                  <a:gd name="T18" fmla="*/ 34 w 61"/>
                  <a:gd name="T19" fmla="*/ 0 h 97"/>
                  <a:gd name="T20" fmla="*/ 14 w 61"/>
                  <a:gd name="T21" fmla="*/ 18 h 97"/>
                  <a:gd name="T22" fmla="*/ 23 w 61"/>
                  <a:gd name="T23" fmla="*/ 33 h 97"/>
                  <a:gd name="T24" fmla="*/ 27 w 61"/>
                  <a:gd name="T25" fmla="*/ 36 h 97"/>
                  <a:gd name="T26" fmla="*/ 23 w 61"/>
                  <a:gd name="T27" fmla="*/ 38 h 97"/>
                  <a:gd name="T28" fmla="*/ 0 w 61"/>
                  <a:gd name="T29" fmla="*/ 74 h 97"/>
                  <a:gd name="T30" fmla="*/ 1 w 61"/>
                  <a:gd name="T31" fmla="*/ 81 h 97"/>
                  <a:gd name="T32" fmla="*/ 34 w 61"/>
                  <a:gd name="T33" fmla="*/ 97 h 97"/>
                  <a:gd name="T34" fmla="*/ 53 w 61"/>
                  <a:gd name="T35" fmla="*/ 92 h 97"/>
                  <a:gd name="T36" fmla="*/ 50 w 61"/>
                  <a:gd name="T37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97">
                    <a:moveTo>
                      <a:pt x="50" y="88"/>
                    </a:move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85"/>
                      <a:pt x="49" y="83"/>
                      <a:pt x="49" y="81"/>
                    </a:cubicBezTo>
                    <a:cubicBezTo>
                      <a:pt x="49" y="69"/>
                      <a:pt x="54" y="59"/>
                      <a:pt x="61" y="53"/>
                    </a:cubicBezTo>
                    <a:cubicBezTo>
                      <a:pt x="57" y="46"/>
                      <a:pt x="52" y="41"/>
                      <a:pt x="45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50" y="30"/>
                      <a:pt x="53" y="25"/>
                      <a:pt x="53" y="18"/>
                    </a:cubicBezTo>
                    <a:cubicBezTo>
                      <a:pt x="53" y="9"/>
                      <a:pt x="45" y="0"/>
                      <a:pt x="34" y="0"/>
                    </a:cubicBezTo>
                    <a:cubicBezTo>
                      <a:pt x="23" y="0"/>
                      <a:pt x="14" y="9"/>
                      <a:pt x="14" y="18"/>
                    </a:cubicBezTo>
                    <a:cubicBezTo>
                      <a:pt x="14" y="25"/>
                      <a:pt x="17" y="30"/>
                      <a:pt x="23" y="33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10" y="43"/>
                      <a:pt x="0" y="58"/>
                      <a:pt x="0" y="74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91"/>
                      <a:pt x="21" y="97"/>
                      <a:pt x="34" y="97"/>
                    </a:cubicBezTo>
                    <a:cubicBezTo>
                      <a:pt x="41" y="97"/>
                      <a:pt x="47" y="95"/>
                      <a:pt x="53" y="92"/>
                    </a:cubicBezTo>
                    <a:cubicBezTo>
                      <a:pt x="52" y="91"/>
                      <a:pt x="51" y="90"/>
                      <a:pt x="50" y="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492"/>
              <p:cNvSpPr/>
              <p:nvPr/>
            </p:nvSpPr>
            <p:spPr bwMode="auto">
              <a:xfrm>
                <a:off x="2217738" y="1250951"/>
                <a:ext cx="87313" cy="128588"/>
              </a:xfrm>
              <a:custGeom>
                <a:avLst/>
                <a:gdLst>
                  <a:gd name="T0" fmla="*/ 33 w 49"/>
                  <a:gd name="T1" fmla="*/ 29 h 72"/>
                  <a:gd name="T2" fmla="*/ 28 w 49"/>
                  <a:gd name="T3" fmla="*/ 27 h 72"/>
                  <a:gd name="T4" fmla="*/ 32 w 49"/>
                  <a:gd name="T5" fmla="*/ 24 h 72"/>
                  <a:gd name="T6" fmla="*/ 39 w 49"/>
                  <a:gd name="T7" fmla="*/ 13 h 72"/>
                  <a:gd name="T8" fmla="*/ 25 w 49"/>
                  <a:gd name="T9" fmla="*/ 0 h 72"/>
                  <a:gd name="T10" fmla="*/ 10 w 49"/>
                  <a:gd name="T11" fmla="*/ 13 h 72"/>
                  <a:gd name="T12" fmla="*/ 17 w 49"/>
                  <a:gd name="T13" fmla="*/ 24 h 72"/>
                  <a:gd name="T14" fmla="*/ 21 w 49"/>
                  <a:gd name="T15" fmla="*/ 27 h 72"/>
                  <a:gd name="T16" fmla="*/ 16 w 49"/>
                  <a:gd name="T17" fmla="*/ 29 h 72"/>
                  <a:gd name="T18" fmla="*/ 14 w 49"/>
                  <a:gd name="T19" fmla="*/ 30 h 72"/>
                  <a:gd name="T20" fmla="*/ 12 w 49"/>
                  <a:gd name="T21" fmla="*/ 31 h 72"/>
                  <a:gd name="T22" fmla="*/ 10 w 49"/>
                  <a:gd name="T23" fmla="*/ 33 h 72"/>
                  <a:gd name="T24" fmla="*/ 0 w 49"/>
                  <a:gd name="T25" fmla="*/ 56 h 72"/>
                  <a:gd name="T26" fmla="*/ 0 w 49"/>
                  <a:gd name="T27" fmla="*/ 60 h 72"/>
                  <a:gd name="T28" fmla="*/ 4 w 49"/>
                  <a:gd name="T29" fmla="*/ 64 h 72"/>
                  <a:gd name="T30" fmla="*/ 6 w 49"/>
                  <a:gd name="T31" fmla="*/ 66 h 72"/>
                  <a:gd name="T32" fmla="*/ 8 w 49"/>
                  <a:gd name="T33" fmla="*/ 68 h 72"/>
                  <a:gd name="T34" fmla="*/ 25 w 49"/>
                  <a:gd name="T35" fmla="*/ 72 h 72"/>
                  <a:gd name="T36" fmla="*/ 49 w 49"/>
                  <a:gd name="T37" fmla="*/ 60 h 72"/>
                  <a:gd name="T38" fmla="*/ 49 w 49"/>
                  <a:gd name="T39" fmla="*/ 56 h 72"/>
                  <a:gd name="T40" fmla="*/ 33 w 49"/>
                  <a:gd name="T41" fmla="*/ 2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72">
                    <a:moveTo>
                      <a:pt x="33" y="29"/>
                    </a:moveTo>
                    <a:cubicBezTo>
                      <a:pt x="28" y="27"/>
                      <a:pt x="28" y="27"/>
                      <a:pt x="28" y="27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6" y="22"/>
                      <a:pt x="39" y="18"/>
                      <a:pt x="39" y="13"/>
                    </a:cubicBezTo>
                    <a:cubicBezTo>
                      <a:pt x="39" y="6"/>
                      <a:pt x="33" y="0"/>
                      <a:pt x="25" y="0"/>
                    </a:cubicBezTo>
                    <a:cubicBezTo>
                      <a:pt x="16" y="0"/>
                      <a:pt x="10" y="6"/>
                      <a:pt x="10" y="13"/>
                    </a:cubicBezTo>
                    <a:cubicBezTo>
                      <a:pt x="10" y="18"/>
                      <a:pt x="13" y="22"/>
                      <a:pt x="17" y="2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5" y="29"/>
                      <a:pt x="14" y="30"/>
                    </a:cubicBezTo>
                    <a:cubicBezTo>
                      <a:pt x="13" y="30"/>
                      <a:pt x="13" y="31"/>
                      <a:pt x="12" y="31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4" y="38"/>
                      <a:pt x="0" y="46"/>
                      <a:pt x="0" y="56"/>
                    </a:cubicBezTo>
                    <a:cubicBezTo>
                      <a:pt x="0" y="57"/>
                      <a:pt x="0" y="59"/>
                      <a:pt x="0" y="60"/>
                    </a:cubicBezTo>
                    <a:cubicBezTo>
                      <a:pt x="1" y="62"/>
                      <a:pt x="3" y="63"/>
                      <a:pt x="4" y="64"/>
                    </a:cubicBezTo>
                    <a:cubicBezTo>
                      <a:pt x="5" y="65"/>
                      <a:pt x="5" y="65"/>
                      <a:pt x="6" y="66"/>
                    </a:cubicBezTo>
                    <a:cubicBezTo>
                      <a:pt x="7" y="66"/>
                      <a:pt x="8" y="67"/>
                      <a:pt x="8" y="68"/>
                    </a:cubicBezTo>
                    <a:cubicBezTo>
                      <a:pt x="13" y="71"/>
                      <a:pt x="19" y="72"/>
                      <a:pt x="25" y="72"/>
                    </a:cubicBezTo>
                    <a:cubicBezTo>
                      <a:pt x="34" y="72"/>
                      <a:pt x="43" y="68"/>
                      <a:pt x="49" y="60"/>
                    </a:cubicBezTo>
                    <a:cubicBezTo>
                      <a:pt x="49" y="59"/>
                      <a:pt x="49" y="57"/>
                      <a:pt x="49" y="56"/>
                    </a:cubicBezTo>
                    <a:cubicBezTo>
                      <a:pt x="49" y="43"/>
                      <a:pt x="42" y="33"/>
                      <a:pt x="33" y="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3092884" y="4385237"/>
            <a:ext cx="648000" cy="648000"/>
            <a:chOff x="3872029" y="4389682"/>
            <a:chExt cx="648000" cy="648000"/>
          </a:xfrm>
        </p:grpSpPr>
        <p:sp>
          <p:nvSpPr>
            <p:cNvPr id="140" name="椭圆 139"/>
            <p:cNvSpPr/>
            <p:nvPr/>
          </p:nvSpPr>
          <p:spPr>
            <a:xfrm>
              <a:off x="3872029" y="4389682"/>
              <a:ext cx="648000" cy="64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Freeform 505"/>
            <p:cNvSpPr>
              <a:spLocks noChangeAspect="1" noEditPoints="1"/>
            </p:cNvSpPr>
            <p:nvPr/>
          </p:nvSpPr>
          <p:spPr bwMode="auto">
            <a:xfrm>
              <a:off x="4043029" y="4481997"/>
              <a:ext cx="306000" cy="463371"/>
            </a:xfrm>
            <a:custGeom>
              <a:avLst/>
              <a:gdLst>
                <a:gd name="T0" fmla="*/ 46 w 62"/>
                <a:gd name="T1" fmla="*/ 0 h 94"/>
                <a:gd name="T2" fmla="*/ 15 w 62"/>
                <a:gd name="T3" fmla="*/ 0 h 94"/>
                <a:gd name="T4" fmla="*/ 0 w 62"/>
                <a:gd name="T5" fmla="*/ 16 h 94"/>
                <a:gd name="T6" fmla="*/ 0 w 62"/>
                <a:gd name="T7" fmla="*/ 78 h 94"/>
                <a:gd name="T8" fmla="*/ 15 w 62"/>
                <a:gd name="T9" fmla="*/ 94 h 94"/>
                <a:gd name="T10" fmla="*/ 46 w 62"/>
                <a:gd name="T11" fmla="*/ 94 h 94"/>
                <a:gd name="T12" fmla="*/ 62 w 62"/>
                <a:gd name="T13" fmla="*/ 78 h 94"/>
                <a:gd name="T14" fmla="*/ 62 w 62"/>
                <a:gd name="T15" fmla="*/ 16 h 94"/>
                <a:gd name="T16" fmla="*/ 46 w 62"/>
                <a:gd name="T17" fmla="*/ 0 h 94"/>
                <a:gd name="T18" fmla="*/ 17 w 62"/>
                <a:gd name="T19" fmla="*/ 85 h 94"/>
                <a:gd name="T20" fmla="*/ 11 w 62"/>
                <a:gd name="T21" fmla="*/ 79 h 94"/>
                <a:gd name="T22" fmla="*/ 17 w 62"/>
                <a:gd name="T23" fmla="*/ 73 h 94"/>
                <a:gd name="T24" fmla="*/ 23 w 62"/>
                <a:gd name="T25" fmla="*/ 79 h 94"/>
                <a:gd name="T26" fmla="*/ 17 w 62"/>
                <a:gd name="T27" fmla="*/ 85 h 94"/>
                <a:gd name="T28" fmla="*/ 31 w 62"/>
                <a:gd name="T29" fmla="*/ 92 h 94"/>
                <a:gd name="T30" fmla="*/ 22 w 62"/>
                <a:gd name="T31" fmla="*/ 84 h 94"/>
                <a:gd name="T32" fmla="*/ 31 w 62"/>
                <a:gd name="T33" fmla="*/ 76 h 94"/>
                <a:gd name="T34" fmla="*/ 39 w 62"/>
                <a:gd name="T35" fmla="*/ 84 h 94"/>
                <a:gd name="T36" fmla="*/ 31 w 62"/>
                <a:gd name="T37" fmla="*/ 92 h 94"/>
                <a:gd name="T38" fmla="*/ 45 w 62"/>
                <a:gd name="T39" fmla="*/ 85 h 94"/>
                <a:gd name="T40" fmla="*/ 39 w 62"/>
                <a:gd name="T41" fmla="*/ 79 h 94"/>
                <a:gd name="T42" fmla="*/ 45 w 62"/>
                <a:gd name="T43" fmla="*/ 73 h 94"/>
                <a:gd name="T44" fmla="*/ 51 w 62"/>
                <a:gd name="T45" fmla="*/ 79 h 94"/>
                <a:gd name="T46" fmla="*/ 45 w 62"/>
                <a:gd name="T47" fmla="*/ 85 h 94"/>
                <a:gd name="T48" fmla="*/ 58 w 62"/>
                <a:gd name="T49" fmla="*/ 59 h 94"/>
                <a:gd name="T50" fmla="*/ 44 w 62"/>
                <a:gd name="T51" fmla="*/ 70 h 94"/>
                <a:gd name="T52" fmla="*/ 18 w 62"/>
                <a:gd name="T53" fmla="*/ 70 h 94"/>
                <a:gd name="T54" fmla="*/ 4 w 62"/>
                <a:gd name="T55" fmla="*/ 59 h 94"/>
                <a:gd name="T56" fmla="*/ 4 w 62"/>
                <a:gd name="T57" fmla="*/ 17 h 94"/>
                <a:gd name="T58" fmla="*/ 18 w 62"/>
                <a:gd name="T59" fmla="*/ 6 h 94"/>
                <a:gd name="T60" fmla="*/ 44 w 62"/>
                <a:gd name="T61" fmla="*/ 6 h 94"/>
                <a:gd name="T62" fmla="*/ 58 w 62"/>
                <a:gd name="T63" fmla="*/ 17 h 94"/>
                <a:gd name="T64" fmla="*/ 58 w 62"/>
                <a:gd name="T65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" h="94">
                  <a:moveTo>
                    <a:pt x="4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7" y="94"/>
                    <a:pt x="15" y="94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55" y="94"/>
                    <a:pt x="62" y="87"/>
                    <a:pt x="62" y="78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7"/>
                    <a:pt x="55" y="0"/>
                    <a:pt x="46" y="0"/>
                  </a:cubicBezTo>
                  <a:close/>
                  <a:moveTo>
                    <a:pt x="17" y="85"/>
                  </a:moveTo>
                  <a:cubicBezTo>
                    <a:pt x="13" y="85"/>
                    <a:pt x="11" y="82"/>
                    <a:pt x="11" y="79"/>
                  </a:cubicBezTo>
                  <a:cubicBezTo>
                    <a:pt x="11" y="75"/>
                    <a:pt x="13" y="73"/>
                    <a:pt x="17" y="73"/>
                  </a:cubicBezTo>
                  <a:cubicBezTo>
                    <a:pt x="20" y="73"/>
                    <a:pt x="23" y="75"/>
                    <a:pt x="23" y="79"/>
                  </a:cubicBezTo>
                  <a:cubicBezTo>
                    <a:pt x="23" y="82"/>
                    <a:pt x="20" y="85"/>
                    <a:pt x="17" y="85"/>
                  </a:cubicBezTo>
                  <a:close/>
                  <a:moveTo>
                    <a:pt x="31" y="92"/>
                  </a:moveTo>
                  <a:cubicBezTo>
                    <a:pt x="26" y="92"/>
                    <a:pt x="22" y="88"/>
                    <a:pt x="22" y="84"/>
                  </a:cubicBezTo>
                  <a:cubicBezTo>
                    <a:pt x="22" y="79"/>
                    <a:pt x="26" y="76"/>
                    <a:pt x="31" y="76"/>
                  </a:cubicBezTo>
                  <a:cubicBezTo>
                    <a:pt x="35" y="76"/>
                    <a:pt x="39" y="79"/>
                    <a:pt x="39" y="84"/>
                  </a:cubicBezTo>
                  <a:cubicBezTo>
                    <a:pt x="39" y="88"/>
                    <a:pt x="35" y="92"/>
                    <a:pt x="31" y="92"/>
                  </a:cubicBezTo>
                  <a:close/>
                  <a:moveTo>
                    <a:pt x="45" y="85"/>
                  </a:moveTo>
                  <a:cubicBezTo>
                    <a:pt x="41" y="85"/>
                    <a:pt x="39" y="82"/>
                    <a:pt x="39" y="79"/>
                  </a:cubicBezTo>
                  <a:cubicBezTo>
                    <a:pt x="39" y="75"/>
                    <a:pt x="41" y="73"/>
                    <a:pt x="45" y="73"/>
                  </a:cubicBezTo>
                  <a:cubicBezTo>
                    <a:pt x="48" y="73"/>
                    <a:pt x="51" y="75"/>
                    <a:pt x="51" y="79"/>
                  </a:cubicBezTo>
                  <a:cubicBezTo>
                    <a:pt x="51" y="82"/>
                    <a:pt x="48" y="85"/>
                    <a:pt x="45" y="85"/>
                  </a:cubicBezTo>
                  <a:close/>
                  <a:moveTo>
                    <a:pt x="58" y="59"/>
                  </a:moveTo>
                  <a:cubicBezTo>
                    <a:pt x="58" y="65"/>
                    <a:pt x="51" y="70"/>
                    <a:pt x="44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0" y="70"/>
                    <a:pt x="4" y="65"/>
                    <a:pt x="4" y="5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1"/>
                    <a:pt x="10" y="6"/>
                    <a:pt x="18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1" y="6"/>
                    <a:pt x="58" y="11"/>
                    <a:pt x="58" y="17"/>
                  </a:cubicBezTo>
                  <a:lnTo>
                    <a:pt x="58" y="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53853" y="3340529"/>
            <a:ext cx="1879077" cy="180000"/>
            <a:chOff x="504653" y="3340529"/>
            <a:chExt cx="1879077" cy="180000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504653" y="3430775"/>
              <a:ext cx="1692000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>
              <a:off x="2203730" y="3340529"/>
              <a:ext cx="180000" cy="180000"/>
              <a:chOff x="2203730" y="3340529"/>
              <a:chExt cx="180000" cy="180000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2203730" y="334052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/>
            </p:nvSpPr>
            <p:spPr>
              <a:xfrm>
                <a:off x="2239730" y="3376529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1622921" y="3340529"/>
            <a:ext cx="1883963" cy="180000"/>
            <a:chOff x="2402066" y="3340529"/>
            <a:chExt cx="1883963" cy="180000"/>
          </a:xfrm>
        </p:grpSpPr>
        <p:cxnSp>
          <p:nvCxnSpPr>
            <p:cNvPr id="148" name="直接连接符 147"/>
            <p:cNvCxnSpPr/>
            <p:nvPr/>
          </p:nvCxnSpPr>
          <p:spPr>
            <a:xfrm>
              <a:off x="2402066" y="3430775"/>
              <a:ext cx="1692000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4106029" y="3340529"/>
              <a:ext cx="180000" cy="180000"/>
              <a:chOff x="4106029" y="3340529"/>
              <a:chExt cx="180000" cy="18000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4106029" y="334052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/>
            </p:nvSpPr>
            <p:spPr>
              <a:xfrm>
                <a:off x="4142029" y="3376529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4314719" y="3393869"/>
            <a:ext cx="1884706" cy="180000"/>
            <a:chOff x="4299479" y="3340529"/>
            <a:chExt cx="1884706" cy="180000"/>
          </a:xfrm>
        </p:grpSpPr>
        <p:cxnSp>
          <p:nvCxnSpPr>
            <p:cNvPr id="153" name="直接连接符 152"/>
            <p:cNvCxnSpPr/>
            <p:nvPr/>
          </p:nvCxnSpPr>
          <p:spPr>
            <a:xfrm>
              <a:off x="4299479" y="3377435"/>
              <a:ext cx="1692000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组合 153"/>
            <p:cNvGrpSpPr/>
            <p:nvPr/>
          </p:nvGrpSpPr>
          <p:grpSpPr>
            <a:xfrm>
              <a:off x="6004185" y="3340529"/>
              <a:ext cx="180000" cy="180000"/>
              <a:chOff x="6004185" y="3340529"/>
              <a:chExt cx="180000" cy="180000"/>
            </a:xfrm>
          </p:grpSpPr>
          <p:sp>
            <p:nvSpPr>
              <p:cNvPr id="155" name="椭圆 154"/>
              <p:cNvSpPr/>
              <p:nvPr/>
            </p:nvSpPr>
            <p:spPr>
              <a:xfrm>
                <a:off x="6004185" y="334052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/>
            </p:nvSpPr>
            <p:spPr>
              <a:xfrm>
                <a:off x="6040185" y="3376529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6196892" y="3340529"/>
            <a:ext cx="1884709" cy="180000"/>
            <a:chOff x="6196892" y="3340529"/>
            <a:chExt cx="1884709" cy="180000"/>
          </a:xfrm>
        </p:grpSpPr>
        <p:cxnSp>
          <p:nvCxnSpPr>
            <p:cNvPr id="158" name="直接连接符 157"/>
            <p:cNvCxnSpPr/>
            <p:nvPr/>
          </p:nvCxnSpPr>
          <p:spPr>
            <a:xfrm>
              <a:off x="6196892" y="3430775"/>
              <a:ext cx="1692000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组合 158"/>
            <p:cNvGrpSpPr/>
            <p:nvPr/>
          </p:nvGrpSpPr>
          <p:grpSpPr>
            <a:xfrm>
              <a:off x="7901601" y="3340529"/>
              <a:ext cx="180000" cy="180000"/>
              <a:chOff x="7901601" y="3340529"/>
              <a:chExt cx="180000" cy="180000"/>
            </a:xfrm>
          </p:grpSpPr>
          <p:sp>
            <p:nvSpPr>
              <p:cNvPr id="160" name="椭圆 159"/>
              <p:cNvSpPr/>
              <p:nvPr/>
            </p:nvSpPr>
            <p:spPr>
              <a:xfrm>
                <a:off x="7901601" y="334052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>
                <a:spLocks noChangeAspect="1"/>
              </p:cNvSpPr>
              <p:nvPr/>
            </p:nvSpPr>
            <p:spPr>
              <a:xfrm>
                <a:off x="7937601" y="3376529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2" name="组合 161"/>
          <p:cNvGrpSpPr/>
          <p:nvPr/>
        </p:nvGrpSpPr>
        <p:grpSpPr>
          <a:xfrm>
            <a:off x="8094305" y="3340529"/>
            <a:ext cx="1883091" cy="180000"/>
            <a:chOff x="8094305" y="3340529"/>
            <a:chExt cx="1883091" cy="180000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8094305" y="3430775"/>
              <a:ext cx="1692000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组合 163"/>
            <p:cNvGrpSpPr/>
            <p:nvPr/>
          </p:nvGrpSpPr>
          <p:grpSpPr>
            <a:xfrm>
              <a:off x="9797396" y="3340529"/>
              <a:ext cx="180000" cy="180000"/>
              <a:chOff x="9797396" y="3340529"/>
              <a:chExt cx="180000" cy="180000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9797396" y="334052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>
                <a:spLocks noChangeAspect="1"/>
              </p:cNvSpPr>
              <p:nvPr/>
            </p:nvSpPr>
            <p:spPr>
              <a:xfrm>
                <a:off x="9833396" y="3376529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7" name="组合 166"/>
          <p:cNvGrpSpPr/>
          <p:nvPr/>
        </p:nvGrpSpPr>
        <p:grpSpPr>
          <a:xfrm>
            <a:off x="1969730" y="1821130"/>
            <a:ext cx="648000" cy="648000"/>
            <a:chOff x="1969730" y="1821130"/>
            <a:chExt cx="648000" cy="648000"/>
          </a:xfrm>
        </p:grpSpPr>
        <p:sp>
          <p:nvSpPr>
            <p:cNvPr id="168" name="椭圆 167"/>
            <p:cNvSpPr/>
            <p:nvPr/>
          </p:nvSpPr>
          <p:spPr>
            <a:xfrm>
              <a:off x="1969730" y="1821130"/>
              <a:ext cx="648000" cy="64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9" name="组合 168"/>
            <p:cNvGrpSpPr>
              <a:grpSpLocks noChangeAspect="1"/>
            </p:cNvGrpSpPr>
            <p:nvPr/>
          </p:nvGrpSpPr>
          <p:grpSpPr>
            <a:xfrm>
              <a:off x="2077321" y="1938130"/>
              <a:ext cx="432818" cy="414000"/>
              <a:chOff x="4214813" y="619126"/>
              <a:chExt cx="219075" cy="209550"/>
            </a:xfrm>
          </p:grpSpPr>
          <p:sp>
            <p:nvSpPr>
              <p:cNvPr id="170" name="Freeform 459"/>
              <p:cNvSpPr/>
              <p:nvPr/>
            </p:nvSpPr>
            <p:spPr bwMode="auto">
              <a:xfrm>
                <a:off x="4249737" y="665163"/>
                <a:ext cx="147638" cy="163513"/>
              </a:xfrm>
              <a:custGeom>
                <a:avLst/>
                <a:gdLst>
                  <a:gd name="T0" fmla="*/ 0 w 83"/>
                  <a:gd name="T1" fmla="*/ 38 h 91"/>
                  <a:gd name="T2" fmla="*/ 0 w 83"/>
                  <a:gd name="T3" fmla="*/ 87 h 91"/>
                  <a:gd name="T4" fmla="*/ 2 w 83"/>
                  <a:gd name="T5" fmla="*/ 91 h 91"/>
                  <a:gd name="T6" fmla="*/ 5 w 83"/>
                  <a:gd name="T7" fmla="*/ 91 h 91"/>
                  <a:gd name="T8" fmla="*/ 28 w 83"/>
                  <a:gd name="T9" fmla="*/ 91 h 91"/>
                  <a:gd name="T10" fmla="*/ 30 w 83"/>
                  <a:gd name="T11" fmla="*/ 91 h 91"/>
                  <a:gd name="T12" fmla="*/ 30 w 83"/>
                  <a:gd name="T13" fmla="*/ 89 h 91"/>
                  <a:gd name="T14" fmla="*/ 30 w 83"/>
                  <a:gd name="T15" fmla="*/ 65 h 91"/>
                  <a:gd name="T16" fmla="*/ 53 w 83"/>
                  <a:gd name="T17" fmla="*/ 65 h 91"/>
                  <a:gd name="T18" fmla="*/ 53 w 83"/>
                  <a:gd name="T19" fmla="*/ 89 h 91"/>
                  <a:gd name="T20" fmla="*/ 53 w 83"/>
                  <a:gd name="T21" fmla="*/ 91 h 91"/>
                  <a:gd name="T22" fmla="*/ 55 w 83"/>
                  <a:gd name="T23" fmla="*/ 91 h 91"/>
                  <a:gd name="T24" fmla="*/ 78 w 83"/>
                  <a:gd name="T25" fmla="*/ 91 h 91"/>
                  <a:gd name="T26" fmla="*/ 81 w 83"/>
                  <a:gd name="T27" fmla="*/ 91 h 91"/>
                  <a:gd name="T28" fmla="*/ 83 w 83"/>
                  <a:gd name="T29" fmla="*/ 87 h 91"/>
                  <a:gd name="T30" fmla="*/ 83 w 83"/>
                  <a:gd name="T31" fmla="*/ 38 h 91"/>
                  <a:gd name="T32" fmla="*/ 42 w 83"/>
                  <a:gd name="T33" fmla="*/ 0 h 91"/>
                  <a:gd name="T34" fmla="*/ 0 w 83"/>
                  <a:gd name="T35" fmla="*/ 3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91">
                    <a:moveTo>
                      <a:pt x="0" y="38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1" y="90"/>
                      <a:pt x="2" y="91"/>
                    </a:cubicBezTo>
                    <a:cubicBezTo>
                      <a:pt x="3" y="91"/>
                      <a:pt x="4" y="91"/>
                      <a:pt x="5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9" y="91"/>
                      <a:pt x="30" y="91"/>
                    </a:cubicBezTo>
                    <a:cubicBezTo>
                      <a:pt x="30" y="90"/>
                      <a:pt x="30" y="89"/>
                      <a:pt x="30" y="89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3" y="89"/>
                      <a:pt x="53" y="90"/>
                      <a:pt x="53" y="91"/>
                    </a:cubicBezTo>
                    <a:cubicBezTo>
                      <a:pt x="54" y="91"/>
                      <a:pt x="55" y="91"/>
                      <a:pt x="55" y="91"/>
                    </a:cubicBezTo>
                    <a:cubicBezTo>
                      <a:pt x="78" y="91"/>
                      <a:pt x="78" y="91"/>
                      <a:pt x="78" y="91"/>
                    </a:cubicBezTo>
                    <a:cubicBezTo>
                      <a:pt x="79" y="91"/>
                      <a:pt x="80" y="91"/>
                      <a:pt x="81" y="91"/>
                    </a:cubicBezTo>
                    <a:cubicBezTo>
                      <a:pt x="82" y="90"/>
                      <a:pt x="83" y="89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0"/>
              <p:cNvSpPr/>
              <p:nvPr/>
            </p:nvSpPr>
            <p:spPr bwMode="auto">
              <a:xfrm>
                <a:off x="4214813" y="619126"/>
                <a:ext cx="219075" cy="115888"/>
              </a:xfrm>
              <a:custGeom>
                <a:avLst/>
                <a:gdLst>
                  <a:gd name="T0" fmla="*/ 119 w 123"/>
                  <a:gd name="T1" fmla="*/ 51 h 65"/>
                  <a:gd name="T2" fmla="*/ 100 w 123"/>
                  <a:gd name="T3" fmla="*/ 33 h 65"/>
                  <a:gd name="T4" fmla="*/ 100 w 123"/>
                  <a:gd name="T5" fmla="*/ 5 h 65"/>
                  <a:gd name="T6" fmla="*/ 97 w 123"/>
                  <a:gd name="T7" fmla="*/ 2 h 65"/>
                  <a:gd name="T8" fmla="*/ 90 w 123"/>
                  <a:gd name="T9" fmla="*/ 2 h 65"/>
                  <a:gd name="T10" fmla="*/ 87 w 123"/>
                  <a:gd name="T11" fmla="*/ 5 h 65"/>
                  <a:gd name="T12" fmla="*/ 87 w 123"/>
                  <a:gd name="T13" fmla="*/ 21 h 65"/>
                  <a:gd name="T14" fmla="*/ 67 w 123"/>
                  <a:gd name="T15" fmla="*/ 2 h 65"/>
                  <a:gd name="T16" fmla="*/ 56 w 123"/>
                  <a:gd name="T17" fmla="*/ 2 h 65"/>
                  <a:gd name="T18" fmla="*/ 4 w 123"/>
                  <a:gd name="T19" fmla="*/ 51 h 65"/>
                  <a:gd name="T20" fmla="*/ 3 w 123"/>
                  <a:gd name="T21" fmla="*/ 62 h 65"/>
                  <a:gd name="T22" fmla="*/ 3 w 123"/>
                  <a:gd name="T23" fmla="*/ 62 h 65"/>
                  <a:gd name="T24" fmla="*/ 9 w 123"/>
                  <a:gd name="T25" fmla="*/ 64 h 65"/>
                  <a:gd name="T26" fmla="*/ 14 w 123"/>
                  <a:gd name="T27" fmla="*/ 62 h 65"/>
                  <a:gd name="T28" fmla="*/ 62 w 123"/>
                  <a:gd name="T29" fmla="*/ 19 h 65"/>
                  <a:gd name="T30" fmla="*/ 109 w 123"/>
                  <a:gd name="T31" fmla="*/ 62 h 65"/>
                  <a:gd name="T32" fmla="*/ 120 w 123"/>
                  <a:gd name="T33" fmla="*/ 62 h 65"/>
                  <a:gd name="T34" fmla="*/ 119 w 123"/>
                  <a:gd name="T35" fmla="*/ 5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3" h="65">
                    <a:moveTo>
                      <a:pt x="119" y="51"/>
                    </a:moveTo>
                    <a:cubicBezTo>
                      <a:pt x="100" y="33"/>
                      <a:pt x="100" y="33"/>
                      <a:pt x="100" y="33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3"/>
                      <a:pt x="99" y="2"/>
                      <a:pt x="97" y="2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8" y="2"/>
                      <a:pt x="87" y="3"/>
                      <a:pt x="87" y="5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4" y="0"/>
                      <a:pt x="59" y="0"/>
                      <a:pt x="56" y="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0" y="53"/>
                      <a:pt x="0" y="58"/>
                      <a:pt x="3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5" y="63"/>
                      <a:pt x="7" y="64"/>
                      <a:pt x="9" y="64"/>
                    </a:cubicBezTo>
                    <a:cubicBezTo>
                      <a:pt x="11" y="64"/>
                      <a:pt x="13" y="63"/>
                      <a:pt x="14" y="62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2" y="65"/>
                      <a:pt x="117" y="65"/>
                      <a:pt x="120" y="62"/>
                    </a:cubicBezTo>
                    <a:cubicBezTo>
                      <a:pt x="123" y="58"/>
                      <a:pt x="123" y="53"/>
                      <a:pt x="119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" name="Text Box 7"/>
          <p:cNvSpPr txBox="1">
            <a:spLocks noChangeArrowheads="1"/>
          </p:cNvSpPr>
          <p:nvPr/>
        </p:nvSpPr>
        <p:spPr bwMode="gray">
          <a:xfrm>
            <a:off x="6674485" y="1241425"/>
            <a:ext cx="3000375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4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具体事件制作段</a:t>
            </a:r>
            <a:endParaRPr lang="zh-CN" altLang="en-US" sz="240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减号 7"/>
          <p:cNvSpPr/>
          <p:nvPr/>
        </p:nvSpPr>
        <p:spPr>
          <a:xfrm>
            <a:off x="-1864995" y="3408680"/>
            <a:ext cx="14364970" cy="75565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2275205"/>
            <a:ext cx="5026025" cy="2472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85105" y="2250440"/>
            <a:ext cx="431165" cy="2496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66010" y="2275205"/>
            <a:ext cx="3499485" cy="221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ln w="3175">
                  <a:solidFill>
                    <a:srgbClr val="C00000"/>
                  </a:solidFill>
                </a:ln>
                <a:solidFill>
                  <a:schemeClr val="bg1"/>
                </a:solidFill>
                <a:latin typeface="Symbol" panose="05050102010706020507" charset="0"/>
                <a:ea typeface="锐字云字库粗黑体1.0" panose="02010604000000000000" charset="-122"/>
              </a:rPr>
              <a:t>0 5</a:t>
            </a:r>
            <a:endParaRPr lang="en-US" altLang="zh-CN" sz="13800">
              <a:ln w="3175">
                <a:solidFill>
                  <a:srgbClr val="C00000"/>
                </a:solidFill>
              </a:ln>
              <a:solidFill>
                <a:schemeClr val="bg1"/>
              </a:solidFill>
              <a:latin typeface="Symbol" panose="05050102010706020507" charset="0"/>
              <a:ea typeface="锐字云字库粗黑体1.0" panose="02010604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5840" y="3195955"/>
            <a:ext cx="6071235" cy="9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76110" y="2250440"/>
            <a:ext cx="64414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</a:rPr>
              <a:t>一次性工作</a:t>
            </a:r>
            <a:endParaRPr lang="zh-CN" altLang="en-US" sz="5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2" name="组合 21"/>
          <p:cNvGrpSpPr>
            <a:grpSpLocks noChangeAspect="1"/>
          </p:cNvGrpSpPr>
          <p:nvPr/>
        </p:nvGrpSpPr>
        <p:grpSpPr>
          <a:xfrm rot="564070">
            <a:off x="-77050" y="3281860"/>
            <a:ext cx="8979911" cy="3501546"/>
            <a:chOff x="-1752599" y="1320800"/>
            <a:chExt cx="13525500" cy="5353726"/>
          </a:xfrm>
        </p:grpSpPr>
        <p:sp>
          <p:nvSpPr>
            <p:cNvPr id="24" name="椭圆 23"/>
            <p:cNvSpPr/>
            <p:nvPr userDrawn="1"/>
          </p:nvSpPr>
          <p:spPr>
            <a:xfrm>
              <a:off x="5939761" y="5398160"/>
              <a:ext cx="1912063" cy="81563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32000"/>
                  </a:schemeClr>
                </a:gs>
                <a:gs pos="40000">
                  <a:schemeClr val="tx1">
                    <a:lumMod val="95000"/>
                    <a:lumOff val="5000"/>
                    <a:alpha val="26000"/>
                  </a:schemeClr>
                </a:gs>
                <a:gs pos="100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52599" y="1320800"/>
              <a:ext cx="13525500" cy="5353726"/>
            </a:xfrm>
            <a:prstGeom prst="rect">
              <a:avLst/>
            </a:prstGeom>
          </p:spPr>
        </p:pic>
        <p:sp>
          <p:nvSpPr>
            <p:cNvPr id="27" name="椭圆 26"/>
            <p:cNvSpPr/>
            <p:nvPr userDrawn="1"/>
          </p:nvSpPr>
          <p:spPr>
            <a:xfrm rot="1050602">
              <a:off x="1225923" y="5547397"/>
              <a:ext cx="768218" cy="21141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32000"/>
                  </a:schemeClr>
                </a:gs>
                <a:gs pos="40000">
                  <a:schemeClr val="tx1">
                    <a:lumMod val="95000"/>
                    <a:lumOff val="5000"/>
                    <a:alpha val="26000"/>
                  </a:schemeClr>
                </a:gs>
                <a:gs pos="100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15" y="3160808"/>
              <a:ext cx="1045166" cy="2487093"/>
            </a:xfrm>
            <a:prstGeom prst="rect">
              <a:avLst/>
            </a:prstGeom>
          </p:spPr>
        </p:pic>
        <p:sp>
          <p:nvSpPr>
            <p:cNvPr id="30" name="椭圆 29"/>
            <p:cNvSpPr/>
            <p:nvPr userDrawn="1"/>
          </p:nvSpPr>
          <p:spPr>
            <a:xfrm rot="707555">
              <a:off x="2169087" y="4474863"/>
              <a:ext cx="673157" cy="18525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32000"/>
                  </a:schemeClr>
                </a:gs>
                <a:gs pos="40000">
                  <a:schemeClr val="tx1">
                    <a:lumMod val="95000"/>
                    <a:lumOff val="5000"/>
                    <a:alpha val="26000"/>
                  </a:schemeClr>
                </a:gs>
                <a:gs pos="100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586" y="3257518"/>
              <a:ext cx="836349" cy="1307089"/>
            </a:xfrm>
            <a:prstGeom prst="rect">
              <a:avLst/>
            </a:prstGeom>
          </p:spPr>
        </p:pic>
        <p:sp>
          <p:nvSpPr>
            <p:cNvPr id="36" name="椭圆 35"/>
            <p:cNvSpPr/>
            <p:nvPr userDrawn="1"/>
          </p:nvSpPr>
          <p:spPr>
            <a:xfrm rot="624451">
              <a:off x="4191044" y="5247646"/>
              <a:ext cx="1371632" cy="37747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69000"/>
                  </a:schemeClr>
                </a:gs>
                <a:gs pos="40000">
                  <a:schemeClr val="tx1">
                    <a:lumMod val="95000"/>
                    <a:lumOff val="5000"/>
                    <a:alpha val="26000"/>
                  </a:schemeClr>
                </a:gs>
                <a:gs pos="100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7" name="图片 3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459" y="2693892"/>
              <a:ext cx="1607879" cy="2742938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49530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63665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90345" y="1290955"/>
            <a:ext cx="9505315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    </a:t>
            </a:r>
            <a:r>
              <a:rPr lang="zh-CN" altLang="en-US" sz="3200"/>
              <a:t>考虑到我们的项目需要去了解一门新的语言</a:t>
            </a:r>
            <a:r>
              <a:rPr lang="en-US" altLang="zh-CN" sz="3200"/>
              <a:t>ruby</a:t>
            </a:r>
            <a:r>
              <a:rPr lang="zh-CN" altLang="en-US" sz="3200"/>
              <a:t>和一个新的引擎</a:t>
            </a:r>
            <a:r>
              <a:rPr lang="en-US" altLang="zh-CN" sz="3200"/>
              <a:t>RPG Maker XP </a:t>
            </a:r>
            <a:r>
              <a:rPr lang="zh-CN" altLang="en-US" sz="3200"/>
              <a:t>，所以我们决定清明放假结束第一个周末对自己进行技术培训，培训以组长教学，和自学为主，自学的主要渠道将来自网络上的视频教学。关于</a:t>
            </a:r>
            <a:r>
              <a:rPr lang="en-US" altLang="zh-CN" sz="3200">
                <a:sym typeface="+mn-ea"/>
              </a:rPr>
              <a:t>RPG Maker XP</a:t>
            </a:r>
            <a:r>
              <a:rPr lang="zh-CN" altLang="en-US" sz="3200">
                <a:sym typeface="+mn-ea"/>
              </a:rPr>
              <a:t>的入门和使用。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2275205"/>
            <a:ext cx="5026025" cy="2472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85105" y="2250440"/>
            <a:ext cx="431165" cy="2496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66010" y="2275205"/>
            <a:ext cx="3499485" cy="221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ln w="3175">
                  <a:solidFill>
                    <a:srgbClr val="C00000"/>
                  </a:solidFill>
                </a:ln>
                <a:solidFill>
                  <a:schemeClr val="bg1"/>
                </a:solidFill>
                <a:latin typeface="Symbol" panose="05050102010706020507" charset="0"/>
                <a:ea typeface="锐字云字库粗黑体1.0" panose="02010604000000000000" charset="-122"/>
              </a:rPr>
              <a:t>0 6</a:t>
            </a:r>
            <a:endParaRPr lang="en-US" altLang="zh-CN" sz="13800">
              <a:ln w="3175">
                <a:solidFill>
                  <a:srgbClr val="C00000"/>
                </a:solidFill>
              </a:ln>
              <a:solidFill>
                <a:schemeClr val="bg1"/>
              </a:solidFill>
              <a:latin typeface="Symbol" panose="05050102010706020507" charset="0"/>
              <a:ea typeface="锐字云字库粗黑体1.0" panose="02010604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5840" y="3195955"/>
            <a:ext cx="6071235" cy="9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85840" y="2274570"/>
            <a:ext cx="6441440" cy="921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开始时间</a:t>
            </a:r>
            <a:r>
              <a:rPr lang="en-US" altLang="zh-CN" sz="5400"/>
              <a:t>&amp;</a:t>
            </a:r>
            <a:r>
              <a:rPr lang="zh-CN" altLang="en-US" sz="5400"/>
              <a:t>结束时间</a:t>
            </a:r>
            <a:endParaRPr lang="zh-CN" altLang="en-US" sz="5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711325" y="2245995"/>
            <a:ext cx="3980815" cy="3110865"/>
            <a:chOff x="5490" y="3787"/>
            <a:chExt cx="6269" cy="4899"/>
          </a:xfrm>
        </p:grpSpPr>
        <p:sp>
          <p:nvSpPr>
            <p:cNvPr id="36" name="矩形 35"/>
            <p:cNvSpPr/>
            <p:nvPr/>
          </p:nvSpPr>
          <p:spPr>
            <a:xfrm>
              <a:off x="5490" y="3787"/>
              <a:ext cx="5321" cy="4275"/>
            </a:xfrm>
            <a:prstGeom prst="rect">
              <a:avLst/>
            </a:prstGeom>
            <a:solidFill>
              <a:srgbClr val="EC680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763" y="7188"/>
              <a:ext cx="1996" cy="1498"/>
            </a:xfrm>
            <a:prstGeom prst="rect">
              <a:avLst/>
            </a:prstGeom>
            <a:solidFill>
              <a:srgbClr val="EC680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513723" y="2643499"/>
            <a:ext cx="1055688" cy="1339139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rgbClr val="FFDF0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4" name="KSO_Shape"/>
          <p:cNvSpPr/>
          <p:nvPr/>
        </p:nvSpPr>
        <p:spPr bwMode="auto">
          <a:xfrm>
            <a:off x="6854190" y="2548890"/>
            <a:ext cx="710565" cy="850900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solidFill>
            <a:srgbClr val="FFDF0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7645" y="2245995"/>
            <a:ext cx="3980815" cy="3110865"/>
            <a:chOff x="5490" y="3787"/>
            <a:chExt cx="6269" cy="4899"/>
          </a:xfrm>
        </p:grpSpPr>
        <p:sp>
          <p:nvSpPr>
            <p:cNvPr id="7" name="矩形 6"/>
            <p:cNvSpPr/>
            <p:nvPr/>
          </p:nvSpPr>
          <p:spPr>
            <a:xfrm>
              <a:off x="5490" y="3787"/>
              <a:ext cx="5321" cy="4275"/>
            </a:xfrm>
            <a:prstGeom prst="rect">
              <a:avLst/>
            </a:prstGeom>
            <a:solidFill>
              <a:srgbClr val="EC680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763" y="7188"/>
              <a:ext cx="1996" cy="1498"/>
            </a:xfrm>
            <a:prstGeom prst="rect">
              <a:avLst/>
            </a:prstGeom>
            <a:solidFill>
              <a:srgbClr val="EC6801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06955" y="2468880"/>
            <a:ext cx="25253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开始时间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11870" y="2367915"/>
            <a:ext cx="21240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结束时间</a:t>
            </a:r>
            <a:endParaRPr lang="zh-CN" altLang="en-US" sz="3600"/>
          </a:p>
        </p:txBody>
      </p:sp>
      <p:sp>
        <p:nvSpPr>
          <p:cNvPr id="11" name="矩形 10"/>
          <p:cNvSpPr/>
          <p:nvPr/>
        </p:nvSpPr>
        <p:spPr>
          <a:xfrm>
            <a:off x="49530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63665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05990" y="3190240"/>
            <a:ext cx="2404745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年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日项目启动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26705" y="3007995"/>
            <a:ext cx="3780790" cy="1802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年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31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文案完成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年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日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最后测试完成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2275205"/>
            <a:ext cx="5026025" cy="2472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85105" y="2250440"/>
            <a:ext cx="431165" cy="2496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66010" y="2275205"/>
            <a:ext cx="3499485" cy="221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ln w="3175">
                  <a:solidFill>
                    <a:srgbClr val="C00000"/>
                  </a:solidFill>
                </a:ln>
                <a:solidFill>
                  <a:schemeClr val="bg1"/>
                </a:solidFill>
                <a:latin typeface="Symbol" panose="05050102010706020507" charset="0"/>
                <a:ea typeface="锐字云字库粗黑体1.0" panose="02010604000000000000" charset="-122"/>
              </a:rPr>
              <a:t>0 7</a:t>
            </a:r>
            <a:endParaRPr lang="en-US" altLang="zh-CN" sz="13800">
              <a:ln w="3175">
                <a:solidFill>
                  <a:srgbClr val="C00000"/>
                </a:solidFill>
              </a:ln>
              <a:solidFill>
                <a:schemeClr val="bg1"/>
              </a:solidFill>
              <a:latin typeface="Symbol" panose="05050102010706020507" charset="0"/>
              <a:ea typeface="锐字云字库粗黑体1.0" panose="02010604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85840" y="3195955"/>
            <a:ext cx="6071235" cy="9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90715" y="2250440"/>
            <a:ext cx="64414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预定的经费</a:t>
            </a:r>
            <a:endParaRPr lang="zh-CN" altLang="en-US"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275205"/>
            <a:ext cx="5026025" cy="2472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85105" y="2250440"/>
            <a:ext cx="431165" cy="2496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6010" y="2275205"/>
            <a:ext cx="3499485" cy="221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ln w="3175">
                  <a:solidFill>
                    <a:srgbClr val="C00000"/>
                  </a:solidFill>
                </a:ln>
                <a:solidFill>
                  <a:schemeClr val="bg1"/>
                </a:solidFill>
                <a:latin typeface="Symbol" panose="05050102010706020507" charset="0"/>
                <a:ea typeface="锐字云字库粗黑体1.0" panose="02010604000000000000" charset="-122"/>
              </a:rPr>
              <a:t>0 8</a:t>
            </a:r>
            <a:endParaRPr lang="en-US" altLang="zh-CN" sz="13800">
              <a:ln w="3175">
                <a:solidFill>
                  <a:srgbClr val="C00000"/>
                </a:solidFill>
              </a:ln>
              <a:solidFill>
                <a:schemeClr val="bg1"/>
              </a:solidFill>
              <a:latin typeface="Symbol" panose="05050102010706020507" charset="0"/>
              <a:ea typeface="锐字云字库粗黑体1.0" panose="02010604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5840" y="3195955"/>
            <a:ext cx="6071235" cy="9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63765" y="2068195"/>
            <a:ext cx="33172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团队精神</a:t>
            </a:r>
            <a:endParaRPr lang="zh-CN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" name=" 20"/>
          <p:cNvSpPr/>
          <p:nvPr/>
        </p:nvSpPr>
        <p:spPr>
          <a:xfrm rot="10800000">
            <a:off x="10516235" y="652780"/>
            <a:ext cx="1649730" cy="1050925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528820" y="118110"/>
            <a:ext cx="1604010" cy="6620510"/>
            <a:chOff x="6923" y="187"/>
            <a:chExt cx="2526" cy="10426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23" y="187"/>
              <a:ext cx="2526" cy="104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燕尾形 68"/>
            <p:cNvSpPr/>
            <p:nvPr/>
          </p:nvSpPr>
          <p:spPr>
            <a:xfrm rot="5400000">
              <a:off x="7493" y="2709"/>
              <a:ext cx="1385" cy="203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826250" y="118110"/>
            <a:ext cx="1602740" cy="6621780"/>
            <a:chOff x="10750" y="187"/>
            <a:chExt cx="2524" cy="10428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750" y="187"/>
              <a:ext cx="2525" cy="1042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0" name="燕尾形 69"/>
            <p:cNvSpPr/>
            <p:nvPr/>
          </p:nvSpPr>
          <p:spPr>
            <a:xfrm rot="5400000">
              <a:off x="11320" y="2909"/>
              <a:ext cx="1385" cy="203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271000" y="118745"/>
            <a:ext cx="1587500" cy="6620510"/>
            <a:chOff x="14600" y="187"/>
            <a:chExt cx="2500" cy="10426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4600" y="187"/>
              <a:ext cx="2501" cy="104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1" name="燕尾形 70"/>
            <p:cNvSpPr/>
            <p:nvPr/>
          </p:nvSpPr>
          <p:spPr>
            <a:xfrm rot="5400000">
              <a:off x="15158" y="2909"/>
              <a:ext cx="1385" cy="203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054225" y="118110"/>
            <a:ext cx="1569720" cy="6620510"/>
            <a:chOff x="2316" y="188"/>
            <a:chExt cx="2472" cy="1042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16" y="188"/>
              <a:ext cx="2472" cy="104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72" name="燕尾形 71"/>
            <p:cNvSpPr/>
            <p:nvPr/>
          </p:nvSpPr>
          <p:spPr>
            <a:xfrm rot="5400000">
              <a:off x="2872" y="2909"/>
              <a:ext cx="1385" cy="203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-45720" y="1429385"/>
            <a:ext cx="1289685" cy="4975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7200" b="1">
                <a:ln w="9525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目 录 页</a:t>
            </a:r>
            <a:endParaRPr lang="zh-CN" altLang="en-US" sz="7200" b="1">
              <a:ln w="9525" cmpd="sng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476500" y="525145"/>
            <a:ext cx="96202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</a:rPr>
              <a:t>01</a:t>
            </a:r>
            <a:endParaRPr lang="en-US" altLang="zh-CN" sz="600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772660" y="415290"/>
            <a:ext cx="1360170" cy="1288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  <a:sym typeface="+mn-ea"/>
              </a:rPr>
              <a:t>02</a:t>
            </a:r>
            <a:endParaRPr lang="en-US" altLang="zh-CN" sz="6000">
              <a:solidFill>
                <a:schemeClr val="bg1"/>
              </a:solidFill>
              <a:sym typeface="+mn-ea"/>
            </a:endParaRPr>
          </a:p>
          <a:p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7115810" y="415290"/>
            <a:ext cx="115887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  <a:sym typeface="+mn-ea"/>
              </a:rPr>
              <a:t>03</a:t>
            </a:r>
            <a:endParaRPr lang="en-US" altLang="zh-CN" sz="6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665335" y="415290"/>
            <a:ext cx="129349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  <a:sym typeface="+mn-ea"/>
              </a:rPr>
              <a:t>04</a:t>
            </a:r>
            <a:endParaRPr lang="en-US" altLang="zh-CN" sz="6000">
              <a:solidFill>
                <a:schemeClr val="bg1"/>
              </a:solidFill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351405" y="3428365"/>
            <a:ext cx="991870" cy="2773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项目回顾</a:t>
            </a:r>
            <a:endParaRPr lang="zh-CN" altLang="en-US" sz="4400"/>
          </a:p>
        </p:txBody>
      </p:sp>
      <p:sp>
        <p:nvSpPr>
          <p:cNvPr id="83" name="文本框 82"/>
          <p:cNvSpPr txBox="1"/>
          <p:nvPr/>
        </p:nvSpPr>
        <p:spPr>
          <a:xfrm>
            <a:off x="9418320" y="3428365"/>
            <a:ext cx="1360170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明确界定的工作范围</a:t>
            </a:r>
            <a:endParaRPr lang="zh-CN" altLang="en-US" sz="4000"/>
          </a:p>
        </p:txBody>
      </p:sp>
      <p:sp>
        <p:nvSpPr>
          <p:cNvPr id="84" name="文本框 83"/>
          <p:cNvSpPr txBox="1"/>
          <p:nvPr/>
        </p:nvSpPr>
        <p:spPr>
          <a:xfrm>
            <a:off x="4874260" y="3428365"/>
            <a:ext cx="912495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小组交流</a:t>
            </a:r>
            <a:endParaRPr lang="zh-CN" altLang="en-US" sz="4000"/>
          </a:p>
        </p:txBody>
      </p:sp>
      <p:sp>
        <p:nvSpPr>
          <p:cNvPr id="88" name="文本框 87"/>
          <p:cNvSpPr txBox="1"/>
          <p:nvPr/>
        </p:nvSpPr>
        <p:spPr>
          <a:xfrm>
            <a:off x="6981190" y="3428365"/>
            <a:ext cx="1476375" cy="2773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明确具体的目标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245" y="690880"/>
            <a:ext cx="12236450" cy="61436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98750" y="2409825"/>
            <a:ext cx="6334125" cy="2378075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530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63665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26161" y="860752"/>
            <a:ext cx="5873637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dist"/>
            <a:r>
              <a:rPr lang="zh-CN" altLang="en-US" sz="6000" b="1" dirty="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团队精神</a:t>
            </a:r>
            <a:endParaRPr lang="zh-CN" altLang="en-US" sz="6000" b="1" dirty="0" smtClean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29255" y="3078480"/>
            <a:ext cx="58737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</a:rPr>
              <a:t>更少的时间，更多的创意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0585" y="4074795"/>
            <a:ext cx="4429125" cy="487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Comic Sans MS" panose="030F0702030302020204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Comic Sans MS" panose="030F0702030302020204" charset="0"/>
              </a:rPr>
              <a:t>more originality , less time</a:t>
            </a:r>
            <a:endParaRPr lang="zh-CN" altLang="en-US" sz="2400" b="1">
              <a:solidFill>
                <a:schemeClr val="bg1"/>
              </a:solidFill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644525" y="118745"/>
            <a:ext cx="1569720" cy="6620510"/>
            <a:chOff x="3235" y="186"/>
            <a:chExt cx="2472" cy="10426"/>
          </a:xfrm>
        </p:grpSpPr>
        <p:grpSp>
          <p:nvGrpSpPr>
            <p:cNvPr id="73" name="组合 72"/>
            <p:cNvGrpSpPr/>
            <p:nvPr/>
          </p:nvGrpSpPr>
          <p:grpSpPr>
            <a:xfrm>
              <a:off x="3235" y="186"/>
              <a:ext cx="2472" cy="10426"/>
              <a:chOff x="2316" y="188"/>
              <a:chExt cx="2472" cy="10426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316" y="188"/>
                <a:ext cx="2472" cy="1042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72" name="燕尾形 71"/>
              <p:cNvSpPr/>
              <p:nvPr/>
            </p:nvSpPr>
            <p:spPr>
              <a:xfrm rot="5400000">
                <a:off x="2872" y="2909"/>
                <a:ext cx="1385" cy="203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3900" y="827"/>
              <a:ext cx="1515" cy="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0">
                  <a:solidFill>
                    <a:schemeClr val="bg1"/>
                  </a:solidFill>
                </a:rPr>
                <a:t>05</a:t>
              </a:r>
              <a:endParaRPr lang="en-US" altLang="zh-CN" sz="6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58465" y="118745"/>
            <a:ext cx="1737360" cy="6621145"/>
            <a:chOff x="6922" y="185"/>
            <a:chExt cx="2736" cy="10427"/>
          </a:xfrm>
        </p:grpSpPr>
        <p:grpSp>
          <p:nvGrpSpPr>
            <p:cNvPr id="74" name="组合 73"/>
            <p:cNvGrpSpPr/>
            <p:nvPr/>
          </p:nvGrpSpPr>
          <p:grpSpPr>
            <a:xfrm>
              <a:off x="6922" y="185"/>
              <a:ext cx="2526" cy="10427"/>
              <a:chOff x="6922" y="185"/>
              <a:chExt cx="2526" cy="10427"/>
            </a:xfrm>
          </p:grpSpPr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922" y="185"/>
                <a:ext cx="2526" cy="104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9" name="燕尾形 68"/>
              <p:cNvSpPr/>
              <p:nvPr/>
            </p:nvSpPr>
            <p:spPr>
              <a:xfrm rot="5400000">
                <a:off x="7493" y="2709"/>
                <a:ext cx="1385" cy="203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7516" y="654"/>
              <a:ext cx="2142" cy="2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0">
                  <a:solidFill>
                    <a:schemeClr val="bg1"/>
                  </a:solidFill>
                  <a:sym typeface="+mn-ea"/>
                </a:rPr>
                <a:t>06</a:t>
              </a:r>
              <a:endParaRPr lang="en-US" altLang="zh-CN" sz="6000">
                <a:solidFill>
                  <a:schemeClr val="bg1"/>
                </a:solidFill>
                <a:sym typeface="+mn-ea"/>
              </a:endParaRPr>
            </a:p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36870" y="118745"/>
            <a:ext cx="1602740" cy="6621780"/>
            <a:chOff x="10750" y="186"/>
            <a:chExt cx="2524" cy="10428"/>
          </a:xfrm>
        </p:grpSpPr>
        <p:grpSp>
          <p:nvGrpSpPr>
            <p:cNvPr id="75" name="组合 74"/>
            <p:cNvGrpSpPr/>
            <p:nvPr/>
          </p:nvGrpSpPr>
          <p:grpSpPr>
            <a:xfrm>
              <a:off x="10750" y="186"/>
              <a:ext cx="2524" cy="10428"/>
              <a:chOff x="10750" y="187"/>
              <a:chExt cx="2524" cy="10428"/>
            </a:xfrm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0750" y="187"/>
                <a:ext cx="2525" cy="1042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0" name="燕尾形 69"/>
              <p:cNvSpPr/>
              <p:nvPr/>
            </p:nvSpPr>
            <p:spPr>
              <a:xfrm rot="5400000">
                <a:off x="11320" y="2909"/>
                <a:ext cx="1385" cy="203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11206" y="654"/>
              <a:ext cx="1825" cy="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0">
                  <a:solidFill>
                    <a:schemeClr val="bg1"/>
                  </a:solidFill>
                  <a:sym typeface="+mn-ea"/>
                </a:rPr>
                <a:t>07</a:t>
              </a:r>
              <a:endParaRPr lang="en-US" altLang="zh-CN" sz="600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61580" y="118745"/>
            <a:ext cx="1687830" cy="6620510"/>
            <a:chOff x="11257" y="185"/>
            <a:chExt cx="2658" cy="10426"/>
          </a:xfrm>
        </p:grpSpPr>
        <p:grpSp>
          <p:nvGrpSpPr>
            <p:cNvPr id="76" name="组合 75"/>
            <p:cNvGrpSpPr/>
            <p:nvPr/>
          </p:nvGrpSpPr>
          <p:grpSpPr>
            <a:xfrm>
              <a:off x="11257" y="185"/>
              <a:ext cx="2500" cy="10426"/>
              <a:chOff x="14600" y="187"/>
              <a:chExt cx="2500" cy="10426"/>
            </a:xfrm>
          </p:grpSpPr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4600" y="187"/>
                <a:ext cx="2501" cy="104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燕尾形 70"/>
              <p:cNvSpPr/>
              <p:nvPr/>
            </p:nvSpPr>
            <p:spPr>
              <a:xfrm rot="5400000">
                <a:off x="15158" y="2909"/>
                <a:ext cx="1385" cy="203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11878" y="652"/>
              <a:ext cx="2037" cy="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0">
                  <a:solidFill>
                    <a:schemeClr val="bg1"/>
                  </a:solidFill>
                  <a:sym typeface="+mn-ea"/>
                </a:rPr>
                <a:t>08</a:t>
              </a:r>
              <a:endParaRPr lang="en-US" altLang="zh-CN" sz="6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1878" y="5104"/>
              <a:ext cx="1227" cy="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400"/>
                <a:t>团队精神</a:t>
              </a:r>
              <a:endParaRPr lang="zh-CN" altLang="en-US" sz="4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864725" y="118745"/>
            <a:ext cx="1736725" cy="6620510"/>
            <a:chOff x="6923" y="187"/>
            <a:chExt cx="2735" cy="10426"/>
          </a:xfrm>
        </p:grpSpPr>
        <p:grpSp>
          <p:nvGrpSpPr>
            <p:cNvPr id="9" name="组合 8"/>
            <p:cNvGrpSpPr/>
            <p:nvPr/>
          </p:nvGrpSpPr>
          <p:grpSpPr>
            <a:xfrm>
              <a:off x="6923" y="187"/>
              <a:ext cx="2526" cy="10426"/>
              <a:chOff x="6923" y="187"/>
              <a:chExt cx="2526" cy="10426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923" y="187"/>
                <a:ext cx="2526" cy="104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" name="燕尾形 10"/>
              <p:cNvSpPr/>
              <p:nvPr/>
            </p:nvSpPr>
            <p:spPr>
              <a:xfrm rot="5400000">
                <a:off x="7493" y="2709"/>
                <a:ext cx="1385" cy="2037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516" y="654"/>
              <a:ext cx="2142" cy="2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0">
                  <a:solidFill>
                    <a:schemeClr val="bg1"/>
                  </a:solidFill>
                  <a:sym typeface="+mn-ea"/>
                </a:rPr>
                <a:t>09</a:t>
              </a:r>
              <a:endParaRPr lang="en-US" altLang="zh-CN" sz="6000">
                <a:solidFill>
                  <a:schemeClr val="bg1"/>
                </a:solidFill>
                <a:sym typeface="+mn-ea"/>
              </a:endParaRPr>
            </a:p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63" y="5394"/>
              <a:ext cx="1646" cy="1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44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036570" y="3242310"/>
            <a:ext cx="154241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开始日期</a:t>
            </a:r>
            <a:endParaRPr lang="zh-CN" altLang="en-US" sz="4400"/>
          </a:p>
          <a:p>
            <a:r>
              <a:rPr lang="zh-CN" altLang="en-US" sz="4400"/>
              <a:t>   </a:t>
            </a:r>
            <a:r>
              <a:rPr lang="en-US" altLang="zh-CN" sz="4400"/>
              <a:t>&amp;</a:t>
            </a:r>
            <a:r>
              <a:rPr lang="zh-CN" altLang="en-US" sz="4400"/>
              <a:t>                </a:t>
            </a:r>
            <a:endParaRPr lang="en-US" altLang="zh-CN" sz="4400"/>
          </a:p>
          <a:p>
            <a:r>
              <a:rPr lang="zh-CN" altLang="en-US" sz="4400"/>
              <a:t>结束日期</a:t>
            </a:r>
            <a:endParaRPr lang="zh-CN" altLang="en-US" sz="4400"/>
          </a:p>
        </p:txBody>
      </p:sp>
      <p:sp>
        <p:nvSpPr>
          <p:cNvPr id="87" name="文本框 86"/>
          <p:cNvSpPr txBox="1"/>
          <p:nvPr/>
        </p:nvSpPr>
        <p:spPr>
          <a:xfrm>
            <a:off x="933450" y="3091180"/>
            <a:ext cx="991870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一次性工作</a:t>
            </a:r>
            <a:endParaRPr lang="zh-CN" altLang="en-US" sz="4400"/>
          </a:p>
        </p:txBody>
      </p:sp>
      <p:sp>
        <p:nvSpPr>
          <p:cNvPr id="2" name="文本框 1"/>
          <p:cNvSpPr txBox="1"/>
          <p:nvPr/>
        </p:nvSpPr>
        <p:spPr>
          <a:xfrm>
            <a:off x="5848985" y="3242310"/>
            <a:ext cx="779145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预定的经费</a:t>
            </a:r>
            <a:endParaRPr lang="zh-CN" alt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275205"/>
            <a:ext cx="5026025" cy="2472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85105" y="2250440"/>
            <a:ext cx="431165" cy="2496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6010" y="2275205"/>
            <a:ext cx="3499485" cy="221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ln w="3175">
                  <a:solidFill>
                    <a:srgbClr val="C00000"/>
                  </a:solidFill>
                </a:ln>
                <a:solidFill>
                  <a:schemeClr val="bg1"/>
                </a:solidFill>
                <a:latin typeface="Symbol" panose="05050102010706020507" charset="0"/>
                <a:ea typeface="锐字云字库粗黑体1.0" panose="02010604000000000000" charset="-122"/>
              </a:rPr>
              <a:t>0 1</a:t>
            </a:r>
            <a:endParaRPr lang="en-US" altLang="zh-CN" sz="13800">
              <a:ln w="3175">
                <a:solidFill>
                  <a:srgbClr val="C00000"/>
                </a:solidFill>
              </a:ln>
              <a:solidFill>
                <a:schemeClr val="bg1"/>
              </a:solidFill>
              <a:latin typeface="Symbol" panose="05050102010706020507" charset="0"/>
              <a:ea typeface="锐字云字库粗黑体1.0" panose="02010604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5840" y="3195955"/>
            <a:ext cx="6071235" cy="9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30415" y="2084705"/>
            <a:ext cx="331724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项目回顾</a:t>
            </a:r>
            <a:endParaRPr lang="zh-CN" altLang="en-US" sz="6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530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63665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69565" y="1827530"/>
            <a:ext cx="8193405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1 </a:t>
            </a:r>
            <a:r>
              <a:rPr lang="zh-CN" sz="3600">
                <a:sym typeface="+mn-ea"/>
              </a:rPr>
              <a:t>项目</a:t>
            </a:r>
            <a:r>
              <a:rPr lang="zh-CN" altLang="en-US" sz="3600">
                <a:sym typeface="+mn-ea"/>
              </a:rPr>
              <a:t>类型：游戏，RPG角色扮演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面向人群：青少年</a:t>
            </a:r>
            <a:endParaRPr lang="zh-CN" altLang="en-US" sz="3600"/>
          </a:p>
          <a:p>
            <a:r>
              <a:rPr lang="en-US" altLang="zh-CN" sz="3600"/>
              <a:t>3.</a:t>
            </a:r>
            <a:r>
              <a:rPr lang="zh-CN" altLang="en-US" sz="3600"/>
              <a:t>运作平台：pc windowsXP/7/8/8.1/10</a:t>
            </a:r>
            <a:endParaRPr lang="zh-CN" altLang="en-US" sz="3600"/>
          </a:p>
          <a:p>
            <a:r>
              <a:rPr lang="en-US" altLang="zh-CN" sz="3600"/>
              <a:t>4.</a:t>
            </a:r>
            <a:r>
              <a:rPr lang="zh-CN" altLang="en-US" sz="3600"/>
              <a:t>项目内容： </a:t>
            </a:r>
            <a:endParaRPr lang="zh-CN" altLang="en-US" sz="3600"/>
          </a:p>
          <a:p>
            <a:endParaRPr lang="zh-CN" altLang="en-US" sz="3600"/>
          </a:p>
        </p:txBody>
      </p:sp>
      <p:grpSp>
        <p:nvGrpSpPr>
          <p:cNvPr id="7" name="组合 6"/>
          <p:cNvGrpSpPr/>
          <p:nvPr/>
        </p:nvGrpSpPr>
        <p:grpSpPr>
          <a:xfrm>
            <a:off x="998125" y="2491971"/>
            <a:ext cx="962500" cy="962500"/>
            <a:chOff x="1445800" y="1361036"/>
            <a:chExt cx="962500" cy="962500"/>
          </a:xfrm>
        </p:grpSpPr>
        <p:sp>
          <p:nvSpPr>
            <p:cNvPr id="8" name="椭圆 7"/>
            <p:cNvSpPr/>
            <p:nvPr/>
          </p:nvSpPr>
          <p:spPr>
            <a:xfrm>
              <a:off x="1445800" y="1361036"/>
              <a:ext cx="962500" cy="962500"/>
            </a:xfrm>
            <a:prstGeom prst="ellipse">
              <a:avLst/>
            </a:prstGeom>
            <a:noFill/>
            <a:ln w="9525">
              <a:solidFill>
                <a:srgbClr val="EB870F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75"/>
            <p:cNvSpPr>
              <a:spLocks noEditPoints="1"/>
            </p:cNvSpPr>
            <p:nvPr/>
          </p:nvSpPr>
          <p:spPr bwMode="auto">
            <a:xfrm>
              <a:off x="1642584" y="1585957"/>
              <a:ext cx="619733" cy="512658"/>
            </a:xfrm>
            <a:custGeom>
              <a:avLst/>
              <a:gdLst>
                <a:gd name="T0" fmla="*/ 39 w 81"/>
                <a:gd name="T1" fmla="*/ 35 h 67"/>
                <a:gd name="T2" fmla="*/ 37 w 81"/>
                <a:gd name="T3" fmla="*/ 28 h 67"/>
                <a:gd name="T4" fmla="*/ 41 w 81"/>
                <a:gd name="T5" fmla="*/ 43 h 67"/>
                <a:gd name="T6" fmla="*/ 44 w 81"/>
                <a:gd name="T7" fmla="*/ 51 h 67"/>
                <a:gd name="T8" fmla="*/ 44 w 81"/>
                <a:gd name="T9" fmla="*/ 46 h 67"/>
                <a:gd name="T10" fmla="*/ 64 w 81"/>
                <a:gd name="T11" fmla="*/ 13 h 67"/>
                <a:gd name="T12" fmla="*/ 62 w 81"/>
                <a:gd name="T13" fmla="*/ 17 h 67"/>
                <a:gd name="T14" fmla="*/ 56 w 81"/>
                <a:gd name="T15" fmla="*/ 17 h 67"/>
                <a:gd name="T16" fmla="*/ 55 w 81"/>
                <a:gd name="T17" fmla="*/ 13 h 67"/>
                <a:gd name="T18" fmla="*/ 25 w 81"/>
                <a:gd name="T19" fmla="*/ 17 h 67"/>
                <a:gd name="T20" fmla="*/ 19 w 81"/>
                <a:gd name="T21" fmla="*/ 17 h 67"/>
                <a:gd name="T22" fmla="*/ 19 w 81"/>
                <a:gd name="T23" fmla="*/ 13 h 67"/>
                <a:gd name="T24" fmla="*/ 0 w 81"/>
                <a:gd name="T25" fmla="*/ 30 h 67"/>
                <a:gd name="T26" fmla="*/ 17 w 81"/>
                <a:gd name="T27" fmla="*/ 67 h 67"/>
                <a:gd name="T28" fmla="*/ 81 w 81"/>
                <a:gd name="T29" fmla="*/ 50 h 67"/>
                <a:gd name="T30" fmla="*/ 64 w 81"/>
                <a:gd name="T31" fmla="*/ 13 h 67"/>
                <a:gd name="T32" fmla="*/ 41 w 81"/>
                <a:gd name="T33" fmla="*/ 54 h 67"/>
                <a:gd name="T34" fmla="*/ 39 w 81"/>
                <a:gd name="T35" fmla="*/ 57 h 67"/>
                <a:gd name="T36" fmla="*/ 32 w 81"/>
                <a:gd name="T37" fmla="*/ 51 h 67"/>
                <a:gd name="T38" fmla="*/ 33 w 81"/>
                <a:gd name="T39" fmla="*/ 45 h 67"/>
                <a:gd name="T40" fmla="*/ 39 w 81"/>
                <a:gd name="T41" fmla="*/ 42 h 67"/>
                <a:gd name="T42" fmla="*/ 32 w 81"/>
                <a:gd name="T43" fmla="*/ 33 h 67"/>
                <a:gd name="T44" fmla="*/ 39 w 81"/>
                <a:gd name="T45" fmla="*/ 25 h 67"/>
                <a:gd name="T46" fmla="*/ 41 w 81"/>
                <a:gd name="T47" fmla="*/ 23 h 67"/>
                <a:gd name="T48" fmla="*/ 48 w 81"/>
                <a:gd name="T49" fmla="*/ 28 h 67"/>
                <a:gd name="T50" fmla="*/ 46 w 81"/>
                <a:gd name="T51" fmla="*/ 34 h 67"/>
                <a:gd name="T52" fmla="*/ 41 w 81"/>
                <a:gd name="T53" fmla="*/ 27 h 67"/>
                <a:gd name="T54" fmla="*/ 48 w 81"/>
                <a:gd name="T55" fmla="*/ 42 h 67"/>
                <a:gd name="T56" fmla="*/ 47 w 81"/>
                <a:gd name="T57" fmla="*/ 52 h 67"/>
                <a:gd name="T58" fmla="*/ 34 w 81"/>
                <a:gd name="T59" fmla="*/ 3 h 67"/>
                <a:gd name="T60" fmla="*/ 56 w 81"/>
                <a:gd name="T61" fmla="*/ 13 h 67"/>
                <a:gd name="T62" fmla="*/ 61 w 81"/>
                <a:gd name="T63" fmla="*/ 16 h 67"/>
                <a:gd name="T64" fmla="*/ 50 w 81"/>
                <a:gd name="T65" fmla="*/ 0 h 67"/>
                <a:gd name="T66" fmla="*/ 20 w 81"/>
                <a:gd name="T67" fmla="*/ 13 h 67"/>
                <a:gd name="T68" fmla="*/ 24 w 81"/>
                <a:gd name="T6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67">
                  <a:moveTo>
                    <a:pt x="35" y="30"/>
                  </a:moveTo>
                  <a:cubicBezTo>
                    <a:pt x="35" y="32"/>
                    <a:pt x="37" y="33"/>
                    <a:pt x="39" y="3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7"/>
                    <a:pt x="37" y="27"/>
                    <a:pt x="37" y="28"/>
                  </a:cubicBezTo>
                  <a:cubicBezTo>
                    <a:pt x="36" y="29"/>
                    <a:pt x="35" y="29"/>
                    <a:pt x="35" y="30"/>
                  </a:cubicBezTo>
                  <a:close/>
                  <a:moveTo>
                    <a:pt x="41" y="43"/>
                  </a:move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1"/>
                  </a:cubicBezTo>
                  <a:cubicBezTo>
                    <a:pt x="45" y="50"/>
                    <a:pt x="45" y="49"/>
                    <a:pt x="45" y="48"/>
                  </a:cubicBezTo>
                  <a:cubicBezTo>
                    <a:pt x="45" y="47"/>
                    <a:pt x="45" y="47"/>
                    <a:pt x="44" y="46"/>
                  </a:cubicBezTo>
                  <a:cubicBezTo>
                    <a:pt x="44" y="45"/>
                    <a:pt x="43" y="44"/>
                    <a:pt x="41" y="43"/>
                  </a:cubicBezTo>
                  <a:close/>
                  <a:moveTo>
                    <a:pt x="64" y="13"/>
                  </a:moveTo>
                  <a:cubicBezTo>
                    <a:pt x="62" y="13"/>
                    <a:pt x="62" y="13"/>
                    <a:pt x="62" y="13"/>
                  </a:cubicBezTo>
                  <a:cubicBezTo>
                    <a:pt x="62" y="14"/>
                    <a:pt x="62" y="15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5"/>
                    <a:pt x="56" y="14"/>
                    <a:pt x="5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4"/>
                    <a:pt x="25" y="15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5"/>
                    <a:pt x="19" y="14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8" y="13"/>
                    <a:pt x="0" y="20"/>
                    <a:pt x="0" y="3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9"/>
                    <a:pt x="8" y="67"/>
                    <a:pt x="17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73" y="67"/>
                    <a:pt x="81" y="59"/>
                    <a:pt x="81" y="5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20"/>
                    <a:pt x="73" y="13"/>
                    <a:pt x="64" y="13"/>
                  </a:cubicBezTo>
                  <a:close/>
                  <a:moveTo>
                    <a:pt x="47" y="52"/>
                  </a:moveTo>
                  <a:cubicBezTo>
                    <a:pt x="45" y="53"/>
                    <a:pt x="43" y="54"/>
                    <a:pt x="41" y="54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6" y="54"/>
                    <a:pt x="34" y="53"/>
                    <a:pt x="32" y="51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50"/>
                    <a:pt x="36" y="52"/>
                    <a:pt x="39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6" y="40"/>
                    <a:pt x="34" y="38"/>
                    <a:pt x="33" y="37"/>
                  </a:cubicBezTo>
                  <a:cubicBezTo>
                    <a:pt x="32" y="36"/>
                    <a:pt x="32" y="34"/>
                    <a:pt x="32" y="33"/>
                  </a:cubicBezTo>
                  <a:cubicBezTo>
                    <a:pt x="32" y="31"/>
                    <a:pt x="33" y="29"/>
                    <a:pt x="34" y="28"/>
                  </a:cubicBezTo>
                  <a:cubicBezTo>
                    <a:pt x="36" y="26"/>
                    <a:pt x="37" y="26"/>
                    <a:pt x="39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4" y="26"/>
                    <a:pt x="46" y="26"/>
                    <a:pt x="48" y="28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1"/>
                    <a:pt x="46" y="30"/>
                    <a:pt x="45" y="29"/>
                  </a:cubicBezTo>
                  <a:cubicBezTo>
                    <a:pt x="44" y="27"/>
                    <a:pt x="42" y="27"/>
                    <a:pt x="41" y="2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48" y="42"/>
                  </a:cubicBezTo>
                  <a:cubicBezTo>
                    <a:pt x="49" y="43"/>
                    <a:pt x="49" y="45"/>
                    <a:pt x="49" y="47"/>
                  </a:cubicBezTo>
                  <a:cubicBezTo>
                    <a:pt x="49" y="49"/>
                    <a:pt x="49" y="50"/>
                    <a:pt x="47" y="52"/>
                  </a:cubicBezTo>
                  <a:close/>
                  <a:moveTo>
                    <a:pt x="25" y="13"/>
                  </a:moveTo>
                  <a:cubicBezTo>
                    <a:pt x="26" y="7"/>
                    <a:pt x="29" y="3"/>
                    <a:pt x="3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2" y="3"/>
                    <a:pt x="55" y="7"/>
                    <a:pt x="56" y="13"/>
                  </a:cubicBezTo>
                  <a:cubicBezTo>
                    <a:pt x="57" y="14"/>
                    <a:pt x="57" y="15"/>
                    <a:pt x="57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59" y="5"/>
                    <a:pt x="55" y="0"/>
                    <a:pt x="5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2" y="5"/>
                    <a:pt x="20" y="13"/>
                  </a:cubicBezTo>
                  <a:cubicBezTo>
                    <a:pt x="20" y="14"/>
                    <a:pt x="20" y="15"/>
                    <a:pt x="20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5" y="13"/>
                  </a:cubicBez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275205"/>
            <a:ext cx="5026025" cy="2472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85105" y="2250440"/>
            <a:ext cx="431165" cy="2496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6010" y="2275205"/>
            <a:ext cx="3499485" cy="221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ln w="3175">
                  <a:solidFill>
                    <a:srgbClr val="C00000"/>
                  </a:solidFill>
                </a:ln>
                <a:solidFill>
                  <a:schemeClr val="bg1"/>
                </a:solidFill>
                <a:latin typeface="Symbol" panose="05050102010706020507" charset="0"/>
                <a:ea typeface="锐字云字库粗黑体1.0" panose="02010604000000000000" charset="-122"/>
              </a:rPr>
              <a:t>0 2</a:t>
            </a:r>
            <a:endParaRPr lang="en-US" altLang="zh-CN" sz="13800">
              <a:ln w="3175">
                <a:solidFill>
                  <a:srgbClr val="C00000"/>
                </a:solidFill>
              </a:ln>
              <a:solidFill>
                <a:schemeClr val="bg1"/>
              </a:solidFill>
              <a:latin typeface="Symbol" panose="05050102010706020507" charset="0"/>
              <a:ea typeface="锐字云字库粗黑体1.0" panose="02010604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5840" y="3195955"/>
            <a:ext cx="6071235" cy="9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79640" y="2018030"/>
            <a:ext cx="331724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小组交流</a:t>
            </a:r>
            <a:endParaRPr lang="zh-CN" altLang="en-US" sz="6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9530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63665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530" y="2972435"/>
            <a:ext cx="11987530" cy="3881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4" name="组合 133"/>
          <p:cNvGrpSpPr/>
          <p:nvPr/>
        </p:nvGrpSpPr>
        <p:grpSpPr>
          <a:xfrm>
            <a:off x="2375535" y="2144395"/>
            <a:ext cx="1610360" cy="1566545"/>
            <a:chOff x="7668321" y="4389682"/>
            <a:chExt cx="648000" cy="648000"/>
          </a:xfrm>
        </p:grpSpPr>
        <p:sp>
          <p:nvSpPr>
            <p:cNvPr id="135" name="椭圆 134"/>
            <p:cNvSpPr/>
            <p:nvPr/>
          </p:nvSpPr>
          <p:spPr>
            <a:xfrm>
              <a:off x="7668321" y="4389682"/>
              <a:ext cx="648000" cy="648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7778300" y="4510828"/>
              <a:ext cx="428042" cy="405709"/>
              <a:chOff x="2122488" y="1206501"/>
              <a:chExt cx="182563" cy="173038"/>
            </a:xfrm>
          </p:grpSpPr>
          <p:sp>
            <p:nvSpPr>
              <p:cNvPr id="137" name="Freeform 491"/>
              <p:cNvSpPr/>
              <p:nvPr/>
            </p:nvSpPr>
            <p:spPr bwMode="auto">
              <a:xfrm>
                <a:off x="2122488" y="1206501"/>
                <a:ext cx="107950" cy="173038"/>
              </a:xfrm>
              <a:custGeom>
                <a:avLst/>
                <a:gdLst>
                  <a:gd name="T0" fmla="*/ 50 w 61"/>
                  <a:gd name="T1" fmla="*/ 88 h 97"/>
                  <a:gd name="T2" fmla="*/ 49 w 61"/>
                  <a:gd name="T3" fmla="*/ 88 h 97"/>
                  <a:gd name="T4" fmla="*/ 49 w 61"/>
                  <a:gd name="T5" fmla="*/ 87 h 97"/>
                  <a:gd name="T6" fmla="*/ 49 w 61"/>
                  <a:gd name="T7" fmla="*/ 81 h 97"/>
                  <a:gd name="T8" fmla="*/ 61 w 61"/>
                  <a:gd name="T9" fmla="*/ 53 h 97"/>
                  <a:gd name="T10" fmla="*/ 45 w 61"/>
                  <a:gd name="T11" fmla="*/ 38 h 97"/>
                  <a:gd name="T12" fmla="*/ 40 w 61"/>
                  <a:gd name="T13" fmla="*/ 36 h 97"/>
                  <a:gd name="T14" fmla="*/ 44 w 61"/>
                  <a:gd name="T15" fmla="*/ 33 h 97"/>
                  <a:gd name="T16" fmla="*/ 53 w 61"/>
                  <a:gd name="T17" fmla="*/ 18 h 97"/>
                  <a:gd name="T18" fmla="*/ 34 w 61"/>
                  <a:gd name="T19" fmla="*/ 0 h 97"/>
                  <a:gd name="T20" fmla="*/ 14 w 61"/>
                  <a:gd name="T21" fmla="*/ 18 h 97"/>
                  <a:gd name="T22" fmla="*/ 23 w 61"/>
                  <a:gd name="T23" fmla="*/ 33 h 97"/>
                  <a:gd name="T24" fmla="*/ 27 w 61"/>
                  <a:gd name="T25" fmla="*/ 36 h 97"/>
                  <a:gd name="T26" fmla="*/ 23 w 61"/>
                  <a:gd name="T27" fmla="*/ 38 h 97"/>
                  <a:gd name="T28" fmla="*/ 0 w 61"/>
                  <a:gd name="T29" fmla="*/ 74 h 97"/>
                  <a:gd name="T30" fmla="*/ 1 w 61"/>
                  <a:gd name="T31" fmla="*/ 81 h 97"/>
                  <a:gd name="T32" fmla="*/ 34 w 61"/>
                  <a:gd name="T33" fmla="*/ 97 h 97"/>
                  <a:gd name="T34" fmla="*/ 53 w 61"/>
                  <a:gd name="T35" fmla="*/ 92 h 97"/>
                  <a:gd name="T36" fmla="*/ 50 w 61"/>
                  <a:gd name="T37" fmla="*/ 8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97">
                    <a:moveTo>
                      <a:pt x="50" y="88"/>
                    </a:moveTo>
                    <a:cubicBezTo>
                      <a:pt x="49" y="88"/>
                      <a:pt x="49" y="88"/>
                      <a:pt x="49" y="88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85"/>
                      <a:pt x="49" y="83"/>
                      <a:pt x="49" y="81"/>
                    </a:cubicBezTo>
                    <a:cubicBezTo>
                      <a:pt x="49" y="69"/>
                      <a:pt x="54" y="59"/>
                      <a:pt x="61" y="53"/>
                    </a:cubicBezTo>
                    <a:cubicBezTo>
                      <a:pt x="57" y="46"/>
                      <a:pt x="52" y="41"/>
                      <a:pt x="45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50" y="30"/>
                      <a:pt x="53" y="25"/>
                      <a:pt x="53" y="18"/>
                    </a:cubicBezTo>
                    <a:cubicBezTo>
                      <a:pt x="53" y="9"/>
                      <a:pt x="45" y="0"/>
                      <a:pt x="34" y="0"/>
                    </a:cubicBezTo>
                    <a:cubicBezTo>
                      <a:pt x="23" y="0"/>
                      <a:pt x="14" y="9"/>
                      <a:pt x="14" y="18"/>
                    </a:cubicBezTo>
                    <a:cubicBezTo>
                      <a:pt x="14" y="25"/>
                      <a:pt x="17" y="30"/>
                      <a:pt x="23" y="33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10" y="43"/>
                      <a:pt x="0" y="58"/>
                      <a:pt x="0" y="74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91"/>
                      <a:pt x="21" y="97"/>
                      <a:pt x="34" y="97"/>
                    </a:cubicBezTo>
                    <a:cubicBezTo>
                      <a:pt x="41" y="97"/>
                      <a:pt x="47" y="95"/>
                      <a:pt x="53" y="92"/>
                    </a:cubicBezTo>
                    <a:cubicBezTo>
                      <a:pt x="52" y="91"/>
                      <a:pt x="51" y="90"/>
                      <a:pt x="50" y="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" name="Freeform 492"/>
              <p:cNvSpPr/>
              <p:nvPr/>
            </p:nvSpPr>
            <p:spPr bwMode="auto">
              <a:xfrm>
                <a:off x="2217738" y="1250951"/>
                <a:ext cx="87313" cy="128588"/>
              </a:xfrm>
              <a:custGeom>
                <a:avLst/>
                <a:gdLst>
                  <a:gd name="T0" fmla="*/ 33 w 49"/>
                  <a:gd name="T1" fmla="*/ 29 h 72"/>
                  <a:gd name="T2" fmla="*/ 28 w 49"/>
                  <a:gd name="T3" fmla="*/ 27 h 72"/>
                  <a:gd name="T4" fmla="*/ 32 w 49"/>
                  <a:gd name="T5" fmla="*/ 24 h 72"/>
                  <a:gd name="T6" fmla="*/ 39 w 49"/>
                  <a:gd name="T7" fmla="*/ 13 h 72"/>
                  <a:gd name="T8" fmla="*/ 25 w 49"/>
                  <a:gd name="T9" fmla="*/ 0 h 72"/>
                  <a:gd name="T10" fmla="*/ 10 w 49"/>
                  <a:gd name="T11" fmla="*/ 13 h 72"/>
                  <a:gd name="T12" fmla="*/ 17 w 49"/>
                  <a:gd name="T13" fmla="*/ 24 h 72"/>
                  <a:gd name="T14" fmla="*/ 21 w 49"/>
                  <a:gd name="T15" fmla="*/ 27 h 72"/>
                  <a:gd name="T16" fmla="*/ 16 w 49"/>
                  <a:gd name="T17" fmla="*/ 29 h 72"/>
                  <a:gd name="T18" fmla="*/ 14 w 49"/>
                  <a:gd name="T19" fmla="*/ 30 h 72"/>
                  <a:gd name="T20" fmla="*/ 12 w 49"/>
                  <a:gd name="T21" fmla="*/ 31 h 72"/>
                  <a:gd name="T22" fmla="*/ 10 w 49"/>
                  <a:gd name="T23" fmla="*/ 33 h 72"/>
                  <a:gd name="T24" fmla="*/ 0 w 49"/>
                  <a:gd name="T25" fmla="*/ 56 h 72"/>
                  <a:gd name="T26" fmla="*/ 0 w 49"/>
                  <a:gd name="T27" fmla="*/ 60 h 72"/>
                  <a:gd name="T28" fmla="*/ 4 w 49"/>
                  <a:gd name="T29" fmla="*/ 64 h 72"/>
                  <a:gd name="T30" fmla="*/ 6 w 49"/>
                  <a:gd name="T31" fmla="*/ 66 h 72"/>
                  <a:gd name="T32" fmla="*/ 8 w 49"/>
                  <a:gd name="T33" fmla="*/ 68 h 72"/>
                  <a:gd name="T34" fmla="*/ 25 w 49"/>
                  <a:gd name="T35" fmla="*/ 72 h 72"/>
                  <a:gd name="T36" fmla="*/ 49 w 49"/>
                  <a:gd name="T37" fmla="*/ 60 h 72"/>
                  <a:gd name="T38" fmla="*/ 49 w 49"/>
                  <a:gd name="T39" fmla="*/ 56 h 72"/>
                  <a:gd name="T40" fmla="*/ 33 w 49"/>
                  <a:gd name="T41" fmla="*/ 2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72">
                    <a:moveTo>
                      <a:pt x="33" y="29"/>
                    </a:moveTo>
                    <a:cubicBezTo>
                      <a:pt x="28" y="27"/>
                      <a:pt x="28" y="27"/>
                      <a:pt x="28" y="27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6" y="22"/>
                      <a:pt x="39" y="18"/>
                      <a:pt x="39" y="13"/>
                    </a:cubicBezTo>
                    <a:cubicBezTo>
                      <a:pt x="39" y="6"/>
                      <a:pt x="33" y="0"/>
                      <a:pt x="25" y="0"/>
                    </a:cubicBezTo>
                    <a:cubicBezTo>
                      <a:pt x="16" y="0"/>
                      <a:pt x="10" y="6"/>
                      <a:pt x="10" y="13"/>
                    </a:cubicBezTo>
                    <a:cubicBezTo>
                      <a:pt x="10" y="18"/>
                      <a:pt x="13" y="22"/>
                      <a:pt x="17" y="2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5" y="29"/>
                      <a:pt x="14" y="30"/>
                    </a:cubicBezTo>
                    <a:cubicBezTo>
                      <a:pt x="13" y="30"/>
                      <a:pt x="13" y="31"/>
                      <a:pt x="12" y="31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4" y="38"/>
                      <a:pt x="0" y="46"/>
                      <a:pt x="0" y="56"/>
                    </a:cubicBezTo>
                    <a:cubicBezTo>
                      <a:pt x="0" y="57"/>
                      <a:pt x="0" y="59"/>
                      <a:pt x="0" y="60"/>
                    </a:cubicBezTo>
                    <a:cubicBezTo>
                      <a:pt x="1" y="62"/>
                      <a:pt x="3" y="63"/>
                      <a:pt x="4" y="64"/>
                    </a:cubicBezTo>
                    <a:cubicBezTo>
                      <a:pt x="5" y="65"/>
                      <a:pt x="5" y="65"/>
                      <a:pt x="6" y="66"/>
                    </a:cubicBezTo>
                    <a:cubicBezTo>
                      <a:pt x="7" y="66"/>
                      <a:pt x="8" y="67"/>
                      <a:pt x="8" y="68"/>
                    </a:cubicBezTo>
                    <a:cubicBezTo>
                      <a:pt x="13" y="71"/>
                      <a:pt x="19" y="72"/>
                      <a:pt x="25" y="72"/>
                    </a:cubicBezTo>
                    <a:cubicBezTo>
                      <a:pt x="34" y="72"/>
                      <a:pt x="43" y="68"/>
                      <a:pt x="49" y="60"/>
                    </a:cubicBezTo>
                    <a:cubicBezTo>
                      <a:pt x="49" y="59"/>
                      <a:pt x="49" y="57"/>
                      <a:pt x="49" y="56"/>
                    </a:cubicBezTo>
                    <a:cubicBezTo>
                      <a:pt x="49" y="43"/>
                      <a:pt x="42" y="33"/>
                      <a:pt x="33" y="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7" name="文本框 6"/>
          <p:cNvSpPr txBox="1"/>
          <p:nvPr/>
        </p:nvSpPr>
        <p:spPr>
          <a:xfrm>
            <a:off x="4969510" y="675640"/>
            <a:ext cx="37985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小组交流</a:t>
            </a:r>
            <a:endParaRPr lang="zh-CN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63700" y="3943350"/>
            <a:ext cx="8758555" cy="265493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我们在2017.3.24 也就是礼拜五的晚饭时间后小组成员进行了一  次小组会议。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我们对   1.关于本周任务的分工的讨论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               2.关于游戏项目管理的具体计划进行了较为详细的讨论。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  经过讨论 我们对自己的项目进行了分析，觉得我们制作游戏的主要亮点是我们的剧情，对，我们所独创的剧情。而且经过前几周的准备，我们的文案已经初步规划好了。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275205"/>
            <a:ext cx="5026025" cy="2472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85105" y="2250440"/>
            <a:ext cx="431165" cy="24968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6010" y="2275205"/>
            <a:ext cx="3499485" cy="221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ln w="3175">
                  <a:solidFill>
                    <a:srgbClr val="C00000"/>
                  </a:solidFill>
                </a:ln>
                <a:solidFill>
                  <a:schemeClr val="bg1"/>
                </a:solidFill>
                <a:latin typeface="Symbol" panose="05050102010706020507" charset="0"/>
                <a:ea typeface="锐字云字库粗黑体1.0" panose="02010604000000000000" charset="-122"/>
              </a:rPr>
              <a:t>0 3</a:t>
            </a:r>
            <a:endParaRPr lang="en-US" altLang="zh-CN" sz="13800">
              <a:ln w="3175">
                <a:solidFill>
                  <a:srgbClr val="C00000"/>
                </a:solidFill>
              </a:ln>
              <a:solidFill>
                <a:schemeClr val="bg1"/>
              </a:solidFill>
              <a:latin typeface="Symbol" panose="05050102010706020507" charset="0"/>
              <a:ea typeface="锐字云字库粗黑体1.0" panose="02010604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5840" y="3195955"/>
            <a:ext cx="6071235" cy="9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96785" y="1553845"/>
            <a:ext cx="331724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明确具体的目标</a:t>
            </a:r>
            <a:endParaRPr lang="zh-CN" altLang="en-US"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63665" y="474980"/>
            <a:ext cx="5573395" cy="755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0" y="2667000"/>
            <a:ext cx="2114550" cy="4191000"/>
          </a:xfrm>
          <a:prstGeom prst="triangle">
            <a:avLst>
              <a:gd name="adj" fmla="val 0"/>
            </a:avLst>
          </a:prstGeom>
          <a:solidFill>
            <a:srgbClr val="EC680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0" y="5276850"/>
            <a:ext cx="5505450" cy="1581150"/>
          </a:xfrm>
          <a:prstGeom prst="triangle">
            <a:avLst>
              <a:gd name="adj" fmla="val 0"/>
            </a:avLst>
          </a:prstGeom>
          <a:solidFill>
            <a:srgbClr val="EC680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10800000">
            <a:off x="6686550" y="0"/>
            <a:ext cx="5505450" cy="4191000"/>
            <a:chOff x="2705100" y="2667000"/>
            <a:chExt cx="5505450" cy="4191000"/>
          </a:xfrm>
          <a:solidFill>
            <a:srgbClr val="EC6900"/>
          </a:solidFill>
        </p:grpSpPr>
        <p:sp>
          <p:nvSpPr>
            <p:cNvPr id="9" name="等腰三角形 8"/>
            <p:cNvSpPr/>
            <p:nvPr/>
          </p:nvSpPr>
          <p:spPr>
            <a:xfrm>
              <a:off x="2705100" y="2667000"/>
              <a:ext cx="2114550" cy="4191000"/>
            </a:xfrm>
            <a:prstGeom prst="triangle">
              <a:avLst>
                <a:gd name="adj" fmla="val 0"/>
              </a:avLst>
            </a:prstGeom>
            <a:solidFill>
              <a:srgbClr val="EC680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705100" y="5276850"/>
              <a:ext cx="5505450" cy="1581150"/>
            </a:xfrm>
            <a:prstGeom prst="triangle">
              <a:avLst>
                <a:gd name="adj" fmla="val 0"/>
              </a:avLst>
            </a:prstGeom>
            <a:solidFill>
              <a:srgbClr val="EC680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>
            <a:noAutofit/>
          </a:bodyPr>
          <a:p>
            <a:r>
              <a:rPr lang="en-US" altLang="zh-CN" sz="3200"/>
              <a:t>      </a:t>
            </a:r>
            <a:r>
              <a:rPr lang="zh-CN" altLang="en-US" sz="3200"/>
              <a:t>我们的文案经过初步的撰写与审核，基本上已经定型了。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但鉴于文案的庞大</a:t>
            </a:r>
            <a:r>
              <a:rPr lang="en-US" altLang="zh-CN" sz="3200">
                <a:sym typeface="+mn-ea"/>
              </a:rPr>
              <a:t>...</a:t>
            </a:r>
            <a:r>
              <a:rPr lang="zh-CN" altLang="en-US" sz="3600">
                <a:sym typeface="+mn-ea"/>
              </a:rPr>
              <a:t>我们最终还是定下了属于我们的初级目标：</a:t>
            </a:r>
            <a:endParaRPr lang="zh-CN" altLang="en-US" sz="3600">
              <a:sym typeface="+mn-ea"/>
            </a:endParaRPr>
          </a:p>
          <a:p>
            <a:pPr marL="0" indent="0">
              <a:buNone/>
            </a:pPr>
            <a:r>
              <a:rPr lang="zh-CN" altLang="en-US" sz="3600">
                <a:sym typeface="+mn-ea"/>
              </a:rPr>
              <a:t>    文案第一章部分必须全部完成，之后部分待定</a:t>
            </a:r>
            <a:endParaRPr lang="zh-CN" altLang="en-US" sz="3600"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     对的 第一章必须完成，必须完成。</a:t>
            </a:r>
            <a:endParaRPr lang="zh-CN" altLang="en-US" sz="3200">
              <a:sym typeface="+mn-ea"/>
            </a:endParaRPr>
          </a:p>
          <a:p>
            <a:pPr marL="0" indent="0">
              <a:buNone/>
            </a:pPr>
            <a:endParaRPr lang="zh-CN" altLang="en-US" sz="3600">
              <a:sym typeface="+mn-ea"/>
            </a:endParaRPr>
          </a:p>
          <a:p>
            <a:r>
              <a:rPr lang="zh-CN" altLang="en-US" sz="3200"/>
              <a:t> 我们一共写了三章的故事，所以说系统的庞大可能会使我们做不完。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演示</Application>
  <PresentationFormat>宽屏</PresentationFormat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Symbol</vt:lpstr>
      <vt:lpstr>锐字云字库粗黑体1.0</vt:lpstr>
      <vt:lpstr>仿宋</vt:lpstr>
      <vt:lpstr>Comic Sans MS</vt:lpstr>
      <vt:lpstr>Calibri Light</vt:lpstr>
      <vt:lpstr>微软雅黑</vt:lpstr>
      <vt:lpstr>Calibri</vt:lpstr>
      <vt:lpstr>Arial Unicode MS</vt:lpstr>
      <vt:lpstr>Office 主题</vt:lpstr>
      <vt:lpstr>项目计划书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dehong</dc:creator>
  <cp:lastModifiedBy>dehong</cp:lastModifiedBy>
  <cp:revision>2</cp:revision>
  <dcterms:created xsi:type="dcterms:W3CDTF">2017-03-26T04:08:00Z</dcterms:created>
  <dcterms:modified xsi:type="dcterms:W3CDTF">2017-03-26T12:40:17Z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