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69" r:id="rId2"/>
    <p:sldId id="264" r:id="rId3"/>
    <p:sldId id="265" r:id="rId4"/>
    <p:sldId id="260" r:id="rId5"/>
    <p:sldId id="300" r:id="rId6"/>
    <p:sldId id="283" r:id="rId7"/>
    <p:sldId id="284" r:id="rId8"/>
    <p:sldId id="298" r:id="rId9"/>
    <p:sldId id="261" r:id="rId10"/>
    <p:sldId id="289" r:id="rId11"/>
    <p:sldId id="291" r:id="rId12"/>
    <p:sldId id="299" r:id="rId13"/>
    <p:sldId id="290" r:id="rId14"/>
    <p:sldId id="292" r:id="rId15"/>
    <p:sldId id="295" r:id="rId16"/>
    <p:sldId id="301" r:id="rId17"/>
    <p:sldId id="267" r:id="rId18"/>
  </p:sldIdLst>
  <p:sldSz cx="9144000" cy="5143500" type="screen16x9"/>
  <p:notesSz cx="6858000" cy="9144000"/>
  <p:embeddedFontLst>
    <p:embeddedFont>
      <p:font typeface="方正细圆简体" panose="02010600030101010101" charset="-122"/>
      <p:regular r:id="rId20"/>
    </p:embeddedFont>
    <p:embeddedFont>
      <p:font typeface="Wingdings 2" panose="05020102010507070707" pitchFamily="18" charset="2"/>
      <p:regular r:id="rId21"/>
    </p:embeddedFont>
    <p:embeddedFont>
      <p:font typeface="仿宋" panose="02010609060101010101" pitchFamily="49" charset="-122"/>
      <p:regular r:id="rId22"/>
    </p:embeddedFont>
    <p:embeddedFont>
      <p:font typeface="Broadway" panose="04040905080B02020502" pitchFamily="82" charset="0"/>
      <p:regular r:id="rId23"/>
    </p:embeddedFont>
    <p:embeddedFont>
      <p:font typeface="方正汉真广标简体" panose="02010600030101010101" charset="-122"/>
      <p:regular r:id="rId24"/>
    </p:embeddedFont>
    <p:embeddedFont>
      <p:font typeface="Calibri" panose="020F0502020204030204" pitchFamily="34" charset="0"/>
      <p:regular r:id="rId25"/>
      <p:bold r:id="rId26"/>
      <p:italic r:id="rId27"/>
      <p:boldItalic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8" d="100"/>
          <a:sy n="78" d="100"/>
        </p:scale>
        <p:origin x="-1560" y="-581"/>
      </p:cViewPr>
      <p:guideLst>
        <p:guide orient="horz" pos="1627"/>
        <p:guide orient="horz" pos="259"/>
        <p:guide orient="horz" pos="2977"/>
        <p:guide pos="508"/>
        <p:guide pos="2970"/>
        <p:guide pos="52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7305A0-C644-4292-A5A5-A33F00858024}" type="datetimeFigureOut">
              <a:rPr lang="zh-CN" altLang="en-US" smtClean="0"/>
              <a:t>2017/5/21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566B3-FAB8-4C8E-B6D7-7943FDBDB7BA}" type="slidenum">
              <a:rPr lang="zh-CN" altLang="en-US" smtClean="0"/>
              <a:t>‹#›</a:t>
            </a:fld>
            <a:endParaRPr lang="zh-CN" altLang="en-US"/>
          </a:p>
        </p:txBody>
      </p:sp>
    </p:spTree>
    <p:extLst>
      <p:ext uri="{BB962C8B-B14F-4D97-AF65-F5344CB8AC3E}">
        <p14:creationId xmlns:p14="http://schemas.microsoft.com/office/powerpoint/2010/main" val="4053189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3566B3-FAB8-4C8E-B6D7-7943FDBDB7BA}"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AB3CAAC-809A-4851-8204-EDE4993AF3CF}" type="datetimeFigureOut">
              <a:rPr lang="zh-CN" altLang="en-US" smtClean="0"/>
              <a:t>2017/5/21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8146A6-275E-4B30-8D13-893CA875A799}" type="slidenum">
              <a:rPr lang="zh-CN" altLang="en-US" smtClean="0"/>
              <a:t>‹#›</a:t>
            </a:fld>
            <a:endParaRPr lang="zh-CN" altLang="en-US"/>
          </a:p>
        </p:txBody>
      </p:sp>
    </p:spTree>
  </p:cSld>
  <p:clrMapOvr>
    <a:masterClrMapping/>
  </p:clrMapOvr>
  <p:transition spd="slow" advClick="0"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AB3CAAC-809A-4851-8204-EDE4993AF3CF}" type="datetimeFigureOut">
              <a:rPr lang="zh-CN" altLang="en-US" smtClean="0"/>
              <a:t>2017/5/21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68146A6-275E-4B30-8D13-893CA875A7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911946" y="2115921"/>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8213795" y="1776160"/>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5530471" y="3651870"/>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8448814" y="2571750"/>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5391121" y="1034932"/>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5787883" y="922188"/>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5021086" y="3459131"/>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5148064" y="3291830"/>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5471782" y="3596426"/>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8160782" y="3299773"/>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8304798" y="2795717"/>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6228184" y="4120475"/>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6538479" y="4043194"/>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8" name="TextBox 47"/>
          <p:cNvSpPr txBox="1"/>
          <p:nvPr/>
        </p:nvSpPr>
        <p:spPr>
          <a:xfrm>
            <a:off x="7711414" y="884131"/>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9" name="TextBox 48"/>
          <p:cNvSpPr txBox="1"/>
          <p:nvPr/>
        </p:nvSpPr>
        <p:spPr>
          <a:xfrm>
            <a:off x="7353894" y="62005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0" name="TextBox 49"/>
          <p:cNvSpPr txBox="1"/>
          <p:nvPr/>
        </p:nvSpPr>
        <p:spPr>
          <a:xfrm>
            <a:off x="7464658" y="921205"/>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8455109" y="177158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3" name="组合 2"/>
          <p:cNvGrpSpPr/>
          <p:nvPr/>
        </p:nvGrpSpPr>
        <p:grpSpPr>
          <a:xfrm>
            <a:off x="4751512" y="267494"/>
            <a:ext cx="4392488" cy="4392488"/>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19" name="TextBox 18"/>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2" name="TextBox 31"/>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7" name="TextBox 36"/>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0" name="TextBox 39"/>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1" name="TextBox 40"/>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5" name="TextBox 44"/>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4" name="TextBox 53"/>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20" name="椭圆 19"/>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2912130" y="1166634"/>
            <a:ext cx="3451840" cy="1045210"/>
          </a:xfrm>
          <a:prstGeom prst="rect">
            <a:avLst/>
          </a:prstGeom>
          <a:noFill/>
        </p:spPr>
        <p:txBody>
          <a:bodyPr wrap="square" rtlCol="0">
            <a:spAutoFit/>
          </a:bodyPr>
          <a:lstStyle/>
          <a:p>
            <a:pPr algn="dist"/>
            <a:r>
              <a:rPr lang="zh-CN" altLang="en-US" sz="5800" dirty="0">
                <a:solidFill>
                  <a:srgbClr val="FFC000"/>
                </a:solidFill>
                <a:latin typeface="方正汉真广标简体" panose="02000000000000000000" pitchFamily="2" charset="-122"/>
                <a:ea typeface="文鼎特粗宋简" panose="02010609010101010101" pitchFamily="49" charset="-122"/>
              </a:rPr>
              <a:t>单元测试</a:t>
            </a:r>
          </a:p>
        </p:txBody>
      </p:sp>
      <p:sp>
        <p:nvSpPr>
          <p:cNvPr id="8" name="TextBox 7"/>
          <p:cNvSpPr txBox="1"/>
          <p:nvPr/>
        </p:nvSpPr>
        <p:spPr>
          <a:xfrm>
            <a:off x="1120160" y="2542714"/>
            <a:ext cx="3451840" cy="579120"/>
          </a:xfrm>
          <a:prstGeom prst="rect">
            <a:avLst/>
          </a:prstGeom>
          <a:noFill/>
        </p:spPr>
        <p:txBody>
          <a:bodyPr wrap="square" rtlCol="0">
            <a:spAutoFit/>
          </a:bodyPr>
          <a:lstStyle/>
          <a:p>
            <a:pPr algn="dist"/>
            <a:r>
              <a:rPr lang="en-US" altLang="zh-CN" sz="3200" dirty="0" smtClean="0">
                <a:solidFill>
                  <a:schemeClr val="bg1"/>
                </a:solidFill>
                <a:latin typeface="方正细圆简体" panose="03000509000000000000" pitchFamily="65" charset="-122"/>
                <a:ea typeface="方正细圆简体" panose="03000509000000000000" pitchFamily="65" charset="-122"/>
              </a:rPr>
              <a:t>G15</a:t>
            </a:r>
            <a:r>
              <a:rPr lang="zh-CN" altLang="en-US" sz="3200" dirty="0" smtClean="0">
                <a:solidFill>
                  <a:schemeClr val="bg1"/>
                </a:solidFill>
                <a:latin typeface="方正细圆简体" panose="03000509000000000000" pitchFamily="65" charset="-122"/>
                <a:ea typeface="方正细圆简体" panose="03000509000000000000" pitchFamily="65" charset="-122"/>
              </a:rPr>
              <a:t>小组</a:t>
            </a:r>
          </a:p>
        </p:txBody>
      </p:sp>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media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632" y="4100194"/>
            <a:ext cx="609600" cy="609600"/>
          </a:xfrm>
          <a:prstGeom prst="rect">
            <a:avLst/>
          </a:prstGeom>
        </p:spPr>
      </p:pic>
      <p:sp>
        <p:nvSpPr>
          <p:cNvPr id="4" name="TextBox 7"/>
          <p:cNvSpPr txBox="1"/>
          <p:nvPr/>
        </p:nvSpPr>
        <p:spPr>
          <a:xfrm>
            <a:off x="1120160" y="3292014"/>
            <a:ext cx="3451840" cy="579120"/>
          </a:xfrm>
          <a:prstGeom prst="rect">
            <a:avLst/>
          </a:prstGeom>
          <a:noFill/>
        </p:spPr>
        <p:txBody>
          <a:bodyPr wrap="square" rtlCol="0">
            <a:spAutoFit/>
          </a:bodyPr>
          <a:lstStyle/>
          <a:p>
            <a:pPr algn="dist"/>
            <a:r>
              <a:rPr lang="zh-CN" sz="3200" dirty="0" smtClean="0">
                <a:solidFill>
                  <a:schemeClr val="bg1"/>
                </a:solidFill>
                <a:latin typeface="方正细圆简体" panose="03000509000000000000" pitchFamily="65" charset="-122"/>
                <a:ea typeface="方正细圆简体" panose="03000509000000000000" pitchFamily="65" charset="-122"/>
              </a:rPr>
              <a:t>组长：郑丁公</a:t>
            </a:r>
          </a:p>
        </p:txBody>
      </p:sp>
      <p:sp>
        <p:nvSpPr>
          <p:cNvPr id="9" name="TextBox 7"/>
          <p:cNvSpPr txBox="1"/>
          <p:nvPr/>
        </p:nvSpPr>
        <p:spPr>
          <a:xfrm>
            <a:off x="1120140" y="4006850"/>
            <a:ext cx="4351655" cy="579120"/>
          </a:xfrm>
          <a:prstGeom prst="rect">
            <a:avLst/>
          </a:prstGeom>
          <a:noFill/>
        </p:spPr>
        <p:txBody>
          <a:bodyPr wrap="square" rtlCol="0">
            <a:spAutoFit/>
          </a:bodyPr>
          <a:lstStyle/>
          <a:p>
            <a:pPr algn="dist"/>
            <a:r>
              <a:rPr lang="zh-CN" altLang="en-US" sz="3200" dirty="0" smtClean="0">
                <a:solidFill>
                  <a:schemeClr val="bg1"/>
                </a:solidFill>
                <a:latin typeface="方正细圆简体" panose="03000509000000000000" pitchFamily="65" charset="-122"/>
                <a:ea typeface="方正细圆简体" panose="03000509000000000000" pitchFamily="65" charset="-122"/>
              </a:rPr>
              <a:t>组员：嵇德宏，谢正树</a:t>
            </a:r>
          </a:p>
        </p:txBody>
      </p:sp>
      <p:pic>
        <p:nvPicPr>
          <p:cNvPr id="6" name="图片 5" descr="LOGO"/>
          <p:cNvPicPr>
            <a:picLocks noChangeAspect="1"/>
          </p:cNvPicPr>
          <p:nvPr/>
        </p:nvPicPr>
        <p:blipFill>
          <a:blip r:embed="rId6"/>
          <a:stretch>
            <a:fillRect/>
          </a:stretch>
        </p:blipFill>
        <p:spPr>
          <a:xfrm>
            <a:off x="5955030" y="1470660"/>
            <a:ext cx="2493645" cy="18211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2000" fill="hold" nodeType="withEffect">
                                  <p:stCondLst>
                                    <p:cond delay="0"/>
                                  </p:stCondLst>
                                  <p:childTnLst>
                                    <p:animRot by="21600000">
                                      <p:cBhvr>
                                        <p:cTn id="6" dur="3500" fill="hold"/>
                                        <p:tgtEl>
                                          <p:spTgt spid="3"/>
                                        </p:tgtEl>
                                        <p:attrNameLst>
                                          <p:attrName>r</p:attrName>
                                        </p:attrNameLst>
                                      </p:cBhvr>
                                    </p:animRot>
                                  </p:childTnLst>
                                </p:cTn>
                              </p:par>
                              <p:par>
                                <p:cTn id="7" presetID="35" presetClass="emph" presetSubtype="0" repeatCount="3000" fill="hold" grpId="0" nodeType="withEffect">
                                  <p:stCondLst>
                                    <p:cond delay="250"/>
                                  </p:stCondLst>
                                  <p:childTnLst>
                                    <p:anim calcmode="discrete" valueType="str">
                                      <p:cBhvr>
                                        <p:cTn id="8" dur="2000" fill="hold"/>
                                        <p:tgtEl>
                                          <p:spTgt spid="3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2000" fill="hold"/>
                                        <p:tgtEl>
                                          <p:spTgt spid="51"/>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1250"/>
                                  </p:stCondLst>
                                  <p:childTnLst>
                                    <p:anim calcmode="discrete" valueType="str">
                                      <p:cBhvr>
                                        <p:cTn id="12" dur="2000" fill="hold"/>
                                        <p:tgtEl>
                                          <p:spTgt spid="39"/>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250"/>
                                  </p:stCondLst>
                                  <p:childTnLst>
                                    <p:anim calcmode="discrete" valueType="str">
                                      <p:cBhvr>
                                        <p:cTn id="14" dur="2000" fill="hold"/>
                                        <p:tgtEl>
                                          <p:spTgt spid="42"/>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500"/>
                                  </p:stCondLst>
                                  <p:childTnLst>
                                    <p:anim calcmode="discrete" valueType="str">
                                      <p:cBhvr>
                                        <p:cTn id="16" dur="2000" fill="hold"/>
                                        <p:tgtEl>
                                          <p:spTgt spid="52"/>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250"/>
                                  </p:stCondLst>
                                  <p:childTnLst>
                                    <p:anim calcmode="discrete" valueType="str">
                                      <p:cBhvr>
                                        <p:cTn id="18" dur="2000" fill="hold"/>
                                        <p:tgtEl>
                                          <p:spTgt spid="43"/>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0"/>
                                  </p:stCondLst>
                                  <p:childTnLst>
                                    <p:anim calcmode="discrete" valueType="str">
                                      <p:cBhvr>
                                        <p:cTn id="20" dur="2000" fill="hold"/>
                                        <p:tgtEl>
                                          <p:spTgt spid="33"/>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2000" fill="hold"/>
                                        <p:tgtEl>
                                          <p:spTgt spid="35"/>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1000"/>
                                  </p:stCondLst>
                                  <p:childTnLst>
                                    <p:anim calcmode="discrete" valueType="str">
                                      <p:cBhvr>
                                        <p:cTn id="24" dur="2000" fill="hold"/>
                                        <p:tgtEl>
                                          <p:spTgt spid="36"/>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0"/>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500"/>
                                  </p:stCondLst>
                                  <p:childTnLst>
                                    <p:anim calcmode="discrete" valueType="str">
                                      <p:cBhvr>
                                        <p:cTn id="28" dur="2000" fill="hold"/>
                                        <p:tgtEl>
                                          <p:spTgt spid="29"/>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750"/>
                                  </p:stCondLst>
                                  <p:childTnLst>
                                    <p:anim calcmode="discrete" valueType="str">
                                      <p:cBhvr>
                                        <p:cTn id="30" dur="2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1" fill="hold" display="0">
                  <p:stCondLst>
                    <p:cond delay="indefinite"/>
                  </p:stCondLst>
                  <p:endCondLst>
                    <p:cond evt="onStopAudio" delay="0">
                      <p:tgtEl>
                        <p:sldTgt/>
                      </p:tgtEl>
                    </p:cond>
                  </p:endCondLst>
                </p:cTn>
                <p:tgtEl>
                  <p:spTgt spid="5"/>
                </p:tgtEl>
              </p:cMediaNode>
            </p:audio>
          </p:childTnLst>
        </p:cTn>
      </p:par>
    </p:tnLst>
    <p:bldLst>
      <p:bldP spid="29" grpId="0"/>
      <p:bldP spid="38" grpId="0"/>
      <p:bldP spid="43" grpId="0"/>
      <p:bldP spid="51" grpId="0"/>
      <p:bldP spid="30" grpId="0"/>
      <p:bldP spid="33" grpId="0"/>
      <p:bldP spid="35" grpId="0"/>
      <p:bldP spid="36" grpId="0"/>
      <p:bldP spid="39" grpId="0"/>
      <p:bldP spid="42" grpId="0"/>
      <p:bldP spid="50" grpId="0"/>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68126" y="212743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3873574" y="179247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1190250" y="366818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4104994" y="2583267"/>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1049450" y="1049328"/>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1444063" y="933705"/>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677266" y="347064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807843" y="330814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1127962" y="3607943"/>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3816962" y="3311290"/>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3960978" y="2807234"/>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1884364" y="4131992"/>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2194659" y="4054711"/>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0" name="TextBox 49"/>
          <p:cNvSpPr txBox="1"/>
          <p:nvPr/>
        </p:nvSpPr>
        <p:spPr>
          <a:xfrm>
            <a:off x="3120838" y="932722"/>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4113438" y="1785985"/>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62" name="剪去单角的矩形 61"/>
          <p:cNvSpPr/>
          <p:nvPr/>
        </p:nvSpPr>
        <p:spPr>
          <a:xfrm flipH="1">
            <a:off x="5840730" y="1301750"/>
            <a:ext cx="2698750" cy="1599565"/>
          </a:xfrm>
          <a:prstGeom prst="snip1Rect">
            <a:avLst>
              <a:gd name="adj" fmla="val 234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5625555" y="1086958"/>
            <a:ext cx="3108325" cy="2194560"/>
          </a:xfrm>
          <a:prstGeom prst="rect">
            <a:avLst/>
          </a:prstGeom>
          <a:noFill/>
        </p:spPr>
        <p:txBody>
          <a:bodyPr wrap="none" rtlCol="0">
            <a:spAutoFit/>
          </a:bodyPr>
          <a:lstStyle/>
          <a:p>
            <a:r>
              <a:rPr lang="en-US" altLang="zh-CN" sz="13800" dirty="0" smtClean="0">
                <a:solidFill>
                  <a:schemeClr val="tx1">
                    <a:lumMod val="85000"/>
                    <a:lumOff val="15000"/>
                  </a:schemeClr>
                </a:solidFill>
                <a:latin typeface="Broadway" panose="04040905080B02020502" pitchFamily="82" charset="0"/>
              </a:rPr>
              <a:t>2.4</a:t>
            </a:r>
            <a:endParaRPr lang="zh-CN" altLang="en-US" sz="13800" dirty="0">
              <a:solidFill>
                <a:schemeClr val="tx1">
                  <a:lumMod val="85000"/>
                  <a:lumOff val="15000"/>
                </a:schemeClr>
              </a:solidFill>
              <a:latin typeface="Broadway" panose="04040905080B02020502" pitchFamily="82" charset="0"/>
            </a:endParaRPr>
          </a:p>
        </p:txBody>
      </p:sp>
      <p:sp>
        <p:nvSpPr>
          <p:cNvPr id="64" name="TextBox 63"/>
          <p:cNvSpPr txBox="1"/>
          <p:nvPr/>
        </p:nvSpPr>
        <p:spPr>
          <a:xfrm>
            <a:off x="4105275" y="3249930"/>
            <a:ext cx="4953000" cy="640080"/>
          </a:xfrm>
          <a:prstGeom prst="rect">
            <a:avLst/>
          </a:prstGeom>
          <a:noFill/>
          <a:ln>
            <a:noFill/>
          </a:ln>
        </p:spPr>
        <p:txBody>
          <a:bodyPr wrap="square" rtlCol="0">
            <a:spAutoFit/>
          </a:bodyPr>
          <a:lstStyle/>
          <a:p>
            <a:pPr algn="dist"/>
            <a:r>
              <a:rPr lang="zh-CN" altLang="en-US" sz="3600" dirty="0">
                <a:solidFill>
                  <a:srgbClr val="FFC000"/>
                </a:solidFill>
                <a:latin typeface="方正细圆简体" panose="03000509000000000000" pitchFamily="65" charset="-122"/>
                <a:ea typeface="方正细圆简体" panose="03000509000000000000" pitchFamily="65" charset="-122"/>
              </a:rPr>
              <a:t>测试方法和测试模具</a:t>
            </a: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53"/>
          <p:cNvSpPr txBox="1"/>
          <p:nvPr/>
        </p:nvSpPr>
        <p:spPr>
          <a:xfrm>
            <a:off x="1077595" y="1198880"/>
            <a:ext cx="7759065" cy="3078480"/>
          </a:xfrm>
          <a:prstGeom prst="rect">
            <a:avLst/>
          </a:prstGeom>
          <a:noFill/>
        </p:spPr>
        <p:txBody>
          <a:bodyPr wrap="square" rtlCol="0">
            <a:spAutoFit/>
          </a:bodyPr>
          <a:lstStyle/>
          <a:p>
            <a:r>
              <a:rPr lang="en-US" altLang="zh-CN" sz="2800" dirty="0">
                <a:solidFill>
                  <a:srgbClr val="FFC000"/>
                </a:solidFill>
                <a:latin typeface="仿宋" panose="02010609060101010101" charset="-122"/>
                <a:ea typeface="仿宋" panose="02010609060101010101" charset="-122"/>
              </a:rPr>
              <a:t>  </a:t>
            </a:r>
            <a:r>
              <a:rPr lang="zh-CN" altLang="en-US" sz="2800" dirty="0">
                <a:solidFill>
                  <a:srgbClr val="FFC000"/>
                </a:solidFill>
                <a:latin typeface="仿宋" panose="02010609060101010101" charset="-122"/>
                <a:ea typeface="仿宋" panose="02010609060101010101" charset="-122"/>
              </a:rPr>
              <a:t>一个测试用一个方法表示，然后放在一个知道如何运行它们的类中</a:t>
            </a:r>
          </a:p>
          <a:p>
            <a:r>
              <a:rPr lang="zh-CN" sz="2800" dirty="0">
                <a:solidFill>
                  <a:srgbClr val="FFC000"/>
                </a:solidFill>
                <a:latin typeface="仿宋" panose="02010609060101010101" charset="-122"/>
                <a:ea typeface="仿宋" panose="02010609060101010101" charset="-122"/>
              </a:rPr>
              <a:t>  需要将测试代码与被测代码要分开</a:t>
            </a:r>
          </a:p>
          <a:p>
            <a:endParaRPr lang="zh-CN" altLang="zh-CN" sz="2800" dirty="0">
              <a:solidFill>
                <a:srgbClr val="FFC000"/>
              </a:solidFill>
              <a:latin typeface="仿宋" panose="02010609060101010101" charset="-122"/>
              <a:ea typeface="仿宋" panose="02010609060101010101" charset="-122"/>
            </a:endParaRPr>
          </a:p>
          <a:p>
            <a:r>
              <a:rPr lang="zh-CN" altLang="en-US" sz="2800" dirty="0">
                <a:solidFill>
                  <a:srgbClr val="FFC000"/>
                </a:solidFill>
                <a:latin typeface="仿宋" panose="02010609060101010101" charset="-122"/>
                <a:ea typeface="仿宋" panose="02010609060101010101" charset="-122"/>
              </a:rPr>
              <a:t>原因：</a:t>
            </a:r>
            <a:r>
              <a:rPr lang="en-US" altLang="zh-CN" sz="2800" dirty="0">
                <a:solidFill>
                  <a:srgbClr val="FFC000"/>
                </a:solidFill>
                <a:latin typeface="仿宋" panose="02010609060101010101" charset="-122"/>
                <a:ea typeface="仿宋" panose="02010609060101010101" charset="-122"/>
              </a:rPr>
              <a:t>1.</a:t>
            </a:r>
            <a:r>
              <a:rPr lang="zh-CN" altLang="en-US" sz="2800" dirty="0">
                <a:solidFill>
                  <a:srgbClr val="FFC000"/>
                </a:solidFill>
                <a:latin typeface="仿宋" panose="02010609060101010101" charset="-122"/>
                <a:ea typeface="仿宋" panose="02010609060101010101" charset="-122"/>
              </a:rPr>
              <a:t>使测试代码整洁且易于管理</a:t>
            </a:r>
          </a:p>
          <a:p>
            <a:r>
              <a:rPr lang="en-US" altLang="zh-CN" sz="2800" dirty="0">
                <a:solidFill>
                  <a:srgbClr val="FFC000"/>
                </a:solidFill>
                <a:latin typeface="仿宋" panose="02010609060101010101" charset="-122"/>
                <a:ea typeface="仿宋" panose="02010609060101010101" charset="-122"/>
              </a:rPr>
              <a:t>      2.</a:t>
            </a:r>
            <a:r>
              <a:rPr lang="zh-CN" altLang="en-US" sz="2800" dirty="0">
                <a:solidFill>
                  <a:srgbClr val="FFC000"/>
                </a:solidFill>
                <a:latin typeface="仿宋" panose="02010609060101010101" charset="-122"/>
                <a:ea typeface="仿宋" panose="02010609060101010101" charset="-122"/>
              </a:rPr>
              <a:t>保证在代码部署时不包含测试代码</a:t>
            </a:r>
          </a:p>
          <a:p>
            <a:r>
              <a:rPr lang="en-US" altLang="zh-CN" sz="2800" dirty="0">
                <a:solidFill>
                  <a:srgbClr val="FFC000"/>
                </a:solidFill>
                <a:latin typeface="仿宋" panose="02010609060101010101" charset="-122"/>
                <a:ea typeface="仿宋" panose="02010609060101010101" charset="-122"/>
              </a:rPr>
              <a:t>      3.</a:t>
            </a:r>
            <a:r>
              <a:rPr lang="zh-CN" altLang="en-US" sz="2800" dirty="0">
                <a:solidFill>
                  <a:srgbClr val="FFC000"/>
                </a:solidFill>
                <a:latin typeface="仿宋" panose="02010609060101010101" charset="-122"/>
                <a:ea typeface="仿宋" panose="02010609060101010101" charset="-122"/>
              </a:rPr>
              <a:t>允许设置通用的测试模具来重复测试</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53"/>
          <p:cNvSpPr txBox="1"/>
          <p:nvPr/>
        </p:nvSpPr>
        <p:spPr>
          <a:xfrm>
            <a:off x="1139190" y="1579880"/>
            <a:ext cx="7213600" cy="2225040"/>
          </a:xfrm>
          <a:prstGeom prst="rect">
            <a:avLst/>
          </a:prstGeom>
          <a:noFill/>
        </p:spPr>
        <p:txBody>
          <a:bodyPr wrap="square" rtlCol="0">
            <a:spAutoFit/>
          </a:bodyPr>
          <a:lstStyle/>
          <a:p>
            <a:r>
              <a:rPr lang="zh-CN" sz="2800" dirty="0">
                <a:solidFill>
                  <a:srgbClr val="FFC000"/>
                </a:solidFill>
                <a:latin typeface="仿宋" panose="02010609060101010101" charset="-122"/>
                <a:ea typeface="仿宋" panose="02010609060101010101" charset="-122"/>
              </a:rPr>
              <a:t>通常测试集依赖于</a:t>
            </a:r>
            <a:r>
              <a:rPr lang="zh-CN" altLang="en-US" sz="2800" dirty="0">
                <a:solidFill>
                  <a:srgbClr val="FFC000"/>
                </a:solidFill>
                <a:latin typeface="仿宋" panose="02010609060101010101" charset="-122"/>
                <a:ea typeface="仿宋" panose="02010609060101010101" charset="-122"/>
              </a:rPr>
              <a:t>一组数据，也可称为模具。</a:t>
            </a:r>
          </a:p>
          <a:p>
            <a:r>
              <a:rPr lang="zh-CN" altLang="en-US" sz="2800" dirty="0">
                <a:solidFill>
                  <a:srgbClr val="FFC000"/>
                </a:solidFill>
                <a:latin typeface="仿宋" panose="02010609060101010101" charset="-122"/>
                <a:ea typeface="仿宋" panose="02010609060101010101" charset="-122"/>
              </a:rPr>
              <a:t>它们或以共享这些数据的设置和解除，即</a:t>
            </a:r>
            <a:r>
              <a:rPr lang="en-US" altLang="zh-CN" sz="2800" dirty="0">
                <a:solidFill>
                  <a:srgbClr val="FFC000"/>
                </a:solidFill>
                <a:latin typeface="仿宋" panose="02010609060101010101" charset="-122"/>
                <a:ea typeface="仿宋" panose="02010609060101010101" charset="-122"/>
              </a:rPr>
              <a:t>setup</a:t>
            </a:r>
            <a:r>
              <a:rPr lang="zh-CN" altLang="en-US" sz="2800" dirty="0">
                <a:solidFill>
                  <a:srgbClr val="FFC000"/>
                </a:solidFill>
                <a:latin typeface="仿宋" panose="02010609060101010101" charset="-122"/>
                <a:ea typeface="仿宋" panose="02010609060101010101" charset="-122"/>
              </a:rPr>
              <a:t>与</a:t>
            </a:r>
            <a:r>
              <a:rPr lang="en-US" altLang="zh-CN" sz="2800" dirty="0">
                <a:solidFill>
                  <a:srgbClr val="FFC000"/>
                </a:solidFill>
                <a:latin typeface="仿宋" panose="02010609060101010101" charset="-122"/>
                <a:ea typeface="仿宋" panose="02010609060101010101" charset="-122"/>
              </a:rPr>
              <a:t>teardown</a:t>
            </a:r>
            <a:r>
              <a:rPr lang="zh-CN" altLang="en-US" sz="2800" dirty="0">
                <a:solidFill>
                  <a:srgbClr val="FFC000"/>
                </a:solidFill>
                <a:latin typeface="仿宋" panose="02010609060101010101" charset="-122"/>
                <a:ea typeface="仿宋" panose="02010609060101010101" charset="-122"/>
              </a:rPr>
              <a:t>方法。这去除了不必要的重复，并使模具可以容易的添加其它测试。</a:t>
            </a:r>
          </a:p>
          <a:p>
            <a:endParaRPr lang="zh-CN" altLang="en-US" sz="2800" dirty="0">
              <a:solidFill>
                <a:srgbClr val="FFC000"/>
              </a:solidFill>
              <a:latin typeface="仿宋" panose="02010609060101010101" charset="-122"/>
              <a:ea typeface="仿宋" panose="02010609060101010101" charset="-122"/>
            </a:endParaRPr>
          </a:p>
        </p:txBody>
      </p:sp>
      <p:sp>
        <p:nvSpPr>
          <p:cNvPr id="3" name="文本框 53"/>
          <p:cNvSpPr txBox="1"/>
          <p:nvPr/>
        </p:nvSpPr>
        <p:spPr>
          <a:xfrm>
            <a:off x="1217295" y="701675"/>
            <a:ext cx="7213600" cy="1188720"/>
          </a:xfrm>
          <a:prstGeom prst="rect">
            <a:avLst/>
          </a:prstGeom>
          <a:noFill/>
        </p:spPr>
        <p:txBody>
          <a:bodyPr wrap="square" rtlCol="0">
            <a:spAutoFit/>
          </a:bodyPr>
          <a:lstStyle/>
          <a:p>
            <a:r>
              <a:rPr lang="zh-CN" sz="3600" dirty="0">
                <a:solidFill>
                  <a:srgbClr val="FFC000"/>
                </a:solidFill>
                <a:latin typeface="仿宋" panose="02010609060101010101" charset="-122"/>
                <a:ea typeface="仿宋" panose="02010609060101010101" charset="-122"/>
              </a:rPr>
              <a:t>测试模具。</a:t>
            </a:r>
          </a:p>
          <a:p>
            <a:endParaRPr lang="zh-CN" altLang="en-US" sz="3600" dirty="0">
              <a:solidFill>
                <a:srgbClr val="FFC000"/>
              </a:solidFill>
              <a:latin typeface="仿宋" panose="02010609060101010101" charset="-122"/>
              <a:ea typeface="仿宋" panose="02010609060101010101" charset="-122"/>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68126" y="212743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3873574" y="179247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1190250" y="366818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4104994" y="2583267"/>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1049450" y="1049328"/>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1444063" y="933705"/>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677266" y="347064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807843" y="330814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1127962" y="3607943"/>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3816962" y="3311290"/>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3960978" y="2807234"/>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1884364" y="4131992"/>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2194659" y="4054711"/>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8" name="TextBox 47"/>
          <p:cNvSpPr txBox="1"/>
          <p:nvPr/>
        </p:nvSpPr>
        <p:spPr>
          <a:xfrm>
            <a:off x="3367594" y="895648"/>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9" name="TextBox 48"/>
          <p:cNvSpPr txBox="1"/>
          <p:nvPr/>
        </p:nvSpPr>
        <p:spPr>
          <a:xfrm>
            <a:off x="3012223" y="634454"/>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0" name="TextBox 49"/>
          <p:cNvSpPr txBox="1"/>
          <p:nvPr/>
        </p:nvSpPr>
        <p:spPr>
          <a:xfrm>
            <a:off x="3120838" y="932722"/>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4113438" y="1785985"/>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3" name="组合 2"/>
          <p:cNvGrpSpPr/>
          <p:nvPr/>
        </p:nvGrpSpPr>
        <p:grpSpPr>
          <a:xfrm>
            <a:off x="539205" y="411163"/>
            <a:ext cx="4105150" cy="4105150"/>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19" name="TextBox 18"/>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2" name="TextBox 31"/>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7" name="TextBox 36"/>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0" name="TextBox 39"/>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1" name="TextBox 40"/>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5" name="TextBox 44"/>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4" name="TextBox 53"/>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20" name="椭圆 19"/>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剪去单角的矩形 61"/>
          <p:cNvSpPr/>
          <p:nvPr/>
        </p:nvSpPr>
        <p:spPr>
          <a:xfrm flipH="1">
            <a:off x="5840730" y="1301750"/>
            <a:ext cx="2698750" cy="1599565"/>
          </a:xfrm>
          <a:prstGeom prst="snip1Rect">
            <a:avLst>
              <a:gd name="adj" fmla="val 234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5625555" y="1086958"/>
            <a:ext cx="3108325" cy="2194560"/>
          </a:xfrm>
          <a:prstGeom prst="rect">
            <a:avLst/>
          </a:prstGeom>
          <a:noFill/>
        </p:spPr>
        <p:txBody>
          <a:bodyPr wrap="none" rtlCol="0">
            <a:spAutoFit/>
          </a:bodyPr>
          <a:lstStyle/>
          <a:p>
            <a:r>
              <a:rPr lang="en-US" altLang="zh-CN" sz="13800" dirty="0" smtClean="0">
                <a:solidFill>
                  <a:schemeClr val="tx1">
                    <a:lumMod val="85000"/>
                    <a:lumOff val="15000"/>
                  </a:schemeClr>
                </a:solidFill>
                <a:latin typeface="Broadway" panose="04040905080B02020502" pitchFamily="82" charset="0"/>
              </a:rPr>
              <a:t>2.5</a:t>
            </a:r>
            <a:endParaRPr lang="zh-CN" altLang="en-US" sz="13800" dirty="0">
              <a:solidFill>
                <a:schemeClr val="tx1">
                  <a:lumMod val="85000"/>
                  <a:lumOff val="15000"/>
                </a:schemeClr>
              </a:solidFill>
              <a:latin typeface="Broadway" panose="04040905080B02020502" pitchFamily="82" charset="0"/>
            </a:endParaRPr>
          </a:p>
        </p:txBody>
      </p:sp>
      <p:sp>
        <p:nvSpPr>
          <p:cNvPr id="64" name="TextBox 63"/>
          <p:cNvSpPr txBox="1"/>
          <p:nvPr/>
        </p:nvSpPr>
        <p:spPr>
          <a:xfrm>
            <a:off x="5277485" y="2914650"/>
            <a:ext cx="3549015" cy="701040"/>
          </a:xfrm>
          <a:prstGeom prst="rect">
            <a:avLst/>
          </a:prstGeom>
          <a:noFill/>
          <a:ln>
            <a:noFill/>
          </a:ln>
        </p:spPr>
        <p:txBody>
          <a:bodyPr wrap="square" rtlCol="0">
            <a:spAutoFit/>
          </a:bodyPr>
          <a:lstStyle/>
          <a:p>
            <a:pPr algn="dist"/>
            <a:r>
              <a:rPr lang="zh-CN" altLang="en-US" sz="4000" dirty="0" smtClean="0">
                <a:solidFill>
                  <a:srgbClr val="FFC000"/>
                </a:solidFill>
                <a:latin typeface="方正细圆简体" panose="03000509000000000000" pitchFamily="65" charset="-122"/>
                <a:ea typeface="方正细圆简体" panose="03000509000000000000" pitchFamily="65" charset="-122"/>
              </a:rPr>
              <a:t>测试步骤</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750" fill="hold"/>
                                        <p:tgtEl>
                                          <p:spTgt spid="62"/>
                                        </p:tgtEl>
                                        <p:attrNameLst>
                                          <p:attrName>ppt_w</p:attrName>
                                        </p:attrNameLst>
                                      </p:cBhvr>
                                      <p:tavLst>
                                        <p:tav tm="0">
                                          <p:val>
                                            <p:fltVal val="0"/>
                                          </p:val>
                                        </p:tav>
                                        <p:tav tm="100000">
                                          <p:val>
                                            <p:strVal val="#ppt_w"/>
                                          </p:val>
                                        </p:tav>
                                      </p:tavLst>
                                    </p:anim>
                                    <p:anim calcmode="lin" valueType="num">
                                      <p:cBhvr>
                                        <p:cTn id="8" dur="750" fill="hold"/>
                                        <p:tgtEl>
                                          <p:spTgt spid="62"/>
                                        </p:tgtEl>
                                        <p:attrNameLst>
                                          <p:attrName>ppt_h</p:attrName>
                                        </p:attrNameLst>
                                      </p:cBhvr>
                                      <p:tavLst>
                                        <p:tav tm="0">
                                          <p:val>
                                            <p:fltVal val="0"/>
                                          </p:val>
                                        </p:tav>
                                        <p:tav tm="100000">
                                          <p:val>
                                            <p:strVal val="#ppt_h"/>
                                          </p:val>
                                        </p:tav>
                                      </p:tavLst>
                                    </p:anim>
                                    <p:anim calcmode="lin" valueType="num">
                                      <p:cBhvr>
                                        <p:cTn id="9" dur="750" fill="hold"/>
                                        <p:tgtEl>
                                          <p:spTgt spid="62"/>
                                        </p:tgtEl>
                                        <p:attrNameLst>
                                          <p:attrName>style.rotation</p:attrName>
                                        </p:attrNameLst>
                                      </p:cBhvr>
                                      <p:tavLst>
                                        <p:tav tm="0">
                                          <p:val>
                                            <p:fltVal val="360"/>
                                          </p:val>
                                        </p:tav>
                                        <p:tav tm="100000">
                                          <p:val>
                                            <p:fltVal val="0"/>
                                          </p:val>
                                        </p:tav>
                                      </p:tavLst>
                                    </p:anim>
                                    <p:animEffect transition="in" filter="fade">
                                      <p:cBhvr>
                                        <p:cTn id="10" dur="750"/>
                                        <p:tgtEl>
                                          <p:spTgt spid="62"/>
                                        </p:tgtEl>
                                      </p:cBhvr>
                                    </p:animEffect>
                                  </p:childTnLst>
                                </p:cTn>
                              </p:par>
                              <p:par>
                                <p:cTn id="11" presetID="8" presetClass="emph" presetSubtype="0" repeatCount="2000" fill="hold" nodeType="withEffect">
                                  <p:stCondLst>
                                    <p:cond delay="0"/>
                                  </p:stCondLst>
                                  <p:childTnLst>
                                    <p:animRot by="21600000">
                                      <p:cBhvr>
                                        <p:cTn id="12" dur="3500" fill="hold"/>
                                        <p:tgtEl>
                                          <p:spTgt spid="3"/>
                                        </p:tgtEl>
                                        <p:attrNameLst>
                                          <p:attrName>r</p:attrName>
                                        </p:attrNameLst>
                                      </p:cBhvr>
                                    </p:animRot>
                                  </p:childTnLst>
                                </p:cTn>
                              </p:par>
                              <p:par>
                                <p:cTn id="13" presetID="35" presetClass="emph" presetSubtype="0" repeatCount="3000" fill="hold" grpId="0" nodeType="withEffect">
                                  <p:stCondLst>
                                    <p:cond delay="250"/>
                                  </p:stCondLst>
                                  <p:childTnLst>
                                    <p:anim calcmode="discrete" valueType="str">
                                      <p:cBhvr>
                                        <p:cTn id="14" dur="2000" fill="hold"/>
                                        <p:tgtEl>
                                          <p:spTgt spid="38"/>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2000" fill="hold"/>
                                        <p:tgtEl>
                                          <p:spTgt spid="51"/>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1250"/>
                                  </p:stCondLst>
                                  <p:childTnLst>
                                    <p:anim calcmode="discrete" valueType="str">
                                      <p:cBhvr>
                                        <p:cTn id="18" dur="2000" fill="hold"/>
                                        <p:tgtEl>
                                          <p:spTgt spid="3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250"/>
                                  </p:stCondLst>
                                  <p:childTnLst>
                                    <p:anim calcmode="discrete" valueType="str">
                                      <p:cBhvr>
                                        <p:cTn id="20" dur="2000" fill="hold"/>
                                        <p:tgtEl>
                                          <p:spTgt spid="42"/>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500"/>
                                  </p:stCondLst>
                                  <p:childTnLst>
                                    <p:anim calcmode="discrete" valueType="str">
                                      <p:cBhvr>
                                        <p:cTn id="22" dur="2000" fill="hold"/>
                                        <p:tgtEl>
                                          <p:spTgt spid="52"/>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250"/>
                                  </p:stCondLst>
                                  <p:childTnLst>
                                    <p:anim calcmode="discrete" valueType="str">
                                      <p:cBhvr>
                                        <p:cTn id="24" dur="2000" fill="hold"/>
                                        <p:tgtEl>
                                          <p:spTgt spid="43"/>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3"/>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0"/>
                                  </p:stCondLst>
                                  <p:childTnLst>
                                    <p:anim calcmode="discrete" valueType="str">
                                      <p:cBhvr>
                                        <p:cTn id="28" dur="2000" fill="hold"/>
                                        <p:tgtEl>
                                          <p:spTgt spid="35"/>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1000"/>
                                  </p:stCondLst>
                                  <p:childTnLst>
                                    <p:anim calcmode="discrete" valueType="str">
                                      <p:cBhvr>
                                        <p:cTn id="30" dur="2000" fill="hold"/>
                                        <p:tgtEl>
                                          <p:spTgt spid="36"/>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grpId="0" nodeType="withEffect">
                                  <p:stCondLst>
                                    <p:cond delay="0"/>
                                  </p:stCondLst>
                                  <p:childTnLst>
                                    <p:anim calcmode="discrete" valueType="str">
                                      <p:cBhvr>
                                        <p:cTn id="32" dur="2000" fill="hold"/>
                                        <p:tgtEl>
                                          <p:spTgt spid="30"/>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grpId="0" nodeType="withEffect">
                                  <p:stCondLst>
                                    <p:cond delay="500"/>
                                  </p:stCondLst>
                                  <p:childTnLst>
                                    <p:anim calcmode="discrete" valueType="str">
                                      <p:cBhvr>
                                        <p:cTn id="34" dur="2000" fill="hold"/>
                                        <p:tgtEl>
                                          <p:spTgt spid="29"/>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0" nodeType="withEffect">
                                  <p:stCondLst>
                                    <p:cond delay="750"/>
                                  </p:stCondLst>
                                  <p:childTnLst>
                                    <p:anim calcmode="discrete" valueType="str">
                                      <p:cBhvr>
                                        <p:cTn id="36" dur="2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43" grpId="0"/>
      <p:bldP spid="51" grpId="0"/>
      <p:bldP spid="30" grpId="0"/>
      <p:bldP spid="33" grpId="0"/>
      <p:bldP spid="35" grpId="0"/>
      <p:bldP spid="36" grpId="0"/>
      <p:bldP spid="39" grpId="0"/>
      <p:bldP spid="42" grpId="0"/>
      <p:bldP spid="50" grpId="0"/>
      <p:bldP spid="52" grpId="0"/>
      <p:bldP spid="6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53"/>
          <p:cNvSpPr txBox="1"/>
          <p:nvPr/>
        </p:nvSpPr>
        <p:spPr>
          <a:xfrm>
            <a:off x="1092835" y="300355"/>
            <a:ext cx="6754495" cy="640080"/>
          </a:xfrm>
          <a:prstGeom prst="rect">
            <a:avLst/>
          </a:prstGeom>
          <a:noFill/>
        </p:spPr>
        <p:txBody>
          <a:bodyPr wrap="square" rtlCol="0">
            <a:spAutoFit/>
          </a:bodyPr>
          <a:lstStyle/>
          <a:p>
            <a:r>
              <a:rPr lang="zh-CN" sz="3600" dirty="0">
                <a:solidFill>
                  <a:srgbClr val="FFC000"/>
                </a:solidFill>
                <a:latin typeface="方正细圆简体" panose="03000509000000000000" pitchFamily="65" charset="-122"/>
                <a:ea typeface="方正细圆简体" panose="03000509000000000000" pitchFamily="65" charset="-122"/>
              </a:rPr>
              <a:t>测试步骤</a:t>
            </a:r>
          </a:p>
        </p:txBody>
      </p:sp>
      <p:sp>
        <p:nvSpPr>
          <p:cNvPr id="5" name="文本框 53"/>
          <p:cNvSpPr txBox="1"/>
          <p:nvPr/>
        </p:nvSpPr>
        <p:spPr>
          <a:xfrm>
            <a:off x="1004570" y="1076960"/>
            <a:ext cx="8574405" cy="3505200"/>
          </a:xfrm>
          <a:prstGeom prst="rect">
            <a:avLst/>
          </a:prstGeom>
          <a:noFill/>
        </p:spPr>
        <p:txBody>
          <a:bodyPr wrap="square" rtlCol="0">
            <a:spAutoFit/>
          </a:bodyPr>
          <a:lstStyle/>
          <a:p>
            <a:r>
              <a:rPr lang="en-US" altLang="zh-CN" sz="2800" dirty="0">
                <a:solidFill>
                  <a:srgbClr val="FFC000"/>
                </a:solidFill>
                <a:latin typeface="仿宋" panose="02010609060101010101" charset="-122"/>
                <a:ea typeface="仿宋" panose="02010609060101010101" charset="-122"/>
              </a:rPr>
              <a:t> </a:t>
            </a:r>
            <a:r>
              <a:rPr lang="zh-CN" altLang="en-US" sz="2800" dirty="0">
                <a:solidFill>
                  <a:srgbClr val="FFC000"/>
                </a:solidFill>
                <a:latin typeface="仿宋" panose="02010609060101010101" charset="-122"/>
                <a:ea typeface="仿宋" panose="02010609060101010101" charset="-122"/>
              </a:rPr>
              <a:t>想写一个测试得遵循一下步骤</a:t>
            </a:r>
          </a:p>
          <a:p>
            <a:r>
              <a:rPr lang="zh-CN" altLang="en-US" sz="2800" dirty="0">
                <a:solidFill>
                  <a:srgbClr val="FFC000"/>
                </a:solidFill>
                <a:latin typeface="仿宋" panose="02010609060101010101" charset="-122"/>
                <a:ea typeface="仿宋" panose="02010609060101010101" charset="-122"/>
              </a:rPr>
              <a:t>确保</a:t>
            </a:r>
            <a:r>
              <a:rPr lang="en-US" altLang="zh-CN" sz="2800" dirty="0">
                <a:solidFill>
                  <a:srgbClr val="FFC000"/>
                </a:solidFill>
                <a:latin typeface="仿宋" panose="02010609060101010101" charset="-122"/>
                <a:ea typeface="仿宋" panose="02010609060101010101" charset="-122"/>
              </a:rPr>
              <a:t>Test::Unit</a:t>
            </a:r>
            <a:r>
              <a:rPr lang="zh-CN" altLang="en-US" sz="2800" dirty="0">
                <a:solidFill>
                  <a:srgbClr val="FFC000"/>
                </a:solidFill>
                <a:latin typeface="仿宋" panose="02010609060101010101" charset="-122"/>
                <a:ea typeface="仿宋" panose="02010609060101010101" charset="-122"/>
              </a:rPr>
              <a:t>在你的库路径上。</a:t>
            </a:r>
          </a:p>
          <a:p>
            <a:r>
              <a:rPr lang="zh-CN" altLang="en-US" sz="2800" dirty="0">
                <a:solidFill>
                  <a:srgbClr val="FFC000"/>
                </a:solidFill>
                <a:latin typeface="仿宋" panose="02010609060101010101" charset="-122"/>
                <a:ea typeface="仿宋" panose="02010609060101010101" charset="-122"/>
              </a:rPr>
              <a:t>在测试脚本中请求</a:t>
            </a:r>
            <a:r>
              <a:rPr lang="en-US" altLang="zh-CN" sz="2800" dirty="0">
                <a:solidFill>
                  <a:srgbClr val="FFC000"/>
                </a:solidFill>
                <a:latin typeface="仿宋" panose="02010609060101010101" charset="-122"/>
                <a:ea typeface="仿宋" panose="02010609060101010101" charset="-122"/>
              </a:rPr>
              <a:t>‘test/unit’.</a:t>
            </a:r>
          </a:p>
          <a:p>
            <a:r>
              <a:rPr lang="zh-CN" altLang="en-US" sz="2800" dirty="0">
                <a:solidFill>
                  <a:srgbClr val="FFC000"/>
                </a:solidFill>
                <a:latin typeface="仿宋" panose="02010609060101010101" charset="-122"/>
                <a:ea typeface="仿宋" panose="02010609060101010101" charset="-122"/>
              </a:rPr>
              <a:t>创建</a:t>
            </a:r>
            <a:r>
              <a:rPr lang="en-US" altLang="zh-CN" sz="2800" dirty="0">
                <a:solidFill>
                  <a:srgbClr val="FFC000"/>
                </a:solidFill>
                <a:latin typeface="仿宋" panose="02010609060101010101" charset="-122"/>
                <a:ea typeface="仿宋" panose="02010609060101010101" charset="-122"/>
              </a:rPr>
              <a:t>Test::Unit::TestCase</a:t>
            </a:r>
            <a:r>
              <a:rPr lang="zh-CN" altLang="en-US" sz="2800" dirty="0">
                <a:solidFill>
                  <a:srgbClr val="FFC000"/>
                </a:solidFill>
                <a:latin typeface="仿宋" panose="02010609060101010101" charset="-122"/>
                <a:ea typeface="仿宋" panose="02010609060101010101" charset="-122"/>
              </a:rPr>
              <a:t>子类</a:t>
            </a:r>
          </a:p>
          <a:p>
            <a:r>
              <a:rPr lang="zh-CN" altLang="en-US" sz="2800" dirty="0">
                <a:solidFill>
                  <a:srgbClr val="FFC000"/>
                </a:solidFill>
                <a:latin typeface="仿宋" panose="02010609060101010101" charset="-122"/>
                <a:ea typeface="仿宋" panose="02010609060101010101" charset="-122"/>
              </a:rPr>
              <a:t>为你的类添加以</a:t>
            </a:r>
            <a:r>
              <a:rPr lang="en-US" altLang="zh-CN" sz="2800" dirty="0">
                <a:solidFill>
                  <a:srgbClr val="FFC000"/>
                </a:solidFill>
                <a:latin typeface="仿宋" panose="02010609060101010101" charset="-122"/>
                <a:ea typeface="仿宋" panose="02010609060101010101" charset="-122"/>
              </a:rPr>
              <a:t>“test”</a:t>
            </a:r>
            <a:r>
              <a:rPr lang="zh-CN" altLang="en-US" sz="2800" dirty="0">
                <a:solidFill>
                  <a:srgbClr val="FFC000"/>
                </a:solidFill>
                <a:latin typeface="仿宋" panose="02010609060101010101" charset="-122"/>
                <a:ea typeface="仿宋" panose="02010609060101010101" charset="-122"/>
              </a:rPr>
              <a:t>开头的方法</a:t>
            </a:r>
          </a:p>
          <a:p>
            <a:r>
              <a:rPr lang="zh-CN" altLang="en-US" sz="2800" dirty="0">
                <a:solidFill>
                  <a:srgbClr val="FFC000"/>
                </a:solidFill>
                <a:latin typeface="仿宋" panose="02010609060101010101" charset="-122"/>
                <a:ea typeface="仿宋" panose="02010609060101010101" charset="-122"/>
              </a:rPr>
              <a:t>在你的方法内使用断言</a:t>
            </a:r>
          </a:p>
          <a:p>
            <a:r>
              <a:rPr lang="zh-CN" altLang="en-US" sz="2800" dirty="0">
                <a:solidFill>
                  <a:srgbClr val="FFC000"/>
                </a:solidFill>
                <a:latin typeface="仿宋" panose="02010609060101010101" charset="-122"/>
                <a:ea typeface="仿宋" panose="02010609060101010101" charset="-122"/>
              </a:rPr>
              <a:t>可按需要定义</a:t>
            </a:r>
            <a:r>
              <a:rPr lang="en-US" altLang="zh-CN" sz="2800" dirty="0">
                <a:solidFill>
                  <a:srgbClr val="FFC000"/>
                </a:solidFill>
                <a:latin typeface="仿宋" panose="02010609060101010101" charset="-122"/>
                <a:ea typeface="仿宋" panose="02010609060101010101" charset="-122"/>
              </a:rPr>
              <a:t>setup</a:t>
            </a:r>
            <a:r>
              <a:rPr lang="zh-CN" altLang="en-US" sz="2800" dirty="0">
                <a:solidFill>
                  <a:srgbClr val="FFC000"/>
                </a:solidFill>
                <a:latin typeface="仿宋" panose="02010609060101010101" charset="-122"/>
                <a:ea typeface="仿宋" panose="02010609060101010101" charset="-122"/>
              </a:rPr>
              <a:t>或</a:t>
            </a:r>
            <a:r>
              <a:rPr lang="en-US" altLang="zh-CN" sz="2800" dirty="0">
                <a:solidFill>
                  <a:srgbClr val="FFC000"/>
                </a:solidFill>
                <a:latin typeface="仿宋" panose="02010609060101010101" charset="-122"/>
                <a:ea typeface="仿宋" panose="02010609060101010101" charset="-122"/>
              </a:rPr>
              <a:t>teardown</a:t>
            </a:r>
            <a:r>
              <a:rPr lang="zh-CN" altLang="en-US" sz="2800" dirty="0">
                <a:solidFill>
                  <a:srgbClr val="FFC000"/>
                </a:solidFill>
                <a:latin typeface="仿宋" panose="02010609060101010101" charset="-122"/>
                <a:ea typeface="仿宋" panose="02010609060101010101" charset="-122"/>
              </a:rPr>
              <a:t>来设置你的测试模具</a:t>
            </a:r>
          </a:p>
          <a:p>
            <a:r>
              <a:rPr lang="zh-CN" altLang="en-US" sz="2800" dirty="0">
                <a:solidFill>
                  <a:srgbClr val="FFC000"/>
                </a:solidFill>
                <a:latin typeface="仿宋" panose="02010609060101010101" charset="-122"/>
                <a:ea typeface="仿宋" panose="02010609060101010101" charset="-122"/>
              </a:rPr>
              <a:t>运行测试</a:t>
            </a:r>
          </a:p>
        </p:txBody>
      </p:sp>
      <p:sp>
        <p:nvSpPr>
          <p:cNvPr id="6" name="文本框 5"/>
          <p:cNvSpPr txBox="1"/>
          <p:nvPr/>
        </p:nvSpPr>
        <p:spPr>
          <a:xfrm>
            <a:off x="6896100" y="474345"/>
            <a:ext cx="2068195" cy="2529840"/>
          </a:xfrm>
          <a:prstGeom prst="rect">
            <a:avLst/>
          </a:prstGeom>
          <a:noFill/>
        </p:spPr>
        <p:txBody>
          <a:bodyPr wrap="square" rtlCol="0">
            <a:spAutoFit/>
          </a:bodyPr>
          <a:lstStyle/>
          <a:p>
            <a:r>
              <a:rPr lang="zh-CN" altLang="en-US" sz="3200" dirty="0">
                <a:solidFill>
                  <a:srgbClr val="FFC000"/>
                </a:solidFill>
                <a:latin typeface="仿宋" panose="02010609060101010101" charset="-122"/>
                <a:ea typeface="仿宋" panose="02010609060101010101" charset="-122"/>
                <a:sym typeface="+mn-ea"/>
              </a:rPr>
              <a:t>包装了很多测试方法，知道如何收集断言结果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53"/>
          <p:cNvSpPr txBox="1"/>
          <p:nvPr/>
        </p:nvSpPr>
        <p:spPr>
          <a:xfrm>
            <a:off x="1403350" y="190500"/>
            <a:ext cx="6754495" cy="518160"/>
          </a:xfrm>
          <a:prstGeom prst="rect">
            <a:avLst/>
          </a:prstGeom>
          <a:noFill/>
        </p:spPr>
        <p:txBody>
          <a:bodyPr wrap="square" rtlCol="0">
            <a:spAutoFit/>
          </a:bodyPr>
          <a:lstStyle/>
          <a:p>
            <a:r>
              <a:rPr lang="zh-CN" sz="2800" dirty="0">
                <a:solidFill>
                  <a:srgbClr val="FFC000"/>
                </a:solidFill>
                <a:latin typeface="仿宋" panose="02010609060101010101" charset="-122"/>
                <a:ea typeface="仿宋" panose="02010609060101010101" charset="-122"/>
              </a:rPr>
              <a:t>一个简单的测试看起来可能时这样的</a:t>
            </a:r>
          </a:p>
        </p:txBody>
      </p:sp>
      <p:sp>
        <p:nvSpPr>
          <p:cNvPr id="4" name="文本框 53"/>
          <p:cNvSpPr txBox="1"/>
          <p:nvPr/>
        </p:nvSpPr>
        <p:spPr>
          <a:xfrm>
            <a:off x="1496060" y="599440"/>
            <a:ext cx="7647940" cy="5262979"/>
          </a:xfrm>
          <a:prstGeom prst="rect">
            <a:avLst/>
          </a:prstGeom>
          <a:noFill/>
        </p:spPr>
        <p:txBody>
          <a:bodyPr wrap="square" rtlCol="0">
            <a:spAutoFit/>
          </a:bodyPr>
          <a:lstStyle/>
          <a:p>
            <a:r>
              <a:rPr lang="en-US" altLang="zh-CN" sz="2800" dirty="0">
                <a:solidFill>
                  <a:srgbClr val="FFC000"/>
                </a:solidFill>
                <a:latin typeface="仿宋" panose="02010609060101010101" charset="-122"/>
                <a:ea typeface="仿宋" panose="02010609060101010101" charset="-122"/>
              </a:rPr>
              <a:t>require 'test/unit'</a:t>
            </a:r>
          </a:p>
          <a:p>
            <a:r>
              <a:rPr lang="en-US" altLang="zh-CN" sz="2800" dirty="0">
                <a:solidFill>
                  <a:srgbClr val="FFC000"/>
                </a:solidFill>
                <a:latin typeface="仿宋" panose="02010609060101010101" charset="-122"/>
                <a:ea typeface="仿宋" panose="02010609060101010101" charset="-122"/>
              </a:rPr>
              <a:t>class </a:t>
            </a:r>
            <a:r>
              <a:rPr lang="en-US" altLang="zh-CN" sz="2800" dirty="0" err="1">
                <a:solidFill>
                  <a:srgbClr val="FFC000"/>
                </a:solidFill>
                <a:latin typeface="仿宋" panose="02010609060101010101" charset="-122"/>
                <a:ea typeface="仿宋" panose="02010609060101010101" charset="-122"/>
              </a:rPr>
              <a:t>Mytest</a:t>
            </a:r>
            <a:r>
              <a:rPr lang="en-US" altLang="zh-CN" sz="2800" dirty="0">
                <a:solidFill>
                  <a:srgbClr val="FFC000"/>
                </a:solidFill>
                <a:latin typeface="仿宋" panose="02010609060101010101" charset="-122"/>
                <a:ea typeface="仿宋" panose="02010609060101010101" charset="-122"/>
              </a:rPr>
              <a:t> </a:t>
            </a:r>
            <a:r>
              <a:rPr lang="en-US" altLang="zh-CN" sz="2800" dirty="0" smtClean="0">
                <a:solidFill>
                  <a:srgbClr val="FFC000"/>
                </a:solidFill>
                <a:latin typeface="仿宋" panose="02010609060101010101" charset="-122"/>
                <a:ea typeface="仿宋" panose="02010609060101010101" charset="-122"/>
              </a:rPr>
              <a:t>&lt; Test</a:t>
            </a:r>
            <a:r>
              <a:rPr lang="en-US" altLang="zh-CN" sz="2800" dirty="0">
                <a:solidFill>
                  <a:srgbClr val="FFC000"/>
                </a:solidFill>
                <a:latin typeface="仿宋" panose="02010609060101010101" charset="-122"/>
                <a:ea typeface="仿宋" panose="02010609060101010101" charset="-122"/>
              </a:rPr>
              <a:t>::Unit::TestCase</a:t>
            </a:r>
          </a:p>
          <a:p>
            <a:r>
              <a:rPr lang="en-US" altLang="zh-CN" sz="2800" dirty="0">
                <a:solidFill>
                  <a:srgbClr val="FFC000"/>
                </a:solidFill>
                <a:latin typeface="仿宋" panose="02010609060101010101" charset="-122"/>
                <a:ea typeface="仿宋" panose="02010609060101010101" charset="-122"/>
              </a:rPr>
              <a:t>#def setup</a:t>
            </a:r>
          </a:p>
          <a:p>
            <a:r>
              <a:rPr lang="en-US" altLang="zh-CN" sz="2800" dirty="0">
                <a:solidFill>
                  <a:srgbClr val="FFC000"/>
                </a:solidFill>
                <a:latin typeface="仿宋" panose="02010609060101010101" charset="-122"/>
                <a:ea typeface="仿宋" panose="02010609060101010101" charset="-122"/>
              </a:rPr>
              <a:t>#end</a:t>
            </a:r>
          </a:p>
          <a:p>
            <a:r>
              <a:rPr lang="en-US" altLang="zh-CN" sz="2800" dirty="0">
                <a:solidFill>
                  <a:srgbClr val="FFC000"/>
                </a:solidFill>
                <a:latin typeface="仿宋" panose="02010609060101010101" charset="-122"/>
                <a:ea typeface="仿宋" panose="02010609060101010101" charset="-122"/>
              </a:rPr>
              <a:t>#def teardown </a:t>
            </a:r>
          </a:p>
          <a:p>
            <a:r>
              <a:rPr lang="en-US" altLang="zh-CN" sz="2800" dirty="0">
                <a:solidFill>
                  <a:srgbClr val="FFC000"/>
                </a:solidFill>
                <a:latin typeface="仿宋" panose="02010609060101010101" charset="-122"/>
                <a:ea typeface="仿宋" panose="02010609060101010101" charset="-122"/>
              </a:rPr>
              <a:t>#end</a:t>
            </a:r>
          </a:p>
          <a:p>
            <a:r>
              <a:rPr lang="en-US" altLang="zh-CN" sz="2800" dirty="0">
                <a:solidFill>
                  <a:srgbClr val="FFC000"/>
                </a:solidFill>
                <a:latin typeface="仿宋" panose="02010609060101010101" charset="-122"/>
                <a:ea typeface="仿宋" panose="02010609060101010101" charset="-122"/>
              </a:rPr>
              <a:t>def test_fail</a:t>
            </a:r>
          </a:p>
          <a:p>
            <a:r>
              <a:rPr lang="en-US" altLang="zh-CN" sz="2800" dirty="0">
                <a:solidFill>
                  <a:srgbClr val="FFC000"/>
                </a:solidFill>
                <a:latin typeface="仿宋" panose="02010609060101010101" charset="-122"/>
                <a:ea typeface="仿宋" panose="02010609060101010101" charset="-122"/>
              </a:rPr>
              <a:t>assert(false,'Assertion wai false')</a:t>
            </a:r>
          </a:p>
          <a:p>
            <a:r>
              <a:rPr lang="en-US" altLang="zh-CN" sz="2800" dirty="0">
                <a:solidFill>
                  <a:srgbClr val="FFC000"/>
                </a:solidFill>
                <a:latin typeface="仿宋" panose="02010609060101010101" charset="-122"/>
                <a:ea typeface="仿宋" panose="02010609060101010101" charset="-122"/>
              </a:rPr>
              <a:t>end </a:t>
            </a:r>
          </a:p>
          <a:p>
            <a:r>
              <a:rPr lang="en-US" altLang="zh-CN" sz="2800" dirty="0">
                <a:solidFill>
                  <a:srgbClr val="FFC000"/>
                </a:solidFill>
                <a:latin typeface="仿宋" panose="02010609060101010101" charset="-122"/>
                <a:ea typeface="仿宋" panose="02010609060101010101" charset="-122"/>
              </a:rPr>
              <a:t>end</a:t>
            </a:r>
          </a:p>
          <a:p>
            <a:endParaRPr lang="en-US" altLang="zh-CN" sz="2800" dirty="0">
              <a:solidFill>
                <a:srgbClr val="FFC000"/>
              </a:solidFill>
              <a:latin typeface="仿宋" panose="02010609060101010101" charset="-122"/>
              <a:ea typeface="仿宋" panose="02010609060101010101" charset="-122"/>
            </a:endParaRPr>
          </a:p>
          <a:p>
            <a:endParaRPr lang="en-US" altLang="zh-CN" sz="2800" dirty="0">
              <a:solidFill>
                <a:srgbClr val="FFC000"/>
              </a:solidFill>
              <a:latin typeface="仿宋" panose="02010609060101010101" charset="-122"/>
              <a:ea typeface="仿宋" panose="02010609060101010101" charset="-122"/>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53"/>
          <p:cNvSpPr txBox="1"/>
          <p:nvPr/>
        </p:nvSpPr>
        <p:spPr>
          <a:xfrm>
            <a:off x="1403350" y="190500"/>
            <a:ext cx="6754495" cy="518160"/>
          </a:xfrm>
          <a:prstGeom prst="rect">
            <a:avLst/>
          </a:prstGeom>
          <a:noFill/>
        </p:spPr>
        <p:txBody>
          <a:bodyPr wrap="square" rtlCol="0">
            <a:spAutoFit/>
          </a:bodyPr>
          <a:lstStyle/>
          <a:p>
            <a:r>
              <a:rPr lang="zh-CN" altLang="en-US" sz="2800" dirty="0">
                <a:solidFill>
                  <a:srgbClr val="FFC000"/>
                </a:solidFill>
                <a:latin typeface="仿宋" panose="02010609060101010101" charset="-122"/>
                <a:ea typeface="仿宋" panose="02010609060101010101" charset="-122"/>
              </a:rPr>
              <a:t>几</a:t>
            </a:r>
            <a:r>
              <a:rPr lang="zh-CN" altLang="en-US" sz="2800" dirty="0" smtClean="0">
                <a:solidFill>
                  <a:srgbClr val="FFC000"/>
                </a:solidFill>
                <a:latin typeface="仿宋" panose="02010609060101010101" charset="-122"/>
                <a:ea typeface="仿宋" panose="02010609060101010101" charset="-122"/>
              </a:rPr>
              <a:t>个小问题</a:t>
            </a:r>
            <a:endParaRPr lang="zh-CN" sz="2800" dirty="0">
              <a:solidFill>
                <a:srgbClr val="FFC000"/>
              </a:solidFill>
              <a:latin typeface="仿宋" panose="02010609060101010101" charset="-122"/>
              <a:ea typeface="仿宋" panose="02010609060101010101" charset="-122"/>
            </a:endParaRPr>
          </a:p>
        </p:txBody>
      </p:sp>
      <p:sp>
        <p:nvSpPr>
          <p:cNvPr id="4" name="文本框 53"/>
          <p:cNvSpPr txBox="1"/>
          <p:nvPr/>
        </p:nvSpPr>
        <p:spPr>
          <a:xfrm>
            <a:off x="1259632" y="906974"/>
            <a:ext cx="7647940" cy="1815882"/>
          </a:xfrm>
          <a:prstGeom prst="rect">
            <a:avLst/>
          </a:prstGeom>
          <a:noFill/>
        </p:spPr>
        <p:txBody>
          <a:bodyPr wrap="square" rtlCol="0">
            <a:spAutoFit/>
          </a:bodyPr>
          <a:lstStyle/>
          <a:p>
            <a:r>
              <a:rPr lang="en-US" altLang="zh-CN" sz="2800" smtClean="0">
                <a:solidFill>
                  <a:srgbClr val="FFC000"/>
                </a:solidFill>
                <a:latin typeface="仿宋" panose="02010609060101010101" charset="-122"/>
                <a:ea typeface="仿宋" panose="02010609060101010101" charset="-122"/>
              </a:rPr>
              <a:t>1</a:t>
            </a:r>
            <a:r>
              <a:rPr lang="zh-CN" altLang="en-US" sz="2800" smtClean="0">
                <a:solidFill>
                  <a:srgbClr val="FFC000"/>
                </a:solidFill>
                <a:latin typeface="仿宋" panose="02010609060101010101" charset="-122"/>
                <a:ea typeface="仿宋" panose="02010609060101010101" charset="-122"/>
              </a:rPr>
              <a:t>单元测试</a:t>
            </a:r>
            <a:r>
              <a:rPr lang="zh-CN" altLang="en-US" sz="2800" dirty="0" smtClean="0">
                <a:solidFill>
                  <a:srgbClr val="FFC000"/>
                </a:solidFill>
                <a:latin typeface="仿宋" panose="02010609060101010101" charset="-122"/>
                <a:ea typeface="仿宋" panose="02010609060101010101" charset="-122"/>
              </a:rPr>
              <a:t>是指什么？</a:t>
            </a:r>
            <a:endParaRPr lang="en-US" altLang="zh-CN" sz="2800" dirty="0" smtClean="0">
              <a:solidFill>
                <a:srgbClr val="FFC000"/>
              </a:solidFill>
              <a:latin typeface="仿宋" panose="02010609060101010101" charset="-122"/>
              <a:ea typeface="仿宋" panose="02010609060101010101" charset="-122"/>
            </a:endParaRPr>
          </a:p>
          <a:p>
            <a:endParaRPr lang="en-US" altLang="zh-CN" sz="2800" dirty="0">
              <a:solidFill>
                <a:srgbClr val="FFC000"/>
              </a:solidFill>
              <a:latin typeface="仿宋" panose="02010609060101010101" charset="-122"/>
              <a:ea typeface="仿宋" panose="02010609060101010101" charset="-122"/>
            </a:endParaRPr>
          </a:p>
          <a:p>
            <a:r>
              <a:rPr lang="en-US" altLang="zh-CN" sz="2800" dirty="0" smtClean="0">
                <a:solidFill>
                  <a:srgbClr val="FFC000"/>
                </a:solidFill>
                <a:latin typeface="仿宋" panose="02010609060101010101" charset="-122"/>
                <a:ea typeface="仿宋" panose="02010609060101010101" charset="-122"/>
              </a:rPr>
              <a:t>2</a:t>
            </a:r>
            <a:r>
              <a:rPr lang="zh-CN" altLang="en-US" sz="2800" dirty="0" smtClean="0">
                <a:solidFill>
                  <a:srgbClr val="FFC000"/>
                </a:solidFill>
                <a:latin typeface="仿宋" panose="02010609060101010101" charset="-122"/>
                <a:ea typeface="仿宋" panose="02010609060101010101" charset="-122"/>
              </a:rPr>
              <a:t>单元测试有什么优势？</a:t>
            </a:r>
            <a:endParaRPr lang="en-US" altLang="zh-CN" sz="2800" dirty="0" smtClean="0">
              <a:solidFill>
                <a:srgbClr val="FFC000"/>
              </a:solidFill>
              <a:latin typeface="仿宋" panose="02010609060101010101" charset="-122"/>
              <a:ea typeface="仿宋" panose="02010609060101010101" charset="-122"/>
            </a:endParaRPr>
          </a:p>
          <a:p>
            <a:endParaRPr lang="en-US" altLang="zh-CN" sz="2800" dirty="0">
              <a:solidFill>
                <a:srgbClr val="FFC000"/>
              </a:solidFill>
              <a:latin typeface="仿宋" panose="02010609060101010101" charset="-122"/>
              <a:ea typeface="仿宋" panose="02010609060101010101" charset="-122"/>
            </a:endParaRPr>
          </a:p>
        </p:txBody>
      </p:sp>
    </p:spTree>
    <p:extLst>
      <p:ext uri="{BB962C8B-B14F-4D97-AF65-F5344CB8AC3E}">
        <p14:creationId xmlns:p14="http://schemas.microsoft.com/office/powerpoint/2010/main" val="31270040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911946" y="2115921"/>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8213795" y="1776160"/>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5530471" y="3651870"/>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8448814" y="2571750"/>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5391121" y="1034932"/>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5787883" y="922188"/>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5021086" y="3459131"/>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5148064" y="3291830"/>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5471782" y="3596426"/>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8160782" y="3299773"/>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8304798" y="2795717"/>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6228184" y="4120475"/>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6538479" y="4043194"/>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8" name="TextBox 47"/>
          <p:cNvSpPr txBox="1"/>
          <p:nvPr/>
        </p:nvSpPr>
        <p:spPr>
          <a:xfrm>
            <a:off x="7711414" y="884131"/>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9" name="TextBox 48"/>
          <p:cNvSpPr txBox="1"/>
          <p:nvPr/>
        </p:nvSpPr>
        <p:spPr>
          <a:xfrm>
            <a:off x="7353894" y="62005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0" name="TextBox 49"/>
          <p:cNvSpPr txBox="1"/>
          <p:nvPr/>
        </p:nvSpPr>
        <p:spPr>
          <a:xfrm>
            <a:off x="7464658" y="921205"/>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8455109" y="177158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3" name="组合 2"/>
          <p:cNvGrpSpPr/>
          <p:nvPr/>
        </p:nvGrpSpPr>
        <p:grpSpPr>
          <a:xfrm>
            <a:off x="4751512" y="267494"/>
            <a:ext cx="4392488" cy="4392488"/>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19" name="TextBox 18"/>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2" name="TextBox 31"/>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7" name="TextBox 36"/>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0" name="TextBox 39"/>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1" name="TextBox 40"/>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5" name="TextBox 44"/>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4" name="TextBox 53"/>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20" name="椭圆 19"/>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1120160" y="1700103"/>
            <a:ext cx="3451840" cy="1015663"/>
          </a:xfrm>
          <a:prstGeom prst="rect">
            <a:avLst/>
          </a:prstGeom>
          <a:noFill/>
        </p:spPr>
        <p:txBody>
          <a:bodyPr wrap="square" rtlCol="0">
            <a:spAutoFit/>
          </a:bodyPr>
          <a:lstStyle/>
          <a:p>
            <a:pPr algn="dist"/>
            <a:r>
              <a:rPr lang="zh-CN" altLang="en-US" sz="5800" dirty="0" smtClean="0">
                <a:solidFill>
                  <a:srgbClr val="FFC000"/>
                </a:solidFill>
                <a:latin typeface="方正汉真广标简体" panose="02000000000000000000" pitchFamily="2" charset="-122"/>
                <a:ea typeface="文鼎特粗宋简" panose="02010609010101010101" pitchFamily="49" charset="-122"/>
              </a:rPr>
              <a:t>谢谢大家</a:t>
            </a:r>
            <a:endParaRPr lang="zh-CN" altLang="en-US" sz="5800" dirty="0">
              <a:solidFill>
                <a:srgbClr val="FFC000"/>
              </a:solidFill>
              <a:latin typeface="方正汉真广标简体" panose="02000000000000000000" pitchFamily="2" charset="-122"/>
              <a:ea typeface="文鼎特粗宋简" panose="02010609010101010101" pitchFamily="49" charset="-122"/>
            </a:endParaRPr>
          </a:p>
        </p:txBody>
      </p:sp>
      <p:sp>
        <p:nvSpPr>
          <p:cNvPr id="2" name="等腰三角形 1"/>
          <p:cNvSpPr/>
          <p:nvPr/>
        </p:nvSpPr>
        <p:spPr>
          <a:xfrm>
            <a:off x="0" y="2291969"/>
            <a:ext cx="1403648" cy="285152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2000" fill="hold" nodeType="withEffect">
                                  <p:stCondLst>
                                    <p:cond delay="0"/>
                                  </p:stCondLst>
                                  <p:childTnLst>
                                    <p:animRot by="21600000">
                                      <p:cBhvr>
                                        <p:cTn id="6" dur="3500" fill="hold"/>
                                        <p:tgtEl>
                                          <p:spTgt spid="3"/>
                                        </p:tgtEl>
                                        <p:attrNameLst>
                                          <p:attrName>r</p:attrName>
                                        </p:attrNameLst>
                                      </p:cBhvr>
                                    </p:animRot>
                                  </p:childTnLst>
                                </p:cTn>
                              </p:par>
                              <p:par>
                                <p:cTn id="7" presetID="35" presetClass="emph" presetSubtype="0" repeatCount="3000" fill="hold" grpId="0" nodeType="withEffect">
                                  <p:stCondLst>
                                    <p:cond delay="250"/>
                                  </p:stCondLst>
                                  <p:childTnLst>
                                    <p:anim calcmode="discrete" valueType="str">
                                      <p:cBhvr>
                                        <p:cTn id="8" dur="2000" fill="hold"/>
                                        <p:tgtEl>
                                          <p:spTgt spid="3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2000" fill="hold"/>
                                        <p:tgtEl>
                                          <p:spTgt spid="51"/>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1250"/>
                                  </p:stCondLst>
                                  <p:childTnLst>
                                    <p:anim calcmode="discrete" valueType="str">
                                      <p:cBhvr>
                                        <p:cTn id="12" dur="2000" fill="hold"/>
                                        <p:tgtEl>
                                          <p:spTgt spid="39"/>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250"/>
                                  </p:stCondLst>
                                  <p:childTnLst>
                                    <p:anim calcmode="discrete" valueType="str">
                                      <p:cBhvr>
                                        <p:cTn id="14" dur="2000" fill="hold"/>
                                        <p:tgtEl>
                                          <p:spTgt spid="42"/>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500"/>
                                  </p:stCondLst>
                                  <p:childTnLst>
                                    <p:anim calcmode="discrete" valueType="str">
                                      <p:cBhvr>
                                        <p:cTn id="16" dur="2000" fill="hold"/>
                                        <p:tgtEl>
                                          <p:spTgt spid="52"/>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250"/>
                                  </p:stCondLst>
                                  <p:childTnLst>
                                    <p:anim calcmode="discrete" valueType="str">
                                      <p:cBhvr>
                                        <p:cTn id="18" dur="2000" fill="hold"/>
                                        <p:tgtEl>
                                          <p:spTgt spid="43"/>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0"/>
                                  </p:stCondLst>
                                  <p:childTnLst>
                                    <p:anim calcmode="discrete" valueType="str">
                                      <p:cBhvr>
                                        <p:cTn id="20" dur="2000" fill="hold"/>
                                        <p:tgtEl>
                                          <p:spTgt spid="33"/>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2000" fill="hold"/>
                                        <p:tgtEl>
                                          <p:spTgt spid="35"/>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1000"/>
                                  </p:stCondLst>
                                  <p:childTnLst>
                                    <p:anim calcmode="discrete" valueType="str">
                                      <p:cBhvr>
                                        <p:cTn id="24" dur="2000" fill="hold"/>
                                        <p:tgtEl>
                                          <p:spTgt spid="36"/>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0"/>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500"/>
                                  </p:stCondLst>
                                  <p:childTnLst>
                                    <p:anim calcmode="discrete" valueType="str">
                                      <p:cBhvr>
                                        <p:cTn id="28" dur="2000" fill="hold"/>
                                        <p:tgtEl>
                                          <p:spTgt spid="29"/>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750"/>
                                  </p:stCondLst>
                                  <p:childTnLst>
                                    <p:anim calcmode="discrete" valueType="str">
                                      <p:cBhvr>
                                        <p:cTn id="30" dur="2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43" grpId="0"/>
      <p:bldP spid="51" grpId="0"/>
      <p:bldP spid="30" grpId="0"/>
      <p:bldP spid="33" grpId="0"/>
      <p:bldP spid="35" grpId="0"/>
      <p:bldP spid="36" grpId="0"/>
      <p:bldP spid="39" grpId="0"/>
      <p:bldP spid="42" grpId="0"/>
      <p:bldP spid="50"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2272" y="0"/>
            <a:ext cx="7271728" cy="5143500"/>
          </a:xfrm>
          <a:custGeom>
            <a:avLst/>
            <a:gdLst>
              <a:gd name="connsiteX0" fmla="*/ 0 w 5868144"/>
              <a:gd name="connsiteY0" fmla="*/ 0 h 5143500"/>
              <a:gd name="connsiteX1" fmla="*/ 5868144 w 5868144"/>
              <a:gd name="connsiteY1" fmla="*/ 0 h 5143500"/>
              <a:gd name="connsiteX2" fmla="*/ 5868144 w 5868144"/>
              <a:gd name="connsiteY2" fmla="*/ 5143500 h 5143500"/>
              <a:gd name="connsiteX3" fmla="*/ 0 w 5868144"/>
              <a:gd name="connsiteY3" fmla="*/ 5143500 h 5143500"/>
              <a:gd name="connsiteX4" fmla="*/ 0 w 5868144"/>
              <a:gd name="connsiteY4" fmla="*/ 0 h 5143500"/>
              <a:gd name="connsiteX0-1" fmla="*/ 0 w 5868144"/>
              <a:gd name="connsiteY0-2" fmla="*/ 0 h 5143500"/>
              <a:gd name="connsiteX1-3" fmla="*/ 5868144 w 5868144"/>
              <a:gd name="connsiteY1-4" fmla="*/ 0 h 5143500"/>
              <a:gd name="connsiteX2-5" fmla="*/ 5868144 w 5868144"/>
              <a:gd name="connsiteY2-6" fmla="*/ 5143500 h 5143500"/>
              <a:gd name="connsiteX3-7" fmla="*/ 1762298 w 5868144"/>
              <a:gd name="connsiteY3-8" fmla="*/ 5126874 h 5143500"/>
              <a:gd name="connsiteX4-9" fmla="*/ 0 w 5868144"/>
              <a:gd name="connsiteY4-10" fmla="*/ 0 h 5143500"/>
              <a:gd name="connsiteX0-11" fmla="*/ 0 w 6416784"/>
              <a:gd name="connsiteY0-12" fmla="*/ 16625 h 5143500"/>
              <a:gd name="connsiteX1-13" fmla="*/ 6416784 w 6416784"/>
              <a:gd name="connsiteY1-14" fmla="*/ 0 h 5143500"/>
              <a:gd name="connsiteX2-15" fmla="*/ 6416784 w 6416784"/>
              <a:gd name="connsiteY2-16" fmla="*/ 5143500 h 5143500"/>
              <a:gd name="connsiteX3-17" fmla="*/ 2310938 w 6416784"/>
              <a:gd name="connsiteY3-18" fmla="*/ 5126874 h 5143500"/>
              <a:gd name="connsiteX4-19" fmla="*/ 0 w 6416784"/>
              <a:gd name="connsiteY4-20" fmla="*/ 16625 h 5143500"/>
              <a:gd name="connsiteX0-21" fmla="*/ 0 w 6384670"/>
              <a:gd name="connsiteY0-22" fmla="*/ 16625 h 5143500"/>
              <a:gd name="connsiteX1-23" fmla="*/ 6384670 w 6384670"/>
              <a:gd name="connsiteY1-24" fmla="*/ 0 h 5143500"/>
              <a:gd name="connsiteX2-25" fmla="*/ 6384670 w 6384670"/>
              <a:gd name="connsiteY2-26" fmla="*/ 5143500 h 5143500"/>
              <a:gd name="connsiteX3-27" fmla="*/ 2278824 w 6384670"/>
              <a:gd name="connsiteY3-28" fmla="*/ 5126874 h 5143500"/>
              <a:gd name="connsiteX4-29" fmla="*/ 0 w 6384670"/>
              <a:gd name="connsiteY4-30" fmla="*/ 16625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84670" h="5143500">
                <a:moveTo>
                  <a:pt x="0" y="16625"/>
                </a:moveTo>
                <a:lnTo>
                  <a:pt x="6384670" y="0"/>
                </a:lnTo>
                <a:lnTo>
                  <a:pt x="6384670" y="5143500"/>
                </a:lnTo>
                <a:lnTo>
                  <a:pt x="2278824" y="5126874"/>
                </a:lnTo>
                <a:lnTo>
                  <a:pt x="0" y="1662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475656" y="195486"/>
            <a:ext cx="2101388" cy="1015663"/>
          </a:xfrm>
          <a:prstGeom prst="rect">
            <a:avLst/>
          </a:prstGeom>
          <a:noFill/>
        </p:spPr>
        <p:txBody>
          <a:bodyPr wrap="square" rtlCol="0">
            <a:spAutoFit/>
          </a:bodyPr>
          <a:lstStyle/>
          <a:p>
            <a:r>
              <a:rPr lang="zh-CN" altLang="en-US" sz="6000" b="1" dirty="0" smtClean="0">
                <a:gradFill>
                  <a:gsLst>
                    <a:gs pos="39000">
                      <a:srgbClr val="FFC000"/>
                    </a:gs>
                    <a:gs pos="40000">
                      <a:schemeClr val="tx1"/>
                    </a:gs>
                  </a:gsLst>
                  <a:lin ang="20040000" scaled="0"/>
                </a:gradFill>
                <a:latin typeface="微软雅黑" panose="020B0503020204020204" pitchFamily="34" charset="-122"/>
                <a:ea typeface="微软雅黑" panose="020B0503020204020204" pitchFamily="34" charset="-122"/>
              </a:rPr>
              <a:t>目</a:t>
            </a:r>
            <a:r>
              <a:rPr lang="zh-CN" altLang="en-US" sz="4800" b="1" dirty="0" smtClean="0">
                <a:gradFill>
                  <a:gsLst>
                    <a:gs pos="39000">
                      <a:srgbClr val="FFC000"/>
                    </a:gs>
                    <a:gs pos="40000">
                      <a:schemeClr val="tx1"/>
                    </a:gs>
                  </a:gsLst>
                  <a:lin ang="20040000" scaled="0"/>
                </a:gradFill>
                <a:latin typeface="微软雅黑" panose="020B0503020204020204" pitchFamily="34" charset="-122"/>
                <a:ea typeface="微软雅黑" panose="020B0503020204020204" pitchFamily="34" charset="-122"/>
              </a:rPr>
              <a:t> </a:t>
            </a:r>
            <a:r>
              <a:rPr lang="zh-CN" altLang="en-US" sz="6000" b="1" dirty="0" smtClean="0">
                <a:gradFill>
                  <a:gsLst>
                    <a:gs pos="39000">
                      <a:srgbClr val="FFC000"/>
                    </a:gs>
                    <a:gs pos="40000">
                      <a:schemeClr val="tx1"/>
                    </a:gs>
                  </a:gsLst>
                  <a:lin ang="20040000" scaled="0"/>
                </a:gradFill>
                <a:latin typeface="微软雅黑" panose="020B0503020204020204" pitchFamily="34" charset="-122"/>
                <a:ea typeface="微软雅黑" panose="020B0503020204020204" pitchFamily="34" charset="-122"/>
              </a:rPr>
              <a:t>录</a:t>
            </a:r>
            <a:endParaRPr lang="zh-CN" altLang="en-US" sz="4800" b="1" dirty="0">
              <a:gradFill>
                <a:gsLst>
                  <a:gs pos="39000">
                    <a:srgbClr val="FFC000"/>
                  </a:gs>
                  <a:gs pos="40000">
                    <a:schemeClr val="tx1"/>
                  </a:gs>
                </a:gsLst>
                <a:lin ang="20040000" scaled="0"/>
              </a:gradFill>
              <a:latin typeface="微软雅黑" panose="020B0503020204020204" pitchFamily="34" charset="-122"/>
              <a:ea typeface="微软雅黑" panose="020B0503020204020204" pitchFamily="34" charset="-122"/>
            </a:endParaRPr>
          </a:p>
        </p:txBody>
      </p:sp>
      <p:sp>
        <p:nvSpPr>
          <p:cNvPr id="9" name="TextBox 8"/>
          <p:cNvSpPr txBox="1"/>
          <p:nvPr/>
        </p:nvSpPr>
        <p:spPr>
          <a:xfrm rot="5400000">
            <a:off x="816940" y="710186"/>
            <a:ext cx="1223938" cy="338554"/>
          </a:xfrm>
          <a:prstGeom prst="rect">
            <a:avLst/>
          </a:prstGeom>
          <a:noFill/>
        </p:spPr>
        <p:txBody>
          <a:bodyPr wrap="square" rtlCol="0">
            <a:spAutoFit/>
          </a:bodyPr>
          <a:lstStyle/>
          <a:p>
            <a:r>
              <a:rPr lang="en-US" altLang="zh-CN" sz="1600" dirty="0">
                <a:solidFill>
                  <a:srgbClr val="FFC000"/>
                </a:solidFill>
                <a:latin typeface="方正细圆简体" panose="03000509000000000000" pitchFamily="65" charset="-122"/>
                <a:ea typeface="方正细圆简体" panose="03000509000000000000" pitchFamily="65" charset="-122"/>
              </a:rPr>
              <a:t>contents</a:t>
            </a:r>
            <a:endParaRPr lang="zh-CN" altLang="en-US" sz="1600" dirty="0">
              <a:solidFill>
                <a:srgbClr val="FFC000"/>
              </a:solidFill>
              <a:latin typeface="方正细圆简体" panose="03000509000000000000" pitchFamily="65" charset="-122"/>
              <a:ea typeface="方正细圆简体" panose="03000509000000000000" pitchFamily="65" charset="-122"/>
            </a:endParaRPr>
          </a:p>
        </p:txBody>
      </p:sp>
      <p:grpSp>
        <p:nvGrpSpPr>
          <p:cNvPr id="15" name="组合 14"/>
          <p:cNvGrpSpPr/>
          <p:nvPr/>
        </p:nvGrpSpPr>
        <p:grpSpPr>
          <a:xfrm>
            <a:off x="3705225" y="885190"/>
            <a:ext cx="1784350" cy="762000"/>
            <a:chOff x="5795" y="2080"/>
            <a:chExt cx="2810" cy="1200"/>
          </a:xfrm>
        </p:grpSpPr>
        <p:sp>
          <p:nvSpPr>
            <p:cNvPr id="2" name="剪去单角的矩形 1"/>
            <p:cNvSpPr/>
            <p:nvPr/>
          </p:nvSpPr>
          <p:spPr>
            <a:xfrm flipH="1">
              <a:off x="5795" y="2401"/>
              <a:ext cx="2810" cy="671"/>
            </a:xfrm>
            <a:prstGeom prst="snip1Rect">
              <a:avLst>
                <a:gd name="adj" fmla="val 23443"/>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388" y="2080"/>
              <a:ext cx="1704" cy="1200"/>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2.1</a:t>
              </a:r>
              <a:endParaRPr lang="zh-CN" altLang="en-US" sz="4400" dirty="0">
                <a:solidFill>
                  <a:srgbClr val="FFC000"/>
                </a:solidFill>
                <a:latin typeface="Broadway" panose="04040905080B02020502" pitchFamily="82" charset="0"/>
              </a:endParaRPr>
            </a:p>
          </p:txBody>
        </p:sp>
      </p:grpSp>
      <p:sp>
        <p:nvSpPr>
          <p:cNvPr id="19" name="TextBox 18"/>
          <p:cNvSpPr txBox="1"/>
          <p:nvPr/>
        </p:nvSpPr>
        <p:spPr>
          <a:xfrm>
            <a:off x="5762257" y="1040982"/>
            <a:ext cx="1605280" cy="518160"/>
          </a:xfrm>
          <a:prstGeom prst="rect">
            <a:avLst/>
          </a:prstGeom>
          <a:noFill/>
          <a:ln>
            <a:noFill/>
          </a:ln>
        </p:spPr>
        <p:txBody>
          <a:bodyPr wrap="none" rtlCol="0">
            <a:spAutoFit/>
          </a:bodyPr>
          <a:lstStyle/>
          <a:p>
            <a:r>
              <a:rPr lang="zh-CN" altLang="en-US" sz="2800" dirty="0">
                <a:latin typeface="方正细圆简体" panose="03000509000000000000" pitchFamily="65" charset="-122"/>
                <a:ea typeface="方正细圆简体" panose="03000509000000000000" pitchFamily="65" charset="-122"/>
              </a:rPr>
              <a:t>单元测试</a:t>
            </a:r>
          </a:p>
        </p:txBody>
      </p:sp>
      <p:sp>
        <p:nvSpPr>
          <p:cNvPr id="20" name="TextBox 19"/>
          <p:cNvSpPr txBox="1"/>
          <p:nvPr/>
        </p:nvSpPr>
        <p:spPr>
          <a:xfrm>
            <a:off x="5762257" y="1676455"/>
            <a:ext cx="3125470" cy="518160"/>
          </a:xfrm>
          <a:prstGeom prst="rect">
            <a:avLst/>
          </a:prstGeom>
          <a:noFill/>
          <a:ln>
            <a:noFill/>
          </a:ln>
        </p:spPr>
        <p:txBody>
          <a:bodyPr wrap="none" rtlCol="0">
            <a:spAutoFit/>
          </a:bodyPr>
          <a:lstStyle/>
          <a:p>
            <a:r>
              <a:rPr lang="en-US" altLang="zh-CN" sz="2800" dirty="0" smtClean="0">
                <a:latin typeface="方正细圆简体" panose="03000509000000000000" pitchFamily="65" charset="-122"/>
                <a:ea typeface="方正细圆简体" panose="03000509000000000000" pitchFamily="65" charset="-122"/>
              </a:rPr>
              <a:t>Ruby</a:t>
            </a:r>
            <a:r>
              <a:rPr lang="zh-CN" altLang="en-US" sz="2800" dirty="0" smtClean="0">
                <a:latin typeface="方正细圆简体" panose="03000509000000000000" pitchFamily="65" charset="-122"/>
                <a:ea typeface="方正细圆简体" panose="03000509000000000000" pitchFamily="65" charset="-122"/>
              </a:rPr>
              <a:t>单元测试框架</a:t>
            </a:r>
          </a:p>
        </p:txBody>
      </p:sp>
      <p:sp>
        <p:nvSpPr>
          <p:cNvPr id="21" name="TextBox 20"/>
          <p:cNvSpPr txBox="1"/>
          <p:nvPr/>
        </p:nvSpPr>
        <p:spPr>
          <a:xfrm>
            <a:off x="5762257" y="2310023"/>
            <a:ext cx="894080" cy="518160"/>
          </a:xfrm>
          <a:prstGeom prst="rect">
            <a:avLst/>
          </a:prstGeom>
          <a:noFill/>
          <a:ln>
            <a:noFill/>
          </a:ln>
        </p:spPr>
        <p:txBody>
          <a:bodyPr wrap="none" rtlCol="0">
            <a:spAutoFit/>
          </a:bodyPr>
          <a:lstStyle/>
          <a:p>
            <a:pPr algn="l"/>
            <a:r>
              <a:rPr lang="zh-CN" altLang="en-US" sz="2800" dirty="0" smtClean="0">
                <a:latin typeface="仿宋" panose="02010609060101010101" charset="-122"/>
                <a:ea typeface="仿宋" panose="02010609060101010101" charset="-122"/>
              </a:rPr>
              <a:t>断言</a:t>
            </a:r>
          </a:p>
        </p:txBody>
      </p:sp>
      <p:sp>
        <p:nvSpPr>
          <p:cNvPr id="22" name="TextBox 21"/>
          <p:cNvSpPr txBox="1"/>
          <p:nvPr/>
        </p:nvSpPr>
        <p:spPr>
          <a:xfrm>
            <a:off x="5762257" y="2969627"/>
            <a:ext cx="3383280" cy="518160"/>
          </a:xfrm>
          <a:prstGeom prst="rect">
            <a:avLst/>
          </a:prstGeom>
          <a:noFill/>
          <a:ln>
            <a:noFill/>
          </a:ln>
        </p:spPr>
        <p:txBody>
          <a:bodyPr wrap="none" rtlCol="0">
            <a:spAutoFit/>
          </a:bodyPr>
          <a:lstStyle/>
          <a:p>
            <a:pPr algn="l"/>
            <a:r>
              <a:rPr lang="zh-CN" altLang="en-US" sz="2800" dirty="0" smtClean="0">
                <a:latin typeface="仿宋" panose="02010609060101010101" charset="-122"/>
                <a:ea typeface="仿宋" panose="02010609060101010101" charset="-122"/>
                <a:sym typeface="+mn-ea"/>
              </a:rPr>
              <a:t>测试方法与测试模具</a:t>
            </a:r>
            <a:endParaRPr lang="zh-CN" altLang="en-US" sz="2800" dirty="0">
              <a:latin typeface="方正细圆简体" panose="03000509000000000000" pitchFamily="65" charset="-122"/>
              <a:ea typeface="方正细圆简体" panose="03000509000000000000" pitchFamily="65" charset="-122"/>
            </a:endParaRPr>
          </a:p>
        </p:txBody>
      </p:sp>
      <p:sp>
        <p:nvSpPr>
          <p:cNvPr id="24" name="TextBox 23"/>
          <p:cNvSpPr txBox="1"/>
          <p:nvPr/>
        </p:nvSpPr>
        <p:spPr>
          <a:xfrm>
            <a:off x="5163800" y="2065758"/>
            <a:ext cx="550151" cy="769441"/>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a:t>
            </a:r>
            <a:endParaRPr lang="zh-CN" altLang="en-US" sz="4400" dirty="0">
              <a:solidFill>
                <a:srgbClr val="FFC000"/>
              </a:solidFill>
              <a:latin typeface="Broadway" panose="04040905080B02020502" pitchFamily="82" charset="0"/>
            </a:endParaRPr>
          </a:p>
        </p:txBody>
      </p:sp>
      <p:sp>
        <p:nvSpPr>
          <p:cNvPr id="26" name="TextBox 25"/>
          <p:cNvSpPr txBox="1"/>
          <p:nvPr/>
        </p:nvSpPr>
        <p:spPr>
          <a:xfrm>
            <a:off x="5163800" y="3456751"/>
            <a:ext cx="550151" cy="769441"/>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4</a:t>
            </a:r>
            <a:endParaRPr lang="zh-CN" altLang="en-US" sz="4400" dirty="0">
              <a:solidFill>
                <a:srgbClr val="FFC000"/>
              </a:solidFill>
              <a:latin typeface="Broadway" panose="04040905080B02020502" pitchFamily="82" charset="0"/>
            </a:endParaRPr>
          </a:p>
        </p:txBody>
      </p:sp>
      <p:sp>
        <p:nvSpPr>
          <p:cNvPr id="28" name="TextBox 27"/>
          <p:cNvSpPr txBox="1"/>
          <p:nvPr/>
        </p:nvSpPr>
        <p:spPr>
          <a:xfrm>
            <a:off x="5163800" y="2761255"/>
            <a:ext cx="550151" cy="769441"/>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3</a:t>
            </a:r>
            <a:endParaRPr lang="zh-CN" altLang="en-US" sz="4400" dirty="0">
              <a:solidFill>
                <a:srgbClr val="FFC000"/>
              </a:solidFill>
              <a:latin typeface="Broadway" panose="04040905080B02020502" pitchFamily="82" charset="0"/>
            </a:endParaRPr>
          </a:p>
        </p:txBody>
      </p:sp>
      <p:sp>
        <p:nvSpPr>
          <p:cNvPr id="29" name="TextBox 28"/>
          <p:cNvSpPr txBox="1"/>
          <p:nvPr/>
        </p:nvSpPr>
        <p:spPr>
          <a:xfrm>
            <a:off x="-668166" y="3412065"/>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0" name="TextBox 29"/>
          <p:cNvSpPr txBox="1"/>
          <p:nvPr/>
        </p:nvSpPr>
        <p:spPr>
          <a:xfrm>
            <a:off x="2633683" y="3072304"/>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1" name="TextBox 30"/>
          <p:cNvSpPr txBox="1"/>
          <p:nvPr/>
        </p:nvSpPr>
        <p:spPr>
          <a:xfrm>
            <a:off x="-49641" y="4948014"/>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2" name="TextBox 31"/>
          <p:cNvSpPr txBox="1"/>
          <p:nvPr/>
        </p:nvSpPr>
        <p:spPr>
          <a:xfrm>
            <a:off x="2868702" y="3867894"/>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3" name="TextBox 32"/>
          <p:cNvSpPr txBox="1"/>
          <p:nvPr/>
        </p:nvSpPr>
        <p:spPr>
          <a:xfrm>
            <a:off x="-188991" y="2331076"/>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4" name="TextBox 33"/>
          <p:cNvSpPr txBox="1"/>
          <p:nvPr/>
        </p:nvSpPr>
        <p:spPr>
          <a:xfrm>
            <a:off x="207771" y="221833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559026" y="4755275"/>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6" name="TextBox 35"/>
          <p:cNvSpPr txBox="1"/>
          <p:nvPr/>
        </p:nvSpPr>
        <p:spPr>
          <a:xfrm>
            <a:off x="-432048" y="4587974"/>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7" name="TextBox 36"/>
          <p:cNvSpPr txBox="1"/>
          <p:nvPr/>
        </p:nvSpPr>
        <p:spPr>
          <a:xfrm>
            <a:off x="-108330" y="4892570"/>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8" name="TextBox 37"/>
          <p:cNvSpPr txBox="1"/>
          <p:nvPr/>
        </p:nvSpPr>
        <p:spPr>
          <a:xfrm>
            <a:off x="2580670" y="459591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2724686" y="4091861"/>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0" name="TextBox 39"/>
          <p:cNvSpPr txBox="1"/>
          <p:nvPr/>
        </p:nvSpPr>
        <p:spPr>
          <a:xfrm>
            <a:off x="648072" y="5416619"/>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1" name="TextBox 40"/>
          <p:cNvSpPr txBox="1"/>
          <p:nvPr/>
        </p:nvSpPr>
        <p:spPr>
          <a:xfrm>
            <a:off x="958367" y="5339338"/>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2" name="TextBox 41"/>
          <p:cNvSpPr txBox="1"/>
          <p:nvPr/>
        </p:nvSpPr>
        <p:spPr>
          <a:xfrm>
            <a:off x="2131302" y="2180275"/>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3" name="TextBox 42"/>
          <p:cNvSpPr txBox="1"/>
          <p:nvPr/>
        </p:nvSpPr>
        <p:spPr>
          <a:xfrm>
            <a:off x="1773782" y="1916202"/>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4" name="TextBox 43"/>
          <p:cNvSpPr txBox="1"/>
          <p:nvPr/>
        </p:nvSpPr>
        <p:spPr>
          <a:xfrm>
            <a:off x="1884546" y="2217349"/>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5" name="TextBox 44"/>
          <p:cNvSpPr txBox="1"/>
          <p:nvPr/>
        </p:nvSpPr>
        <p:spPr>
          <a:xfrm>
            <a:off x="2874997" y="3067733"/>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46" name="组合 45"/>
          <p:cNvGrpSpPr/>
          <p:nvPr/>
        </p:nvGrpSpPr>
        <p:grpSpPr>
          <a:xfrm>
            <a:off x="-828600" y="1563638"/>
            <a:ext cx="4392488" cy="4392488"/>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8" name="TextBox 47"/>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9" name="TextBox 48"/>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50" name="TextBox 49"/>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2" name="TextBox 51"/>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4" name="TextBox 53"/>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5" name="TextBox 54"/>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6" name="椭圆 55"/>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679825" y="1524635"/>
            <a:ext cx="1784350" cy="762000"/>
            <a:chOff x="5795" y="3074"/>
            <a:chExt cx="2810" cy="1200"/>
          </a:xfrm>
        </p:grpSpPr>
        <p:sp>
          <p:nvSpPr>
            <p:cNvPr id="5" name="剪去单角的矩形 4"/>
            <p:cNvSpPr/>
            <p:nvPr/>
          </p:nvSpPr>
          <p:spPr>
            <a:xfrm flipH="1">
              <a:off x="5795" y="3395"/>
              <a:ext cx="2810" cy="671"/>
            </a:xfrm>
            <a:prstGeom prst="snip1Rect">
              <a:avLst>
                <a:gd name="adj" fmla="val 23443"/>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
            <p:cNvSpPr txBox="1"/>
            <p:nvPr/>
          </p:nvSpPr>
          <p:spPr>
            <a:xfrm>
              <a:off x="6388" y="3074"/>
              <a:ext cx="1757" cy="1200"/>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2.2</a:t>
              </a:r>
              <a:endParaRPr lang="zh-CN" altLang="en-US" sz="4400" dirty="0">
                <a:solidFill>
                  <a:srgbClr val="FFC000"/>
                </a:solidFill>
                <a:latin typeface="Broadway" panose="04040905080B02020502" pitchFamily="82" charset="0"/>
              </a:endParaRPr>
            </a:p>
          </p:txBody>
        </p:sp>
      </p:grpSp>
      <p:grpSp>
        <p:nvGrpSpPr>
          <p:cNvPr id="17" name="组合 16"/>
          <p:cNvGrpSpPr/>
          <p:nvPr/>
        </p:nvGrpSpPr>
        <p:grpSpPr>
          <a:xfrm>
            <a:off x="3663315" y="2180590"/>
            <a:ext cx="1784350" cy="762000"/>
            <a:chOff x="5795" y="4043"/>
            <a:chExt cx="2810" cy="1200"/>
          </a:xfrm>
        </p:grpSpPr>
        <p:sp>
          <p:nvSpPr>
            <p:cNvPr id="7" name="剪去单角的矩形 6"/>
            <p:cNvSpPr/>
            <p:nvPr/>
          </p:nvSpPr>
          <p:spPr>
            <a:xfrm flipH="1">
              <a:off x="5795" y="4364"/>
              <a:ext cx="2810" cy="671"/>
            </a:xfrm>
            <a:prstGeom prst="snip1Rect">
              <a:avLst>
                <a:gd name="adj" fmla="val 23443"/>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6388" y="4043"/>
              <a:ext cx="1757" cy="1200"/>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2.3</a:t>
              </a:r>
              <a:endParaRPr lang="zh-CN" altLang="en-US" sz="4400" dirty="0">
                <a:solidFill>
                  <a:srgbClr val="FFC000"/>
                </a:solidFill>
                <a:latin typeface="Broadway" panose="04040905080B02020502" pitchFamily="82" charset="0"/>
              </a:endParaRPr>
            </a:p>
          </p:txBody>
        </p:sp>
      </p:grpSp>
      <p:sp>
        <p:nvSpPr>
          <p:cNvPr id="13" name="剪去单角的矩形 12"/>
          <p:cNvSpPr/>
          <p:nvPr/>
        </p:nvSpPr>
        <p:spPr>
          <a:xfrm flipH="1">
            <a:off x="3705225" y="3030220"/>
            <a:ext cx="1784350" cy="426085"/>
          </a:xfrm>
          <a:prstGeom prst="snip1Rect">
            <a:avLst>
              <a:gd name="adj" fmla="val 23443"/>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
          <p:cNvSpPr txBox="1"/>
          <p:nvPr/>
        </p:nvSpPr>
        <p:spPr>
          <a:xfrm>
            <a:off x="4081780" y="2861945"/>
            <a:ext cx="1115695" cy="762000"/>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2.4</a:t>
            </a:r>
            <a:endParaRPr lang="zh-CN" altLang="en-US" sz="4400" dirty="0">
              <a:solidFill>
                <a:srgbClr val="FFC000"/>
              </a:solidFill>
              <a:latin typeface="Broadway" panose="04040905080B02020502" pitchFamily="82" charset="0"/>
            </a:endParaRPr>
          </a:p>
        </p:txBody>
      </p:sp>
      <p:sp>
        <p:nvSpPr>
          <p:cNvPr id="60" name="剪去单角的矩形 59"/>
          <p:cNvSpPr/>
          <p:nvPr/>
        </p:nvSpPr>
        <p:spPr>
          <a:xfrm flipH="1">
            <a:off x="3705225" y="3660775"/>
            <a:ext cx="1784350" cy="426085"/>
          </a:xfrm>
          <a:prstGeom prst="snip1Rect">
            <a:avLst>
              <a:gd name="adj" fmla="val 23443"/>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
          <p:cNvSpPr txBox="1"/>
          <p:nvPr/>
        </p:nvSpPr>
        <p:spPr>
          <a:xfrm>
            <a:off x="4048125" y="3493135"/>
            <a:ext cx="1115695" cy="762000"/>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2.5</a:t>
            </a:r>
            <a:endParaRPr lang="zh-CN" altLang="en-US" sz="4400" dirty="0">
              <a:solidFill>
                <a:srgbClr val="FFC000"/>
              </a:solidFill>
              <a:latin typeface="Broadway" panose="04040905080B02020502" pitchFamily="82" charset="0"/>
            </a:endParaRPr>
          </a:p>
        </p:txBody>
      </p:sp>
      <p:sp>
        <p:nvSpPr>
          <p:cNvPr id="64" name="TextBox 2"/>
          <p:cNvSpPr txBox="1"/>
          <p:nvPr/>
        </p:nvSpPr>
        <p:spPr>
          <a:xfrm>
            <a:off x="4048125" y="4130675"/>
            <a:ext cx="1115695" cy="762000"/>
          </a:xfrm>
          <a:prstGeom prst="rect">
            <a:avLst/>
          </a:prstGeom>
          <a:noFill/>
        </p:spPr>
        <p:txBody>
          <a:bodyPr wrap="none" rtlCol="0">
            <a:spAutoFit/>
          </a:bodyPr>
          <a:lstStyle/>
          <a:p>
            <a:r>
              <a:rPr lang="en-US" altLang="zh-CN" sz="4400" dirty="0" smtClean="0">
                <a:solidFill>
                  <a:srgbClr val="FFC000"/>
                </a:solidFill>
                <a:latin typeface="Broadway" panose="04040905080B02020502" pitchFamily="82" charset="0"/>
              </a:rPr>
              <a:t>2.6</a:t>
            </a:r>
            <a:endParaRPr lang="zh-CN" altLang="en-US" sz="4400" dirty="0">
              <a:solidFill>
                <a:srgbClr val="FFC000"/>
              </a:solidFill>
              <a:latin typeface="Broadway" panose="04040905080B02020502" pitchFamily="82" charset="0"/>
            </a:endParaRPr>
          </a:p>
        </p:txBody>
      </p:sp>
      <p:sp>
        <p:nvSpPr>
          <p:cNvPr id="65" name="TextBox 21"/>
          <p:cNvSpPr txBox="1"/>
          <p:nvPr/>
        </p:nvSpPr>
        <p:spPr>
          <a:xfrm>
            <a:off x="5839092" y="3660507"/>
            <a:ext cx="1605280" cy="518160"/>
          </a:xfrm>
          <a:prstGeom prst="rect">
            <a:avLst/>
          </a:prstGeom>
          <a:noFill/>
          <a:ln>
            <a:noFill/>
          </a:ln>
        </p:spPr>
        <p:txBody>
          <a:bodyPr wrap="none" rtlCol="0">
            <a:spAutoFit/>
          </a:bodyPr>
          <a:lstStyle/>
          <a:p>
            <a:r>
              <a:rPr lang="zh-CN" altLang="en-US" sz="2800" dirty="0" smtClean="0">
                <a:latin typeface="方正细圆简体" panose="03000509000000000000" pitchFamily="65" charset="-122"/>
                <a:ea typeface="方正细圆简体" panose="03000509000000000000" pitchFamily="65" charset="-122"/>
              </a:rPr>
              <a:t>测试步骤</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2000" fill="hold" nodeType="withEffect">
                                  <p:stCondLst>
                                    <p:cond delay="0"/>
                                  </p:stCondLst>
                                  <p:childTnLst>
                                    <p:animRot by="21600000">
                                      <p:cBhvr>
                                        <p:cTn id="6" dur="3500" fill="hold"/>
                                        <p:tgtEl>
                                          <p:spTgt spid="46"/>
                                        </p:tgtEl>
                                        <p:attrNameLst>
                                          <p:attrName>r</p:attrName>
                                        </p:attrNameLst>
                                      </p:cBhvr>
                                    </p:animRot>
                                  </p:childTnLst>
                                </p:cTn>
                              </p:par>
                              <p:par>
                                <p:cTn id="7" presetID="35" presetClass="emph" presetSubtype="0" repeatCount="3000" fill="hold" grpId="0" nodeType="withEffect">
                                  <p:stCondLst>
                                    <p:cond delay="250"/>
                                  </p:stCondLst>
                                  <p:childTnLst>
                                    <p:anim calcmode="discrete" valueType="str">
                                      <p:cBhvr>
                                        <p:cTn id="8" dur="2000" fill="hold"/>
                                        <p:tgtEl>
                                          <p:spTgt spid="30"/>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2000" fill="hold"/>
                                        <p:tgtEl>
                                          <p:spTgt spid="32"/>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1250"/>
                                  </p:stCondLst>
                                  <p:childTnLst>
                                    <p:anim calcmode="discrete" valueType="str">
                                      <p:cBhvr>
                                        <p:cTn id="12" dur="2000" fill="hold"/>
                                        <p:tgtEl>
                                          <p:spTgt spid="38"/>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250"/>
                                  </p:stCondLst>
                                  <p:childTnLst>
                                    <p:anim calcmode="discrete" valueType="str">
                                      <p:cBhvr>
                                        <p:cTn id="14" dur="2000" fill="hold"/>
                                        <p:tgtEl>
                                          <p:spTgt spid="39"/>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500"/>
                                  </p:stCondLst>
                                  <p:childTnLst>
                                    <p:anim calcmode="discrete" valueType="str">
                                      <p:cBhvr>
                                        <p:cTn id="16" dur="2000" fill="hold"/>
                                        <p:tgtEl>
                                          <p:spTgt spid="45"/>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250"/>
                                  </p:stCondLst>
                                  <p:childTnLst>
                                    <p:anim calcmode="discrete" valueType="str">
                                      <p:cBhvr>
                                        <p:cTn id="18" dur="2000" fill="hold"/>
                                        <p:tgtEl>
                                          <p:spTgt spid="31"/>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0"/>
                                  </p:stCondLst>
                                  <p:childTnLst>
                                    <p:anim calcmode="discrete" valueType="str">
                                      <p:cBhvr>
                                        <p:cTn id="20" dur="2000" fill="hold"/>
                                        <p:tgtEl>
                                          <p:spTgt spid="35"/>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2000" fill="hold"/>
                                        <p:tgtEl>
                                          <p:spTgt spid="36"/>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1000"/>
                                  </p:stCondLst>
                                  <p:childTnLst>
                                    <p:anim calcmode="discrete" valueType="str">
                                      <p:cBhvr>
                                        <p:cTn id="24" dur="2000" fill="hold"/>
                                        <p:tgtEl>
                                          <p:spTgt spid="37"/>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4"/>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500"/>
                                  </p:stCondLst>
                                  <p:childTnLst>
                                    <p:anim calcmode="discrete" valueType="str">
                                      <p:cBhvr>
                                        <p:cTn id="28" dur="2000" fill="hold"/>
                                        <p:tgtEl>
                                          <p:spTgt spid="29"/>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750"/>
                                  </p:stCondLst>
                                  <p:childTnLst>
                                    <p:anim calcmode="discrete" valueType="str">
                                      <p:cBhvr>
                                        <p:cTn id="30" dur="2000" fill="hold"/>
                                        <p:tgtEl>
                                          <p:spTgt spid="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4" grpId="0"/>
      <p:bldP spid="35" grpId="0"/>
      <p:bldP spid="36" grpId="0"/>
      <p:bldP spid="37" grpId="0"/>
      <p:bldP spid="38" grpId="0"/>
      <p:bldP spid="39" grpId="0"/>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68126" y="212743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3873574" y="179247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1190250" y="366818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4104994" y="2583267"/>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1049450" y="1049328"/>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1444063" y="933705"/>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677266" y="347064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807843" y="330814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1127962" y="3607943"/>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3816962" y="3311290"/>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3960978" y="2807234"/>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1884364" y="4131992"/>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2194659" y="4054711"/>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8" name="TextBox 47"/>
          <p:cNvSpPr txBox="1"/>
          <p:nvPr/>
        </p:nvSpPr>
        <p:spPr>
          <a:xfrm>
            <a:off x="3367594" y="895648"/>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9" name="TextBox 48"/>
          <p:cNvSpPr txBox="1"/>
          <p:nvPr/>
        </p:nvSpPr>
        <p:spPr>
          <a:xfrm>
            <a:off x="3012223" y="634454"/>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0" name="TextBox 49"/>
          <p:cNvSpPr txBox="1"/>
          <p:nvPr/>
        </p:nvSpPr>
        <p:spPr>
          <a:xfrm>
            <a:off x="3120838" y="932722"/>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4113438" y="1785985"/>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3" name="组合 2"/>
          <p:cNvGrpSpPr/>
          <p:nvPr/>
        </p:nvGrpSpPr>
        <p:grpSpPr>
          <a:xfrm>
            <a:off x="539205" y="411163"/>
            <a:ext cx="4105150" cy="4105150"/>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19" name="TextBox 18"/>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2" name="TextBox 31"/>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7" name="TextBox 36"/>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0" name="TextBox 39"/>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1" name="TextBox 40"/>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5" name="TextBox 44"/>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4" name="TextBox 53"/>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20" name="椭圆 19"/>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剪去单角的矩形 61"/>
          <p:cNvSpPr/>
          <p:nvPr/>
        </p:nvSpPr>
        <p:spPr>
          <a:xfrm flipH="1">
            <a:off x="5840730" y="1301750"/>
            <a:ext cx="2698750" cy="1599565"/>
          </a:xfrm>
          <a:prstGeom prst="snip1Rect">
            <a:avLst>
              <a:gd name="adj" fmla="val 234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5840820" y="1086958"/>
            <a:ext cx="3002915" cy="2194560"/>
          </a:xfrm>
          <a:prstGeom prst="rect">
            <a:avLst/>
          </a:prstGeom>
          <a:noFill/>
        </p:spPr>
        <p:txBody>
          <a:bodyPr wrap="none" rtlCol="0">
            <a:spAutoFit/>
          </a:bodyPr>
          <a:lstStyle/>
          <a:p>
            <a:r>
              <a:rPr lang="en-US" altLang="zh-CN" sz="13800" dirty="0" smtClean="0">
                <a:solidFill>
                  <a:schemeClr val="tx1">
                    <a:lumMod val="85000"/>
                    <a:lumOff val="15000"/>
                  </a:schemeClr>
                </a:solidFill>
                <a:latin typeface="Broadway" panose="04040905080B02020502" pitchFamily="82" charset="0"/>
              </a:rPr>
              <a:t>2.1</a:t>
            </a:r>
            <a:endParaRPr lang="zh-CN" altLang="en-US" sz="13800" dirty="0">
              <a:solidFill>
                <a:schemeClr val="tx1">
                  <a:lumMod val="85000"/>
                  <a:lumOff val="15000"/>
                </a:schemeClr>
              </a:solidFill>
              <a:latin typeface="Broadway" panose="04040905080B02020502" pitchFamily="82" charset="0"/>
            </a:endParaRPr>
          </a:p>
        </p:txBody>
      </p:sp>
      <p:sp>
        <p:nvSpPr>
          <p:cNvPr id="64" name="TextBox 63"/>
          <p:cNvSpPr txBox="1"/>
          <p:nvPr/>
        </p:nvSpPr>
        <p:spPr>
          <a:xfrm>
            <a:off x="5425440" y="2914650"/>
            <a:ext cx="3114040" cy="701040"/>
          </a:xfrm>
          <a:prstGeom prst="rect">
            <a:avLst/>
          </a:prstGeom>
          <a:noFill/>
          <a:ln>
            <a:noFill/>
          </a:ln>
        </p:spPr>
        <p:txBody>
          <a:bodyPr wrap="square" rtlCol="0">
            <a:spAutoFit/>
          </a:bodyPr>
          <a:lstStyle/>
          <a:p>
            <a:pPr algn="dist"/>
            <a:r>
              <a:rPr lang="zh-CN" altLang="en-US" sz="4000" dirty="0" smtClean="0">
                <a:solidFill>
                  <a:srgbClr val="FFC000"/>
                </a:solidFill>
                <a:latin typeface="方正细圆简体" panose="03000509000000000000" pitchFamily="65" charset="-122"/>
                <a:ea typeface="方正细圆简体" panose="03000509000000000000" pitchFamily="65" charset="-122"/>
              </a:rPr>
              <a:t>单元测试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750" fill="hold"/>
                                        <p:tgtEl>
                                          <p:spTgt spid="62"/>
                                        </p:tgtEl>
                                        <p:attrNameLst>
                                          <p:attrName>ppt_w</p:attrName>
                                        </p:attrNameLst>
                                      </p:cBhvr>
                                      <p:tavLst>
                                        <p:tav tm="0">
                                          <p:val>
                                            <p:fltVal val="0"/>
                                          </p:val>
                                        </p:tav>
                                        <p:tav tm="100000">
                                          <p:val>
                                            <p:strVal val="#ppt_w"/>
                                          </p:val>
                                        </p:tav>
                                      </p:tavLst>
                                    </p:anim>
                                    <p:anim calcmode="lin" valueType="num">
                                      <p:cBhvr>
                                        <p:cTn id="8" dur="750" fill="hold"/>
                                        <p:tgtEl>
                                          <p:spTgt spid="62"/>
                                        </p:tgtEl>
                                        <p:attrNameLst>
                                          <p:attrName>ppt_h</p:attrName>
                                        </p:attrNameLst>
                                      </p:cBhvr>
                                      <p:tavLst>
                                        <p:tav tm="0">
                                          <p:val>
                                            <p:fltVal val="0"/>
                                          </p:val>
                                        </p:tav>
                                        <p:tav tm="100000">
                                          <p:val>
                                            <p:strVal val="#ppt_h"/>
                                          </p:val>
                                        </p:tav>
                                      </p:tavLst>
                                    </p:anim>
                                    <p:anim calcmode="lin" valueType="num">
                                      <p:cBhvr>
                                        <p:cTn id="9" dur="750" fill="hold"/>
                                        <p:tgtEl>
                                          <p:spTgt spid="62"/>
                                        </p:tgtEl>
                                        <p:attrNameLst>
                                          <p:attrName>style.rotation</p:attrName>
                                        </p:attrNameLst>
                                      </p:cBhvr>
                                      <p:tavLst>
                                        <p:tav tm="0">
                                          <p:val>
                                            <p:fltVal val="360"/>
                                          </p:val>
                                        </p:tav>
                                        <p:tav tm="100000">
                                          <p:val>
                                            <p:fltVal val="0"/>
                                          </p:val>
                                        </p:tav>
                                      </p:tavLst>
                                    </p:anim>
                                    <p:animEffect transition="in" filter="fade">
                                      <p:cBhvr>
                                        <p:cTn id="10" dur="750"/>
                                        <p:tgtEl>
                                          <p:spTgt spid="62"/>
                                        </p:tgtEl>
                                      </p:cBhvr>
                                    </p:animEffect>
                                  </p:childTnLst>
                                </p:cTn>
                              </p:par>
                              <p:par>
                                <p:cTn id="11" presetID="8" presetClass="emph" presetSubtype="0" repeatCount="2000" fill="hold" nodeType="withEffect">
                                  <p:stCondLst>
                                    <p:cond delay="0"/>
                                  </p:stCondLst>
                                  <p:childTnLst>
                                    <p:animRot by="21600000">
                                      <p:cBhvr>
                                        <p:cTn id="12" dur="3500" fill="hold"/>
                                        <p:tgtEl>
                                          <p:spTgt spid="3"/>
                                        </p:tgtEl>
                                        <p:attrNameLst>
                                          <p:attrName>r</p:attrName>
                                        </p:attrNameLst>
                                      </p:cBhvr>
                                    </p:animRot>
                                  </p:childTnLst>
                                </p:cTn>
                              </p:par>
                              <p:par>
                                <p:cTn id="13" presetID="35" presetClass="emph" presetSubtype="0" repeatCount="3000" fill="hold" grpId="0" nodeType="withEffect">
                                  <p:stCondLst>
                                    <p:cond delay="250"/>
                                  </p:stCondLst>
                                  <p:childTnLst>
                                    <p:anim calcmode="discrete" valueType="str">
                                      <p:cBhvr>
                                        <p:cTn id="14" dur="2000" fill="hold"/>
                                        <p:tgtEl>
                                          <p:spTgt spid="38"/>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2000" fill="hold"/>
                                        <p:tgtEl>
                                          <p:spTgt spid="51"/>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1250"/>
                                  </p:stCondLst>
                                  <p:childTnLst>
                                    <p:anim calcmode="discrete" valueType="str">
                                      <p:cBhvr>
                                        <p:cTn id="18" dur="2000" fill="hold"/>
                                        <p:tgtEl>
                                          <p:spTgt spid="3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250"/>
                                  </p:stCondLst>
                                  <p:childTnLst>
                                    <p:anim calcmode="discrete" valueType="str">
                                      <p:cBhvr>
                                        <p:cTn id="20" dur="2000" fill="hold"/>
                                        <p:tgtEl>
                                          <p:spTgt spid="42"/>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500"/>
                                  </p:stCondLst>
                                  <p:childTnLst>
                                    <p:anim calcmode="discrete" valueType="str">
                                      <p:cBhvr>
                                        <p:cTn id="22" dur="2000" fill="hold"/>
                                        <p:tgtEl>
                                          <p:spTgt spid="52"/>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250"/>
                                  </p:stCondLst>
                                  <p:childTnLst>
                                    <p:anim calcmode="discrete" valueType="str">
                                      <p:cBhvr>
                                        <p:cTn id="24" dur="2000" fill="hold"/>
                                        <p:tgtEl>
                                          <p:spTgt spid="43"/>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3"/>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0"/>
                                  </p:stCondLst>
                                  <p:childTnLst>
                                    <p:anim calcmode="discrete" valueType="str">
                                      <p:cBhvr>
                                        <p:cTn id="28" dur="2000" fill="hold"/>
                                        <p:tgtEl>
                                          <p:spTgt spid="35"/>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1000"/>
                                  </p:stCondLst>
                                  <p:childTnLst>
                                    <p:anim calcmode="discrete" valueType="str">
                                      <p:cBhvr>
                                        <p:cTn id="30" dur="2000" fill="hold"/>
                                        <p:tgtEl>
                                          <p:spTgt spid="36"/>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grpId="0" nodeType="withEffect">
                                  <p:stCondLst>
                                    <p:cond delay="0"/>
                                  </p:stCondLst>
                                  <p:childTnLst>
                                    <p:anim calcmode="discrete" valueType="str">
                                      <p:cBhvr>
                                        <p:cTn id="32" dur="2000" fill="hold"/>
                                        <p:tgtEl>
                                          <p:spTgt spid="30"/>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grpId="0" nodeType="withEffect">
                                  <p:stCondLst>
                                    <p:cond delay="500"/>
                                  </p:stCondLst>
                                  <p:childTnLst>
                                    <p:anim calcmode="discrete" valueType="str">
                                      <p:cBhvr>
                                        <p:cTn id="34" dur="2000" fill="hold"/>
                                        <p:tgtEl>
                                          <p:spTgt spid="29"/>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0" nodeType="withEffect">
                                  <p:stCondLst>
                                    <p:cond delay="750"/>
                                  </p:stCondLst>
                                  <p:childTnLst>
                                    <p:anim calcmode="discrete" valueType="str">
                                      <p:cBhvr>
                                        <p:cTn id="36" dur="2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43" grpId="0"/>
      <p:bldP spid="51" grpId="0"/>
      <p:bldP spid="30" grpId="0"/>
      <p:bldP spid="33" grpId="0"/>
      <p:bldP spid="35" grpId="0"/>
      <p:bldP spid="36" grpId="0"/>
      <p:bldP spid="39" grpId="0"/>
      <p:bldP spid="42" grpId="0"/>
      <p:bldP spid="50" grpId="0"/>
      <p:bldP spid="52" grpId="0"/>
      <p:bldP spid="6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矩形 3"/>
          <p:cNvSpPr/>
          <p:nvPr/>
        </p:nvSpPr>
        <p:spPr>
          <a:xfrm flipV="1">
            <a:off x="0" y="0"/>
            <a:ext cx="9144000"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53"/>
          <p:cNvSpPr txBox="1"/>
          <p:nvPr/>
        </p:nvSpPr>
        <p:spPr>
          <a:xfrm>
            <a:off x="658495" y="615950"/>
            <a:ext cx="7826375" cy="3505200"/>
          </a:xfrm>
          <a:prstGeom prst="rect">
            <a:avLst/>
          </a:prstGeom>
          <a:noFill/>
        </p:spPr>
        <p:txBody>
          <a:bodyPr wrap="square" rtlCol="0">
            <a:spAutoFit/>
          </a:bodyPr>
          <a:lstStyle/>
          <a:p>
            <a:r>
              <a:rPr lang="en-US" altLang="zh-CN" sz="2800" dirty="0">
                <a:solidFill>
                  <a:srgbClr val="FFC000"/>
                </a:solidFill>
                <a:latin typeface="方正细圆简体" panose="03000509000000000000" pitchFamily="65" charset="-122"/>
                <a:ea typeface="方正细圆简体" panose="03000509000000000000" pitchFamily="65" charset="-122"/>
              </a:rPr>
              <a:t>    </a:t>
            </a:r>
            <a:r>
              <a:rPr lang="zh-CN" altLang="en-US" sz="2800" dirty="0">
                <a:solidFill>
                  <a:srgbClr val="FFC000"/>
                </a:solidFill>
                <a:latin typeface="方正细圆简体" panose="03000509000000000000" pitchFamily="65" charset="-122"/>
                <a:ea typeface="方正细圆简体" panose="03000509000000000000" pitchFamily="65" charset="-122"/>
              </a:rPr>
              <a:t>单元测试是软件开发过程中重要的质量保证活动</a:t>
            </a:r>
          </a:p>
          <a:p>
            <a:r>
              <a:rPr lang="zh-CN" altLang="en-US" sz="2800" dirty="0">
                <a:solidFill>
                  <a:srgbClr val="FFC000"/>
                </a:solidFill>
                <a:latin typeface="方正细圆简体" panose="03000509000000000000" pitchFamily="65" charset="-122"/>
                <a:ea typeface="方正细圆简体" panose="03000509000000000000" pitchFamily="65" charset="-122"/>
              </a:rPr>
              <a:t>    它的质量在很大程度上影响着软件产品的最终质量</a:t>
            </a:r>
          </a:p>
          <a:p>
            <a:r>
              <a:rPr lang="zh-CN" altLang="en-US" sz="2800" dirty="0">
                <a:solidFill>
                  <a:srgbClr val="FFC000"/>
                </a:solidFill>
                <a:latin typeface="方正细圆简体" panose="03000509000000000000" pitchFamily="65" charset="-122"/>
                <a:ea typeface="方正细圆简体" panose="03000509000000000000" pitchFamily="65" charset="-122"/>
              </a:rPr>
              <a:t>    单元测试也是一种文档化的行为测试用例可以说明函数或者类是如何使用的</a:t>
            </a:r>
          </a:p>
          <a:p>
            <a:r>
              <a:rPr lang="zh-CN" altLang="en-US" sz="2800" dirty="0">
                <a:solidFill>
                  <a:srgbClr val="FFC000"/>
                </a:solidFill>
                <a:latin typeface="方正细圆简体" panose="03000509000000000000" pitchFamily="65" charset="-122"/>
                <a:ea typeface="方正细圆简体" panose="03000509000000000000" pitchFamily="65" charset="-122"/>
              </a:rPr>
              <a:t>    开发人员必须对自己的代码负责，单元测试就是对所开发代码质量的一个基本的承诺。</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0" y="0"/>
            <a:ext cx="9144000"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53"/>
          <p:cNvSpPr txBox="1"/>
          <p:nvPr/>
        </p:nvSpPr>
        <p:spPr>
          <a:xfrm>
            <a:off x="658495" y="1372870"/>
            <a:ext cx="7826375" cy="2677656"/>
          </a:xfrm>
          <a:prstGeom prst="rect">
            <a:avLst/>
          </a:prstGeom>
          <a:noFill/>
        </p:spPr>
        <p:txBody>
          <a:bodyPr wrap="square" rtlCol="0">
            <a:spAutoFit/>
          </a:bodyPr>
          <a:lstStyle/>
          <a:p>
            <a:r>
              <a:rPr lang="en-US" altLang="zh-CN" sz="2800" dirty="0">
                <a:solidFill>
                  <a:srgbClr val="FFC000"/>
                </a:solidFill>
                <a:latin typeface="方正细圆简体" panose="03000509000000000000" pitchFamily="65" charset="-122"/>
                <a:ea typeface="方正细圆简体" panose="03000509000000000000" pitchFamily="65" charset="-122"/>
              </a:rPr>
              <a:t>    </a:t>
            </a:r>
          </a:p>
          <a:p>
            <a:endParaRPr lang="zh-CN" altLang="en-US" sz="2800" dirty="0">
              <a:solidFill>
                <a:srgbClr val="FFC000"/>
              </a:solidFill>
              <a:latin typeface="方正细圆简体" panose="03000509000000000000" pitchFamily="65" charset="-122"/>
              <a:ea typeface="方正细圆简体" panose="03000509000000000000" pitchFamily="65" charset="-122"/>
            </a:endParaRPr>
          </a:p>
          <a:p>
            <a:r>
              <a:rPr lang="zh-CN" altLang="en-US" sz="2800" dirty="0">
                <a:solidFill>
                  <a:srgbClr val="FFC000"/>
                </a:solidFill>
                <a:latin typeface="方正细圆简体" panose="03000509000000000000" pitchFamily="65" charset="-122"/>
                <a:ea typeface="方正细圆简体" panose="03000509000000000000" pitchFamily="65" charset="-122"/>
              </a:rPr>
              <a:t>       先编写产品函数的框架，然后编写测试函数</a:t>
            </a:r>
            <a:r>
              <a:rPr lang="zh-CN" altLang="en-US" sz="2800" dirty="0" smtClean="0">
                <a:solidFill>
                  <a:srgbClr val="FFC000"/>
                </a:solidFill>
                <a:latin typeface="方正细圆简体" panose="03000509000000000000" pitchFamily="65" charset="-122"/>
                <a:ea typeface="方正细圆简体" panose="03000509000000000000" pitchFamily="65" charset="-122"/>
              </a:rPr>
              <a:t>，</a:t>
            </a:r>
            <a:endParaRPr lang="en-US" altLang="zh-CN" sz="2800" dirty="0" smtClean="0">
              <a:solidFill>
                <a:srgbClr val="FFC000"/>
              </a:solidFill>
              <a:latin typeface="方正细圆简体" panose="03000509000000000000" pitchFamily="65" charset="-122"/>
              <a:ea typeface="方正细圆简体" panose="03000509000000000000" pitchFamily="65" charset="-122"/>
            </a:endParaRPr>
          </a:p>
          <a:p>
            <a:r>
              <a:rPr lang="zh-CN" altLang="en-US" sz="2800" dirty="0" smtClean="0">
                <a:solidFill>
                  <a:srgbClr val="FFC000"/>
                </a:solidFill>
                <a:latin typeface="方正细圆简体" panose="03000509000000000000" pitchFamily="65" charset="-122"/>
                <a:ea typeface="方正细圆简体" panose="03000509000000000000" pitchFamily="65" charset="-122"/>
              </a:rPr>
              <a:t>（在本项目中为特定的测试场景地图，运行函数）</a:t>
            </a:r>
            <a:r>
              <a:rPr lang="zh-CN" altLang="en-US" sz="2800" dirty="0" smtClean="0">
                <a:solidFill>
                  <a:srgbClr val="FFC000"/>
                </a:solidFill>
                <a:latin typeface="方正细圆简体" panose="03000509000000000000" pitchFamily="65" charset="-122"/>
                <a:ea typeface="方正细圆简体" panose="03000509000000000000" pitchFamily="65" charset="-122"/>
              </a:rPr>
              <a:t>针对</a:t>
            </a:r>
            <a:r>
              <a:rPr lang="zh-CN" altLang="en-US" sz="2800" dirty="0">
                <a:solidFill>
                  <a:srgbClr val="FFC000"/>
                </a:solidFill>
                <a:latin typeface="方正细圆简体" panose="03000509000000000000" pitchFamily="65" charset="-122"/>
                <a:ea typeface="方正细圆简体" panose="03000509000000000000" pitchFamily="65" charset="-122"/>
              </a:rPr>
              <a:t>产品函数的功能编写测试用例，每写一个功能点运行测试，随时补充测试用例</a:t>
            </a:r>
          </a:p>
        </p:txBody>
      </p:sp>
      <p:sp>
        <p:nvSpPr>
          <p:cNvPr id="2" name="文本框 53"/>
          <p:cNvSpPr txBox="1"/>
          <p:nvPr/>
        </p:nvSpPr>
        <p:spPr>
          <a:xfrm>
            <a:off x="658495" y="953770"/>
            <a:ext cx="7826375" cy="518160"/>
          </a:xfrm>
          <a:prstGeom prst="rect">
            <a:avLst/>
          </a:prstGeom>
          <a:noFill/>
        </p:spPr>
        <p:txBody>
          <a:bodyPr wrap="square" rtlCol="0">
            <a:spAutoFit/>
          </a:bodyPr>
          <a:lstStyle/>
          <a:p>
            <a:r>
              <a:rPr lang="zh-CN" altLang="en-US" sz="2800" dirty="0">
                <a:solidFill>
                  <a:srgbClr val="FFC000"/>
                </a:solidFill>
                <a:latin typeface="方正细圆简体" panose="03000509000000000000" pitchFamily="65" charset="-122"/>
                <a:ea typeface="方正细圆简体" panose="03000509000000000000" pitchFamily="65" charset="-122"/>
              </a:rPr>
              <a:t>单元测试的基本方法。</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68126" y="212743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3873574" y="179247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1190250" y="366818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4104994" y="2583267"/>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1049450" y="1049328"/>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1444063" y="933705"/>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677266" y="347064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807843" y="330814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1127962" y="3607943"/>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3816962" y="3311290"/>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3960978" y="2807234"/>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1884364" y="4131992"/>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2194659" y="4054711"/>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8" name="TextBox 47"/>
          <p:cNvSpPr txBox="1"/>
          <p:nvPr/>
        </p:nvSpPr>
        <p:spPr>
          <a:xfrm>
            <a:off x="3367594" y="895648"/>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9" name="TextBox 48"/>
          <p:cNvSpPr txBox="1"/>
          <p:nvPr/>
        </p:nvSpPr>
        <p:spPr>
          <a:xfrm>
            <a:off x="3012223" y="634454"/>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0" name="TextBox 49"/>
          <p:cNvSpPr txBox="1"/>
          <p:nvPr/>
        </p:nvSpPr>
        <p:spPr>
          <a:xfrm>
            <a:off x="3120838" y="932722"/>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4113438" y="1785985"/>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3" name="组合 2"/>
          <p:cNvGrpSpPr/>
          <p:nvPr/>
        </p:nvGrpSpPr>
        <p:grpSpPr>
          <a:xfrm>
            <a:off x="539205" y="411163"/>
            <a:ext cx="4105150" cy="4105150"/>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19" name="TextBox 18"/>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2" name="TextBox 31"/>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7" name="TextBox 36"/>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0" name="TextBox 39"/>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1" name="TextBox 40"/>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5" name="TextBox 44"/>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4" name="TextBox 53"/>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20" name="椭圆 19"/>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剪去单角的矩形 61"/>
          <p:cNvSpPr/>
          <p:nvPr/>
        </p:nvSpPr>
        <p:spPr>
          <a:xfrm flipH="1">
            <a:off x="5840730" y="1301750"/>
            <a:ext cx="2698750" cy="1599565"/>
          </a:xfrm>
          <a:prstGeom prst="snip1Rect">
            <a:avLst>
              <a:gd name="adj" fmla="val 234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5625555" y="1086958"/>
            <a:ext cx="3108325" cy="2194560"/>
          </a:xfrm>
          <a:prstGeom prst="rect">
            <a:avLst/>
          </a:prstGeom>
          <a:noFill/>
        </p:spPr>
        <p:txBody>
          <a:bodyPr wrap="none" rtlCol="0">
            <a:spAutoFit/>
          </a:bodyPr>
          <a:lstStyle/>
          <a:p>
            <a:r>
              <a:rPr lang="en-US" altLang="zh-CN" sz="13800" dirty="0" smtClean="0">
                <a:solidFill>
                  <a:schemeClr val="tx1">
                    <a:lumMod val="85000"/>
                    <a:lumOff val="15000"/>
                  </a:schemeClr>
                </a:solidFill>
                <a:latin typeface="Broadway" panose="04040905080B02020502" pitchFamily="82" charset="0"/>
              </a:rPr>
              <a:t>2.2</a:t>
            </a:r>
            <a:endParaRPr lang="zh-CN" altLang="en-US" sz="13800" dirty="0">
              <a:solidFill>
                <a:schemeClr val="tx1">
                  <a:lumMod val="85000"/>
                  <a:lumOff val="15000"/>
                </a:schemeClr>
              </a:solidFill>
              <a:latin typeface="Broadway" panose="04040905080B02020502" pitchFamily="82" charset="0"/>
            </a:endParaRPr>
          </a:p>
        </p:txBody>
      </p:sp>
      <p:sp>
        <p:nvSpPr>
          <p:cNvPr id="64" name="TextBox 63"/>
          <p:cNvSpPr txBox="1"/>
          <p:nvPr/>
        </p:nvSpPr>
        <p:spPr>
          <a:xfrm>
            <a:off x="4374515" y="2914650"/>
            <a:ext cx="4451985" cy="1310640"/>
          </a:xfrm>
          <a:prstGeom prst="rect">
            <a:avLst/>
          </a:prstGeom>
          <a:noFill/>
          <a:ln>
            <a:noFill/>
          </a:ln>
        </p:spPr>
        <p:txBody>
          <a:bodyPr wrap="square" rtlCol="0">
            <a:spAutoFit/>
          </a:bodyPr>
          <a:lstStyle/>
          <a:p>
            <a:pPr algn="dist"/>
            <a:r>
              <a:rPr lang="en-US" altLang="zh-CN" sz="4000" dirty="0" smtClean="0">
                <a:solidFill>
                  <a:srgbClr val="FFC000"/>
                </a:solidFill>
                <a:latin typeface="方正细圆简体" panose="03000509000000000000" pitchFamily="65" charset="-122"/>
                <a:ea typeface="方正细圆简体" panose="03000509000000000000" pitchFamily="65" charset="-122"/>
              </a:rPr>
              <a:t>Ruby</a:t>
            </a:r>
            <a:r>
              <a:rPr lang="zh-CN" altLang="en-US" sz="4000" dirty="0" smtClean="0">
                <a:solidFill>
                  <a:srgbClr val="FFC000"/>
                </a:solidFill>
                <a:latin typeface="方正细圆简体" panose="03000509000000000000" pitchFamily="65" charset="-122"/>
                <a:ea typeface="方正细圆简体" panose="03000509000000000000" pitchFamily="65" charset="-122"/>
              </a:rPr>
              <a:t>单元测试框架</a:t>
            </a:r>
          </a:p>
          <a:p>
            <a:pPr algn="dist"/>
            <a:endParaRPr lang="zh-CN" altLang="en-US" sz="4000" dirty="0">
              <a:solidFill>
                <a:srgbClr val="FFC000"/>
              </a:solidFill>
              <a:latin typeface="方正细圆简体" panose="03000509000000000000" pitchFamily="65" charset="-122"/>
              <a:ea typeface="方正细圆简体" panose="03000509000000000000" pitchFamily="65"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750" fill="hold"/>
                                        <p:tgtEl>
                                          <p:spTgt spid="62"/>
                                        </p:tgtEl>
                                        <p:attrNameLst>
                                          <p:attrName>ppt_w</p:attrName>
                                        </p:attrNameLst>
                                      </p:cBhvr>
                                      <p:tavLst>
                                        <p:tav tm="0">
                                          <p:val>
                                            <p:fltVal val="0"/>
                                          </p:val>
                                        </p:tav>
                                        <p:tav tm="100000">
                                          <p:val>
                                            <p:strVal val="#ppt_w"/>
                                          </p:val>
                                        </p:tav>
                                      </p:tavLst>
                                    </p:anim>
                                    <p:anim calcmode="lin" valueType="num">
                                      <p:cBhvr>
                                        <p:cTn id="8" dur="750" fill="hold"/>
                                        <p:tgtEl>
                                          <p:spTgt spid="62"/>
                                        </p:tgtEl>
                                        <p:attrNameLst>
                                          <p:attrName>ppt_h</p:attrName>
                                        </p:attrNameLst>
                                      </p:cBhvr>
                                      <p:tavLst>
                                        <p:tav tm="0">
                                          <p:val>
                                            <p:fltVal val="0"/>
                                          </p:val>
                                        </p:tav>
                                        <p:tav tm="100000">
                                          <p:val>
                                            <p:strVal val="#ppt_h"/>
                                          </p:val>
                                        </p:tav>
                                      </p:tavLst>
                                    </p:anim>
                                    <p:anim calcmode="lin" valueType="num">
                                      <p:cBhvr>
                                        <p:cTn id="9" dur="750" fill="hold"/>
                                        <p:tgtEl>
                                          <p:spTgt spid="62"/>
                                        </p:tgtEl>
                                        <p:attrNameLst>
                                          <p:attrName>style.rotation</p:attrName>
                                        </p:attrNameLst>
                                      </p:cBhvr>
                                      <p:tavLst>
                                        <p:tav tm="0">
                                          <p:val>
                                            <p:fltVal val="360"/>
                                          </p:val>
                                        </p:tav>
                                        <p:tav tm="100000">
                                          <p:val>
                                            <p:fltVal val="0"/>
                                          </p:val>
                                        </p:tav>
                                      </p:tavLst>
                                    </p:anim>
                                    <p:animEffect transition="in" filter="fade">
                                      <p:cBhvr>
                                        <p:cTn id="10" dur="750"/>
                                        <p:tgtEl>
                                          <p:spTgt spid="62"/>
                                        </p:tgtEl>
                                      </p:cBhvr>
                                    </p:animEffect>
                                  </p:childTnLst>
                                </p:cTn>
                              </p:par>
                              <p:par>
                                <p:cTn id="11" presetID="8" presetClass="emph" presetSubtype="0" repeatCount="2000" fill="hold" nodeType="withEffect">
                                  <p:stCondLst>
                                    <p:cond delay="0"/>
                                  </p:stCondLst>
                                  <p:childTnLst>
                                    <p:animRot by="21600000">
                                      <p:cBhvr>
                                        <p:cTn id="12" dur="3500" fill="hold"/>
                                        <p:tgtEl>
                                          <p:spTgt spid="3"/>
                                        </p:tgtEl>
                                        <p:attrNameLst>
                                          <p:attrName>r</p:attrName>
                                        </p:attrNameLst>
                                      </p:cBhvr>
                                    </p:animRot>
                                  </p:childTnLst>
                                </p:cTn>
                              </p:par>
                              <p:par>
                                <p:cTn id="13" presetID="35" presetClass="emph" presetSubtype="0" repeatCount="3000" fill="hold" grpId="0" nodeType="withEffect">
                                  <p:stCondLst>
                                    <p:cond delay="250"/>
                                  </p:stCondLst>
                                  <p:childTnLst>
                                    <p:anim calcmode="discrete" valueType="str">
                                      <p:cBhvr>
                                        <p:cTn id="14" dur="2000" fill="hold"/>
                                        <p:tgtEl>
                                          <p:spTgt spid="38"/>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2000" fill="hold"/>
                                        <p:tgtEl>
                                          <p:spTgt spid="51"/>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1250"/>
                                  </p:stCondLst>
                                  <p:childTnLst>
                                    <p:anim calcmode="discrete" valueType="str">
                                      <p:cBhvr>
                                        <p:cTn id="18" dur="2000" fill="hold"/>
                                        <p:tgtEl>
                                          <p:spTgt spid="3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250"/>
                                  </p:stCondLst>
                                  <p:childTnLst>
                                    <p:anim calcmode="discrete" valueType="str">
                                      <p:cBhvr>
                                        <p:cTn id="20" dur="2000" fill="hold"/>
                                        <p:tgtEl>
                                          <p:spTgt spid="42"/>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2000" fill="hold"/>
                                        <p:tgtEl>
                                          <p:spTgt spid="35"/>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1000"/>
                                  </p:stCondLst>
                                  <p:childTnLst>
                                    <p:anim calcmode="discrete" valueType="str">
                                      <p:cBhvr>
                                        <p:cTn id="24" dur="2000" fill="hold"/>
                                        <p:tgtEl>
                                          <p:spTgt spid="36"/>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0"/>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500"/>
                                  </p:stCondLst>
                                  <p:childTnLst>
                                    <p:anim calcmode="discrete" valueType="str">
                                      <p:cBhvr>
                                        <p:cTn id="28" dur="2000" fill="hold"/>
                                        <p:tgtEl>
                                          <p:spTgt spid="29"/>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750"/>
                                  </p:stCondLst>
                                  <p:childTnLst>
                                    <p:anim calcmode="discrete" valueType="str">
                                      <p:cBhvr>
                                        <p:cTn id="30" dur="2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51" grpId="0"/>
      <p:bldP spid="30" grpId="0"/>
      <p:bldP spid="35" grpId="0"/>
      <p:bldP spid="36" grpId="0"/>
      <p:bldP spid="39" grpId="0"/>
      <p:bldP spid="42" grpId="0"/>
      <p:bldP spid="50" grpId="0"/>
      <p:bldP spid="6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635" y="0"/>
            <a:ext cx="9144000"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53"/>
          <p:cNvSpPr txBox="1"/>
          <p:nvPr/>
        </p:nvSpPr>
        <p:spPr>
          <a:xfrm>
            <a:off x="658495" y="615950"/>
            <a:ext cx="7826375" cy="3539430"/>
          </a:xfrm>
          <a:prstGeom prst="rect">
            <a:avLst/>
          </a:prstGeom>
          <a:noFill/>
        </p:spPr>
        <p:txBody>
          <a:bodyPr wrap="square" rtlCol="0">
            <a:spAutoFit/>
          </a:bodyPr>
          <a:lstStyle/>
          <a:p>
            <a:r>
              <a:rPr lang="en-US" altLang="zh-CN" sz="2800" dirty="0">
                <a:solidFill>
                  <a:srgbClr val="FFC000"/>
                </a:solidFill>
                <a:latin typeface="方正细圆简体" panose="03000509000000000000" pitchFamily="65" charset="-122"/>
                <a:ea typeface="方正细圆简体" panose="03000509000000000000" pitchFamily="65" charset="-122"/>
              </a:rPr>
              <a:t>Ruby</a:t>
            </a:r>
            <a:r>
              <a:rPr lang="zh-CN" altLang="en-US" sz="2800" dirty="0">
                <a:solidFill>
                  <a:srgbClr val="FFC000"/>
                </a:solidFill>
                <a:latin typeface="方正细圆简体" panose="03000509000000000000" pitchFamily="65" charset="-122"/>
                <a:ea typeface="方正细圆简体" panose="03000509000000000000" pitchFamily="65" charset="-122"/>
              </a:rPr>
              <a:t>的单元测试框架</a:t>
            </a:r>
            <a:r>
              <a:rPr lang="en-US" altLang="zh-CN" sz="2800" dirty="0" smtClean="0">
                <a:solidFill>
                  <a:srgbClr val="FFC000"/>
                </a:solidFill>
                <a:latin typeface="方正细圆简体" panose="03000509000000000000" pitchFamily="65" charset="-122"/>
                <a:ea typeface="方正细圆简体" panose="03000509000000000000" pitchFamily="65" charset="-122"/>
              </a:rPr>
              <a:t>————Test::Unit</a:t>
            </a:r>
          </a:p>
          <a:p>
            <a:endParaRPr lang="zh-CN" altLang="en-US" sz="2800" dirty="0" smtClean="0">
              <a:solidFill>
                <a:srgbClr val="FFC000"/>
              </a:solidFill>
              <a:latin typeface="方正细圆简体" panose="03000509000000000000" pitchFamily="65" charset="-122"/>
              <a:ea typeface="方正细圆简体" panose="03000509000000000000" pitchFamily="65" charset="-122"/>
            </a:endParaRPr>
          </a:p>
          <a:p>
            <a:endParaRPr lang="zh-CN" altLang="en-US" sz="2800" dirty="0">
              <a:solidFill>
                <a:srgbClr val="FFC000"/>
              </a:solidFill>
              <a:latin typeface="方正细圆简体" panose="03000509000000000000" pitchFamily="65" charset="-122"/>
              <a:ea typeface="方正细圆简体" panose="03000509000000000000" pitchFamily="65" charset="-122"/>
            </a:endParaRPr>
          </a:p>
          <a:p>
            <a:r>
              <a:rPr lang="zh-CN" altLang="en-US" sz="2800" dirty="0">
                <a:solidFill>
                  <a:srgbClr val="FFC000"/>
                </a:solidFill>
                <a:latin typeface="方正细圆简体" panose="03000509000000000000" pitchFamily="65" charset="-122"/>
                <a:ea typeface="方正细圆简体" panose="03000509000000000000" pitchFamily="65" charset="-122"/>
              </a:rPr>
              <a:t>进入单元测试，则</a:t>
            </a:r>
            <a:r>
              <a:rPr lang="en-US" altLang="zh-CN" sz="2800" dirty="0">
                <a:solidFill>
                  <a:srgbClr val="FFC000"/>
                </a:solidFill>
                <a:latin typeface="方正细圆简体" panose="03000509000000000000" pitchFamily="65" charset="-122"/>
                <a:ea typeface="方正细圆简体" panose="03000509000000000000" pitchFamily="65" charset="-122"/>
              </a:rPr>
              <a:t>Ruby</a:t>
            </a:r>
            <a:r>
              <a:rPr lang="zh-CN" altLang="en-US" sz="2800" dirty="0">
                <a:solidFill>
                  <a:srgbClr val="FFC000"/>
                </a:solidFill>
                <a:latin typeface="方正细圆简体" panose="03000509000000000000" pitchFamily="65" charset="-122"/>
                <a:ea typeface="方正细圆简体" panose="03000509000000000000" pitchFamily="65" charset="-122"/>
              </a:rPr>
              <a:t>内的用于单元测试的框架会帮助你设计，调试和评估你的代码，而我们需要做的就是写测试代码并运行它</a:t>
            </a:r>
            <a:r>
              <a:rPr lang="zh-CN" altLang="en-US" sz="2800" dirty="0" smtClean="0">
                <a:solidFill>
                  <a:srgbClr val="FFC000"/>
                </a:solidFill>
                <a:latin typeface="方正细圆简体" panose="03000509000000000000" pitchFamily="65" charset="-122"/>
                <a:ea typeface="方正细圆简体" panose="03000509000000000000" pitchFamily="65" charset="-122"/>
              </a:rPr>
              <a:t>。</a:t>
            </a:r>
            <a:endParaRPr lang="en-US" altLang="zh-CN" sz="2800" dirty="0" smtClean="0">
              <a:solidFill>
                <a:srgbClr val="FFC000"/>
              </a:solidFill>
              <a:latin typeface="方正细圆简体" panose="03000509000000000000" pitchFamily="65" charset="-122"/>
              <a:ea typeface="方正细圆简体" panose="03000509000000000000" pitchFamily="65" charset="-122"/>
            </a:endParaRPr>
          </a:p>
          <a:p>
            <a:endParaRPr lang="en-US" altLang="zh-CN" sz="2800" dirty="0">
              <a:solidFill>
                <a:srgbClr val="FFC000"/>
              </a:solidFill>
              <a:latin typeface="方正细圆简体" panose="03000509000000000000" pitchFamily="65" charset="-122"/>
              <a:ea typeface="方正细圆简体" panose="03000509000000000000" pitchFamily="65" charset="-122"/>
            </a:endParaRPr>
          </a:p>
          <a:p>
            <a:r>
              <a:rPr lang="en-US" altLang="zh-CN" sz="2800" dirty="0">
                <a:solidFill>
                  <a:srgbClr val="FFC000"/>
                </a:solidFill>
                <a:latin typeface="方正细圆简体" panose="03000509000000000000" pitchFamily="65" charset="-122"/>
                <a:ea typeface="方正细圆简体" panose="03000509000000000000" pitchFamily="65" charset="-122"/>
              </a:rPr>
              <a:t>http://www.rubydoc.info/stdlib/test/Test/Unit</a:t>
            </a:r>
            <a:endParaRPr lang="zh-CN" altLang="en-US" sz="2800" dirty="0">
              <a:solidFill>
                <a:srgbClr val="FFC000"/>
              </a:solidFill>
              <a:latin typeface="方正细圆简体" panose="03000509000000000000" pitchFamily="65" charset="-122"/>
              <a:ea typeface="方正细圆简体" panose="03000509000000000000" pitchFamily="65" charset="-122"/>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68126" y="212743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8" name="TextBox 37"/>
          <p:cNvSpPr txBox="1"/>
          <p:nvPr/>
        </p:nvSpPr>
        <p:spPr>
          <a:xfrm>
            <a:off x="3873574" y="179247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3" name="TextBox 42"/>
          <p:cNvSpPr txBox="1"/>
          <p:nvPr/>
        </p:nvSpPr>
        <p:spPr>
          <a:xfrm>
            <a:off x="1190250" y="366818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51" name="TextBox 50"/>
          <p:cNvSpPr txBox="1"/>
          <p:nvPr/>
        </p:nvSpPr>
        <p:spPr>
          <a:xfrm>
            <a:off x="4104994" y="2583267"/>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26" name="TextBox 25"/>
          <p:cNvSpPr txBox="1"/>
          <p:nvPr/>
        </p:nvSpPr>
        <p:spPr>
          <a:xfrm>
            <a:off x="1049450" y="1049328"/>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30" name="TextBox 29"/>
          <p:cNvSpPr txBox="1"/>
          <p:nvPr/>
        </p:nvSpPr>
        <p:spPr>
          <a:xfrm>
            <a:off x="1444063" y="933705"/>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3" name="TextBox 32"/>
          <p:cNvSpPr txBox="1"/>
          <p:nvPr/>
        </p:nvSpPr>
        <p:spPr>
          <a:xfrm>
            <a:off x="677266" y="3470648"/>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5" name="TextBox 34"/>
          <p:cNvSpPr txBox="1"/>
          <p:nvPr/>
        </p:nvSpPr>
        <p:spPr>
          <a:xfrm>
            <a:off x="807843" y="3308145"/>
            <a:ext cx="450180" cy="523220"/>
          </a:xfrm>
          <a:prstGeom prst="rect">
            <a:avLst/>
          </a:prstGeom>
          <a:noFill/>
        </p:spPr>
        <p:txBody>
          <a:bodyPr wrap="squar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36" name="TextBox 35"/>
          <p:cNvSpPr txBox="1"/>
          <p:nvPr/>
        </p:nvSpPr>
        <p:spPr>
          <a:xfrm>
            <a:off x="1127962" y="3607943"/>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9" name="TextBox 38"/>
          <p:cNvSpPr txBox="1"/>
          <p:nvPr/>
        </p:nvSpPr>
        <p:spPr>
          <a:xfrm>
            <a:off x="3816962" y="3311290"/>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2" name="TextBox 41"/>
          <p:cNvSpPr txBox="1"/>
          <p:nvPr/>
        </p:nvSpPr>
        <p:spPr>
          <a:xfrm>
            <a:off x="3960978" y="2807234"/>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4" name="TextBox 43"/>
          <p:cNvSpPr txBox="1"/>
          <p:nvPr/>
        </p:nvSpPr>
        <p:spPr>
          <a:xfrm>
            <a:off x="1884364" y="4131992"/>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6" name="TextBox 45"/>
          <p:cNvSpPr txBox="1"/>
          <p:nvPr/>
        </p:nvSpPr>
        <p:spPr>
          <a:xfrm>
            <a:off x="2194659" y="4054711"/>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48" name="TextBox 47"/>
          <p:cNvSpPr txBox="1"/>
          <p:nvPr/>
        </p:nvSpPr>
        <p:spPr>
          <a:xfrm>
            <a:off x="3367594" y="895648"/>
            <a:ext cx="347346" cy="369332"/>
          </a:xfrm>
          <a:prstGeom prst="rect">
            <a:avLst/>
          </a:prstGeom>
          <a:noFill/>
        </p:spPr>
        <p:txBody>
          <a:bodyPr wrap="squar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49" name="TextBox 48"/>
          <p:cNvSpPr txBox="1"/>
          <p:nvPr/>
        </p:nvSpPr>
        <p:spPr>
          <a:xfrm>
            <a:off x="3012223" y="634454"/>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0" name="TextBox 49"/>
          <p:cNvSpPr txBox="1"/>
          <p:nvPr/>
        </p:nvSpPr>
        <p:spPr>
          <a:xfrm>
            <a:off x="3120838" y="932722"/>
            <a:ext cx="347346" cy="369332"/>
          </a:xfrm>
          <a:prstGeom prst="rect">
            <a:avLst/>
          </a:prstGeom>
          <a:noFill/>
        </p:spPr>
        <p:txBody>
          <a:bodyPr wrap="squar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2" name="TextBox 51"/>
          <p:cNvSpPr txBox="1"/>
          <p:nvPr/>
        </p:nvSpPr>
        <p:spPr>
          <a:xfrm>
            <a:off x="4113438" y="1785985"/>
            <a:ext cx="408762" cy="461665"/>
          </a:xfrm>
          <a:prstGeom prst="rect">
            <a:avLst/>
          </a:prstGeom>
          <a:noFill/>
        </p:spPr>
        <p:txBody>
          <a:bodyPr wrap="squar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grpSp>
        <p:nvGrpSpPr>
          <p:cNvPr id="3" name="组合 2"/>
          <p:cNvGrpSpPr/>
          <p:nvPr/>
        </p:nvGrpSpPr>
        <p:grpSpPr>
          <a:xfrm>
            <a:off x="539205" y="411163"/>
            <a:ext cx="4105150" cy="4105150"/>
            <a:chOff x="4644008" y="267494"/>
            <a:chExt cx="4392488" cy="4392488"/>
          </a:xfrm>
        </p:grpSpPr>
        <p:sp>
          <p:nvSpPr>
            <p:cNvPr id="47" name="TextBox 46"/>
            <p:cNvSpPr txBox="1"/>
            <p:nvPr/>
          </p:nvSpPr>
          <p:spPr>
            <a:xfrm>
              <a:off x="6581326" y="575925"/>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19" name="TextBox 18"/>
            <p:cNvSpPr txBox="1"/>
            <p:nvPr/>
          </p:nvSpPr>
          <p:spPr>
            <a:xfrm>
              <a:off x="6256746" y="551600"/>
              <a:ext cx="56726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32" name="TextBox 31"/>
            <p:cNvSpPr txBox="1"/>
            <p:nvPr/>
          </p:nvSpPr>
          <p:spPr>
            <a:xfrm>
              <a:off x="8376806" y="2435677"/>
              <a:ext cx="371658" cy="352097"/>
            </a:xfrm>
            <a:prstGeom prst="rect">
              <a:avLst/>
            </a:prstGeom>
            <a:noFill/>
          </p:spPr>
          <p:txBody>
            <a:bodyPr wrap="none" rtlCol="0">
              <a:spAutoFit/>
            </a:bodyPr>
            <a:lstStyle/>
            <a:p>
              <a:r>
                <a:rPr lang="zh-CN" altLang="en-US" dirty="0" smtClean="0">
                  <a:solidFill>
                    <a:srgbClr val="FFC000">
                      <a:alpha val="70000"/>
                    </a:srgbClr>
                  </a:solidFill>
                  <a:sym typeface="Wingdings 2" panose="05020102010507070707"/>
                </a:rPr>
                <a:t></a:t>
              </a:r>
              <a:endParaRPr lang="zh-CN" altLang="en-US" dirty="0">
                <a:solidFill>
                  <a:srgbClr val="FFC000">
                    <a:alpha val="70000"/>
                  </a:srgbClr>
                </a:solidFill>
              </a:endParaRPr>
            </a:p>
          </p:txBody>
        </p:sp>
        <p:sp>
          <p:nvSpPr>
            <p:cNvPr id="37" name="TextBox 36"/>
            <p:cNvSpPr txBox="1"/>
            <p:nvPr/>
          </p:nvSpPr>
          <p:spPr>
            <a:xfrm>
              <a:off x="5587647" y="786738"/>
              <a:ext cx="481689" cy="498804"/>
            </a:xfrm>
            <a:prstGeom prst="rect">
              <a:avLst/>
            </a:prstGeom>
            <a:noFill/>
          </p:spPr>
          <p:txBody>
            <a:bodyPr wrap="none" rtlCol="0">
              <a:spAutoFit/>
            </a:bodyPr>
            <a:lstStyle/>
            <a:p>
              <a:r>
                <a:rPr lang="zh-CN" altLang="en-US" sz="2800" dirty="0" smtClean="0">
                  <a:solidFill>
                    <a:srgbClr val="FFC000">
                      <a:alpha val="70000"/>
                    </a:srgbClr>
                  </a:solidFill>
                  <a:sym typeface="Wingdings 2" panose="05020102010507070707"/>
                </a:rPr>
                <a:t></a:t>
              </a:r>
              <a:endParaRPr lang="zh-CN" altLang="en-US" sz="2800" dirty="0">
                <a:solidFill>
                  <a:srgbClr val="FFC000">
                    <a:alpha val="70000"/>
                  </a:srgbClr>
                </a:solidFill>
              </a:endParaRPr>
            </a:p>
          </p:txBody>
        </p:sp>
        <p:sp>
          <p:nvSpPr>
            <p:cNvPr id="40" name="TextBox 39"/>
            <p:cNvSpPr txBox="1"/>
            <p:nvPr/>
          </p:nvSpPr>
          <p:spPr>
            <a:xfrm>
              <a:off x="5064250" y="3184539"/>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1" name="TextBox 40"/>
            <p:cNvSpPr txBox="1"/>
            <p:nvPr/>
          </p:nvSpPr>
          <p:spPr>
            <a:xfrm>
              <a:off x="8023061" y="3363838"/>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45" name="TextBox 44"/>
            <p:cNvSpPr txBox="1"/>
            <p:nvPr/>
          </p:nvSpPr>
          <p:spPr>
            <a:xfrm>
              <a:off x="6150785" y="3880134"/>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53" name="TextBox 52"/>
            <p:cNvSpPr txBox="1"/>
            <p:nvPr/>
          </p:nvSpPr>
          <p:spPr>
            <a:xfrm>
              <a:off x="8399625" y="2025562"/>
              <a:ext cx="371658" cy="352097"/>
            </a:xfrm>
            <a:prstGeom prst="rect">
              <a:avLst/>
            </a:prstGeom>
            <a:noFill/>
          </p:spPr>
          <p:txBody>
            <a:bodyPr wrap="none" rtlCol="0">
              <a:spAutoFit/>
            </a:bodyPr>
            <a:lstStyle/>
            <a:p>
              <a:r>
                <a:rPr lang="zh-CN" altLang="en-US" dirty="0" smtClean="0">
                  <a:solidFill>
                    <a:srgbClr val="FFC000"/>
                  </a:solidFill>
                  <a:sym typeface="Wingdings 2" panose="05020102010507070707"/>
                </a:rPr>
                <a:t></a:t>
              </a:r>
              <a:endParaRPr lang="zh-CN" altLang="en-US" dirty="0">
                <a:solidFill>
                  <a:srgbClr val="FFC000"/>
                </a:solidFill>
              </a:endParaRPr>
            </a:p>
          </p:txBody>
        </p:sp>
        <p:sp>
          <p:nvSpPr>
            <p:cNvPr id="54" name="TextBox 53"/>
            <p:cNvSpPr txBox="1"/>
            <p:nvPr/>
          </p:nvSpPr>
          <p:spPr>
            <a:xfrm>
              <a:off x="4879089" y="2371947"/>
              <a:ext cx="437371" cy="440121"/>
            </a:xfrm>
            <a:prstGeom prst="rect">
              <a:avLst/>
            </a:prstGeom>
            <a:noFill/>
          </p:spPr>
          <p:txBody>
            <a:bodyPr wrap="none" rtlCol="0">
              <a:spAutoFit/>
            </a:bodyPr>
            <a:lstStyle/>
            <a:p>
              <a:r>
                <a:rPr lang="zh-CN" altLang="en-US" sz="2400" dirty="0" smtClean="0">
                  <a:solidFill>
                    <a:srgbClr val="FFC000">
                      <a:alpha val="56000"/>
                    </a:srgbClr>
                  </a:solidFill>
                  <a:sym typeface="Wingdings 2" panose="05020102010507070707"/>
                </a:rPr>
                <a:t></a:t>
              </a:r>
              <a:endParaRPr lang="zh-CN" altLang="en-US" sz="2400" dirty="0">
                <a:solidFill>
                  <a:srgbClr val="FFC000">
                    <a:alpha val="56000"/>
                  </a:srgbClr>
                </a:solidFill>
              </a:endParaRPr>
            </a:p>
          </p:txBody>
        </p:sp>
        <p:sp>
          <p:nvSpPr>
            <p:cNvPr id="20" name="椭圆 19"/>
            <p:cNvSpPr/>
            <p:nvPr/>
          </p:nvSpPr>
          <p:spPr>
            <a:xfrm>
              <a:off x="4644008" y="267494"/>
              <a:ext cx="4392488" cy="43924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剪去单角的矩形 61"/>
          <p:cNvSpPr/>
          <p:nvPr/>
        </p:nvSpPr>
        <p:spPr>
          <a:xfrm flipH="1">
            <a:off x="5840730" y="1301750"/>
            <a:ext cx="2698750" cy="1599565"/>
          </a:xfrm>
          <a:prstGeom prst="snip1Rect">
            <a:avLst>
              <a:gd name="adj" fmla="val 234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5625555" y="1086958"/>
            <a:ext cx="3108325" cy="2194560"/>
          </a:xfrm>
          <a:prstGeom prst="rect">
            <a:avLst/>
          </a:prstGeom>
          <a:noFill/>
        </p:spPr>
        <p:txBody>
          <a:bodyPr wrap="none" rtlCol="0">
            <a:spAutoFit/>
          </a:bodyPr>
          <a:lstStyle/>
          <a:p>
            <a:r>
              <a:rPr lang="en-US" altLang="zh-CN" sz="13800" dirty="0" smtClean="0">
                <a:solidFill>
                  <a:schemeClr val="tx1">
                    <a:lumMod val="85000"/>
                    <a:lumOff val="15000"/>
                  </a:schemeClr>
                </a:solidFill>
                <a:latin typeface="Broadway" panose="04040905080B02020502" pitchFamily="82" charset="0"/>
              </a:rPr>
              <a:t>2.3</a:t>
            </a:r>
            <a:endParaRPr lang="zh-CN" altLang="en-US" sz="13800" dirty="0">
              <a:solidFill>
                <a:schemeClr val="tx1">
                  <a:lumMod val="85000"/>
                  <a:lumOff val="15000"/>
                </a:schemeClr>
              </a:solidFill>
              <a:latin typeface="Broadway" panose="04040905080B02020502" pitchFamily="82" charset="0"/>
            </a:endParaRPr>
          </a:p>
        </p:txBody>
      </p:sp>
      <p:sp>
        <p:nvSpPr>
          <p:cNvPr id="64" name="TextBox 63"/>
          <p:cNvSpPr txBox="1"/>
          <p:nvPr/>
        </p:nvSpPr>
        <p:spPr>
          <a:xfrm>
            <a:off x="6002020" y="2914650"/>
            <a:ext cx="2241550" cy="701040"/>
          </a:xfrm>
          <a:prstGeom prst="rect">
            <a:avLst/>
          </a:prstGeom>
          <a:noFill/>
          <a:ln>
            <a:noFill/>
          </a:ln>
        </p:spPr>
        <p:txBody>
          <a:bodyPr wrap="square" rtlCol="0">
            <a:spAutoFit/>
          </a:bodyPr>
          <a:lstStyle/>
          <a:p>
            <a:pPr algn="dist"/>
            <a:r>
              <a:rPr lang="zh-CN" altLang="en-US" sz="4000" dirty="0">
                <a:solidFill>
                  <a:srgbClr val="FFC000"/>
                </a:solidFill>
                <a:latin typeface="方正细圆简体" panose="03000509000000000000" pitchFamily="65" charset="-122"/>
                <a:ea typeface="方正细圆简体" panose="03000509000000000000" pitchFamily="65" charset="-122"/>
              </a:rPr>
              <a:t>断言</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750" fill="hold"/>
                                        <p:tgtEl>
                                          <p:spTgt spid="62"/>
                                        </p:tgtEl>
                                        <p:attrNameLst>
                                          <p:attrName>ppt_w</p:attrName>
                                        </p:attrNameLst>
                                      </p:cBhvr>
                                      <p:tavLst>
                                        <p:tav tm="0">
                                          <p:val>
                                            <p:fltVal val="0"/>
                                          </p:val>
                                        </p:tav>
                                        <p:tav tm="100000">
                                          <p:val>
                                            <p:strVal val="#ppt_w"/>
                                          </p:val>
                                        </p:tav>
                                      </p:tavLst>
                                    </p:anim>
                                    <p:anim calcmode="lin" valueType="num">
                                      <p:cBhvr>
                                        <p:cTn id="8" dur="750" fill="hold"/>
                                        <p:tgtEl>
                                          <p:spTgt spid="62"/>
                                        </p:tgtEl>
                                        <p:attrNameLst>
                                          <p:attrName>ppt_h</p:attrName>
                                        </p:attrNameLst>
                                      </p:cBhvr>
                                      <p:tavLst>
                                        <p:tav tm="0">
                                          <p:val>
                                            <p:fltVal val="0"/>
                                          </p:val>
                                        </p:tav>
                                        <p:tav tm="100000">
                                          <p:val>
                                            <p:strVal val="#ppt_h"/>
                                          </p:val>
                                        </p:tav>
                                      </p:tavLst>
                                    </p:anim>
                                    <p:anim calcmode="lin" valueType="num">
                                      <p:cBhvr>
                                        <p:cTn id="9" dur="750" fill="hold"/>
                                        <p:tgtEl>
                                          <p:spTgt spid="62"/>
                                        </p:tgtEl>
                                        <p:attrNameLst>
                                          <p:attrName>style.rotation</p:attrName>
                                        </p:attrNameLst>
                                      </p:cBhvr>
                                      <p:tavLst>
                                        <p:tav tm="0">
                                          <p:val>
                                            <p:fltVal val="360"/>
                                          </p:val>
                                        </p:tav>
                                        <p:tav tm="100000">
                                          <p:val>
                                            <p:fltVal val="0"/>
                                          </p:val>
                                        </p:tav>
                                      </p:tavLst>
                                    </p:anim>
                                    <p:animEffect transition="in" filter="fade">
                                      <p:cBhvr>
                                        <p:cTn id="10" dur="750"/>
                                        <p:tgtEl>
                                          <p:spTgt spid="62"/>
                                        </p:tgtEl>
                                      </p:cBhvr>
                                    </p:animEffect>
                                  </p:childTnLst>
                                </p:cTn>
                              </p:par>
                              <p:par>
                                <p:cTn id="11" presetID="8" presetClass="emph" presetSubtype="0" repeatCount="2000" fill="hold" nodeType="withEffect">
                                  <p:stCondLst>
                                    <p:cond delay="0"/>
                                  </p:stCondLst>
                                  <p:childTnLst>
                                    <p:animRot by="21600000">
                                      <p:cBhvr>
                                        <p:cTn id="12" dur="3500" fill="hold"/>
                                        <p:tgtEl>
                                          <p:spTgt spid="3"/>
                                        </p:tgtEl>
                                        <p:attrNameLst>
                                          <p:attrName>r</p:attrName>
                                        </p:attrNameLst>
                                      </p:cBhvr>
                                    </p:animRot>
                                  </p:childTnLst>
                                </p:cTn>
                              </p:par>
                              <p:par>
                                <p:cTn id="13" presetID="35" presetClass="emph" presetSubtype="0" repeatCount="3000" fill="hold" grpId="0" nodeType="withEffect">
                                  <p:stCondLst>
                                    <p:cond delay="250"/>
                                  </p:stCondLst>
                                  <p:childTnLst>
                                    <p:anim calcmode="discrete" valueType="str">
                                      <p:cBhvr>
                                        <p:cTn id="14" dur="2000" fill="hold"/>
                                        <p:tgtEl>
                                          <p:spTgt spid="38"/>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2000" fill="hold"/>
                                        <p:tgtEl>
                                          <p:spTgt spid="51"/>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1250"/>
                                  </p:stCondLst>
                                  <p:childTnLst>
                                    <p:anim calcmode="discrete" valueType="str">
                                      <p:cBhvr>
                                        <p:cTn id="18" dur="2000" fill="hold"/>
                                        <p:tgtEl>
                                          <p:spTgt spid="3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250"/>
                                  </p:stCondLst>
                                  <p:childTnLst>
                                    <p:anim calcmode="discrete" valueType="str">
                                      <p:cBhvr>
                                        <p:cTn id="20" dur="2000" fill="hold"/>
                                        <p:tgtEl>
                                          <p:spTgt spid="42"/>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500"/>
                                  </p:stCondLst>
                                  <p:childTnLst>
                                    <p:anim calcmode="discrete" valueType="str">
                                      <p:cBhvr>
                                        <p:cTn id="22" dur="2000" fill="hold"/>
                                        <p:tgtEl>
                                          <p:spTgt spid="52"/>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250"/>
                                  </p:stCondLst>
                                  <p:childTnLst>
                                    <p:anim calcmode="discrete" valueType="str">
                                      <p:cBhvr>
                                        <p:cTn id="24" dur="2000" fill="hold"/>
                                        <p:tgtEl>
                                          <p:spTgt spid="43"/>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2000" fill="hold"/>
                                        <p:tgtEl>
                                          <p:spTgt spid="33"/>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0"/>
                                  </p:stCondLst>
                                  <p:childTnLst>
                                    <p:anim calcmode="discrete" valueType="str">
                                      <p:cBhvr>
                                        <p:cTn id="28" dur="2000" fill="hold"/>
                                        <p:tgtEl>
                                          <p:spTgt spid="35"/>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grpId="0" nodeType="withEffect">
                                  <p:stCondLst>
                                    <p:cond delay="1000"/>
                                  </p:stCondLst>
                                  <p:childTnLst>
                                    <p:anim calcmode="discrete" valueType="str">
                                      <p:cBhvr>
                                        <p:cTn id="30" dur="2000" fill="hold"/>
                                        <p:tgtEl>
                                          <p:spTgt spid="36"/>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grpId="0" nodeType="withEffect">
                                  <p:stCondLst>
                                    <p:cond delay="0"/>
                                  </p:stCondLst>
                                  <p:childTnLst>
                                    <p:anim calcmode="discrete" valueType="str">
                                      <p:cBhvr>
                                        <p:cTn id="32" dur="2000" fill="hold"/>
                                        <p:tgtEl>
                                          <p:spTgt spid="30"/>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grpId="0" nodeType="withEffect">
                                  <p:stCondLst>
                                    <p:cond delay="500"/>
                                  </p:stCondLst>
                                  <p:childTnLst>
                                    <p:anim calcmode="discrete" valueType="str">
                                      <p:cBhvr>
                                        <p:cTn id="34" dur="2000" fill="hold"/>
                                        <p:tgtEl>
                                          <p:spTgt spid="29"/>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0" nodeType="withEffect">
                                  <p:stCondLst>
                                    <p:cond delay="750"/>
                                  </p:stCondLst>
                                  <p:childTnLst>
                                    <p:anim calcmode="discrete" valueType="str">
                                      <p:cBhvr>
                                        <p:cTn id="36" dur="2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43" grpId="0"/>
      <p:bldP spid="51" grpId="0"/>
      <p:bldP spid="30" grpId="0"/>
      <p:bldP spid="33" grpId="0"/>
      <p:bldP spid="35" grpId="0"/>
      <p:bldP spid="36" grpId="0"/>
      <p:bldP spid="39" grpId="0"/>
      <p:bldP spid="42" grpId="0"/>
      <p:bldP spid="50" grpId="0"/>
      <p:bldP spid="52" grpId="0"/>
      <p:bldP spid="6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798775" y="2216764"/>
            <a:ext cx="864979" cy="86497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4423735" y="3363838"/>
            <a:ext cx="265176" cy="457200"/>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53"/>
          <p:cNvSpPr txBox="1"/>
          <p:nvPr/>
        </p:nvSpPr>
        <p:spPr>
          <a:xfrm>
            <a:off x="1009015" y="397510"/>
            <a:ext cx="7826375" cy="579120"/>
          </a:xfrm>
          <a:prstGeom prst="rect">
            <a:avLst/>
          </a:prstGeom>
          <a:noFill/>
        </p:spPr>
        <p:txBody>
          <a:bodyPr wrap="square" rtlCol="0">
            <a:spAutoFit/>
          </a:bodyPr>
          <a:lstStyle/>
          <a:p>
            <a:r>
              <a:rPr lang="en-US" altLang="zh-CN" sz="3200" dirty="0">
                <a:solidFill>
                  <a:srgbClr val="FFC000"/>
                </a:solidFill>
                <a:latin typeface="方正细圆简体" panose="03000509000000000000" pitchFamily="65" charset="-122"/>
                <a:ea typeface="方正细圆简体" panose="03000509000000000000" pitchFamily="65" charset="-122"/>
              </a:rPr>
              <a:t>    </a:t>
            </a:r>
            <a:r>
              <a:rPr lang="en-US" altLang="zh-CN" sz="3200" dirty="0">
                <a:solidFill>
                  <a:srgbClr val="FFC000"/>
                </a:solidFill>
                <a:latin typeface="仿宋" panose="02010609060101010101" charset="-122"/>
                <a:ea typeface="仿宋" panose="02010609060101010101" charset="-122"/>
              </a:rPr>
              <a:t> </a:t>
            </a:r>
            <a:r>
              <a:rPr lang="zh-CN" altLang="en-US" sz="3200" dirty="0">
                <a:solidFill>
                  <a:srgbClr val="FFC000"/>
                </a:solidFill>
                <a:latin typeface="仿宋" panose="02010609060101010101" charset="-122"/>
                <a:ea typeface="仿宋" panose="02010609060101010101" charset="-122"/>
              </a:rPr>
              <a:t>框架的中心思想</a:t>
            </a:r>
            <a:r>
              <a:rPr lang="en-US" altLang="zh-CN" sz="3200" dirty="0">
                <a:solidFill>
                  <a:srgbClr val="FFC000"/>
                </a:solidFill>
                <a:latin typeface="仿宋" panose="02010609060101010101" charset="-122"/>
                <a:ea typeface="仿宋" panose="02010609060101010101" charset="-122"/>
              </a:rPr>
              <a:t>————</a:t>
            </a:r>
            <a:r>
              <a:rPr lang="zh-CN" altLang="en-US" sz="3200" dirty="0">
                <a:solidFill>
                  <a:srgbClr val="FFC000"/>
                </a:solidFill>
                <a:latin typeface="仿宋" panose="02010609060101010101" charset="-122"/>
                <a:ea typeface="仿宋" panose="02010609060101010101" charset="-122"/>
              </a:rPr>
              <a:t>断言</a:t>
            </a:r>
          </a:p>
        </p:txBody>
      </p:sp>
      <p:sp>
        <p:nvSpPr>
          <p:cNvPr id="5" name="文本框 53"/>
          <p:cNvSpPr txBox="1"/>
          <p:nvPr/>
        </p:nvSpPr>
        <p:spPr>
          <a:xfrm>
            <a:off x="899795" y="1279525"/>
            <a:ext cx="7454900" cy="3078480"/>
          </a:xfrm>
          <a:prstGeom prst="rect">
            <a:avLst/>
          </a:prstGeom>
          <a:noFill/>
        </p:spPr>
        <p:txBody>
          <a:bodyPr wrap="square" rtlCol="0">
            <a:spAutoFit/>
          </a:bodyPr>
          <a:lstStyle/>
          <a:p>
            <a:r>
              <a:rPr lang="zh-CN" sz="2800" dirty="0">
                <a:solidFill>
                  <a:srgbClr val="FFC000"/>
                </a:solidFill>
                <a:latin typeface="方正细圆简体" panose="03000509000000000000" pitchFamily="65" charset="-122"/>
                <a:ea typeface="方正细圆简体" panose="03000509000000000000" pitchFamily="65" charset="-122"/>
              </a:rPr>
              <a:t>断言即为期望输出语句。</a:t>
            </a:r>
          </a:p>
          <a:p>
            <a:r>
              <a:rPr lang="zh-CN" sz="2800" dirty="0">
                <a:solidFill>
                  <a:srgbClr val="FFC000"/>
                </a:solidFill>
                <a:latin typeface="方正细圆简体" panose="03000509000000000000" pitchFamily="65" charset="-122"/>
                <a:ea typeface="方正细圆简体" panose="03000509000000000000" pitchFamily="65" charset="-122"/>
              </a:rPr>
              <a:t>也就是</a:t>
            </a:r>
            <a:r>
              <a:rPr lang="en-US" altLang="zh-CN" sz="2800" dirty="0">
                <a:solidFill>
                  <a:srgbClr val="FFC000"/>
                </a:solidFill>
                <a:latin typeface="方正细圆简体" panose="03000509000000000000" pitchFamily="65" charset="-122"/>
                <a:ea typeface="方正细圆简体" panose="03000509000000000000" pitchFamily="65" charset="-122"/>
              </a:rPr>
              <a:t>“</a:t>
            </a:r>
            <a:r>
              <a:rPr lang="zh-CN" altLang="en-US" sz="2800" dirty="0">
                <a:solidFill>
                  <a:srgbClr val="FFC000"/>
                </a:solidFill>
                <a:latin typeface="方正细圆简体" panose="03000509000000000000" pitchFamily="65" charset="-122"/>
                <a:ea typeface="方正细圆简体" panose="03000509000000000000" pitchFamily="65" charset="-122"/>
              </a:rPr>
              <a:t>我断言这个</a:t>
            </a:r>
            <a:r>
              <a:rPr lang="en-US" altLang="zh-CN" sz="2800" dirty="0">
                <a:solidFill>
                  <a:srgbClr val="FFC000"/>
                </a:solidFill>
                <a:latin typeface="方正细圆简体" panose="03000509000000000000" pitchFamily="65" charset="-122"/>
                <a:ea typeface="方正细圆简体" panose="03000509000000000000" pitchFamily="65" charset="-122"/>
              </a:rPr>
              <a:t>x</a:t>
            </a:r>
            <a:r>
              <a:rPr lang="zh-CN" altLang="en-US" sz="2800" dirty="0">
                <a:solidFill>
                  <a:srgbClr val="FFC000"/>
                </a:solidFill>
                <a:latin typeface="方正细圆简体" panose="03000509000000000000" pitchFamily="65" charset="-122"/>
                <a:ea typeface="方正细圆简体" panose="03000509000000000000" pitchFamily="65" charset="-122"/>
              </a:rPr>
              <a:t>应该等于</a:t>
            </a:r>
            <a:r>
              <a:rPr lang="en-US" altLang="zh-CN" sz="2800" dirty="0">
                <a:solidFill>
                  <a:srgbClr val="FFC000"/>
                </a:solidFill>
                <a:latin typeface="方正细圆简体" panose="03000509000000000000" pitchFamily="65" charset="-122"/>
                <a:ea typeface="方正细圆简体" panose="03000509000000000000" pitchFamily="65" charset="-122"/>
              </a:rPr>
              <a:t>y”</a:t>
            </a:r>
            <a:r>
              <a:rPr lang="zh-CN" altLang="en-US" sz="2800" dirty="0">
                <a:solidFill>
                  <a:srgbClr val="FFC000"/>
                </a:solidFill>
                <a:latin typeface="方正细圆简体" panose="03000509000000000000" pitchFamily="65" charset="-122"/>
                <a:ea typeface="方正细圆简体" panose="03000509000000000000" pitchFamily="65" charset="-122"/>
              </a:rPr>
              <a:t>。当断言被执行时，如果它的返回是正确的，不会有事情发生。换句话说，如果你的断言失败，则错误信息会反馈给你，以便你返回修改直到你的断言成功。对断言的详细解释，可参考</a:t>
            </a:r>
            <a:r>
              <a:rPr lang="en-US" altLang="zh-CN" sz="2800" dirty="0">
                <a:solidFill>
                  <a:srgbClr val="FFC000"/>
                </a:solidFill>
                <a:latin typeface="方正细圆简体" panose="03000509000000000000" pitchFamily="65" charset="-122"/>
                <a:ea typeface="方正细圆简体" panose="03000509000000000000" pitchFamily="65" charset="-122"/>
              </a:rPr>
              <a:t>Test::Unit:Assertions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par>
                                <p:cTn id="8" presetID="2" presetClass="entr" presetSubtype="1" fill="hold" grpId="0" nodeType="withEffect">
                                  <p:stCondLst>
                                    <p:cond delay="50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762</Words>
  <Application>Microsoft Office PowerPoint</Application>
  <PresentationFormat>全屏显示(16:9)</PresentationFormat>
  <Paragraphs>281</Paragraphs>
  <Slides>17</Slides>
  <Notes>1</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方正细圆简体</vt:lpstr>
      <vt:lpstr>Wingdings 2</vt:lpstr>
      <vt:lpstr>仿宋</vt:lpstr>
      <vt:lpstr>Broadway</vt:lpstr>
      <vt:lpstr>方正汉真广标简体</vt:lpstr>
      <vt:lpstr>文鼎特粗宋简</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zdg</cp:lastModifiedBy>
  <cp:revision>71</cp:revision>
  <dcterms:created xsi:type="dcterms:W3CDTF">2015-05-16T00:02:00Z</dcterms:created>
  <dcterms:modified xsi:type="dcterms:W3CDTF">2017-05-21T09:10:32Z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