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69" r:id="rId2"/>
    <p:sldId id="264" r:id="rId3"/>
    <p:sldId id="260" r:id="rId4"/>
    <p:sldId id="265" r:id="rId5"/>
    <p:sldId id="279" r:id="rId6"/>
    <p:sldId id="283" r:id="rId7"/>
    <p:sldId id="284" r:id="rId8"/>
    <p:sldId id="301" r:id="rId9"/>
    <p:sldId id="303" r:id="rId10"/>
    <p:sldId id="287" r:id="rId11"/>
    <p:sldId id="285" r:id="rId12"/>
    <p:sldId id="309" r:id="rId13"/>
    <p:sldId id="310" r:id="rId14"/>
    <p:sldId id="311" r:id="rId15"/>
    <p:sldId id="312" r:id="rId16"/>
    <p:sldId id="289" r:id="rId17"/>
    <p:sldId id="302" r:id="rId18"/>
    <p:sldId id="304" r:id="rId19"/>
    <p:sldId id="305" r:id="rId20"/>
    <p:sldId id="306" r:id="rId21"/>
    <p:sldId id="307" r:id="rId22"/>
    <p:sldId id="290" r:id="rId23"/>
    <p:sldId id="300" r:id="rId24"/>
    <p:sldId id="295" r:id="rId25"/>
    <p:sldId id="299" r:id="rId26"/>
    <p:sldId id="296" r:id="rId27"/>
    <p:sldId id="313" r:id="rId28"/>
    <p:sldId id="314" r:id="rId29"/>
    <p:sldId id="267" r:id="rId30"/>
  </p:sldIdLst>
  <p:sldSz cx="9144000" cy="5143500" type="screen16x9"/>
  <p:notesSz cx="6858000" cy="9144000"/>
  <p:embeddedFontLst>
    <p:embeddedFont>
      <p:font typeface="Broadway" panose="04040905080B02020502" pitchFamily="82" charset="0"/>
      <p:regular r:id="rId32"/>
    </p:embeddedFont>
    <p:embeddedFont>
      <p:font typeface="仿宋" panose="02010609060101010101" pitchFamily="49" charset="-122"/>
      <p:regular r:id="rId33"/>
    </p:embeddedFont>
    <p:embeddedFont>
      <p:font typeface="Wingdings 2" panose="05020102010507070707" pitchFamily="18" charset="2"/>
      <p:regular r:id="rId34"/>
    </p:embeddedFont>
    <p:embeddedFont>
      <p:font typeface="方正汉真广标简体" panose="02010600030101010101" charset="-122"/>
      <p:regular r:id="rId35"/>
    </p:embeddedFont>
    <p:embeddedFont>
      <p:font typeface="黑体" panose="02010609060101010101" pitchFamily="49" charset="-122"/>
      <p:regular r:id="rId36"/>
    </p:embeddedFont>
    <p:embeddedFont>
      <p:font typeface="ＭＳ Ｐゴシック" panose="020B0600070205080204" pitchFamily="34" charset="-128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微软雅黑" panose="020B0503020204020204" pitchFamily="34" charset="-122"/>
      <p:regular r:id="rId42"/>
      <p:bold r:id="rId43"/>
    </p:embeddedFont>
    <p:embeddedFont>
      <p:font typeface="方正细圆简体" panose="02010600030101010101" charset="-122"/>
      <p:regular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8" d="100"/>
          <a:sy n="78" d="100"/>
        </p:scale>
        <p:origin x="-1560" y="-581"/>
      </p:cViewPr>
      <p:guideLst>
        <p:guide orient="horz" pos="1660"/>
        <p:guide orient="horz" pos="236"/>
        <p:guide orient="horz" pos="2977"/>
        <p:guide pos="526"/>
        <p:guide pos="2970"/>
        <p:guide pos="52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05A0-C644-4292-A5A5-A33F00858024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566B3-FAB8-4C8E-B6D7-7943FDBDB7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4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566B3-FAB8-4C8E-B6D7-7943FDBDB7B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CAAC-809A-4851-8204-EDE4993AF3CF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46A6-275E-4B30-8D13-893CA875A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1946" y="211592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3795" y="177616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0471" y="365187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8814" y="257175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1121" y="103493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883" y="92218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1086" y="3459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8064" y="329183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1782" y="3596426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0782" y="3299773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4798" y="27957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8184" y="41204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8479" y="40431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11414" y="884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53894" y="620058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4658" y="92120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5109" y="1771589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1512" y="267494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627534"/>
            <a:ext cx="41044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800" dirty="0" smtClean="0">
                <a:solidFill>
                  <a:srgbClr val="FFC000"/>
                </a:solidFill>
                <a:latin typeface="方正汉真广标简体" panose="02000000000000000000" pitchFamily="2" charset="-122"/>
                <a:ea typeface="文鼎特粗宋简" panose="02010609010101010101" pitchFamily="49" charset="-122"/>
              </a:rPr>
              <a:t>RUBY</a:t>
            </a:r>
            <a:r>
              <a:rPr lang="zh-CN" altLang="en-US" sz="5800" dirty="0" smtClean="0">
                <a:solidFill>
                  <a:srgbClr val="FFC000"/>
                </a:solidFill>
                <a:latin typeface="方正汉真广标简体" panose="02000000000000000000" pitchFamily="2" charset="-122"/>
                <a:ea typeface="文鼎特粗宋简" panose="02010609010101010101" pitchFamily="49" charset="-122"/>
              </a:rPr>
              <a:t>编程规约</a:t>
            </a:r>
            <a:endParaRPr lang="zh-CN" altLang="en-US" sz="5800" dirty="0">
              <a:solidFill>
                <a:srgbClr val="FFC000"/>
              </a:solidFill>
              <a:latin typeface="方正汉真广标简体" panose="02000000000000000000" pitchFamily="2" charset="-122"/>
              <a:ea typeface="文鼎特粗宋简" panose="0201060901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0160" y="2542714"/>
            <a:ext cx="34518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G15</a:t>
            </a:r>
            <a:r>
              <a:rPr lang="zh-CN" altLang="en-US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小组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media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-1116632" y="4100194"/>
            <a:ext cx="609600" cy="609600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1120160" y="3292014"/>
            <a:ext cx="34518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组长：郑丁公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1120140" y="4006850"/>
            <a:ext cx="435165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组员：嵇德宏，谢正树</a:t>
            </a: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24128" y="1419622"/>
            <a:ext cx="2493645" cy="1821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25555" y="1086958"/>
            <a:ext cx="310832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2.3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30775" y="2914650"/>
            <a:ext cx="389572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程序结构相关的规约</a:t>
            </a:r>
            <a:endParaRPr lang="zh-CN" altLang="en-US" sz="40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类方法</a:t>
            </a:r>
            <a:r>
              <a:rPr lang="zh-CN" altLang="en-US" sz="36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和方法</a:t>
            </a:r>
            <a:r>
              <a:rPr lang="ja-JP" altLang="zh-CN" sz="36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的定义</a:t>
            </a:r>
            <a:endParaRPr lang="zh-CN" sz="36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类方法的定义的时候要使用</a:t>
            </a:r>
            <a:r>
              <a:rPr lang="en-US" altLang="zh-CN" sz="2000" dirty="0" smtClean="0">
                <a:solidFill>
                  <a:srgbClr val="FFFF00"/>
                </a:solidFill>
              </a:rPr>
              <a:t>self</a:t>
            </a:r>
            <a:r>
              <a:rPr lang="zh-CN" altLang="en-US" sz="2000" dirty="0" smtClean="0">
                <a:solidFill>
                  <a:srgbClr val="FFFF00"/>
                </a:solidFill>
              </a:rPr>
              <a:t>。</a:t>
            </a: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正例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class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Foo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  def self.foo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    ...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  end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end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8" name="文本框 53"/>
          <p:cNvSpPr txBox="1"/>
          <p:nvPr/>
        </p:nvSpPr>
        <p:spPr>
          <a:xfrm>
            <a:off x="899592" y="3507854"/>
            <a:ext cx="6754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方法的定义中，形参要用括号括起来。但是、没有参数的时候，括号可以省略</a:t>
            </a:r>
            <a:r>
              <a:rPr lang="zh-CN" altLang="en-US" sz="2800" dirty="0" smtClean="0">
                <a:solidFill>
                  <a:srgbClr val="FFFF00"/>
                </a:solidFill>
              </a:rPr>
              <a:t>。</a:t>
            </a:r>
            <a:endParaRPr lang="zh-CN" sz="2800" dirty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63638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误例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class </a:t>
            </a:r>
            <a:r>
              <a:rPr lang="en-US" altLang="zh-CN" dirty="0" err="1" smtClean="0">
                <a:solidFill>
                  <a:srgbClr val="FFFF00"/>
                </a:solidFill>
              </a:rPr>
              <a:t>Foo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def Foo.foo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...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end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end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18739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代码块</a:t>
            </a:r>
            <a:endParaRPr lang="zh-CN" sz="36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一个代码块基本上使用</a:t>
            </a:r>
            <a:r>
              <a:rPr lang="en-US" altLang="zh-CN" sz="2000" dirty="0" smtClean="0">
                <a:solidFill>
                  <a:srgbClr val="FFFF00"/>
                </a:solidFill>
              </a:rPr>
              <a:t>do ... end</a:t>
            </a:r>
            <a:r>
              <a:rPr lang="zh-CN" altLang="en-US" sz="2000" dirty="0" smtClean="0">
                <a:solidFill>
                  <a:srgbClr val="FFFF00"/>
                </a:solidFill>
              </a:rPr>
              <a:t>来包括起来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正</a:t>
            </a:r>
            <a:r>
              <a:rPr lang="ja-JP" altLang="en-US" sz="2000" dirty="0" smtClean="0">
                <a:solidFill>
                  <a:srgbClr val="FFFF00"/>
                </a:solidFill>
              </a:rPr>
              <a:t>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foo</a:t>
            </a:r>
            <a:r>
              <a:rPr lang="en-US" altLang="zh-CN" sz="2000" dirty="0" smtClean="0">
                <a:solidFill>
                  <a:srgbClr val="FFFF00"/>
                </a:solidFill>
              </a:rPr>
              <a:t>(x, y) do</a:t>
            </a: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end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x = bar(y, z) do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end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8" name="文本框 53"/>
          <p:cNvSpPr txBox="1"/>
          <p:nvPr/>
        </p:nvSpPr>
        <p:spPr>
          <a:xfrm>
            <a:off x="899592" y="3795886"/>
            <a:ext cx="6754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但是，方法链使用的时候，用</a:t>
            </a:r>
            <a:r>
              <a:rPr lang="en-US" altLang="zh-CN" sz="2000" dirty="0" smtClean="0">
                <a:solidFill>
                  <a:srgbClr val="FFFF00"/>
                </a:solidFill>
              </a:rPr>
              <a:t>{ ... }</a:t>
            </a:r>
            <a:r>
              <a:rPr lang="zh-CN" altLang="en-US" sz="2000" dirty="0" smtClean="0">
                <a:solidFill>
                  <a:srgbClr val="FFFF00"/>
                </a:solidFill>
              </a:rPr>
              <a:t>来包括起来。</a:t>
            </a: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正例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s =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ary.collect</a:t>
            </a:r>
            <a:r>
              <a:rPr lang="en-US" altLang="zh-CN" sz="2000" dirty="0" smtClean="0">
                <a:solidFill>
                  <a:srgbClr val="FFFF00"/>
                </a:solidFill>
              </a:rPr>
              <a:t> { |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000" dirty="0" smtClean="0">
                <a:solidFill>
                  <a:srgbClr val="FFFF00"/>
                </a:solidFill>
              </a:rPr>
              <a:t>|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i.to_s</a:t>
            </a:r>
            <a:r>
              <a:rPr lang="en-US" altLang="zh-CN" sz="2000" dirty="0" smtClean="0">
                <a:solidFill>
                  <a:srgbClr val="FFFF00"/>
                </a:solidFill>
              </a:rPr>
              <a:t> }.join(",")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1563638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误例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foo(x, y) {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}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 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x = bar(y, z) {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s-ES" altLang="zh-CN" dirty="0" smtClean="0">
                <a:solidFill>
                  <a:srgbClr val="FFFF00"/>
                </a:solidFill>
              </a:rPr>
              <a:t>}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083918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误例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s = </a:t>
            </a:r>
            <a:r>
              <a:rPr lang="en-US" altLang="zh-CN" dirty="0" err="1" smtClean="0">
                <a:solidFill>
                  <a:srgbClr val="FFFF00"/>
                </a:solidFill>
              </a:rPr>
              <a:t>ary.collect</a:t>
            </a:r>
            <a:r>
              <a:rPr lang="en-US" altLang="zh-CN" dirty="0" smtClean="0">
                <a:solidFill>
                  <a:srgbClr val="FFFF00"/>
                </a:solidFill>
              </a:rPr>
              <a:t> do |</a:t>
            </a:r>
            <a:r>
              <a:rPr lang="en-US" altLang="zh-CN" dirty="0" err="1" smtClean="0">
                <a:solidFill>
                  <a:srgbClr val="FFFF00"/>
                </a:solidFill>
              </a:rPr>
              <a:t>i</a:t>
            </a:r>
            <a:r>
              <a:rPr lang="en-US" altLang="zh-CN" dirty="0" smtClean="0">
                <a:solidFill>
                  <a:srgbClr val="FFFF00"/>
                </a:solidFill>
              </a:rPr>
              <a:t>| </a:t>
            </a:r>
            <a:r>
              <a:rPr lang="en-US" altLang="zh-CN" dirty="0" err="1" smtClean="0">
                <a:solidFill>
                  <a:srgbClr val="FFFF00"/>
                </a:solidFill>
              </a:rPr>
              <a:t>i.to_s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end.join</a:t>
            </a:r>
            <a:r>
              <a:rPr lang="en-US" altLang="zh-CN" dirty="0" smtClean="0">
                <a:solidFill>
                  <a:srgbClr val="FFFF00"/>
                </a:solidFill>
              </a:rPr>
              <a:t>(",")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代码块</a:t>
            </a:r>
            <a:endParaRPr lang="zh-CN" sz="36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If</a:t>
            </a:r>
            <a:r>
              <a:rPr lang="zh-CN" altLang="en-US" sz="2000" dirty="0" smtClean="0">
                <a:solidFill>
                  <a:srgbClr val="FFFF00"/>
                </a:solidFill>
              </a:rPr>
              <a:t>语句的</a:t>
            </a:r>
            <a:r>
              <a:rPr lang="en-US" altLang="zh-CN" sz="2000" dirty="0" smtClean="0">
                <a:solidFill>
                  <a:srgbClr val="FFFF00"/>
                </a:solidFill>
              </a:rPr>
              <a:t>then</a:t>
            </a:r>
            <a:r>
              <a:rPr lang="zh-CN" altLang="en-US" sz="2000" dirty="0" smtClean="0">
                <a:solidFill>
                  <a:srgbClr val="FFFF00"/>
                </a:solidFill>
              </a:rPr>
              <a:t>可以省略。另外、如果是</a:t>
            </a:r>
            <a:r>
              <a:rPr lang="en-US" altLang="zh-CN" sz="2000" dirty="0" smtClean="0">
                <a:solidFill>
                  <a:srgbClr val="FFFF00"/>
                </a:solidFill>
              </a:rPr>
              <a:t>if !x</a:t>
            </a:r>
            <a:r>
              <a:rPr lang="zh-CN" altLang="en-US" sz="2000" dirty="0" smtClean="0">
                <a:solidFill>
                  <a:srgbClr val="FFFF00"/>
                </a:solidFill>
              </a:rPr>
              <a:t>的时候、 请用</a:t>
            </a:r>
            <a:r>
              <a:rPr lang="en-US" altLang="zh-CN" sz="2000" dirty="0" smtClean="0">
                <a:solidFill>
                  <a:srgbClr val="FFFF00"/>
                </a:solidFill>
              </a:rPr>
              <a:t>unless x</a:t>
            </a:r>
            <a:r>
              <a:rPr lang="zh-CN" altLang="en-US" sz="2000" dirty="0" smtClean="0">
                <a:solidFill>
                  <a:srgbClr val="FFFF00"/>
                </a:solidFill>
              </a:rPr>
              <a:t>来置换。但是，</a:t>
            </a:r>
            <a:r>
              <a:rPr lang="en-US" altLang="zh-CN" sz="2000" dirty="0" smtClean="0">
                <a:solidFill>
                  <a:srgbClr val="FFFF00"/>
                </a:solidFill>
              </a:rPr>
              <a:t>unless</a:t>
            </a:r>
            <a:r>
              <a:rPr lang="zh-CN" altLang="en-US" sz="2000" dirty="0" smtClean="0">
                <a:solidFill>
                  <a:srgbClr val="FFFF00"/>
                </a:solidFill>
              </a:rPr>
              <a:t>的时候、 不使用</a:t>
            </a:r>
            <a:r>
              <a:rPr lang="en-US" altLang="zh-CN" sz="2000" dirty="0" smtClean="0">
                <a:solidFill>
                  <a:srgbClr val="FFFF00"/>
                </a:solidFill>
              </a:rPr>
              <a:t>else</a:t>
            </a:r>
            <a:r>
              <a:rPr lang="zh-CN" altLang="en-US" sz="2000" dirty="0" smtClean="0">
                <a:solidFill>
                  <a:srgbClr val="FFFF00"/>
                </a:solidFill>
              </a:rPr>
              <a:t>。还有，非常简单的条件，一行能够写下来的时候，直接使用</a:t>
            </a:r>
            <a:r>
              <a:rPr lang="en-US" altLang="zh-CN" sz="2000" dirty="0" smtClean="0">
                <a:solidFill>
                  <a:srgbClr val="FFFF00"/>
                </a:solidFill>
              </a:rPr>
              <a:t>if/while</a:t>
            </a:r>
            <a:r>
              <a:rPr lang="zh-CN" altLang="en-US" sz="2000" dirty="0" smtClean="0">
                <a:solidFill>
                  <a:srgbClr val="FFFF00"/>
                </a:solidFill>
              </a:rPr>
              <a:t>也可。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8" name="文本框 53"/>
          <p:cNvSpPr txBox="1"/>
          <p:nvPr/>
        </p:nvSpPr>
        <p:spPr>
          <a:xfrm>
            <a:off x="971600" y="2211710"/>
            <a:ext cx="6754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并且能使用</a:t>
            </a:r>
            <a:r>
              <a:rPr lang="en-US" altLang="zh-CN" sz="2000" dirty="0" smtClean="0">
                <a:solidFill>
                  <a:srgbClr val="FFFF00"/>
                </a:solidFill>
              </a:rPr>
              <a:t>case</a:t>
            </a:r>
            <a:r>
              <a:rPr lang="ja-JP" altLang="en-US" sz="2000" dirty="0" smtClean="0">
                <a:solidFill>
                  <a:srgbClr val="FFFF00"/>
                </a:solidFill>
              </a:rPr>
              <a:t>、</a:t>
            </a:r>
            <a:r>
              <a:rPr lang="zh-CN" altLang="en-US" sz="2000" dirty="0" smtClean="0">
                <a:solidFill>
                  <a:srgbClr val="FFFF00"/>
                </a:solidFill>
              </a:rPr>
              <a:t>请使用</a:t>
            </a:r>
            <a:r>
              <a:rPr lang="en-US" altLang="zh-CN" sz="2000" dirty="0" smtClean="0">
                <a:solidFill>
                  <a:srgbClr val="FFFF00"/>
                </a:solidFill>
              </a:rPr>
              <a:t>case</a:t>
            </a:r>
            <a:r>
              <a:rPr lang="ja-JP" altLang="en-US" sz="2000" dirty="0" smtClean="0">
                <a:solidFill>
                  <a:srgbClr val="FFFF00"/>
                </a:solidFill>
              </a:rPr>
              <a:t>。 </a:t>
            </a:r>
            <a:r>
              <a:rPr lang="zh-CN" altLang="en-US" sz="2000" dirty="0" smtClean="0">
                <a:solidFill>
                  <a:srgbClr val="FFFF00"/>
                </a:solidFill>
              </a:rPr>
              <a:t>省略掉</a:t>
            </a:r>
            <a:r>
              <a:rPr lang="en-US" altLang="zh-CN" sz="2000" dirty="0" smtClean="0">
                <a:solidFill>
                  <a:srgbClr val="FFFF00"/>
                </a:solidFill>
              </a:rPr>
              <a:t>then</a:t>
            </a:r>
            <a:r>
              <a:rPr lang="ja-JP" altLang="en-US" sz="2000" dirty="0" smtClean="0">
                <a:solidFill>
                  <a:srgbClr val="FFFF00"/>
                </a:solidFill>
              </a:rPr>
              <a:t>。</a:t>
            </a:r>
            <a:endParaRPr lang="en-US" altLang="ja-JP" sz="2000" dirty="0" smtClean="0">
              <a:solidFill>
                <a:srgbClr val="FFFF00"/>
              </a:solidFill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case x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when 1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when 2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end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2571750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误例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 case x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when 1 then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when 2 then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end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循环</a:t>
            </a:r>
            <a:endParaRPr lang="zh-CN" sz="36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While</a:t>
            </a:r>
            <a:r>
              <a:rPr lang="zh-CN" altLang="en-US" sz="2400" dirty="0" smtClean="0">
                <a:solidFill>
                  <a:srgbClr val="FFFF00"/>
                </a:solidFill>
              </a:rPr>
              <a:t>语句</a:t>
            </a:r>
            <a:r>
              <a:rPr lang="en-US" altLang="zh-CN" sz="2400" dirty="0" smtClean="0">
                <a:solidFill>
                  <a:srgbClr val="FFFF00"/>
                </a:solidFill>
              </a:rPr>
              <a:t>do</a:t>
            </a:r>
            <a:r>
              <a:rPr lang="zh-CN" altLang="en-US" sz="2400" dirty="0" smtClean="0">
                <a:solidFill>
                  <a:srgbClr val="FFFF00"/>
                </a:solidFill>
              </a:rPr>
              <a:t>省略。另外、</a:t>
            </a:r>
            <a:r>
              <a:rPr lang="en-US" altLang="zh-CN" sz="2400" dirty="0" smtClean="0">
                <a:solidFill>
                  <a:srgbClr val="FFFF00"/>
                </a:solidFill>
              </a:rPr>
              <a:t>while !x</a:t>
            </a:r>
            <a:r>
              <a:rPr lang="zh-CN" altLang="en-US" sz="2400" dirty="0" smtClean="0">
                <a:solidFill>
                  <a:srgbClr val="FFFF00"/>
                </a:solidFill>
              </a:rPr>
              <a:t>的时候、 请使用</a:t>
            </a:r>
            <a:r>
              <a:rPr lang="en-US" altLang="zh-CN" sz="2400" dirty="0" smtClean="0">
                <a:solidFill>
                  <a:srgbClr val="FFFF00"/>
                </a:solidFill>
              </a:rPr>
              <a:t>until x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另外、无限循环的时候，使用</a:t>
            </a:r>
            <a:r>
              <a:rPr lang="en-US" altLang="zh-CN" sz="2400" dirty="0" smtClean="0">
                <a:solidFill>
                  <a:srgbClr val="FFFF00"/>
                </a:solidFill>
              </a:rPr>
              <a:t>loop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正例</a:t>
            </a:r>
            <a:r>
              <a:rPr lang="en-US" altLang="zh-CN" sz="2400" dirty="0" smtClean="0">
                <a:solidFill>
                  <a:srgbClr val="FFFF00"/>
                </a:solidFill>
              </a:rPr>
              <a:t>: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loop do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end</a:t>
            </a:r>
          </a:p>
          <a:p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2355726"/>
            <a:ext cx="34563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误例</a:t>
            </a:r>
            <a:r>
              <a:rPr lang="en-US" altLang="zh-CN" sz="2400" dirty="0" smtClean="0">
                <a:solidFill>
                  <a:srgbClr val="FFFF00"/>
                </a:solidFill>
              </a:rPr>
              <a:t>: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while true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...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end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 b="1" dirty="0" smtClean="0">
                <a:solidFill>
                  <a:srgbClr val="FFFF00"/>
                </a:solidFill>
              </a:rPr>
              <a:t>运算符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和</a:t>
            </a:r>
            <a:r>
              <a:rPr lang="ja-JP" altLang="zh-CN" sz="3600" b="1" dirty="0" smtClean="0">
                <a:solidFill>
                  <a:srgbClr val="FFFF00"/>
                </a:solidFill>
              </a:rPr>
              <a:t>字符串</a:t>
            </a:r>
            <a:endParaRPr lang="zh-CN" sz="36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</a:rPr>
              <a:t>逻辑运算符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逻辑运算中，使用</a:t>
            </a:r>
            <a:r>
              <a:rPr lang="en-US" altLang="zh-CN" sz="2400" dirty="0" smtClean="0">
                <a:solidFill>
                  <a:srgbClr val="FFFF00"/>
                </a:solidFill>
              </a:rPr>
              <a:t>!</a:t>
            </a:r>
            <a:r>
              <a:rPr lang="zh-CN" altLang="en-US" sz="2400" dirty="0" smtClean="0">
                <a:solidFill>
                  <a:srgbClr val="FFFF00"/>
                </a:solidFill>
              </a:rPr>
              <a:t>、</a:t>
            </a:r>
            <a:r>
              <a:rPr lang="en-US" altLang="zh-CN" sz="2400" dirty="0" smtClean="0">
                <a:solidFill>
                  <a:srgbClr val="FFFF00"/>
                </a:solidFill>
              </a:rPr>
              <a:t>&amp;&amp;</a:t>
            </a:r>
            <a:r>
              <a:rPr lang="zh-CN" altLang="en-US" sz="2400" dirty="0" smtClean="0">
                <a:solidFill>
                  <a:srgbClr val="FFFF00"/>
                </a:solidFill>
              </a:rPr>
              <a:t>、</a:t>
            </a:r>
            <a:r>
              <a:rPr lang="en-US" altLang="zh-CN" sz="2400" dirty="0" smtClean="0">
                <a:solidFill>
                  <a:srgbClr val="FFFF00"/>
                </a:solidFill>
              </a:rPr>
              <a:t>||</a:t>
            </a:r>
            <a:r>
              <a:rPr lang="zh-CN" altLang="en-US" sz="2400" dirty="0" smtClean="0">
                <a:solidFill>
                  <a:srgbClr val="FFFF00"/>
                </a:solidFill>
              </a:rPr>
              <a:t>。 </a:t>
            </a:r>
            <a:r>
              <a:rPr lang="en-US" altLang="zh-CN" sz="2400" dirty="0" smtClean="0">
                <a:solidFill>
                  <a:srgbClr val="FFFF00"/>
                </a:solidFill>
              </a:rPr>
              <a:t>(not/and/or</a:t>
            </a:r>
            <a:r>
              <a:rPr lang="zh-CN" altLang="en-US" sz="2400" dirty="0" smtClean="0">
                <a:solidFill>
                  <a:srgbClr val="FFFF00"/>
                </a:solidFill>
              </a:rPr>
              <a:t>不使用。</a:t>
            </a:r>
            <a:r>
              <a:rPr lang="en-US" altLang="zh-CN" sz="2400" dirty="0" smtClean="0">
                <a:solidFill>
                  <a:srgbClr val="FFFF00"/>
                </a:solidFill>
              </a:rPr>
              <a:t>)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zh-CN" altLang="en-US" sz="2400" b="1" dirty="0" smtClean="0">
                <a:solidFill>
                  <a:srgbClr val="FFFF00"/>
                </a:solidFill>
              </a:rPr>
              <a:t>三项运算符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除非有明确的可读性，尽量不要使用三项运算符。 特别是、括号等必要的条件复杂的时候、跨行的时候、不使用三项运算符。</a:t>
            </a:r>
          </a:p>
          <a:p>
            <a:r>
              <a:rPr lang="zh-CN" altLang="en-US" sz="2400" b="1" dirty="0" smtClean="0">
                <a:solidFill>
                  <a:srgbClr val="FFFF00"/>
                </a:solidFill>
              </a:rPr>
              <a:t>字符串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字符串基本上使用</a:t>
            </a:r>
            <a:r>
              <a:rPr lang="en-US" altLang="zh-CN" sz="2400" dirty="0" smtClean="0">
                <a:solidFill>
                  <a:srgbClr val="FFFF00"/>
                </a:solidFill>
              </a:rPr>
              <a:t>"..."</a:t>
            </a:r>
            <a:r>
              <a:rPr lang="zh-CN" altLang="en-US" sz="2400" dirty="0" smtClean="0">
                <a:solidFill>
                  <a:srgbClr val="FFFF00"/>
                </a:solidFill>
              </a:rPr>
              <a:t>的形式。但是，只有在某些特殊文字的场合，使用</a:t>
            </a:r>
            <a:r>
              <a:rPr lang="en-US" altLang="zh-CN" sz="2400" dirty="0" smtClean="0">
                <a:solidFill>
                  <a:srgbClr val="FFFF00"/>
                </a:solidFill>
              </a:rPr>
              <a:t>'...'</a:t>
            </a:r>
            <a:r>
              <a:rPr lang="zh-CN" altLang="en-US" sz="2400" dirty="0" smtClean="0">
                <a:solidFill>
                  <a:srgbClr val="FFFF00"/>
                </a:solidFill>
              </a:rPr>
              <a:t>的形式。 另外、原则上不使用“</a:t>
            </a:r>
            <a:r>
              <a:rPr lang="en-US" altLang="zh-CN" sz="2400" dirty="0" smtClean="0">
                <a:solidFill>
                  <a:srgbClr val="FFFF00"/>
                </a:solidFill>
              </a:rPr>
              <a:t>here document</a:t>
            </a:r>
            <a:r>
              <a:rPr lang="zh-CN" altLang="en-US" sz="2400" dirty="0" smtClean="0">
                <a:solidFill>
                  <a:srgbClr val="FFFF00"/>
                </a:solidFill>
              </a:rPr>
              <a:t>”</a:t>
            </a:r>
          </a:p>
          <a:p>
            <a:endParaRPr lang="en-US" altLang="zh-CN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25555" y="1086958"/>
            <a:ext cx="310832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2.4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6136" y="2914650"/>
            <a:ext cx="303036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命名规约</a:t>
            </a:r>
            <a:endParaRPr lang="zh-CN" altLang="en-US" sz="40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全体命名</a:t>
            </a:r>
            <a:endParaRPr lang="zh-CN" sz="3600" dirty="0">
              <a:solidFill>
                <a:srgbClr val="FFFF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260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FF00"/>
                </a:solidFill>
              </a:rPr>
              <a:t>原则上、不建议使用省略的单词。 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FF00"/>
                </a:solidFill>
              </a:rPr>
              <a:t>作用域小的变量、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800" dirty="0" smtClean="0">
                <a:solidFill>
                  <a:srgbClr val="FFFF00"/>
                </a:solidFill>
              </a:rPr>
              <a:t>, j, k</a:t>
            </a:r>
            <a:r>
              <a:rPr lang="zh-CN" altLang="en-US" sz="2800" dirty="0" smtClean="0">
                <a:solidFill>
                  <a:srgbClr val="FFFF00"/>
                </a:solidFill>
              </a:rPr>
              <a:t>等单字母，顺序使用。 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FF00"/>
                </a:solidFill>
              </a:rPr>
              <a:t>作用域小的变量、使用类名的省略语也没有关系。 </a:t>
            </a:r>
            <a:r>
              <a:rPr lang="en-US" altLang="zh-CN" sz="2800" dirty="0" smtClean="0">
                <a:solidFill>
                  <a:srgbClr val="FFFF00"/>
                </a:solidFill>
              </a:rPr>
              <a:t>(</a:t>
            </a:r>
            <a:r>
              <a:rPr lang="zh-CN" altLang="en-US" sz="2800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dirty="0" smtClean="0">
                <a:solidFill>
                  <a:srgbClr val="FFFF00"/>
                </a:solidFill>
              </a:rPr>
              <a:t>: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eo</a:t>
            </a:r>
            <a:r>
              <a:rPr lang="en-US" altLang="zh-CN" sz="2800" dirty="0" smtClean="0">
                <a:solidFill>
                  <a:srgbClr val="FFFF00"/>
                </a:solidFill>
              </a:rPr>
              <a:t> =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ExampleObject.new</a:t>
            </a:r>
            <a:r>
              <a:rPr lang="en-US" altLang="zh-CN" sz="2800" dirty="0" smtClean="0">
                <a:solidFill>
                  <a:srgbClr val="FFFF00"/>
                </a:solidFill>
              </a:rPr>
              <a:t>)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 b="1" dirty="0" smtClean="0">
                <a:solidFill>
                  <a:srgbClr val="FFFF00"/>
                </a:solidFill>
              </a:rPr>
              <a:t>类名和模块名</a:t>
            </a:r>
            <a:endParaRPr lang="zh-CN" sz="3600" dirty="0">
              <a:solidFill>
                <a:srgbClr val="FFFF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类以及模块名、每个单词的头一个字母大写</a:t>
            </a:r>
            <a:r>
              <a:rPr lang="zh-CN" altLang="en-US" sz="2800" dirty="0" smtClean="0">
                <a:solidFill>
                  <a:srgbClr val="FFFF00"/>
                </a:solidFill>
              </a:rPr>
              <a:t>、使用</a:t>
            </a:r>
            <a:r>
              <a:rPr lang="zh-CN" altLang="en-US" sz="2800" dirty="0" smtClean="0">
                <a:solidFill>
                  <a:srgbClr val="FFFF00"/>
                </a:solidFill>
              </a:rPr>
              <a:t>’</a:t>
            </a:r>
            <a:r>
              <a:rPr lang="en-US" altLang="zh-CN" sz="2800" dirty="0" smtClean="0">
                <a:solidFill>
                  <a:srgbClr val="FFFF00"/>
                </a:solidFill>
              </a:rPr>
              <a:t>_’</a:t>
            </a:r>
            <a:r>
              <a:rPr lang="zh-CN" altLang="en-US" sz="2800" dirty="0" smtClean="0">
                <a:solidFill>
                  <a:srgbClr val="FFFF00"/>
                </a:solidFill>
              </a:rPr>
              <a:t>（下划线</a:t>
            </a:r>
            <a:r>
              <a:rPr lang="zh-CN" altLang="en-US" sz="2800" dirty="0" smtClean="0">
                <a:solidFill>
                  <a:srgbClr val="FFFF00"/>
                </a:solidFill>
              </a:rPr>
              <a:t>）分隔符</a:t>
            </a:r>
            <a:r>
              <a:rPr lang="zh-CN" altLang="en-US" sz="2800" dirty="0" smtClean="0">
                <a:solidFill>
                  <a:srgbClr val="FFFF00"/>
                </a:solidFill>
              </a:rPr>
              <a:t>。 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</a:rPr>
              <a:t>误例</a:t>
            </a:r>
            <a:r>
              <a:rPr lang="en-US" altLang="zh-CN" sz="2800" dirty="0" smtClean="0">
                <a:solidFill>
                  <a:srgbClr val="FFFF00"/>
                </a:solidFill>
              </a:rPr>
              <a:t>:</a:t>
            </a:r>
            <a:endParaRPr lang="zh-CN" altLang="en-US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ExampleClass</a:t>
            </a:r>
            <a:r>
              <a:rPr lang="en-US" altLang="zh-CN" sz="2800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HTTPClient</a:t>
            </a:r>
            <a:endParaRPr lang="en-US" altLang="zh-CN" sz="2800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571750"/>
            <a:ext cx="3096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正例</a:t>
            </a:r>
            <a:r>
              <a:rPr lang="en-US" altLang="zh-CN" sz="2800" dirty="0" smtClean="0">
                <a:solidFill>
                  <a:srgbClr val="FFFF00"/>
                </a:solidFill>
              </a:rPr>
              <a:t>:</a:t>
            </a:r>
            <a:endParaRPr lang="zh-CN" altLang="en-US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Example_Class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</a:rPr>
              <a:t>EXAMPLE_CLASS</a:t>
            </a: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HTTP_Client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 b="1" dirty="0" smtClean="0">
                <a:solidFill>
                  <a:srgbClr val="FFFF00"/>
                </a:solidFill>
              </a:rPr>
              <a:t>方法名</a:t>
            </a:r>
            <a:endParaRPr lang="zh-CN" sz="3600" dirty="0">
              <a:solidFill>
                <a:srgbClr val="FFFF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FF00"/>
                </a:solidFill>
              </a:rPr>
              <a:t>方法名、全部小写、各个单词之间用’</a:t>
            </a:r>
            <a:r>
              <a:rPr lang="en-US" altLang="ja-JP" sz="2000" dirty="0" smtClean="0">
                <a:solidFill>
                  <a:srgbClr val="FFFF00"/>
                </a:solidFill>
              </a:rPr>
              <a:t>_’</a:t>
            </a:r>
            <a:r>
              <a:rPr lang="ja-JP" altLang="en-US" sz="2000" dirty="0" smtClean="0">
                <a:solidFill>
                  <a:srgbClr val="FFFF00"/>
                </a:solidFill>
              </a:rPr>
              <a:t>分隔。方法名中请使用动词的原形。</a:t>
            </a:r>
            <a:endParaRPr lang="en-US" altLang="ja-JP" sz="2000" dirty="0" smtClean="0">
              <a:solidFill>
                <a:srgbClr val="FFFF00"/>
              </a:solidFill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正例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add_something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635646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误例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addsSomething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Add_Something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571750"/>
            <a:ext cx="7560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返回真假值的方法的命名、在动词或形容词后追加’</a:t>
            </a:r>
            <a:r>
              <a:rPr lang="en-US" altLang="zh-CN" sz="2000" dirty="0" smtClean="0">
                <a:solidFill>
                  <a:srgbClr val="FFFF00"/>
                </a:solidFill>
              </a:rPr>
              <a:t>?’</a:t>
            </a:r>
            <a:r>
              <a:rPr lang="zh-CN" altLang="en-US" sz="2000" dirty="0" smtClean="0">
                <a:solidFill>
                  <a:srgbClr val="FFFF00"/>
                </a:solidFill>
              </a:rPr>
              <a:t>、形容词的时候，不用添加’</a:t>
            </a:r>
            <a:r>
              <a:rPr lang="en-US" altLang="zh-CN" sz="2000" dirty="0" smtClean="0">
                <a:solidFill>
                  <a:srgbClr val="FFFF00"/>
                </a:solidFill>
              </a:rPr>
              <a:t>is_’</a:t>
            </a:r>
            <a:r>
              <a:rPr lang="zh-CN" altLang="en-US" sz="2000" dirty="0" smtClean="0">
                <a:solidFill>
                  <a:srgbClr val="FFFF00"/>
                </a:solidFill>
              </a:rPr>
              <a:t>。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正例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visible?</a:t>
            </a:r>
          </a:p>
          <a:p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3075806"/>
            <a:ext cx="26642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误例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is_visible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is_visible</a:t>
            </a:r>
            <a:r>
              <a:rPr lang="en-US" altLang="zh-CN" sz="2000" dirty="0" smtClean="0">
                <a:solidFill>
                  <a:srgbClr val="FFFF00"/>
                </a:solidFill>
              </a:rPr>
              <a:t>?</a:t>
            </a: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4011910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另外、破坏性和非破坏性的方法都提供的时候、在破坏性的方法名后追加’</a:t>
            </a:r>
            <a:r>
              <a:rPr lang="en-US" altLang="zh-CN" dirty="0" smtClean="0">
                <a:solidFill>
                  <a:srgbClr val="FFFF00"/>
                </a:solidFill>
              </a:rPr>
              <a:t>!’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ja-JP" altLang="en-US" dirty="0" smtClean="0">
                <a:solidFill>
                  <a:srgbClr val="FFFF00"/>
                </a:solidFill>
              </a:rPr>
              <a:t>例</a:t>
            </a:r>
            <a:r>
              <a:rPr lang="en-US" altLang="ja-JP" dirty="0" smtClean="0">
                <a:solidFill>
                  <a:srgbClr val="FFFF00"/>
                </a:solidFill>
              </a:rPr>
              <a:t>:</a:t>
            </a:r>
            <a:endParaRPr lang="ja-JP" altLang="en-US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split             </a:t>
            </a:r>
            <a:r>
              <a:rPr lang="en-US" altLang="zh-CN" dirty="0" err="1" smtClean="0">
                <a:solidFill>
                  <a:srgbClr val="FFFF00"/>
                </a:solidFill>
              </a:rPr>
              <a:t>split</a:t>
            </a:r>
            <a:r>
              <a:rPr lang="en-US" altLang="zh-CN" dirty="0" smtClean="0">
                <a:solidFill>
                  <a:srgbClr val="FFFF00"/>
                </a:solidFill>
              </a:rPr>
              <a:t>! # </a:t>
            </a:r>
            <a:r>
              <a:rPr lang="ja-JP" altLang="en-US" dirty="0" smtClean="0">
                <a:solidFill>
                  <a:srgbClr val="FFFF00"/>
                </a:solidFill>
              </a:rPr>
              <a:t>具有破坏性的</a:t>
            </a:r>
            <a:r>
              <a:rPr lang="en-US" altLang="zh-CN" dirty="0" smtClean="0">
                <a:solidFill>
                  <a:srgbClr val="FFFF00"/>
                </a:solidFill>
              </a:rPr>
              <a:t>split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2272" y="0"/>
            <a:ext cx="7271728" cy="5143500"/>
          </a:xfrm>
          <a:custGeom>
            <a:avLst/>
            <a:gdLst>
              <a:gd name="connsiteX0" fmla="*/ 0 w 5868144"/>
              <a:gd name="connsiteY0" fmla="*/ 0 h 5143500"/>
              <a:gd name="connsiteX1" fmla="*/ 5868144 w 5868144"/>
              <a:gd name="connsiteY1" fmla="*/ 0 h 5143500"/>
              <a:gd name="connsiteX2" fmla="*/ 5868144 w 5868144"/>
              <a:gd name="connsiteY2" fmla="*/ 5143500 h 5143500"/>
              <a:gd name="connsiteX3" fmla="*/ 0 w 5868144"/>
              <a:gd name="connsiteY3" fmla="*/ 5143500 h 5143500"/>
              <a:gd name="connsiteX4" fmla="*/ 0 w 5868144"/>
              <a:gd name="connsiteY4" fmla="*/ 0 h 5143500"/>
              <a:gd name="connsiteX0-1" fmla="*/ 0 w 5868144"/>
              <a:gd name="connsiteY0-2" fmla="*/ 0 h 5143500"/>
              <a:gd name="connsiteX1-3" fmla="*/ 5868144 w 5868144"/>
              <a:gd name="connsiteY1-4" fmla="*/ 0 h 5143500"/>
              <a:gd name="connsiteX2-5" fmla="*/ 5868144 w 5868144"/>
              <a:gd name="connsiteY2-6" fmla="*/ 5143500 h 5143500"/>
              <a:gd name="connsiteX3-7" fmla="*/ 1762298 w 5868144"/>
              <a:gd name="connsiteY3-8" fmla="*/ 5126874 h 5143500"/>
              <a:gd name="connsiteX4-9" fmla="*/ 0 w 5868144"/>
              <a:gd name="connsiteY4-10" fmla="*/ 0 h 5143500"/>
              <a:gd name="connsiteX0-11" fmla="*/ 0 w 6416784"/>
              <a:gd name="connsiteY0-12" fmla="*/ 16625 h 5143500"/>
              <a:gd name="connsiteX1-13" fmla="*/ 6416784 w 6416784"/>
              <a:gd name="connsiteY1-14" fmla="*/ 0 h 5143500"/>
              <a:gd name="connsiteX2-15" fmla="*/ 6416784 w 6416784"/>
              <a:gd name="connsiteY2-16" fmla="*/ 5143500 h 5143500"/>
              <a:gd name="connsiteX3-17" fmla="*/ 2310938 w 6416784"/>
              <a:gd name="connsiteY3-18" fmla="*/ 5126874 h 5143500"/>
              <a:gd name="connsiteX4-19" fmla="*/ 0 w 6416784"/>
              <a:gd name="connsiteY4-20" fmla="*/ 16625 h 5143500"/>
              <a:gd name="connsiteX0-21" fmla="*/ 0 w 6384670"/>
              <a:gd name="connsiteY0-22" fmla="*/ 16625 h 5143500"/>
              <a:gd name="connsiteX1-23" fmla="*/ 6384670 w 6384670"/>
              <a:gd name="connsiteY1-24" fmla="*/ 0 h 5143500"/>
              <a:gd name="connsiteX2-25" fmla="*/ 6384670 w 6384670"/>
              <a:gd name="connsiteY2-26" fmla="*/ 5143500 h 5143500"/>
              <a:gd name="connsiteX3-27" fmla="*/ 2278824 w 6384670"/>
              <a:gd name="connsiteY3-28" fmla="*/ 5126874 h 5143500"/>
              <a:gd name="connsiteX4-29" fmla="*/ 0 w 6384670"/>
              <a:gd name="connsiteY4-30" fmla="*/ 16625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84670" h="5143500">
                <a:moveTo>
                  <a:pt x="0" y="16625"/>
                </a:moveTo>
                <a:lnTo>
                  <a:pt x="6384670" y="0"/>
                </a:lnTo>
                <a:lnTo>
                  <a:pt x="6384670" y="5143500"/>
                </a:lnTo>
                <a:lnTo>
                  <a:pt x="2278824" y="5126874"/>
                </a:lnTo>
                <a:lnTo>
                  <a:pt x="0" y="166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195486"/>
            <a:ext cx="210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48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800" b="1" dirty="0">
              <a:gradFill>
                <a:gsLst>
                  <a:gs pos="39000">
                    <a:srgbClr val="FFC000"/>
                  </a:gs>
                  <a:gs pos="40000">
                    <a:schemeClr val="tx1"/>
                  </a:gs>
                </a:gsLst>
                <a:lin ang="2004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816940" y="710186"/>
            <a:ext cx="122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contents</a:t>
            </a:r>
            <a:endParaRPr lang="zh-CN" altLang="en-US" sz="16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705225" y="885190"/>
            <a:ext cx="1784350" cy="762000"/>
            <a:chOff x="5795" y="2080"/>
            <a:chExt cx="2810" cy="1200"/>
          </a:xfrm>
        </p:grpSpPr>
        <p:sp>
          <p:nvSpPr>
            <p:cNvPr id="2" name="剪去单角的矩形 1"/>
            <p:cNvSpPr/>
            <p:nvPr/>
          </p:nvSpPr>
          <p:spPr>
            <a:xfrm flipH="1">
              <a:off x="5795" y="2401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88" y="2080"/>
              <a:ext cx="1704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2.1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62257" y="1040982"/>
            <a:ext cx="23487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源代码的整形</a:t>
            </a:r>
            <a:endParaRPr lang="zh-CN" altLang="en-US" sz="2800" dirty="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62257" y="1676455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注释</a:t>
            </a:r>
            <a:endParaRPr lang="zh-CN" altLang="en-US" sz="2800" b="1" dirty="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62257" y="2310023"/>
            <a:ext cx="34307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程序结构相关的规约</a:t>
            </a:r>
            <a:endParaRPr lang="zh-CN" altLang="en-US" sz="2800" dirty="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62257" y="2969627"/>
            <a:ext cx="16273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命名规约</a:t>
            </a:r>
            <a:endParaRPr lang="zh-CN" altLang="en-US" sz="2800" dirty="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3800" y="2065758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63800" y="3456751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4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3800" y="2761255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3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668166" y="341206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3683" y="307230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49641" y="494801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68702" y="38678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88991" y="2331076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771" y="2218332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559026" y="47552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432048" y="458797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08330" y="489257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80670" y="45959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24686" y="409186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8072" y="5416619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8367" y="533933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1302" y="21802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3782" y="191620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546" y="2217349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74997" y="3067733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-828600" y="1563638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79825" y="1524635"/>
            <a:ext cx="1784350" cy="762000"/>
            <a:chOff x="5795" y="3074"/>
            <a:chExt cx="2810" cy="1200"/>
          </a:xfrm>
        </p:grpSpPr>
        <p:sp>
          <p:nvSpPr>
            <p:cNvPr id="5" name="剪去单角的矩形 4"/>
            <p:cNvSpPr/>
            <p:nvPr/>
          </p:nvSpPr>
          <p:spPr>
            <a:xfrm flipH="1">
              <a:off x="5795" y="3395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6388" y="3074"/>
              <a:ext cx="1757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2.2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63315" y="2180590"/>
            <a:ext cx="1784350" cy="762000"/>
            <a:chOff x="5795" y="4043"/>
            <a:chExt cx="2810" cy="1200"/>
          </a:xfrm>
        </p:grpSpPr>
        <p:sp>
          <p:nvSpPr>
            <p:cNvPr id="7" name="剪去单角的矩形 6"/>
            <p:cNvSpPr/>
            <p:nvPr/>
          </p:nvSpPr>
          <p:spPr>
            <a:xfrm flipH="1">
              <a:off x="5795" y="4364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2"/>
            <p:cNvSpPr txBox="1"/>
            <p:nvPr/>
          </p:nvSpPr>
          <p:spPr>
            <a:xfrm>
              <a:off x="6388" y="4043"/>
              <a:ext cx="1757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2.3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3" name="剪去单角的矩形 12"/>
          <p:cNvSpPr/>
          <p:nvPr/>
        </p:nvSpPr>
        <p:spPr>
          <a:xfrm flipH="1">
            <a:off x="3705225" y="3030220"/>
            <a:ext cx="1784350" cy="426085"/>
          </a:xfrm>
          <a:prstGeom prst="snip1Rect">
            <a:avLst>
              <a:gd name="adj" fmla="val 2344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2"/>
          <p:cNvSpPr txBox="1"/>
          <p:nvPr/>
        </p:nvSpPr>
        <p:spPr>
          <a:xfrm>
            <a:off x="4081780" y="286194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2.4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0" name="剪去单角的矩形 59"/>
          <p:cNvSpPr/>
          <p:nvPr/>
        </p:nvSpPr>
        <p:spPr>
          <a:xfrm flipH="1">
            <a:off x="3705225" y="3660775"/>
            <a:ext cx="1784350" cy="426085"/>
          </a:xfrm>
          <a:prstGeom prst="snip1Rect">
            <a:avLst>
              <a:gd name="adj" fmla="val 2344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2"/>
          <p:cNvSpPr txBox="1"/>
          <p:nvPr/>
        </p:nvSpPr>
        <p:spPr>
          <a:xfrm>
            <a:off x="4048125" y="349313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2.5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2"/>
          <p:cNvSpPr txBox="1"/>
          <p:nvPr/>
        </p:nvSpPr>
        <p:spPr>
          <a:xfrm>
            <a:off x="4048125" y="413067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2.6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5" name="TextBox 21"/>
          <p:cNvSpPr txBox="1"/>
          <p:nvPr/>
        </p:nvSpPr>
        <p:spPr>
          <a:xfrm>
            <a:off x="5839092" y="3660507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总结</a:t>
            </a:r>
            <a:endParaRPr lang="zh-CN" altLang="en-US" sz="2800" b="1" dirty="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FF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常数名</a:t>
            </a:r>
            <a:endParaRPr lang="zh-CN" sz="3600" dirty="0">
              <a:solidFill>
                <a:srgbClr val="FFFF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21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FF00"/>
                </a:solidFill>
              </a:rPr>
              <a:t>类・模块名以外的常数名、全部</a:t>
            </a:r>
            <a:r>
              <a:rPr lang="ja-JP" altLang="en-US" sz="2800" dirty="0" smtClean="0">
                <a:solidFill>
                  <a:srgbClr val="FFFF00"/>
                </a:solidFill>
              </a:rPr>
              <a:t>用</a:t>
            </a:r>
            <a:r>
              <a:rPr lang="zh-CN" altLang="en-US" sz="2800" dirty="0" smtClean="0">
                <a:solidFill>
                  <a:srgbClr val="FFFF00"/>
                </a:solidFill>
              </a:rPr>
              <a:t>小</a:t>
            </a:r>
            <a:r>
              <a:rPr lang="ja-JP" altLang="en-US" sz="2800" dirty="0" smtClean="0">
                <a:solidFill>
                  <a:srgbClr val="FFFF00"/>
                </a:solidFill>
              </a:rPr>
              <a:t>写</a:t>
            </a:r>
            <a:r>
              <a:rPr lang="ja-JP" altLang="en-US" sz="2800" dirty="0" smtClean="0">
                <a:solidFill>
                  <a:srgbClr val="FFFF00"/>
                </a:solidFill>
              </a:rPr>
              <a:t>、单词之间用’</a:t>
            </a:r>
            <a:r>
              <a:rPr lang="en-US" altLang="ja-JP" sz="2800" dirty="0" smtClean="0">
                <a:solidFill>
                  <a:srgbClr val="FFFF00"/>
                </a:solidFill>
              </a:rPr>
              <a:t>_’</a:t>
            </a:r>
            <a:r>
              <a:rPr lang="ja-JP" altLang="en-US" sz="2800" dirty="0" smtClean="0">
                <a:solidFill>
                  <a:srgbClr val="FFFF00"/>
                </a:solidFill>
              </a:rPr>
              <a:t>来分隔。</a:t>
            </a: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例</a:t>
            </a:r>
            <a:r>
              <a:rPr lang="en-US" altLang="ja-JP" sz="2800" dirty="0" smtClean="0">
                <a:solidFill>
                  <a:srgbClr val="FFFF00"/>
                </a:solidFill>
              </a:rPr>
              <a:t>:</a:t>
            </a:r>
            <a:endParaRPr lang="ja-JP" altLang="en-US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err="1">
                <a:solidFill>
                  <a:srgbClr val="FFFF00"/>
                </a:solidFill>
              </a:rPr>
              <a:t>map_bgm</a:t>
            </a:r>
            <a:endParaRPr lang="en-US" altLang="zh-CN" sz="20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 b="1" dirty="0" smtClean="0">
                <a:solidFill>
                  <a:srgbClr val="FFFF00"/>
                </a:solidFill>
              </a:rPr>
              <a:t>变量名</a:t>
            </a:r>
            <a:endParaRPr lang="zh-CN" sz="3600" dirty="0">
              <a:solidFill>
                <a:srgbClr val="FFFF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965200" y="1236345"/>
            <a:ext cx="763924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变量名中、全部用小写、单词之间用’</a:t>
            </a:r>
            <a:r>
              <a:rPr lang="en-US" altLang="zh-CN" sz="2800" dirty="0" smtClean="0">
                <a:solidFill>
                  <a:srgbClr val="FFFF00"/>
                </a:solidFill>
              </a:rPr>
              <a:t>_’</a:t>
            </a:r>
            <a:r>
              <a:rPr lang="zh-CN" altLang="en-US" sz="2800" dirty="0" smtClean="0">
                <a:solidFill>
                  <a:srgbClr val="FFFF00"/>
                </a:solidFill>
              </a:rPr>
              <a:t>来分隔。</a:t>
            </a:r>
          </a:p>
          <a:p>
            <a:r>
              <a:rPr lang="zh-CN" altLang="en-US" sz="2800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dirty="0" smtClean="0">
                <a:solidFill>
                  <a:srgbClr val="FFFF00"/>
                </a:solidFill>
              </a:rPr>
              <a:t>:</a:t>
            </a:r>
            <a:endParaRPr lang="zh-CN" altLang="en-US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tmp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err="1" smtClean="0">
                <a:solidFill>
                  <a:srgbClr val="FFFF00"/>
                </a:solidFill>
              </a:rPr>
              <a:t>local_variable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</a:rPr>
              <a:t>@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instance_variable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</a:rPr>
              <a:t>$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global_variable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25555" y="1086958"/>
            <a:ext cx="310832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2.5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68144" y="2914650"/>
            <a:ext cx="29583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总结</a:t>
            </a:r>
            <a:endParaRPr lang="zh-CN" altLang="en-US" sz="40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3"/>
          <p:cNvSpPr txBox="1"/>
          <p:nvPr/>
        </p:nvSpPr>
        <p:spPr>
          <a:xfrm>
            <a:off x="836295" y="374650"/>
            <a:ext cx="67544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总结</a:t>
            </a:r>
            <a:endParaRPr lang="zh-CN" sz="36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5" name="文本框 53"/>
          <p:cNvSpPr txBox="1"/>
          <p:nvPr/>
        </p:nvSpPr>
        <p:spPr>
          <a:xfrm>
            <a:off x="706120" y="1073785"/>
            <a:ext cx="773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75606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</a:rPr>
              <a:t>       Ruby</a:t>
            </a:r>
            <a:r>
              <a:rPr lang="zh-CN" altLang="en-US" sz="3200" dirty="0" smtClean="0">
                <a:solidFill>
                  <a:srgbClr val="FFFF00"/>
                </a:solidFill>
              </a:rPr>
              <a:t>的纯面向对象可以让你用一致的方式来处理对象。鸭子类型根据对象可提供的方法，而不是对象的继承层次，实现了更切合实际的多态设计。</a:t>
            </a:r>
            <a:r>
              <a:rPr lang="en-US" altLang="zh-CN" sz="3200" dirty="0" smtClean="0">
                <a:solidFill>
                  <a:srgbClr val="FFFF00"/>
                </a:solidFill>
              </a:rPr>
              <a:t>Ruby</a:t>
            </a:r>
            <a:r>
              <a:rPr lang="zh-CN" altLang="en-US" sz="3200" dirty="0" smtClean="0">
                <a:solidFill>
                  <a:srgbClr val="FFFF00"/>
                </a:solidFill>
              </a:rPr>
              <a:t>的模块和开放类，使程序员能把行为紧密结合到语法上，大大超越了类中定义的传统方法和实例变量。</a:t>
            </a:r>
            <a:endParaRPr lang="zh-CN" altLang="en-US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1560" y="1131590"/>
            <a:ext cx="7992888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1</a:t>
            </a:r>
            <a:r>
              <a:rPr lang="zh-CN" altLang="en-US" sz="2000" dirty="0" smtClean="0">
                <a:solidFill>
                  <a:srgbClr val="FFFF00"/>
                </a:solidFill>
              </a:rPr>
              <a:t>）优雅的语法和强大的灵活性</a:t>
            </a:r>
            <a:br>
              <a:rPr lang="zh-CN" altLang="en-US" sz="2000" dirty="0" smtClean="0">
                <a:solidFill>
                  <a:srgbClr val="FFFF00"/>
                </a:solidFill>
              </a:rPr>
            </a:b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2</a:t>
            </a:r>
            <a:r>
              <a:rPr lang="zh-CN" altLang="en-US" sz="2000" dirty="0" smtClean="0">
                <a:solidFill>
                  <a:srgbClr val="FFFF00"/>
                </a:solidFill>
              </a:rPr>
              <a:t>）脚本：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是一门梦幻般的脚本语言，可以出色地完成许多任务。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许多语法糖可以大幅提高生产效率，各种各样的库和</a:t>
            </a:r>
            <a:r>
              <a:rPr lang="en-US" altLang="zh-CN" sz="2000" dirty="0" smtClean="0">
                <a:solidFill>
                  <a:srgbClr val="FFFF00"/>
                </a:solidFill>
              </a:rPr>
              <a:t>gem</a:t>
            </a: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包）可以满足绝大多数日常需要。</a:t>
            </a:r>
            <a:br>
              <a:rPr lang="zh-CN" altLang="en-US" sz="2000" dirty="0" smtClean="0">
                <a:solidFill>
                  <a:srgbClr val="FFFF00"/>
                </a:solidFill>
              </a:rPr>
            </a:b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3</a:t>
            </a:r>
            <a:r>
              <a:rPr lang="zh-CN" altLang="en-US" sz="2000" dirty="0" smtClean="0">
                <a:solidFill>
                  <a:srgbClr val="FFFF00"/>
                </a:solidFill>
              </a:rPr>
              <a:t>）</a:t>
            </a:r>
            <a:r>
              <a:rPr lang="en-US" altLang="zh-CN" sz="2000" dirty="0" smtClean="0">
                <a:solidFill>
                  <a:srgbClr val="FFFF00"/>
                </a:solidFill>
              </a:rPr>
              <a:t>Web</a:t>
            </a:r>
            <a:r>
              <a:rPr lang="zh-CN" altLang="en-US" sz="2000" dirty="0" smtClean="0">
                <a:solidFill>
                  <a:srgbClr val="FFFF00"/>
                </a:solidFill>
              </a:rPr>
              <a:t>开发：很多人学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最终就是为了用</a:t>
            </a:r>
            <a:r>
              <a:rPr lang="en-US" altLang="zh-CN" sz="2000" dirty="0" smtClean="0">
                <a:solidFill>
                  <a:srgbClr val="FFFF00"/>
                </a:solidFill>
              </a:rPr>
              <a:t>Ruby on Rails</a:t>
            </a:r>
            <a:r>
              <a:rPr lang="zh-CN" altLang="en-US" sz="2000" dirty="0" smtClean="0">
                <a:solidFill>
                  <a:srgbClr val="FFFF00"/>
                </a:solidFill>
              </a:rPr>
              <a:t>框架来进行</a:t>
            </a:r>
            <a:r>
              <a:rPr lang="en-US" altLang="zh-CN" sz="2000" dirty="0" smtClean="0">
                <a:solidFill>
                  <a:srgbClr val="FFFF00"/>
                </a:solidFill>
              </a:rPr>
              <a:t>Web</a:t>
            </a:r>
            <a:r>
              <a:rPr lang="zh-CN" altLang="en-US" sz="2000" dirty="0" smtClean="0">
                <a:solidFill>
                  <a:srgbClr val="FFFF00"/>
                </a:solidFill>
              </a:rPr>
              <a:t>开发。作为一个极其成功的</a:t>
            </a:r>
            <a:r>
              <a:rPr lang="en-US" altLang="zh-CN" sz="2000" dirty="0" smtClean="0">
                <a:solidFill>
                  <a:srgbClr val="FFFF00"/>
                </a:solidFill>
              </a:rPr>
              <a:t>MVC</a:t>
            </a:r>
            <a:r>
              <a:rPr lang="zh-CN" altLang="en-US" sz="2000" dirty="0" smtClean="0">
                <a:solidFill>
                  <a:srgbClr val="FFFF00"/>
                </a:solidFill>
              </a:rPr>
              <a:t>框架，其有着广泛的社区支持及优雅的语法。</a:t>
            </a:r>
            <a:r>
              <a:rPr lang="en-US" altLang="zh-CN" sz="2000" dirty="0" smtClean="0">
                <a:solidFill>
                  <a:srgbClr val="FFFF00"/>
                </a:solidFill>
              </a:rPr>
              <a:t>Twitter</a:t>
            </a:r>
            <a:r>
              <a:rPr lang="zh-CN" altLang="en-US" sz="2000" dirty="0" smtClean="0">
                <a:solidFill>
                  <a:srgbClr val="FFFF00"/>
                </a:solidFill>
              </a:rPr>
              <a:t>最初就是用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实现的，借助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无比强大的生产力，可以快速地开发出一个可推向市场的合格产品。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627534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核心优势：</a:t>
            </a: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1560" y="0"/>
            <a:ext cx="74888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FF00"/>
                </a:solidFill>
              </a:rPr>
              <a:t>不足之处：</a:t>
            </a:r>
            <a:r>
              <a:rPr lang="zh-CN" altLang="en-US" sz="2000" dirty="0" smtClean="0">
                <a:solidFill>
                  <a:srgbClr val="FFFF00"/>
                </a:solidFill>
              </a:rPr>
              <a:t/>
            </a:r>
            <a:br>
              <a:rPr lang="zh-CN" altLang="en-US" sz="2000" dirty="0" smtClean="0">
                <a:solidFill>
                  <a:srgbClr val="FFFF00"/>
                </a:solidFill>
              </a:rPr>
            </a:b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1</a:t>
            </a:r>
            <a:r>
              <a:rPr lang="zh-CN" altLang="en-US" sz="2000" dirty="0" smtClean="0">
                <a:solidFill>
                  <a:srgbClr val="FFFF00"/>
                </a:solidFill>
              </a:rPr>
              <a:t>）性能：这是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的最大弱点。随着时代的发展，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的速度确实是越来越快。当然，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是创建目的为了改善程序员的体验，在对性能要求不高的应用场景下，性能换来生产效率的大幅提升无疑是值得的。</a:t>
            </a:r>
            <a:br>
              <a:rPr lang="zh-CN" altLang="en-US" sz="2000" dirty="0" smtClean="0">
                <a:solidFill>
                  <a:srgbClr val="FFFF00"/>
                </a:solidFill>
              </a:rPr>
            </a:b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2</a:t>
            </a:r>
            <a:r>
              <a:rPr lang="zh-CN" altLang="en-US" sz="2000" dirty="0" smtClean="0">
                <a:solidFill>
                  <a:srgbClr val="FFFF00"/>
                </a:solidFill>
              </a:rPr>
              <a:t>）并发和面向对象编程：面向对象是建立在状态包装一系列行为的基础上，但通常状态是会改变的。程序中存在并发时，这种编程策略就会引发严重问题。</a:t>
            </a:r>
            <a:br>
              <a:rPr lang="zh-CN" altLang="en-US" sz="2000" dirty="0" smtClean="0">
                <a:solidFill>
                  <a:srgbClr val="FFFF00"/>
                </a:solidFill>
              </a:rPr>
            </a:br>
            <a:r>
              <a:rPr lang="zh-CN" altLang="en-US" sz="2000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dirty="0" smtClean="0">
                <a:solidFill>
                  <a:srgbClr val="FFFF00"/>
                </a:solidFill>
              </a:rPr>
              <a:t>3</a:t>
            </a:r>
            <a:r>
              <a:rPr lang="zh-CN" altLang="en-US" sz="2000" dirty="0" smtClean="0">
                <a:solidFill>
                  <a:srgbClr val="FFFF00"/>
                </a:solidFill>
              </a:rPr>
              <a:t>）类型安全：静态类型可提供一整套工具，可以更轻松地构造语法树，也因此能实现各种</a:t>
            </a:r>
            <a:r>
              <a:rPr lang="en-US" altLang="zh-CN" sz="2000" dirty="0" smtClean="0">
                <a:solidFill>
                  <a:srgbClr val="FFFF00"/>
                </a:solidFill>
              </a:rPr>
              <a:t>IDE</a:t>
            </a:r>
            <a:r>
              <a:rPr lang="zh-CN" altLang="en-US" sz="2000" dirty="0" smtClean="0">
                <a:solidFill>
                  <a:srgbClr val="FFFF00"/>
                </a:solidFill>
              </a:rPr>
              <a:t>。对</a:t>
            </a:r>
            <a:r>
              <a:rPr lang="en-US" altLang="zh-CN" sz="2000" dirty="0" smtClean="0">
                <a:solidFill>
                  <a:srgbClr val="FFFF00"/>
                </a:solidFill>
              </a:rPr>
              <a:t>Ruby</a:t>
            </a:r>
            <a:r>
              <a:rPr lang="zh-CN" altLang="en-US" sz="2000" dirty="0" smtClean="0">
                <a:solidFill>
                  <a:srgbClr val="FFFF00"/>
                </a:solidFill>
              </a:rPr>
              <a:t>这种动态类型语言来说，实现</a:t>
            </a:r>
            <a:r>
              <a:rPr lang="en-US" altLang="zh-CN" sz="2000" dirty="0" smtClean="0">
                <a:solidFill>
                  <a:srgbClr val="FFFF00"/>
                </a:solidFill>
              </a:rPr>
              <a:t>IDE</a:t>
            </a:r>
            <a:r>
              <a:rPr lang="zh-CN" altLang="en-US" sz="2000" dirty="0" smtClean="0">
                <a:solidFill>
                  <a:srgbClr val="FFFF00"/>
                </a:solidFill>
              </a:rPr>
              <a:t>就困难得多。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62753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参考资料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347614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FF00"/>
                </a:solidFill>
              </a:rPr>
              <a:t>Ruby </a:t>
            </a:r>
            <a:r>
              <a:rPr lang="zh-CN" altLang="en-US" sz="2400" dirty="0" smtClean="0">
                <a:solidFill>
                  <a:srgbClr val="FFFF00"/>
                </a:solidFill>
              </a:rPr>
              <a:t>编程规范  </a:t>
            </a:r>
            <a:r>
              <a:rPr lang="en-US" altLang="zh-CN" sz="2400" dirty="0" smtClean="0">
                <a:solidFill>
                  <a:srgbClr val="FFFF00"/>
                </a:solidFill>
              </a:rPr>
              <a:t>http://blackanger.blog.51cto.com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FF00"/>
                </a:solidFill>
              </a:rPr>
              <a:t>MOOC</a:t>
            </a:r>
            <a:r>
              <a:rPr lang="zh-CN" altLang="en-US" sz="2400" dirty="0" smtClean="0">
                <a:solidFill>
                  <a:srgbClr val="FFFF00"/>
                </a:solidFill>
              </a:rPr>
              <a:t>课堂在线        </a:t>
            </a:r>
            <a:r>
              <a:rPr lang="en-US" altLang="zh-CN" sz="2400" b="1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www.xuetangx.com 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FF00"/>
                </a:solidFill>
              </a:rPr>
              <a:t>软件工程导论（第六版）张海藩 牟永敏著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62753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小组评价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347614"/>
            <a:ext cx="5904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郑丁公：详细设计文档</a:t>
            </a:r>
            <a:r>
              <a:rPr lang="en-US" altLang="zh-CN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word</a:t>
            </a:r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，脚本编写</a:t>
            </a:r>
            <a:endParaRPr lang="en-US" altLang="zh-CN" sz="2400" dirty="0" smtClean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评分：</a:t>
            </a:r>
            <a:r>
              <a:rPr lang="en-US" altLang="zh-CN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6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嵇德宏：编码设计</a:t>
            </a:r>
            <a:r>
              <a:rPr lang="en-US" altLang="zh-CN" sz="2400" dirty="0" err="1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，会议记录</a:t>
            </a:r>
            <a:endParaRPr lang="en-US" altLang="zh-CN" sz="2400" dirty="0" smtClean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评分：</a:t>
            </a:r>
            <a:r>
              <a:rPr lang="en-US" altLang="zh-CN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6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谢正树：总体设计</a:t>
            </a:r>
            <a:r>
              <a:rPr lang="en-US" altLang="zh-CN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word</a:t>
            </a:r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修改，</a:t>
            </a:r>
            <a:r>
              <a:rPr lang="en-US" altLang="zh-CN" sz="2400" dirty="0" err="1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ui</a:t>
            </a:r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设计修正</a:t>
            </a:r>
            <a:endParaRPr lang="en-US" altLang="zh-CN" sz="2400" dirty="0" smtClean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评分：</a:t>
            </a:r>
            <a:r>
              <a:rPr lang="en-US" altLang="zh-CN" sz="2400" dirty="0" smtClean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5</a:t>
            </a:r>
            <a:endParaRPr lang="zh-CN" altLang="en-US" sz="2400" dirty="0" smtClean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62753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问题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347614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1.Ruby</a:t>
            </a:r>
            <a:r>
              <a:rPr lang="zh-CN" altLang="en-US" dirty="0" smtClean="0">
                <a:solidFill>
                  <a:srgbClr val="FFFF00"/>
                </a:solidFill>
              </a:rPr>
              <a:t>的注释方法是？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2.Ruby</a:t>
            </a:r>
            <a:r>
              <a:rPr lang="zh-CN" altLang="en-US" dirty="0" smtClean="0">
                <a:solidFill>
                  <a:srgbClr val="FFFF00"/>
                </a:solidFill>
              </a:rPr>
              <a:t>是面向对象的语言，它有什么特点？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3.Ruby</a:t>
            </a:r>
            <a:r>
              <a:rPr lang="zh-CN" altLang="en-US" dirty="0" smtClean="0">
                <a:solidFill>
                  <a:srgbClr val="FFFF00"/>
                </a:solidFill>
              </a:rPr>
              <a:t>用什么分割变量</a:t>
            </a:r>
            <a:r>
              <a:rPr lang="zh-CN" altLang="en-US" smtClean="0">
                <a:solidFill>
                  <a:srgbClr val="FFFF00"/>
                </a:solidFill>
              </a:rPr>
              <a:t>名？</a:t>
            </a:r>
            <a:endParaRPr lang="en-US" altLang="zh-CN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3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1946" y="211592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3795" y="177616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0471" y="365187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8814" y="257175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1121" y="103493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883" y="92218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1086" y="3459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8064" y="329183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1782" y="3596426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0782" y="3299773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4798" y="27957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8184" y="41204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8479" y="40431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11414" y="884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53894" y="620058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4658" y="92120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5109" y="1771589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1512" y="267494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0160" y="1700103"/>
            <a:ext cx="345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800" dirty="0" smtClean="0">
                <a:solidFill>
                  <a:srgbClr val="FFC000"/>
                </a:solidFill>
                <a:latin typeface="方正汉真广标简体" panose="02000000000000000000" pitchFamily="2" charset="-122"/>
                <a:ea typeface="文鼎特粗宋简" panose="02010609010101010101" pitchFamily="49" charset="-122"/>
              </a:rPr>
              <a:t>谢谢大家</a:t>
            </a:r>
            <a:endParaRPr lang="zh-CN" altLang="en-US" sz="5800" dirty="0">
              <a:solidFill>
                <a:srgbClr val="FFC000"/>
              </a:solidFill>
              <a:latin typeface="方正汉真广标简体" panose="02000000000000000000" pitchFamily="2" charset="-122"/>
              <a:ea typeface="文鼎特粗宋简" panose="02010609010101010101" pitchFamily="49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539552" y="1275606"/>
            <a:ext cx="78263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/>
            <a:r>
              <a:rPr lang="en-US" altLang="zh-CN" sz="2800" dirty="0" smtClean="0">
                <a:solidFill>
                  <a:srgbClr val="FFFF00"/>
                </a:solidFill>
              </a:rPr>
              <a:t>Ruby</a:t>
            </a:r>
            <a:r>
              <a:rPr lang="zh-CN" altLang="en-US" sz="2800" dirty="0" smtClean="0">
                <a:solidFill>
                  <a:srgbClr val="FFFF00"/>
                </a:solidFill>
              </a:rPr>
              <a:t>是一种解释型、面向对象、动态类型的语言。</a:t>
            </a:r>
            <a:r>
              <a:rPr lang="en-US" altLang="zh-CN" sz="2800" dirty="0" smtClean="0">
                <a:solidFill>
                  <a:srgbClr val="FFFF00"/>
                </a:solidFill>
              </a:rPr>
              <a:t>Ruby</a:t>
            </a:r>
            <a:r>
              <a:rPr lang="zh-CN" altLang="en-US" sz="2800" dirty="0" smtClean="0">
                <a:solidFill>
                  <a:srgbClr val="FFFF00"/>
                </a:solidFill>
              </a:rPr>
              <a:t>采取的策略是在灵活性和运行时安全之间寻找平衡点。随着</a:t>
            </a:r>
            <a:r>
              <a:rPr lang="en-US" altLang="zh-CN" sz="2800" dirty="0" smtClean="0">
                <a:solidFill>
                  <a:srgbClr val="FFFF00"/>
                </a:solidFill>
              </a:rPr>
              <a:t>Rails</a:t>
            </a:r>
            <a:r>
              <a:rPr lang="zh-CN" altLang="en-US" sz="2800" dirty="0" smtClean="0">
                <a:solidFill>
                  <a:srgbClr val="FFFF00"/>
                </a:solidFill>
              </a:rPr>
              <a:t>框架的出现，</a:t>
            </a:r>
            <a:r>
              <a:rPr lang="en-US" altLang="zh-CN" sz="2800" dirty="0" smtClean="0">
                <a:solidFill>
                  <a:srgbClr val="FFFF00"/>
                </a:solidFill>
              </a:rPr>
              <a:t>Ruby</a:t>
            </a:r>
            <a:r>
              <a:rPr lang="zh-CN" altLang="en-US" sz="2800" dirty="0" smtClean="0">
                <a:solidFill>
                  <a:srgbClr val="FFFF00"/>
                </a:solidFill>
              </a:rPr>
              <a:t>也在</a:t>
            </a:r>
            <a:r>
              <a:rPr lang="en-US" altLang="zh-CN" sz="2800" dirty="0" smtClean="0">
                <a:solidFill>
                  <a:srgbClr val="FFFF00"/>
                </a:solidFill>
              </a:rPr>
              <a:t>2006</a:t>
            </a:r>
            <a:r>
              <a:rPr lang="zh-CN" altLang="en-US" sz="2800" dirty="0" smtClean="0">
                <a:solidFill>
                  <a:srgbClr val="FFFF00"/>
                </a:solidFill>
              </a:rPr>
              <a:t>年前后一鸣惊人，同时也指引人们重新找回编程乐趣。尽管从执行速度上说，</a:t>
            </a:r>
            <a:r>
              <a:rPr lang="en-US" altLang="zh-CN" sz="2800" dirty="0" smtClean="0">
                <a:solidFill>
                  <a:srgbClr val="FFFF00"/>
                </a:solidFill>
              </a:rPr>
              <a:t>Ruby</a:t>
            </a:r>
            <a:r>
              <a:rPr lang="zh-CN" altLang="en-US" sz="2800" dirty="0" smtClean="0">
                <a:solidFill>
                  <a:srgbClr val="FFFF00"/>
                </a:solidFill>
              </a:rPr>
              <a:t>谈不上有多高效，但它却能让程序员的编程效率大幅提高。</a:t>
            </a:r>
            <a:endParaRPr lang="en-US" altLang="zh-CN" sz="2800" dirty="0" smtClean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55526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前言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40820" y="1086958"/>
            <a:ext cx="300291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2.1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36096" y="2931790"/>
            <a:ext cx="35283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FF00"/>
                </a:solidFill>
              </a:rPr>
              <a:t>源代码的整形</a:t>
            </a:r>
            <a:endParaRPr lang="zh-CN" altLang="en-US" sz="4000" dirty="0">
              <a:solidFill>
                <a:srgbClr val="FFFF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-236562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84355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>
                <a:solidFill>
                  <a:srgbClr val="FFFF00"/>
                </a:solidFill>
              </a:rPr>
              <a:t>为了增加程序的可读性而进行的适当的缩进，缩进的幅度以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个字符为宜。另外，缩进的时候，只可使用空格，不可使用</a:t>
            </a:r>
            <a:r>
              <a:rPr lang="en-US" altLang="zh-CN" dirty="0" smtClean="0">
                <a:solidFill>
                  <a:srgbClr val="FFFF00"/>
                </a:solidFill>
              </a:rPr>
              <a:t>TAB</a:t>
            </a:r>
            <a:r>
              <a:rPr lang="zh-CN" altLang="en-US" dirty="0" smtClean="0">
                <a:solidFill>
                  <a:srgbClr val="FFFF00"/>
                </a:solidFill>
              </a:rPr>
              <a:t>（编程工具不同的时候，看起来会不一样）例：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indent="457200"/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33950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2.1.1</a:t>
            </a:r>
            <a:r>
              <a:rPr lang="zh-CN" altLang="en-US" b="1" dirty="0" smtClean="0">
                <a:solidFill>
                  <a:srgbClr val="FFFF00"/>
                </a:solidFill>
              </a:rPr>
              <a:t>代码缩进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1851670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一行的字符数以</a:t>
            </a:r>
            <a:r>
              <a:rPr lang="en-US" altLang="zh-CN" dirty="0" smtClean="0">
                <a:solidFill>
                  <a:srgbClr val="FFFF00"/>
                </a:solidFill>
              </a:rPr>
              <a:t>80</a:t>
            </a:r>
            <a:r>
              <a:rPr lang="zh-CN" altLang="en-US" dirty="0" smtClean="0">
                <a:solidFill>
                  <a:srgbClr val="FFFF00"/>
                </a:solidFill>
              </a:rPr>
              <a:t>字符（半角）为宜。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而且需要用空行来区分开复数的类。另外，类中的各个构成要素之间也需要用空行来隔开。但是，最初的要素之前和最后的要素之后不需要插入空行。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563638"/>
            <a:ext cx="3310111" cy="246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25555" y="1086958"/>
            <a:ext cx="310832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2.2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40152" y="2859782"/>
            <a:ext cx="274359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注释</a:t>
            </a:r>
            <a:endParaRPr lang="zh-CN" altLang="en-US" sz="40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51" grpId="0"/>
      <p:bldP spid="30" grpId="0"/>
      <p:bldP spid="35" grpId="0"/>
      <p:bldP spid="36" grpId="0"/>
      <p:bldP spid="39" grpId="0"/>
      <p:bldP spid="42" grpId="0"/>
      <p:bldP spid="50" grpId="0"/>
      <p:bldP spid="6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899592" y="627534"/>
            <a:ext cx="782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     使用一个空格将注释与符号隔开。注释超过一个单词了，应句首大写并使用标点符号。句号后使用 一个空格。避免多余的注释。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7694"/>
            <a:ext cx="64087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71600" y="343584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随时更新注释，没有注释比过期的注释更好。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不要为糟糕的代码写注释。重构它们，使它们能够“自解释”。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8495" y="615950"/>
            <a:ext cx="782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       注解应该写在紧接相关代码的上方。注解关键字后跟一个冒号和空格，然后是描述问题的记录。如果需要多行来描述问题，随后的行需要在 </a:t>
            </a:r>
            <a:r>
              <a:rPr lang="en-US" altLang="zh-CN" sz="2400" dirty="0" smtClean="0">
                <a:solidFill>
                  <a:srgbClr val="FFFF00"/>
                </a:solidFill>
              </a:rPr>
              <a:t># </a:t>
            </a:r>
            <a:r>
              <a:rPr lang="zh-CN" altLang="en-US" sz="2400" dirty="0" smtClean="0">
                <a:solidFill>
                  <a:srgbClr val="FFFF00"/>
                </a:solidFill>
              </a:rPr>
              <a:t>后面缩进两个空格。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72387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如果问题相当明显，那么任何文档就多余了，注解也可以（违规的）在行尾而没有任何备注。这种用法不应当在一般情况下使用，也不应该是一个 </a:t>
            </a:r>
            <a:r>
              <a:rPr lang="en-US" altLang="zh-CN" sz="2400" dirty="0" smtClean="0">
                <a:solidFill>
                  <a:srgbClr val="FFFF00"/>
                </a:solidFill>
              </a:rPr>
              <a:t>rule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7694"/>
            <a:ext cx="711690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410555"/>
            <a:ext cx="7632848" cy="373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    使用 </a:t>
            </a:r>
            <a:r>
              <a:rPr lang="en-US" altLang="zh-CN" sz="2000" dirty="0" smtClean="0">
                <a:solidFill>
                  <a:srgbClr val="FFFF00"/>
                </a:solidFill>
              </a:rPr>
              <a:t>TODO </a:t>
            </a:r>
            <a:r>
              <a:rPr lang="zh-CN" altLang="en-US" sz="2000" dirty="0" smtClean="0">
                <a:solidFill>
                  <a:srgbClr val="FFFF00"/>
                </a:solidFill>
              </a:rPr>
              <a:t>来备注缺失的特性或者在以后添加的功能。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    使用 </a:t>
            </a:r>
            <a:r>
              <a:rPr lang="en-US" altLang="zh-CN" sz="2000" dirty="0" smtClean="0">
                <a:solidFill>
                  <a:srgbClr val="FFFF00"/>
                </a:solidFill>
              </a:rPr>
              <a:t>FIXME </a:t>
            </a:r>
            <a:r>
              <a:rPr lang="zh-CN" altLang="en-US" sz="2000" dirty="0" smtClean="0">
                <a:solidFill>
                  <a:srgbClr val="FFFF00"/>
                </a:solidFill>
              </a:rPr>
              <a:t>来备注有问题需要修复的代码。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    使用 </a:t>
            </a:r>
            <a:r>
              <a:rPr lang="en-US" altLang="zh-CN" sz="2000" dirty="0" smtClean="0">
                <a:solidFill>
                  <a:srgbClr val="FFFF00"/>
                </a:solidFill>
              </a:rPr>
              <a:t>OPTIMIZE </a:t>
            </a:r>
            <a:r>
              <a:rPr lang="zh-CN" altLang="en-US" sz="2000" dirty="0" smtClean="0">
                <a:solidFill>
                  <a:srgbClr val="FFFF00"/>
                </a:solidFill>
              </a:rPr>
              <a:t>来备注慢的或者低效的可能引起性能问题的代码。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    使用 </a:t>
            </a:r>
            <a:r>
              <a:rPr lang="en-US" altLang="zh-CN" sz="2000" dirty="0" smtClean="0">
                <a:solidFill>
                  <a:srgbClr val="FFFF00"/>
                </a:solidFill>
              </a:rPr>
              <a:t>HACK </a:t>
            </a:r>
            <a:r>
              <a:rPr lang="zh-CN" altLang="en-US" sz="2000" dirty="0" smtClean="0">
                <a:solidFill>
                  <a:srgbClr val="FFFF00"/>
                </a:solidFill>
              </a:rPr>
              <a:t>来备注那些使用问题代码的地方可能需要重构。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    使用 </a:t>
            </a:r>
            <a:r>
              <a:rPr lang="en-US" altLang="zh-CN" sz="2000" dirty="0" smtClean="0">
                <a:solidFill>
                  <a:srgbClr val="FFFF00"/>
                </a:solidFill>
              </a:rPr>
              <a:t>REVIEW </a:t>
            </a:r>
            <a:r>
              <a:rPr lang="zh-CN" altLang="en-US" sz="2000" dirty="0" smtClean="0">
                <a:solidFill>
                  <a:srgbClr val="FFFF00"/>
                </a:solidFill>
              </a:rPr>
              <a:t>来备注那些需要反复查看确认工作正常的代码。例如： </a:t>
            </a:r>
            <a:r>
              <a:rPr lang="en-US" altLang="zh-CN" sz="2000" dirty="0" smtClean="0">
                <a:solidFill>
                  <a:srgbClr val="FFFF00"/>
                </a:solidFill>
              </a:rPr>
              <a:t>REVIEW: </a:t>
            </a:r>
            <a:r>
              <a:rPr lang="zh-CN" altLang="en-US" sz="2000" dirty="0" smtClean="0">
                <a:solidFill>
                  <a:srgbClr val="FFFF00"/>
                </a:solidFill>
              </a:rPr>
              <a:t>你确定客户端是怎样正确的完成 </a:t>
            </a:r>
            <a:r>
              <a:rPr lang="en-US" altLang="zh-CN" sz="2000" dirty="0" smtClean="0">
                <a:solidFill>
                  <a:srgbClr val="FFFF00"/>
                </a:solidFill>
              </a:rPr>
              <a:t>X </a:t>
            </a:r>
            <a:r>
              <a:rPr lang="zh-CN" altLang="en-US" sz="2000" dirty="0" smtClean="0">
                <a:solidFill>
                  <a:srgbClr val="FFFF00"/>
                </a:solidFill>
              </a:rPr>
              <a:t>的吗？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    使用其他自定义的关键字如果认为它是合适的，但是确保在你的项目的 </a:t>
            </a:r>
            <a:r>
              <a:rPr lang="en-US" altLang="zh-CN" sz="2000" dirty="0" smtClean="0">
                <a:solidFill>
                  <a:srgbClr val="FFFF00"/>
                </a:solidFill>
              </a:rPr>
              <a:t>README </a:t>
            </a:r>
            <a:r>
              <a:rPr lang="zh-CN" altLang="en-US" sz="2000" dirty="0" smtClean="0">
                <a:solidFill>
                  <a:srgbClr val="FFFF00"/>
                </a:solidFill>
              </a:rPr>
              <a:t>或者类似的地方注明。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5486"/>
            <a:ext cx="590465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1413</Words>
  <Application>Microsoft Office PowerPoint</Application>
  <PresentationFormat>全屏显示(16:9)</PresentationFormat>
  <Paragraphs>380</Paragraphs>
  <Slides>29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Broadway</vt:lpstr>
      <vt:lpstr>仿宋</vt:lpstr>
      <vt:lpstr>Wingdings 2</vt:lpstr>
      <vt:lpstr>文鼎特粗宋简</vt:lpstr>
      <vt:lpstr>方正汉真广标简体</vt:lpstr>
      <vt:lpstr>黑体</vt:lpstr>
      <vt:lpstr>ＭＳ Ｐゴシック</vt:lpstr>
      <vt:lpstr>Calibri</vt:lpstr>
      <vt:lpstr>微软雅黑</vt:lpstr>
      <vt:lpstr>方正细圆简体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zdg</cp:lastModifiedBy>
  <cp:revision>88</cp:revision>
  <dcterms:created xsi:type="dcterms:W3CDTF">2015-05-16T00:02:00Z</dcterms:created>
  <dcterms:modified xsi:type="dcterms:W3CDTF">2017-06-06T03:31:55Z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