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0" r:id="rId5"/>
    <p:sldId id="261"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40"/>
    <p:restoredTop sz="94714"/>
  </p:normalViewPr>
  <p:slideViewPr>
    <p:cSldViewPr snapToGrid="0" snapToObjects="1">
      <p:cViewPr varScale="1">
        <p:scale>
          <a:sx n="68" d="100"/>
          <a:sy n="68" d="100"/>
        </p:scale>
        <p:origin x="60"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911DEC-A7A2-4103-AB22-A4A4CC7C68D0}"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C7D8E873-755A-4E91-832E-A0D63C7C62A6}">
      <dgm:prSet/>
      <dgm:spPr/>
      <dgm:t>
        <a:bodyPr/>
        <a:lstStyle/>
        <a:p>
          <a:r>
            <a:rPr lang="en-US"/>
            <a:t>What does this mean? I think it means that you can reuse action and management view code without having to duplicate your code. </a:t>
          </a:r>
        </a:p>
      </dgm:t>
    </dgm:pt>
    <dgm:pt modelId="{FBD895C9-A608-4A95-B193-476935FFCBB1}" type="parTrans" cxnId="{5A146C03-F0C6-4220-8099-36D7BC719D35}">
      <dgm:prSet/>
      <dgm:spPr/>
      <dgm:t>
        <a:bodyPr/>
        <a:lstStyle/>
        <a:p>
          <a:endParaRPr lang="en-US"/>
        </a:p>
      </dgm:t>
    </dgm:pt>
    <dgm:pt modelId="{7C3C353E-8635-4025-874C-6C6C52AAF9BB}" type="sibTrans" cxnId="{5A146C03-F0C6-4220-8099-36D7BC719D35}">
      <dgm:prSet/>
      <dgm:spPr/>
      <dgm:t>
        <a:bodyPr/>
        <a:lstStyle/>
        <a:p>
          <a:endParaRPr lang="en-US"/>
        </a:p>
      </dgm:t>
    </dgm:pt>
    <dgm:pt modelId="{C6E6244A-ADD3-4B71-BD63-9594457854A0}">
      <dgm:prSet/>
      <dgm:spPr/>
      <dgm:t>
        <a:bodyPr/>
        <a:lstStyle/>
        <a:p>
          <a:r>
            <a:rPr lang="en-US"/>
            <a:t>According to Core J2EE Patterns, it means that:</a:t>
          </a:r>
        </a:p>
      </dgm:t>
    </dgm:pt>
    <dgm:pt modelId="{99C7D556-14FB-4C83-B04A-AFBD8EDAB184}" type="parTrans" cxnId="{C2EBDE04-C939-47A8-8DD0-E0FDD8E73F32}">
      <dgm:prSet/>
      <dgm:spPr/>
      <dgm:t>
        <a:bodyPr/>
        <a:lstStyle/>
        <a:p>
          <a:endParaRPr lang="en-US"/>
        </a:p>
      </dgm:t>
    </dgm:pt>
    <dgm:pt modelId="{68981AF0-A447-4B87-8FCF-6221EFA5F0C7}" type="sibTrans" cxnId="{C2EBDE04-C939-47A8-8DD0-E0FDD8E73F32}">
      <dgm:prSet/>
      <dgm:spPr/>
      <dgm:t>
        <a:bodyPr/>
        <a:lstStyle/>
        <a:p>
          <a:endParaRPr lang="en-US"/>
        </a:p>
      </dgm:t>
    </dgm:pt>
    <dgm:pt modelId="{F68416B8-EE31-4B06-996B-161C848BE480}">
      <dgm:prSet/>
      <dgm:spPr/>
      <dgm:t>
        <a:bodyPr/>
        <a:lstStyle/>
        <a:p>
          <a:r>
            <a:rPr lang="en-US" i="1"/>
            <a:t>You want to reuse action and view-management code. </a:t>
          </a:r>
          <a:endParaRPr lang="en-US"/>
        </a:p>
      </dgm:t>
    </dgm:pt>
    <dgm:pt modelId="{D42CCD2E-2643-4320-A15A-F254BA309324}" type="parTrans" cxnId="{F42435EF-383C-4F7F-8ED4-BD2EE8165399}">
      <dgm:prSet/>
      <dgm:spPr/>
      <dgm:t>
        <a:bodyPr/>
        <a:lstStyle/>
        <a:p>
          <a:endParaRPr lang="en-US"/>
        </a:p>
      </dgm:t>
    </dgm:pt>
    <dgm:pt modelId="{921D3181-276E-40BC-9A0E-E396ADF52851}" type="sibTrans" cxnId="{F42435EF-383C-4F7F-8ED4-BD2EE8165399}">
      <dgm:prSet/>
      <dgm:spPr/>
      <dgm:t>
        <a:bodyPr/>
        <a:lstStyle/>
        <a:p>
          <a:endParaRPr lang="en-US"/>
        </a:p>
      </dgm:t>
    </dgm:pt>
    <dgm:pt modelId="{A391AEBB-05C1-4461-8767-C8E2D1A853A9}">
      <dgm:prSet/>
      <dgm:spPr/>
      <dgm:t>
        <a:bodyPr/>
        <a:lstStyle/>
        <a:p>
          <a:r>
            <a:rPr lang="en-US" i="1"/>
            <a:t>You want to improve request-handling extensibility, such as adding use case functionality to an application incrementally.</a:t>
          </a:r>
          <a:endParaRPr lang="en-US"/>
        </a:p>
      </dgm:t>
    </dgm:pt>
    <dgm:pt modelId="{96FA1B09-EAD3-4D79-8213-833FEC4549B7}" type="parTrans" cxnId="{2CA128E7-03A5-4461-96D9-132A8E99285E}">
      <dgm:prSet/>
      <dgm:spPr/>
      <dgm:t>
        <a:bodyPr/>
        <a:lstStyle/>
        <a:p>
          <a:endParaRPr lang="en-US"/>
        </a:p>
      </dgm:t>
    </dgm:pt>
    <dgm:pt modelId="{71CEE601-DBBF-4D36-9D1A-3C2BBE5FE008}" type="sibTrans" cxnId="{2CA128E7-03A5-4461-96D9-132A8E99285E}">
      <dgm:prSet/>
      <dgm:spPr/>
      <dgm:t>
        <a:bodyPr/>
        <a:lstStyle/>
        <a:p>
          <a:endParaRPr lang="en-US"/>
        </a:p>
      </dgm:t>
    </dgm:pt>
    <dgm:pt modelId="{882A7468-4D50-4D07-B377-3D3BA82EF827}">
      <dgm:prSet/>
      <dgm:spPr/>
      <dgm:t>
        <a:bodyPr/>
        <a:lstStyle/>
        <a:p>
          <a:r>
            <a:rPr lang="en-US" i="1"/>
            <a:t>You want to improve code modularity and maintainability, making it easier to extend the application and easier to test discrete parts of your request-handling code independent of a web container. (</a:t>
          </a:r>
          <a:endParaRPr lang="en-US"/>
        </a:p>
      </dgm:t>
    </dgm:pt>
    <dgm:pt modelId="{CA7ED661-4BE6-4907-B5FE-3862055D1F1B}" type="parTrans" cxnId="{48E31FB9-6A2A-403E-A4CE-C3E729543CE3}">
      <dgm:prSet/>
      <dgm:spPr/>
      <dgm:t>
        <a:bodyPr/>
        <a:lstStyle/>
        <a:p>
          <a:endParaRPr lang="en-US"/>
        </a:p>
      </dgm:t>
    </dgm:pt>
    <dgm:pt modelId="{3BD0142C-7672-4E2D-B042-A7BD906A6EC6}" type="sibTrans" cxnId="{48E31FB9-6A2A-403E-A4CE-C3E729543CE3}">
      <dgm:prSet/>
      <dgm:spPr/>
      <dgm:t>
        <a:bodyPr/>
        <a:lstStyle/>
        <a:p>
          <a:endParaRPr lang="en-US"/>
        </a:p>
      </dgm:t>
    </dgm:pt>
    <dgm:pt modelId="{B9868326-BEAA-433F-A596-5B195DC008BB}" type="pres">
      <dgm:prSet presAssocID="{90911DEC-A7A2-4103-AB22-A4A4CC7C68D0}" presName="Name0" presStyleCnt="0">
        <dgm:presLayoutVars>
          <dgm:dir/>
          <dgm:animLvl val="lvl"/>
          <dgm:resizeHandles val="exact"/>
        </dgm:presLayoutVars>
      </dgm:prSet>
      <dgm:spPr/>
    </dgm:pt>
    <dgm:pt modelId="{D33C30BC-700D-48E0-9835-1A447E19EF61}" type="pres">
      <dgm:prSet presAssocID="{C6E6244A-ADD3-4B71-BD63-9594457854A0}" presName="boxAndChildren" presStyleCnt="0"/>
      <dgm:spPr/>
    </dgm:pt>
    <dgm:pt modelId="{918954D5-532D-4BDA-B877-22427C8C46A1}" type="pres">
      <dgm:prSet presAssocID="{C6E6244A-ADD3-4B71-BD63-9594457854A0}" presName="parentTextBox" presStyleLbl="node1" presStyleIdx="0" presStyleCnt="2"/>
      <dgm:spPr/>
    </dgm:pt>
    <dgm:pt modelId="{F5BF6B38-9E4B-4E3D-9EC9-1DBEE975EB5F}" type="pres">
      <dgm:prSet presAssocID="{C6E6244A-ADD3-4B71-BD63-9594457854A0}" presName="entireBox" presStyleLbl="node1" presStyleIdx="0" presStyleCnt="2"/>
      <dgm:spPr/>
    </dgm:pt>
    <dgm:pt modelId="{1E3959BA-B0D2-4834-9526-246BF261255D}" type="pres">
      <dgm:prSet presAssocID="{C6E6244A-ADD3-4B71-BD63-9594457854A0}" presName="descendantBox" presStyleCnt="0"/>
      <dgm:spPr/>
    </dgm:pt>
    <dgm:pt modelId="{A9A5A4DB-DD47-4342-B7E2-EED86A0A0AA0}" type="pres">
      <dgm:prSet presAssocID="{F68416B8-EE31-4B06-996B-161C848BE480}" presName="childTextBox" presStyleLbl="fgAccFollowNode1" presStyleIdx="0" presStyleCnt="3">
        <dgm:presLayoutVars>
          <dgm:bulletEnabled val="1"/>
        </dgm:presLayoutVars>
      </dgm:prSet>
      <dgm:spPr/>
    </dgm:pt>
    <dgm:pt modelId="{1C7288AB-AF6B-4BF7-9068-552CDD50BF62}" type="pres">
      <dgm:prSet presAssocID="{A391AEBB-05C1-4461-8767-C8E2D1A853A9}" presName="childTextBox" presStyleLbl="fgAccFollowNode1" presStyleIdx="1" presStyleCnt="3">
        <dgm:presLayoutVars>
          <dgm:bulletEnabled val="1"/>
        </dgm:presLayoutVars>
      </dgm:prSet>
      <dgm:spPr/>
    </dgm:pt>
    <dgm:pt modelId="{95F95AC5-708F-4D61-8A2D-19F6A61C9510}" type="pres">
      <dgm:prSet presAssocID="{882A7468-4D50-4D07-B377-3D3BA82EF827}" presName="childTextBox" presStyleLbl="fgAccFollowNode1" presStyleIdx="2" presStyleCnt="3">
        <dgm:presLayoutVars>
          <dgm:bulletEnabled val="1"/>
        </dgm:presLayoutVars>
      </dgm:prSet>
      <dgm:spPr/>
    </dgm:pt>
    <dgm:pt modelId="{099EF4CD-38C5-43C2-9086-6A9CB8F93A84}" type="pres">
      <dgm:prSet presAssocID="{7C3C353E-8635-4025-874C-6C6C52AAF9BB}" presName="sp" presStyleCnt="0"/>
      <dgm:spPr/>
    </dgm:pt>
    <dgm:pt modelId="{3DCE3324-0566-4A3D-AC37-4B7145C0C3E2}" type="pres">
      <dgm:prSet presAssocID="{C7D8E873-755A-4E91-832E-A0D63C7C62A6}" presName="arrowAndChildren" presStyleCnt="0"/>
      <dgm:spPr/>
    </dgm:pt>
    <dgm:pt modelId="{64976A2C-2FF1-4EF8-A5DC-3E22E21D3D26}" type="pres">
      <dgm:prSet presAssocID="{C7D8E873-755A-4E91-832E-A0D63C7C62A6}" presName="parentTextArrow" presStyleLbl="node1" presStyleIdx="1" presStyleCnt="2"/>
      <dgm:spPr/>
    </dgm:pt>
  </dgm:ptLst>
  <dgm:cxnLst>
    <dgm:cxn modelId="{CF54E700-8B0E-4FFA-8CF6-85036251AD00}" type="presOf" srcId="{A391AEBB-05C1-4461-8767-C8E2D1A853A9}" destId="{1C7288AB-AF6B-4BF7-9068-552CDD50BF62}" srcOrd="0" destOrd="0" presId="urn:microsoft.com/office/officeart/2005/8/layout/process4"/>
    <dgm:cxn modelId="{5A146C03-F0C6-4220-8099-36D7BC719D35}" srcId="{90911DEC-A7A2-4103-AB22-A4A4CC7C68D0}" destId="{C7D8E873-755A-4E91-832E-A0D63C7C62A6}" srcOrd="0" destOrd="0" parTransId="{FBD895C9-A608-4A95-B193-476935FFCBB1}" sibTransId="{7C3C353E-8635-4025-874C-6C6C52AAF9BB}"/>
    <dgm:cxn modelId="{C2EBDE04-C939-47A8-8DD0-E0FDD8E73F32}" srcId="{90911DEC-A7A2-4103-AB22-A4A4CC7C68D0}" destId="{C6E6244A-ADD3-4B71-BD63-9594457854A0}" srcOrd="1" destOrd="0" parTransId="{99C7D556-14FB-4C83-B04A-AFBD8EDAB184}" sibTransId="{68981AF0-A447-4B87-8FCF-6221EFA5F0C7}"/>
    <dgm:cxn modelId="{76A64118-D058-4610-8901-69FC85506B6A}" type="presOf" srcId="{C6E6244A-ADD3-4B71-BD63-9594457854A0}" destId="{F5BF6B38-9E4B-4E3D-9EC9-1DBEE975EB5F}" srcOrd="1" destOrd="0" presId="urn:microsoft.com/office/officeart/2005/8/layout/process4"/>
    <dgm:cxn modelId="{C971D136-15CE-4810-A4CE-C83D665500FF}" type="presOf" srcId="{882A7468-4D50-4D07-B377-3D3BA82EF827}" destId="{95F95AC5-708F-4D61-8A2D-19F6A61C9510}" srcOrd="0" destOrd="0" presId="urn:microsoft.com/office/officeart/2005/8/layout/process4"/>
    <dgm:cxn modelId="{9F006493-E690-4581-9C43-4287B6387173}" type="presOf" srcId="{C6E6244A-ADD3-4B71-BD63-9594457854A0}" destId="{918954D5-532D-4BDA-B877-22427C8C46A1}" srcOrd="0" destOrd="0" presId="urn:microsoft.com/office/officeart/2005/8/layout/process4"/>
    <dgm:cxn modelId="{18E1619F-FA31-47DB-929C-6492EA7A94D2}" type="presOf" srcId="{C7D8E873-755A-4E91-832E-A0D63C7C62A6}" destId="{64976A2C-2FF1-4EF8-A5DC-3E22E21D3D26}" srcOrd="0" destOrd="0" presId="urn:microsoft.com/office/officeart/2005/8/layout/process4"/>
    <dgm:cxn modelId="{48E31FB9-6A2A-403E-A4CE-C3E729543CE3}" srcId="{C6E6244A-ADD3-4B71-BD63-9594457854A0}" destId="{882A7468-4D50-4D07-B377-3D3BA82EF827}" srcOrd="2" destOrd="0" parTransId="{CA7ED661-4BE6-4907-B5FE-3862055D1F1B}" sibTransId="{3BD0142C-7672-4E2D-B042-A7BD906A6EC6}"/>
    <dgm:cxn modelId="{3017AFCF-2C7B-4463-A1CA-7BE6869DCFAB}" type="presOf" srcId="{90911DEC-A7A2-4103-AB22-A4A4CC7C68D0}" destId="{B9868326-BEAA-433F-A596-5B195DC008BB}" srcOrd="0" destOrd="0" presId="urn:microsoft.com/office/officeart/2005/8/layout/process4"/>
    <dgm:cxn modelId="{4D3334D8-6F85-4EC9-89C4-30A5414B9567}" type="presOf" srcId="{F68416B8-EE31-4B06-996B-161C848BE480}" destId="{A9A5A4DB-DD47-4342-B7E2-EED86A0A0AA0}" srcOrd="0" destOrd="0" presId="urn:microsoft.com/office/officeart/2005/8/layout/process4"/>
    <dgm:cxn modelId="{2CA128E7-03A5-4461-96D9-132A8E99285E}" srcId="{C6E6244A-ADD3-4B71-BD63-9594457854A0}" destId="{A391AEBB-05C1-4461-8767-C8E2D1A853A9}" srcOrd="1" destOrd="0" parTransId="{96FA1B09-EAD3-4D79-8213-833FEC4549B7}" sibTransId="{71CEE601-DBBF-4D36-9D1A-3C2BBE5FE008}"/>
    <dgm:cxn modelId="{F42435EF-383C-4F7F-8ED4-BD2EE8165399}" srcId="{C6E6244A-ADD3-4B71-BD63-9594457854A0}" destId="{F68416B8-EE31-4B06-996B-161C848BE480}" srcOrd="0" destOrd="0" parTransId="{D42CCD2E-2643-4320-A15A-F254BA309324}" sibTransId="{921D3181-276E-40BC-9A0E-E396ADF52851}"/>
    <dgm:cxn modelId="{94B9B202-E1FA-41E0-8630-CFE03F7F9DA6}" type="presParOf" srcId="{B9868326-BEAA-433F-A596-5B195DC008BB}" destId="{D33C30BC-700D-48E0-9835-1A447E19EF61}" srcOrd="0" destOrd="0" presId="urn:microsoft.com/office/officeart/2005/8/layout/process4"/>
    <dgm:cxn modelId="{2F17F088-C376-4199-A8CE-5338915F17AF}" type="presParOf" srcId="{D33C30BC-700D-48E0-9835-1A447E19EF61}" destId="{918954D5-532D-4BDA-B877-22427C8C46A1}" srcOrd="0" destOrd="0" presId="urn:microsoft.com/office/officeart/2005/8/layout/process4"/>
    <dgm:cxn modelId="{FB5B6EC1-C388-4FC4-B923-FA79C1C19352}" type="presParOf" srcId="{D33C30BC-700D-48E0-9835-1A447E19EF61}" destId="{F5BF6B38-9E4B-4E3D-9EC9-1DBEE975EB5F}" srcOrd="1" destOrd="0" presId="urn:microsoft.com/office/officeart/2005/8/layout/process4"/>
    <dgm:cxn modelId="{946A1CA5-C677-4EF4-99CE-45AB30826DD6}" type="presParOf" srcId="{D33C30BC-700D-48E0-9835-1A447E19EF61}" destId="{1E3959BA-B0D2-4834-9526-246BF261255D}" srcOrd="2" destOrd="0" presId="urn:microsoft.com/office/officeart/2005/8/layout/process4"/>
    <dgm:cxn modelId="{B63B6BD6-477D-45A8-BDB7-D04D0FFE35A3}" type="presParOf" srcId="{1E3959BA-B0D2-4834-9526-246BF261255D}" destId="{A9A5A4DB-DD47-4342-B7E2-EED86A0A0AA0}" srcOrd="0" destOrd="0" presId="urn:microsoft.com/office/officeart/2005/8/layout/process4"/>
    <dgm:cxn modelId="{A821B836-D54C-4FB9-94B3-B1BAD59A5DFB}" type="presParOf" srcId="{1E3959BA-B0D2-4834-9526-246BF261255D}" destId="{1C7288AB-AF6B-4BF7-9068-552CDD50BF62}" srcOrd="1" destOrd="0" presId="urn:microsoft.com/office/officeart/2005/8/layout/process4"/>
    <dgm:cxn modelId="{880B535D-9819-4061-A5F1-ABEB71910E88}" type="presParOf" srcId="{1E3959BA-B0D2-4834-9526-246BF261255D}" destId="{95F95AC5-708F-4D61-8A2D-19F6A61C9510}" srcOrd="2" destOrd="0" presId="urn:microsoft.com/office/officeart/2005/8/layout/process4"/>
    <dgm:cxn modelId="{4D328E35-BAEA-49CA-A736-CD2D4507B733}" type="presParOf" srcId="{B9868326-BEAA-433F-A596-5B195DC008BB}" destId="{099EF4CD-38C5-43C2-9086-6A9CB8F93A84}" srcOrd="1" destOrd="0" presId="urn:microsoft.com/office/officeart/2005/8/layout/process4"/>
    <dgm:cxn modelId="{0B23371C-3682-4113-AC82-F582B158952D}" type="presParOf" srcId="{B9868326-BEAA-433F-A596-5B195DC008BB}" destId="{3DCE3324-0566-4A3D-AC37-4B7145C0C3E2}" srcOrd="2" destOrd="0" presId="urn:microsoft.com/office/officeart/2005/8/layout/process4"/>
    <dgm:cxn modelId="{7B8163E3-0BC0-4D6E-B794-D7671E727D1B}" type="presParOf" srcId="{3DCE3324-0566-4A3D-AC37-4B7145C0C3E2}" destId="{64976A2C-2FF1-4EF8-A5DC-3E22E21D3D26}"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F6B38-9E4B-4E3D-9EC9-1DBEE975EB5F}">
      <dsp:nvSpPr>
        <dsp:cNvPr id="0" name=""/>
        <dsp:cNvSpPr/>
      </dsp:nvSpPr>
      <dsp:spPr>
        <a:xfrm>
          <a:off x="0" y="3210443"/>
          <a:ext cx="5889686" cy="2106398"/>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a:t>According to Core J2EE Patterns, it means that:</a:t>
          </a:r>
        </a:p>
      </dsp:txBody>
      <dsp:txXfrm>
        <a:off x="0" y="3210443"/>
        <a:ext cx="5889686" cy="1137455"/>
      </dsp:txXfrm>
    </dsp:sp>
    <dsp:sp modelId="{A9A5A4DB-DD47-4342-B7E2-EED86A0A0AA0}">
      <dsp:nvSpPr>
        <dsp:cNvPr id="0" name=""/>
        <dsp:cNvSpPr/>
      </dsp:nvSpPr>
      <dsp:spPr>
        <a:xfrm>
          <a:off x="2875" y="4305771"/>
          <a:ext cx="1961311" cy="968943"/>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i="1" kern="1200"/>
            <a:t>You want to reuse action and view-management code. </a:t>
          </a:r>
          <a:endParaRPr lang="en-US" sz="1000" kern="1200"/>
        </a:p>
      </dsp:txBody>
      <dsp:txXfrm>
        <a:off x="2875" y="4305771"/>
        <a:ext cx="1961311" cy="968943"/>
      </dsp:txXfrm>
    </dsp:sp>
    <dsp:sp modelId="{1C7288AB-AF6B-4BF7-9068-552CDD50BF62}">
      <dsp:nvSpPr>
        <dsp:cNvPr id="0" name=""/>
        <dsp:cNvSpPr/>
      </dsp:nvSpPr>
      <dsp:spPr>
        <a:xfrm>
          <a:off x="1964187" y="4305771"/>
          <a:ext cx="1961311" cy="968943"/>
        </a:xfrm>
        <a:prstGeom prst="rect">
          <a:avLst/>
        </a:prstGeom>
        <a:solidFill>
          <a:schemeClr val="accent2">
            <a:tint val="40000"/>
            <a:alpha val="90000"/>
            <a:hueOff val="1667088"/>
            <a:satOff val="3844"/>
            <a:lumOff val="41"/>
            <a:alphaOff val="0"/>
          </a:schemeClr>
        </a:solidFill>
        <a:ln w="15875" cap="flat" cmpd="sng" algn="ctr">
          <a:solidFill>
            <a:schemeClr val="accent2">
              <a:tint val="40000"/>
              <a:alpha val="90000"/>
              <a:hueOff val="1667088"/>
              <a:satOff val="3844"/>
              <a:lumOff val="4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i="1" kern="1200"/>
            <a:t>You want to improve request-handling extensibility, such as adding use case functionality to an application incrementally.</a:t>
          </a:r>
          <a:endParaRPr lang="en-US" sz="1000" kern="1200"/>
        </a:p>
      </dsp:txBody>
      <dsp:txXfrm>
        <a:off x="1964187" y="4305771"/>
        <a:ext cx="1961311" cy="968943"/>
      </dsp:txXfrm>
    </dsp:sp>
    <dsp:sp modelId="{95F95AC5-708F-4D61-8A2D-19F6A61C9510}">
      <dsp:nvSpPr>
        <dsp:cNvPr id="0" name=""/>
        <dsp:cNvSpPr/>
      </dsp:nvSpPr>
      <dsp:spPr>
        <a:xfrm>
          <a:off x="3925498" y="4305771"/>
          <a:ext cx="1961311" cy="968943"/>
        </a:xfrm>
        <a:prstGeom prst="rect">
          <a:avLst/>
        </a:prstGeom>
        <a:solidFill>
          <a:schemeClr val="accent2">
            <a:tint val="40000"/>
            <a:alpha val="90000"/>
            <a:hueOff val="3334177"/>
            <a:satOff val="7689"/>
            <a:lumOff val="83"/>
            <a:alphaOff val="0"/>
          </a:schemeClr>
        </a:solidFill>
        <a:ln w="15875" cap="flat" cmpd="sng" algn="ctr">
          <a:solidFill>
            <a:schemeClr val="accent2">
              <a:tint val="40000"/>
              <a:alpha val="90000"/>
              <a:hueOff val="3334177"/>
              <a:satOff val="7689"/>
              <a:lumOff val="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i="1" kern="1200"/>
            <a:t>You want to improve code modularity and maintainability, making it easier to extend the application and easier to test discrete parts of your request-handling code independent of a web container. (</a:t>
          </a:r>
          <a:endParaRPr lang="en-US" sz="1000" kern="1200"/>
        </a:p>
      </dsp:txBody>
      <dsp:txXfrm>
        <a:off x="3925498" y="4305771"/>
        <a:ext cx="1961311" cy="968943"/>
      </dsp:txXfrm>
    </dsp:sp>
    <dsp:sp modelId="{64976A2C-2FF1-4EF8-A5DC-3E22E21D3D26}">
      <dsp:nvSpPr>
        <dsp:cNvPr id="0" name=""/>
        <dsp:cNvSpPr/>
      </dsp:nvSpPr>
      <dsp:spPr>
        <a:xfrm rot="10800000">
          <a:off x="0" y="2398"/>
          <a:ext cx="5889686" cy="3239641"/>
        </a:xfrm>
        <a:prstGeom prst="upArrowCallout">
          <a:avLst/>
        </a:prstGeom>
        <a:solidFill>
          <a:schemeClr val="accent2">
            <a:hueOff val="2655785"/>
            <a:satOff val="9135"/>
            <a:lumOff val="-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a:t>What does this mean? I think it means that you can reuse action and management view code without having to duplicate your code. </a:t>
          </a:r>
        </a:p>
      </dsp:txBody>
      <dsp:txXfrm rot="10800000">
        <a:off x="0" y="2398"/>
        <a:ext cx="5889686" cy="210502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8D79D4-D837-2D46-9131-C8B01A604163}"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7EFFDC80-EC03-5044-B7EC-49E4BCA38B3F}"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20748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8D79D4-D837-2D46-9131-C8B01A604163}"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FDC80-EC03-5044-B7EC-49E4BCA38B3F}" type="slidenum">
              <a:rPr lang="en-US" smtClean="0"/>
              <a:t>‹#›</a:t>
            </a:fld>
            <a:endParaRPr lang="en-US"/>
          </a:p>
        </p:txBody>
      </p:sp>
    </p:spTree>
    <p:extLst>
      <p:ext uri="{BB962C8B-B14F-4D97-AF65-F5344CB8AC3E}">
        <p14:creationId xmlns:p14="http://schemas.microsoft.com/office/powerpoint/2010/main" val="3595791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8D79D4-D837-2D46-9131-C8B01A604163}"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FDC80-EC03-5044-B7EC-49E4BCA38B3F}" type="slidenum">
              <a:rPr lang="en-US" smtClean="0"/>
              <a:t>‹#›</a:t>
            </a:fld>
            <a:endParaRPr lang="en-US"/>
          </a:p>
        </p:txBody>
      </p:sp>
    </p:spTree>
    <p:extLst>
      <p:ext uri="{BB962C8B-B14F-4D97-AF65-F5344CB8AC3E}">
        <p14:creationId xmlns:p14="http://schemas.microsoft.com/office/powerpoint/2010/main" val="536736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8D79D4-D837-2D46-9131-C8B01A604163}"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FDC80-EC03-5044-B7EC-49E4BCA38B3F}"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77455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8D79D4-D837-2D46-9131-C8B01A604163}"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FDC80-EC03-5044-B7EC-49E4BCA38B3F}" type="slidenum">
              <a:rPr lang="en-US" smtClean="0"/>
              <a:t>‹#›</a:t>
            </a:fld>
            <a:endParaRPr lang="en-US"/>
          </a:p>
        </p:txBody>
      </p:sp>
    </p:spTree>
    <p:extLst>
      <p:ext uri="{BB962C8B-B14F-4D97-AF65-F5344CB8AC3E}">
        <p14:creationId xmlns:p14="http://schemas.microsoft.com/office/powerpoint/2010/main" val="624350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8D79D4-D837-2D46-9131-C8B01A604163}" type="datetimeFigureOut">
              <a:rPr lang="en-US" smtClean="0"/>
              <a:t>7/11/2019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FFDC80-EC03-5044-B7EC-49E4BCA38B3F}"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935002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8D79D4-D837-2D46-9131-C8B01A604163}" type="datetimeFigureOut">
              <a:rPr lang="en-US" smtClean="0"/>
              <a:t>7/11/2019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FFDC80-EC03-5044-B7EC-49E4BCA38B3F}" type="slidenum">
              <a:rPr lang="en-US" smtClean="0"/>
              <a:t>‹#›</a:t>
            </a:fld>
            <a:endParaRPr lang="en-US"/>
          </a:p>
        </p:txBody>
      </p:sp>
    </p:spTree>
    <p:extLst>
      <p:ext uri="{BB962C8B-B14F-4D97-AF65-F5344CB8AC3E}">
        <p14:creationId xmlns:p14="http://schemas.microsoft.com/office/powerpoint/2010/main" val="42815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8D79D4-D837-2D46-9131-C8B01A604163}" type="datetimeFigureOut">
              <a:rPr lang="en-US" smtClean="0"/>
              <a:t>7/11/2019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FFDC80-EC03-5044-B7EC-49E4BCA38B3F}"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438676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18D79D4-D837-2D46-9131-C8B01A604163}" type="datetimeFigureOut">
              <a:rPr lang="en-US" smtClean="0"/>
              <a:t>7/11/2019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FFDC80-EC03-5044-B7EC-49E4BCA38B3F}" type="slidenum">
              <a:rPr lang="en-US" smtClean="0"/>
              <a:t>‹#›</a:t>
            </a:fld>
            <a:endParaRPr lang="en-US"/>
          </a:p>
        </p:txBody>
      </p:sp>
    </p:spTree>
    <p:extLst>
      <p:ext uri="{BB962C8B-B14F-4D97-AF65-F5344CB8AC3E}">
        <p14:creationId xmlns:p14="http://schemas.microsoft.com/office/powerpoint/2010/main" val="238632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8D79D4-D837-2D46-9131-C8B01A604163}" type="datetimeFigureOut">
              <a:rPr lang="en-US" smtClean="0"/>
              <a:t>7/11/2019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FFDC80-EC03-5044-B7EC-49E4BCA38B3F}" type="slidenum">
              <a:rPr lang="en-US" smtClean="0"/>
              <a:t>‹#›</a:t>
            </a:fld>
            <a:endParaRPr lang="en-US"/>
          </a:p>
        </p:txBody>
      </p:sp>
    </p:spTree>
    <p:extLst>
      <p:ext uri="{BB962C8B-B14F-4D97-AF65-F5344CB8AC3E}">
        <p14:creationId xmlns:p14="http://schemas.microsoft.com/office/powerpoint/2010/main" val="3469745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8D79D4-D837-2D46-9131-C8B01A604163}" type="datetimeFigureOut">
              <a:rPr lang="en-US" smtClean="0"/>
              <a:t>7/11/2019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FFDC80-EC03-5044-B7EC-49E4BCA38B3F}" type="slidenum">
              <a:rPr lang="en-US" smtClean="0"/>
              <a:t>‹#›</a:t>
            </a:fld>
            <a:endParaRPr lang="en-US"/>
          </a:p>
        </p:txBody>
      </p:sp>
    </p:spTree>
    <p:extLst>
      <p:ext uri="{BB962C8B-B14F-4D97-AF65-F5344CB8AC3E}">
        <p14:creationId xmlns:p14="http://schemas.microsoft.com/office/powerpoint/2010/main" val="206091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B18D79D4-D837-2D46-9131-C8B01A604163}" type="datetimeFigureOut">
              <a:rPr lang="en-US" smtClean="0"/>
              <a:t>7/11/2019</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7EFFDC80-EC03-5044-B7EC-49E4BCA38B3F}"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99878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hyperlink" Target="http://www.corej2eepatterns.com/ApplicationController.htm"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ww.packtpub.com/mapt/book/application_development/9781788830621/2/ch02lvl1sec20/the-application-controller-pattern" TargetMode="External"/><Relationship Id="rId5" Type="http://schemas.openxmlformats.org/officeDocument/2006/relationships/image" Target="../media/image3.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useBgFill="1">
        <p:nvSpPr>
          <p:cNvPr id="27" name="Rectangle 26">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5A3F83-CF8D-7A47-B511-61B09ED002AC}"/>
              </a:ext>
            </a:extLst>
          </p:cNvPr>
          <p:cNvSpPr>
            <a:spLocks noGrp="1"/>
          </p:cNvSpPr>
          <p:nvPr>
            <p:ph type="ctrTitle"/>
          </p:nvPr>
        </p:nvSpPr>
        <p:spPr>
          <a:xfrm>
            <a:off x="4980380" y="1158523"/>
            <a:ext cx="5518066" cy="4540955"/>
          </a:xfrm>
        </p:spPr>
        <p:txBody>
          <a:bodyPr anchor="ctr">
            <a:normAutofit/>
          </a:bodyPr>
          <a:lstStyle/>
          <a:p>
            <a:pPr algn="l"/>
            <a:r>
              <a:rPr lang="en-US" sz="5400" b="1"/>
              <a:t>Application Controller</a:t>
            </a:r>
            <a:br>
              <a:rPr lang="en-US" sz="5400" b="1"/>
            </a:br>
            <a:r>
              <a:rPr lang="en-US" sz="5400" b="1"/>
              <a:t>Pattern</a:t>
            </a:r>
            <a:endParaRPr lang="en-US" sz="5400"/>
          </a:p>
        </p:txBody>
      </p:sp>
      <p:sp>
        <p:nvSpPr>
          <p:cNvPr id="3" name="Subtitle 2">
            <a:extLst>
              <a:ext uri="{FF2B5EF4-FFF2-40B4-BE49-F238E27FC236}">
                <a16:creationId xmlns:a16="http://schemas.microsoft.com/office/drawing/2014/main" id="{627381EC-414A-6641-B773-0AF2E021C3F5}"/>
              </a:ext>
            </a:extLst>
          </p:cNvPr>
          <p:cNvSpPr>
            <a:spLocks noGrp="1"/>
          </p:cNvSpPr>
          <p:nvPr>
            <p:ph type="subTitle" idx="1"/>
          </p:nvPr>
        </p:nvSpPr>
        <p:spPr>
          <a:xfrm>
            <a:off x="1456817" y="1158522"/>
            <a:ext cx="2893416" cy="4540956"/>
          </a:xfrm>
        </p:spPr>
        <p:txBody>
          <a:bodyPr anchor="ctr">
            <a:normAutofit/>
          </a:bodyPr>
          <a:lstStyle/>
          <a:p>
            <a:r>
              <a:rPr lang="en-US" sz="2400"/>
              <a:t>Zanele Hlongwane</a:t>
            </a:r>
          </a:p>
        </p:txBody>
      </p:sp>
      <p:sp>
        <p:nvSpPr>
          <p:cNvPr id="29" name="Rectangle 28">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ight Triangle 30">
            <a:extLst>
              <a:ext uri="{FF2B5EF4-FFF2-40B4-BE49-F238E27FC236}">
                <a16:creationId xmlns:a16="http://schemas.microsoft.com/office/drawing/2014/main" id="{348C4F40-034F-441C-82B8-53ABE65D21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4497758" y="3189130"/>
            <a:ext cx="239869" cy="239869"/>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755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12" name="Picture 11">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14" name="Rectangle 13">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Shape 15">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7960" y="764389"/>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5B48F4-01EC-394E-A480-5C90948F524F}"/>
              </a:ext>
            </a:extLst>
          </p:cNvPr>
          <p:cNvSpPr>
            <a:spLocks noGrp="1"/>
          </p:cNvSpPr>
          <p:nvPr>
            <p:ph type="title"/>
          </p:nvPr>
        </p:nvSpPr>
        <p:spPr>
          <a:xfrm>
            <a:off x="2611808" y="808056"/>
            <a:ext cx="7958331" cy="1530542"/>
          </a:xfrm>
        </p:spPr>
        <p:txBody>
          <a:bodyPr>
            <a:normAutofit/>
          </a:bodyPr>
          <a:lstStyle/>
          <a:p>
            <a:pPr algn="l"/>
            <a:r>
              <a:rPr lang="en-US" sz="4800"/>
              <a:t>Problem</a:t>
            </a:r>
          </a:p>
        </p:txBody>
      </p:sp>
      <p:sp>
        <p:nvSpPr>
          <p:cNvPr id="3" name="Content Placeholder 2">
            <a:extLst>
              <a:ext uri="{FF2B5EF4-FFF2-40B4-BE49-F238E27FC236}">
                <a16:creationId xmlns:a16="http://schemas.microsoft.com/office/drawing/2014/main" id="{7DA25D2C-4569-764D-883B-714BA74C29DB}"/>
              </a:ext>
            </a:extLst>
          </p:cNvPr>
          <p:cNvSpPr>
            <a:spLocks noGrp="1"/>
          </p:cNvSpPr>
          <p:nvPr>
            <p:ph idx="1"/>
          </p:nvPr>
        </p:nvSpPr>
        <p:spPr>
          <a:xfrm>
            <a:off x="2362874" y="2662280"/>
            <a:ext cx="8207265" cy="3387664"/>
          </a:xfrm>
        </p:spPr>
        <p:txBody>
          <a:bodyPr anchor="t">
            <a:normAutofit/>
          </a:bodyPr>
          <a:lstStyle/>
          <a:p>
            <a:r>
              <a:rPr lang="en-US" dirty="0"/>
              <a:t>The problem addresses by the application control pattern is when you want to centralize and modularize action and view management.</a:t>
            </a:r>
          </a:p>
        </p:txBody>
      </p:sp>
    </p:spTree>
    <p:extLst>
      <p:ext uri="{BB962C8B-B14F-4D97-AF65-F5344CB8AC3E}">
        <p14:creationId xmlns:p14="http://schemas.microsoft.com/office/powerpoint/2010/main" val="2483454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38AD3B9-5AEB-9C4D-BFAC-96A7701948AE}"/>
              </a:ext>
            </a:extLst>
          </p:cNvPr>
          <p:cNvSpPr>
            <a:spLocks noGrp="1"/>
          </p:cNvSpPr>
          <p:nvPr>
            <p:ph idx="1"/>
          </p:nvPr>
        </p:nvSpPr>
        <p:spPr>
          <a:xfrm>
            <a:off x="2256639" y="2052116"/>
            <a:ext cx="6572814" cy="3997828"/>
          </a:xfrm>
        </p:spPr>
        <p:txBody>
          <a:bodyPr anchor="t">
            <a:normAutofit/>
          </a:bodyPr>
          <a:lstStyle/>
          <a:p>
            <a:pPr>
              <a:lnSpc>
                <a:spcPct val="110000"/>
              </a:lnSpc>
            </a:pPr>
            <a:r>
              <a:rPr lang="en-US" sz="1500"/>
              <a:t>In </a:t>
            </a:r>
            <a:r>
              <a:rPr lang="en-US" sz="1500" i="1"/>
              <a:t>Java EE 8 Design Patterns and Best Practices, </a:t>
            </a:r>
            <a:r>
              <a:rPr lang="en-US" sz="1500"/>
              <a:t>they explain that:</a:t>
            </a:r>
          </a:p>
          <a:p>
            <a:pPr lvl="1">
              <a:lnSpc>
                <a:spcPct val="110000"/>
              </a:lnSpc>
            </a:pPr>
            <a:r>
              <a:rPr lang="en-US" sz="1500"/>
              <a:t>Some web applications have a complex logic for defining the correct view, content, or action to invoke. The MVC controller can be used to make this decision and get the correct view, content, or action. However, sometimes the logic to define a decision is very hard, and using the MVC controller to do this can cause duplication of a lot of code. To solve this, we need to centralize the logic at one point to permit an easy maintenance and a central logic point.</a:t>
            </a:r>
          </a:p>
          <a:p>
            <a:pPr lvl="1">
              <a:lnSpc>
                <a:spcPct val="110000"/>
              </a:lnSpc>
            </a:pPr>
            <a:r>
              <a:rPr lang="en-US" sz="1500"/>
              <a:t>The application controller pattern is the pattern that permits the centralization of all view logic and promotes a unique process to define the flow of pages. (Rocha &amp; Purificacao) </a:t>
            </a:r>
          </a:p>
          <a:p>
            <a:pPr>
              <a:lnSpc>
                <a:spcPct val="110000"/>
              </a:lnSpc>
            </a:pPr>
            <a:endParaRPr lang="en-US" sz="1500"/>
          </a:p>
        </p:txBody>
      </p:sp>
    </p:spTree>
    <p:extLst>
      <p:ext uri="{BB962C8B-B14F-4D97-AF65-F5344CB8AC3E}">
        <p14:creationId xmlns:p14="http://schemas.microsoft.com/office/powerpoint/2010/main" val="298667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C2C6D70C-1E45-4C00-972D-01F3BA491F96}"/>
              </a:ext>
            </a:extLst>
          </p:cNvPr>
          <p:cNvGraphicFramePr>
            <a:graphicFrameLocks noGrp="1"/>
          </p:cNvGraphicFramePr>
          <p:nvPr>
            <p:ph idx="1"/>
            <p:extLst>
              <p:ext uri="{D42A27DB-BD31-4B8C-83A1-F6EECF244321}">
                <p14:modId xmlns:p14="http://schemas.microsoft.com/office/powerpoint/2010/main" val="3941151956"/>
              </p:ext>
            </p:extLst>
          </p:nvPr>
        </p:nvGraphicFramePr>
        <p:xfrm>
          <a:off x="5507182" y="897534"/>
          <a:ext cx="5889686" cy="5319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71140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491DDF28-62DE-5D4A-98D3-1526E4059559}"/>
              </a:ext>
            </a:extLst>
          </p:cNvPr>
          <p:cNvSpPr>
            <a:spLocks noGrp="1"/>
          </p:cNvSpPr>
          <p:nvPr>
            <p:ph type="body" idx="1"/>
          </p:nvPr>
        </p:nvSpPr>
        <p:spPr>
          <a:xfrm>
            <a:off x="2605933" y="968381"/>
            <a:ext cx="3896467" cy="1768420"/>
          </a:xfrm>
        </p:spPr>
        <p:txBody>
          <a:bodyPr/>
          <a:lstStyle/>
          <a:p>
            <a:r>
              <a:rPr lang="en-US" dirty="0"/>
              <a:t>Application Control Pattern Diagram from Lee S. Barney’s </a:t>
            </a:r>
            <a:r>
              <a:rPr lang="en-US" i="1" dirty="0"/>
              <a:t>Doing More with Java </a:t>
            </a:r>
            <a:r>
              <a:rPr lang="en-US" sz="1100" i="1" dirty="0"/>
              <a:t>(p. 85)</a:t>
            </a:r>
            <a:endParaRPr lang="en-US" i="1" dirty="0"/>
          </a:p>
        </p:txBody>
      </p:sp>
      <p:pic>
        <p:nvPicPr>
          <p:cNvPr id="17" name="Content Placeholder 16">
            <a:extLst>
              <a:ext uri="{FF2B5EF4-FFF2-40B4-BE49-F238E27FC236}">
                <a16:creationId xmlns:a16="http://schemas.microsoft.com/office/drawing/2014/main" id="{521E6CFA-B9ED-8B4C-97F2-AB567883FFFC}"/>
              </a:ext>
            </a:extLst>
          </p:cNvPr>
          <p:cNvPicPr>
            <a:picLocks noGrp="1" noChangeAspect="1"/>
          </p:cNvPicPr>
          <p:nvPr>
            <p:ph sz="half" idx="2"/>
          </p:nvPr>
        </p:nvPicPr>
        <p:blipFill>
          <a:blip r:embed="rId2"/>
          <a:stretch>
            <a:fillRect/>
          </a:stretch>
        </p:blipFill>
        <p:spPr>
          <a:xfrm>
            <a:off x="2609850" y="3338024"/>
            <a:ext cx="3892550" cy="2098064"/>
          </a:xfrm>
        </p:spPr>
      </p:pic>
      <p:sp>
        <p:nvSpPr>
          <p:cNvPr id="19" name="Text Placeholder 18">
            <a:extLst>
              <a:ext uri="{FF2B5EF4-FFF2-40B4-BE49-F238E27FC236}">
                <a16:creationId xmlns:a16="http://schemas.microsoft.com/office/drawing/2014/main" id="{ED29A245-BEC5-2C45-91BC-349D8848064B}"/>
              </a:ext>
            </a:extLst>
          </p:cNvPr>
          <p:cNvSpPr>
            <a:spLocks noGrp="1"/>
          </p:cNvSpPr>
          <p:nvPr>
            <p:ph type="body" sz="quarter" idx="3"/>
          </p:nvPr>
        </p:nvSpPr>
        <p:spPr>
          <a:xfrm>
            <a:off x="6663282" y="968381"/>
            <a:ext cx="3899798" cy="1768420"/>
          </a:xfrm>
        </p:spPr>
        <p:txBody>
          <a:bodyPr/>
          <a:lstStyle/>
          <a:p>
            <a:r>
              <a:rPr lang="en-US" dirty="0"/>
              <a:t>Application Control Pattern Diagram from </a:t>
            </a:r>
            <a:r>
              <a:rPr lang="en-US" i="1" dirty="0"/>
              <a:t>Core J2EE Patterns: Best Practices and Design Strategies (2nd Edition)</a:t>
            </a:r>
          </a:p>
        </p:txBody>
      </p:sp>
      <p:pic>
        <p:nvPicPr>
          <p:cNvPr id="15" name="Content Placeholder 14">
            <a:extLst>
              <a:ext uri="{FF2B5EF4-FFF2-40B4-BE49-F238E27FC236}">
                <a16:creationId xmlns:a16="http://schemas.microsoft.com/office/drawing/2014/main" id="{F6E2F425-F9BA-6F4C-B8B3-B211A3EC41B1}"/>
              </a:ext>
            </a:extLst>
          </p:cNvPr>
          <p:cNvPicPr>
            <a:picLocks noGrp="1" noChangeAspect="1"/>
          </p:cNvPicPr>
          <p:nvPr>
            <p:ph sz="quarter" idx="4"/>
          </p:nvPr>
        </p:nvPicPr>
        <p:blipFill>
          <a:blip r:embed="rId3"/>
          <a:stretch>
            <a:fillRect/>
          </a:stretch>
        </p:blipFill>
        <p:spPr>
          <a:xfrm>
            <a:off x="6665913" y="3502846"/>
            <a:ext cx="3900487" cy="1768420"/>
          </a:xfrm>
        </p:spPr>
      </p:pic>
    </p:spTree>
    <p:extLst>
      <p:ext uri="{BB962C8B-B14F-4D97-AF65-F5344CB8AC3E}">
        <p14:creationId xmlns:p14="http://schemas.microsoft.com/office/powerpoint/2010/main" val="1444887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5C12349-62E6-4BD7-9794-8785CD02DF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1" name="Picture 30">
            <a:extLst>
              <a:ext uri="{FF2B5EF4-FFF2-40B4-BE49-F238E27FC236}">
                <a16:creationId xmlns:a16="http://schemas.microsoft.com/office/drawing/2014/main" id="{DF2C9459-3C4B-453D-B2C2-AD0679BF0D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BEBA8EAE-BF5A-486C-A8C5-ECC9F3942E4B}">
                <a14:imgProps xmlns:a14="http://schemas.microsoft.com/office/drawing/2010/main">
                  <a14:imgLayer r:embed="rId4">
                    <a14:imgEffect>
                      <a14:brightnessContrast bright="-65000"/>
                    </a14:imgEffect>
                  </a14:imgLayer>
                </a14:imgProps>
              </a:ex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a:ln>
            <a:noFill/>
          </a:ln>
        </p:spPr>
      </p:pic>
      <p:pic>
        <p:nvPicPr>
          <p:cNvPr id="33" name="Picture 32">
            <a:extLst>
              <a:ext uri="{FF2B5EF4-FFF2-40B4-BE49-F238E27FC236}">
                <a16:creationId xmlns:a16="http://schemas.microsoft.com/office/drawing/2014/main" id="{4DB48376-A646-4B75-9776-453930C41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 name="Title 1">
            <a:extLst>
              <a:ext uri="{FF2B5EF4-FFF2-40B4-BE49-F238E27FC236}">
                <a16:creationId xmlns:a16="http://schemas.microsoft.com/office/drawing/2014/main" id="{BBE45A59-1AF8-DE47-B4F4-67D5C7236C38}"/>
              </a:ext>
            </a:extLst>
          </p:cNvPr>
          <p:cNvSpPr>
            <a:spLocks noGrp="1"/>
          </p:cNvSpPr>
          <p:nvPr>
            <p:ph type="title"/>
          </p:nvPr>
        </p:nvSpPr>
        <p:spPr>
          <a:xfrm>
            <a:off x="2290046" y="808056"/>
            <a:ext cx="8594465" cy="1077229"/>
          </a:xfrm>
        </p:spPr>
        <p:txBody>
          <a:bodyPr>
            <a:normAutofit/>
          </a:bodyPr>
          <a:lstStyle/>
          <a:p>
            <a:r>
              <a:rPr lang="en-US" sz="4800"/>
              <a:t>References</a:t>
            </a:r>
          </a:p>
        </p:txBody>
      </p:sp>
      <p:sp>
        <p:nvSpPr>
          <p:cNvPr id="35" name="Rectangle 34">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959910" cy="6858001"/>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Triangle 36">
            <a:extLst>
              <a:ext uri="{FF2B5EF4-FFF2-40B4-BE49-F238E27FC236}">
                <a16:creationId xmlns:a16="http://schemas.microsoft.com/office/drawing/2014/main" id="{761FE168-5946-42F5-93BC-ED1F21847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034540" y="812732"/>
            <a:ext cx="239869" cy="239869"/>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EA7D68-CE38-CD4F-8866-55C70CF9633B}"/>
              </a:ext>
            </a:extLst>
          </p:cNvPr>
          <p:cNvSpPr>
            <a:spLocks noGrp="1"/>
          </p:cNvSpPr>
          <p:nvPr>
            <p:ph idx="1"/>
          </p:nvPr>
        </p:nvSpPr>
        <p:spPr>
          <a:xfrm>
            <a:off x="1650999" y="2105200"/>
            <a:ext cx="8140364" cy="3944743"/>
          </a:xfrm>
        </p:spPr>
        <p:txBody>
          <a:bodyPr>
            <a:normAutofit/>
          </a:bodyPr>
          <a:lstStyle/>
          <a:p>
            <a:pPr>
              <a:lnSpc>
                <a:spcPct val="110000"/>
              </a:lnSpc>
            </a:pPr>
            <a:r>
              <a:rPr lang="en-US"/>
              <a:t>Rocha, Rhuan, Purificacao, Joao. </a:t>
            </a:r>
            <a:r>
              <a:rPr lang="en-US" i="1"/>
              <a:t>Java EE 8 Design Patterns and Best Practices: Build enterprise-ready scalable applications with architectural design patterns. Accessed 2018.10.19 </a:t>
            </a:r>
            <a:r>
              <a:rPr lang="en-US" i="1">
                <a:hlinkClick r:id="rId6"/>
              </a:rPr>
              <a:t>https://www.packtpub.com/mapt/book/application_development/9781788830621/2/ch02lvl1sec20/the-application-controller-pattern</a:t>
            </a:r>
            <a:endParaRPr lang="en-US" i="1"/>
          </a:p>
          <a:p>
            <a:pPr>
              <a:lnSpc>
                <a:spcPct val="110000"/>
              </a:lnSpc>
            </a:pPr>
            <a:r>
              <a:rPr lang="en-US"/>
              <a:t>Alur, Deepak. </a:t>
            </a:r>
            <a:r>
              <a:rPr lang="en-US" i="1"/>
              <a:t>Core J2EE Patterns: Best Practices and Design Strategies (2nd Edition). Accessed 2018.10.19, </a:t>
            </a:r>
            <a:r>
              <a:rPr lang="en-US" i="1">
                <a:hlinkClick r:id="rId7"/>
              </a:rPr>
              <a:t>http://www.corej2eepatterns.com/ApplicationController.htm</a:t>
            </a:r>
            <a:endParaRPr lang="en-US" i="1"/>
          </a:p>
          <a:p>
            <a:pPr>
              <a:lnSpc>
                <a:spcPct val="110000"/>
              </a:lnSpc>
            </a:pPr>
            <a:r>
              <a:rPr lang="en-US"/>
              <a:t>Barney, Lee S. Doing More with Java,</a:t>
            </a:r>
          </a:p>
        </p:txBody>
      </p:sp>
    </p:spTree>
    <p:extLst>
      <p:ext uri="{BB962C8B-B14F-4D97-AF65-F5344CB8AC3E}">
        <p14:creationId xmlns:p14="http://schemas.microsoft.com/office/powerpoint/2010/main" val="3250895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otalTime>1</TotalTime>
  <Words>268</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MS Shell Dlg 2</vt:lpstr>
      <vt:lpstr>Wingdings</vt:lpstr>
      <vt:lpstr>Wingdings 3</vt:lpstr>
      <vt:lpstr>Madison</vt:lpstr>
      <vt:lpstr>Application Controller Pattern</vt:lpstr>
      <vt:lpstr>Problem</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Controller Pattern</dc:title>
  <dc:creator>Zanele Hongwane</dc:creator>
  <cp:lastModifiedBy>Zanele Hongwane</cp:lastModifiedBy>
  <cp:revision>1</cp:revision>
  <dcterms:created xsi:type="dcterms:W3CDTF">2019-07-11T08:22:54Z</dcterms:created>
  <dcterms:modified xsi:type="dcterms:W3CDTF">2019-07-11T08:24:34Z</dcterms:modified>
</cp:coreProperties>
</file>