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65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124AA-5FFF-474B-BBFA-1DC5643FB4B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0F1F1-4EB4-471E-A09A-9A0CFB669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F1F1-4EB4-471E-A09A-9A0CFB669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Unequal Treatment of Assets with the Same Size: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Small:</a:t>
            </a:r>
            <a:r>
              <a:rPr lang="en-US" dirty="0"/>
              <a:t> The distribution of curtailment ratios varies, with some small assets experiencing much less curtailment compared to others.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Medium:</a:t>
            </a:r>
            <a:r>
              <a:rPr lang="en-US" dirty="0"/>
              <a:t> Curtailment is more evenly distributed, showing fairer treatment across assets.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Large:</a:t>
            </a:r>
            <a:r>
              <a:rPr lang="en-US" dirty="0"/>
              <a:t> Some large assets are favored with less curtailment, leading to unequal treatment.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F1F1-4EB4-471E-A09A-9A0CFB6699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Curtailment ratios 15 minutes after exceeding points (</a:t>
            </a:r>
            <a:r>
              <a:rPr lang="en-US" b="1" dirty="0" err="1"/>
              <a:t>RES_limit</a:t>
            </a:r>
            <a:r>
              <a:rPr lang="en-US" b="1" dirty="0"/>
              <a:t> &lt; AVAILABLE_GENERATION)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Privilege order: </a:t>
            </a:r>
            <a:r>
              <a:rPr lang="en-US" b="0" dirty="0"/>
              <a:t>Large &gt; Small &gt; Medium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Large assets experience less curtailment while medium more than small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F1F1-4EB4-471E-A09A-9A0CFB6699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Curtailment ratios 15 minutes after exceeding points (</a:t>
            </a:r>
            <a:r>
              <a:rPr lang="en-US" b="1" dirty="0" err="1"/>
              <a:t>RES_limit</a:t>
            </a:r>
            <a:r>
              <a:rPr lang="en-US" b="1" dirty="0"/>
              <a:t> &lt; AVAILABLE_GENERATION)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Privilege order: </a:t>
            </a:r>
            <a:r>
              <a:rPr lang="en-US" b="0" dirty="0"/>
              <a:t>Large &gt; Small &gt; Medium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Large assets experience less curtailment while medium more than small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F1F1-4EB4-471E-A09A-9A0CFB6699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Curtailment ratios 15 minutes after exceeding points (</a:t>
            </a:r>
            <a:r>
              <a:rPr lang="en-US" b="1" dirty="0" err="1"/>
              <a:t>RES_limit</a:t>
            </a:r>
            <a:r>
              <a:rPr lang="en-US" b="1" dirty="0"/>
              <a:t> &lt; AVAILABLE_GENERATION)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Privilege order: </a:t>
            </a:r>
            <a:r>
              <a:rPr lang="en-US" b="0" dirty="0"/>
              <a:t>PV &gt; WIND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PV assets experience less curtailment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F1F1-4EB4-471E-A09A-9A0CFB6699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b="1" dirty="0"/>
              <a:t>Curtailment ratios 15 minutes after exceeding points (</a:t>
            </a:r>
            <a:r>
              <a:rPr lang="en-US" b="1" dirty="0" err="1"/>
              <a:t>RES_limit</a:t>
            </a:r>
            <a:r>
              <a:rPr lang="en-US" b="1" dirty="0"/>
              <a:t> &lt; AVAILABLE_GENERATION)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Privilege order: </a:t>
            </a:r>
            <a:r>
              <a:rPr lang="en-US" b="0" dirty="0"/>
              <a:t>PV &gt; WIND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Key insight: </a:t>
            </a:r>
            <a:r>
              <a:rPr lang="en-US" dirty="0"/>
              <a:t>PV assets experience less curtailment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F1F1-4EB4-471E-A09A-9A0CFB6699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0E1DE-3264-B415-6DAA-8FC6D5C6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A29AA-CA93-E4EE-5A4F-07514D991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566F4-B717-457F-76EA-B89F4B3A0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54F5C-EEE7-239E-5F74-BA64AE1ED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F1F1-4EB4-471E-A09A-9A0CFB6699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4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C2AF-7FAE-4639-81C3-2A412E8D1F74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E389-5341-4277-A735-001E496B9CA4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778F-73CD-496A-BF69-D9901D7C3FE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993A-906C-4EEA-B6BE-594C302FDB65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FB58F-6DBE-49E9-AC10-E17297E5F08C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082A-EE82-45E4-9720-7F76ACFDC545}" type="datetime1">
              <a:rPr lang="en-US" smtClean="0"/>
              <a:t>2/5/2025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F22-85C8-49A3-834F-B4D586ADE5ED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8098-E137-4701-AFD7-2F0B1321ADDF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93C3-8052-4AFE-AF47-A24DEB6FD6E5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8C38-4EF3-4BC6-8D54-6F99E0DBDC6B}" type="datetime1">
              <a:rPr lang="en-US" smtClean="0"/>
              <a:t>2/5/2025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B2A51F-17EF-42D1-B114-7CA75686B0EF}" type="datetime1">
              <a:rPr lang="en-US" smtClean="0"/>
              <a:t>2/5/2025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8AA6D2-11C3-4D67-A580-6838EB29BAA9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12BE4A-C4E1-4E47-A487-E4DA72DD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A938-B21A-4EA3-11B9-096C1397F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4171"/>
            <a:ext cx="8991600" cy="1099226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Curtailment OPTIMIZATION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3DAD2-D40D-8B08-4D1A-3203B9DFF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made by Dimitris Zanganas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A9E155-77EC-3483-2381-91147C1B49C4}"/>
              </a:ext>
            </a:extLst>
          </p:cNvPr>
          <p:cNvSpPr txBox="1">
            <a:spLocks/>
          </p:cNvSpPr>
          <p:nvPr/>
        </p:nvSpPr>
        <p:spPr>
          <a:xfrm>
            <a:off x="-1687187" y="5963733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Athens, October 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216CA-1809-A981-D9CF-C8B412BA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fld id="{E412BE4A-C4E1-4E47-A487-E4DA72DDE4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9554C-62BA-DA40-5479-7A9F46B6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89CA-95B8-3ADA-B9A9-B63F3A2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preprocessing &amp;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399E7-C186-52F6-070A-D0C97E17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CAEC1-93E8-8C35-7087-CCBBFD3D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41" y="743272"/>
            <a:ext cx="3513594" cy="2158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2CC10-43D1-EC3F-6259-34E5FDA31D88}"/>
              </a:ext>
            </a:extLst>
          </p:cNvPr>
          <p:cNvSpPr txBox="1"/>
          <p:nvPr/>
        </p:nvSpPr>
        <p:spPr>
          <a:xfrm>
            <a:off x="6475255" y="807339"/>
            <a:ext cx="92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JUNE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1D24E-209F-90D0-2AC4-71A211C09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022" y="3694400"/>
            <a:ext cx="3427963" cy="2426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2391D-CCA5-AD58-80CE-8970BF26AC63}"/>
              </a:ext>
            </a:extLst>
          </p:cNvPr>
          <p:cNvSpPr txBox="1"/>
          <p:nvPr/>
        </p:nvSpPr>
        <p:spPr>
          <a:xfrm>
            <a:off x="2525085" y="3845865"/>
            <a:ext cx="92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SEPT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B9E45-AB68-894B-904B-7245430C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4" y="737010"/>
            <a:ext cx="5847376" cy="2426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DC613C-43F0-17F9-3B1B-85957B6EA25F}"/>
              </a:ext>
            </a:extLst>
          </p:cNvPr>
          <p:cNvSpPr txBox="1"/>
          <p:nvPr/>
        </p:nvSpPr>
        <p:spPr>
          <a:xfrm>
            <a:off x="611987" y="863320"/>
            <a:ext cx="92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JUNE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E76E3-AB1F-ACB5-A048-CEE9CA078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147" y="3453964"/>
            <a:ext cx="5825453" cy="2667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2510A-1CB5-3079-3D88-3395B5083A33}"/>
              </a:ext>
            </a:extLst>
          </p:cNvPr>
          <p:cNvSpPr txBox="1"/>
          <p:nvPr/>
        </p:nvSpPr>
        <p:spPr>
          <a:xfrm>
            <a:off x="5728985" y="3127038"/>
            <a:ext cx="92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SEPT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9862C-1F9E-ED70-1585-6EB3927D8A3B}"/>
              </a:ext>
            </a:extLst>
          </p:cNvPr>
          <p:cNvCxnSpPr>
            <a:cxnSpLocks/>
          </p:cNvCxnSpPr>
          <p:nvPr/>
        </p:nvCxnSpPr>
        <p:spPr>
          <a:xfrm flipH="1" flipV="1">
            <a:off x="3680404" y="2677345"/>
            <a:ext cx="457200" cy="18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B7A86-B8D8-D01E-31F2-D713D2CF0A52}"/>
              </a:ext>
            </a:extLst>
          </p:cNvPr>
          <p:cNvCxnSpPr>
            <a:cxnSpLocks/>
          </p:cNvCxnSpPr>
          <p:nvPr/>
        </p:nvCxnSpPr>
        <p:spPr>
          <a:xfrm>
            <a:off x="2525085" y="2266663"/>
            <a:ext cx="54314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CAC857-366F-2575-4BD7-A769E4A4B255}"/>
              </a:ext>
            </a:extLst>
          </p:cNvPr>
          <p:cNvCxnSpPr>
            <a:cxnSpLocks/>
          </p:cNvCxnSpPr>
          <p:nvPr/>
        </p:nvCxnSpPr>
        <p:spPr>
          <a:xfrm flipH="1">
            <a:off x="3836153" y="1212436"/>
            <a:ext cx="430694" cy="1785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ED95F-7F42-EFF9-89DF-C0D0F1710B2E}"/>
              </a:ext>
            </a:extLst>
          </p:cNvPr>
          <p:cNvCxnSpPr>
            <a:cxnSpLocks/>
          </p:cNvCxnSpPr>
          <p:nvPr/>
        </p:nvCxnSpPr>
        <p:spPr>
          <a:xfrm flipH="1" flipV="1">
            <a:off x="7280436" y="5555610"/>
            <a:ext cx="457200" cy="183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48C6A9-E1A1-2AC1-3052-8DFD1A850A72}"/>
              </a:ext>
            </a:extLst>
          </p:cNvPr>
          <p:cNvSpPr txBox="1"/>
          <p:nvPr/>
        </p:nvSpPr>
        <p:spPr>
          <a:xfrm>
            <a:off x="-463198" y="3984365"/>
            <a:ext cx="27895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Small</a:t>
            </a:r>
            <a:r>
              <a:rPr lang="en-US" sz="1600" dirty="0"/>
              <a:t>: 1-25 MW </a:t>
            </a:r>
            <a:br>
              <a:rPr lang="en-US" sz="1600" dirty="0"/>
            </a:br>
            <a:r>
              <a:rPr lang="en-US" sz="1600" dirty="0"/>
              <a:t>(117 assets)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Medium</a:t>
            </a:r>
            <a:r>
              <a:rPr lang="en-US" sz="1600" dirty="0"/>
              <a:t>: 25-50 MW</a:t>
            </a:r>
            <a:br>
              <a:rPr lang="en-US" sz="1600" dirty="0"/>
            </a:br>
            <a:r>
              <a:rPr lang="en-US" sz="1600" dirty="0"/>
              <a:t>(38 assets)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Large</a:t>
            </a:r>
            <a:r>
              <a:rPr lang="en-US" sz="1600" dirty="0"/>
              <a:t>: 50-100 MW </a:t>
            </a:r>
            <a:br>
              <a:rPr lang="en-US" sz="1600" dirty="0"/>
            </a:br>
            <a:r>
              <a:rPr lang="en-US" sz="1600" dirty="0"/>
              <a:t>(19 assets)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6E32A3-EFF5-1884-16DE-7776FB4085C8}"/>
              </a:ext>
            </a:extLst>
          </p:cNvPr>
          <p:cNvSpPr txBox="1"/>
          <p:nvPr/>
        </p:nvSpPr>
        <p:spPr>
          <a:xfrm>
            <a:off x="9472608" y="879907"/>
            <a:ext cx="2938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Small</a:t>
            </a:r>
            <a:r>
              <a:rPr lang="en-US" sz="1600" dirty="0"/>
              <a:t>: 1-25 MW </a:t>
            </a:r>
            <a:br>
              <a:rPr lang="en-US" sz="1600" dirty="0"/>
            </a:br>
            <a:r>
              <a:rPr lang="en-US" sz="1600" dirty="0"/>
              <a:t>(117 assets)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Medium</a:t>
            </a:r>
            <a:r>
              <a:rPr lang="en-US" sz="1600" dirty="0"/>
              <a:t>: 25-50 MW</a:t>
            </a:r>
            <a:br>
              <a:rPr lang="en-US" sz="1600" dirty="0"/>
            </a:br>
            <a:r>
              <a:rPr lang="en-US" sz="1600" dirty="0"/>
              <a:t>(32 assets)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Large</a:t>
            </a:r>
            <a:r>
              <a:rPr lang="en-US" sz="1600" dirty="0"/>
              <a:t>: 50-100 MW </a:t>
            </a:r>
            <a:br>
              <a:rPr lang="en-US" sz="1600" dirty="0"/>
            </a:br>
            <a:r>
              <a:rPr lang="en-US" sz="1600" dirty="0"/>
              <a:t>(15 assets)</a:t>
            </a:r>
          </a:p>
        </p:txBody>
      </p:sp>
    </p:spTree>
    <p:extLst>
      <p:ext uri="{BB962C8B-B14F-4D97-AF65-F5344CB8AC3E}">
        <p14:creationId xmlns:p14="http://schemas.microsoft.com/office/powerpoint/2010/main" val="264573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3D908-A449-327D-CED1-326ED9B7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742C-F480-C0AF-C956-FB3D054D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557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sz="2800" dirty="0"/>
              <a:t>Average curtailment ratio for each exceed point (SEPT) by</a:t>
            </a:r>
            <a:r>
              <a:rPr lang="en-US" sz="2800" b="1" dirty="0"/>
              <a:t> size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FE34B-8E11-3BA6-877C-C1F1A066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66F1C-BEAA-0829-0741-11809E33CFC7}"/>
              </a:ext>
            </a:extLst>
          </p:cNvPr>
          <p:cNvSpPr txBox="1"/>
          <p:nvPr/>
        </p:nvSpPr>
        <p:spPr>
          <a:xfrm>
            <a:off x="142672" y="1025955"/>
            <a:ext cx="397212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Exceed points </a:t>
            </a:r>
            <a:r>
              <a:rPr lang="en-US" sz="2000" dirty="0"/>
              <a:t>are the timestamps where: </a:t>
            </a:r>
            <a:br>
              <a:rPr lang="en-US" sz="2000" dirty="0"/>
            </a:br>
            <a:r>
              <a:rPr lang="en-US" sz="2000" b="1" dirty="0"/>
              <a:t>AVAILABLE_GENERATION &gt; RES_LIMIT (</a:t>
            </a:r>
            <a:r>
              <a:rPr lang="en-US" sz="2000" dirty="0"/>
              <a:t>Total: 145 points in the 15_min dataset, 31 on JUNE 13 on SEPT)</a:t>
            </a:r>
            <a:br>
              <a:rPr lang="en-US" sz="2000" b="1" dirty="0"/>
            </a:b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Theoretically this is the point in which the controller should send a </a:t>
            </a:r>
            <a:r>
              <a:rPr lang="en-US" sz="2000" b="1" dirty="0"/>
              <a:t>curtailment</a:t>
            </a:r>
            <a:r>
              <a:rPr lang="en-US" sz="2000" dirty="0"/>
              <a:t> </a:t>
            </a:r>
            <a:r>
              <a:rPr lang="en-US" sz="2000" b="1" dirty="0"/>
              <a:t>command</a:t>
            </a:r>
            <a:r>
              <a:rPr lang="en-US" sz="2000" dirty="0"/>
              <a:t> and choose assets for generation reduction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bar plot shows what </a:t>
            </a:r>
            <a:r>
              <a:rPr lang="en-US" sz="2000" b="1" dirty="0"/>
              <a:t>curtailment ratio </a:t>
            </a:r>
            <a:r>
              <a:rPr lang="en-US" sz="2000" dirty="0"/>
              <a:t>performed </a:t>
            </a:r>
            <a:r>
              <a:rPr lang="en-US" sz="2000" b="1" dirty="0"/>
              <a:t>the next 15 minutes</a:t>
            </a:r>
            <a:r>
              <a:rPr lang="en-US" sz="2000" dirty="0"/>
              <a:t> after the exceed point for each </a:t>
            </a:r>
            <a:r>
              <a:rPr lang="en-US" sz="2000" b="1" dirty="0"/>
              <a:t>size group</a:t>
            </a:r>
            <a:br>
              <a:rPr lang="en-US" sz="2000" b="1" dirty="0"/>
            </a:br>
            <a:br>
              <a:rPr lang="en-US" sz="1400" b="1" dirty="0"/>
            </a:b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02D55-E4B7-61A6-0ADB-679AE601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98" y="963408"/>
            <a:ext cx="7729730" cy="51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3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D06B3-0C49-D975-2CF7-CF9727E62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7E02-5280-DFE2-B961-985C20E4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sz="2800" dirty="0"/>
              <a:t>Average curtailment ratio for each </a:t>
            </a:r>
            <a:r>
              <a:rPr lang="en-US" sz="2800" b="1" dirty="0"/>
              <a:t>exceed point </a:t>
            </a:r>
            <a:r>
              <a:rPr lang="en-US" sz="2800" dirty="0"/>
              <a:t>(JUNE)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7BCF1-E54C-985F-73A3-24670E3C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F2132-4C12-1B95-272E-FF863558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71" y="1009731"/>
            <a:ext cx="10116570" cy="51186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BCBAA4-3CCD-E23F-4D5E-374AFC681906}"/>
              </a:ext>
            </a:extLst>
          </p:cNvPr>
          <p:cNvSpPr/>
          <p:nvPr/>
        </p:nvSpPr>
        <p:spPr>
          <a:xfrm>
            <a:off x="2309261" y="4827489"/>
            <a:ext cx="6498729" cy="13456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36DDB-E9DF-90AB-9A93-4FC49B37E655}"/>
              </a:ext>
            </a:extLst>
          </p:cNvPr>
          <p:cNvSpPr/>
          <p:nvPr/>
        </p:nvSpPr>
        <p:spPr>
          <a:xfrm>
            <a:off x="8653710" y="4707169"/>
            <a:ext cx="2804111" cy="13377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302BE-1AFE-B507-EBFB-74A1DD8F4EC2}"/>
              </a:ext>
            </a:extLst>
          </p:cNvPr>
          <p:cNvSpPr txBox="1"/>
          <p:nvPr/>
        </p:nvSpPr>
        <p:spPr>
          <a:xfrm>
            <a:off x="2270026" y="6293493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Exceed points on 02/06!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A7528-C213-43C3-D434-C7CB32CE00C8}"/>
              </a:ext>
            </a:extLst>
          </p:cNvPr>
          <p:cNvSpPr txBox="1"/>
          <p:nvPr/>
        </p:nvSpPr>
        <p:spPr>
          <a:xfrm>
            <a:off x="7644257" y="6210642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Exceed points on 08/06!</a:t>
            </a:r>
          </a:p>
        </p:txBody>
      </p:sp>
    </p:spTree>
    <p:extLst>
      <p:ext uri="{BB962C8B-B14F-4D97-AF65-F5344CB8AC3E}">
        <p14:creationId xmlns:p14="http://schemas.microsoft.com/office/powerpoint/2010/main" val="62076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BA891-7CC8-3ECC-6BAF-3D5A0697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8FCF-E64A-36A5-3F2A-F1DC466E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103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sz="2800" dirty="0"/>
              <a:t>Average curtailment ratio for each </a:t>
            </a:r>
            <a:r>
              <a:rPr lang="en-US" sz="2800" b="1" dirty="0"/>
              <a:t>exceed point </a:t>
            </a:r>
            <a:r>
              <a:rPr lang="en-US" sz="2800" dirty="0"/>
              <a:t>(SEPT) by </a:t>
            </a:r>
            <a:r>
              <a:rPr lang="en-US" sz="2800" b="1" dirty="0"/>
              <a:t>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152371-C536-609E-D100-3B47E5AA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22DA9-36F9-717F-7205-673DA3C6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40" y="1090586"/>
            <a:ext cx="7675124" cy="4843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7F869-4A89-F0B8-3AB2-23FD7075B5DA}"/>
              </a:ext>
            </a:extLst>
          </p:cNvPr>
          <p:cNvSpPr txBox="1"/>
          <p:nvPr/>
        </p:nvSpPr>
        <p:spPr>
          <a:xfrm>
            <a:off x="197795" y="1141950"/>
            <a:ext cx="3537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bar plot shows the </a:t>
            </a:r>
            <a:r>
              <a:rPr lang="en-US" sz="2000" b="1" dirty="0"/>
              <a:t>curtailment ratio  </a:t>
            </a:r>
            <a:r>
              <a:rPr lang="en-US" sz="2000" dirty="0"/>
              <a:t>performed </a:t>
            </a:r>
            <a:r>
              <a:rPr lang="en-US" sz="2000" b="1" dirty="0"/>
              <a:t>the next 15 minutes</a:t>
            </a:r>
            <a:r>
              <a:rPr lang="en-US" sz="2000" dirty="0"/>
              <a:t> after the exceed point for each </a:t>
            </a:r>
            <a:r>
              <a:rPr lang="en-US" sz="2000" b="1" dirty="0"/>
              <a:t>resource 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34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70B7-C684-77FA-BD5E-7E9AEAAC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72F-397F-BDF8-CD4C-C091DAE2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9574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sz="2800" dirty="0"/>
              <a:t>Average curtailment ratio for each </a:t>
            </a:r>
            <a:r>
              <a:rPr lang="en-US" sz="2800" b="1" dirty="0"/>
              <a:t>exceed point </a:t>
            </a:r>
            <a:r>
              <a:rPr lang="en-US" sz="2800" dirty="0"/>
              <a:t>(JUNE) by </a:t>
            </a:r>
            <a:r>
              <a:rPr lang="en-US" sz="2800" b="1" dirty="0"/>
              <a:t>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F41E0-E09F-A236-749F-FACAC629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9104-CE9E-75ED-B99C-27271EAF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893333"/>
            <a:ext cx="10605051" cy="5149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A4A4E2-2EA6-A142-B8D9-BF15808709C4}"/>
              </a:ext>
            </a:extLst>
          </p:cNvPr>
          <p:cNvSpPr/>
          <p:nvPr/>
        </p:nvSpPr>
        <p:spPr>
          <a:xfrm>
            <a:off x="2535956" y="5050266"/>
            <a:ext cx="6488773" cy="99272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7A43A-BA3A-40F2-0768-0BBD27B91347}"/>
              </a:ext>
            </a:extLst>
          </p:cNvPr>
          <p:cNvSpPr/>
          <p:nvPr/>
        </p:nvSpPr>
        <p:spPr>
          <a:xfrm>
            <a:off x="8945216" y="5050265"/>
            <a:ext cx="2623931" cy="99272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54770-FBE1-BBBC-7D1B-402197028F1B}"/>
              </a:ext>
            </a:extLst>
          </p:cNvPr>
          <p:cNvSpPr txBox="1"/>
          <p:nvPr/>
        </p:nvSpPr>
        <p:spPr>
          <a:xfrm>
            <a:off x="3604036" y="6068091"/>
            <a:ext cx="249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Exceed points on 02/06!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3A062-F5C3-F309-BDE4-C3764365F111}"/>
              </a:ext>
            </a:extLst>
          </p:cNvPr>
          <p:cNvSpPr txBox="1"/>
          <p:nvPr/>
        </p:nvSpPr>
        <p:spPr>
          <a:xfrm>
            <a:off x="8065893" y="6068091"/>
            <a:ext cx="249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Exceed points on 08/06!</a:t>
            </a:r>
          </a:p>
        </p:txBody>
      </p:sp>
    </p:spTree>
    <p:extLst>
      <p:ext uri="{BB962C8B-B14F-4D97-AF65-F5344CB8AC3E}">
        <p14:creationId xmlns:p14="http://schemas.microsoft.com/office/powerpoint/2010/main" val="42142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F05BB-C1BC-A28E-8323-F99214B98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0CBA-551B-6FC7-1026-737A274C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25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Conclusions (1)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DDF79-4B76-E05F-4B09-54CA5285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1113-0900-0C2A-BED4-8B081FBBD9E7}"/>
              </a:ext>
            </a:extLst>
          </p:cNvPr>
          <p:cNvSpPr txBox="1"/>
          <p:nvPr/>
        </p:nvSpPr>
        <p:spPr>
          <a:xfrm>
            <a:off x="369651" y="643592"/>
            <a:ext cx="108620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Curtailment Ratio by Month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June</a:t>
            </a:r>
            <a:r>
              <a:rPr lang="en-US" sz="2000" dirty="0"/>
              <a:t>: Curtailment ratios ranged from 40% to 100%.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September</a:t>
            </a:r>
            <a:r>
              <a:rPr lang="en-US" sz="2000" dirty="0"/>
              <a:t>: For all assets, the curtailment ratio ranged from 25% to 100%. </a:t>
            </a:r>
          </a:p>
          <a:p>
            <a:pPr lvl="1"/>
            <a:r>
              <a:rPr lang="en-US" sz="2000" dirty="0"/>
              <a:t>We observe </a:t>
            </a:r>
            <a:r>
              <a:rPr lang="en-US" sz="2000" b="1" dirty="0"/>
              <a:t>high curtailment </a:t>
            </a:r>
            <a:r>
              <a:rPr lang="en-US" sz="2000" dirty="0"/>
              <a:t>ratios in </a:t>
            </a:r>
            <a:r>
              <a:rPr lang="en-US" sz="2000" b="1" dirty="0"/>
              <a:t>WIND</a:t>
            </a:r>
            <a:r>
              <a:rPr lang="en-US" sz="2000" dirty="0"/>
              <a:t> resource type probably because the of prioritizing PV assets leaving the WIND assts curtailed.</a:t>
            </a: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SCADA System Effectiveness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The SCADA system functions as expected, with SCADA setpoints accurately following the curtailment levels set by the curtailment application controller (</a:t>
            </a:r>
            <a:r>
              <a:rPr lang="en-US" sz="2000" b="1" dirty="0"/>
              <a:t>strong correlation </a:t>
            </a:r>
            <a:r>
              <a:rPr lang="en-US" sz="2000" dirty="0"/>
              <a:t>in the heatmap between </a:t>
            </a:r>
            <a:r>
              <a:rPr lang="en-US" sz="2000" b="1" dirty="0"/>
              <a:t>SETPOINT_BINOUT </a:t>
            </a:r>
            <a:r>
              <a:rPr lang="en-US" sz="2000" dirty="0"/>
              <a:t>and </a:t>
            </a:r>
            <a:r>
              <a:rPr lang="en-US" sz="2000" b="1" dirty="0"/>
              <a:t>SCADA_SETPOINT_FB 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Curtailment ratio % vs. Max Capacity:</a:t>
            </a:r>
            <a:br>
              <a:rPr lang="en-US" sz="2000" b="1" dirty="0"/>
            </a:br>
            <a:r>
              <a:rPr lang="en-US" sz="2000" dirty="0"/>
              <a:t>There is a slightly inverse correlation in the period of September. This means that larger assets are slightly more  privileged during this month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Unequal Curtailment Treatment Across Asset Sizes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June</a:t>
            </a:r>
            <a:r>
              <a:rPr lang="en-US" sz="2000" dirty="0"/>
              <a:t>: Medium assets face higher curtailment ratios than small, and large, with large to face the lowest curtailment.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September</a:t>
            </a:r>
            <a:r>
              <a:rPr lang="en-US" sz="2000" dirty="0"/>
              <a:t>: Same applies in this month with large assets to face less curtailment	</a:t>
            </a:r>
          </a:p>
        </p:txBody>
      </p:sp>
    </p:spTree>
    <p:extLst>
      <p:ext uri="{BB962C8B-B14F-4D97-AF65-F5344CB8AC3E}">
        <p14:creationId xmlns:p14="http://schemas.microsoft.com/office/powerpoint/2010/main" val="134920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615A6-C0BA-DE01-282E-0D2273FEF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3F9C-CFDF-F798-48A5-192A1A6F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125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Conclusions (2)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D6E09-927A-BA61-1228-23E99B77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38E1A-C07F-E172-17A3-4B64228B2108}"/>
              </a:ext>
            </a:extLst>
          </p:cNvPr>
          <p:cNvSpPr txBox="1"/>
          <p:nvPr/>
        </p:nvSpPr>
        <p:spPr>
          <a:xfrm>
            <a:off x="262842" y="821787"/>
            <a:ext cx="1105042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000" b="1" dirty="0"/>
              <a:t>Unequal Curtailment treatment across asset sizes in </a:t>
            </a:r>
            <a:r>
              <a:rPr lang="en-US" sz="2000" b="1" u="sng" dirty="0"/>
              <a:t>exceeding points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In both months, large assets experience less curtailment ratio, while medium capacity assets more than small (</a:t>
            </a:r>
            <a:r>
              <a:rPr lang="en-US" sz="2000" b="1" dirty="0"/>
              <a:t>Large &gt; Small &gt; Medium</a:t>
            </a:r>
            <a:r>
              <a:rPr lang="en-US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The point here is that even if the curtailment is not equal, it can be reasonable for the order to be like: </a:t>
            </a:r>
            <a:r>
              <a:rPr lang="en-US" sz="2000" b="1" dirty="0"/>
              <a:t>Small &gt; Medium &gt; Large 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000" b="1" dirty="0"/>
              <a:t>Unequal Curtailment treatment across RES type in </a:t>
            </a:r>
            <a:r>
              <a:rPr lang="en-US" sz="2000" b="1" u="sng" dirty="0"/>
              <a:t>exceeding points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In both months, PV assets experience less curtailment compared to WIND assets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1400" dirty="0"/>
          </a:p>
          <a:p>
            <a:br>
              <a:rPr lang="en-US" sz="1400" b="1" dirty="0"/>
            </a:br>
            <a:endParaRPr lang="en-US" sz="1400" b="1" dirty="0"/>
          </a:p>
          <a:p>
            <a:pPr marL="342900" indent="-342900">
              <a:buFont typeface="+mj-lt"/>
              <a:buAutoNum type="arabicPeriod" startAt="5"/>
            </a:pPr>
            <a:endParaRPr lang="en-US" sz="1400" b="1" dirty="0"/>
          </a:p>
          <a:p>
            <a:pPr marL="342900" indent="-342900">
              <a:buFont typeface="+mj-lt"/>
              <a:buAutoNum type="arabicPeriod" startAt="5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69B5-0DB7-64C4-0B6C-D5A830A1F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78C-00DF-9CC6-0854-53873DC5C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4171"/>
            <a:ext cx="8991600" cy="1099226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22B7E5-CE34-B433-2E0A-B20BD02796A5}"/>
              </a:ext>
            </a:extLst>
          </p:cNvPr>
          <p:cNvSpPr txBox="1">
            <a:spLocks/>
          </p:cNvSpPr>
          <p:nvPr/>
        </p:nvSpPr>
        <p:spPr>
          <a:xfrm>
            <a:off x="-1687187" y="5963733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Athens, October 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88161-151D-A6B2-4DEF-86095098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fld id="{E412BE4A-C4E1-4E47-A487-E4DA72DDE4E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F6D1-240C-F742-A0B9-4E8EE55C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preprocessing &amp;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BA0F9-1F53-DD13-E593-FA3AB2BEB67B}"/>
              </a:ext>
            </a:extLst>
          </p:cNvPr>
          <p:cNvSpPr txBox="1"/>
          <p:nvPr/>
        </p:nvSpPr>
        <p:spPr>
          <a:xfrm>
            <a:off x="1272279" y="825579"/>
            <a:ext cx="964744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Conducted </a:t>
            </a:r>
            <a:r>
              <a:rPr lang="en-US" sz="2000" b="1" dirty="0"/>
              <a:t>data preprocessing</a:t>
            </a:r>
            <a:r>
              <a:rPr lang="en-US" sz="2000" dirty="0"/>
              <a:t> to structure and organize the dataset for analysis.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Completed </a:t>
            </a:r>
            <a:r>
              <a:rPr lang="en-US" sz="2000" b="1" dirty="0"/>
              <a:t>data cleaning </a:t>
            </a:r>
            <a:r>
              <a:rPr lang="en-US" sz="2000" dirty="0"/>
              <a:t>to remove inconsistencies, missing values, duplicated rows and outliers.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Applied </a:t>
            </a:r>
            <a:r>
              <a:rPr lang="en-US" sz="2000" b="1" dirty="0"/>
              <a:t>rules</a:t>
            </a:r>
            <a:r>
              <a:rPr lang="en-US" sz="2000" dirty="0"/>
              <a:t> to filter out rows based on specific criteria, ensuring only relevant data remains for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Resources were selected for curtailment (difference between </a:t>
            </a:r>
            <a:r>
              <a:rPr lang="en-US" sz="2000" b="1" dirty="0"/>
              <a:t>LR_LFCMX </a:t>
            </a:r>
            <a:r>
              <a:rPr lang="en-US" sz="2000" dirty="0"/>
              <a:t>and </a:t>
            </a:r>
            <a:r>
              <a:rPr lang="en-US" sz="2000" b="1" dirty="0"/>
              <a:t>SETPOINT_BINOUT </a:t>
            </a:r>
            <a:r>
              <a:rPr lang="en-US" sz="2000" dirty="0"/>
              <a:t>is greater than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Exclude rows where the wind resource </a:t>
            </a:r>
            <a:r>
              <a:rPr lang="en-US" sz="2000" b="1" dirty="0"/>
              <a:t>cannot receive (WINDC_ON = 0 </a:t>
            </a:r>
            <a:r>
              <a:rPr lang="en-US" sz="2000" dirty="0"/>
              <a:t>or</a:t>
            </a:r>
            <a:r>
              <a:rPr lang="en-US" sz="2000" b="1" dirty="0"/>
              <a:t> WINCSUSP = 1) </a:t>
            </a:r>
            <a:r>
              <a:rPr lang="en-US" sz="2000" dirty="0"/>
              <a:t>a curtailment </a:t>
            </a:r>
            <a:r>
              <a:rPr lang="en-US" sz="2000" b="1" dirty="0"/>
              <a:t>BINOUT</a:t>
            </a:r>
            <a:r>
              <a:rPr lang="en-US" sz="2000" dirty="0"/>
              <a:t>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Ensure the SCADA feedback value (</a:t>
            </a:r>
            <a:r>
              <a:rPr lang="en-US" sz="2000" b="1" dirty="0"/>
              <a:t>SCADA_SETPOINT_FB</a:t>
            </a:r>
            <a:r>
              <a:rPr lang="en-US" sz="2000" dirty="0"/>
              <a:t>) is slightly less than the </a:t>
            </a:r>
            <a:r>
              <a:rPr lang="en-US" sz="2000" b="1" dirty="0"/>
              <a:t>SETPOINT_BINOUT </a:t>
            </a:r>
            <a:r>
              <a:rPr lang="en-US" sz="2000" dirty="0"/>
              <a:t>due to cable losses (difference ≤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Exclude rows where resources have a problem or are switched off (</a:t>
            </a:r>
            <a:r>
              <a:rPr lang="en-US" sz="2000" b="1" dirty="0"/>
              <a:t>GROSS_VALUE ≤ 0.1</a:t>
            </a:r>
            <a:r>
              <a:rPr lang="en-US" sz="20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Exclude rows where </a:t>
            </a:r>
            <a:r>
              <a:rPr lang="en-US" sz="2000" b="1" dirty="0"/>
              <a:t>LR_LFCMX </a:t>
            </a:r>
            <a:r>
              <a:rPr lang="en-US" sz="2000" dirty="0"/>
              <a:t>is zero.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8CAE8-09D9-88A7-C999-1BB368A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5E67B-3AD2-39DE-276E-B9BFF7C25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04AF-E708-A164-112C-4165F9F0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Datasets description June - September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738955-AC6C-C81A-B620-4911A5E43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83097"/>
              </p:ext>
            </p:extLst>
          </p:nvPr>
        </p:nvGraphicFramePr>
        <p:xfrm>
          <a:off x="3946131" y="1717509"/>
          <a:ext cx="7085032" cy="120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58">
                  <a:extLst>
                    <a:ext uri="{9D8B030D-6E8A-4147-A177-3AD203B41FA5}">
                      <a16:colId xmlns:a16="http://schemas.microsoft.com/office/drawing/2014/main" val="4131842765"/>
                    </a:ext>
                  </a:extLst>
                </a:gridCol>
                <a:gridCol w="1771258">
                  <a:extLst>
                    <a:ext uri="{9D8B030D-6E8A-4147-A177-3AD203B41FA5}">
                      <a16:colId xmlns:a16="http://schemas.microsoft.com/office/drawing/2014/main" val="1834719977"/>
                    </a:ext>
                  </a:extLst>
                </a:gridCol>
                <a:gridCol w="1771258">
                  <a:extLst>
                    <a:ext uri="{9D8B030D-6E8A-4147-A177-3AD203B41FA5}">
                      <a16:colId xmlns:a16="http://schemas.microsoft.com/office/drawing/2014/main" val="1082473171"/>
                    </a:ext>
                  </a:extLst>
                </a:gridCol>
                <a:gridCol w="1771258">
                  <a:extLst>
                    <a:ext uri="{9D8B030D-6E8A-4147-A177-3AD203B41FA5}">
                      <a16:colId xmlns:a16="http://schemas.microsoft.com/office/drawing/2014/main" val="3838474195"/>
                    </a:ext>
                  </a:extLst>
                </a:gridCol>
              </a:tblGrid>
              <a:tr h="736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Final # of rows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PV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WIND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# of total assets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196961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34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970030-9B84-B071-9EB7-A61E6BBD269B}"/>
              </a:ext>
            </a:extLst>
          </p:cNvPr>
          <p:cNvSpPr txBox="1"/>
          <p:nvPr/>
        </p:nvSpPr>
        <p:spPr>
          <a:xfrm>
            <a:off x="552175" y="4315763"/>
            <a:ext cx="31001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Columns used for identification: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DEVICE_B1_NAME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DEVICE_B2_NAME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DEVICE_B3_NAME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DEVICE_SCADA_B2_NAME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DEVICE_SCADA_B3_NAME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RES_TYPE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6DC94C-DA17-BF55-2AB6-B0480D65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18430"/>
              </p:ext>
            </p:extLst>
          </p:nvPr>
        </p:nvGraphicFramePr>
        <p:xfrm>
          <a:off x="3946131" y="4074374"/>
          <a:ext cx="7085032" cy="120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58">
                  <a:extLst>
                    <a:ext uri="{9D8B030D-6E8A-4147-A177-3AD203B41FA5}">
                      <a16:colId xmlns:a16="http://schemas.microsoft.com/office/drawing/2014/main" val="4131842765"/>
                    </a:ext>
                  </a:extLst>
                </a:gridCol>
                <a:gridCol w="1771258">
                  <a:extLst>
                    <a:ext uri="{9D8B030D-6E8A-4147-A177-3AD203B41FA5}">
                      <a16:colId xmlns:a16="http://schemas.microsoft.com/office/drawing/2014/main" val="1834719977"/>
                    </a:ext>
                  </a:extLst>
                </a:gridCol>
                <a:gridCol w="1771258">
                  <a:extLst>
                    <a:ext uri="{9D8B030D-6E8A-4147-A177-3AD203B41FA5}">
                      <a16:colId xmlns:a16="http://schemas.microsoft.com/office/drawing/2014/main" val="1082473171"/>
                    </a:ext>
                  </a:extLst>
                </a:gridCol>
                <a:gridCol w="1771258">
                  <a:extLst>
                    <a:ext uri="{9D8B030D-6E8A-4147-A177-3AD203B41FA5}">
                      <a16:colId xmlns:a16="http://schemas.microsoft.com/office/drawing/2014/main" val="3838474195"/>
                    </a:ext>
                  </a:extLst>
                </a:gridCol>
              </a:tblGrid>
              <a:tr h="736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Final # of rows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PV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WIND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# of total assets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196961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353040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7344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EEDB0-28EE-F30D-A706-E9049694AC4E}"/>
              </a:ext>
            </a:extLst>
          </p:cNvPr>
          <p:cNvSpPr txBox="1"/>
          <p:nvPr/>
        </p:nvSpPr>
        <p:spPr>
          <a:xfrm>
            <a:off x="3946131" y="1348177"/>
            <a:ext cx="14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JUNE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A203E-3E10-F2C9-158C-18BBDAE2734A}"/>
              </a:ext>
            </a:extLst>
          </p:cNvPr>
          <p:cNvSpPr txBox="1"/>
          <p:nvPr/>
        </p:nvSpPr>
        <p:spPr>
          <a:xfrm>
            <a:off x="3946131" y="3705042"/>
            <a:ext cx="18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SEPTEMBER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B0F8-D7B0-37F7-AF12-BD5315A88AF8}"/>
              </a:ext>
            </a:extLst>
          </p:cNvPr>
          <p:cNvSpPr txBox="1"/>
          <p:nvPr/>
        </p:nvSpPr>
        <p:spPr>
          <a:xfrm>
            <a:off x="349592" y="844292"/>
            <a:ext cx="2918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table includes the final data we analyzed after the preprocessing and data cleaning.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Initial # of rows </a:t>
            </a:r>
            <a:r>
              <a:rPr lang="en-US" sz="2000" dirty="0"/>
              <a:t>for both datasets: 1048575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E02B4-9401-DDEB-E616-2100F79E2889}"/>
              </a:ext>
            </a:extLst>
          </p:cNvPr>
          <p:cNvSpPr txBox="1"/>
          <p:nvPr/>
        </p:nvSpPr>
        <p:spPr>
          <a:xfrm>
            <a:off x="310201" y="2887804"/>
            <a:ext cx="33421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Total of </a:t>
            </a:r>
            <a:r>
              <a:rPr lang="el-GR" sz="2000" b="1" dirty="0"/>
              <a:t>163</a:t>
            </a:r>
            <a:r>
              <a:rPr lang="en-US" sz="2000" b="1" dirty="0"/>
              <a:t> - </a:t>
            </a:r>
            <a:r>
              <a:rPr lang="el-GR" sz="2000" b="1" dirty="0"/>
              <a:t>174</a:t>
            </a:r>
            <a:r>
              <a:rPr lang="en-US" sz="2000" b="1" dirty="0"/>
              <a:t> (June-Sept) assets </a:t>
            </a:r>
            <a:r>
              <a:rPr lang="en-US" sz="2000" dirty="0"/>
              <a:t>(10 assets from June’s dataset and 8 assets from September’s)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B276432-6F7C-E143-CF03-610D7423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66D5-D023-413B-0B4D-4DF7EA34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57B7-9412-E337-96F7-AC87B367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Average </a:t>
            </a:r>
            <a:r>
              <a:rPr lang="en-US" b="1" dirty="0"/>
              <a:t>Curtailment Amount </a:t>
            </a:r>
            <a:r>
              <a:rPr lang="en-US" dirty="0"/>
              <a:t>by Resource (JUNE-SEPT)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B6E54-4F2C-F336-3E6B-5C86949F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9B879-A192-3E6D-B0E9-1ABC653DBF4A}"/>
              </a:ext>
            </a:extLst>
          </p:cNvPr>
          <p:cNvSpPr txBox="1"/>
          <p:nvPr/>
        </p:nvSpPr>
        <p:spPr>
          <a:xfrm>
            <a:off x="406083" y="869002"/>
            <a:ext cx="3562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Curtailment amount = </a:t>
            </a:r>
            <a:r>
              <a:rPr lang="en-US" sz="2000" dirty="0"/>
              <a:t>GROSS_VALUE – SCADA_SETPOINT_FB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Average Curtailment amount </a:t>
            </a:r>
            <a:r>
              <a:rPr lang="en-US" sz="2000" dirty="0"/>
              <a:t>= </a:t>
            </a:r>
            <a:r>
              <a:rPr lang="en-US" sz="2000" b="1" dirty="0"/>
              <a:t>MEAN</a:t>
            </a:r>
            <a:r>
              <a:rPr lang="en-US" sz="2000" dirty="0"/>
              <a:t>(GROSS_VALUE – SCADA_SETPOINT_FB)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Sorted </a:t>
            </a:r>
            <a:r>
              <a:rPr lang="en-US" sz="2000" dirty="0" err="1"/>
              <a:t>barplot</a:t>
            </a:r>
            <a:r>
              <a:rPr lang="en-US" sz="2000" dirty="0"/>
              <a:t> from the asset with the highest curtailment to the lowest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A02E5-D508-A9A9-9212-228EE733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506" b="11111"/>
          <a:stretch/>
        </p:blipFill>
        <p:spPr>
          <a:xfrm>
            <a:off x="4596252" y="869002"/>
            <a:ext cx="7595748" cy="2367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EDB49-0254-A872-0B0C-E26C7105D480}"/>
              </a:ext>
            </a:extLst>
          </p:cNvPr>
          <p:cNvSpPr txBox="1"/>
          <p:nvPr/>
        </p:nvSpPr>
        <p:spPr>
          <a:xfrm rot="16200000">
            <a:off x="3865243" y="2121860"/>
            <a:ext cx="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JUNE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C47C35-E3A0-7C6C-1920-29A4DEFD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7" b="10864"/>
          <a:stretch/>
        </p:blipFill>
        <p:spPr>
          <a:xfrm>
            <a:off x="4596252" y="3621583"/>
            <a:ext cx="7475774" cy="2367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93ABF3-0ACA-D720-C92E-486D15D1876B}"/>
              </a:ext>
            </a:extLst>
          </p:cNvPr>
          <p:cNvSpPr txBox="1"/>
          <p:nvPr/>
        </p:nvSpPr>
        <p:spPr>
          <a:xfrm rot="16200000">
            <a:off x="3843230" y="4469988"/>
            <a:ext cx="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SEPT</a:t>
            </a:r>
          </a:p>
        </p:txBody>
      </p:sp>
    </p:spTree>
    <p:extLst>
      <p:ext uri="{BB962C8B-B14F-4D97-AF65-F5344CB8AC3E}">
        <p14:creationId xmlns:p14="http://schemas.microsoft.com/office/powerpoint/2010/main" val="291038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E09F6-D3D6-C2F7-9A5B-4FE38AB1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B487-13C6-9659-5CCA-C6CCA394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Average </a:t>
            </a:r>
            <a:r>
              <a:rPr lang="en-US" b="1" dirty="0"/>
              <a:t>Curtailment ratio </a:t>
            </a:r>
            <a:r>
              <a:rPr lang="en-US" dirty="0"/>
              <a:t>by Resource (JUNE-SEPT)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06712-FD07-E6E1-33A3-4D7A8531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FBF2B-E253-7440-6535-CB147CEE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988"/>
          <a:stretch/>
        </p:blipFill>
        <p:spPr>
          <a:xfrm>
            <a:off x="4435813" y="751448"/>
            <a:ext cx="7541612" cy="24688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5FF8F8-813A-450C-A94B-F47FD46472F0}"/>
              </a:ext>
            </a:extLst>
          </p:cNvPr>
          <p:cNvCxnSpPr>
            <a:cxnSpLocks/>
          </p:cNvCxnSpPr>
          <p:nvPr/>
        </p:nvCxnSpPr>
        <p:spPr>
          <a:xfrm>
            <a:off x="5408709" y="1014659"/>
            <a:ext cx="6001836" cy="34721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76147B8-CF3C-65B4-F480-E66AB2D1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988"/>
          <a:stretch/>
        </p:blipFill>
        <p:spPr>
          <a:xfrm>
            <a:off x="4435813" y="3438510"/>
            <a:ext cx="7541612" cy="24688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26EC0E-4CC1-4861-DD67-BE25D9761A73}"/>
              </a:ext>
            </a:extLst>
          </p:cNvPr>
          <p:cNvCxnSpPr>
            <a:cxnSpLocks/>
          </p:cNvCxnSpPr>
          <p:nvPr/>
        </p:nvCxnSpPr>
        <p:spPr>
          <a:xfrm>
            <a:off x="5334215" y="3728064"/>
            <a:ext cx="6150824" cy="65224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0B6014-C1DC-96EB-41C3-5017017A0BBC}"/>
              </a:ext>
            </a:extLst>
          </p:cNvPr>
          <p:cNvCxnSpPr>
            <a:cxnSpLocks/>
          </p:cNvCxnSpPr>
          <p:nvPr/>
        </p:nvCxnSpPr>
        <p:spPr>
          <a:xfrm>
            <a:off x="5334215" y="3704883"/>
            <a:ext cx="6150824" cy="409049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3CD961-0C7F-48FB-8139-3178F6B08424}"/>
              </a:ext>
            </a:extLst>
          </p:cNvPr>
          <p:cNvSpPr txBox="1"/>
          <p:nvPr/>
        </p:nvSpPr>
        <p:spPr>
          <a:xfrm>
            <a:off x="148399" y="1062131"/>
            <a:ext cx="3480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Average Curtailment RATIO </a:t>
            </a:r>
            <a:r>
              <a:rPr lang="en-US" sz="2000" dirty="0"/>
              <a:t>= </a:t>
            </a:r>
            <a:r>
              <a:rPr lang="en-US" sz="2000" b="1" dirty="0"/>
              <a:t>MEAN</a:t>
            </a:r>
            <a:r>
              <a:rPr lang="en-US" sz="2000" dirty="0"/>
              <a:t>( Curtailment amount / GROSS_VALUE) *100%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Sorted </a:t>
            </a:r>
            <a:r>
              <a:rPr lang="en-US" sz="2000" dirty="0" err="1"/>
              <a:t>barplot</a:t>
            </a:r>
            <a:r>
              <a:rPr lang="en-US" sz="2000" dirty="0"/>
              <a:t> from the asset with the highest curtailment ratio to the lowest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3CBEF-AE84-BEE6-E637-2DC48D23FE7B}"/>
              </a:ext>
            </a:extLst>
          </p:cNvPr>
          <p:cNvSpPr txBox="1"/>
          <p:nvPr/>
        </p:nvSpPr>
        <p:spPr>
          <a:xfrm rot="16200000">
            <a:off x="3592777" y="1801224"/>
            <a:ext cx="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JUNE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F20D38-8149-1BDC-65A2-310C0263A0E9}"/>
              </a:ext>
            </a:extLst>
          </p:cNvPr>
          <p:cNvSpPr txBox="1"/>
          <p:nvPr/>
        </p:nvSpPr>
        <p:spPr>
          <a:xfrm rot="16200000">
            <a:off x="3592777" y="4333801"/>
            <a:ext cx="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SEPT</a:t>
            </a:r>
          </a:p>
        </p:txBody>
      </p:sp>
    </p:spTree>
    <p:extLst>
      <p:ext uri="{BB962C8B-B14F-4D97-AF65-F5344CB8AC3E}">
        <p14:creationId xmlns:p14="http://schemas.microsoft.com/office/powerpoint/2010/main" val="247458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260C4-3CCE-B978-84EF-79BC18F87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E0F9-6477-EA7A-F0DB-40C3E190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Correlation heatmaps </a:t>
            </a:r>
            <a:r>
              <a:rPr lang="en-US" dirty="0"/>
              <a:t>(JUNE - SEPT)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9492B-5B8E-EBDE-7F49-B9ED2CF0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C60DA-007A-A43B-DA0A-507D9CBD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68" y="1431235"/>
            <a:ext cx="5219854" cy="4029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A8D46-20F7-FE6C-481D-01FF49B0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00" y="1431235"/>
            <a:ext cx="5219853" cy="4029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2B320-5BF3-FE48-6048-26C01DFB70F9}"/>
              </a:ext>
            </a:extLst>
          </p:cNvPr>
          <p:cNvSpPr txBox="1"/>
          <p:nvPr/>
        </p:nvSpPr>
        <p:spPr>
          <a:xfrm>
            <a:off x="2765306" y="1012442"/>
            <a:ext cx="146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JUNE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CDD76-23B3-BF93-1985-822F8BBD6FED}"/>
              </a:ext>
            </a:extLst>
          </p:cNvPr>
          <p:cNvSpPr txBox="1"/>
          <p:nvPr/>
        </p:nvSpPr>
        <p:spPr>
          <a:xfrm>
            <a:off x="8692577" y="1023358"/>
            <a:ext cx="112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SEPT</a:t>
            </a:r>
          </a:p>
        </p:txBody>
      </p:sp>
    </p:spTree>
    <p:extLst>
      <p:ext uri="{BB962C8B-B14F-4D97-AF65-F5344CB8AC3E}">
        <p14:creationId xmlns:p14="http://schemas.microsoft.com/office/powerpoint/2010/main" val="316674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94E60-8B17-172E-3DC0-2E4FDDA7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4D4D-2C45-C5A2-7B92-3993A94E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Average Curtailment ratio by </a:t>
            </a:r>
            <a:r>
              <a:rPr lang="en-US" b="1" dirty="0"/>
              <a:t>Max capacity </a:t>
            </a:r>
            <a:r>
              <a:rPr lang="en-US" dirty="0"/>
              <a:t>(JUNE-SEPT)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8CCEA-A9E0-4DF4-CBE1-2CB107BF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ADF5F-A30B-39DF-6F81-8961ED3D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24" y="868760"/>
            <a:ext cx="7320910" cy="2749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DB11C-C1C1-F884-9F7F-CCD776E2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12" y="3834597"/>
            <a:ext cx="7393021" cy="274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2612B9-200D-9CEA-7752-A9206F345A06}"/>
              </a:ext>
            </a:extLst>
          </p:cNvPr>
          <p:cNvSpPr txBox="1"/>
          <p:nvPr/>
        </p:nvSpPr>
        <p:spPr>
          <a:xfrm>
            <a:off x="350837" y="1689304"/>
            <a:ext cx="8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JUNE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8EDAE-6E58-BB1C-FA77-FCFB8B91FA30}"/>
              </a:ext>
            </a:extLst>
          </p:cNvPr>
          <p:cNvSpPr txBox="1"/>
          <p:nvPr/>
        </p:nvSpPr>
        <p:spPr>
          <a:xfrm>
            <a:off x="350837" y="5366053"/>
            <a:ext cx="88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5A919-3924-6AE5-A2D2-38A69F26FBD2}"/>
              </a:ext>
            </a:extLst>
          </p:cNvPr>
          <p:cNvSpPr txBox="1"/>
          <p:nvPr/>
        </p:nvSpPr>
        <p:spPr>
          <a:xfrm>
            <a:off x="9199007" y="950640"/>
            <a:ext cx="26421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average curtailment ratio </a:t>
            </a:r>
            <a:r>
              <a:rPr lang="en-US" sz="2000" b="1" dirty="0"/>
              <a:t>by asset’s max capacity </a:t>
            </a:r>
            <a:r>
              <a:rPr lang="en-US" sz="2000" dirty="0"/>
              <a:t>is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93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6DBD-86F1-909C-B589-0A1EC899A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186F-5D37-95F6-5C6B-7A2C36E0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Average Curtailment Ratio by </a:t>
            </a:r>
            <a:r>
              <a:rPr lang="en-US" b="1" dirty="0"/>
              <a:t>Resource Type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6AE9F-FFF0-C297-A8B8-2BB35857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39A5-CDF4-AD7A-50B0-FDA0C7E69AF2}"/>
              </a:ext>
            </a:extLst>
          </p:cNvPr>
          <p:cNvSpPr txBox="1"/>
          <p:nvPr/>
        </p:nvSpPr>
        <p:spPr>
          <a:xfrm>
            <a:off x="204881" y="730210"/>
            <a:ext cx="26305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average curtailment ratio </a:t>
            </a:r>
            <a:r>
              <a:rPr lang="en-US" sz="2000" dirty="0"/>
              <a:t>for both resource types </a:t>
            </a:r>
            <a:r>
              <a:rPr lang="en-US" sz="2000" b="1" dirty="0"/>
              <a:t>PV</a:t>
            </a:r>
            <a:r>
              <a:rPr lang="en-US" sz="2000" dirty="0"/>
              <a:t> and </a:t>
            </a:r>
            <a:r>
              <a:rPr lang="en-US" sz="2000" b="1" dirty="0"/>
              <a:t>WIND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06F2C-E227-3962-A98D-98F9B85ADC05}"/>
              </a:ext>
            </a:extLst>
          </p:cNvPr>
          <p:cNvSpPr txBox="1"/>
          <p:nvPr/>
        </p:nvSpPr>
        <p:spPr>
          <a:xfrm>
            <a:off x="8475916" y="2071094"/>
            <a:ext cx="91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0E057-DBA1-7F49-B7A5-09185744CB6C}"/>
              </a:ext>
            </a:extLst>
          </p:cNvPr>
          <p:cNvSpPr txBox="1"/>
          <p:nvPr/>
        </p:nvSpPr>
        <p:spPr>
          <a:xfrm>
            <a:off x="2590683" y="2071094"/>
            <a:ext cx="91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JUNE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47C2B-ACC5-75D8-B57C-3D1B7AA6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3" y="2529191"/>
            <a:ext cx="5423582" cy="3433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EC249-5291-3A9E-D6AB-7F6BE2F2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26" y="2529191"/>
            <a:ext cx="5423583" cy="34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AE1C5-E564-9B01-1595-35856F6B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D87C-9327-26C8-4E38-F346A5F9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099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Average curtailment ration by </a:t>
            </a:r>
            <a:r>
              <a:rPr lang="en-US" b="1" dirty="0"/>
              <a:t>size group </a:t>
            </a:r>
            <a:r>
              <a:rPr lang="en-US" dirty="0"/>
              <a:t>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8BD92-8AE3-B08F-0C0F-1EA67002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BE4A-C4E1-4E47-A487-E4DA72DDE4E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6733C-D727-2B17-C6B8-A8AB813E6FE4}"/>
              </a:ext>
            </a:extLst>
          </p:cNvPr>
          <p:cNvSpPr txBox="1"/>
          <p:nvPr/>
        </p:nvSpPr>
        <p:spPr>
          <a:xfrm>
            <a:off x="148398" y="1062131"/>
            <a:ext cx="34021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Assets were divided in 3 categories based on their capacities (June- September):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Small</a:t>
            </a:r>
            <a:r>
              <a:rPr lang="en-US" sz="2000" dirty="0"/>
              <a:t>: 1-25 MW </a:t>
            </a:r>
            <a:br>
              <a:rPr lang="en-US" sz="2000" dirty="0"/>
            </a:br>
            <a:r>
              <a:rPr lang="en-US" sz="2000" dirty="0"/>
              <a:t>(117  - 117 assets)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Medium</a:t>
            </a:r>
            <a:r>
              <a:rPr lang="en-US" sz="2000" dirty="0"/>
              <a:t>: 25-50 MW</a:t>
            </a:r>
            <a:br>
              <a:rPr lang="en-US" sz="2000" dirty="0"/>
            </a:br>
            <a:r>
              <a:rPr lang="en-US" sz="2000" dirty="0"/>
              <a:t>(32 - 38 assets)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Large</a:t>
            </a:r>
            <a:r>
              <a:rPr lang="en-US" sz="2000" dirty="0"/>
              <a:t>: 50-100 MW </a:t>
            </a:r>
            <a:br>
              <a:rPr lang="en-US" sz="2000" dirty="0"/>
            </a:br>
            <a:r>
              <a:rPr lang="en-US" sz="2000" dirty="0"/>
              <a:t>(14 - 19 assets)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Sorted </a:t>
            </a:r>
            <a:r>
              <a:rPr lang="en-US" sz="2000" dirty="0" err="1"/>
              <a:t>barplot</a:t>
            </a:r>
            <a:r>
              <a:rPr lang="en-US" sz="2000" dirty="0"/>
              <a:t> (ascending) from the group with the lowest curtailment ratio to the highest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85B4A-41B5-F596-962E-13B53BF12DBD}"/>
              </a:ext>
            </a:extLst>
          </p:cNvPr>
          <p:cNvSpPr txBox="1"/>
          <p:nvPr/>
        </p:nvSpPr>
        <p:spPr>
          <a:xfrm>
            <a:off x="3669518" y="1870049"/>
            <a:ext cx="97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JUNE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F9027-170A-2789-E17F-61F5BE342FF1}"/>
              </a:ext>
            </a:extLst>
          </p:cNvPr>
          <p:cNvSpPr txBox="1"/>
          <p:nvPr/>
        </p:nvSpPr>
        <p:spPr>
          <a:xfrm>
            <a:off x="3669518" y="4472553"/>
            <a:ext cx="97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SEPT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F787-8C24-289A-7492-F1EB6737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3" y="982671"/>
            <a:ext cx="7052553" cy="2484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B605-DA15-44DC-71D6-7F7623801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52" y="3599410"/>
            <a:ext cx="7052553" cy="24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0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</TotalTime>
  <Words>1224</Words>
  <Application>Microsoft Office PowerPoint</Application>
  <PresentationFormat>Widescreen</PresentationFormat>
  <Paragraphs>163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Gill Sans MT</vt:lpstr>
      <vt:lpstr>Wingdings</vt:lpstr>
      <vt:lpstr>Parcel</vt:lpstr>
      <vt:lpstr>Curtailment OPTIMIZATION analysis </vt:lpstr>
      <vt:lpstr>Data preprocessing &amp; cleaning</vt:lpstr>
      <vt:lpstr>Datasets description June - September</vt:lpstr>
      <vt:lpstr>Average Curtailment Amount by Resource (JUNE-SEPT)</vt:lpstr>
      <vt:lpstr>Average Curtailment ratio by Resource (JUNE-SEPT)</vt:lpstr>
      <vt:lpstr>Correlation heatmaps (JUNE - SEPT)</vt:lpstr>
      <vt:lpstr>Average Curtailment ratio by Max capacity (JUNE-SEPT)</vt:lpstr>
      <vt:lpstr>Average Curtailment Ratio by Resource Type</vt:lpstr>
      <vt:lpstr>Average curtailment ration by size group (1)</vt:lpstr>
      <vt:lpstr>Data preprocessing &amp; cleaning</vt:lpstr>
      <vt:lpstr>Average curtailment ratio for each exceed point (SEPT) by size</vt:lpstr>
      <vt:lpstr>Average curtailment ratio for each exceed point (JUNE)</vt:lpstr>
      <vt:lpstr>Average curtailment ratio for each exceed point (SEPT) by RES</vt:lpstr>
      <vt:lpstr>Average curtailment ratio for each exceed point (JUNE) by RES</vt:lpstr>
      <vt:lpstr>Conclusions (1)</vt:lpstr>
      <vt:lpstr>Conclusions (2)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Dimitris Zagganas</dc:creator>
  <cp:lastModifiedBy>Dimitris Zagganas</cp:lastModifiedBy>
  <cp:revision>18</cp:revision>
  <dcterms:created xsi:type="dcterms:W3CDTF">2025-02-05T11:46:59Z</dcterms:created>
  <dcterms:modified xsi:type="dcterms:W3CDTF">2025-02-05T12:52:06Z</dcterms:modified>
</cp:coreProperties>
</file>