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39" r:id="rId3"/>
    <p:sldId id="340" r:id="rId4"/>
    <p:sldId id="341" r:id="rId5"/>
    <p:sldId id="342" r:id="rId6"/>
    <p:sldId id="343" r:id="rId8"/>
    <p:sldId id="344" r:id="rId9"/>
    <p:sldId id="345" r:id="rId10"/>
    <p:sldId id="348" r:id="rId11"/>
    <p:sldId id="349" r:id="rId12"/>
    <p:sldId id="350" r:id="rId13"/>
    <p:sldId id="355" r:id="rId14"/>
    <p:sldId id="358" r:id="rId15"/>
    <p:sldId id="359" r:id="rId16"/>
    <p:sldId id="390" r:id="rId17"/>
    <p:sldId id="391" r:id="rId18"/>
    <p:sldId id="394" r:id="rId19"/>
    <p:sldId id="392" r:id="rId20"/>
    <p:sldId id="384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Shape 16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31" name="Shape 16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合理的人员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99" y="1702498"/>
            <a:ext cx="3746429" cy="35042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/>
          <p:nvPr>
            <p:ph type="body" sz="half" idx="1" hasCustomPrompt="1"/>
          </p:nvPr>
        </p:nvSpPr>
        <p:spPr>
          <a:xfrm>
            <a:off x="1007532" y="452967"/>
            <a:ext cx="9025468" cy="2000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02466"/>
            <a:ext cx="9359901" cy="40555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17" y="6019800"/>
            <a:ext cx="2899834" cy="7217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标题文本"/>
          <p:cNvSpPr txBox="1"/>
          <p:nvPr>
            <p:ph type="title" hasCustomPrompt="1"/>
          </p:nvPr>
        </p:nvSpPr>
        <p:spPr>
          <a:xfrm>
            <a:off x="287293" y="275166"/>
            <a:ext cx="10972801" cy="6077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idx="1" hasCustomPrompt="1"/>
          </p:nvPr>
        </p:nvSpPr>
        <p:spPr>
          <a:xfrm>
            <a:off x="287866" y="1113367"/>
            <a:ext cx="11527368" cy="4817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38505" indent="-281305">
              <a:defRPr sz="3200"/>
            </a:lvl2pPr>
            <a:lvl3pPr marL="1219200" indent="-304800">
              <a:defRPr sz="3200"/>
            </a:lvl3pPr>
            <a:lvl4pPr marL="1720215" indent="-348615">
              <a:defRPr sz="3200"/>
            </a:lvl4pPr>
            <a:lvl5pPr marL="2176780" indent="-348615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5" cy="4261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5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95" y="0"/>
            <a:ext cx="5661205" cy="5065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" y="2672701"/>
            <a:ext cx="4852617" cy="4185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3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2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1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303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5" cy="4261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9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8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99" y="1702498"/>
            <a:ext cx="3746429" cy="35042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正文级别 1…"/>
          <p:cNvSpPr txBox="1"/>
          <p:nvPr>
            <p:ph type="body" sz="half" idx="1" hasCustomPrompt="1"/>
          </p:nvPr>
        </p:nvSpPr>
        <p:spPr>
          <a:xfrm>
            <a:off x="1007532" y="452967"/>
            <a:ext cx="9025468" cy="2000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02466"/>
            <a:ext cx="9359901" cy="40555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17" y="6019800"/>
            <a:ext cx="2899834" cy="7217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2" name="标题文本"/>
          <p:cNvSpPr txBox="1"/>
          <p:nvPr>
            <p:ph type="title" hasCustomPrompt="1"/>
          </p:nvPr>
        </p:nvSpPr>
        <p:spPr>
          <a:xfrm>
            <a:off x="287293" y="275166"/>
            <a:ext cx="10972801" cy="6077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233" name="正文级别 1…"/>
          <p:cNvSpPr txBox="1"/>
          <p:nvPr>
            <p:ph type="body" idx="1" hasCustomPrompt="1"/>
          </p:nvPr>
        </p:nvSpPr>
        <p:spPr>
          <a:xfrm>
            <a:off x="287866" y="1113367"/>
            <a:ext cx="11527368" cy="4817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 marL="738505" indent="-281305">
              <a:defRPr sz="3200"/>
            </a:lvl2pPr>
            <a:lvl3pPr marL="1219200" indent="-304800">
              <a:defRPr sz="3200"/>
            </a:lvl3pPr>
            <a:lvl4pPr marL="1720215" indent="-348615">
              <a:defRPr sz="3200"/>
            </a:lvl4pPr>
            <a:lvl5pPr marL="2176780" indent="-348615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4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>
              <a:buSzTx/>
              <a:buFontTx/>
              <a:buNone/>
              <a:defRPr sz="2400"/>
            </a:lvl1pPr>
            <a:lvl2pPr marL="0" indent="457200" algn="ctr" defTabSz="914400">
              <a:buSzTx/>
              <a:buFontTx/>
              <a:buNone/>
              <a:defRPr sz="2400"/>
            </a:lvl2pPr>
            <a:lvl3pPr marL="0" indent="914400" algn="ctr" defTabSz="914400">
              <a:buSzTx/>
              <a:buFontTx/>
              <a:buNone/>
              <a:defRPr sz="2400"/>
            </a:lvl3pPr>
            <a:lvl4pPr marL="0" indent="1371600" algn="ctr" defTabSz="914400">
              <a:buSzTx/>
              <a:buFontTx/>
              <a:buNone/>
              <a:defRPr sz="2400"/>
            </a:lvl4pPr>
            <a:lvl5pPr marL="0" indent="1828800" algn="ctr" defTabSz="914400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3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251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/>
            <a:lvl2pPr marL="723900" indent="-266700" defTabSz="914400"/>
            <a:lvl3pPr marL="1234440" indent="-320040" defTabSz="914400"/>
            <a:lvl4pPr marL="1727200" indent="-355600" defTabSz="914400"/>
            <a:lvl5pPr marL="2184400" indent="-355600" defTabSz="914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2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400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6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91440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 defTabSz="9144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 defTabSz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 defTabSz="9144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 defTabSz="9144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95" y="0"/>
            <a:ext cx="5661205" cy="5065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26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/>
            <a:lvl2pPr marL="723900" indent="-266700" defTabSz="914400"/>
            <a:lvl3pPr marL="1234440" indent="-320040" defTabSz="914400"/>
            <a:lvl4pPr marL="1727200" indent="-355600" defTabSz="914400"/>
            <a:lvl5pPr marL="2184400" indent="-355600" defTabSz="914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27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buSzTx/>
              <a:buFontTx/>
              <a:buNone/>
              <a:defRPr sz="2400" b="1"/>
            </a:lvl1pPr>
            <a:lvl2pPr marL="0" indent="457200" defTabSz="914400">
              <a:buSzTx/>
              <a:buFontTx/>
              <a:buNone/>
              <a:defRPr sz="2400" b="1"/>
            </a:lvl2pPr>
            <a:lvl3pPr marL="0" indent="914400" defTabSz="914400">
              <a:buSzTx/>
              <a:buFontTx/>
              <a:buNone/>
              <a:defRPr sz="2400" b="1"/>
            </a:lvl3pPr>
            <a:lvl4pPr marL="0" indent="1371600" defTabSz="914400">
              <a:buSzTx/>
              <a:buFontTx/>
              <a:buNone/>
              <a:defRPr sz="2400" b="1"/>
            </a:lvl4pPr>
            <a:lvl5pPr marL="0" indent="1828800" defTabSz="9144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914400">
              <a:buSzTx/>
              <a:buFontTx/>
              <a:buNone/>
              <a:defRPr sz="2400" b="1"/>
            </a:pP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288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400"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30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defRPr sz="3200"/>
            </a:lvl1pPr>
            <a:lvl2pPr marL="718185" indent="-260985" defTabSz="914400">
              <a:defRPr sz="3200"/>
            </a:lvl2pPr>
            <a:lvl3pPr marL="1219200" indent="-304800" defTabSz="914400">
              <a:defRPr sz="3200"/>
            </a:lvl3pPr>
            <a:lvl4pPr marL="1737360" indent="-365760" defTabSz="914400">
              <a:defRPr sz="3200"/>
            </a:lvl4pPr>
            <a:lvl5pPr marL="2194560" indent="-365760" defTabSz="91440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914400">
              <a:buSzTx/>
              <a:buFontTx/>
              <a:buNone/>
              <a:defRPr sz="1600"/>
            </a:pPr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400"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31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31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914400">
              <a:buSzTx/>
              <a:buFontTx/>
              <a:buNone/>
              <a:defRPr sz="1600"/>
            </a:lvl1pPr>
            <a:lvl2pPr marL="0" indent="457200" defTabSz="914400">
              <a:buSzTx/>
              <a:buFontTx/>
              <a:buNone/>
              <a:defRPr sz="1600"/>
            </a:lvl2pPr>
            <a:lvl3pPr marL="0" indent="914400" defTabSz="914400">
              <a:buSzTx/>
              <a:buFontTx/>
              <a:buNone/>
              <a:defRPr sz="1600"/>
            </a:lvl3pPr>
            <a:lvl4pPr marL="0" indent="1371600" defTabSz="914400">
              <a:buSzTx/>
              <a:buFontTx/>
              <a:buNone/>
              <a:defRPr sz="1600"/>
            </a:lvl4pPr>
            <a:lvl5pPr marL="0" indent="1828800" defTabSz="9144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5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标题文本"/>
          <p:cNvSpPr txBox="1"/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323" name="正文级别 1…"/>
          <p:cNvSpPr txBox="1"/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/>
            <a:lvl2pPr marL="723900" indent="-266700" defTabSz="914400"/>
            <a:lvl3pPr marL="1234440" indent="-320040" defTabSz="914400"/>
            <a:lvl4pPr marL="1727200" indent="-355600" defTabSz="914400"/>
            <a:lvl5pPr marL="2184400" indent="-355600" defTabSz="914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标题文本"/>
          <p:cNvSpPr txBox="1"/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>
            <a:normAutofit/>
          </a:bodyPr>
          <a:lstStyle>
            <a:lvl1pPr defTabSz="914400"/>
          </a:lstStyle>
          <a:p>
            <a:r>
              <a:t>标题文本</a:t>
            </a:r>
          </a:p>
        </p:txBody>
      </p:sp>
      <p:sp>
        <p:nvSpPr>
          <p:cNvPr id="332" name="正文级别 1…"/>
          <p:cNvSpPr txBox="1"/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/>
            <a:lvl2pPr marL="723900" indent="-266700" defTabSz="914400"/>
            <a:lvl3pPr marL="1234440" indent="-320040" defTabSz="914400"/>
            <a:lvl4pPr marL="1727200" indent="-355600" defTabSz="914400"/>
            <a:lvl5pPr marL="2184400" indent="-355600" defTabSz="914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3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99" y="1702498"/>
            <a:ext cx="3746429" cy="35042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56373"/>
            <a:ext cx="911918" cy="8775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9" name="正文级别 1…"/>
          <p:cNvSpPr txBox="1"/>
          <p:nvPr>
            <p:ph type="body" idx="1" hasCustomPrompt="1"/>
          </p:nvPr>
        </p:nvSpPr>
        <p:spPr>
          <a:xfrm>
            <a:off x="712927" y="1086279"/>
            <a:ext cx="10766145" cy="52030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defTabSz="914400"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  <a:lvl2pPr marL="731520" indent="-274320" defTabSz="914400"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2pPr>
            <a:lvl3pPr marL="1219200" indent="-304800" defTabSz="914400"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3pPr>
            <a:lvl4pPr marL="1676400" indent="-304800" defTabSz="914400"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4pPr>
            <a:lvl5pPr marL="2133600" indent="-304800" defTabSz="914400"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50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029" y="6289342"/>
            <a:ext cx="1705971" cy="568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1" name="标题文本"/>
          <p:cNvSpPr txBox="1"/>
          <p:nvPr>
            <p:ph type="title" hasCustomPrompt="1"/>
          </p:nvPr>
        </p:nvSpPr>
        <p:spPr>
          <a:xfrm>
            <a:off x="974263" y="193793"/>
            <a:ext cx="10464703" cy="602665"/>
          </a:xfrm>
          <a:prstGeom prst="rect">
            <a:avLst/>
          </a:prstGeom>
        </p:spPr>
        <p:txBody>
          <a:bodyPr>
            <a:normAutofit/>
          </a:bodyPr>
          <a:lstStyle>
            <a:lvl1pPr defTabSz="914400">
              <a:defRPr>
                <a:solidFill>
                  <a:srgbClr val="F398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3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" y="2672701"/>
            <a:ext cx="4852617" cy="4185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0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154" y="1"/>
            <a:ext cx="5660846" cy="50655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9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742" y="6183174"/>
            <a:ext cx="1783938" cy="5872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125" y="6040859"/>
            <a:ext cx="1545757" cy="8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8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5" cy="426182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6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39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39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419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407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8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09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0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1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2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3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4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5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6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7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18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42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1" name="标题文本"/>
          <p:cNvSpPr txBox="1"/>
          <p:nvPr>
            <p:ph type="title" hasCustomPrompt="1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457200">
              <a:lnSpc>
                <a:spcPct val="100000"/>
              </a:lnSpc>
              <a:defRPr sz="5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422" name="正文级别 1…"/>
          <p:cNvSpPr txBox="1"/>
          <p:nvPr>
            <p:ph type="body" sz="quarter" idx="1" hasCustomPrompt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Freeform 6"/>
          <p:cNvSpPr/>
          <p:nvPr/>
        </p:nvSpPr>
        <p:spPr>
          <a:xfrm>
            <a:off x="-1" y="4323810"/>
            <a:ext cx="1742308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4" name="幻灯片编号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43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3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45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44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4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5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45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8" name="标题文本"/>
          <p:cNvSpPr txBox="1"/>
          <p:nvPr>
            <p:ph type="title" hasCustomPrompt="1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正文级别 1…"/>
          <p:cNvSpPr txBox="1"/>
          <p:nvPr>
            <p:ph type="body" idx="1" hasCustomPrompt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0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1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46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6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1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79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493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481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2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3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4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5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6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7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8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89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0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1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492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49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95" name="标题文本"/>
          <p:cNvSpPr txBox="1"/>
          <p:nvPr>
            <p:ph type="title" hasCustomPrompt="1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457200">
              <a:lnSpc>
                <a:spcPct val="100000"/>
              </a:lnSpc>
              <a:defRPr sz="4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496" name="正文级别 1…"/>
          <p:cNvSpPr txBox="1"/>
          <p:nvPr>
            <p:ph type="body" sz="quarter" idx="1" hasCustomPrompt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7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98" name="幻灯片编号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两栏内容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50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0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530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518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19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0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1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2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3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4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5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6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7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8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29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53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2" name="标题文本"/>
          <p:cNvSpPr txBox="1"/>
          <p:nvPr>
            <p:ph type="title" hasCustomPrompt="1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533" name="正文级别 1…"/>
          <p:cNvSpPr txBox="1"/>
          <p:nvPr>
            <p:ph type="body" sz="quarter" idx="1" hasCustomPrompt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4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35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比较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54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4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567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555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6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7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8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59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0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1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2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3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4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5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66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56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9" name="标题文本"/>
          <p:cNvSpPr txBox="1"/>
          <p:nvPr>
            <p:ph type="title" hasCustomPrompt="1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570" name="正文级别 1…"/>
          <p:cNvSpPr txBox="1"/>
          <p:nvPr>
            <p:ph type="body" sz="quarter" idx="1" hasCustomPrompt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1" name="Text Placeholder 4"/>
          <p:cNvSpPr/>
          <p:nvPr>
            <p:ph type="body" sz="quarter" idx="13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仅标题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580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1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2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3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4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5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6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7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8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89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0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1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605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593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4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5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6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7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8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599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00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01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02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03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04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606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7" name="标题文本"/>
          <p:cNvSpPr txBox="1"/>
          <p:nvPr>
            <p:ph type="title" hasCustomPrompt="1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608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9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8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61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1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1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1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2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641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629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0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1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2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3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4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5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6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7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8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39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40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64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3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4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与标题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65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5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67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66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6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7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67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78" name="标题文本"/>
          <p:cNvSpPr txBox="1"/>
          <p:nvPr>
            <p:ph type="title" hasCustomPrompt="1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457200">
              <a:lnSpc>
                <a:spcPct val="100000"/>
              </a:lnSpc>
              <a:defRPr sz="2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679" name="正文级别 1…"/>
          <p:cNvSpPr txBox="1"/>
          <p:nvPr>
            <p:ph type="body" sz="half" idx="1" hasCustomPrompt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0" name="Text Placeholder 3"/>
          <p:cNvSpPr/>
          <p:nvPr>
            <p:ph type="body" sz="quarter" idx="13"/>
          </p:nvPr>
        </p:nvSpPr>
        <p:spPr>
          <a:xfrm>
            <a:off x="2589211" y="1598612"/>
            <a:ext cx="3505199" cy="4262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4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1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2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68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69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714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702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3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4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5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6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7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8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09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10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11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12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13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71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16" name="标题文本"/>
          <p:cNvSpPr txBox="1"/>
          <p:nvPr>
            <p:ph type="title" hasCustomPrompt="1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457200">
              <a:lnSpc>
                <a:spcPct val="100000"/>
              </a:lnSpc>
              <a:defRPr sz="2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717" name="Picture Placeholder 2"/>
          <p:cNvSpPr/>
          <p:nvPr>
            <p:ph type="pic" idx="13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718" name="正文级别 1…"/>
          <p:cNvSpPr txBox="1"/>
          <p:nvPr>
            <p:ph type="body" sz="quarter" idx="1" hasCustomPrompt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2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9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20" name="幻灯片编号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描述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727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28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29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0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1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2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3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4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5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6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7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38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752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740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1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2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3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4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5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6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7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8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49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50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51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753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54" name="标题文本"/>
          <p:cNvSpPr txBox="1"/>
          <p:nvPr>
            <p:ph type="title" hasCustomPrompt="1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755" name="正文级别 1…"/>
          <p:cNvSpPr txBox="1"/>
          <p:nvPr>
            <p:ph type="body" sz="quarter" idx="1" hasCustomPrompt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57" name="幻灯片编号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带描述的引言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76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6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789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777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8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79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0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1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2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3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4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5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6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7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788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79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1" name="标题文本"/>
          <p:cNvSpPr txBox="1"/>
          <p:nvPr>
            <p:ph type="title" hasCustomPrompt="1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792" name="正文级别 1…"/>
          <p:cNvSpPr txBox="1"/>
          <p:nvPr>
            <p:ph type="body" sz="quarter" idx="1" hasCustomPrompt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16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Text Placeholder 2"/>
          <p:cNvSpPr/>
          <p:nvPr>
            <p:ph type="body" sz="quarter" idx="13"/>
          </p:nvPr>
        </p:nvSpPr>
        <p:spPr>
          <a:xfrm>
            <a:off x="2589211" y="4354045"/>
            <a:ext cx="8915400" cy="15558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5" name="TextBox 13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“</a:t>
            </a:r>
          </a:p>
        </p:txBody>
      </p:sp>
      <p:sp>
        <p:nvSpPr>
          <p:cNvPr id="796" name="TextBox 14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”</a:t>
            </a:r>
          </a:p>
        </p:txBody>
      </p:sp>
      <p:sp>
        <p:nvSpPr>
          <p:cNvPr id="797" name="幻灯片编号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名片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7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5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829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817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8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19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0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1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2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3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4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5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6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7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28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8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31" name="标题文本"/>
          <p:cNvSpPr txBox="1"/>
          <p:nvPr>
            <p:ph type="title" hasCustomPrompt="1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457200">
              <a:lnSpc>
                <a:spcPct val="100000"/>
              </a:lnSpc>
              <a:defRPr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832" name="正文级别 1…"/>
          <p:cNvSpPr txBox="1"/>
          <p:nvPr>
            <p:ph type="body" sz="quarter" idx="1" hasCustomPrompt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FontTx/>
              <a:buChar char=""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FontTx/>
              <a:buChar char=""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FontTx/>
              <a:buChar char=""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FontTx/>
              <a:buChar char=""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3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34" name="幻灯片编号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言名片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86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85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5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6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8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68" name="标题文本"/>
          <p:cNvSpPr txBox="1"/>
          <p:nvPr>
            <p:ph type="title" hasCustomPrompt="1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869" name="正文级别 1…"/>
          <p:cNvSpPr txBox="1"/>
          <p:nvPr>
            <p:ph type="body" sz="quarter" idx="1" hasCustomPrompt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0" name="Text Placeholder 3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71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72" name="TextBox 16"/>
          <p:cNvSpPr txBox="1"/>
          <p:nvPr/>
        </p:nvSpPr>
        <p:spPr>
          <a:xfrm>
            <a:off x="2467652" y="327092"/>
            <a:ext cx="609601" cy="12266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“</a:t>
            </a:r>
          </a:p>
        </p:txBody>
      </p:sp>
      <p:sp>
        <p:nvSpPr>
          <p:cNvPr id="873" name="TextBox 17"/>
          <p:cNvSpPr txBox="1"/>
          <p:nvPr/>
        </p:nvSpPr>
        <p:spPr>
          <a:xfrm>
            <a:off x="11114851" y="2584393"/>
            <a:ext cx="609601" cy="1226602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E7871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”</a:t>
            </a:r>
          </a:p>
        </p:txBody>
      </p:sp>
      <p:sp>
        <p:nvSpPr>
          <p:cNvPr id="874" name="幻灯片编号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真或假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8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90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89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89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0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9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08" name="标题文本"/>
          <p:cNvSpPr txBox="1"/>
          <p:nvPr>
            <p:ph type="title" hasCustomPrompt="1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 sz="4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909" name="正文级别 1…"/>
          <p:cNvSpPr txBox="1"/>
          <p:nvPr>
            <p:ph type="body" sz="quarter" idx="1" hasCustomPrompt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 defTabSz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E7871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0" name="Text Placeholder 3"/>
          <p:cNvSpPr/>
          <p:nvPr>
            <p:ph type="body" sz="quarter" idx="13"/>
          </p:nvPr>
        </p:nvSpPr>
        <p:spPr>
          <a:xfrm>
            <a:off x="2589213" y="5181600"/>
            <a:ext cx="8915401" cy="7296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lnSpc>
                <a:spcPct val="100000"/>
              </a:lnSpc>
              <a:buSzTx/>
              <a:buFontTx/>
              <a:buNone/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11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12" name="幻灯片编号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竖排文字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91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2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2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0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944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932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3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4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5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6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7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8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39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40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41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42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43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94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46" name="标题文本"/>
          <p:cNvSpPr txBox="1"/>
          <p:nvPr>
            <p:ph type="title" hasCustomPrompt="1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947" name="正文级别 1…"/>
          <p:cNvSpPr txBox="1"/>
          <p:nvPr>
            <p:ph type="body" idx="1" hasCustomPrompt="1"/>
          </p:nvPr>
        </p:nvSpPr>
        <p:spPr>
          <a:xfrm>
            <a:off x="2589211" y="2133600"/>
            <a:ext cx="8915401" cy="3886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8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49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竖排标题与文本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95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5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5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59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67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981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969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0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1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2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3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4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5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6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7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8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79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980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98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83" name="标题文本"/>
          <p:cNvSpPr txBox="1"/>
          <p:nvPr>
            <p:ph type="title" hasCustomPrompt="1"/>
          </p:nvPr>
        </p:nvSpPr>
        <p:spPr>
          <a:xfrm>
            <a:off x="9294811" y="627405"/>
            <a:ext cx="2207602" cy="5283818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标题文本</a:t>
            </a:r>
          </a:p>
        </p:txBody>
      </p:sp>
      <p:sp>
        <p:nvSpPr>
          <p:cNvPr id="984" name="正文级别 1…"/>
          <p:cNvSpPr txBox="1"/>
          <p:nvPr>
            <p:ph type="body" idx="1" hasCustomPrompt="1"/>
          </p:nvPr>
        </p:nvSpPr>
        <p:spPr>
          <a:xfrm>
            <a:off x="2589211" y="627405"/>
            <a:ext cx="6477001" cy="52838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510" indent="-32131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8405" indent="-294005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145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717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5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rgbClr val="E7871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86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303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154" y="1"/>
            <a:ext cx="5660846" cy="50655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94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742" y="6183174"/>
            <a:ext cx="1783938" cy="5872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自定义版式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00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5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0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3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1027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015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6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7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8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19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0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1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2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3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4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5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26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0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029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99" y="1702498"/>
            <a:ext cx="3746429" cy="35042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037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38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39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0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1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2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3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4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5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6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7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48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1062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050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1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2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3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4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5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6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7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8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59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60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61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063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064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56373"/>
            <a:ext cx="911918" cy="8775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5" name="正文级别 1…"/>
          <p:cNvSpPr txBox="1"/>
          <p:nvPr>
            <p:ph type="body" idx="1" hasCustomPrompt="1"/>
          </p:nvPr>
        </p:nvSpPr>
        <p:spPr>
          <a:xfrm>
            <a:off x="712927" y="1086279"/>
            <a:ext cx="10766145" cy="52030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1pPr>
            <a:lvl2pPr marL="800100" indent="-3429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2pPr>
            <a:lvl3pPr marL="1219200" indent="-3048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3pPr>
            <a:lvl4pPr marL="1676400" indent="-3048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4pPr>
            <a:lvl5pPr marL="2133600" indent="-304800" defTabSz="457200">
              <a:lnSpc>
                <a:spcPct val="100000"/>
              </a:lnSpc>
              <a:buClr>
                <a:srgbClr val="E78712"/>
              </a:buClr>
              <a:buFontTx/>
              <a:buChar char=""/>
              <a:defRPr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微软雅黑 Light" panose="020B0502040204020203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066" name="图片 6" descr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029" y="6289342"/>
            <a:ext cx="1705971" cy="56865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7" name="标题文本"/>
          <p:cNvSpPr txBox="1"/>
          <p:nvPr>
            <p:ph type="title" hasCustomPrompt="1"/>
          </p:nvPr>
        </p:nvSpPr>
        <p:spPr>
          <a:xfrm>
            <a:off x="974263" y="193793"/>
            <a:ext cx="10464703" cy="602665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lnSpc>
                <a:spcPct val="100000"/>
              </a:lnSpc>
              <a:defRPr>
                <a:solidFill>
                  <a:srgbClr val="F3982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0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07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7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7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78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7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6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1100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088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89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0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1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2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3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4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5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6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7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8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099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10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10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03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bg>
      <p:bgPr>
        <a:gradFill flip="none" rotWithShape="1">
          <a:gsLst>
            <a:gs pos="0">
              <a:srgbClr val="FFFFFF"/>
            </a:gs>
            <a:gs pos="100000">
              <a:srgbClr val="E8E5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roup 22"/>
          <p:cNvGrpSpPr/>
          <p:nvPr/>
        </p:nvGrpSpPr>
        <p:grpSpPr>
          <a:xfrm>
            <a:off x="0" y="228600"/>
            <a:ext cx="2851518" cy="6638629"/>
            <a:chOff x="0" y="0"/>
            <a:chExt cx="2851516" cy="6638628"/>
          </a:xfrm>
        </p:grpSpPr>
        <p:sp>
          <p:nvSpPr>
            <p:cNvPr id="111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4" name="Freeform 14"/>
            <p:cNvSpPr/>
            <p:nvPr/>
          </p:nvSpPr>
          <p:spPr>
            <a:xfrm>
              <a:off x="959824" y="6275199"/>
              <a:ext cx="171465" cy="3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1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2" name="Freeform 22"/>
            <p:cNvSpPr/>
            <p:nvPr/>
          </p:nvSpPr>
          <p:spPr>
            <a:xfrm>
              <a:off x="849863" y="6016138"/>
              <a:ext cx="238559" cy="62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64725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grpSp>
        <p:nvGrpSpPr>
          <p:cNvPr id="1136" name="Group 9"/>
          <p:cNvGrpSpPr/>
          <p:nvPr/>
        </p:nvGrpSpPr>
        <p:grpSpPr>
          <a:xfrm>
            <a:off x="27221" y="-32"/>
            <a:ext cx="2356674" cy="6853285"/>
            <a:chOff x="0" y="0"/>
            <a:chExt cx="2356673" cy="6853284"/>
          </a:xfrm>
        </p:grpSpPr>
        <p:sp>
          <p:nvSpPr>
            <p:cNvPr id="1124" name="Freeform 27"/>
            <p:cNvSpPr/>
            <p:nvPr/>
          </p:nvSpPr>
          <p:spPr>
            <a:xfrm>
              <a:off x="0" y="0"/>
              <a:ext cx="494327" cy="440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5" name="Freeform 28"/>
            <p:cNvSpPr/>
            <p:nvPr/>
          </p:nvSpPr>
          <p:spPr>
            <a:xfrm>
              <a:off x="523067" y="4316505"/>
              <a:ext cx="423436" cy="158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6" name="Freeform 29"/>
            <p:cNvSpPr/>
            <p:nvPr/>
          </p:nvSpPr>
          <p:spPr>
            <a:xfrm>
              <a:off x="979074" y="5862714"/>
              <a:ext cx="431100" cy="99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7" name="Freeform 30"/>
            <p:cNvSpPr/>
            <p:nvPr/>
          </p:nvSpPr>
          <p:spPr>
            <a:xfrm>
              <a:off x="494326" y="4364406"/>
              <a:ext cx="551808" cy="223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8" name="Freeform 31"/>
            <p:cNvSpPr/>
            <p:nvPr/>
          </p:nvSpPr>
          <p:spPr>
            <a:xfrm>
              <a:off x="444311" y="1289233"/>
              <a:ext cx="170725" cy="302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29" name="Freeform 32"/>
            <p:cNvSpPr/>
            <p:nvPr/>
          </p:nvSpPr>
          <p:spPr>
            <a:xfrm>
              <a:off x="1084453" y="6571632"/>
              <a:ext cx="134120" cy="28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0" name="Freeform 33"/>
            <p:cNvSpPr/>
            <p:nvPr/>
          </p:nvSpPr>
          <p:spPr>
            <a:xfrm>
              <a:off x="475166" y="4107663"/>
              <a:ext cx="82390" cy="511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1" name="Freeform 34"/>
            <p:cNvSpPr/>
            <p:nvPr/>
          </p:nvSpPr>
          <p:spPr>
            <a:xfrm>
              <a:off x="946501" y="3145833"/>
              <a:ext cx="1410173" cy="271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2" name="Freeform 35"/>
            <p:cNvSpPr/>
            <p:nvPr/>
          </p:nvSpPr>
          <p:spPr>
            <a:xfrm>
              <a:off x="1046133" y="6600372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3" name="Freeform 36"/>
            <p:cNvSpPr/>
            <p:nvPr/>
          </p:nvSpPr>
          <p:spPr>
            <a:xfrm>
              <a:off x="946501" y="5897202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4" name="Freeform 37"/>
            <p:cNvSpPr/>
            <p:nvPr/>
          </p:nvSpPr>
          <p:spPr>
            <a:xfrm>
              <a:off x="946501" y="5772662"/>
              <a:ext cx="38321" cy="2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  <p:sp>
          <p:nvSpPr>
            <p:cNvPr id="1135" name="Freeform 38"/>
            <p:cNvSpPr/>
            <p:nvPr/>
          </p:nvSpPr>
          <p:spPr>
            <a:xfrm>
              <a:off x="979074" y="6322553"/>
              <a:ext cx="210760" cy="530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64725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Century Gothic"/>
                  <a:ea typeface="Century Gothic"/>
                  <a:cs typeface="Century Gothic"/>
                  <a:sym typeface="Century Gothic"/>
                </a:defRPr>
              </a:pPr>
            </a:p>
          </p:txBody>
        </p:sp>
      </p:grpSp>
      <p:sp>
        <p:nvSpPr>
          <p:cNvPr id="113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647252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pic>
        <p:nvPicPr>
          <p:cNvPr id="113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125" y="6040859"/>
            <a:ext cx="1545757" cy="8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9" name="幻灯片编号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" y="0"/>
            <a:ext cx="12183036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12" y="99916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7" Type="http://schemas.openxmlformats.org/officeDocument/2006/relationships/theme" Target="../theme/theme1.xml"/><Relationship Id="rId66" Type="http://schemas.openxmlformats.org/officeDocument/2006/relationships/image" Target="../media/image2.png"/><Relationship Id="rId65" Type="http://schemas.openxmlformats.org/officeDocument/2006/relationships/image" Target="../media/image16.jpeg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0"/>
            <a:ext cx="1218303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图片 3" descr="图片 3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0054812" y="6183574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</p:sldLayoutIdLst>
  <p:transition spd="med"/>
  <p:txStyles>
    <p:titleStyle>
      <a:lvl1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376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723900" marR="0" indent="-2667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1234440" marR="0" indent="-32004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1727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21844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26416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30988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35560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4013200" marR="0" indent="-355600" algn="l" defTabSz="91376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文本框 2"/>
          <p:cNvSpPr txBox="1"/>
          <p:nvPr/>
        </p:nvSpPr>
        <p:spPr>
          <a:xfrm>
            <a:off x="8113356" y="4889577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臧俞淞</a:t>
            </a:r>
          </a:p>
        </p:txBody>
      </p:sp>
      <p:sp>
        <p:nvSpPr>
          <p:cNvPr id="1617" name="文本框 3"/>
          <p:cNvSpPr txBox="1"/>
          <p:nvPr/>
        </p:nvSpPr>
        <p:spPr>
          <a:xfrm>
            <a:off x="205410" y="2046707"/>
            <a:ext cx="11634789" cy="1259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VUE生命周期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65405" y="129540"/>
          <a:ext cx="12061190" cy="679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765"/>
                <a:gridCol w="4782820"/>
                <a:gridCol w="57296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el</a:t>
                      </a:r>
                      <a:endParaRPr 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string</a:t>
                      </a:r>
                      <a:endParaRPr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HTMLElement</a:t>
                      </a:r>
                      <a:endParaRPr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CSS</a:t>
                      </a: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选择器或者对应的</a:t>
                      </a:r>
                      <a:r>
                        <a:rPr lang="en-US" altLang="zh-CN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DOM</a:t>
                      </a: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实例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只能在 new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创建的实例时候使用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template</a:t>
                      </a:r>
                      <a:endParaRPr lang="en-US" altLang="zh-CN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string</a:t>
                      </a:r>
                      <a:endParaRPr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字符串模板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Vue 的模板实际是编译成了 render 函数</a:t>
                      </a:r>
                      <a:endParaRPr lang="en-US" altLang="zh-CN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render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(createElement: () =&gt; VNode) =&gt; VNode</a:t>
                      </a:r>
                      <a:endParaRPr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虚拟</a:t>
                      </a:r>
                      <a:r>
                        <a:rPr lang="en-US" altLang="zh-CN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DOM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/CustomComponent/html</a:t>
                      </a:r>
                      <a:endParaRPr lang="en-US" altLang="zh-CN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data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Object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Function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指定组件使用的数据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对象模式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只能在 new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创建的实例时候使用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参考示例：</a:t>
                      </a:r>
                      <a:r>
                        <a:rPr lang="en-US" altLang="zh-CN" sz="16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/CustomComponent/data</a:t>
                      </a:r>
                      <a:endParaRPr lang="en-US" altLang="zh-CN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568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Props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Array&lt;string&gt;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Object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接受父组件传递的数据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参考示例：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/CustomComponent/props</a:t>
                      </a:r>
                      <a:endParaRPr lang="en-US" altLang="zh-CN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computed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[key: string]: Function 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{ get: Function, set: Function }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计算属性，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计算属性的结果会被缓存，除非依赖的响应式属性变化才会重新计算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参考示例：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computed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methods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{ [key: string]: Function }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组件内部使用的方法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不应该使用箭头函数来定义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method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函数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参考示例：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/CustomComponent/methods</a:t>
                      </a:r>
                      <a:endParaRPr lang="zh-CN" altLang="en-US" sz="16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watch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[key: string]: string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Function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Object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Array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监听数据变化，并执行对应的处理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尽可能的使用计算属性实现监控的内容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参考示例：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/CustomComponent/watch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/CustomComponent/watch-computed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宋体" panose="02010600030101010101" pitchFamily="2" charset="-122"/>
                        </a:rPr>
                        <a:t>各种钩子函数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Function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宋体" panose="02010600030101010101" pitchFamily="2" charset="-122"/>
                        </a:rPr>
                        <a:t>生命周期钩子函数、路由钩子函数等</a:t>
                      </a:r>
                      <a:endParaRPr lang="en-US" altLang="zh-CN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各种资源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{ [key: string]: </a:t>
                      </a:r>
                      <a:r>
                        <a:rPr lang="en-US" altLang="zh-CN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&lt;T&gt;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}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components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filters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、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directives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文本框 3"/>
          <p:cNvSpPr txBox="1"/>
          <p:nvPr/>
        </p:nvSpPr>
        <p:spPr>
          <a:xfrm>
            <a:off x="469265" y="257810"/>
            <a:ext cx="10476230" cy="1603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插槽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ea typeface="宋体" panose="02010600030101010101" pitchFamily="2" charset="-122"/>
                <a:sym typeface="+mn-ea"/>
              </a:rPr>
              <a:t>    </a:t>
            </a:r>
            <a:r>
              <a:rPr sz="1600" b="0">
                <a:sym typeface="+mn-ea"/>
              </a:rPr>
              <a:t>Vue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实现了一套内容分发的 </a:t>
            </a:r>
            <a:r>
              <a:rPr sz="1600" b="0">
                <a:sym typeface="+mn-ea"/>
              </a:rPr>
              <a:t>API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，这套 </a:t>
            </a:r>
            <a:r>
              <a:rPr sz="1600" b="0">
                <a:sym typeface="+mn-ea"/>
              </a:rPr>
              <a:t>API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基于当前的 </a:t>
            </a:r>
            <a:r>
              <a:rPr sz="1600" b="0">
                <a:sym typeface="+mn-ea"/>
              </a:rPr>
              <a:t>Web Components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规范草案，将 </a:t>
            </a:r>
            <a:r>
              <a:rPr sz="1600" b="0">
                <a:sym typeface="+mn-ea"/>
              </a:rPr>
              <a:t>&lt;slot&gt;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元素作为承载分发内容的出口。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作用：父组件自定义子组件的内容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469265" y="1861185"/>
          <a:ext cx="1075372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145"/>
                <a:gridCol w="5223510"/>
                <a:gridCol w="41160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示例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普通插槽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父组件中定义的内容全部渲染到子组件插槽定义的位置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/CustomComponent/slot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插槽默认值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父组件为定义时候使用默认值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/CustomComponent/slot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具名</a:t>
                      </a: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插槽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将父组件中定义的内容根据名称放入对应的插槽</a:t>
                      </a:r>
                      <a:endParaRPr lang="zh-CN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/CustomComponent/slot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作用域插槽</a:t>
                      </a:r>
                      <a:endParaRPr lang="zh-CN" altLang="en-US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父组件中使用子组件的数据</a:t>
                      </a:r>
                      <a:endParaRPr lang="zh-CN" sz="16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/CustomComponent/slot-scope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" name="文本框 3"/>
          <p:cNvSpPr txBox="1"/>
          <p:nvPr/>
        </p:nvSpPr>
        <p:spPr>
          <a:xfrm>
            <a:off x="469265" y="4500245"/>
            <a:ext cx="10476230" cy="9759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思考一下：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Element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插件的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Modal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具名插槽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Element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插件的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Table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作用域插槽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文本框 3"/>
          <p:cNvSpPr txBox="1"/>
          <p:nvPr/>
        </p:nvSpPr>
        <p:spPr>
          <a:xfrm>
            <a:off x="71755" y="839469"/>
            <a:ext cx="6155055" cy="3860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Element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模态框自定义</a:t>
            </a:r>
            <a:r>
              <a:rPr sz="1600"/>
              <a:t>Footer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的渲染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96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920" y="1454785"/>
            <a:ext cx="5875655" cy="48469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475105"/>
            <a:ext cx="6154421" cy="39084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8" name="文本框 7"/>
          <p:cNvSpPr txBox="1"/>
          <p:nvPr/>
        </p:nvSpPr>
        <p:spPr>
          <a:xfrm>
            <a:off x="6471284" y="913130"/>
            <a:ext cx="5749291" cy="3860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Element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表格自定义单元格的渲染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文本框 3"/>
          <p:cNvSpPr txBox="1"/>
          <p:nvPr/>
        </p:nvSpPr>
        <p:spPr>
          <a:xfrm>
            <a:off x="227965" y="59055"/>
            <a:ext cx="11959590" cy="66649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父子组件通讯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我们有一章内容是专门讲父子组件之间的通讯，这里简单说一点。</a:t>
            </a:r>
            <a:endParaRPr sz="1600"/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Vue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之间的通讯大多数都是单向流，从上到下，再从下到上两条流。</a:t>
            </a:r>
            <a:endParaRPr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这里给大家讲解一下我个人比较喜欢使用的方式：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第一种：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从上到下：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props ref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从下倒上：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$emit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ref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：被用来给元素或子组件注册引用信息。引用信息将会注册在父组件的 $refs 对象上。如果在普通的 DOM元素上使用，引用指向的就是 DOM 元素；如果用在子组件上，引用就指向组件实例。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参考示例：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/CustomComponent/communication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第二种：</a:t>
            </a:r>
            <a:r>
              <a:rPr lang="zh-CN" altLang="en-US" sz="160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组件之间的双向绑定</a:t>
            </a:r>
            <a:endParaRPr lang="zh-CN" altLang="en-US" sz="160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、</a:t>
            </a:r>
            <a:r>
              <a:rPr sz="1600">
                <a:sym typeface="+mn-ea"/>
              </a:rPr>
              <a:t>v-model </a:t>
            </a:r>
            <a:r>
              <a:rPr lang="zh-CN" sz="1600">
                <a:ea typeface="宋体" panose="02010600030101010101" pitchFamily="2" charset="-122"/>
                <a:sym typeface="+mn-ea"/>
              </a:rPr>
              <a:t>可以实现数据之间的刷想绑定。</a:t>
            </a:r>
            <a:endParaRPr lang="zh-CN" sz="16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>
                <a:sym typeface="+mn-ea"/>
              </a:rPr>
              <a:t>   &lt;input v-model="text" /&gt;  </a:t>
            </a:r>
            <a:r>
              <a:rPr lang="zh-CN" sz="1600">
                <a:ea typeface="宋体" panose="02010600030101010101" pitchFamily="2" charset="-122"/>
                <a:sym typeface="+mn-ea"/>
              </a:rPr>
              <a:t>等价于</a:t>
            </a:r>
            <a:endParaRPr lang="zh-CN" sz="1600"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>
                <a:sym typeface="+mn-ea"/>
              </a:rPr>
              <a:t>   &lt;input :value="text" @input="e =&gt; text = e.target.value" /&gt;</a:t>
            </a:r>
            <a:endParaRPr lang="en-US" altLang="zh-CN" sz="160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5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  2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、</a:t>
            </a:r>
            <a:r>
              <a:rPr sz="1600" b="0">
                <a:sym typeface="+mn-ea"/>
              </a:rPr>
              <a:t>model</a:t>
            </a:r>
            <a:r>
              <a:rPr lang="zh-CN" sz="1600" b="0">
                <a:ea typeface="宋体" panose="02010600030101010101" pitchFamily="2" charset="-122"/>
                <a:sym typeface="+mn-ea"/>
              </a:rPr>
              <a:t>：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允许一个自定义组件在使用 </a:t>
            </a:r>
            <a:r>
              <a:rPr sz="1600" b="0">
                <a:sym typeface="+mn-ea"/>
              </a:rPr>
              <a:t>v-model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时定制 </a:t>
            </a:r>
            <a:r>
              <a:rPr sz="1600" b="0">
                <a:sym typeface="+mn-ea"/>
              </a:rPr>
              <a:t>prop 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和 </a:t>
            </a:r>
            <a:r>
              <a:rPr sz="1600" b="0">
                <a:sym typeface="+mn-ea"/>
              </a:rPr>
              <a:t>event</a:t>
            </a:r>
            <a:r>
              <a:rPr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sz="1600" b="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5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  子组件通过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model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定制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v-modal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的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prop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和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event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。通过对应的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prop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获取父组件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v-modal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的数据。子组件数据发生变化的时候调用对应的 </a:t>
            </a:r>
            <a:r>
              <a:rPr lang="en-US" alt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event </a:t>
            </a:r>
            <a:r>
              <a:rPr lang="zh-CN" altLang="en-US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事件，实现给父组件数据的赋值。</a:t>
            </a:r>
            <a:endParaRPr lang="zh-CN" sz="1600" b="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5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solidFill>
                  <a:schemeClr val="tx1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  参考示例：</a:t>
            </a:r>
            <a:r>
              <a:rPr lang="en-US" altLang="zh-CN" sz="1600" b="0">
                <a:solidFill>
                  <a:srgbClr val="FF0000"/>
                </a:solidFill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/CustomComponent/model</a:t>
            </a:r>
            <a:endParaRPr lang="zh-CN" sz="1600">
              <a:solidFill>
                <a:schemeClr val="tx1"/>
              </a:solidFill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文本框 2"/>
          <p:cNvSpPr txBox="1"/>
          <p:nvPr/>
        </p:nvSpPr>
        <p:spPr>
          <a:xfrm>
            <a:off x="8113356" y="4889577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臧俞淞</a:t>
            </a:r>
          </a:p>
        </p:txBody>
      </p:sp>
      <p:sp>
        <p:nvSpPr>
          <p:cNvPr id="1634" name="文本框 3"/>
          <p:cNvSpPr txBox="1"/>
          <p:nvPr/>
        </p:nvSpPr>
        <p:spPr>
          <a:xfrm>
            <a:off x="205410" y="2046707"/>
            <a:ext cx="11634789" cy="1106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VUE</a:t>
            </a:r>
            <a:r>
              <a:rPr lang="en-US"/>
              <a:t>X</a:t>
            </a:r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文本框 3"/>
          <p:cNvSpPr txBox="1"/>
          <p:nvPr/>
        </p:nvSpPr>
        <p:spPr>
          <a:xfrm>
            <a:off x="488315" y="151765"/>
            <a:ext cx="11283315" cy="28613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简介：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什么是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Vuex 是一个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专为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Vue.js 应用程序开发的状态管理模式。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什么是“状态管理模式”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把组件的共享状态抽取出来，以一个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全局单例模式</a:t>
            </a:r>
            <a:r>
              <a: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管理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的开发模式。</a:t>
            </a:r>
            <a:endParaRPr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为什么使用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Vue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的组件化开发使用的是单向数据流的概念，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actions:methods state:data view:tempate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3013075"/>
            <a:ext cx="3329940" cy="2253615"/>
          </a:xfrm>
          <a:prstGeom prst="rect">
            <a:avLst/>
          </a:prstGeom>
        </p:spPr>
      </p:pic>
      <p:sp>
        <p:nvSpPr>
          <p:cNvPr id="3" name="文本框 3"/>
          <p:cNvSpPr txBox="1"/>
          <p:nvPr/>
        </p:nvSpPr>
        <p:spPr>
          <a:xfrm>
            <a:off x="4182110" y="3013075"/>
            <a:ext cx="7589520" cy="23069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下述情况会导致单向数据流的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简洁性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、多个视图共享一个状态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、不同视图的行为需要改变同一个状态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如果使用传统的传参方式会使组件变得繁琐，因此使用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“状态管理模式”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使代码将会变得更结构化且易维护。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文本框 3"/>
          <p:cNvSpPr txBox="1"/>
          <p:nvPr/>
        </p:nvSpPr>
        <p:spPr>
          <a:xfrm>
            <a:off x="124460" y="30480"/>
            <a:ext cx="5048885" cy="67392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什么时候使用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可以帮助我们管理共享状态，但也附带了更多的概念和框架。这需要对短期和长期效益进行权衡。因此如果您需要构建一个中大型应用时候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是一个不错的选择。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使用 Vuex 并不意味着你需要将所有的状态放入 Vuex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。虽然将所有的状态放到 Vuex 会使状态变化更显式和易调试，但也会使代码变得冗长和不直观。如果有些状态严格属于单个组件，最好还是作为组件的局部状态。你应该根据你的应用开发需要进行权衡和确定。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的特点？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、每一个 Vuex 应用的核心就是 store（仓库）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Vuex 的状态存储是响应式的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2-1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、改变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store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的状态，引入</a:t>
            </a:r>
            <a:r>
              <a:rPr 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对应状态的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组件会自动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高效更新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2-2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、通过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计算属性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引入对应的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store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状态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、通过显式地提交 (commit) mutation 改变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store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的状态（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唯一途径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3345" y="834390"/>
            <a:ext cx="6905625" cy="5188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91440" y="31750"/>
          <a:ext cx="12008485" cy="5170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205"/>
                <a:gridCol w="3512185"/>
                <a:gridCol w="4700905"/>
                <a:gridCol w="22821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属性</a:t>
                      </a:r>
                      <a:endParaRPr lang="zh-CN" altLang="en-US" sz="14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简介</a:t>
                      </a:r>
                      <a:endParaRPr lang="zh-CN" altLang="en-US" sz="14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作用</a:t>
                      </a:r>
                      <a:endParaRPr lang="zh-CN" altLang="en-US" sz="14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示例</a:t>
                      </a:r>
                      <a:endParaRPr lang="zh-CN" altLang="en-US" sz="14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State</a:t>
                      </a:r>
                      <a:endParaRPr 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单一状态树</a:t>
                      </a:r>
                      <a:endParaRPr lang="zh-CN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存储所有状态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/Vuex/Store/example1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56007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mapState</a:t>
                      </a:r>
                      <a:endParaRPr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将 state 映射到组件的计算属性中</a:t>
                      </a:r>
                      <a:endParaRPr lang="zh-CN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批量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生成计算属性，返回一个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对象</a:t>
                      </a:r>
                      <a:endParaRPr lang="zh-CN" altLang="en-US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/Vuex/Store/example2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Getter</a:t>
                      </a:r>
                      <a:endParaRPr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Vuex 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的计算属性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从 store 中的 state 中派生出一些状态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</a:t>
                      </a:r>
                      <a:r>
                        <a:rPr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Getter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mapGetters</a:t>
                      </a:r>
                      <a:endParaRPr lang="zh-CN" altLang="en-US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将 </a:t>
                      </a: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g</a:t>
                      </a: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etter 映射到组件的计算属性中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Mutation</a:t>
                      </a:r>
                      <a:endParaRPr lang="zh-CN" altLang="en-US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定义方法改变对应的 </a:t>
                      </a: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store 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状态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1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、改变 </a:t>
                      </a: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store 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状态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2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同步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方法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3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、可以提供一个额外参数（提交载荷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Payload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）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4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、通常使用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常量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作为我们的方法名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Mutation</a:t>
                      </a:r>
                      <a:endParaRPr lang="zh-CN" altLang="en-US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mapMutations</a:t>
                      </a:r>
                      <a:endParaRPr lang="zh-CN" altLang="en-US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将 </a:t>
                      </a:r>
                      <a:r>
                        <a:rPr 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utation </a:t>
                      </a: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映射到组件的 </a:t>
                      </a:r>
                      <a:r>
                        <a:rPr 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methods </a:t>
                      </a: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中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</a:t>
                      </a:r>
                      <a:endParaRPr lang="en-US" altLang="zh-CN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 类似于 mutation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1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、Action 提交的是 mutation，而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不是直接变更状态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2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、Action 可以包含任意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异步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操作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3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、通常项目不直接使用 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Mutation，而是使用 </a:t>
                      </a: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</a:t>
                      </a:r>
                      <a:endParaRPr lang="en-US" altLang="zh-CN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4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</a:t>
                      </a: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 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函数接受一个与 store 实例具有相同方法和属性的 context 对象，这里可以使用</a:t>
                      </a:r>
                      <a:r>
                        <a:rPr lang="zh-CN" altLang="en-US" sz="1400" b="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解构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方式拿到我们想要使用的对象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111633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mapActions</a:t>
                      </a:r>
                      <a:endParaRPr lang="en-US" altLang="zh-CN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将 </a:t>
                      </a: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action </a:t>
                      </a: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映射到组件的 </a:t>
                      </a:r>
                      <a:r>
                        <a:rPr 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methods </a:t>
                      </a:r>
                      <a:r>
                        <a:rPr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中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  <a:tc vMerge="1"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Module</a:t>
                      </a:r>
                      <a:endParaRPr lang="en-US" altLang="zh-CN" sz="14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Vuex 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的模块化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1</a:t>
                      </a:r>
                      <a:r>
                        <a:rPr lang="zh-CN" altLang="en-US" sz="1400" b="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、由于使用单一状态树，应用的所有状态会集中到一个比较大的对象。Vuex 允许我们将 store 分割成模块（module）。每个模块拥有自己的 state、mutation、action、getter、甚至是嵌套子模块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2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、namespaced: true 开启模块化</a:t>
                      </a:r>
                      <a:endParaRPr lang="zh-CN" altLang="en-US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3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、模块化之后的 mutation、action、getter 拿到的都是当前模块的对象，后边会追加对应 </a:t>
                      </a:r>
                      <a:r>
                        <a:rPr lang="en-US" altLang="zh-CN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root </a:t>
                      </a:r>
                      <a:r>
                        <a:rPr lang="zh-CN" altLang="en-US" sz="14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为前缀的全局对象</a:t>
                      </a:r>
                      <a:endParaRPr lang="en-US" altLang="zh-CN" sz="1400" b="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/Vuex/</a:t>
                      </a:r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Module</a:t>
                      </a:r>
                      <a:endParaRPr lang="en-US" altLang="zh-CN" sz="1400" b="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1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8214" y="4938791"/>
            <a:ext cx="1783436" cy="5865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2" name="文本框 1"/>
          <p:cNvSpPr txBox="1"/>
          <p:nvPr/>
        </p:nvSpPr>
        <p:spPr>
          <a:xfrm>
            <a:off x="2710035" y="2513134"/>
            <a:ext cx="6336982" cy="1005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000" b="1">
                <a:solidFill>
                  <a:srgbClr val="494A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THANK YOU !!!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矩形 2"/>
          <p:cNvSpPr txBox="1"/>
          <p:nvPr/>
        </p:nvSpPr>
        <p:spPr>
          <a:xfrm>
            <a:off x="401345" y="241850"/>
            <a:ext cx="11389581" cy="541017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>
            <a:spAutoFit/>
          </a:bodyPr>
          <a:lstStyle>
            <a:lvl1pPr>
              <a:defRPr sz="2400" b="1">
                <a:solidFill>
                  <a:srgbClr val="494A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组件生命周期和钩子函数</a:t>
            </a:r>
          </a:p>
        </p:txBody>
      </p:sp>
      <p:sp>
        <p:nvSpPr>
          <p:cNvPr id="1620" name="文本框 3"/>
          <p:cNvSpPr txBox="1"/>
          <p:nvPr/>
        </p:nvSpPr>
        <p:spPr>
          <a:xfrm>
            <a:off x="539750" y="782954"/>
            <a:ext cx="9760585" cy="15684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/>
              <a:t>生命周期：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每个 </a:t>
            </a:r>
            <a:r>
              <a:rPr sz="16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Vue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实例在被创建时都要经过一系列的初始化过程。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sym typeface="+mn-ea"/>
              </a:rPr>
              <a:t>钩子函数：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初始化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过程中运行一些叫做生命周期钩子的函数，用户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通过钩子函数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在不同阶段添加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对应处理的代码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sz="1600" b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0"/>
              <a:t>钩子函数说明：</a:t>
            </a:r>
            <a:r>
              <a:rPr lang="zh-CN" sz="1600" b="0">
                <a:solidFill>
                  <a:srgbClr val="FF0000"/>
                </a:solidFill>
              </a:rPr>
              <a:t>其中红色标注表示不可再服务端渲染的时候使用</a:t>
            </a:r>
            <a:r>
              <a:rPr lang="zh-CN" sz="1600" b="0"/>
              <a:t>。</a:t>
            </a:r>
            <a:endParaRPr lang="zh-CN" sz="1600" b="0"/>
          </a:p>
        </p:txBody>
      </p:sp>
      <p:graphicFrame>
        <p:nvGraphicFramePr>
          <p:cNvPr id="2" name="表格 1"/>
          <p:cNvGraphicFramePr/>
          <p:nvPr/>
        </p:nvGraphicFramePr>
        <p:xfrm>
          <a:off x="539750" y="2351405"/>
          <a:ext cx="10146030" cy="2980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/>
                <a:gridCol w="1577340"/>
                <a:gridCol w="1440815"/>
                <a:gridCol w="4938395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钩子函数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数据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DOM</a:t>
                      </a:r>
                      <a:endParaRPr lang="en-US" altLang="zh-CN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说明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beforeCreate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未初始化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未初始化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数据观测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(data observer)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和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event/watcher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事件配置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之前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被调用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created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绑定成功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未初始化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完成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：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数据观测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(data observer)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，属性和方法的运算，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watch/event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事件回调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beforeMount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绑定成功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未渲染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此时的</a:t>
                      </a:r>
                      <a:r>
                        <a:rPr lang="en-US" altLang="zh-CN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$el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是对应的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插值表达式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mounted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绑定成功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渲染完毕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mounted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不会承诺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所有的子组件也都一起被挂载。如果你希望等到整个视图都渲染完毕，可以用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vm.$nextTick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替换掉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mounted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2290" y="315595"/>
          <a:ext cx="10146030" cy="4697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645"/>
                <a:gridCol w="1781175"/>
                <a:gridCol w="1675765"/>
                <a:gridCol w="4703445"/>
              </a:tblGrid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</a:rPr>
                        <a:t>钩子函数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数据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DOM</a:t>
                      </a:r>
                      <a:endParaRPr lang="en-US" altLang="zh-CN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说明</a:t>
                      </a:r>
                      <a:endParaRPr lang="zh-CN" altLang="en-US" sz="1600" b="1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>
                    <a:solidFill>
                      <a:srgbClr val="00B0F0"/>
                    </a:solidFill>
                  </a:tcPr>
                </a:tc>
              </a:tr>
              <a:tr h="642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beforeUpdate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</a:rPr>
                        <a:t>更新成功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未渲染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这里适合在更新之前访问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现有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的 DOM，比如手动移除已添加的事件监听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</a:tr>
              <a:tr h="916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updated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更新成功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渲染完毕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避免在此期间更改状态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。如果要相应状态改变，通常最好使用计算属性或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watcher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取而代之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beforeDestory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实例销毁之前调用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anchorCtr="0"/>
                </a:tc>
                <a:tc hMerge="1"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1191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destoryed</a:t>
                      </a:r>
                      <a:endParaRPr lang="zh-CN" altLang="en-US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实例销毁后调用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anchorCtr="0"/>
                </a:tc>
                <a:tc hMerge="1"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所有东西都会解绑定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所有的事件监听器会被移除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所有的子实例也会被销毁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组件销毁时候不会销毁 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DOM</a:t>
                      </a:r>
                      <a:endParaRPr lang="en-US" altLang="zh-CN" sz="1600">
                        <a:solidFill>
                          <a:srgbClr val="FF0000"/>
                        </a:solidFill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activated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keep-alive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组件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激活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时调用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 hMerge="1"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deactivated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keep-alive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组件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停用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时调用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  <a:tc hMerge="1"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  <a:tr h="3892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errorCaptured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+mn-ea"/>
                      </a:endParaRPr>
                    </a:p>
                  </a:txBody>
                  <a:tcPr marL="90170" marR="90170" marT="46990" marB="46990" anchor="ctr" anchorCtr="0"/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捕获一个来自子孙组件的错误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  <a:sym typeface="宋体" panose="02010600030101010101" pitchFamily="2" charset="-122"/>
                      </a:endParaRPr>
                    </a:p>
                  </a:txBody>
                  <a:tcPr marL="90170" marR="90170" marT="46990" marB="46990" anchor="ctr" anchorCtr="0"/>
                </a:tc>
                <a:tc hMerge="1">
                  <a:tcPr marL="90170" marR="90170" marT="46990" marB="46990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此钩子会收到三个参数：错误对象、发生错误的组件实例以及一个包含错误来源信息的字符串。此钩子可以返回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+mn-ea"/>
                        </a:rPr>
                        <a:t>false </a:t>
                      </a:r>
                      <a:r>
                        <a:rPr lang="zh-CN" altLang="en-US" sz="1600">
                          <a:latin typeface="Courier New" panose="02070309020205020404" charset="0"/>
                          <a:ea typeface="宋体" panose="02010600030101010101" pitchFamily="2" charset="-122"/>
                          <a:cs typeface="Courier New" panose="02070309020205020404" charset="0"/>
                          <a:sym typeface="宋体" panose="02010600030101010101" pitchFamily="2" charset="-122"/>
                        </a:rPr>
                        <a:t>以阻止该错误继续向上传播。</a:t>
                      </a:r>
                      <a:endParaRPr lang="zh-CN" altLang="en-US" sz="1600">
                        <a:latin typeface="Courier New" panose="02070309020205020404" charset="0"/>
                        <a:ea typeface="宋体" panose="02010600030101010101" pitchFamily="2" charset="-122"/>
                        <a:cs typeface="Courier New" panose="02070309020205020404" charset="0"/>
                      </a:endParaRPr>
                    </a:p>
                  </a:txBody>
                  <a:tcPr marL="90170" marR="90170" marT="46990" marB="46990"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4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940" y="50165"/>
            <a:ext cx="2667000" cy="6757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2" name="文本框 3"/>
          <p:cNvSpPr txBox="1"/>
          <p:nvPr/>
        </p:nvSpPr>
        <p:spPr>
          <a:xfrm>
            <a:off x="574040" y="232410"/>
            <a:ext cx="5769610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50000"/>
              </a:lnSpc>
              <a:defRPr b="1"/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相关示例：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 b="1"/>
            </a:pP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、组件生命周期：</a:t>
            </a:r>
            <a:r>
              <a:rPr lang="en-US" altLang="zh-CN" sz="1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/LifeCycle/example1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 b="1"/>
            </a:pP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、父子组件生命周期：</a:t>
            </a:r>
            <a:r>
              <a:rPr lang="en-US" altLang="zh-CN" sz="1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/LifeCycle/example2</a:t>
            </a:r>
            <a:endParaRPr lang="en-US" altLang="zh-CN" sz="1600" b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文本框 2"/>
          <p:cNvSpPr txBox="1"/>
          <p:nvPr/>
        </p:nvSpPr>
        <p:spPr>
          <a:xfrm>
            <a:off x="8113356" y="4889577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臧俞淞</a:t>
            </a:r>
          </a:p>
        </p:txBody>
      </p:sp>
      <p:sp>
        <p:nvSpPr>
          <p:cNvPr id="1634" name="文本框 3"/>
          <p:cNvSpPr txBox="1"/>
          <p:nvPr/>
        </p:nvSpPr>
        <p:spPr>
          <a:xfrm>
            <a:off x="205410" y="2046707"/>
            <a:ext cx="11634789" cy="1259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VUE 动态组件&amp;异步组件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矩形 2"/>
          <p:cNvSpPr txBox="1"/>
          <p:nvPr/>
        </p:nvSpPr>
        <p:spPr>
          <a:xfrm>
            <a:off x="380390" y="250105"/>
            <a:ext cx="11389581" cy="489585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>
            <a:spAutoFit/>
          </a:bodyPr>
          <a:lstStyle>
            <a:lvl1pPr>
              <a:defRPr sz="2400" b="1">
                <a:solidFill>
                  <a:srgbClr val="494A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动态组件</a:t>
            </a:r>
          </a:p>
        </p:txBody>
      </p:sp>
      <p:sp>
        <p:nvSpPr>
          <p:cNvPr id="1637" name="文本框 3"/>
          <p:cNvSpPr txBox="1"/>
          <p:nvPr/>
        </p:nvSpPr>
        <p:spPr>
          <a:xfrm>
            <a:off x="539750" y="916304"/>
            <a:ext cx="9760585" cy="30460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1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、使用 </a:t>
            </a:r>
            <a:r>
              <a:rPr sz="1600"/>
              <a:t>&lt;component&gt;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组件和 </a:t>
            </a:r>
            <a:r>
              <a:rPr sz="1600"/>
              <a:t>:is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特性来切换不同的组件。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   &lt;component v-bind:is="currentTabComponent"&gt;&lt;/component&gt;</a:t>
            </a:r>
            <a:endParaRPr sz="1600"/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   currentTabComponent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：已注册组件的名字，或一个组件的选项对象。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2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、使用 </a:t>
            </a:r>
            <a:r>
              <a:rPr sz="1600"/>
              <a:t>&lt;keep-alive&gt;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组件进行组件的缓存。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   &lt;keep-alive&gt;</a:t>
            </a:r>
            <a:endParaRPr sz="1600"/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     &lt;component v-bind:is="currentTabComponent"&gt;&lt;/component&gt;</a:t>
            </a:r>
            <a:endParaRPr sz="1600"/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sz="1600"/>
              <a:t>   &lt;/keep-alive&gt;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相关示例：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/DynamicComponents/example1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矩形 2"/>
          <p:cNvSpPr txBox="1"/>
          <p:nvPr/>
        </p:nvSpPr>
        <p:spPr>
          <a:xfrm>
            <a:off x="401345" y="241215"/>
            <a:ext cx="11389581" cy="489585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>
            <a:spAutoFit/>
          </a:bodyPr>
          <a:lstStyle>
            <a:lvl1pPr>
              <a:defRPr sz="2400" b="1">
                <a:solidFill>
                  <a:srgbClr val="494A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异步组件</a:t>
            </a:r>
          </a:p>
        </p:txBody>
      </p:sp>
      <p:sp>
        <p:nvSpPr>
          <p:cNvPr id="1643" name="文本框 3"/>
          <p:cNvSpPr txBox="1"/>
          <p:nvPr/>
        </p:nvSpPr>
        <p:spPr>
          <a:xfrm>
            <a:off x="531495" y="951230"/>
            <a:ext cx="9760585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作用：代码分割、按需加载，减少首屏的数据加载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使用场景：配合路由进行组件的按需加载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44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19" y="2258059"/>
            <a:ext cx="5144136" cy="17297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2258060"/>
            <a:ext cx="5144135" cy="13639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3"/>
          <p:cNvSpPr txBox="1"/>
          <p:nvPr/>
        </p:nvSpPr>
        <p:spPr>
          <a:xfrm>
            <a:off x="641985" y="1871980"/>
            <a:ext cx="5144135" cy="3860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基本用法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215" y="1871980"/>
            <a:ext cx="5144135" cy="3860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进阶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- 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require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en-US" alt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48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4373880"/>
            <a:ext cx="5143500" cy="13366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3"/>
          <p:cNvSpPr txBox="1"/>
          <p:nvPr/>
        </p:nvSpPr>
        <p:spPr>
          <a:xfrm>
            <a:off x="642620" y="3987800"/>
            <a:ext cx="5144135" cy="3860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进阶 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- 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ES6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import</a:t>
            </a:r>
            <a:r>
              <a:rPr lang="zh-CN" altLang="en-US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函数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49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15" y="4373880"/>
            <a:ext cx="5143500" cy="137414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3"/>
          <p:cNvSpPr txBox="1"/>
          <p:nvPr/>
        </p:nvSpPr>
        <p:spPr>
          <a:xfrm>
            <a:off x="6544945" y="3987800"/>
            <a:ext cx="5144135" cy="3860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algn="ctr"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组件内部注册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40715" y="5710555"/>
            <a:ext cx="11048365" cy="6813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相关示例：</a:t>
            </a:r>
            <a:endParaRPr lang="zh-CN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en-US" altLang="zh-CN" sz="1600" b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/DynamicComponents/example2   /DynamicComponents/example3   /DynamicComponents/example4</a:t>
            </a:r>
            <a:endParaRPr lang="zh-CN" altLang="en-US" sz="16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文本框 2"/>
          <p:cNvSpPr txBox="1"/>
          <p:nvPr/>
        </p:nvSpPr>
        <p:spPr>
          <a:xfrm>
            <a:off x="8113356" y="4889577"/>
            <a:ext cx="1309370" cy="5835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臧俞淞</a:t>
            </a:r>
          </a:p>
        </p:txBody>
      </p:sp>
      <p:sp>
        <p:nvSpPr>
          <p:cNvPr id="1656" name="文本框 3"/>
          <p:cNvSpPr txBox="1"/>
          <p:nvPr/>
        </p:nvSpPr>
        <p:spPr>
          <a:xfrm>
            <a:off x="205410" y="2046707"/>
            <a:ext cx="11634789" cy="1259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VUE 自定义组件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矩形 2"/>
          <p:cNvSpPr txBox="1"/>
          <p:nvPr/>
        </p:nvSpPr>
        <p:spPr>
          <a:xfrm>
            <a:off x="380390" y="250105"/>
            <a:ext cx="11389581" cy="541017"/>
          </a:xfrm>
          <a:prstGeom prst="rect">
            <a:avLst/>
          </a:prstGeom>
          <a:ln w="12700">
            <a:miter lim="400000"/>
          </a:ln>
        </p:spPr>
        <p:txBody>
          <a:bodyPr lIns="60957" tIns="60957" rIns="60957" bIns="60957">
            <a:spAutoFit/>
          </a:bodyPr>
          <a:lstStyle>
            <a:lvl1pPr>
              <a:defRPr sz="2400" b="1">
                <a:solidFill>
                  <a:srgbClr val="494A5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自定义组件</a:t>
            </a:r>
          </a:p>
        </p:txBody>
      </p:sp>
      <p:sp>
        <p:nvSpPr>
          <p:cNvPr id="1659" name="文本框 3"/>
          <p:cNvSpPr txBox="1"/>
          <p:nvPr/>
        </p:nvSpPr>
        <p:spPr>
          <a:xfrm>
            <a:off x="471170" y="734695"/>
            <a:ext cx="9785350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开发模式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sz="1600"/>
              <a:t>.js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文件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（盛行于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2.0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之前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sz="1600"/>
              <a:t>.vue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文件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推荐使用</a:t>
            </a:r>
            <a:r>
              <a:rPr sz="1600">
                <a:sym typeface="+mn-ea"/>
              </a:rPr>
              <a:t>.vue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方式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这种方式更适合于组件化开发的模式，包含整个组件所需的所有内容（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HTML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CSS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defRPr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pP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下方是完整的示例：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/CustomComponent/component.js  /CustomComponent/component.vue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2052955"/>
            <a:ext cx="4513580" cy="4520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75" y="2053590"/>
            <a:ext cx="2649855" cy="45199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4979</Words>
  <Application>WPS 演示</Application>
  <PresentationFormat/>
  <Paragraphs>423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微软雅黑 Light</vt:lpstr>
      <vt:lpstr>Century Gothic</vt:lpstr>
      <vt:lpstr>Wingdings</vt:lpstr>
      <vt:lpstr>Courier New</vt:lpstr>
      <vt:lpstr>Courier New</vt:lpstr>
      <vt:lpstr>Arial Unicode MS</vt:lpstr>
      <vt:lpstr>Segoe Print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淞</cp:lastModifiedBy>
  <cp:revision>475</cp:revision>
  <dcterms:created xsi:type="dcterms:W3CDTF">2018-12-07T11:17:00Z</dcterms:created>
  <dcterms:modified xsi:type="dcterms:W3CDTF">2018-12-19T03:01:41Z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