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20BDB98-4B46-4EC0-B809-F9AC3136CA80}" type="datetimeFigureOut">
              <a:rPr lang="es-MX" smtClean="0"/>
              <a:t>06/05/2019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71C1B2D-3F7C-4C37-9AF9-10EB11FD95F8}" type="slidenum">
              <a:rPr lang="es-MX" smtClean="0"/>
              <a:t>‹Nº›</a:t>
            </a:fld>
            <a:endParaRPr lang="es-MX"/>
          </a:p>
        </p:txBody>
      </p:sp>
    </p:spTree>
    <p:extLst>
      <p:ext uri="{BB962C8B-B14F-4D97-AF65-F5344CB8AC3E}">
        <p14:creationId xmlns:p14="http://schemas.microsoft.com/office/powerpoint/2010/main" val="836756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20BDB98-4B46-4EC0-B809-F9AC3136CA80}" type="datetimeFigureOut">
              <a:rPr lang="es-MX" smtClean="0"/>
              <a:t>06/05/2019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71C1B2D-3F7C-4C37-9AF9-10EB11FD95F8}" type="slidenum">
              <a:rPr lang="es-MX" smtClean="0"/>
              <a:t>‹Nº›</a:t>
            </a:fld>
            <a:endParaRPr lang="es-MX"/>
          </a:p>
        </p:txBody>
      </p:sp>
    </p:spTree>
    <p:extLst>
      <p:ext uri="{BB962C8B-B14F-4D97-AF65-F5344CB8AC3E}">
        <p14:creationId xmlns:p14="http://schemas.microsoft.com/office/powerpoint/2010/main" val="161799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20BDB98-4B46-4EC0-B809-F9AC3136CA80}" type="datetimeFigureOut">
              <a:rPr lang="es-MX" smtClean="0"/>
              <a:t>06/05/2019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71C1B2D-3F7C-4C37-9AF9-10EB11FD95F8}" type="slidenum">
              <a:rPr lang="es-MX" smtClean="0"/>
              <a:t>‹Nº›</a:t>
            </a:fld>
            <a:endParaRPr lang="es-MX"/>
          </a:p>
        </p:txBody>
      </p:sp>
    </p:spTree>
    <p:extLst>
      <p:ext uri="{BB962C8B-B14F-4D97-AF65-F5344CB8AC3E}">
        <p14:creationId xmlns:p14="http://schemas.microsoft.com/office/powerpoint/2010/main" val="3881088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20BDB98-4B46-4EC0-B809-F9AC3136CA80}" type="datetimeFigureOut">
              <a:rPr lang="es-MX" smtClean="0"/>
              <a:t>06/05/2019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71C1B2D-3F7C-4C37-9AF9-10EB11FD95F8}"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90421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20BDB98-4B46-4EC0-B809-F9AC3136CA80}" type="datetimeFigureOut">
              <a:rPr lang="es-MX" smtClean="0"/>
              <a:t>06/05/2019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71C1B2D-3F7C-4C37-9AF9-10EB11FD95F8}" type="slidenum">
              <a:rPr lang="es-MX" smtClean="0"/>
              <a:t>‹Nº›</a:t>
            </a:fld>
            <a:endParaRPr lang="es-MX"/>
          </a:p>
        </p:txBody>
      </p:sp>
    </p:spTree>
    <p:extLst>
      <p:ext uri="{BB962C8B-B14F-4D97-AF65-F5344CB8AC3E}">
        <p14:creationId xmlns:p14="http://schemas.microsoft.com/office/powerpoint/2010/main" val="70174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0BDB98-4B46-4EC0-B809-F9AC3136CA80}" type="datetimeFigureOut">
              <a:rPr lang="es-MX" smtClean="0"/>
              <a:t>06/05/2019</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71C1B2D-3F7C-4C37-9AF9-10EB11FD95F8}" type="slidenum">
              <a:rPr lang="es-MX" smtClean="0"/>
              <a:t>‹Nº›</a:t>
            </a:fld>
            <a:endParaRPr lang="es-MX"/>
          </a:p>
        </p:txBody>
      </p:sp>
    </p:spTree>
    <p:extLst>
      <p:ext uri="{BB962C8B-B14F-4D97-AF65-F5344CB8AC3E}">
        <p14:creationId xmlns:p14="http://schemas.microsoft.com/office/powerpoint/2010/main" val="949845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0BDB98-4B46-4EC0-B809-F9AC3136CA80}" type="datetimeFigureOut">
              <a:rPr lang="es-MX" smtClean="0"/>
              <a:t>06/05/2019</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71C1B2D-3F7C-4C37-9AF9-10EB11FD95F8}" type="slidenum">
              <a:rPr lang="es-MX" smtClean="0"/>
              <a:t>‹Nº›</a:t>
            </a:fld>
            <a:endParaRPr lang="es-MX"/>
          </a:p>
        </p:txBody>
      </p:sp>
    </p:spTree>
    <p:extLst>
      <p:ext uri="{BB962C8B-B14F-4D97-AF65-F5344CB8AC3E}">
        <p14:creationId xmlns:p14="http://schemas.microsoft.com/office/powerpoint/2010/main" val="1227720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20BDB98-4B46-4EC0-B809-F9AC3136CA80}" type="datetimeFigureOut">
              <a:rPr lang="es-MX" smtClean="0"/>
              <a:t>06/05/2019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71C1B2D-3F7C-4C37-9AF9-10EB11FD95F8}" type="slidenum">
              <a:rPr lang="es-MX" smtClean="0"/>
              <a:t>‹Nº›</a:t>
            </a:fld>
            <a:endParaRPr lang="es-MX"/>
          </a:p>
        </p:txBody>
      </p:sp>
    </p:spTree>
    <p:extLst>
      <p:ext uri="{BB962C8B-B14F-4D97-AF65-F5344CB8AC3E}">
        <p14:creationId xmlns:p14="http://schemas.microsoft.com/office/powerpoint/2010/main" val="452802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20BDB98-4B46-4EC0-B809-F9AC3136CA80}" type="datetimeFigureOut">
              <a:rPr lang="es-MX" smtClean="0"/>
              <a:t>06/05/2019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71C1B2D-3F7C-4C37-9AF9-10EB11FD95F8}" type="slidenum">
              <a:rPr lang="es-MX" smtClean="0"/>
              <a:t>‹Nº›</a:t>
            </a:fld>
            <a:endParaRPr lang="es-MX"/>
          </a:p>
        </p:txBody>
      </p:sp>
    </p:spTree>
    <p:extLst>
      <p:ext uri="{BB962C8B-B14F-4D97-AF65-F5344CB8AC3E}">
        <p14:creationId xmlns:p14="http://schemas.microsoft.com/office/powerpoint/2010/main" val="267102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920BDB98-4B46-4EC0-B809-F9AC3136CA80}" type="datetimeFigureOut">
              <a:rPr lang="es-MX" smtClean="0"/>
              <a:t>06/05/2019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71C1B2D-3F7C-4C37-9AF9-10EB11FD95F8}" type="slidenum">
              <a:rPr lang="es-MX" smtClean="0"/>
              <a:t>‹Nº›</a:t>
            </a:fld>
            <a:endParaRPr lang="es-MX"/>
          </a:p>
        </p:txBody>
      </p:sp>
    </p:spTree>
    <p:extLst>
      <p:ext uri="{BB962C8B-B14F-4D97-AF65-F5344CB8AC3E}">
        <p14:creationId xmlns:p14="http://schemas.microsoft.com/office/powerpoint/2010/main" val="4032243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20BDB98-4B46-4EC0-B809-F9AC3136CA80}" type="datetimeFigureOut">
              <a:rPr lang="es-MX" smtClean="0"/>
              <a:t>06/05/2019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71C1B2D-3F7C-4C37-9AF9-10EB11FD95F8}" type="slidenum">
              <a:rPr lang="es-MX" smtClean="0"/>
              <a:t>‹Nº›</a:t>
            </a:fld>
            <a:endParaRPr lang="es-MX"/>
          </a:p>
        </p:txBody>
      </p:sp>
    </p:spTree>
    <p:extLst>
      <p:ext uri="{BB962C8B-B14F-4D97-AF65-F5344CB8AC3E}">
        <p14:creationId xmlns:p14="http://schemas.microsoft.com/office/powerpoint/2010/main" val="1213989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20BDB98-4B46-4EC0-B809-F9AC3136CA80}" type="datetimeFigureOut">
              <a:rPr lang="es-MX" smtClean="0"/>
              <a:t>06/05/2019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71C1B2D-3F7C-4C37-9AF9-10EB11FD95F8}" type="slidenum">
              <a:rPr lang="es-MX" smtClean="0"/>
              <a:t>‹Nº›</a:t>
            </a:fld>
            <a:endParaRPr lang="es-MX"/>
          </a:p>
        </p:txBody>
      </p:sp>
    </p:spTree>
    <p:extLst>
      <p:ext uri="{BB962C8B-B14F-4D97-AF65-F5344CB8AC3E}">
        <p14:creationId xmlns:p14="http://schemas.microsoft.com/office/powerpoint/2010/main" val="3733507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20BDB98-4B46-4EC0-B809-F9AC3136CA80}" type="datetimeFigureOut">
              <a:rPr lang="es-MX" smtClean="0"/>
              <a:t>06/05/2019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71C1B2D-3F7C-4C37-9AF9-10EB11FD95F8}" type="slidenum">
              <a:rPr lang="es-MX" smtClean="0"/>
              <a:t>‹Nº›</a:t>
            </a:fld>
            <a:endParaRPr lang="es-MX"/>
          </a:p>
        </p:txBody>
      </p:sp>
    </p:spTree>
    <p:extLst>
      <p:ext uri="{BB962C8B-B14F-4D97-AF65-F5344CB8AC3E}">
        <p14:creationId xmlns:p14="http://schemas.microsoft.com/office/powerpoint/2010/main" val="4148094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920BDB98-4B46-4EC0-B809-F9AC3136CA80}" type="datetimeFigureOut">
              <a:rPr lang="es-MX" smtClean="0"/>
              <a:t>06/05/2019</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D71C1B2D-3F7C-4C37-9AF9-10EB11FD95F8}" type="slidenum">
              <a:rPr lang="es-MX" smtClean="0"/>
              <a:t>‹Nº›</a:t>
            </a:fld>
            <a:endParaRPr lang="es-MX"/>
          </a:p>
        </p:txBody>
      </p:sp>
    </p:spTree>
    <p:extLst>
      <p:ext uri="{BB962C8B-B14F-4D97-AF65-F5344CB8AC3E}">
        <p14:creationId xmlns:p14="http://schemas.microsoft.com/office/powerpoint/2010/main" val="1250027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0BDB98-4B46-4EC0-B809-F9AC3136CA80}" type="datetimeFigureOut">
              <a:rPr lang="es-MX" smtClean="0"/>
              <a:t>06/05/2019</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D71C1B2D-3F7C-4C37-9AF9-10EB11FD95F8}" type="slidenum">
              <a:rPr lang="es-MX" smtClean="0"/>
              <a:t>‹Nº›</a:t>
            </a:fld>
            <a:endParaRPr lang="es-MX"/>
          </a:p>
        </p:txBody>
      </p:sp>
    </p:spTree>
    <p:extLst>
      <p:ext uri="{BB962C8B-B14F-4D97-AF65-F5344CB8AC3E}">
        <p14:creationId xmlns:p14="http://schemas.microsoft.com/office/powerpoint/2010/main" val="247750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920BDB98-4B46-4EC0-B809-F9AC3136CA80}" type="datetimeFigureOut">
              <a:rPr lang="es-MX" smtClean="0"/>
              <a:t>06/05/2019</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D71C1B2D-3F7C-4C37-9AF9-10EB11FD95F8}" type="slidenum">
              <a:rPr lang="es-MX" smtClean="0"/>
              <a:t>‹Nº›</a:t>
            </a:fld>
            <a:endParaRPr lang="es-MX"/>
          </a:p>
        </p:txBody>
      </p:sp>
    </p:spTree>
    <p:extLst>
      <p:ext uri="{BB962C8B-B14F-4D97-AF65-F5344CB8AC3E}">
        <p14:creationId xmlns:p14="http://schemas.microsoft.com/office/powerpoint/2010/main" val="3983395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20BDB98-4B46-4EC0-B809-F9AC3136CA80}" type="datetimeFigureOut">
              <a:rPr lang="es-MX" smtClean="0"/>
              <a:t>06/05/2019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71C1B2D-3F7C-4C37-9AF9-10EB11FD95F8}" type="slidenum">
              <a:rPr lang="es-MX" smtClean="0"/>
              <a:t>‹Nº›</a:t>
            </a:fld>
            <a:endParaRPr lang="es-MX"/>
          </a:p>
        </p:txBody>
      </p:sp>
    </p:spTree>
    <p:extLst>
      <p:ext uri="{BB962C8B-B14F-4D97-AF65-F5344CB8AC3E}">
        <p14:creationId xmlns:p14="http://schemas.microsoft.com/office/powerpoint/2010/main" val="334950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20BDB98-4B46-4EC0-B809-F9AC3136CA80}" type="datetimeFigureOut">
              <a:rPr lang="es-MX" smtClean="0"/>
              <a:t>06/05/2019</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71C1B2D-3F7C-4C37-9AF9-10EB11FD95F8}" type="slidenum">
              <a:rPr lang="es-MX" smtClean="0"/>
              <a:t>‹Nº›</a:t>
            </a:fld>
            <a:endParaRPr lang="es-MX"/>
          </a:p>
        </p:txBody>
      </p:sp>
    </p:spTree>
    <p:extLst>
      <p:ext uri="{BB962C8B-B14F-4D97-AF65-F5344CB8AC3E}">
        <p14:creationId xmlns:p14="http://schemas.microsoft.com/office/powerpoint/2010/main" val="1098128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8B4C4-238E-492B-83F2-9F141F4F0E8B}"/>
              </a:ext>
            </a:extLst>
          </p:cNvPr>
          <p:cNvSpPr>
            <a:spLocks noGrp="1"/>
          </p:cNvSpPr>
          <p:nvPr>
            <p:ph type="ctrTitle"/>
          </p:nvPr>
        </p:nvSpPr>
        <p:spPr>
          <a:xfrm>
            <a:off x="1154955" y="1447800"/>
            <a:ext cx="8825658" cy="1542535"/>
          </a:xfrm>
        </p:spPr>
        <p:txBody>
          <a:bodyPr/>
          <a:lstStyle/>
          <a:p>
            <a:pPr algn="ctr"/>
            <a:r>
              <a:rPr lang="es-MX" dirty="0"/>
              <a:t>PHP POP</a:t>
            </a:r>
          </a:p>
        </p:txBody>
      </p:sp>
      <p:sp>
        <p:nvSpPr>
          <p:cNvPr id="3" name="Subtítulo 2">
            <a:extLst>
              <a:ext uri="{FF2B5EF4-FFF2-40B4-BE49-F238E27FC236}">
                <a16:creationId xmlns:a16="http://schemas.microsoft.com/office/drawing/2014/main" id="{085206D9-CAD1-4CD3-85B6-843BED5FF722}"/>
              </a:ext>
            </a:extLst>
          </p:cNvPr>
          <p:cNvSpPr>
            <a:spLocks noGrp="1"/>
          </p:cNvSpPr>
          <p:nvPr>
            <p:ph type="subTitle" idx="1"/>
          </p:nvPr>
        </p:nvSpPr>
        <p:spPr/>
        <p:txBody>
          <a:bodyPr/>
          <a:lstStyle/>
          <a:p>
            <a:r>
              <a:rPr lang="es-MX" dirty="0"/>
              <a:t>Jorge Alberto Muñiz Urbina</a:t>
            </a:r>
          </a:p>
        </p:txBody>
      </p:sp>
    </p:spTree>
    <p:extLst>
      <p:ext uri="{BB962C8B-B14F-4D97-AF65-F5344CB8AC3E}">
        <p14:creationId xmlns:p14="http://schemas.microsoft.com/office/powerpoint/2010/main" val="646889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41BCD9-FF43-4BC5-AC2D-C5E117CE15A2}"/>
              </a:ext>
            </a:extLst>
          </p:cNvPr>
          <p:cNvSpPr>
            <a:spLocks noGrp="1"/>
          </p:cNvSpPr>
          <p:nvPr>
            <p:ph type="title"/>
          </p:nvPr>
        </p:nvSpPr>
        <p:spPr/>
        <p:txBody>
          <a:bodyPr/>
          <a:lstStyle/>
          <a:p>
            <a:pPr algn="ctr"/>
            <a:r>
              <a:rPr lang="es-MX" dirty="0"/>
              <a:t>Declaración de Clases finales En PHP</a:t>
            </a:r>
          </a:p>
        </p:txBody>
      </p:sp>
      <p:sp>
        <p:nvSpPr>
          <p:cNvPr id="3" name="Marcador de contenido 2">
            <a:extLst>
              <a:ext uri="{FF2B5EF4-FFF2-40B4-BE49-F238E27FC236}">
                <a16:creationId xmlns:a16="http://schemas.microsoft.com/office/drawing/2014/main" id="{3BF039C2-143E-4885-A45F-274663D77C8E}"/>
              </a:ext>
            </a:extLst>
          </p:cNvPr>
          <p:cNvSpPr>
            <a:spLocks noGrp="1"/>
          </p:cNvSpPr>
          <p:nvPr>
            <p:ph idx="1"/>
          </p:nvPr>
        </p:nvSpPr>
        <p:spPr/>
        <p:txBody>
          <a:bodyPr/>
          <a:lstStyle/>
          <a:p>
            <a:r>
              <a:rPr lang="es-MX" dirty="0"/>
              <a:t>PHP desde su versión 5.1 incorpora clases finales que no pueden ser heredadas por otra. Se definen anteponiendo la palabra clave final.</a:t>
            </a:r>
          </a:p>
        </p:txBody>
      </p:sp>
    </p:spTree>
    <p:extLst>
      <p:ext uri="{BB962C8B-B14F-4D97-AF65-F5344CB8AC3E}">
        <p14:creationId xmlns:p14="http://schemas.microsoft.com/office/powerpoint/2010/main" val="2660599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A65E4C-691D-410F-AD1E-4B61EA093143}"/>
              </a:ext>
            </a:extLst>
          </p:cNvPr>
          <p:cNvSpPr>
            <a:spLocks noGrp="1"/>
          </p:cNvSpPr>
          <p:nvPr>
            <p:ph type="title"/>
          </p:nvPr>
        </p:nvSpPr>
        <p:spPr/>
        <p:txBody>
          <a:bodyPr/>
          <a:lstStyle/>
          <a:p>
            <a:pPr algn="ctr"/>
            <a:r>
              <a:rPr lang="es-MX" dirty="0"/>
              <a:t>OBJETOS E INSTANCIAS</a:t>
            </a:r>
          </a:p>
        </p:txBody>
      </p:sp>
      <p:sp>
        <p:nvSpPr>
          <p:cNvPr id="3" name="Marcador de contenido 2">
            <a:extLst>
              <a:ext uri="{FF2B5EF4-FFF2-40B4-BE49-F238E27FC236}">
                <a16:creationId xmlns:a16="http://schemas.microsoft.com/office/drawing/2014/main" id="{5D2B730F-5B5B-4560-9577-792E9743C00D}"/>
              </a:ext>
            </a:extLst>
          </p:cNvPr>
          <p:cNvSpPr>
            <a:spLocks noGrp="1"/>
          </p:cNvSpPr>
          <p:nvPr>
            <p:ph idx="1"/>
          </p:nvPr>
        </p:nvSpPr>
        <p:spPr/>
        <p:txBody>
          <a:bodyPr/>
          <a:lstStyle/>
          <a:p>
            <a:r>
              <a:rPr lang="es-MX" dirty="0"/>
              <a:t>Una vez que las clases han sido declaradas, será necesario crear los objetos y utilizarlos, aunque hemos visto que algunas clases, como las clases abstractas son solo modelos para otras, y por lo tanto no necesitan instanciar al objeto.</a:t>
            </a:r>
          </a:p>
        </p:txBody>
      </p:sp>
    </p:spTree>
    <p:extLst>
      <p:ext uri="{BB962C8B-B14F-4D97-AF65-F5344CB8AC3E}">
        <p14:creationId xmlns:p14="http://schemas.microsoft.com/office/powerpoint/2010/main" val="731815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8E3689-7919-4F29-B33E-C5762C505E38}"/>
              </a:ext>
            </a:extLst>
          </p:cNvPr>
          <p:cNvSpPr>
            <a:spLocks noGrp="1"/>
          </p:cNvSpPr>
          <p:nvPr>
            <p:ph type="title"/>
          </p:nvPr>
        </p:nvSpPr>
        <p:spPr/>
        <p:txBody>
          <a:bodyPr/>
          <a:lstStyle/>
          <a:p>
            <a:pPr algn="ctr"/>
            <a:r>
              <a:rPr lang="es-MX" dirty="0"/>
              <a:t>Instanciar una clase</a:t>
            </a:r>
          </a:p>
        </p:txBody>
      </p:sp>
      <p:sp>
        <p:nvSpPr>
          <p:cNvPr id="3" name="Marcador de contenido 2">
            <a:extLst>
              <a:ext uri="{FF2B5EF4-FFF2-40B4-BE49-F238E27FC236}">
                <a16:creationId xmlns:a16="http://schemas.microsoft.com/office/drawing/2014/main" id="{266B6B63-57E0-468F-84F1-FF3CC26E5E8A}"/>
              </a:ext>
            </a:extLst>
          </p:cNvPr>
          <p:cNvSpPr>
            <a:spLocks noGrp="1"/>
          </p:cNvSpPr>
          <p:nvPr>
            <p:ph idx="1"/>
          </p:nvPr>
        </p:nvSpPr>
        <p:spPr/>
        <p:txBody>
          <a:bodyPr/>
          <a:lstStyle/>
          <a:p>
            <a:r>
              <a:rPr lang="es-MX" dirty="0"/>
              <a:t>Para instanciar una clase, solo es necesario utilizar la palabra clave new. El objeto será creado, asignando esta instancia a una variable (la cual, adoptará la forma de objeto). Lógicamente, la clase debe haber sido declarada antes de ser instanciada.</a:t>
            </a:r>
          </a:p>
        </p:txBody>
      </p:sp>
    </p:spTree>
    <p:extLst>
      <p:ext uri="{BB962C8B-B14F-4D97-AF65-F5344CB8AC3E}">
        <p14:creationId xmlns:p14="http://schemas.microsoft.com/office/powerpoint/2010/main" val="3311618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143587-68A7-4257-B717-1C95143944B1}"/>
              </a:ext>
            </a:extLst>
          </p:cNvPr>
          <p:cNvSpPr>
            <a:spLocks noGrp="1"/>
          </p:cNvSpPr>
          <p:nvPr>
            <p:ph type="title"/>
          </p:nvPr>
        </p:nvSpPr>
        <p:spPr/>
        <p:txBody>
          <a:bodyPr/>
          <a:lstStyle/>
          <a:p>
            <a:pPr algn="ctr"/>
            <a:r>
              <a:rPr lang="es-MX" dirty="0"/>
              <a:t>Reglas para la instanciación de los objetos</a:t>
            </a:r>
          </a:p>
        </p:txBody>
      </p:sp>
      <p:sp>
        <p:nvSpPr>
          <p:cNvPr id="3" name="Marcador de contenido 2">
            <a:extLst>
              <a:ext uri="{FF2B5EF4-FFF2-40B4-BE49-F238E27FC236}">
                <a16:creationId xmlns:a16="http://schemas.microsoft.com/office/drawing/2014/main" id="{FD33020A-45A7-4DBB-9039-C8CA14E256FD}"/>
              </a:ext>
            </a:extLst>
          </p:cNvPr>
          <p:cNvSpPr>
            <a:spLocks noGrp="1"/>
          </p:cNvSpPr>
          <p:nvPr>
            <p:ph idx="1"/>
          </p:nvPr>
        </p:nvSpPr>
        <p:spPr/>
        <p:txBody>
          <a:bodyPr/>
          <a:lstStyle/>
          <a:p>
            <a:r>
              <a:rPr lang="es-MX" dirty="0"/>
              <a:t>Para una mejor legibilidad y manejo de las clases, se recomienda utilizar nombres de variables (objetos) descriptivos, siempre con guion bajo al comenzar, la primera letra debe ser en minúscula, y la siguiente palabra en mayúscula. Por ejemplo si el nombre de la clase es </a:t>
            </a:r>
            <a:r>
              <a:rPr lang="es-MX" dirty="0" err="1"/>
              <a:t>nombreClasecomo</a:t>
            </a:r>
            <a:r>
              <a:rPr lang="es-MX" dirty="0"/>
              <a:t> variable utilizar $_</a:t>
            </a:r>
            <a:r>
              <a:rPr lang="es-MX" dirty="0" err="1"/>
              <a:t>nombreClase</a:t>
            </a:r>
            <a:r>
              <a:rPr lang="es-MX" dirty="0"/>
              <a:t>. Esto permitirá una mayor legibilidad del código.</a:t>
            </a:r>
          </a:p>
        </p:txBody>
      </p:sp>
    </p:spTree>
    <p:extLst>
      <p:ext uri="{BB962C8B-B14F-4D97-AF65-F5344CB8AC3E}">
        <p14:creationId xmlns:p14="http://schemas.microsoft.com/office/powerpoint/2010/main" val="2957319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4BA6F-66C9-471C-85D8-8F1F22EC9140}"/>
              </a:ext>
            </a:extLst>
          </p:cNvPr>
          <p:cNvSpPr>
            <a:spLocks noGrp="1"/>
          </p:cNvSpPr>
          <p:nvPr>
            <p:ph type="title"/>
          </p:nvPr>
        </p:nvSpPr>
        <p:spPr/>
        <p:txBody>
          <a:bodyPr/>
          <a:lstStyle/>
          <a:p>
            <a:pPr algn="ctr"/>
            <a:r>
              <a:rPr lang="es-MX" dirty="0"/>
              <a:t>Definición de atributos o propiedades en PHP </a:t>
            </a:r>
          </a:p>
        </p:txBody>
      </p:sp>
      <p:sp>
        <p:nvSpPr>
          <p:cNvPr id="3" name="Marcador de contenido 2">
            <a:extLst>
              <a:ext uri="{FF2B5EF4-FFF2-40B4-BE49-F238E27FC236}">
                <a16:creationId xmlns:a16="http://schemas.microsoft.com/office/drawing/2014/main" id="{D8005731-DC62-43FA-A96D-25478363AD67}"/>
              </a:ext>
            </a:extLst>
          </p:cNvPr>
          <p:cNvSpPr>
            <a:spLocks noGrp="1"/>
          </p:cNvSpPr>
          <p:nvPr>
            <p:ph idx="1"/>
          </p:nvPr>
        </p:nvSpPr>
        <p:spPr/>
        <p:txBody>
          <a:bodyPr/>
          <a:lstStyle/>
          <a:p>
            <a:r>
              <a:rPr lang="es-MX" dirty="0"/>
              <a:t>Las propiedades representan ciertas características del objeto en sí mismo. Se definen anteponiendo la palabra clave </a:t>
            </a:r>
            <a:r>
              <a:rPr lang="es-MX" dirty="0" err="1"/>
              <a:t>var</a:t>
            </a:r>
            <a:r>
              <a:rPr lang="es-MX" dirty="0"/>
              <a:t> al nombre de la variable (propiedad). No es necesario utilizar la palabra reservada </a:t>
            </a:r>
            <a:r>
              <a:rPr lang="es-MX" dirty="0" err="1"/>
              <a:t>varpara</a:t>
            </a:r>
            <a:r>
              <a:rPr lang="es-MX" dirty="0"/>
              <a:t> la definición de la variable, pues PHP la reconoce por defecto.</a:t>
            </a:r>
          </a:p>
          <a:p>
            <a:r>
              <a:rPr lang="es-MX" dirty="0"/>
              <a:t>Las propiedades pueden gozar de diferentes características, como por ejemplo, la visibilidad: pueden ser públicas, privadas o protegidas.</a:t>
            </a:r>
          </a:p>
        </p:txBody>
      </p:sp>
    </p:spTree>
    <p:extLst>
      <p:ext uri="{BB962C8B-B14F-4D97-AF65-F5344CB8AC3E}">
        <p14:creationId xmlns:p14="http://schemas.microsoft.com/office/powerpoint/2010/main" val="1398927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327F77-7EFE-4F25-B9D2-813BD332DA1A}"/>
              </a:ext>
            </a:extLst>
          </p:cNvPr>
          <p:cNvSpPr>
            <a:spLocks noGrp="1"/>
          </p:cNvSpPr>
          <p:nvPr>
            <p:ph type="title"/>
          </p:nvPr>
        </p:nvSpPr>
        <p:spPr/>
        <p:txBody>
          <a:bodyPr/>
          <a:lstStyle/>
          <a:p>
            <a:pPr algn="ctr"/>
            <a:r>
              <a:rPr lang="es-MX" dirty="0"/>
              <a:t>Niveles de acceso</a:t>
            </a:r>
          </a:p>
        </p:txBody>
      </p:sp>
      <p:sp>
        <p:nvSpPr>
          <p:cNvPr id="3" name="Marcador de contenido 2">
            <a:extLst>
              <a:ext uri="{FF2B5EF4-FFF2-40B4-BE49-F238E27FC236}">
                <a16:creationId xmlns:a16="http://schemas.microsoft.com/office/drawing/2014/main" id="{E96F5685-2BBD-4505-B410-3DDCEA59A5AA}"/>
              </a:ext>
            </a:extLst>
          </p:cNvPr>
          <p:cNvSpPr>
            <a:spLocks noGrp="1"/>
          </p:cNvSpPr>
          <p:nvPr>
            <p:ph idx="1"/>
          </p:nvPr>
        </p:nvSpPr>
        <p:spPr/>
        <p:txBody>
          <a:bodyPr>
            <a:normAutofit/>
          </a:bodyPr>
          <a:lstStyle/>
          <a:p>
            <a:r>
              <a:rPr lang="es-MX" dirty="0"/>
              <a:t>1. Propiedades públicas </a:t>
            </a:r>
          </a:p>
          <a:p>
            <a:r>
              <a:rPr lang="es-MX" dirty="0"/>
              <a:t>Las propiedades públicas se definen anteponiendo la palabra clave </a:t>
            </a:r>
            <a:r>
              <a:rPr lang="es-MX" dirty="0" err="1"/>
              <a:t>public</a:t>
            </a:r>
            <a:r>
              <a:rPr lang="es-MX" dirty="0"/>
              <a:t> al nombre de la variable. Éstas, pueden ser accedidas desde cualquier parte de la aplicación, sin restricción.</a:t>
            </a:r>
          </a:p>
          <a:p>
            <a:r>
              <a:rPr lang="es-MX" dirty="0"/>
              <a:t>2. Propiedades privadas </a:t>
            </a:r>
          </a:p>
          <a:p>
            <a:r>
              <a:rPr lang="es-MX" dirty="0"/>
              <a:t>Las propiedades privadas se definen anteponiendo la palabra clave </a:t>
            </a:r>
            <a:r>
              <a:rPr lang="es-MX" dirty="0" err="1"/>
              <a:t>private</a:t>
            </a:r>
            <a:r>
              <a:rPr lang="es-MX" dirty="0"/>
              <a:t> al nombre de la variable. Éstas solo pueden ser accedidas por la clase que las definió.</a:t>
            </a:r>
          </a:p>
        </p:txBody>
      </p:sp>
    </p:spTree>
    <p:extLst>
      <p:ext uri="{BB962C8B-B14F-4D97-AF65-F5344CB8AC3E}">
        <p14:creationId xmlns:p14="http://schemas.microsoft.com/office/powerpoint/2010/main" val="2382099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5ABE725-B2F5-41AC-88CD-2BCA390D4A3A}"/>
              </a:ext>
            </a:extLst>
          </p:cNvPr>
          <p:cNvSpPr>
            <a:spLocks noGrp="1"/>
          </p:cNvSpPr>
          <p:nvPr>
            <p:ph idx="1"/>
          </p:nvPr>
        </p:nvSpPr>
        <p:spPr>
          <a:xfrm>
            <a:off x="1103312" y="988542"/>
            <a:ext cx="8946541" cy="5259858"/>
          </a:xfrm>
        </p:spPr>
        <p:txBody>
          <a:bodyPr>
            <a:normAutofit/>
          </a:bodyPr>
          <a:lstStyle/>
          <a:p>
            <a:r>
              <a:rPr lang="es-MX" dirty="0"/>
              <a:t>3. Propiedades protegidas </a:t>
            </a:r>
          </a:p>
          <a:p>
            <a:r>
              <a:rPr lang="es-MX" dirty="0"/>
              <a:t>Las propiedades protegidas pueden ser accedidas por la propia clase que la definió, así como por las clases que la heredan, pero no, desde otras partes de la aplicación. Éstas, se definen anteponiendo la palabra clave </a:t>
            </a:r>
            <a:r>
              <a:rPr lang="es-MX" dirty="0" err="1"/>
              <a:t>protected</a:t>
            </a:r>
            <a:r>
              <a:rPr lang="es-MX" dirty="0"/>
              <a:t> al nombre de la variable</a:t>
            </a:r>
          </a:p>
          <a:p>
            <a:r>
              <a:rPr lang="es-MX" dirty="0"/>
              <a:t>4. Propiedades estáticas Las propiedades estáticas representan una característica de “variabilidad” de sus datos, de gran importancia en PHP. Una propiedad declarada como estática, puede ser accedida sin necesidad de instanciar un objeto y su valor es estático (es decir, no puede ser modificada para cada objeto, es como una variable global para todas las instancias que se crean de ese objeto). Ésta, se define anteponiendo la palabra clave </a:t>
            </a:r>
            <a:r>
              <a:rPr lang="es-MX" dirty="0" err="1"/>
              <a:t>static</a:t>
            </a:r>
            <a:r>
              <a:rPr lang="es-MX" dirty="0"/>
              <a:t> al nombre de la variable.</a:t>
            </a:r>
          </a:p>
        </p:txBody>
      </p:sp>
    </p:spTree>
    <p:extLst>
      <p:ext uri="{BB962C8B-B14F-4D97-AF65-F5344CB8AC3E}">
        <p14:creationId xmlns:p14="http://schemas.microsoft.com/office/powerpoint/2010/main" val="545398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81C8EE-2054-4C92-A441-92C0594DEE89}"/>
              </a:ext>
            </a:extLst>
          </p:cNvPr>
          <p:cNvSpPr>
            <a:spLocks noGrp="1"/>
          </p:cNvSpPr>
          <p:nvPr>
            <p:ph type="title"/>
          </p:nvPr>
        </p:nvSpPr>
        <p:spPr/>
        <p:txBody>
          <a:bodyPr/>
          <a:lstStyle/>
          <a:p>
            <a:pPr algn="ctr"/>
            <a:r>
              <a:rPr lang="es-MX" dirty="0"/>
              <a:t>ACCEDIENDO A LAS PROPIEDADES DE UN OBJETO:</a:t>
            </a:r>
          </a:p>
        </p:txBody>
      </p:sp>
      <p:sp>
        <p:nvSpPr>
          <p:cNvPr id="3" name="Marcador de contenido 2">
            <a:extLst>
              <a:ext uri="{FF2B5EF4-FFF2-40B4-BE49-F238E27FC236}">
                <a16:creationId xmlns:a16="http://schemas.microsoft.com/office/drawing/2014/main" id="{C981FA0A-3668-4085-8244-57970465B701}"/>
              </a:ext>
            </a:extLst>
          </p:cNvPr>
          <p:cNvSpPr>
            <a:spLocks noGrp="1"/>
          </p:cNvSpPr>
          <p:nvPr>
            <p:ph idx="1"/>
          </p:nvPr>
        </p:nvSpPr>
        <p:spPr/>
        <p:txBody>
          <a:bodyPr/>
          <a:lstStyle/>
          <a:p>
            <a:r>
              <a:rPr lang="es-MX" dirty="0"/>
              <a:t>Para acceder a la propiedad de un objeto, existen varias maneras de hacerlo. Todas ellas, dependerán del ámbito desde el cual se las invoque así como de su condición y visibilidad. </a:t>
            </a:r>
          </a:p>
          <a:p>
            <a:r>
              <a:rPr lang="es-MX" dirty="0"/>
              <a:t>· Acceso a variables desde el ámbito de la clase </a:t>
            </a:r>
          </a:p>
          <a:p>
            <a:r>
              <a:rPr lang="es-MX" dirty="0"/>
              <a:t>Se accede a una propiedad no estática dentro de la clase, utilizando la </a:t>
            </a:r>
            <a:r>
              <a:rPr lang="es-MX" dirty="0" err="1"/>
              <a:t>pseudo-variable</a:t>
            </a:r>
            <a:r>
              <a:rPr lang="es-MX" dirty="0"/>
              <a:t> $</a:t>
            </a:r>
            <a:r>
              <a:rPr lang="es-MX" dirty="0" err="1"/>
              <a:t>this</a:t>
            </a:r>
            <a:r>
              <a:rPr lang="es-MX" dirty="0"/>
              <a:t> siendo esta </a:t>
            </a:r>
            <a:r>
              <a:rPr lang="es-MX" dirty="0" err="1"/>
              <a:t>pseudo-variable</a:t>
            </a:r>
            <a:r>
              <a:rPr lang="es-MX" dirty="0"/>
              <a:t> una referencia al objeto mismo, se debe tener en cuenta que la variable que se llamara no llevara adelante el $.</a:t>
            </a:r>
          </a:p>
        </p:txBody>
      </p:sp>
    </p:spTree>
    <p:extLst>
      <p:ext uri="{BB962C8B-B14F-4D97-AF65-F5344CB8AC3E}">
        <p14:creationId xmlns:p14="http://schemas.microsoft.com/office/powerpoint/2010/main" val="367479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8F19EB-BD7A-4E71-B900-0CE2456F0BCE}"/>
              </a:ext>
            </a:extLst>
          </p:cNvPr>
          <p:cNvSpPr>
            <a:spLocks noGrp="1"/>
          </p:cNvSpPr>
          <p:nvPr>
            <p:ph idx="1"/>
          </p:nvPr>
        </p:nvSpPr>
        <p:spPr>
          <a:xfrm>
            <a:off x="1103312" y="1000898"/>
            <a:ext cx="8946541" cy="5247502"/>
          </a:xfrm>
        </p:spPr>
        <p:txBody>
          <a:bodyPr/>
          <a:lstStyle/>
          <a:p>
            <a:r>
              <a:rPr lang="es-MX" dirty="0"/>
              <a:t>Cuando la variable es estática, se accede a ella mediante el operador de resolución de ámbito, doble dos-puntos :: anteponiendo la palabra clave </a:t>
            </a:r>
            <a:r>
              <a:rPr lang="es-MX" dirty="0" err="1"/>
              <a:t>self</a:t>
            </a:r>
            <a:r>
              <a:rPr lang="es-MX" dirty="0"/>
              <a:t> o </a:t>
            </a:r>
            <a:r>
              <a:rPr lang="es-MX" dirty="0" err="1"/>
              <a:t>parent</a:t>
            </a:r>
            <a:r>
              <a:rPr lang="es-MX" dirty="0"/>
              <a:t> según si trata de una variable de la misma clase o de otra de la cual se ha heredado</a:t>
            </a:r>
          </a:p>
          <a:p>
            <a:r>
              <a:rPr lang="es-MX" dirty="0"/>
              <a:t>· Acceso a variables desde el exterior de la clase Se accede a una propiedad no estática con la siguiente sintaxis: </a:t>
            </a:r>
          </a:p>
          <a:p>
            <a:r>
              <a:rPr lang="es-MX" dirty="0"/>
              <a:t>$objeto-&gt;variable </a:t>
            </a:r>
          </a:p>
          <a:p>
            <a:r>
              <a:rPr lang="es-MX" dirty="0"/>
              <a:t>Nótese además, que este acceso dependerá de la visibilidad de la variable. Por lo tanto, solo variables públicas pueden ser accedidas desde cualquier ámbito fuera de la clase o clases heredadas.</a:t>
            </a:r>
          </a:p>
          <a:p>
            <a:r>
              <a:rPr lang="es-MX" dirty="0"/>
              <a:t>Para acceder a una propiedad pública y estática el objeto no necesita ser instanciado, permitiendo así, el acceso a dicha variable mediante la siguiente sintaxis: Clase::$</a:t>
            </a:r>
            <a:r>
              <a:rPr lang="es-MX" dirty="0" err="1"/>
              <a:t>variable_estática</a:t>
            </a:r>
            <a:endParaRPr lang="es-MX" dirty="0"/>
          </a:p>
        </p:txBody>
      </p:sp>
    </p:spTree>
    <p:extLst>
      <p:ext uri="{BB962C8B-B14F-4D97-AF65-F5344CB8AC3E}">
        <p14:creationId xmlns:p14="http://schemas.microsoft.com/office/powerpoint/2010/main" val="2488707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C76CF3-12CB-45D5-8FF5-330581CE63EA}"/>
              </a:ext>
            </a:extLst>
          </p:cNvPr>
          <p:cNvSpPr>
            <a:spLocks noGrp="1"/>
          </p:cNvSpPr>
          <p:nvPr>
            <p:ph type="title"/>
          </p:nvPr>
        </p:nvSpPr>
        <p:spPr/>
        <p:txBody>
          <a:bodyPr/>
          <a:lstStyle/>
          <a:p>
            <a:pPr algn="ctr"/>
            <a:r>
              <a:rPr lang="es-MX" dirty="0"/>
              <a:t>CONSTANTES:</a:t>
            </a:r>
          </a:p>
        </p:txBody>
      </p:sp>
      <p:sp>
        <p:nvSpPr>
          <p:cNvPr id="3" name="Marcador de contenido 2">
            <a:extLst>
              <a:ext uri="{FF2B5EF4-FFF2-40B4-BE49-F238E27FC236}">
                <a16:creationId xmlns:a16="http://schemas.microsoft.com/office/drawing/2014/main" id="{4A984D17-29C6-4DBD-8119-3886A3E4C7E4}"/>
              </a:ext>
            </a:extLst>
          </p:cNvPr>
          <p:cNvSpPr>
            <a:spLocks noGrp="1"/>
          </p:cNvSpPr>
          <p:nvPr>
            <p:ph idx="1"/>
          </p:nvPr>
        </p:nvSpPr>
        <p:spPr/>
        <p:txBody>
          <a:bodyPr/>
          <a:lstStyle/>
          <a:p>
            <a:r>
              <a:rPr lang="es-MX" dirty="0"/>
              <a:t>Otro tipo de “propiedad” de una clase, son las constantes, aquellas que mantienen su valor de forma permanente y sin cambios. A diferencia de las propiedades estáticas que pueden ser declaradas dentro de una clase, las constantes solo pueden tener una visibilidad pública y no deben ser creadas dentro de las clases. El acceso a constantes es exactamente igual que al de otras propiedades.</a:t>
            </a:r>
          </a:p>
        </p:txBody>
      </p:sp>
    </p:spTree>
    <p:extLst>
      <p:ext uri="{BB962C8B-B14F-4D97-AF65-F5344CB8AC3E}">
        <p14:creationId xmlns:p14="http://schemas.microsoft.com/office/powerpoint/2010/main" val="3434682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35FB24-E9D1-4F21-BDB2-367179754125}"/>
              </a:ext>
            </a:extLst>
          </p:cNvPr>
          <p:cNvSpPr>
            <a:spLocks noGrp="1"/>
          </p:cNvSpPr>
          <p:nvPr>
            <p:ph type="title"/>
          </p:nvPr>
        </p:nvSpPr>
        <p:spPr/>
        <p:txBody>
          <a:bodyPr/>
          <a:lstStyle/>
          <a:p>
            <a:pPr algn="ctr"/>
            <a:r>
              <a:rPr lang="es-MX" dirty="0"/>
              <a:t>PROGRAMACIÓN ORIENTADA A OBJETOS EN PHP</a:t>
            </a:r>
          </a:p>
        </p:txBody>
      </p:sp>
      <p:sp>
        <p:nvSpPr>
          <p:cNvPr id="3" name="Marcador de contenido 2">
            <a:extLst>
              <a:ext uri="{FF2B5EF4-FFF2-40B4-BE49-F238E27FC236}">
                <a16:creationId xmlns:a16="http://schemas.microsoft.com/office/drawing/2014/main" id="{30BFA691-AA21-4912-9A72-7225D5EC75A5}"/>
              </a:ext>
            </a:extLst>
          </p:cNvPr>
          <p:cNvSpPr>
            <a:spLocks noGrp="1"/>
          </p:cNvSpPr>
          <p:nvPr>
            <p:ph idx="1"/>
          </p:nvPr>
        </p:nvSpPr>
        <p:spPr/>
        <p:txBody>
          <a:bodyPr/>
          <a:lstStyle/>
          <a:p>
            <a:r>
              <a:rPr lang="es-MX" dirty="0"/>
              <a:t>La POO es un paradigma de programación (o técnica de programación) que utiliza objetos e interacciones en el diseño de un sistema.</a:t>
            </a:r>
          </a:p>
          <a:p>
            <a:r>
              <a:rPr lang="es-MX" dirty="0"/>
              <a:t>Como tal, nos enseña un método -probado y estudiado- el cual se basa en las interacciones de objetos (todo lo descrito en el título anterior, Pensar en objetos) para resolver las necesidades de un sistema informático. Básicamente, este paradigma se compone de 4 pilares y diferentes características.</a:t>
            </a:r>
          </a:p>
        </p:txBody>
      </p:sp>
    </p:spTree>
    <p:extLst>
      <p:ext uri="{BB962C8B-B14F-4D97-AF65-F5344CB8AC3E}">
        <p14:creationId xmlns:p14="http://schemas.microsoft.com/office/powerpoint/2010/main" val="2152594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32A4F3-5DD8-45E5-A3F6-75D3549B231D}"/>
              </a:ext>
            </a:extLst>
          </p:cNvPr>
          <p:cNvSpPr>
            <a:spLocks noGrp="1"/>
          </p:cNvSpPr>
          <p:nvPr>
            <p:ph type="title"/>
          </p:nvPr>
        </p:nvSpPr>
        <p:spPr/>
        <p:txBody>
          <a:bodyPr/>
          <a:lstStyle/>
          <a:p>
            <a:pPr algn="ctr"/>
            <a:r>
              <a:rPr lang="es-MX" dirty="0"/>
              <a:t>MÉTODOS PHP </a:t>
            </a:r>
          </a:p>
        </p:txBody>
      </p:sp>
      <p:sp>
        <p:nvSpPr>
          <p:cNvPr id="3" name="Marcador de contenido 2">
            <a:extLst>
              <a:ext uri="{FF2B5EF4-FFF2-40B4-BE49-F238E27FC236}">
                <a16:creationId xmlns:a16="http://schemas.microsoft.com/office/drawing/2014/main" id="{DBC18D90-9A8D-45A6-941C-B5B2420B8600}"/>
              </a:ext>
            </a:extLst>
          </p:cNvPr>
          <p:cNvSpPr>
            <a:spLocks noGrp="1"/>
          </p:cNvSpPr>
          <p:nvPr>
            <p:ph idx="1"/>
          </p:nvPr>
        </p:nvSpPr>
        <p:spPr/>
        <p:txBody>
          <a:bodyPr/>
          <a:lstStyle/>
          <a:p>
            <a:r>
              <a:rPr lang="es-MX" dirty="0"/>
              <a:t>Cabe recordar, para quienes vienen de la programación estructurada, que el método de una clase, es un algoritmo igual al de una función. La única diferencia entre método y función, es que llamamos método a las funciones de una clase (en la POO), mientras que llamamos funciones, a los algoritmos de la programación estructurada. </a:t>
            </a:r>
          </a:p>
          <a:p>
            <a:r>
              <a:rPr lang="es-MX" dirty="0"/>
              <a:t>La forma de declarar un método es anteponiendo la palabra clave </a:t>
            </a:r>
            <a:r>
              <a:rPr lang="es-MX" dirty="0" err="1"/>
              <a:t>function</a:t>
            </a:r>
            <a:r>
              <a:rPr lang="es-MX" dirty="0"/>
              <a:t> al nombre del método, seguido por un par paréntesis de apertura y cierre y llaves que encierren el algoritmo.</a:t>
            </a:r>
          </a:p>
          <a:p>
            <a:r>
              <a:rPr lang="es-MX" dirty="0"/>
              <a:t>Al igual que cualquier otra función en PHP, los métodos recibirán los parámetros necesarios indicando aquellos requeridos, dentro de los paréntesis.</a:t>
            </a:r>
          </a:p>
        </p:txBody>
      </p:sp>
    </p:spTree>
    <p:extLst>
      <p:ext uri="{BB962C8B-B14F-4D97-AF65-F5344CB8AC3E}">
        <p14:creationId xmlns:p14="http://schemas.microsoft.com/office/powerpoint/2010/main" val="2817198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649D9A-C461-4BBF-AB38-B80D26571BD5}"/>
              </a:ext>
            </a:extLst>
          </p:cNvPr>
          <p:cNvSpPr>
            <a:spLocks noGrp="1"/>
          </p:cNvSpPr>
          <p:nvPr>
            <p:ph type="title"/>
          </p:nvPr>
        </p:nvSpPr>
        <p:spPr/>
        <p:txBody>
          <a:bodyPr/>
          <a:lstStyle/>
          <a:p>
            <a:pPr algn="ctr"/>
            <a:r>
              <a:rPr lang="es-MX" dirty="0"/>
              <a:t>Métodos públicos, privados, protegidos y estáticos</a:t>
            </a:r>
          </a:p>
        </p:txBody>
      </p:sp>
      <p:sp>
        <p:nvSpPr>
          <p:cNvPr id="3" name="Marcador de contenido 2">
            <a:extLst>
              <a:ext uri="{FF2B5EF4-FFF2-40B4-BE49-F238E27FC236}">
                <a16:creationId xmlns:a16="http://schemas.microsoft.com/office/drawing/2014/main" id="{4FFCD080-D6FD-48A2-821E-1BC97212EB41}"/>
              </a:ext>
            </a:extLst>
          </p:cNvPr>
          <p:cNvSpPr>
            <a:spLocks noGrp="1"/>
          </p:cNvSpPr>
          <p:nvPr>
            <p:ph idx="1"/>
          </p:nvPr>
        </p:nvSpPr>
        <p:spPr/>
        <p:txBody>
          <a:bodyPr/>
          <a:lstStyle/>
          <a:p>
            <a:r>
              <a:rPr lang="es-MX" dirty="0"/>
              <a:t>Los métodos, al igual que las propiedades, pueden ser públicos, privados, protegidos o estáticos. La forma de declarar su visibilidad tanto como las características de ésta, es exactamente la misma que para las propiedades. </a:t>
            </a:r>
          </a:p>
          <a:p>
            <a:r>
              <a:rPr lang="es-MX" dirty="0"/>
              <a:t>Los métodos abstractos por el contrario, solo pueden ser creados en las clases cuya declaración haya sido abstracta. De lo contrario mostrará un error al ejecutar el código</a:t>
            </a:r>
          </a:p>
        </p:txBody>
      </p:sp>
    </p:spTree>
    <p:extLst>
      <p:ext uri="{BB962C8B-B14F-4D97-AF65-F5344CB8AC3E}">
        <p14:creationId xmlns:p14="http://schemas.microsoft.com/office/powerpoint/2010/main" val="1242449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669804-5B53-40C7-AA0D-0ABD36F1D8D8}"/>
              </a:ext>
            </a:extLst>
          </p:cNvPr>
          <p:cNvSpPr>
            <a:spLocks noGrp="1"/>
          </p:cNvSpPr>
          <p:nvPr>
            <p:ph type="title"/>
          </p:nvPr>
        </p:nvSpPr>
        <p:spPr/>
        <p:txBody>
          <a:bodyPr/>
          <a:lstStyle/>
          <a:p>
            <a:pPr algn="ctr"/>
            <a:r>
              <a:rPr lang="es-MX" dirty="0"/>
              <a:t>Métodos mágicos en PHP </a:t>
            </a:r>
          </a:p>
        </p:txBody>
      </p:sp>
      <p:sp>
        <p:nvSpPr>
          <p:cNvPr id="3" name="Marcador de contenido 2">
            <a:extLst>
              <a:ext uri="{FF2B5EF4-FFF2-40B4-BE49-F238E27FC236}">
                <a16:creationId xmlns:a16="http://schemas.microsoft.com/office/drawing/2014/main" id="{032949AF-CAB8-433D-B5BB-0273E61211CF}"/>
              </a:ext>
            </a:extLst>
          </p:cNvPr>
          <p:cNvSpPr>
            <a:spLocks noGrp="1"/>
          </p:cNvSpPr>
          <p:nvPr>
            <p:ph idx="1"/>
          </p:nvPr>
        </p:nvSpPr>
        <p:spPr/>
        <p:txBody>
          <a:bodyPr>
            <a:normAutofit lnSpcReduction="10000"/>
          </a:bodyPr>
          <a:lstStyle/>
          <a:p>
            <a:r>
              <a:rPr lang="es-MX" dirty="0"/>
              <a:t>El Método Mágico __</a:t>
            </a:r>
            <a:r>
              <a:rPr lang="es-MX" dirty="0" err="1"/>
              <a:t>construct</a:t>
            </a:r>
            <a:r>
              <a:rPr lang="es-MX" dirty="0"/>
              <a:t>() </a:t>
            </a:r>
          </a:p>
          <a:p>
            <a:r>
              <a:rPr lang="es-MX" dirty="0"/>
              <a:t>El método __</a:t>
            </a:r>
            <a:r>
              <a:rPr lang="es-MX" dirty="0" err="1"/>
              <a:t>construct</a:t>
            </a:r>
            <a:r>
              <a:rPr lang="es-MX" dirty="0"/>
              <a:t>() es aquel que será invocado de manera automática, al instanciar un objeto. Su función es la de ejecutar cualquier inicialización que el objeto necesite antes de ser utilizado.</a:t>
            </a:r>
          </a:p>
          <a:p>
            <a:r>
              <a:rPr lang="es-MX" dirty="0"/>
              <a:t>El método mágico __</a:t>
            </a:r>
            <a:r>
              <a:rPr lang="es-MX" dirty="0" err="1"/>
              <a:t>destruct</a:t>
            </a:r>
            <a:r>
              <a:rPr lang="es-MX" dirty="0"/>
              <a:t>() </a:t>
            </a:r>
          </a:p>
          <a:p>
            <a:r>
              <a:rPr lang="es-MX" dirty="0"/>
              <a:t>El método __</a:t>
            </a:r>
            <a:r>
              <a:rPr lang="es-MX" dirty="0" err="1"/>
              <a:t>destruct</a:t>
            </a:r>
            <a:r>
              <a:rPr lang="es-MX" dirty="0"/>
              <a:t>() es el encargado de liberar de la memoria, al objeto cuando ya no es referenciado. Se puede aprovechar este método, para realizar otras tareas que se estimen necesarias al momento de destruir un objeto.</a:t>
            </a:r>
          </a:p>
          <a:p>
            <a:r>
              <a:rPr lang="es-MX" dirty="0"/>
              <a:t>Otros métodos mágicos PHP nos ofrece otros métodos mágicos tales como __</a:t>
            </a:r>
            <a:r>
              <a:rPr lang="es-MX" dirty="0" err="1"/>
              <a:t>call</a:t>
            </a:r>
            <a:r>
              <a:rPr lang="es-MX" dirty="0"/>
              <a:t>, __</a:t>
            </a:r>
            <a:r>
              <a:rPr lang="es-MX" dirty="0" err="1"/>
              <a:t>callStatic</a:t>
            </a:r>
            <a:r>
              <a:rPr lang="es-MX" dirty="0"/>
              <a:t>, __</a:t>
            </a:r>
            <a:r>
              <a:rPr lang="es-MX" dirty="0" err="1"/>
              <a:t>get</a:t>
            </a:r>
            <a:r>
              <a:rPr lang="es-MX" dirty="0"/>
              <a:t>, __set, __</a:t>
            </a:r>
            <a:r>
              <a:rPr lang="es-MX" dirty="0" err="1"/>
              <a:t>isset</a:t>
            </a:r>
            <a:r>
              <a:rPr lang="es-MX" dirty="0"/>
              <a:t>, __</a:t>
            </a:r>
            <a:r>
              <a:rPr lang="es-MX" dirty="0" err="1"/>
              <a:t>unset</a:t>
            </a:r>
            <a:r>
              <a:rPr lang="es-MX" dirty="0"/>
              <a:t>, __</a:t>
            </a:r>
            <a:r>
              <a:rPr lang="es-MX" dirty="0" err="1"/>
              <a:t>sleep</a:t>
            </a:r>
            <a:r>
              <a:rPr lang="es-MX" dirty="0"/>
              <a:t>, __</a:t>
            </a:r>
            <a:r>
              <a:rPr lang="es-MX" dirty="0" err="1"/>
              <a:t>wakeup</a:t>
            </a:r>
            <a:r>
              <a:rPr lang="es-MX" dirty="0"/>
              <a:t>, __</a:t>
            </a:r>
            <a:r>
              <a:rPr lang="es-MX" dirty="0" err="1"/>
              <a:t>toString</a:t>
            </a:r>
            <a:r>
              <a:rPr lang="es-MX" dirty="0"/>
              <a:t>, __</a:t>
            </a:r>
            <a:r>
              <a:rPr lang="es-MX" dirty="0" err="1"/>
              <a:t>invoke</a:t>
            </a:r>
            <a:r>
              <a:rPr lang="es-MX" dirty="0"/>
              <a:t>, __</a:t>
            </a:r>
            <a:r>
              <a:rPr lang="es-MX" dirty="0" err="1"/>
              <a:t>set_state</a:t>
            </a:r>
            <a:r>
              <a:rPr lang="es-MX" dirty="0"/>
              <a:t> y __clone. </a:t>
            </a:r>
          </a:p>
        </p:txBody>
      </p:sp>
    </p:spTree>
    <p:extLst>
      <p:ext uri="{BB962C8B-B14F-4D97-AF65-F5344CB8AC3E}">
        <p14:creationId xmlns:p14="http://schemas.microsoft.com/office/powerpoint/2010/main" val="4080066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3CE23B-C66D-47E8-9BD0-6DE3D152E7D2}"/>
              </a:ext>
            </a:extLst>
          </p:cNvPr>
          <p:cNvSpPr>
            <a:spLocks noGrp="1"/>
          </p:cNvSpPr>
          <p:nvPr>
            <p:ph type="title"/>
          </p:nvPr>
        </p:nvSpPr>
        <p:spPr/>
        <p:txBody>
          <a:bodyPr/>
          <a:lstStyle/>
          <a:p>
            <a:pPr algn="ctr"/>
            <a:r>
              <a:rPr lang="es-MX" dirty="0"/>
              <a:t>INTERFACES</a:t>
            </a:r>
          </a:p>
        </p:txBody>
      </p:sp>
      <p:sp>
        <p:nvSpPr>
          <p:cNvPr id="3" name="Marcador de contenido 2">
            <a:extLst>
              <a:ext uri="{FF2B5EF4-FFF2-40B4-BE49-F238E27FC236}">
                <a16:creationId xmlns:a16="http://schemas.microsoft.com/office/drawing/2014/main" id="{98ECE9F8-DEE6-4D7B-84CA-901B09C7D774}"/>
              </a:ext>
            </a:extLst>
          </p:cNvPr>
          <p:cNvSpPr>
            <a:spLocks noGrp="1"/>
          </p:cNvSpPr>
          <p:nvPr>
            <p:ph idx="1"/>
          </p:nvPr>
        </p:nvSpPr>
        <p:spPr/>
        <p:txBody>
          <a:bodyPr/>
          <a:lstStyle/>
          <a:p>
            <a:r>
              <a:rPr lang="es-MX" dirty="0"/>
              <a:t>Una interfaz es un conjunto de métodos abstractos y de constantes cuya funcionalidad es la de determinar el funcionamiento de una clase, es decir, funciona como un molde o como una plantilla. Al ser sus métodos abstractos estos no tiene funcionalidad alguna, sólo se definen su tipo, argumento y tipo de retorno</a:t>
            </a:r>
            <a:r>
              <a:rPr lang="es-MX"/>
              <a:t>. </a:t>
            </a:r>
          </a:p>
          <a:p>
            <a:r>
              <a:rPr lang="es-MX"/>
              <a:t>Para </a:t>
            </a:r>
            <a:r>
              <a:rPr lang="es-MX" dirty="0"/>
              <a:t>implementar una interface es necesario que la clase que quiera hacer uso de sus métodos utilice la palabra reservada </a:t>
            </a:r>
            <a:r>
              <a:rPr lang="es-MX" dirty="0" err="1"/>
              <a:t>implements</a:t>
            </a:r>
            <a:r>
              <a:rPr lang="es-MX" dirty="0"/>
              <a:t>. La clase que la implemente, de igual modo debe sobrescribir los métodos y añadir su funcionalidad. </a:t>
            </a:r>
          </a:p>
        </p:txBody>
      </p:sp>
    </p:spTree>
    <p:extLst>
      <p:ext uri="{BB962C8B-B14F-4D97-AF65-F5344CB8AC3E}">
        <p14:creationId xmlns:p14="http://schemas.microsoft.com/office/powerpoint/2010/main" val="599237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B6FDCB-03CA-4DBD-801B-31EEC4AEBE44}"/>
              </a:ext>
            </a:extLst>
          </p:cNvPr>
          <p:cNvSpPr>
            <a:spLocks noGrp="1"/>
          </p:cNvSpPr>
          <p:nvPr>
            <p:ph type="title"/>
          </p:nvPr>
        </p:nvSpPr>
        <p:spPr/>
        <p:txBody>
          <a:bodyPr/>
          <a:lstStyle/>
          <a:p>
            <a:pPr algn="ctr"/>
            <a:r>
              <a:rPr lang="es-MX" dirty="0"/>
              <a:t>CARACTERÍSTICAS CONCEPTUALES DE LA POO</a:t>
            </a:r>
          </a:p>
        </p:txBody>
      </p:sp>
      <p:sp>
        <p:nvSpPr>
          <p:cNvPr id="3" name="Marcador de contenido 2">
            <a:extLst>
              <a:ext uri="{FF2B5EF4-FFF2-40B4-BE49-F238E27FC236}">
                <a16:creationId xmlns:a16="http://schemas.microsoft.com/office/drawing/2014/main" id="{16D9B21A-3B40-4430-9F4D-A422F0E4C7A4}"/>
              </a:ext>
            </a:extLst>
          </p:cNvPr>
          <p:cNvSpPr>
            <a:spLocks noGrp="1"/>
          </p:cNvSpPr>
          <p:nvPr>
            <p:ph idx="1"/>
          </p:nvPr>
        </p:nvSpPr>
        <p:spPr>
          <a:xfrm>
            <a:off x="1103312" y="2052918"/>
            <a:ext cx="8946541" cy="4195481"/>
          </a:xfrm>
        </p:spPr>
        <p:txBody>
          <a:bodyPr>
            <a:normAutofit fontScale="92500" lnSpcReduction="10000"/>
          </a:bodyPr>
          <a:lstStyle/>
          <a:p>
            <a:r>
              <a:rPr lang="es-MX" dirty="0"/>
              <a:t>La POO debe guardar ciertas características que la identifican y diferencian de otros paradigmas de programación. Dichas características se describen a continuación: - Abstracción Aislación de un elemento de su contexto. Define las características esenciales de un objeto. </a:t>
            </a:r>
          </a:p>
          <a:p>
            <a:r>
              <a:rPr lang="es-MX" dirty="0"/>
              <a:t>- Encapsulamiento Reúne al mismo nivel de abstracción, a todos los elementos que puedan considerarse pertenecientes a una misma entidad. </a:t>
            </a:r>
          </a:p>
          <a:p>
            <a:r>
              <a:rPr lang="es-MX" dirty="0"/>
              <a:t>- Modularidad Característica que permite dividir una aplicación en varias partes más pequeñas (denominadas módulos), independientes unas de otras. </a:t>
            </a:r>
          </a:p>
          <a:p>
            <a:r>
              <a:rPr lang="es-MX" dirty="0"/>
              <a:t>- Ocultación (aislamiento) Los objetos están aislados del exterior, protegiendo a sus propiedades para no ser modificadas por aquellos que no tengan derecho a acceder a las mismas. </a:t>
            </a:r>
          </a:p>
        </p:txBody>
      </p:sp>
    </p:spTree>
    <p:extLst>
      <p:ext uri="{BB962C8B-B14F-4D97-AF65-F5344CB8AC3E}">
        <p14:creationId xmlns:p14="http://schemas.microsoft.com/office/powerpoint/2010/main" val="1527376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FB3F1DE-FD04-4B58-AFA1-64627B4583F6}"/>
              </a:ext>
            </a:extLst>
          </p:cNvPr>
          <p:cNvSpPr>
            <a:spLocks noGrp="1"/>
          </p:cNvSpPr>
          <p:nvPr>
            <p:ph idx="1"/>
          </p:nvPr>
        </p:nvSpPr>
        <p:spPr>
          <a:xfrm>
            <a:off x="1251594" y="1027307"/>
            <a:ext cx="8946541" cy="4195481"/>
          </a:xfrm>
        </p:spPr>
        <p:txBody>
          <a:bodyPr/>
          <a:lstStyle/>
          <a:p>
            <a:r>
              <a:rPr lang="es-MX" dirty="0"/>
              <a:t>- Polimorfismo Es la capacidad que da a diferentes objetos, la posibilidad de contar con métodos, propiedades y atributos de igual nombre, sin que los de un objeto interfieran con el de otro. </a:t>
            </a:r>
          </a:p>
          <a:p>
            <a:r>
              <a:rPr lang="es-MX" dirty="0"/>
              <a:t>- Herencia Es la relación existente entre dos o más clases, donde una es la principal (padre) y otras son secundarias y dependen (heredan) de ellas (clases “hijas”), donde a la vez, los objetos heredan las características de los objetos de los cuales heredan. </a:t>
            </a:r>
          </a:p>
          <a:p>
            <a:r>
              <a:rPr lang="es-MX" dirty="0"/>
              <a:t>- Recolección de basura Es la técnica que consiste en destruir aquellos objetos cuando ya no son necesarios, liberándolos de la memoria.</a:t>
            </a:r>
          </a:p>
          <a:p>
            <a:endParaRPr lang="es-MX" dirty="0"/>
          </a:p>
        </p:txBody>
      </p:sp>
    </p:spTree>
    <p:extLst>
      <p:ext uri="{BB962C8B-B14F-4D97-AF65-F5344CB8AC3E}">
        <p14:creationId xmlns:p14="http://schemas.microsoft.com/office/powerpoint/2010/main" val="15945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4346942-2F4A-4514-88B2-2FFA7BD03C5D}"/>
              </a:ext>
            </a:extLst>
          </p:cNvPr>
          <p:cNvSpPr>
            <a:spLocks noGrp="1"/>
          </p:cNvSpPr>
          <p:nvPr>
            <p:ph idx="1"/>
          </p:nvPr>
        </p:nvSpPr>
        <p:spPr>
          <a:xfrm>
            <a:off x="1103312" y="593124"/>
            <a:ext cx="8946541" cy="5655275"/>
          </a:xfrm>
        </p:spPr>
        <p:txBody>
          <a:bodyPr/>
          <a:lstStyle/>
          <a:p>
            <a:r>
              <a:rPr lang="es-MX" dirty="0"/>
              <a:t>CLASES O CLASES CONCRETAS</a:t>
            </a:r>
          </a:p>
          <a:p>
            <a:r>
              <a:rPr lang="es-MX" dirty="0"/>
              <a:t>Una clase es un modelo que se utiliza para crear objetos que comparten un mismo comportamiento, estado e identidad.</a:t>
            </a:r>
          </a:p>
          <a:p>
            <a:r>
              <a:rPr lang="es-MX" dirty="0"/>
              <a:t>Objeto </a:t>
            </a:r>
          </a:p>
          <a:p>
            <a:r>
              <a:rPr lang="es-MX" dirty="0"/>
              <a:t>Es una entidad provista de métodos o mensajes a los cuales responde (comportamiento); atributos con valores concretos (estado); y propiedades (identidad).</a:t>
            </a:r>
          </a:p>
          <a:p>
            <a:r>
              <a:rPr lang="es-MX" dirty="0"/>
              <a:t>Método </a:t>
            </a:r>
          </a:p>
          <a:p>
            <a:r>
              <a:rPr lang="es-MX" dirty="0"/>
              <a:t>Es el algoritmo asociado a un objeto que indica la capacidad de lo que éste puede hacer.</a:t>
            </a:r>
          </a:p>
          <a:p>
            <a:r>
              <a:rPr lang="es-MX" dirty="0"/>
              <a:t>Propiedades y atributos </a:t>
            </a:r>
          </a:p>
          <a:p>
            <a:r>
              <a:rPr lang="es-MX" dirty="0"/>
              <a:t>Las propiedades y atributos, son variables que contienen datos asociados a un objeto.</a:t>
            </a:r>
          </a:p>
        </p:txBody>
      </p:sp>
    </p:spTree>
    <p:extLst>
      <p:ext uri="{BB962C8B-B14F-4D97-AF65-F5344CB8AC3E}">
        <p14:creationId xmlns:p14="http://schemas.microsoft.com/office/powerpoint/2010/main" val="973227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CEE910-ACA4-458E-8576-5F91663859DD}"/>
              </a:ext>
            </a:extLst>
          </p:cNvPr>
          <p:cNvSpPr>
            <a:spLocks noGrp="1"/>
          </p:cNvSpPr>
          <p:nvPr>
            <p:ph type="title"/>
          </p:nvPr>
        </p:nvSpPr>
        <p:spPr/>
        <p:txBody>
          <a:bodyPr/>
          <a:lstStyle/>
          <a:p>
            <a:pPr algn="ctr"/>
            <a:r>
              <a:rPr lang="es-MX" dirty="0"/>
              <a:t>EMPECEMOS CON POO BÁSICA</a:t>
            </a:r>
          </a:p>
        </p:txBody>
      </p:sp>
      <p:sp>
        <p:nvSpPr>
          <p:cNvPr id="3" name="Marcador de contenido 2">
            <a:extLst>
              <a:ext uri="{FF2B5EF4-FFF2-40B4-BE49-F238E27FC236}">
                <a16:creationId xmlns:a16="http://schemas.microsoft.com/office/drawing/2014/main" id="{096101D8-1805-4A27-BA7E-F2159AA82793}"/>
              </a:ext>
            </a:extLst>
          </p:cNvPr>
          <p:cNvSpPr>
            <a:spLocks noGrp="1"/>
          </p:cNvSpPr>
          <p:nvPr>
            <p:ph idx="1"/>
          </p:nvPr>
        </p:nvSpPr>
        <p:spPr/>
        <p:txBody>
          <a:bodyPr/>
          <a:lstStyle/>
          <a:p>
            <a:r>
              <a:rPr lang="es-MX" dirty="0"/>
              <a:t>Toda clase consta de la palabra clave </a:t>
            </a:r>
            <a:r>
              <a:rPr lang="es-MX" dirty="0" err="1"/>
              <a:t>class</a:t>
            </a:r>
            <a:r>
              <a:rPr lang="es-MX" dirty="0"/>
              <a:t> seguido del nombre de la clase y un bloque de código entre llaves. Dentro del bloque de código se pueden crear tres tipos de bloques básicos: </a:t>
            </a:r>
          </a:p>
          <a:p>
            <a:r>
              <a:rPr lang="es-MX" dirty="0"/>
              <a:t>· Constantes </a:t>
            </a:r>
          </a:p>
          <a:p>
            <a:r>
              <a:rPr lang="es-MX" dirty="0"/>
              <a:t>· Variables </a:t>
            </a:r>
          </a:p>
          <a:p>
            <a:r>
              <a:rPr lang="es-MX" dirty="0"/>
              <a:t>· Métodos </a:t>
            </a:r>
          </a:p>
          <a:p>
            <a:r>
              <a:rPr lang="es-MX" dirty="0"/>
              <a:t>Una vez creadas dentro de las llaves, tanto la constante, como la variable, como la función pertenecen a la clase, y para ser utilizadas hay que acceder a través de la clase.</a:t>
            </a:r>
          </a:p>
        </p:txBody>
      </p:sp>
    </p:spTree>
    <p:extLst>
      <p:ext uri="{BB962C8B-B14F-4D97-AF65-F5344CB8AC3E}">
        <p14:creationId xmlns:p14="http://schemas.microsoft.com/office/powerpoint/2010/main" val="3731086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0C6AA2-F18F-4358-8284-B3B6E8A031D9}"/>
              </a:ext>
            </a:extLst>
          </p:cNvPr>
          <p:cNvSpPr>
            <a:spLocks noGrp="1"/>
          </p:cNvSpPr>
          <p:nvPr>
            <p:ph type="title"/>
          </p:nvPr>
        </p:nvSpPr>
        <p:spPr/>
        <p:txBody>
          <a:bodyPr/>
          <a:lstStyle/>
          <a:p>
            <a:pPr algn="ctr"/>
            <a:r>
              <a:rPr lang="es-MX" dirty="0"/>
              <a:t>Reglas de Estilo sugeridas</a:t>
            </a:r>
          </a:p>
        </p:txBody>
      </p:sp>
      <p:sp>
        <p:nvSpPr>
          <p:cNvPr id="3" name="Marcador de contenido 2">
            <a:extLst>
              <a:ext uri="{FF2B5EF4-FFF2-40B4-BE49-F238E27FC236}">
                <a16:creationId xmlns:a16="http://schemas.microsoft.com/office/drawing/2014/main" id="{1E5D641B-45B9-4922-BE35-6576E2BAE194}"/>
              </a:ext>
            </a:extLst>
          </p:cNvPr>
          <p:cNvSpPr>
            <a:spLocks noGrp="1"/>
          </p:cNvSpPr>
          <p:nvPr>
            <p:ph idx="1"/>
          </p:nvPr>
        </p:nvSpPr>
        <p:spPr/>
        <p:txBody>
          <a:bodyPr/>
          <a:lstStyle/>
          <a:p>
            <a:r>
              <a:rPr lang="es-MX" dirty="0"/>
              <a:t>Utilizar </a:t>
            </a:r>
            <a:r>
              <a:rPr lang="es-MX" dirty="0" err="1"/>
              <a:t>CamelCase</a:t>
            </a:r>
            <a:r>
              <a:rPr lang="es-MX" dirty="0"/>
              <a:t> para el nombre de las clases. La llave de apertura en la misma línea que el nombre de la clase, permite una mejor legibilidad del código.</a:t>
            </a:r>
          </a:p>
        </p:txBody>
      </p:sp>
    </p:spTree>
    <p:extLst>
      <p:ext uri="{BB962C8B-B14F-4D97-AF65-F5344CB8AC3E}">
        <p14:creationId xmlns:p14="http://schemas.microsoft.com/office/powerpoint/2010/main" val="2885566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2E4F8D-AEDB-49D1-8BF7-92F47DDD0761}"/>
              </a:ext>
            </a:extLst>
          </p:cNvPr>
          <p:cNvSpPr>
            <a:spLocks noGrp="1"/>
          </p:cNvSpPr>
          <p:nvPr>
            <p:ph type="title"/>
          </p:nvPr>
        </p:nvSpPr>
        <p:spPr/>
        <p:txBody>
          <a:bodyPr/>
          <a:lstStyle/>
          <a:p>
            <a:pPr algn="ctr"/>
            <a:r>
              <a:rPr lang="es-MX" dirty="0"/>
              <a:t>Herencia de Clases</a:t>
            </a:r>
          </a:p>
        </p:txBody>
      </p:sp>
      <p:sp>
        <p:nvSpPr>
          <p:cNvPr id="3" name="Marcador de contenido 2">
            <a:extLst>
              <a:ext uri="{FF2B5EF4-FFF2-40B4-BE49-F238E27FC236}">
                <a16:creationId xmlns:a16="http://schemas.microsoft.com/office/drawing/2014/main" id="{DCD3ADD3-B65F-4173-8F54-2346291D8E4A}"/>
              </a:ext>
            </a:extLst>
          </p:cNvPr>
          <p:cNvSpPr>
            <a:spLocks noGrp="1"/>
          </p:cNvSpPr>
          <p:nvPr>
            <p:ph idx="1"/>
          </p:nvPr>
        </p:nvSpPr>
        <p:spPr/>
        <p:txBody>
          <a:bodyPr/>
          <a:lstStyle/>
          <a:p>
            <a:r>
              <a:rPr lang="es-MX" dirty="0"/>
              <a:t>Los objetos pueden heredar propiedades y métodos de otros objetos. Para ello, PHP permite la “extensión” (herencia) de clases, cuya característica representa la relación existente entre diferentes objetos. Para definir una clase como extensión de una clase “padre” se utiliza la palabra clave </a:t>
            </a:r>
            <a:r>
              <a:rPr lang="es-MX" dirty="0" err="1"/>
              <a:t>extends</a:t>
            </a:r>
            <a:r>
              <a:rPr lang="es-MX" dirty="0"/>
              <a:t>.</a:t>
            </a:r>
          </a:p>
        </p:txBody>
      </p:sp>
    </p:spTree>
    <p:extLst>
      <p:ext uri="{BB962C8B-B14F-4D97-AF65-F5344CB8AC3E}">
        <p14:creationId xmlns:p14="http://schemas.microsoft.com/office/powerpoint/2010/main" val="3524347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83BA47-B5BA-45AF-81DF-BC89111B5E8D}"/>
              </a:ext>
            </a:extLst>
          </p:cNvPr>
          <p:cNvSpPr>
            <a:spLocks noGrp="1"/>
          </p:cNvSpPr>
          <p:nvPr>
            <p:ph type="title"/>
          </p:nvPr>
        </p:nvSpPr>
        <p:spPr>
          <a:xfrm>
            <a:off x="646111" y="452718"/>
            <a:ext cx="9404723" cy="832385"/>
          </a:xfrm>
        </p:spPr>
        <p:txBody>
          <a:bodyPr/>
          <a:lstStyle/>
          <a:p>
            <a:pPr algn="ctr"/>
            <a:r>
              <a:rPr lang="es-MX" dirty="0"/>
              <a:t>Declaración de clases abstractas</a:t>
            </a:r>
          </a:p>
        </p:txBody>
      </p:sp>
      <p:sp>
        <p:nvSpPr>
          <p:cNvPr id="3" name="Marcador de contenido 2">
            <a:extLst>
              <a:ext uri="{FF2B5EF4-FFF2-40B4-BE49-F238E27FC236}">
                <a16:creationId xmlns:a16="http://schemas.microsoft.com/office/drawing/2014/main" id="{77829065-A68B-4F85-A4DA-5DB249C8073B}"/>
              </a:ext>
            </a:extLst>
          </p:cNvPr>
          <p:cNvSpPr>
            <a:spLocks noGrp="1"/>
          </p:cNvSpPr>
          <p:nvPr>
            <p:ph idx="1"/>
          </p:nvPr>
        </p:nvSpPr>
        <p:spPr/>
        <p:txBody>
          <a:bodyPr/>
          <a:lstStyle/>
          <a:p>
            <a:r>
              <a:rPr lang="es-MX" dirty="0"/>
              <a:t>Las clases abstractas son aquellas que no necesitan ser instanciadas pero sin embargo, serán heredadas en algún momento. Se definen anteponiendo la palabra clave </a:t>
            </a:r>
            <a:r>
              <a:rPr lang="es-MX" dirty="0" err="1"/>
              <a:t>abstract</a:t>
            </a:r>
            <a:r>
              <a:rPr lang="es-MX" dirty="0"/>
              <a:t>.</a:t>
            </a:r>
          </a:p>
          <a:p>
            <a:r>
              <a:rPr lang="es-MX" dirty="0"/>
              <a:t>Este tipo de clases, será la que contenga métodos abstractos (que veremos más adelante) y generalmente, su finalidad, es la de declarar clases “genéricas” que necesitan ser declaradas pero a las cuales, no se puede otorgar una definición precisa (No se pueden instanciar), de eso, se encargarán las clases que la hereden).</a:t>
            </a:r>
          </a:p>
        </p:txBody>
      </p:sp>
    </p:spTree>
    <p:extLst>
      <p:ext uri="{BB962C8B-B14F-4D97-AF65-F5344CB8AC3E}">
        <p14:creationId xmlns:p14="http://schemas.microsoft.com/office/powerpoint/2010/main" val="3894626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TotalTime>
  <Words>1932</Words>
  <Application>Microsoft Office PowerPoint</Application>
  <PresentationFormat>Panorámica</PresentationFormat>
  <Paragraphs>80</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Century Gothic</vt:lpstr>
      <vt:lpstr>Wingdings 3</vt:lpstr>
      <vt:lpstr>Ion</vt:lpstr>
      <vt:lpstr>PHP POP</vt:lpstr>
      <vt:lpstr>PROGRAMACIÓN ORIENTADA A OBJETOS EN PHP</vt:lpstr>
      <vt:lpstr>CARACTERÍSTICAS CONCEPTUALES DE LA POO</vt:lpstr>
      <vt:lpstr>Presentación de PowerPoint</vt:lpstr>
      <vt:lpstr>Presentación de PowerPoint</vt:lpstr>
      <vt:lpstr>EMPECEMOS CON POO BÁSICA</vt:lpstr>
      <vt:lpstr>Reglas de Estilo sugeridas</vt:lpstr>
      <vt:lpstr>Herencia de Clases</vt:lpstr>
      <vt:lpstr>Declaración de clases abstractas</vt:lpstr>
      <vt:lpstr>Declaración de Clases finales En PHP</vt:lpstr>
      <vt:lpstr>OBJETOS E INSTANCIAS</vt:lpstr>
      <vt:lpstr>Instanciar una clase</vt:lpstr>
      <vt:lpstr>Reglas para la instanciación de los objetos</vt:lpstr>
      <vt:lpstr>Definición de atributos o propiedades en PHP </vt:lpstr>
      <vt:lpstr>Niveles de acceso</vt:lpstr>
      <vt:lpstr>Presentación de PowerPoint</vt:lpstr>
      <vt:lpstr>ACCEDIENDO A LAS PROPIEDADES DE UN OBJETO:</vt:lpstr>
      <vt:lpstr>Presentación de PowerPoint</vt:lpstr>
      <vt:lpstr>CONSTANTES:</vt:lpstr>
      <vt:lpstr>MÉTODOS PHP </vt:lpstr>
      <vt:lpstr>Métodos públicos, privados, protegidos y estáticos</vt:lpstr>
      <vt:lpstr>Métodos mágicos en PHP </vt:lpstr>
      <vt:lpstr>INTERFACES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POP</dc:title>
  <dc:creator>jorge alberto muñiz urbina</dc:creator>
  <cp:lastModifiedBy>jorge alberto muñiz urbina</cp:lastModifiedBy>
  <cp:revision>5</cp:revision>
  <dcterms:created xsi:type="dcterms:W3CDTF">2019-05-06T17:45:22Z</dcterms:created>
  <dcterms:modified xsi:type="dcterms:W3CDTF">2019-05-06T18:36:51Z</dcterms:modified>
</cp:coreProperties>
</file>