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59" r:id="rId8"/>
    <p:sldId id="260" r:id="rId9"/>
    <p:sldId id="264" r:id="rId10"/>
    <p:sldId id="265" r:id="rId11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B200"/>
    <a:srgbClr val="F2F2F2"/>
    <a:srgbClr val="014067"/>
    <a:srgbClr val="3F3F3F"/>
    <a:srgbClr val="014E7D"/>
    <a:srgbClr val="013657"/>
    <a:srgbClr val="01456F"/>
    <a:srgbClr val="014B79"/>
    <a:srgbClr val="0937C9"/>
    <a:srgbClr val="0027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53" autoAdjust="0"/>
    <p:restoredTop sz="95249" autoAdjust="0"/>
  </p:normalViewPr>
  <p:slideViewPr>
    <p:cSldViewPr snapToGrid="0" showGuides="1">
      <p:cViewPr>
        <p:scale>
          <a:sx n="75" d="100"/>
          <a:sy n="75" d="100"/>
        </p:scale>
        <p:origin x="624" y="972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44019DA-0277-4D42-8F8F-25376A1D1F89}" type="datetime1">
              <a:rPr lang="ru-RU" smtClean="0"/>
              <a:t>28.02.2025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DE31B-A03F-4E9D-89BE-E86BF93D05F0}" type="datetime1">
              <a:rPr lang="ru-RU" smtClean="0"/>
              <a:pPr/>
              <a:t>28.02.2025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230CFA-805A-4FD3-B3A0-DAAA5993DA17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изобра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 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Рисунок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prstGeom prst="rect">
            <a:avLst/>
          </a:pr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 dirty="0"/>
              <a:t>Щелкните значок, чтобы добавить фото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 title="Название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стиль образца заголовка</a:t>
            </a:r>
          </a:p>
        </p:txBody>
      </p:sp>
      <p:sp>
        <p:nvSpPr>
          <p:cNvPr id="3" name="Подзаголовок 2" title="Подзаголовок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dirty="0"/>
              <a:t>ЩЕЛКНИТЕ, ЧТОБЫ ИЗМЕНИТЬ ПОДЗАГОЛОВОК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 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 title="Название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стиль образца заголовка</a:t>
            </a:r>
          </a:p>
        </p:txBody>
      </p:sp>
      <p:sp>
        <p:nvSpPr>
          <p:cNvPr id="3" name="Подзаголовок 2" title="Подзаголовок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dirty="0"/>
              <a:t>ЩЕЛКНИТЕ, ЧТОБЫ ИЗМЕНИТЬ СТИЛЬ ОБРАЗЦА ПОДЗАГОЛОВКА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ый треугольник 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7" name="Параллелограмм 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Заголовок 1" title="Название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ru-RU" noProof="0" dirty="0"/>
              <a:t>Щелкните, чтобы изменить стиль образца заголовка</a:t>
            </a:r>
          </a:p>
        </p:txBody>
      </p:sp>
      <p:sp>
        <p:nvSpPr>
          <p:cNvPr id="101" name="Текст 2" title="Подзаголовок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/>
              <a:t>ИЗМЕНИТЬ ОБРАЗЕЦ ТЕКСТА</a:t>
            </a: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араллелограмм 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 dirty="0"/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араллелограмм 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Диагональная полоса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Параллелограмм 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  <p:sp>
        <p:nvSpPr>
          <p:cNvPr id="25" name="Надпись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Параллелограмм 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 dirty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27" name="Заголовок 1" title="Название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стиль заголовка образца слайда </a:t>
            </a:r>
          </a:p>
        </p:txBody>
      </p:sp>
      <p:sp>
        <p:nvSpPr>
          <p:cNvPr id="29" name="Объект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Диагональная полоса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Параллелограмм 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  <p:sp>
        <p:nvSpPr>
          <p:cNvPr id="25" name="Надпись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Параллелограмм 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 dirty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27" name="Заголовок 1" title="Название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стиль заголовка образца слайда </a:t>
            </a: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Диагональная полоса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Параллелограмм 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  <p:sp>
        <p:nvSpPr>
          <p:cNvPr id="25" name="Надпись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Параллелограмм 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 dirty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27" name="Заголовок 1" title="Название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стиль заголовка образца слайда </a:t>
            </a:r>
          </a:p>
        </p:txBody>
      </p:sp>
      <p:sp>
        <p:nvSpPr>
          <p:cNvPr id="18" name="Текст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20" name="Текст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21" name="Объект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24" name="Объект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 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 title="Название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стиль образца 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 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 title="Название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стиль образца 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12" name="Рисунок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 dirty="0"/>
              <a:t>Щелкните значок, чтобы добавить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Надпись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Диагональная полоса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Параллелограмм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  <p:sp>
        <p:nvSpPr>
          <p:cNvPr id="30" name="Параллелограмм 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 dirty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Надпись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Диагональная полоса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Параллелограмм 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  <p:sp>
        <p:nvSpPr>
          <p:cNvPr id="31" name="Параллелограмм 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 dirty="0"/>
          </a:p>
        </p:txBody>
      </p:sp>
      <p:sp>
        <p:nvSpPr>
          <p:cNvPr id="33" name="Заголовок 1" title="Название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стиль заголовка образца слайда </a:t>
            </a: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с изобра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ый треугольник 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7" name="Параллелограмм 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Заголовок 1" title="Название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ru-RU" noProof="0" dirty="0"/>
              <a:t>Щелкните, чтобы изменить стиль образца заголовка</a:t>
            </a:r>
          </a:p>
        </p:txBody>
      </p:sp>
      <p:sp>
        <p:nvSpPr>
          <p:cNvPr id="101" name="Текст 2" title="Подзаголовок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/>
              <a:t>ИЗМЕНИТЬ ОБРАЗЕЦ ТЕКСТА</a:t>
            </a: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араллелограмм 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 dirty="0"/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prstGeom prst="rect">
            <a:avLst/>
          </a:pr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 dirty="0"/>
              <a:t>Щелкните значок, чтобы добавить фото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араллелограмм 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метка текста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 title="Пункты маркированного списка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24" name="Прямоугольный треугольник 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5" name="Рисунок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75400" y="0"/>
            <a:ext cx="58166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 dirty="0"/>
              <a:t>Щелкните значок, чтобы добавить фото</a:t>
            </a:r>
          </a:p>
        </p:txBody>
      </p: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Текст 4" title="Подзаголовок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 dirty="0"/>
              <a:t>НАЖМИТЕ ДЛЯ ИЗМЕНЕНИЯ СТИЛЯ ПОДЗАГОЛОВКА</a:t>
            </a:r>
          </a:p>
        </p:txBody>
      </p:sp>
      <p:sp>
        <p:nvSpPr>
          <p:cNvPr id="2" name="Заголовок 1" title="Название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</a:t>
            </a:r>
            <a:br>
              <a:rPr lang="ru-RU" noProof="0" dirty="0"/>
            </a:br>
            <a:r>
              <a:rPr lang="ru-RU" noProof="0" dirty="0"/>
              <a:t>Стиль образца заголовка 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метка текста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Прямоугольный треугольник 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8" name="Рисунок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99201" y="1308100"/>
            <a:ext cx="5892798" cy="55498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Ins="365760" rtlCol="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 dirty="0"/>
              <a:t>Щелкните значок, чтобы добавить фото</a:t>
            </a:r>
          </a:p>
        </p:txBody>
      </p:sp>
      <p:sp>
        <p:nvSpPr>
          <p:cNvPr id="3" name="Объект 2" title="Пункты маркированного списка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25" name="Параллелограмм 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 dirty="0"/>
          </a:p>
        </p:txBody>
      </p: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Текст 4" title="Подзаголовок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 dirty="0"/>
              <a:t>НАЖМИТЕ ДЛЯ ИЗМЕНЕНИЯ СТИЛЯ ПОДЗАГОЛОВКА</a:t>
            </a:r>
          </a:p>
        </p:txBody>
      </p:sp>
      <p:sp>
        <p:nvSpPr>
          <p:cNvPr id="19" name="Заголовок 1" title="Название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</a:t>
            </a:r>
            <a:br>
              <a:rPr lang="ru-RU" noProof="0" dirty="0"/>
            </a:br>
            <a:r>
              <a:rPr lang="ru-RU" noProof="0" dirty="0"/>
              <a:t>Стиль образца заголовка </a:t>
            </a: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 с под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Диагональная полоса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Параллелограмм 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  <p:sp>
        <p:nvSpPr>
          <p:cNvPr id="17" name="Текст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18" name="Объект 3" title="Пункты маркированного списка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>
              <a:buClr>
                <a:schemeClr val="accent2"/>
              </a:buClr>
            </a:pPr>
            <a:r>
              <a:rPr lang="ru-RU" noProof="0" dirty="0"/>
              <a:t>Второй уровень</a:t>
            </a:r>
          </a:p>
          <a:p>
            <a:pPr lvl="2" rtl="0">
              <a:buClr>
                <a:schemeClr val="accent2"/>
              </a:buClr>
            </a:pPr>
            <a:r>
              <a:rPr lang="ru-RU" noProof="0" dirty="0"/>
              <a:t>Третий уровень</a:t>
            </a:r>
          </a:p>
          <a:p>
            <a:pPr lvl="3" rtl="0">
              <a:buClr>
                <a:schemeClr val="accent2"/>
              </a:buClr>
            </a:pPr>
            <a:r>
              <a:rPr lang="ru-RU" noProof="0" dirty="0"/>
              <a:t>Четвертый уровень</a:t>
            </a:r>
          </a:p>
          <a:p>
            <a:pPr lvl="4" rtl="0">
              <a:buClr>
                <a:schemeClr val="accent2"/>
              </a:buClr>
            </a:pPr>
            <a:r>
              <a:rPr lang="ru-RU" noProof="0" dirty="0"/>
              <a:t>Пятый уровень</a:t>
            </a:r>
          </a:p>
        </p:txBody>
      </p:sp>
      <p:sp>
        <p:nvSpPr>
          <p:cNvPr id="19" name="Текст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20" name="Объект 5" title="Пункты маркированного списка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>
              <a:buClr>
                <a:schemeClr val="accent2"/>
              </a:buClr>
            </a:pPr>
            <a:r>
              <a:rPr lang="ru-RU" noProof="0" dirty="0"/>
              <a:t>Второй уровень</a:t>
            </a:r>
          </a:p>
          <a:p>
            <a:pPr lvl="2" rtl="0">
              <a:buClr>
                <a:schemeClr val="accent2"/>
              </a:buClr>
            </a:pPr>
            <a:r>
              <a:rPr lang="ru-RU" noProof="0" dirty="0"/>
              <a:t>Третий уровень</a:t>
            </a:r>
          </a:p>
          <a:p>
            <a:pPr lvl="3" rtl="0">
              <a:buClr>
                <a:schemeClr val="accent2"/>
              </a:buClr>
            </a:pPr>
            <a:r>
              <a:rPr lang="ru-RU" noProof="0" dirty="0"/>
              <a:t>Четвертый уровень</a:t>
            </a:r>
          </a:p>
          <a:p>
            <a:pPr lvl="4" rtl="0">
              <a:buClr>
                <a:schemeClr val="accent2"/>
              </a:buClr>
            </a:pPr>
            <a:r>
              <a:rPr lang="ru-RU" noProof="0" dirty="0"/>
              <a:t>Пятый уровень</a:t>
            </a:r>
          </a:p>
        </p:txBody>
      </p:sp>
      <p:sp>
        <p:nvSpPr>
          <p:cNvPr id="24" name="Текст 4" title="Подзаголовок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 dirty="0"/>
              <a:t>НАЖМИТЕ ДЛЯ ИЗМЕНЕНИЯ СТИЛЯ ПОДЗАГОЛОВКА</a:t>
            </a:r>
          </a:p>
        </p:txBody>
      </p:sp>
      <p:sp>
        <p:nvSpPr>
          <p:cNvPr id="25" name="Надпись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Параллелограмм 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 dirty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27" name="Заголовок 1" title="Название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стиль заголовка образца слайда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адпись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Диагональная полоса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Параллелограмм 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  <p:sp>
        <p:nvSpPr>
          <p:cNvPr id="33" name="Параллелограмм 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 dirty="0"/>
          </a:p>
        </p:txBody>
      </p:sp>
      <p:sp>
        <p:nvSpPr>
          <p:cNvPr id="34" name="Текст 4" title="Подзаголовок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 dirty="0"/>
              <a:t>НАЖМИТЕ ДЛЯ ИЗМЕНЕНИЯ СТИЛЯ ПОДЗАГОЛОВКА</a:t>
            </a: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7" name="Заголовок 1" title="Название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стиль заголовка образца слайда 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dirty="0"/>
              <a:t>Добавьте текст здесь</a:t>
            </a:r>
          </a:p>
        </p:txBody>
      </p:sp>
      <p:sp>
        <p:nvSpPr>
          <p:cNvPr id="20" name="Диаграмма 2" title="Диаграмма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 rtl="0"/>
            <a:r>
              <a:rPr lang="ru-RU" noProof="0" dirty="0"/>
              <a:t>Щелкните значок, чтобы добавить диаграмму</a:t>
            </a:r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аблица 11" title="Таблица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 rtlCol="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ru-RU" noProof="0" dirty="0"/>
              <a:t>Щелкните значок, чтобы добавить таблицу</a:t>
            </a:r>
          </a:p>
        </p:txBody>
      </p:sp>
      <p:sp>
        <p:nvSpPr>
          <p:cNvPr id="16" name="Надпись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Диагональная полоса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Параллелограмм 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  <p:sp>
        <p:nvSpPr>
          <p:cNvPr id="36" name="Параллелограмм 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 dirty="0"/>
          </a:p>
        </p:txBody>
      </p:sp>
      <p:sp>
        <p:nvSpPr>
          <p:cNvPr id="37" name="Текст 4" title="Подзаголовок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 dirty="0"/>
              <a:t>НАЖМИТЕ ДЛЯ ИЗМЕНЕНИЯ СТИЛЯ ПОДЗАГОЛОВКА</a:t>
            </a: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7" name="Заголовок 1" title="Название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стиль заголовка образца слайда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рупная фотограф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ый треугольник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5" name="Рисунок 31" title="Изображение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изображение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1" title="Название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 dirty="0"/>
              <a:t>Добавьте подпись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title="Название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стиль образца заголовка</a:t>
            </a:r>
          </a:p>
        </p:txBody>
      </p:sp>
      <p:sp>
        <p:nvSpPr>
          <p:cNvPr id="9" name="Текст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ru-RU" noProof="0" dirty="0"/>
              <a:t>Название</a:t>
            </a:r>
          </a:p>
        </p:txBody>
      </p:sp>
      <p:sp>
        <p:nvSpPr>
          <p:cNvPr id="10" name="Текст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ru-RU" noProof="0" dirty="0"/>
              <a:t>Номер телефона</a:t>
            </a:r>
          </a:p>
        </p:txBody>
      </p:sp>
      <p:sp>
        <p:nvSpPr>
          <p:cNvPr id="11" name="Текст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ru-RU" noProof="0" dirty="0"/>
              <a:t>Электронная почта </a:t>
            </a:r>
          </a:p>
        </p:txBody>
      </p:sp>
      <p:sp>
        <p:nvSpPr>
          <p:cNvPr id="13" name="Текст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ru-RU" noProof="0" dirty="0"/>
              <a:t>Веб-сайт компании</a:t>
            </a:r>
          </a:p>
        </p:txBody>
      </p:sp>
      <p:sp>
        <p:nvSpPr>
          <p:cNvPr id="14" name="Фигура 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ru-RU" noProof="0" dirty="0"/>
          </a:p>
        </p:txBody>
      </p:sp>
      <p:sp>
        <p:nvSpPr>
          <p:cNvPr id="15" name="Фигура 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ru-RU" noProof="0" dirty="0"/>
          </a:p>
        </p:txBody>
      </p:sp>
      <p:sp>
        <p:nvSpPr>
          <p:cNvPr id="19" name="Фигура 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ru-RU" noProof="0" dirty="0"/>
          </a:p>
        </p:txBody>
      </p:sp>
      <p:sp>
        <p:nvSpPr>
          <p:cNvPr id="20" name="Фигура 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ru-RU" noProof="0" dirty="0"/>
          </a:p>
        </p:txBody>
      </p:sp>
      <p:sp>
        <p:nvSpPr>
          <p:cNvPr id="21" name="Прямоугольный треугольник 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prstGeom prst="rect">
            <a:avLst/>
          </a:pr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 dirty="0"/>
              <a:t>Щелкните значок, чтобы добавить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rtl="0"/>
            <a:fld id="{8699F50C-BE38-4BD0-BA84-9B090E1F2B9B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Профессии</a:t>
            </a:r>
            <a:r>
              <a:rPr dirty="0"/>
              <a:t>, </a:t>
            </a:r>
            <a:r>
              <a:rPr dirty="0" err="1"/>
              <a:t>уходящие</a:t>
            </a:r>
            <a:r>
              <a:rPr dirty="0"/>
              <a:t> в </a:t>
            </a:r>
            <a:r>
              <a:rPr dirty="0" err="1"/>
              <a:t>прошлое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rPr dirty="0" err="1"/>
              <a:t>Какие</a:t>
            </a:r>
            <a:r>
              <a:rPr dirty="0"/>
              <a:t> </a:t>
            </a:r>
            <a:r>
              <a:rPr dirty="0" err="1"/>
              <a:t>профессии</a:t>
            </a:r>
            <a:r>
              <a:rPr dirty="0"/>
              <a:t> </a:t>
            </a:r>
            <a:r>
              <a:rPr dirty="0" err="1"/>
              <a:t>исчезнут</a:t>
            </a:r>
            <a:r>
              <a:rPr dirty="0"/>
              <a:t> в </a:t>
            </a:r>
            <a:r>
              <a:rPr dirty="0" err="1"/>
              <a:t>ближайшие</a:t>
            </a:r>
            <a:r>
              <a:rPr dirty="0"/>
              <a:t> </a:t>
            </a:r>
            <a:r>
              <a:rPr dirty="0" err="1"/>
              <a:t>годы</a:t>
            </a:r>
            <a:r>
              <a:rPr dirty="0"/>
              <a:t> и </a:t>
            </a:r>
            <a:r>
              <a:rPr dirty="0" err="1"/>
              <a:t>почему</a:t>
            </a:r>
            <a:r>
              <a:rPr dirty="0"/>
              <a:t>?</a:t>
            </a:r>
          </a:p>
        </p:txBody>
      </p:sp>
      <p:pic>
        <p:nvPicPr>
          <p:cNvPr id="5" name="Рисунок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30" r="25730"/>
          <a:stretch>
            <a:fillRect/>
          </a:stretch>
        </p:blipFill>
        <p:spPr>
          <a:xfrm>
            <a:off x="2045074" y="986118"/>
            <a:ext cx="4066848" cy="5011915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Введение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3842" y="3732427"/>
            <a:ext cx="4911633" cy="1180232"/>
          </a:xfrm>
        </p:spPr>
        <p:txBody>
          <a:bodyPr>
            <a:normAutofit fontScale="47500" lnSpcReduction="20000"/>
          </a:bodyPr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rPr dirty="0"/>
              <a:t>• </a:t>
            </a:r>
            <a:r>
              <a:rPr sz="2500" dirty="0" err="1"/>
              <a:t>Развитие</a:t>
            </a:r>
            <a:r>
              <a:rPr sz="2500" dirty="0"/>
              <a:t> </a:t>
            </a:r>
            <a:r>
              <a:rPr sz="2500" dirty="0" err="1"/>
              <a:t>технологий</a:t>
            </a:r>
            <a:r>
              <a:rPr sz="2500" dirty="0"/>
              <a:t> и </a:t>
            </a:r>
            <a:r>
              <a:rPr sz="2500" dirty="0" err="1"/>
              <a:t>автоматизация</a:t>
            </a:r>
            <a:r>
              <a:rPr sz="2500" dirty="0"/>
              <a:t> </a:t>
            </a:r>
            <a:r>
              <a:rPr sz="2500" dirty="0" err="1"/>
              <a:t>изменяют</a:t>
            </a:r>
            <a:r>
              <a:rPr sz="2500" dirty="0"/>
              <a:t> </a:t>
            </a:r>
            <a:r>
              <a:rPr sz="2500" dirty="0" err="1"/>
              <a:t>рынок</a:t>
            </a:r>
            <a:r>
              <a:rPr sz="2500" dirty="0"/>
              <a:t> </a:t>
            </a:r>
            <a:r>
              <a:rPr sz="2500" dirty="0" err="1"/>
              <a:t>труда</a:t>
            </a:r>
            <a:r>
              <a:rPr sz="2500" dirty="0"/>
              <a:t>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sz="2500" dirty="0"/>
              <a:t>• </a:t>
            </a:r>
            <a:r>
              <a:rPr sz="2500" dirty="0" err="1"/>
              <a:t>Некоторые</a:t>
            </a:r>
            <a:r>
              <a:rPr sz="2500" dirty="0"/>
              <a:t> </a:t>
            </a:r>
            <a:r>
              <a:rPr sz="2500" dirty="0" err="1"/>
              <a:t>профессии</a:t>
            </a:r>
            <a:r>
              <a:rPr sz="2500" dirty="0"/>
              <a:t> </a:t>
            </a:r>
            <a:r>
              <a:rPr sz="2500" dirty="0" err="1"/>
              <a:t>исчезают</a:t>
            </a:r>
            <a:r>
              <a:rPr sz="2500" dirty="0"/>
              <a:t> </a:t>
            </a:r>
            <a:r>
              <a:rPr sz="2500" dirty="0" err="1"/>
              <a:t>или</a:t>
            </a:r>
            <a:r>
              <a:rPr sz="2500" dirty="0"/>
              <a:t> </a:t>
            </a:r>
            <a:r>
              <a:rPr sz="2500" dirty="0" err="1"/>
              <a:t>трансформируются</a:t>
            </a:r>
            <a:r>
              <a:rPr sz="2500" dirty="0"/>
              <a:t>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sz="2500" dirty="0"/>
              <a:t>• </a:t>
            </a:r>
            <a:r>
              <a:rPr sz="2500" dirty="0" err="1"/>
              <a:t>Рассмотрим</a:t>
            </a:r>
            <a:r>
              <a:rPr sz="2500" dirty="0"/>
              <a:t> </a:t>
            </a:r>
            <a:r>
              <a:rPr sz="2500" dirty="0" err="1"/>
              <a:t>причины</a:t>
            </a:r>
            <a:r>
              <a:rPr sz="2500" dirty="0"/>
              <a:t> </a:t>
            </a:r>
            <a:r>
              <a:rPr sz="2500" dirty="0" err="1"/>
              <a:t>исчезновения</a:t>
            </a:r>
            <a:r>
              <a:rPr sz="2500" dirty="0"/>
              <a:t> и </a:t>
            </a:r>
            <a:r>
              <a:rPr sz="2500" dirty="0" err="1"/>
              <a:t>возможные</a:t>
            </a:r>
            <a:r>
              <a:rPr sz="2500" dirty="0"/>
              <a:t> </a:t>
            </a:r>
            <a:r>
              <a:rPr sz="2500" dirty="0" err="1"/>
              <a:t>альтернативы</a:t>
            </a:r>
            <a:r>
              <a:rPr sz="2500" dirty="0"/>
              <a:t>.</a:t>
            </a:r>
          </a:p>
        </p:txBody>
      </p:sp>
      <p:pic>
        <p:nvPicPr>
          <p:cNvPr id="7" name="Рисунок 6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1" r="6891"/>
          <a:stretch>
            <a:fillRect/>
          </a:stretch>
        </p:blipFill>
        <p:spPr>
          <a:xfrm>
            <a:off x="1461248" y="977485"/>
            <a:ext cx="4589929" cy="5137089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Основные</a:t>
            </a:r>
            <a:r>
              <a:rPr dirty="0"/>
              <a:t> </a:t>
            </a:r>
            <a:r>
              <a:rPr dirty="0" err="1"/>
              <a:t>причины</a:t>
            </a:r>
            <a:r>
              <a:rPr dirty="0"/>
              <a:t> </a:t>
            </a:r>
            <a:r>
              <a:rPr dirty="0" err="1"/>
              <a:t>исчезновения</a:t>
            </a:r>
            <a:r>
              <a:rPr dirty="0"/>
              <a:t> </a:t>
            </a:r>
            <a:r>
              <a:rPr dirty="0" err="1"/>
              <a:t>профессий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3842" y="3792046"/>
            <a:ext cx="4911633" cy="1039930"/>
          </a:xfrm>
        </p:spPr>
        <p:txBody>
          <a:bodyPr>
            <a:noAutofit/>
          </a:bodyPr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rPr sz="1000" dirty="0"/>
              <a:t>1. </a:t>
            </a:r>
            <a:r>
              <a:rPr sz="1000" dirty="0" err="1"/>
              <a:t>Автоматизация</a:t>
            </a:r>
            <a:r>
              <a:rPr sz="1000" dirty="0"/>
              <a:t> и </a:t>
            </a:r>
            <a:r>
              <a:rPr sz="1000" dirty="0" err="1"/>
              <a:t>роботизация</a:t>
            </a:r>
            <a:r>
              <a:rPr sz="1000" dirty="0"/>
              <a:t> – </a:t>
            </a:r>
            <a:r>
              <a:rPr sz="1000" dirty="0" err="1"/>
              <a:t>машины</a:t>
            </a:r>
            <a:r>
              <a:rPr sz="1000" dirty="0"/>
              <a:t> </a:t>
            </a:r>
            <a:r>
              <a:rPr sz="1000" dirty="0" err="1"/>
              <a:t>заменяют</a:t>
            </a:r>
            <a:r>
              <a:rPr sz="1000" dirty="0"/>
              <a:t> </a:t>
            </a:r>
            <a:r>
              <a:rPr sz="1000" dirty="0" err="1"/>
              <a:t>рутинный</a:t>
            </a:r>
            <a:r>
              <a:rPr sz="1000" dirty="0"/>
              <a:t> </a:t>
            </a:r>
            <a:r>
              <a:rPr sz="1000" dirty="0" err="1"/>
              <a:t>труд</a:t>
            </a:r>
            <a:r>
              <a:rPr sz="1000" dirty="0"/>
              <a:t>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sz="1000" dirty="0"/>
              <a:t>2. </a:t>
            </a:r>
            <a:r>
              <a:rPr sz="1000" dirty="0" err="1"/>
              <a:t>Искусственный</a:t>
            </a:r>
            <a:r>
              <a:rPr sz="1000" dirty="0"/>
              <a:t> </a:t>
            </a:r>
            <a:r>
              <a:rPr sz="1000" dirty="0" err="1"/>
              <a:t>интеллект</a:t>
            </a:r>
            <a:r>
              <a:rPr sz="1000" dirty="0"/>
              <a:t> (ИИ) – </a:t>
            </a:r>
            <a:r>
              <a:rPr sz="1000" dirty="0" err="1"/>
              <a:t>анализ</a:t>
            </a:r>
            <a:r>
              <a:rPr sz="1000" dirty="0"/>
              <a:t> </a:t>
            </a:r>
            <a:r>
              <a:rPr sz="1000" dirty="0" err="1"/>
              <a:t>данных</a:t>
            </a:r>
            <a:r>
              <a:rPr sz="1000" dirty="0"/>
              <a:t>, </a:t>
            </a:r>
            <a:r>
              <a:rPr sz="1000" dirty="0" err="1"/>
              <a:t>автоматизация</a:t>
            </a:r>
            <a:r>
              <a:rPr sz="1000" dirty="0"/>
              <a:t> </a:t>
            </a:r>
            <a:r>
              <a:rPr sz="1000" dirty="0" err="1"/>
              <a:t>решений</a:t>
            </a:r>
            <a:r>
              <a:rPr sz="1000" dirty="0"/>
              <a:t>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sz="1000" dirty="0"/>
              <a:t>3. </a:t>
            </a:r>
            <a:r>
              <a:rPr sz="1000" dirty="0" err="1"/>
              <a:t>Цифровизация</a:t>
            </a:r>
            <a:r>
              <a:rPr sz="1000" dirty="0"/>
              <a:t> – </a:t>
            </a:r>
            <a:r>
              <a:rPr sz="1000" dirty="0" err="1"/>
              <a:t>онлайн-сервисы</a:t>
            </a:r>
            <a:r>
              <a:rPr sz="1000" dirty="0"/>
              <a:t> </a:t>
            </a:r>
            <a:r>
              <a:rPr sz="1000" dirty="0" err="1"/>
              <a:t>заменяют</a:t>
            </a:r>
            <a:r>
              <a:rPr sz="1000" dirty="0"/>
              <a:t> </a:t>
            </a:r>
            <a:r>
              <a:rPr sz="1000" dirty="0" err="1"/>
              <a:t>традиционные</a:t>
            </a:r>
            <a:r>
              <a:rPr sz="1000" dirty="0"/>
              <a:t> </a:t>
            </a:r>
            <a:r>
              <a:rPr sz="1000" dirty="0" err="1"/>
              <a:t>профессии</a:t>
            </a:r>
            <a:r>
              <a:rPr sz="1000" dirty="0"/>
              <a:t>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sz="1000" dirty="0"/>
              <a:t>4. </a:t>
            </a:r>
            <a:r>
              <a:rPr sz="1000" dirty="0" err="1"/>
              <a:t>Экономические</a:t>
            </a:r>
            <a:r>
              <a:rPr sz="1000" dirty="0"/>
              <a:t> и </a:t>
            </a:r>
            <a:r>
              <a:rPr sz="1000" dirty="0" err="1"/>
              <a:t>экологические</a:t>
            </a:r>
            <a:r>
              <a:rPr sz="1000" dirty="0"/>
              <a:t> </a:t>
            </a:r>
            <a:r>
              <a:rPr sz="1000" dirty="0" err="1"/>
              <a:t>изменения</a:t>
            </a:r>
            <a:r>
              <a:rPr sz="1000" dirty="0"/>
              <a:t> – </a:t>
            </a:r>
            <a:r>
              <a:rPr sz="1000" dirty="0" err="1"/>
              <a:t>переход</a:t>
            </a:r>
            <a:r>
              <a:rPr sz="1000" dirty="0"/>
              <a:t> </a:t>
            </a:r>
            <a:r>
              <a:rPr sz="1000" dirty="0" err="1"/>
              <a:t>на</a:t>
            </a:r>
            <a:r>
              <a:rPr sz="1000" dirty="0"/>
              <a:t> </a:t>
            </a:r>
            <a:r>
              <a:rPr sz="1000" dirty="0" err="1"/>
              <a:t>новые</a:t>
            </a:r>
            <a:r>
              <a:rPr sz="1000" dirty="0"/>
              <a:t> </a:t>
            </a:r>
            <a:r>
              <a:rPr sz="1000" dirty="0" err="1"/>
              <a:t>технологии</a:t>
            </a:r>
            <a:r>
              <a:rPr sz="1000" dirty="0"/>
              <a:t>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sz="1000" dirty="0"/>
              <a:t>5. </a:t>
            </a:r>
            <a:r>
              <a:rPr sz="1000" dirty="0" err="1"/>
              <a:t>Изменения</a:t>
            </a:r>
            <a:r>
              <a:rPr sz="1000" dirty="0"/>
              <a:t> в </a:t>
            </a:r>
            <a:r>
              <a:rPr sz="1000" dirty="0" err="1"/>
              <a:t>потребностях</a:t>
            </a:r>
            <a:r>
              <a:rPr sz="1000" dirty="0"/>
              <a:t> </a:t>
            </a:r>
            <a:r>
              <a:rPr sz="1000" dirty="0" err="1"/>
              <a:t>общества</a:t>
            </a:r>
            <a:r>
              <a:rPr sz="1000" dirty="0"/>
              <a:t> – </a:t>
            </a:r>
            <a:r>
              <a:rPr sz="1000" dirty="0" err="1"/>
              <a:t>новые</a:t>
            </a:r>
            <a:r>
              <a:rPr sz="1000" dirty="0"/>
              <a:t> </a:t>
            </a:r>
            <a:r>
              <a:rPr sz="1000" dirty="0" err="1"/>
              <a:t>привычки</a:t>
            </a:r>
            <a:r>
              <a:rPr sz="1000" dirty="0"/>
              <a:t> и </a:t>
            </a:r>
            <a:r>
              <a:rPr sz="1000" dirty="0" err="1"/>
              <a:t>запросы</a:t>
            </a:r>
            <a:r>
              <a:rPr sz="1000" dirty="0"/>
              <a:t>.</a:t>
            </a:r>
          </a:p>
        </p:txBody>
      </p:sp>
      <p:pic>
        <p:nvPicPr>
          <p:cNvPr id="8" name="Рисунок 7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23" r="25823"/>
          <a:stretch>
            <a:fillRect/>
          </a:stretch>
        </p:blipFill>
        <p:spPr>
          <a:xfrm>
            <a:off x="1530998" y="975244"/>
            <a:ext cx="4428523" cy="5137089"/>
          </a:xfrm>
          <a:effectLst>
            <a:outerShdw blurRad="50800" dist="38100" dir="5400000" sx="101000" sy="101000" algn="t" rotWithShape="0">
              <a:prstClr val="black">
                <a:alpha val="35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Профессии</a:t>
            </a:r>
            <a:r>
              <a:rPr dirty="0"/>
              <a:t>, </a:t>
            </a:r>
            <a:r>
              <a:rPr dirty="0" err="1"/>
              <a:t>которые</a:t>
            </a:r>
            <a:r>
              <a:rPr dirty="0"/>
              <a:t> </a:t>
            </a:r>
            <a:r>
              <a:rPr dirty="0" err="1"/>
              <a:t>исчезнут</a:t>
            </a:r>
            <a:r>
              <a:rPr dirty="0"/>
              <a:t> </a:t>
            </a:r>
            <a:r>
              <a:rPr dirty="0" err="1"/>
              <a:t>из-за</a:t>
            </a:r>
            <a:r>
              <a:rPr dirty="0"/>
              <a:t> </a:t>
            </a:r>
            <a:r>
              <a:rPr dirty="0" err="1"/>
              <a:t>автоматизации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3842" y="3792046"/>
            <a:ext cx="4911633" cy="1516554"/>
          </a:xfrm>
        </p:spPr>
        <p:txBody>
          <a:bodyPr>
            <a:normAutofit fontScale="55000" lnSpcReduction="20000"/>
          </a:bodyPr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rPr dirty="0"/>
              <a:t>• </a:t>
            </a:r>
            <a:r>
              <a:rPr dirty="0" err="1"/>
              <a:t>Кассиры</a:t>
            </a:r>
            <a:r>
              <a:rPr dirty="0"/>
              <a:t> (</a:t>
            </a:r>
            <a:r>
              <a:rPr dirty="0" err="1"/>
              <a:t>заменяются</a:t>
            </a:r>
            <a:r>
              <a:rPr dirty="0"/>
              <a:t> </a:t>
            </a:r>
            <a:r>
              <a:rPr dirty="0" err="1"/>
              <a:t>кассами</a:t>
            </a:r>
            <a:r>
              <a:rPr dirty="0"/>
              <a:t> </a:t>
            </a:r>
            <a:r>
              <a:rPr dirty="0" err="1"/>
              <a:t>самообслуживания</a:t>
            </a:r>
            <a:r>
              <a:rPr dirty="0"/>
              <a:t>)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dirty="0"/>
              <a:t>• </a:t>
            </a:r>
            <a:r>
              <a:rPr dirty="0" err="1"/>
              <a:t>Операторы</a:t>
            </a:r>
            <a:r>
              <a:rPr dirty="0"/>
              <a:t> call-</a:t>
            </a:r>
            <a:r>
              <a:rPr dirty="0" err="1"/>
              <a:t>центров</a:t>
            </a:r>
            <a:r>
              <a:rPr dirty="0"/>
              <a:t> (ИИ и </a:t>
            </a:r>
            <a:r>
              <a:rPr dirty="0" err="1"/>
              <a:t>чат-боты</a:t>
            </a:r>
            <a:r>
              <a:rPr dirty="0"/>
              <a:t>)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dirty="0"/>
              <a:t>• </a:t>
            </a:r>
            <a:r>
              <a:rPr dirty="0" err="1"/>
              <a:t>Почтальоны</a:t>
            </a:r>
            <a:r>
              <a:rPr dirty="0"/>
              <a:t> (</a:t>
            </a:r>
            <a:r>
              <a:rPr dirty="0" err="1"/>
              <a:t>переход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электронную</a:t>
            </a:r>
            <a:r>
              <a:rPr dirty="0"/>
              <a:t> </a:t>
            </a:r>
            <a:r>
              <a:rPr dirty="0" err="1"/>
              <a:t>почту</a:t>
            </a:r>
            <a:r>
              <a:rPr dirty="0"/>
              <a:t>)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dirty="0"/>
              <a:t>• </a:t>
            </a:r>
            <a:r>
              <a:rPr dirty="0" err="1"/>
              <a:t>Простой</a:t>
            </a:r>
            <a:r>
              <a:rPr dirty="0"/>
              <a:t> </a:t>
            </a:r>
            <a:r>
              <a:rPr dirty="0" err="1"/>
              <a:t>рабочий</a:t>
            </a:r>
            <a:r>
              <a:rPr dirty="0"/>
              <a:t> </a:t>
            </a:r>
            <a:r>
              <a:rPr dirty="0" err="1"/>
              <a:t>персонал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производстве</a:t>
            </a:r>
            <a:r>
              <a:rPr dirty="0"/>
              <a:t> (</a:t>
            </a:r>
            <a:r>
              <a:rPr dirty="0" err="1"/>
              <a:t>роботы</a:t>
            </a:r>
            <a:r>
              <a:rPr dirty="0"/>
              <a:t> и </a:t>
            </a:r>
            <a:r>
              <a:rPr dirty="0" err="1"/>
              <a:t>автоматизированные</a:t>
            </a:r>
            <a:r>
              <a:rPr dirty="0"/>
              <a:t> </a:t>
            </a:r>
            <a:r>
              <a:rPr dirty="0" err="1"/>
              <a:t>линии</a:t>
            </a:r>
            <a:r>
              <a:rPr dirty="0"/>
              <a:t>)</a:t>
            </a:r>
          </a:p>
        </p:txBody>
      </p:sp>
      <p:pic>
        <p:nvPicPr>
          <p:cNvPr id="5" name="Рисунок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76" r="14076"/>
          <a:stretch>
            <a:fillRect/>
          </a:stretch>
        </p:blipFill>
        <p:spPr>
          <a:xfrm>
            <a:off x="1467498" y="899044"/>
            <a:ext cx="4428523" cy="51370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Профессии</a:t>
            </a:r>
            <a:r>
              <a:rPr dirty="0"/>
              <a:t>, </a:t>
            </a:r>
            <a:r>
              <a:rPr dirty="0" err="1"/>
              <a:t>которые</a:t>
            </a:r>
            <a:r>
              <a:rPr dirty="0"/>
              <a:t> </a:t>
            </a:r>
            <a:r>
              <a:rPr dirty="0" err="1"/>
              <a:t>заменит</a:t>
            </a:r>
            <a:r>
              <a:rPr dirty="0"/>
              <a:t> ИИ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69903" y="3777275"/>
            <a:ext cx="5743208" cy="2946254"/>
          </a:xfrm>
        </p:spPr>
        <p:txBody>
          <a:bodyPr>
            <a:noAutofit/>
          </a:bodyPr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rPr sz="1100" dirty="0"/>
              <a:t>• </a:t>
            </a:r>
            <a:r>
              <a:rPr sz="1100" dirty="0" err="1"/>
              <a:t>Бухгалтеры</a:t>
            </a:r>
            <a:r>
              <a:rPr sz="1100" dirty="0"/>
              <a:t> (</a:t>
            </a:r>
            <a:r>
              <a:rPr sz="1100" dirty="0" err="1"/>
              <a:t>автоматизация</a:t>
            </a:r>
            <a:r>
              <a:rPr sz="1100" dirty="0"/>
              <a:t> </a:t>
            </a:r>
            <a:r>
              <a:rPr sz="1100" dirty="0" err="1"/>
              <a:t>финансового</a:t>
            </a:r>
            <a:r>
              <a:rPr sz="1100" dirty="0"/>
              <a:t> </a:t>
            </a:r>
            <a:r>
              <a:rPr sz="1100" dirty="0" err="1"/>
              <a:t>учета</a:t>
            </a:r>
            <a:r>
              <a:rPr sz="1100" dirty="0"/>
              <a:t>)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sz="1100" dirty="0"/>
              <a:t>• </a:t>
            </a:r>
            <a:r>
              <a:rPr sz="1100" dirty="0" err="1"/>
              <a:t>Переводчики</a:t>
            </a:r>
            <a:r>
              <a:rPr sz="1100" dirty="0"/>
              <a:t> (</a:t>
            </a:r>
            <a:r>
              <a:rPr sz="1100" dirty="0" err="1"/>
              <a:t>автоматический</a:t>
            </a:r>
            <a:r>
              <a:rPr sz="1100" dirty="0"/>
              <a:t> </a:t>
            </a:r>
            <a:r>
              <a:rPr sz="1100" dirty="0" err="1"/>
              <a:t>перевод</a:t>
            </a:r>
            <a:r>
              <a:rPr sz="1100" dirty="0"/>
              <a:t>)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sz="1100" dirty="0"/>
              <a:t>• </a:t>
            </a:r>
            <a:r>
              <a:rPr sz="1100" dirty="0" err="1"/>
              <a:t>Журналисты</a:t>
            </a:r>
            <a:r>
              <a:rPr sz="1100" dirty="0"/>
              <a:t> и </a:t>
            </a:r>
            <a:r>
              <a:rPr sz="1100" dirty="0" err="1"/>
              <a:t>копирайтеры</a:t>
            </a:r>
            <a:r>
              <a:rPr sz="1100" dirty="0"/>
              <a:t> (ИИ-</a:t>
            </a:r>
            <a:r>
              <a:rPr sz="1100" dirty="0" err="1"/>
              <a:t>генерация</a:t>
            </a:r>
            <a:r>
              <a:rPr sz="1100" dirty="0"/>
              <a:t> </a:t>
            </a:r>
            <a:r>
              <a:rPr sz="1100" dirty="0" err="1"/>
              <a:t>контента</a:t>
            </a:r>
            <a:r>
              <a:rPr sz="1100" dirty="0"/>
              <a:t>)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sz="1100" dirty="0"/>
              <a:t>• </a:t>
            </a:r>
            <a:r>
              <a:rPr sz="1100" dirty="0" err="1"/>
              <a:t>Юристы</a:t>
            </a:r>
            <a:r>
              <a:rPr sz="1100" dirty="0"/>
              <a:t> </a:t>
            </a:r>
            <a:r>
              <a:rPr sz="1100" dirty="0" err="1"/>
              <a:t>низшего</a:t>
            </a:r>
            <a:r>
              <a:rPr sz="1100" dirty="0"/>
              <a:t> </a:t>
            </a:r>
            <a:r>
              <a:rPr sz="1100" dirty="0" err="1"/>
              <a:t>звена</a:t>
            </a:r>
            <a:r>
              <a:rPr sz="1100" dirty="0"/>
              <a:t> (</a:t>
            </a:r>
            <a:r>
              <a:rPr sz="1100" dirty="0" err="1"/>
              <a:t>анализ</a:t>
            </a:r>
            <a:r>
              <a:rPr sz="1100" dirty="0"/>
              <a:t> </a:t>
            </a:r>
            <a:r>
              <a:rPr sz="1100" dirty="0" err="1"/>
              <a:t>документов</a:t>
            </a:r>
            <a:r>
              <a:rPr sz="1100" dirty="0"/>
              <a:t> </a:t>
            </a:r>
            <a:r>
              <a:rPr sz="1100" dirty="0" err="1"/>
              <a:t>через</a:t>
            </a:r>
            <a:r>
              <a:rPr sz="1100" dirty="0"/>
              <a:t> ИИ)</a:t>
            </a:r>
          </a:p>
        </p:txBody>
      </p:sp>
      <p:pic>
        <p:nvPicPr>
          <p:cNvPr id="8" name="Рисунок 7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4" r="16753"/>
          <a:stretch/>
        </p:blipFill>
        <p:spPr>
          <a:xfrm>
            <a:off x="1325140" y="860944"/>
            <a:ext cx="4653902" cy="5137089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Заключение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3842" y="3792045"/>
            <a:ext cx="4911633" cy="1403899"/>
          </a:xfrm>
        </p:spPr>
        <p:txBody>
          <a:bodyPr>
            <a:normAutofit fontScale="77500" lnSpcReduction="20000"/>
          </a:bodyPr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rPr dirty="0"/>
              <a:t>•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стоит</a:t>
            </a:r>
            <a:r>
              <a:rPr dirty="0"/>
              <a:t> </a:t>
            </a:r>
            <a:r>
              <a:rPr dirty="0" err="1"/>
              <a:t>бояться</a:t>
            </a:r>
            <a:r>
              <a:rPr dirty="0"/>
              <a:t> </a:t>
            </a:r>
            <a:r>
              <a:rPr dirty="0" err="1"/>
              <a:t>изменений</a:t>
            </a:r>
            <a:r>
              <a:rPr dirty="0"/>
              <a:t> – </a:t>
            </a:r>
            <a:r>
              <a:rPr dirty="0" err="1"/>
              <a:t>нужно</a:t>
            </a:r>
            <a:r>
              <a:rPr dirty="0"/>
              <a:t> </a:t>
            </a:r>
            <a:r>
              <a:rPr dirty="0" err="1"/>
              <a:t>адаптироваться</a:t>
            </a:r>
            <a:r>
              <a:rPr dirty="0"/>
              <a:t>!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dirty="0"/>
              <a:t>• </a:t>
            </a:r>
            <a:r>
              <a:rPr dirty="0" err="1"/>
              <a:t>Новые</a:t>
            </a:r>
            <a:r>
              <a:rPr dirty="0"/>
              <a:t> </a:t>
            </a:r>
            <a:r>
              <a:rPr dirty="0" err="1"/>
              <a:t>технологии</a:t>
            </a:r>
            <a:r>
              <a:rPr dirty="0"/>
              <a:t> </a:t>
            </a:r>
            <a:r>
              <a:rPr dirty="0" err="1"/>
              <a:t>создают</a:t>
            </a:r>
            <a:r>
              <a:rPr dirty="0"/>
              <a:t> </a:t>
            </a:r>
            <a:r>
              <a:rPr dirty="0" err="1"/>
              <a:t>новые</a:t>
            </a:r>
            <a:r>
              <a:rPr dirty="0"/>
              <a:t> </a:t>
            </a:r>
            <a:r>
              <a:rPr dirty="0" err="1"/>
              <a:t>возможности</a:t>
            </a:r>
            <a:r>
              <a:rPr dirty="0"/>
              <a:t>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dirty="0"/>
              <a:t>• </a:t>
            </a:r>
            <a:r>
              <a:rPr dirty="0" err="1"/>
              <a:t>Важно</a:t>
            </a:r>
            <a:r>
              <a:rPr dirty="0"/>
              <a:t> </a:t>
            </a:r>
            <a:r>
              <a:rPr dirty="0" err="1"/>
              <a:t>развивать</a:t>
            </a:r>
            <a:r>
              <a:rPr dirty="0"/>
              <a:t> </a:t>
            </a:r>
            <a:r>
              <a:rPr dirty="0" err="1"/>
              <a:t>цифровые</a:t>
            </a:r>
            <a:r>
              <a:rPr dirty="0"/>
              <a:t> </a:t>
            </a:r>
            <a:r>
              <a:rPr dirty="0" err="1"/>
              <a:t>навыки</a:t>
            </a:r>
            <a:r>
              <a:rPr dirty="0"/>
              <a:t> и </a:t>
            </a:r>
            <a:r>
              <a:rPr dirty="0" err="1"/>
              <a:t>критическое</a:t>
            </a:r>
            <a:r>
              <a:rPr dirty="0"/>
              <a:t> </a:t>
            </a:r>
            <a:r>
              <a:rPr dirty="0" err="1"/>
              <a:t>мышление</a:t>
            </a:r>
            <a:r>
              <a:rPr dirty="0"/>
              <a:t>.</a:t>
            </a:r>
          </a:p>
        </p:txBody>
      </p:sp>
      <p:pic>
        <p:nvPicPr>
          <p:cNvPr id="5" name="Рисунок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3" r="6833"/>
          <a:stretch>
            <a:fillRect/>
          </a:stretch>
        </p:blipFill>
        <p:spPr>
          <a:xfrm>
            <a:off x="1683665" y="826546"/>
            <a:ext cx="4427537" cy="513715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Спасибо</a:t>
            </a:r>
            <a:r>
              <a:rPr dirty="0"/>
              <a:t> </a:t>
            </a:r>
            <a:r>
              <a:rPr dirty="0" err="1"/>
              <a:t>за</a:t>
            </a:r>
            <a:r>
              <a:rPr dirty="0"/>
              <a:t> </a:t>
            </a:r>
            <a:r>
              <a:rPr dirty="0" err="1"/>
              <a:t>внимание</a:t>
            </a:r>
            <a:r>
              <a:rPr dirty="0"/>
              <a:t>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3842" y="3777274"/>
            <a:ext cx="5710934" cy="2494433"/>
          </a:xfrm>
        </p:spPr>
        <p:txBody>
          <a:bodyPr>
            <a:noAutofit/>
          </a:bodyPr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rPr lang="ru-RU" b="1" dirty="0">
                <a:solidFill>
                  <a:srgbClr val="EAB200"/>
                </a:solidFill>
              </a:rPr>
              <a:t>Искусственный интеллект – это инструмент, а не замена человеку. Его сила в расчетах, наша – в мечтах. Будущее принадлежит не машинам, а тем, кто умеет их направлять</a:t>
            </a:r>
            <a:endParaRPr b="1" dirty="0">
              <a:solidFill>
                <a:srgbClr val="EAB200"/>
              </a:solidFill>
            </a:endParaRPr>
          </a:p>
        </p:txBody>
      </p:sp>
      <p:pic>
        <p:nvPicPr>
          <p:cNvPr id="5" name="Рисунок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1" r="6891"/>
          <a:stretch>
            <a:fillRect/>
          </a:stretch>
        </p:blipFill>
        <p:spPr>
          <a:xfrm>
            <a:off x="1061396" y="537461"/>
            <a:ext cx="4943313" cy="5734246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Тема Offic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7f9b5e87859ce6d7eedbdc6e4e4205c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5e0075ee7624d6a846e01eb6183742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D8C7978F-257A-4BE0-A03A-F72747BCF3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B57EF8E-3088-4B8D-AE89-9AA6B62E96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9220B3-790D-4FDF-A046-BB08A9FCEE9A}">
  <ds:schemaRefs>
    <ds:schemaRef ds:uri="16c05727-aa75-4e4a-9b5f-8a80a1165891"/>
    <ds:schemaRef ds:uri="71af3243-3dd4-4a8d-8c0d-dd76da1f02a5"/>
    <ds:schemaRef ds:uri="http://purl.org/dc/dcmitype/"/>
    <ds:schemaRef ds:uri="http://purl.org/dc/terms/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TF00951641</Template>
  <TotalTime>0</TotalTime>
  <Words>241</Words>
  <Application>Microsoft Office PowerPoint</Application>
  <PresentationFormat>Широкоэкранный</PresentationFormat>
  <Paragraphs>28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CiscoSans ExtraLight</vt:lpstr>
      <vt:lpstr>Gill Sans SemiBold</vt:lpstr>
      <vt:lpstr>Times New Roman</vt:lpstr>
      <vt:lpstr>Тема Office</vt:lpstr>
      <vt:lpstr>Профессии, уходящие в прошлое</vt:lpstr>
      <vt:lpstr>Введение</vt:lpstr>
      <vt:lpstr>Основные причины исчезновения профессий</vt:lpstr>
      <vt:lpstr>Профессии, которые исчезнут из-за автоматизации</vt:lpstr>
      <vt:lpstr>Профессии, которые заменит ИИ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2019-06-16T18:33:06Z</dcterms:created>
  <dcterms:modified xsi:type="dcterms:W3CDTF">2025-02-28T09:17:47Z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v-abdarl@microsoft.com</vt:lpwstr>
  </property>
  <property fmtid="{D5CDD505-2E9C-101B-9397-08002B2CF9AE}" pid="6" name="MSIP_Label_f42aa342-8706-4288-bd11-ebb85995028c_SetDate">
    <vt:lpwstr>2019-09-17T00:22:56.7659324Z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ActionId">
    <vt:lpwstr>6013971f-27a3-458d-bf5e-621050f896fd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