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61" r:id="rId9"/>
    <p:sldId id="270" r:id="rId10"/>
    <p:sldId id="259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 rtl="0">
      <a:defRPr lang="es-e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95" autoAdjust="0"/>
  </p:normalViewPr>
  <p:slideViewPr>
    <p:cSldViewPr>
      <p:cViewPr varScale="1">
        <p:scale>
          <a:sx n="72" d="100"/>
          <a:sy n="72" d="100"/>
        </p:scale>
        <p:origin x="804" y="6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17/12/2024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17/12/2024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18333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3865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5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51806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72739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noProof="0" smtClean="0"/>
              <a:pPr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37636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c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c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c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íne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b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0" name="Forma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s-ES" noProof="0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22" name="Marcador de posición de fech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042E67D-14C0-4ED9-A218-9C14494A6A84}" type="datetime1">
              <a:rPr lang="es-ES" noProof="0" smtClean="0"/>
              <a:pPr/>
              <a:t>17/12/2024</a:t>
            </a:fld>
            <a:endParaRPr lang="es-ES" noProof="0" dirty="0"/>
          </a:p>
        </p:txBody>
      </p:sp>
      <p:sp>
        <p:nvSpPr>
          <p:cNvPr id="23" name="Marcador de posición de pie de pá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4" name="Marcador de posición de número de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0A1DB83-C382-4684-8887-65A03EA4FFF0}" type="datetime1">
              <a:rPr lang="es-ES" noProof="0" smtClean="0"/>
              <a:pPr/>
              <a:t>17/12/2024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E81D3-9B82-44CA-B1F9-FCEFDC87935B}" type="datetime1">
              <a:rPr lang="es-ES" noProof="0" smtClean="0"/>
              <a:pPr/>
              <a:t>17/12/2024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E48AAE-5AE8-418A-A225-B506C222F2F9}" type="datetime1">
              <a:rPr lang="es-ES" noProof="0" smtClean="0"/>
              <a:pPr/>
              <a:t>17/12/2024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c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1D35CA-82F5-4AD4-B9EC-66E805B73542}" type="datetime1">
              <a:rPr lang="es-ES" noProof="0" smtClean="0"/>
              <a:pPr/>
              <a:t>17/12/2024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4CCE92-710B-4678-B1B1-EFCAA5CDF075}" type="datetime1">
              <a:rPr lang="es-ES" noProof="0" smtClean="0"/>
              <a:pPr/>
              <a:t>17/12/2024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3FB0F2C-25D9-4D7E-B43A-29A2E16C960D}" type="datetime1">
              <a:rPr lang="es-ES" noProof="0" smtClean="0"/>
              <a:pPr/>
              <a:t>17/12/2024</a:t>
            </a:fld>
            <a:endParaRPr lang="es-ES" noProof="0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34687D-B11B-47A5-95F6-B79DA932A6DF}" type="datetime1">
              <a:rPr lang="es-ES" noProof="0" smtClean="0"/>
              <a:pPr/>
              <a:t>17/12/2024</a:t>
            </a:fld>
            <a:endParaRPr lang="es-ES" noProof="0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3C656DE-1E46-4450-9484-A739B4FADFBC}" type="datetime1">
              <a:rPr lang="es-ES" noProof="0" smtClean="0"/>
              <a:pPr/>
              <a:t>17/12/2024</a:t>
            </a:fld>
            <a:endParaRPr lang="es-ES" noProof="0" dirty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EA77F8B-D469-4ECD-B91E-3B01AD692331}" type="datetime1">
              <a:rPr lang="es-ES" noProof="0" smtClean="0"/>
              <a:pPr/>
              <a:t>17/12/2024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BA7B1C-709E-4257-93A5-EC2F0807D42F}" type="datetime1">
              <a:rPr lang="es-ES" noProof="0" smtClean="0"/>
              <a:pPr/>
              <a:t>17/12/2024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íneas a la izqui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b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1" name="Forma lib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  <p:sp>
          <p:nvSpPr>
            <p:cNvPr id="14" name="Forma lib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 noProof="0" dirty="0"/>
            </a:p>
          </p:txBody>
        </p:sp>
      </p:grp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es-ES" noProof="0" dirty="0"/>
              <a:t>Editar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17/12/2024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52824" y="996701"/>
            <a:ext cx="8735325" cy="2432299"/>
          </a:xfrm>
        </p:spPr>
        <p:txBody>
          <a:bodyPr rtlCol="0">
            <a:normAutofit/>
          </a:bodyPr>
          <a:lstStyle/>
          <a:p>
            <a:pPr algn="ctr" rtl="0"/>
            <a:r>
              <a:rPr lang="es-ES" sz="4400" dirty="0"/>
              <a:t>Charla  de Ciberseguridad a Usuarios de FMBEL.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  <a:p>
            <a:pPr rtl="0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6C453A8-14EE-EEC7-3D3C-D2791C442272}"/>
              </a:ext>
            </a:extLst>
          </p:cNvPr>
          <p:cNvSpPr txBox="1"/>
          <p:nvPr/>
        </p:nvSpPr>
        <p:spPr>
          <a:xfrm>
            <a:off x="8038628" y="4907192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   Mirsson Rosas Bustos</a:t>
            </a:r>
          </a:p>
          <a:p>
            <a:r>
              <a:rPr lang="es-CL" sz="2800" dirty="0"/>
              <a:t>Ingeniero en Informática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94012" y="269528"/>
            <a:ext cx="7128792" cy="710208"/>
          </a:xfrm>
        </p:spPr>
        <p:txBody>
          <a:bodyPr rtlCol="0"/>
          <a:lstStyle/>
          <a:p>
            <a:pPr rtl="0"/>
            <a:r>
              <a:rPr lang="es-ES" dirty="0">
                <a:solidFill>
                  <a:schemeClr val="tx1"/>
                </a:solidFill>
              </a:rPr>
              <a:t>  Medidas que debemos adoptar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2491454" y="1517168"/>
            <a:ext cx="6267254" cy="4144079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b="1" dirty="0"/>
              <a:t> Usar contraseñas fuertes: </a:t>
            </a:r>
            <a:r>
              <a:rPr lang="es-ES" dirty="0"/>
              <a:t>Al menos 12 caracteres, combinando letras mayúsculas, minúsculas, números y símbolos.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b="1" dirty="0"/>
              <a:t>Actualizaciones regulares:</a:t>
            </a:r>
            <a:endParaRPr lang="es-ES" dirty="0"/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s-ES" dirty="0"/>
              <a:t>Mantén el sistema operativo y las aplicaciones actualizadas para corregir vulnerabilidades.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b="1" dirty="0"/>
              <a:t>Antivirus y antimalware:</a:t>
            </a:r>
            <a:endParaRPr lang="es-ES" dirty="0"/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s-ES" dirty="0"/>
              <a:t>Usa software confiable como Windows Defender, Avast , Malwarebytes , etc.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b="1" dirty="0"/>
              <a:t> Respalda datos importantes: </a:t>
            </a:r>
            <a:r>
              <a:rPr lang="es-ES" dirty="0"/>
              <a:t>Usa almacenamiento en la nube confiable (Google Drive, OneDrive) o discos externos.</a:t>
            </a:r>
          </a:p>
          <a:p>
            <a:endParaRPr lang="es-ES" dirty="0"/>
          </a:p>
        </p:txBody>
      </p:sp>
      <p:pic>
        <p:nvPicPr>
          <p:cNvPr id="5" name="Imagen 4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8FCC236C-C94D-52A1-6EDA-289D70A395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756" y="2609808"/>
            <a:ext cx="1872208" cy="702078"/>
          </a:xfrm>
          <a:prstGeom prst="rect">
            <a:avLst/>
          </a:prstGeom>
        </p:spPr>
      </p:pic>
      <p:pic>
        <p:nvPicPr>
          <p:cNvPr id="7" name="Imagen 6" descr="Imagen que contiene tarjeta de presentación, dibujo&#10;&#10;Descripción generada automáticamente">
            <a:extLst>
              <a:ext uri="{FF2B5EF4-FFF2-40B4-BE49-F238E27FC236}">
                <a16:creationId xmlns:a16="http://schemas.microsoft.com/office/drawing/2014/main" id="{A494C5A2-2FC7-42BD-DB38-45092C444E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2" y="5340832"/>
            <a:ext cx="857847" cy="857847"/>
          </a:xfrm>
          <a:prstGeom prst="rect">
            <a:avLst/>
          </a:prstGeom>
        </p:spPr>
      </p:pic>
      <p:pic>
        <p:nvPicPr>
          <p:cNvPr id="9" name="Imagen 8" descr="Imagen que contiene Icono&#10;&#10;Descripción generada automáticamente">
            <a:extLst>
              <a:ext uri="{FF2B5EF4-FFF2-40B4-BE49-F238E27FC236}">
                <a16:creationId xmlns:a16="http://schemas.microsoft.com/office/drawing/2014/main" id="{47478A45-BA8F-7DBE-5773-FE64285B7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70" y="5352980"/>
            <a:ext cx="1491233" cy="84569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80D52E8-B670-5B0A-409A-B977835549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72" y="3545012"/>
            <a:ext cx="1224136" cy="103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E8CAEB3B-9FD9-C5A1-0774-C9C1750AE9A3}"/>
              </a:ext>
            </a:extLst>
          </p:cNvPr>
          <p:cNvSpPr txBox="1"/>
          <p:nvPr/>
        </p:nvSpPr>
        <p:spPr>
          <a:xfrm>
            <a:off x="2782044" y="2420888"/>
            <a:ext cx="6696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/>
              <a:t>¿DUDAS O CONSULTAS?</a:t>
            </a:r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rtl="0"/>
            <a:r>
              <a:rPr lang="es-ES" sz="4000" dirty="0"/>
              <a:t>TEMARIO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514350" indent="-514350" rtl="0">
              <a:buFont typeface="+mj-lt"/>
              <a:buAutoNum type="arabicPeriod"/>
            </a:pPr>
            <a:r>
              <a:rPr lang="es-ES" dirty="0"/>
              <a:t> Importancia de proteger la información de la empresa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 Amenazas de ciberseguridad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 Como prevenirlos</a:t>
            </a:r>
          </a:p>
          <a:p>
            <a:pPr marL="514350" indent="-514350" rtl="0">
              <a:buFont typeface="+mj-lt"/>
              <a:buAutoNum type="arabicPeriod"/>
            </a:pPr>
            <a:r>
              <a:rPr lang="es-ES" dirty="0"/>
              <a:t> Que hacer si ataca el ciberdelincuente</a:t>
            </a:r>
          </a:p>
          <a:p>
            <a:pPr marL="0" indent="0" rtl="0">
              <a:buNone/>
            </a:pPr>
            <a:r>
              <a:rPr lang="es-E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5.    </a:t>
            </a:r>
            <a:r>
              <a:rPr lang="es-ES" dirty="0"/>
              <a:t>Medidas que debemos adoptar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02193" y="10482"/>
            <a:ext cx="10360501" cy="1223963"/>
          </a:xfrm>
        </p:spPr>
        <p:txBody>
          <a:bodyPr rtlCol="0"/>
          <a:lstStyle/>
          <a:p>
            <a:pPr algn="ctr" rtl="0"/>
            <a:r>
              <a:rPr lang="es-ES" dirty="0"/>
              <a:t>Importancia del porqué debemos proteger la información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60253642-EB28-BE2C-E945-442E1207C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0" y="5148504"/>
            <a:ext cx="2447968" cy="1631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9B6FF5-5F3F-E778-9876-8B1B1E269664}"/>
              </a:ext>
            </a:extLst>
          </p:cNvPr>
          <p:cNvSpPr txBox="1"/>
          <p:nvPr/>
        </p:nvSpPr>
        <p:spPr>
          <a:xfrm>
            <a:off x="1917947" y="1362852"/>
            <a:ext cx="89289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La protección de datos es un derecho fundamental que permite a los ciudadanos controlar su información personal almacenada, procesada o transmitida por terceros.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Los datos sensibles, como origen étnico, salud, religión u opiniones políticas, pueden impactar la privacidad y ocasionar discriminación o vulneración de derechos.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CL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7A32526-0F64-F826-030B-CA432A810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9956" y="4149080"/>
            <a:ext cx="892899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información personal es diversa y, con los avances   tecnológicos, puede usarse sin consentimiento, lo que exige un manejo responsable.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73818"/>
            <a:ext cx="10360501" cy="1223963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dirty="0"/>
              <a:t> Amenazas de ciberseguridad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2400" dirty="0"/>
              <a:t>Phishing:  H</a:t>
            </a:r>
            <a:r>
              <a:rPr lang="es-ES" sz="2400" b="0" i="0" dirty="0">
                <a:effectLst/>
              </a:rPr>
              <a:t>ace referencia a la técnica que utilizan los ciberdelincuentes para lanzar anzuelos (correos electrónicos, mensajes, llamadas, etc.) y esperar a que alguien muerda el cebo. </a:t>
            </a:r>
            <a:endParaRPr lang="es-ES" sz="2400" dirty="0"/>
          </a:p>
          <a:p>
            <a:pPr algn="just" rtl="0"/>
            <a:endParaRPr lang="es-ES" sz="2400" dirty="0"/>
          </a:p>
          <a:p>
            <a:pPr algn="just" rtl="0"/>
            <a:r>
              <a:rPr lang="es-ES" sz="2400" dirty="0" err="1"/>
              <a:t>Ransonware</a:t>
            </a:r>
            <a:r>
              <a:rPr lang="es-ES" sz="2400" dirty="0"/>
              <a:t>: T</a:t>
            </a:r>
            <a:r>
              <a:rPr lang="es-ES" sz="2400" b="0" i="0" dirty="0">
                <a:effectLst/>
              </a:rPr>
              <a:t>ipo de software malicioso que cifra los datos de una víctima y exige un rescate a cambio de la clave de descifrado.</a:t>
            </a:r>
            <a:endParaRPr lang="es-ES" sz="2400" dirty="0"/>
          </a:p>
          <a:p>
            <a:pPr rtl="0"/>
            <a:endParaRPr lang="es-ES" sz="2400" dirty="0"/>
          </a:p>
          <a:p>
            <a:pPr rtl="0"/>
            <a:endParaRPr lang="es-ES" sz="2400" dirty="0"/>
          </a:p>
        </p:txBody>
      </p:sp>
      <p:pic>
        <p:nvPicPr>
          <p:cNvPr id="8" name="Imagen 7" descr="Imagen de la pantalla de un videojuego">
            <a:extLst>
              <a:ext uri="{FF2B5EF4-FFF2-40B4-BE49-F238E27FC236}">
                <a16:creationId xmlns:a16="http://schemas.microsoft.com/office/drawing/2014/main" id="{CBC94D5B-50F1-59FC-CEA0-CD830A667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2" r="10481"/>
          <a:stretch/>
        </p:blipFill>
        <p:spPr>
          <a:xfrm>
            <a:off x="6500707" y="1706880"/>
            <a:ext cx="5078677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Amenazas de Ciberseguridad</a:t>
            </a:r>
            <a:endParaRPr lang="es-ES"/>
          </a:p>
        </p:txBody>
      </p:sp>
      <p:sp>
        <p:nvSpPr>
          <p:cNvPr id="10" name="Marcador de posición de contenido 9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/>
          <a:p>
            <a:pPr algn="just" rtl="0"/>
            <a:r>
              <a:rPr lang="es-ES" dirty="0"/>
              <a:t>Virus Troyano: Es un tipo de malware que se disfraza de software legítimo para engañar a los usuarios mediante ingeniería social. Al ejecutarlo, permite a los cibercriminales espiar, robar información confidencial y acceder de forma remota al sistema afectado.</a:t>
            </a:r>
          </a:p>
        </p:txBody>
      </p:sp>
      <p:pic>
        <p:nvPicPr>
          <p:cNvPr id="2" name="Imagen 1" descr="Imagen de la pantalla de un videojuego">
            <a:extLst>
              <a:ext uri="{FF2B5EF4-FFF2-40B4-BE49-F238E27FC236}">
                <a16:creationId xmlns:a16="http://schemas.microsoft.com/office/drawing/2014/main" id="{D290FC94-B237-8022-2BEE-A94C54E0B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2" r="10481"/>
          <a:stretch/>
        </p:blipFill>
        <p:spPr>
          <a:xfrm>
            <a:off x="6500707" y="1706880"/>
            <a:ext cx="5078677" cy="44653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algn="ctr" rtl="0"/>
            <a:r>
              <a:rPr lang="es-ES" dirty="0"/>
              <a:t>Como prevenir ataques cibernéticos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54D250F-FA1E-FF6A-AB50-0F9C8DB35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48768" y="1763039"/>
            <a:ext cx="5078677" cy="44653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000" dirty="0"/>
              <a:t>PHISHING</a:t>
            </a:r>
          </a:p>
        </p:txBody>
      </p:sp>
      <p:pic>
        <p:nvPicPr>
          <p:cNvPr id="8" name="Marcador de contenido 7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03989CC7-067C-1D57-3D35-3CD5492E69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40" b="39862"/>
          <a:stretch/>
        </p:blipFill>
        <p:spPr>
          <a:xfrm>
            <a:off x="6500707" y="2780928"/>
            <a:ext cx="5282337" cy="3391272"/>
          </a:xfrm>
          <a:noFill/>
        </p:spPr>
      </p:pic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0F438D90-EF9B-D820-7350-888A5B20391C}"/>
              </a:ext>
            </a:extLst>
          </p:cNvPr>
          <p:cNvSpPr/>
          <p:nvPr/>
        </p:nvSpPr>
        <p:spPr>
          <a:xfrm>
            <a:off x="4222204" y="3429000"/>
            <a:ext cx="2128305" cy="864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/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69BB4CF-F035-CB75-D84A-898612983D3C}"/>
              </a:ext>
            </a:extLst>
          </p:cNvPr>
          <p:cNvSpPr txBox="1"/>
          <p:nvPr/>
        </p:nvSpPr>
        <p:spPr>
          <a:xfrm>
            <a:off x="1125860" y="620688"/>
            <a:ext cx="936104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800" dirty="0"/>
              <a:t>Como prevenir ataque cibernéticos</a:t>
            </a:r>
          </a:p>
          <a:p>
            <a:endParaRPr lang="es-CL" sz="2800" dirty="0"/>
          </a:p>
          <a:p>
            <a:endParaRPr lang="es-CL" sz="2800" dirty="0"/>
          </a:p>
          <a:p>
            <a:endParaRPr lang="es-CL" sz="2800" dirty="0"/>
          </a:p>
          <a:p>
            <a:endParaRPr lang="es-CL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CL" sz="2800" dirty="0"/>
              <a:t>RANSONWARE</a:t>
            </a:r>
          </a:p>
          <a:p>
            <a:r>
              <a:rPr lang="es-CL" sz="2800" dirty="0"/>
              <a:t>   (.exe , .</a:t>
            </a:r>
            <a:r>
              <a:rPr lang="es-CL" sz="2800" dirty="0" err="1"/>
              <a:t>doc</a:t>
            </a:r>
            <a:r>
              <a:rPr lang="es-CL" sz="2800" dirty="0"/>
              <a:t>, .xls, </a:t>
            </a:r>
            <a:r>
              <a:rPr lang="es-CL" sz="2800" dirty="0" err="1"/>
              <a:t>etc</a:t>
            </a:r>
            <a:r>
              <a:rPr lang="es-CL" sz="2800" dirty="0"/>
              <a:t>) </a:t>
            </a:r>
          </a:p>
          <a:p>
            <a:r>
              <a:rPr lang="es-CL" sz="2800" dirty="0"/>
              <a:t> </a:t>
            </a:r>
          </a:p>
          <a:p>
            <a:endParaRPr lang="es-CL" sz="2800" dirty="0"/>
          </a:p>
          <a:p>
            <a:r>
              <a:rPr lang="es-CL" sz="2800" dirty="0"/>
              <a:t> </a:t>
            </a:r>
          </a:p>
        </p:txBody>
      </p:sp>
      <p:sp>
        <p:nvSpPr>
          <p:cNvPr id="3" name="Flecha: a la derecha 2">
            <a:extLst>
              <a:ext uri="{FF2B5EF4-FFF2-40B4-BE49-F238E27FC236}">
                <a16:creationId xmlns:a16="http://schemas.microsoft.com/office/drawing/2014/main" id="{3BFC53CA-3E6C-973C-EF28-1D59E173AF57}"/>
              </a:ext>
            </a:extLst>
          </p:cNvPr>
          <p:cNvSpPr/>
          <p:nvPr/>
        </p:nvSpPr>
        <p:spPr>
          <a:xfrm>
            <a:off x="4222204" y="2631588"/>
            <a:ext cx="1440160" cy="709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800"/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8AD8C2F-C510-B9C2-0474-C81F6BCA6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2" y="1556792"/>
            <a:ext cx="5674528" cy="311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256164" y="31612"/>
            <a:ext cx="10360501" cy="1223963"/>
          </a:xfrm>
        </p:spPr>
        <p:txBody>
          <a:bodyPr rtlCol="0"/>
          <a:lstStyle/>
          <a:p>
            <a:pPr algn="ctr" rtl="0"/>
            <a:r>
              <a:rPr lang="es-ES" dirty="0"/>
              <a:t>Como prevenir ataques cibernéticos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AC7EA9-80F9-621A-C3D1-B3DE59E96720}"/>
              </a:ext>
            </a:extLst>
          </p:cNvPr>
          <p:cNvSpPr txBox="1"/>
          <p:nvPr/>
        </p:nvSpPr>
        <p:spPr>
          <a:xfrm>
            <a:off x="5086300" y="1335847"/>
            <a:ext cx="2966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Virus Troyano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5F5B1B5-B178-E57B-63EB-4E99EE951EB9}"/>
              </a:ext>
            </a:extLst>
          </p:cNvPr>
          <p:cNvSpPr txBox="1"/>
          <p:nvPr/>
        </p:nvSpPr>
        <p:spPr>
          <a:xfrm>
            <a:off x="1485900" y="1939339"/>
            <a:ext cx="53285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s-ES" b="0" i="0" dirty="0">
                <a:effectLst/>
                <a:latin typeface="KasperskySansDisplay"/>
              </a:rPr>
              <a:t>Nunca descargues ni instales software de una fuente en la que no confíes por completo.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698FD54-1493-CE7F-B72D-AA48858FC783}"/>
              </a:ext>
            </a:extLst>
          </p:cNvPr>
          <p:cNvSpPr txBox="1"/>
          <p:nvPr/>
        </p:nvSpPr>
        <p:spPr>
          <a:xfrm>
            <a:off x="1485900" y="3249042"/>
            <a:ext cx="56166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600"/>
              </a:spcAft>
            </a:pPr>
            <a:r>
              <a:rPr lang="es-ES" dirty="0"/>
              <a:t>Asegúrate de visitar sitios web que tengan  </a:t>
            </a:r>
            <a:r>
              <a:rPr lang="es-ES" dirty="0" err="1"/>
              <a:t>URLs</a:t>
            </a:r>
            <a:r>
              <a:rPr lang="es-ES" dirty="0"/>
              <a:t> que comienzan con "https://" en lugar de "http://", y muestran un ícono de candado en la barra de direcciones. </a:t>
            </a:r>
            <a:endParaRPr lang="es-ES" b="0" i="0" dirty="0">
              <a:solidFill>
                <a:srgbClr val="444444"/>
              </a:solidFill>
              <a:effectLst/>
              <a:latin typeface="KasperskySansDisplay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04809A95-66D7-F4E7-45E3-2D48E3516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435" y="4078356"/>
            <a:ext cx="3672408" cy="43650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F3D9FFA2-FACF-C3E3-6946-2DAB3E3FD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40" y="3349300"/>
            <a:ext cx="3672408" cy="523220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909B19FE-C6F0-7D6E-6ED3-7EC09E73B061}"/>
              </a:ext>
            </a:extLst>
          </p:cNvPr>
          <p:cNvSpPr txBox="1"/>
          <p:nvPr/>
        </p:nvSpPr>
        <p:spPr>
          <a:xfrm>
            <a:off x="1485900" y="5157192"/>
            <a:ext cx="61075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000" b="0" i="0" dirty="0">
                <a:effectLst/>
                <a:latin typeface="KasperskySansDisplay"/>
              </a:rPr>
              <a:t>No hagas clic en ventanas emergentes desconocidas y de poca confianza que te adviertan que tu equipo está infectado o te ofrezcan un mágico programa para solucionarlo.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E62B772-2E49-7A8F-490E-685C2043D078}"/>
              </a:ext>
            </a:extLst>
          </p:cNvPr>
          <p:cNvSpPr txBox="1"/>
          <p:nvPr/>
        </p:nvSpPr>
        <p:spPr>
          <a:xfrm>
            <a:off x="3106080" y="404664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Que hacer si el ciberdelincuente ataca?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D2633D-2B06-DDA3-57FF-1B46F8DBB61D}"/>
              </a:ext>
            </a:extLst>
          </p:cNvPr>
          <p:cNvSpPr txBox="1"/>
          <p:nvPr/>
        </p:nvSpPr>
        <p:spPr>
          <a:xfrm>
            <a:off x="1975791" y="1196752"/>
            <a:ext cx="56213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Contener el ataque: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Aislar sistemas comprometidos.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Desactivar servicios críticos si es necesario.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D84804-CB29-781C-276C-738B2ECB741A}"/>
              </a:ext>
            </a:extLst>
          </p:cNvPr>
          <p:cNvSpPr txBox="1"/>
          <p:nvPr/>
        </p:nvSpPr>
        <p:spPr>
          <a:xfrm>
            <a:off x="1967507" y="2665949"/>
            <a:ext cx="61075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Mitigar el impacto: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Eliminar malware y accesos no autorizados.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Cambiar contraseñas y reforzar credenciales.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C6736-46A0-D6F0-CB98-E5A73CA152BA}"/>
              </a:ext>
            </a:extLst>
          </p:cNvPr>
          <p:cNvSpPr txBox="1"/>
          <p:nvPr/>
        </p:nvSpPr>
        <p:spPr>
          <a:xfrm>
            <a:off x="1958592" y="4135146"/>
            <a:ext cx="61075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Notificar el incidente: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Informar a usuarios y clientes afectados.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Comunicar el incidente a las autoridades si corresponde.</a:t>
            </a:r>
          </a:p>
        </p:txBody>
      </p:sp>
      <p:pic>
        <p:nvPicPr>
          <p:cNvPr id="10" name="Imagen 9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430AFAD4-EC30-2CDA-63A7-0987BE50F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12" y="1430748"/>
            <a:ext cx="3924059" cy="399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í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60_TF02787990_TF02787990.potx" id="{711CCDD4-BD90-4388-A31E-EA977055FCFF}" vid="{C5F9FE6A-8390-4E5A-B0DB-91EA047CC61C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líneas de triple circuito (panorámica)</Template>
  <TotalTime>335</TotalTime>
  <Words>496</Words>
  <Application>Microsoft Office PowerPoint</Application>
  <PresentationFormat>Personalizado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KasperskySansDisplay</vt:lpstr>
      <vt:lpstr>Wingdings</vt:lpstr>
      <vt:lpstr>Tecnología 16x9</vt:lpstr>
      <vt:lpstr>Charla  de Ciberseguridad a Usuarios de FMBEL.</vt:lpstr>
      <vt:lpstr>TEMARIO</vt:lpstr>
      <vt:lpstr>Importancia del porqué debemos proteger la información</vt:lpstr>
      <vt:lpstr> Amenazas de ciberseguridad</vt:lpstr>
      <vt:lpstr>Amenazas de Ciberseguridad</vt:lpstr>
      <vt:lpstr>Como prevenir ataques cibernéticos</vt:lpstr>
      <vt:lpstr>Presentación de PowerPoint</vt:lpstr>
      <vt:lpstr>Como prevenir ataques cibernéticos</vt:lpstr>
      <vt:lpstr>Presentación de PowerPoint</vt:lpstr>
      <vt:lpstr>  Medidas que debemos adoptar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POWER MIRSSON</dc:creator>
  <cp:lastModifiedBy>POWER MIRSSON</cp:lastModifiedBy>
  <cp:revision>6</cp:revision>
  <dcterms:created xsi:type="dcterms:W3CDTF">2024-12-16T20:10:17Z</dcterms:created>
  <dcterms:modified xsi:type="dcterms:W3CDTF">2024-12-17T20:10:33Z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