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5B9-9A07-4AA1-8776-928541E2CF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F0E0-FEED-47AE-B17E-0D7140216E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68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5B9-9A07-4AA1-8776-928541E2CF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F0E0-FEED-47AE-B17E-0D7140216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5B9-9A07-4AA1-8776-928541E2CF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F0E0-FEED-47AE-B17E-0D7140216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5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5B9-9A07-4AA1-8776-928541E2CF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F0E0-FEED-47AE-B17E-0D7140216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5B9-9A07-4AA1-8776-928541E2CF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F0E0-FEED-47AE-B17E-0D7140216E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5B9-9A07-4AA1-8776-928541E2CF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F0E0-FEED-47AE-B17E-0D7140216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6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5B9-9A07-4AA1-8776-928541E2CF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F0E0-FEED-47AE-B17E-0D7140216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5B9-9A07-4AA1-8776-928541E2CF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F0E0-FEED-47AE-B17E-0D7140216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5B9-9A07-4AA1-8776-928541E2CF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F0E0-FEED-47AE-B17E-0D7140216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CBE5B9-9A07-4AA1-8776-928541E2CF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B4F0E0-FEED-47AE-B17E-0D7140216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5B9-9A07-4AA1-8776-928541E2CF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F0E0-FEED-47AE-B17E-0D7140216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1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CBE5B9-9A07-4AA1-8776-928541E2CF3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B4F0E0-FEED-47AE-B17E-0D7140216E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10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DD3B-92E4-4460-955D-93F4EB48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DriveTime</a:t>
            </a:r>
            <a:r>
              <a:rPr lang="en-US" dirty="0"/>
              <a:t> Delinquency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9AD48-B149-4B5E-B5F9-A79B2FAA9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Samuel York</a:t>
            </a:r>
          </a:p>
          <a:p>
            <a:r>
              <a:rPr lang="en-US" dirty="0"/>
              <a:t>Data Scientist Assignment</a:t>
            </a:r>
          </a:p>
        </p:txBody>
      </p:sp>
    </p:spTree>
    <p:extLst>
      <p:ext uri="{BB962C8B-B14F-4D97-AF65-F5344CB8AC3E}">
        <p14:creationId xmlns:p14="http://schemas.microsoft.com/office/powerpoint/2010/main" val="367096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3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7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9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798CC5-5D4A-4BB1-BB29-CB77F2709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7317" y="921113"/>
            <a:ext cx="3336156" cy="379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3A0B10-290C-4738-83B5-1D9DAB7E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0" y="54184"/>
            <a:ext cx="10058400" cy="6031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Model Results – Worst Delinquency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6285D1C-0B72-47AA-A11C-0AC061654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2646" y="677188"/>
            <a:ext cx="3647143" cy="405369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FBD8380-B34F-4991-8466-3C98705BE8A6}"/>
              </a:ext>
            </a:extLst>
          </p:cNvPr>
          <p:cNvSpPr txBox="1"/>
          <p:nvPr/>
        </p:nvSpPr>
        <p:spPr>
          <a:xfrm>
            <a:off x="234374" y="5118167"/>
            <a:ext cx="1165326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Weak positive relationship between worst delinquency and first year delinquency rate; similar individuals with a worst delinquency greater than one are 5% more likely to experience First Year Delinquency, with very wide standard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Could probably be recoded as a dummy for simplicity (&lt;400 or 400+), but it is unlikely that would change the model much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Fairly balanced data with about half of the observations being below 400 and half being 400 (or above), mean is 170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95620C8-58B5-4262-B33A-CFDEAC79C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161" y="884524"/>
            <a:ext cx="3337437" cy="379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E508-0BDF-4A1E-AA6B-59CBA6D6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– Conclusion/Findings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450FE-7FCC-4DB2-A105-73BB58C8F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Limited model efficacy due to poor data quality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Multiple features have missing values for close to 50% of observations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Missing data imputation helps preserve what trends exist in the data, but it is no substitute for real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Limited model efficacy due to poor feature quality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Many of the features seem to target the same idea, which could just be proxies for unseen variables (i.e. the age of the customer)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features target credit related factors, while leaving out factors about the customer (e.g. income), dealer, vehicle, and structure of the loan; all of which could improve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Overall Findings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Low risk individuals tend to have a more well-established credit history (potentially older), with fewer historical delinquencies and fewer telecom inquiries</a:t>
            </a:r>
          </a:p>
        </p:txBody>
      </p:sp>
    </p:spTree>
    <p:extLst>
      <p:ext uri="{BB962C8B-B14F-4D97-AF65-F5344CB8AC3E}">
        <p14:creationId xmlns:p14="http://schemas.microsoft.com/office/powerpoint/2010/main" val="1939460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54A3-A97E-46A6-AE06-2EC6B8D7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181D5-BC5E-4092-B60B-32E7601F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Final Model Selection was a Logistic Regression with a Cross Validated ROC AUC of 0.6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Feature selection was conducted by examining all possible combinations of variables; normally this is prohibitively timely, but there were only 14 features so in this case it only took 20-30 minutes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Logistic regression was designed as the “simple” model, so no interactions or polynomial terms were included; if those are important, they should show up in one of the other methods (e.g. neural networks will automatically detect interactions)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model including all 14 features had the highest (tied for the highest, technically) Cross Validated ROC AUC score, therefore, it was chosen as the best 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ROC AUC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ROC AUC was chosen over other possible metrics because it directly indicates how good a model is at ranking predictions, which directly relates to our primary concern of differentiating low risk accounts from high risk accounts. </a:t>
            </a:r>
          </a:p>
        </p:txBody>
      </p:sp>
    </p:spTree>
    <p:extLst>
      <p:ext uri="{BB962C8B-B14F-4D97-AF65-F5344CB8AC3E}">
        <p14:creationId xmlns:p14="http://schemas.microsoft.com/office/powerpoint/2010/main" val="92634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54A3-A97E-46A6-AE06-2EC6B8D7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181D5-BC5E-4092-B60B-32E7601F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Final Model Selection was a Logistic Regression with a Cross Validated ROC AUC of 0.6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ROC AUC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ROC AUC was chosen over other possible metrics because it directly indicates how good a model is at ranking predictions, which directly relates to our primary concern of differentiating low risk accounts from high risk accounts.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Random Forest Classifier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Cross Validated ROC AUC: 0.55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Optimized over Number of Estimators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Gradient Boosting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91861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54A3-A97E-46A6-AE06-2EC6B8D7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181D5-BC5E-4092-B60B-32E7601F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 Classifier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Cross Validated ROC AUC: 0.55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Optimized over Number of Estimators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Gradient Boosting Classifier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Cross Validated ROC AUC: 0.6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Same score as the logit but much more computationally expensive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Optimized over Number of Estimators, Max Depth, and Learning Rate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Neural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Cross Validated ROC AUC: 0.6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Same score as the logit, but less intuitive/interpretable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Optimized over number of layers, neurons, epochs, drop rate, and learning rate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20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54A3-A97E-46A6-AE06-2EC6B8D7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181D5-BC5E-4092-B60B-32E7601F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Random Forest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Gradient Boosting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Neural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Missing Data Imputation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simple mean imputation with mode imputation on the 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Also tested KNN Imputation and Iterative Imputation, but neither effected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Other Notes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Implemented Standard Scaling to normalize data, other scaling methods could have been tested to see if that impacted performance, but were not tested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Kmeans</a:t>
            </a:r>
            <a:r>
              <a:rPr lang="en-US" dirty="0"/>
              <a:t> clusters were included, other clustered should be tested to see if they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708467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03B5-6968-4001-8CA1-FAA83CFE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D7D8-62DC-4ACE-9314-B3A37367D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Input: File Name or </a:t>
            </a:r>
            <a:r>
              <a:rPr lang="en-US" dirty="0" err="1"/>
              <a:t>DataFrame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Output: Probabilities or Ranking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608B837-F22F-4D29-A80C-941FB2B5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69" y="2909094"/>
            <a:ext cx="7315083" cy="26624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AC9AB99-2184-43AB-ABB1-0AE2B362D8BD}"/>
              </a:ext>
            </a:extLst>
          </p:cNvPr>
          <p:cNvSpPr/>
          <p:nvPr/>
        </p:nvSpPr>
        <p:spPr>
          <a:xfrm>
            <a:off x="7785464" y="3783119"/>
            <a:ext cx="113347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0521840B-B8E1-4F91-ACE5-291884C82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051" y="2154344"/>
            <a:ext cx="1371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80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2D0B-BEBE-4178-BEDE-0453684D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Delinquency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81C139F-445A-4908-8933-70CC61999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94" y="2257424"/>
            <a:ext cx="9324611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6294C-0F7E-4593-9D31-C3739B8F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36030-B08A-4BBF-BDD6-ABDDE896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AUC: 0.6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224B275-4391-4E9F-A22C-DADB7252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92240"/>
            <a:ext cx="6912217" cy="3949838"/>
          </a:xfrm>
          <a:prstGeom prst="rect">
            <a:avLst/>
          </a:prstGeom>
        </p:spPr>
      </p:pic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086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3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7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9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798CC5-5D4A-4BB1-BB29-CB77F2709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5136" y="884524"/>
            <a:ext cx="3400520" cy="3866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3A0B10-290C-4738-83B5-1D9DAB7E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0" y="54184"/>
            <a:ext cx="10058400" cy="6031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Model Results – Age of Newest Auto Account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6285D1C-0B72-47AA-A11C-0AC061654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4797" y="657349"/>
            <a:ext cx="3682844" cy="409337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FBD8380-B34F-4991-8466-3C98705BE8A6}"/>
              </a:ext>
            </a:extLst>
          </p:cNvPr>
          <p:cNvSpPr txBox="1"/>
          <p:nvPr/>
        </p:nvSpPr>
        <p:spPr>
          <a:xfrm>
            <a:off x="234374" y="5118167"/>
            <a:ext cx="116532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Effect of Newest Account Age on Probability of First Year Delinquency; across the range of values for the same customer, as age of newest auto account increases from 0 to 100 months old the probability of First Year Delinquency decreases by about 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Observations are binned in 10 percentile groups, so the first dot is the lowest 10% of customers, and the last is the highest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Largest effect is at the tail which could be an age effect (i.e. people who got a car 300+ months ago are going to be older)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is skewed right, contains lots of missing values (indicated by negative values in histogram) and has a mean of 50.9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95620C8-58B5-4262-B33A-CFDEAC79C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161" y="884524"/>
            <a:ext cx="3337440" cy="379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2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3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7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9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798CC5-5D4A-4BB1-BB29-CB77F2709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5136" y="884524"/>
            <a:ext cx="3400520" cy="3866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3A0B10-290C-4738-83B5-1D9DAB7E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0" y="54184"/>
            <a:ext cx="10058400" cy="6031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Model Results – Age of Oldest Account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6285D1C-0B72-47AA-A11C-0AC061654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4797" y="657349"/>
            <a:ext cx="3682844" cy="409337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FBD8380-B34F-4991-8466-3C98705BE8A6}"/>
              </a:ext>
            </a:extLst>
          </p:cNvPr>
          <p:cNvSpPr txBox="1"/>
          <p:nvPr/>
        </p:nvSpPr>
        <p:spPr>
          <a:xfrm>
            <a:off x="234374" y="5118167"/>
            <a:ext cx="116532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Effect of Oldest Account Age on Probability of First Year Delinquency; across the range of values for the same customer, as age of oldest account increases from 0 to 250 months old the probability of First Year Delinquency decreases by about 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Observations are binned in 10 percentile groups, so the first dot is the lowest 10% of customers, and the last is the highest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Largest effect is at the tail which could be an age effect (i.e. people who got a car 300+ months ago are going to be older)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is skewed right, contains lots of missing values (indicated by negative values in histogram) and has a mean of 125 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95620C8-58B5-4262-B33A-CFDEAC79C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161" y="902478"/>
            <a:ext cx="3337440" cy="37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7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3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7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9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798CC5-5D4A-4BB1-BB29-CB77F2709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227" y="902818"/>
            <a:ext cx="3368338" cy="3829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3A0B10-290C-4738-83B5-1D9DAB7E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0" y="54184"/>
            <a:ext cx="10058400" cy="6031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Model Results – Age of Oldest Identity Record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6285D1C-0B72-47AA-A11C-0AC061654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2646" y="657349"/>
            <a:ext cx="3647145" cy="409337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FBD8380-B34F-4991-8466-3C98705BE8A6}"/>
              </a:ext>
            </a:extLst>
          </p:cNvPr>
          <p:cNvSpPr txBox="1"/>
          <p:nvPr/>
        </p:nvSpPr>
        <p:spPr>
          <a:xfrm>
            <a:off x="234374" y="5118167"/>
            <a:ext cx="116532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Weak Negative Effect of Oldest Account Age on Probability of First Year Delinquency; across the range of values for the same customer, as age of oldest account increases from 0 to 350 months old the probability of First Year Delinquency decreases by about 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Observations are binned in 10 percentile groups, so the first dot is the lowest 10% of customers, and the last is the highest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Largest effect is at the tail which could be an age effect (i.e. people who got a car 300+ months ago are going to be older)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is fairly symmetrical, without many missing values and has a mean of 206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95620C8-58B5-4262-B33A-CFDEAC79C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161" y="902478"/>
            <a:ext cx="3337440" cy="37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3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7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9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798CC5-5D4A-4BB1-BB29-CB77F2709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227" y="902818"/>
            <a:ext cx="3368338" cy="3829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3A0B10-290C-4738-83B5-1D9DAB7E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0" y="54184"/>
            <a:ext cx="10058400" cy="6031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Model Results – Average Age of Auto Accounts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6285D1C-0B72-47AA-A11C-0AC061654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2646" y="677188"/>
            <a:ext cx="3647145" cy="405369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FBD8380-B34F-4991-8466-3C98705BE8A6}"/>
              </a:ext>
            </a:extLst>
          </p:cNvPr>
          <p:cNvSpPr txBox="1"/>
          <p:nvPr/>
        </p:nvSpPr>
        <p:spPr>
          <a:xfrm>
            <a:off x="234374" y="5118167"/>
            <a:ext cx="116532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Bivariate average indicates a negative relationship between Average Age of Auto Accounts and First Year Delinquency Rate, however the predicted probabilities indicate a fairly flat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Missing data imputation tends to flatten relationships between variables, so with almost 50% of the data missing a weak relationship isn’t necessarily surprising, though, a relationship could emerge with higher quality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Good candidate for removal from the model, but I’d want to test how removal effects </a:t>
            </a:r>
            <a:r>
              <a:rPr lang="en-US" sz="1600" dirty="0" err="1"/>
              <a:t>KMeans</a:t>
            </a:r>
            <a:r>
              <a:rPr lang="en-US" sz="1600" dirty="0"/>
              <a:t> clusters before doing so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95620C8-58B5-4262-B33A-CFDEAC79C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161" y="884524"/>
            <a:ext cx="3337439" cy="379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2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3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7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9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798CC5-5D4A-4BB1-BB29-CB77F2709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227" y="902818"/>
            <a:ext cx="3368338" cy="3829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3A0B10-290C-4738-83B5-1D9DAB7E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0" y="54184"/>
            <a:ext cx="10058400" cy="6031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Model Results – Has Telecommunications Inquiry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6285D1C-0B72-47AA-A11C-0AC061654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2646" y="677188"/>
            <a:ext cx="3647144" cy="405369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FBD8380-B34F-4991-8466-3C98705BE8A6}"/>
              </a:ext>
            </a:extLst>
          </p:cNvPr>
          <p:cNvSpPr txBox="1"/>
          <p:nvPr/>
        </p:nvSpPr>
        <p:spPr>
          <a:xfrm>
            <a:off x="234374" y="5118167"/>
            <a:ext cx="1165326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Strong positive relationship between having a telecom inquiry and first year delinquency; individuals with a telecom inquiry are almost 10% more likely to go delinquent their first year (though the standard intervals on that are a bit wide)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Very little missingness, so a good predictor on that front, however, it is highly skewed with over 90% of customers never having a telecom inquiry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95620C8-58B5-4262-B33A-CFDEAC79C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161" y="884524"/>
            <a:ext cx="3337438" cy="379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1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3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7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9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798CC5-5D4A-4BB1-BB29-CB77F2709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227" y="902818"/>
            <a:ext cx="3368337" cy="3829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3A0B10-290C-4738-83B5-1D9DAB7E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0" y="54184"/>
            <a:ext cx="10058400" cy="6031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Model Results – Total Auto Accounts Never Delinquent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6285D1C-0B72-47AA-A11C-0AC061654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2646" y="677188"/>
            <a:ext cx="3647144" cy="405369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FBD8380-B34F-4991-8466-3C98705BE8A6}"/>
              </a:ext>
            </a:extLst>
          </p:cNvPr>
          <p:cNvSpPr txBox="1"/>
          <p:nvPr/>
        </p:nvSpPr>
        <p:spPr>
          <a:xfrm>
            <a:off x="234374" y="5118167"/>
            <a:ext cx="116532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relationship between Never Delinquent Auto Accounts and First Year Delinquency Rate; moving from zero accounts never delinquent (so all their accounts were delinquent) to 3 accounts never delinquent is only associated with a 4% decrease in First Year Delinquency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Almost 50% of the data is missing, but the relationship is still significance, so better data quality might improve the model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Again, could be correlated with age, since older people probably have more accounts, but less of a clear relationship here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95620C8-58B5-4262-B33A-CFDEAC79C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161" y="884524"/>
            <a:ext cx="3337438" cy="37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5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3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7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9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798CC5-5D4A-4BB1-BB29-CB77F2709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7317" y="902818"/>
            <a:ext cx="3336156" cy="3829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3A0B10-290C-4738-83B5-1D9DAB7E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0" y="54184"/>
            <a:ext cx="10058400" cy="6031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Model Results – Total Inquiries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6285D1C-0B72-47AA-A11C-0AC061654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2646" y="677188"/>
            <a:ext cx="3647143" cy="405369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FBD8380-B34F-4991-8466-3C98705BE8A6}"/>
              </a:ext>
            </a:extLst>
          </p:cNvPr>
          <p:cNvSpPr txBox="1"/>
          <p:nvPr/>
        </p:nvSpPr>
        <p:spPr>
          <a:xfrm>
            <a:off x="234374" y="5118167"/>
            <a:ext cx="116532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Very strong relationship; individuals with at least one inquiry are 9% more likely to experience delinquency in their first year compared to similar individuals without any inquiries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Right skewed data, with little missingness, and a mean of 0.33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95620C8-58B5-4262-B33A-CFDEAC79C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161" y="884524"/>
            <a:ext cx="3337437" cy="37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148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274</TotalTime>
  <Words>1425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DriveTime Delinquency</vt:lpstr>
      <vt:lpstr>Model Results</vt:lpstr>
      <vt:lpstr>Model Results – Age of Newest Auto Account</vt:lpstr>
      <vt:lpstr>Model Results – Age of Oldest Account</vt:lpstr>
      <vt:lpstr>Model Results – Age of Oldest Identity Record</vt:lpstr>
      <vt:lpstr>Model Results – Average Age of Auto Accounts</vt:lpstr>
      <vt:lpstr>Model Results – Has Telecommunications Inquiry</vt:lpstr>
      <vt:lpstr>Model Results – Total Auto Accounts Never Delinquent</vt:lpstr>
      <vt:lpstr>Model Results – Total Inquiries</vt:lpstr>
      <vt:lpstr>Model Results – Worst Delinquency</vt:lpstr>
      <vt:lpstr>Model Results – Conclusion/Findings</vt:lpstr>
      <vt:lpstr>Model Selection</vt:lpstr>
      <vt:lpstr>Model Selection</vt:lpstr>
      <vt:lpstr>Model Selection</vt:lpstr>
      <vt:lpstr>Model Selection</vt:lpstr>
      <vt:lpstr>Pipeline</vt:lpstr>
      <vt:lpstr>Worst Delinquency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DriveTime Delinquency</dc:title>
  <dc:creator>Mykel Walters (Student)</dc:creator>
  <cp:lastModifiedBy>Mykel Walters (Student)</cp:lastModifiedBy>
  <cp:revision>5</cp:revision>
  <dcterms:created xsi:type="dcterms:W3CDTF">2021-08-20T21:36:14Z</dcterms:created>
  <dcterms:modified xsi:type="dcterms:W3CDTF">2021-08-21T12:51:48Z</dcterms:modified>
</cp:coreProperties>
</file>