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6" r:id="rId6"/>
    <p:sldId id="263" r:id="rId7"/>
    <p:sldId id="267" r:id="rId8"/>
    <p:sldId id="260" r:id="rId9"/>
    <p:sldId id="268" r:id="rId10"/>
    <p:sldId id="269" r:id="rId11"/>
    <p:sldId id="270" r:id="rId12"/>
    <p:sldId id="273" r:id="rId13"/>
    <p:sldId id="275" r:id="rId14"/>
    <p:sldId id="271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VASU TECHS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95600"/>
            <a:ext cx="6858000" cy="2743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ERP- Work Flow </a:t>
            </a:r>
            <a:endParaRPr lang="en-US" sz="5400" dirty="0">
              <a:solidFill>
                <a:srgbClr val="0000CC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206418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" y="609600"/>
          <a:ext cx="9143999" cy="2201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3455"/>
                <a:gridCol w="682831"/>
                <a:gridCol w="653143"/>
                <a:gridCol w="720131"/>
                <a:gridCol w="753627"/>
                <a:gridCol w="753627"/>
                <a:gridCol w="753627"/>
                <a:gridCol w="753627"/>
                <a:gridCol w="586154"/>
                <a:gridCol w="502417"/>
                <a:gridCol w="502417"/>
                <a:gridCol w="921098"/>
                <a:gridCol w="418681"/>
                <a:gridCol w="519164"/>
              </a:tblGrid>
              <a:tr h="352213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Production Entry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M/C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JOB CARD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From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Tool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START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END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PLAN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ACCEPTED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REJ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R/W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685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dd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/mm/</a:t>
                      </a:r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yyy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VT-HPP-01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2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sel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ect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from Tool list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from operator)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40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Qty can’t be more than previous stage -95nos)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819400"/>
            <a:ext cx="9144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stage 2 , once entry completed at this stage  previous stage </a:t>
            </a:r>
            <a:r>
              <a:rPr lang="en-US" sz="1600" dirty="0" smtClean="0">
                <a:solidFill>
                  <a:srgbClr val="0000CC"/>
                </a:solidFill>
              </a:rPr>
              <a:t>4”SWR cropping  </a:t>
            </a:r>
            <a:r>
              <a:rPr lang="en-US" sz="1600" dirty="0" smtClean="0">
                <a:solidFill>
                  <a:srgbClr val="0000CC"/>
                </a:solidFill>
              </a:rPr>
              <a:t>will be 10nos , also part stock of current stage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 4”SWR W forming -40nos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572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86200"/>
          <a:ext cx="9006840" cy="2201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103"/>
                <a:gridCol w="672589"/>
                <a:gridCol w="643346"/>
                <a:gridCol w="709330"/>
                <a:gridCol w="742322"/>
                <a:gridCol w="742322"/>
                <a:gridCol w="742322"/>
                <a:gridCol w="742322"/>
                <a:gridCol w="577362"/>
                <a:gridCol w="494881"/>
                <a:gridCol w="494881"/>
                <a:gridCol w="907282"/>
                <a:gridCol w="412401"/>
                <a:gridCol w="511377"/>
              </a:tblGrid>
              <a:tr h="352213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Production Entry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M/C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JOB CARD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From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Tool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START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END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PLAN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ACCEPTED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REJ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R/W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685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dd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/mm/</a:t>
                      </a:r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yyy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VT-HPP-01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2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sel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ect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from Tool list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from operator)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40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Qty can’t be more than previous stage -50nos)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6172200"/>
            <a:ext cx="876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stage 3 , once entry completed at this stage  previous stage  4”SWR W forming  will be  0nos , also part stock of current stage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 4”SWR V Bending -40nos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8100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" y="609600"/>
          <a:ext cx="9143999" cy="2201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3455"/>
                <a:gridCol w="682831"/>
                <a:gridCol w="653143"/>
                <a:gridCol w="720131"/>
                <a:gridCol w="753627"/>
                <a:gridCol w="753627"/>
                <a:gridCol w="753627"/>
                <a:gridCol w="753627"/>
                <a:gridCol w="586154"/>
                <a:gridCol w="502417"/>
                <a:gridCol w="502417"/>
                <a:gridCol w="921098"/>
                <a:gridCol w="418681"/>
                <a:gridCol w="519164"/>
              </a:tblGrid>
              <a:tr h="352213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Production Entry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M/C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JOB CARD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From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Tool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START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END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PLAN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ACCEPTED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REJ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R/W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685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dd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/mm/</a:t>
                      </a:r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yyy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VT-HPP-01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2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sel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ect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from Tool list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from operator)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40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Qty can’t be more than previous stage -40nos)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819400"/>
            <a:ext cx="9144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stage 2 , once entry completed at this stage  previous stage </a:t>
            </a:r>
            <a:r>
              <a:rPr lang="en-US" sz="1600" dirty="0" smtClean="0">
                <a:solidFill>
                  <a:srgbClr val="0000CC"/>
                </a:solidFill>
              </a:rPr>
              <a:t>4”SWR </a:t>
            </a:r>
            <a:r>
              <a:rPr lang="en-US" sz="1600" dirty="0" smtClean="0">
                <a:solidFill>
                  <a:srgbClr val="0000CC"/>
                </a:solidFill>
              </a:rPr>
              <a:t>V Bending will be ( zero) “0”nos , also part stock of current stage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 4”SWR O forming -40nos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572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4876800"/>
            <a:ext cx="7391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stage 5 – Part has to send for Plating process  at sub contractor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4196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562600"/>
            <a:ext cx="7391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So  create  sub contractor master and raise  PO for sub-contractor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6096000"/>
            <a:ext cx="807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Then Raise Delivery </a:t>
            </a:r>
            <a:r>
              <a:rPr lang="en-US" sz="1600" dirty="0" err="1" smtClean="0">
                <a:solidFill>
                  <a:srgbClr val="0000CC"/>
                </a:solidFill>
              </a:rPr>
              <a:t>Challan</a:t>
            </a:r>
            <a:r>
              <a:rPr lang="en-US" sz="1600" dirty="0" smtClean="0">
                <a:solidFill>
                  <a:srgbClr val="0000CC"/>
                </a:solidFill>
              </a:rPr>
              <a:t> to sub contractor and receive material after process completed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457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Purchase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4800" y="152400"/>
          <a:ext cx="4114801" cy="3312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6931"/>
                <a:gridCol w="643269"/>
                <a:gridCol w="313662"/>
                <a:gridCol w="829338"/>
                <a:gridCol w="685800"/>
                <a:gridCol w="685801"/>
              </a:tblGrid>
              <a:tr h="370840">
                <a:tc gridSpan="6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Sub Contractor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 Contractor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VT-SC-001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Auto 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 Contractor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Shree </a:t>
                      </a:r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Sakthi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Plating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Chennai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Contact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GSTIN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33xxxxxxxxxxx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240">
                <a:tc gridSpan="6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RM Mapping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Opp</a:t>
                      </a: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Name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Tax %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4” SWR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60 – 4”SWR Plating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18%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447801" y="3657600"/>
          <a:ext cx="7239001" cy="28955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3556"/>
                <a:gridCol w="645401"/>
                <a:gridCol w="417619"/>
                <a:gridCol w="736425"/>
                <a:gridCol w="564333"/>
                <a:gridCol w="375819"/>
                <a:gridCol w="633545"/>
                <a:gridCol w="839304"/>
                <a:gridCol w="484939"/>
                <a:gridCol w="354365"/>
                <a:gridCol w="839304"/>
                <a:gridCol w="734391"/>
              </a:tblGrid>
              <a:tr h="417745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Purchase Order – Sub Contractor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6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PO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VT-SC-PO-001  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 )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Date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34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 Contractor Name &amp; 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Shree </a:t>
                      </a:r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Sakthi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Plating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687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Party GSTIN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(auto)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745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6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Opp</a:t>
                      </a: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UOM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GST- 18%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CGST-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9%</a:t>
                      </a:r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SGST- 9%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</a:tr>
              <a:tr h="48069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4”SWR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60 – 4”SWR Plating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0.18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0.09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1.18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05800" y="4419600"/>
            <a:ext cx="1066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From Supplier master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52398" y="3505200"/>
          <a:ext cx="8915402" cy="2697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9796"/>
                <a:gridCol w="884053"/>
                <a:gridCol w="310986"/>
                <a:gridCol w="758376"/>
                <a:gridCol w="594360"/>
                <a:gridCol w="712098"/>
                <a:gridCol w="496246"/>
                <a:gridCol w="841075"/>
                <a:gridCol w="925182"/>
                <a:gridCol w="148668"/>
                <a:gridCol w="524192"/>
                <a:gridCol w="472535"/>
                <a:gridCol w="473372"/>
                <a:gridCol w="904463"/>
              </a:tblGrid>
              <a:tr h="82845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00B050"/>
                          </a:solidFill>
                        </a:rPr>
                        <a:t>Goods</a:t>
                      </a:r>
                      <a:r>
                        <a:rPr lang="en-IN" sz="1600" u="none" strike="noStrike" baseline="0" dirty="0" smtClean="0">
                          <a:solidFill>
                            <a:srgbClr val="00B050"/>
                          </a:solidFill>
                        </a:rPr>
                        <a:t> Receipt Note- Sub Contractor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GRN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001  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 )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Date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65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 Contractor Name &amp; 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Shree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baseline="0" dirty="0" err="1" smtClean="0">
                          <a:solidFill>
                            <a:srgbClr val="0000CC"/>
                          </a:solidFill>
                        </a:rPr>
                        <a:t>Sakthi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Plating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88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Sub-Con DC </a:t>
                      </a:r>
                      <a:r>
                        <a:rPr lang="en-IN" sz="1400" b="1" u="none" strike="noStrike" dirty="0" smtClean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001 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Con DC Date</a:t>
                      </a:r>
                      <a:endParaRPr lang="en-IN" sz="14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DD/MM/YYYY</a:t>
                      </a:r>
                      <a:endParaRPr lang="en-IN" sz="1400" u="none" strike="noStrike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634">
                <a:tc gridSpan="1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PO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from</a:t>
                      </a:r>
                      <a:endParaRPr lang="en-IN" sz="1400" b="1" i="0" u="none" strike="noStrik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Our DC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UOM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Received 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Qty</a:t>
                      </a:r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Accepted Qty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Cost</a:t>
                      </a:r>
                    </a:p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GST -18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</a:t>
                      </a:r>
                    </a:p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</a:tr>
              <a:tr h="1933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4”SWR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60- 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4”SWR 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Plating  </a:t>
                      </a:r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( auto) 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smtClean="0">
                          <a:solidFill>
                            <a:srgbClr val="FF0000"/>
                          </a:solidFill>
                        </a:rPr>
                        <a:t>nos</a:t>
                      </a:r>
                      <a:endParaRPr lang="en-IN" sz="1400" u="none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30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5.4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35.4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0"/>
            <a:ext cx="1066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From PO entry</a:t>
            </a:r>
            <a:endParaRPr lang="en-US" sz="1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09600" y="685800"/>
          <a:ext cx="7467600" cy="201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90600"/>
                <a:gridCol w="1167658"/>
                <a:gridCol w="382694"/>
                <a:gridCol w="894457"/>
                <a:gridCol w="1222154"/>
                <a:gridCol w="424342"/>
                <a:gridCol w="610671"/>
                <a:gridCol w="1035013"/>
                <a:gridCol w="740011"/>
              </a:tblGrid>
              <a:tr h="82845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00B050"/>
                          </a:solidFill>
                        </a:rPr>
                        <a:t>Delivery </a:t>
                      </a:r>
                      <a:r>
                        <a:rPr lang="en-IN" sz="1600" u="none" strike="noStrike" dirty="0" err="1" smtClean="0">
                          <a:solidFill>
                            <a:srgbClr val="00B050"/>
                          </a:solidFill>
                        </a:rPr>
                        <a:t>Challan</a:t>
                      </a:r>
                      <a:r>
                        <a:rPr lang="en-IN" sz="1600" u="none" strike="noStrike" baseline="0" dirty="0" smtClean="0">
                          <a:solidFill>
                            <a:srgbClr val="00B050"/>
                          </a:solidFill>
                        </a:rPr>
                        <a:t>- Sub contractor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9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DC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001  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 )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Date</a:t>
                      </a:r>
                      <a:endParaRPr lang="en-IN" sz="18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9665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Sub Contractor Name &amp; 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Shree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baseline="0" dirty="0" err="1" smtClean="0">
                          <a:solidFill>
                            <a:srgbClr val="0000CC"/>
                          </a:solidFill>
                        </a:rPr>
                        <a:t>Sakthi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Plating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634">
                <a:tc gridSpan="9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PO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from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For the purpose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Qty 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UOM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 Cost</a:t>
                      </a:r>
                    </a:p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933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4”SWR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50- 4”SWR 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O Forming  </a:t>
                      </a:r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60- 4”SWR 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Plating </a:t>
                      </a:r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40 ( not more than previous stage qty)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nos</a:t>
                      </a:r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xxxx</a:t>
                      </a:r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743200"/>
            <a:ext cx="914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Once Raise DC stock of O 4”SWR O forming qty 40nos will be zero and , stock moved to subcontractor end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324600"/>
            <a:ext cx="899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Once GRN entry done Sub contractor stock is reduced from 40nos to 10nos , because received qty is 30nos only ,also part stock will be 30nos at the stage of 4”SWR Plating 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" y="609600"/>
          <a:ext cx="9143999" cy="2201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3455"/>
                <a:gridCol w="682831"/>
                <a:gridCol w="653143"/>
                <a:gridCol w="720131"/>
                <a:gridCol w="753627"/>
                <a:gridCol w="753627"/>
                <a:gridCol w="753627"/>
                <a:gridCol w="753627"/>
                <a:gridCol w="586154"/>
                <a:gridCol w="502417"/>
                <a:gridCol w="502417"/>
                <a:gridCol w="921098"/>
                <a:gridCol w="418681"/>
                <a:gridCol w="519164"/>
              </a:tblGrid>
              <a:tr h="352213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Production Entry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M/C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JOB CARD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From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Tool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START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END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PLAN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ACCEPTED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REJ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R/W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685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dd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/mm/</a:t>
                      </a:r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yyy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manual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2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Manual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from operator)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30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Qty can’t be more than previous stage -30nos)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2971800"/>
            <a:ext cx="853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final stage  , once entry completed at this stage  final part stock 4”SWR will be 30nos .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572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3962400"/>
            <a:ext cx="853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Invoice can be raise once final part is ready 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685800"/>
          <a:ext cx="8229600" cy="4657275"/>
        </p:xfrm>
        <a:graphic>
          <a:graphicData uri="http://schemas.openxmlformats.org/drawingml/2006/table">
            <a:tbl>
              <a:tblPr/>
              <a:tblGrid>
                <a:gridCol w="1539042"/>
                <a:gridCol w="822960"/>
                <a:gridCol w="304999"/>
                <a:gridCol w="208015"/>
                <a:gridCol w="513014"/>
                <a:gridCol w="833649"/>
                <a:gridCol w="985948"/>
                <a:gridCol w="953885"/>
                <a:gridCol w="513014"/>
                <a:gridCol w="513014"/>
                <a:gridCol w="1042060"/>
              </a:tblGrid>
              <a:tr h="236622">
                <a:tc gridSpan="1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latin typeface="Times New Roman"/>
                        </a:rPr>
                        <a:t>Invoice 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700" b="1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latin typeface="Times New Roman"/>
                        </a:rPr>
                        <a:t>H-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 smtClean="0">
                          <a:solidFill>
                            <a:srgbClr val="0000CC"/>
                          </a:solidFill>
                          <a:latin typeface="Times New Roman"/>
                        </a:rPr>
                        <a:t>001/2018</a:t>
                      </a:r>
                      <a:r>
                        <a:rPr lang="en-IN" sz="1050" b="1" i="0" u="none" strike="noStrike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 ( auto)</a:t>
                      </a:r>
                      <a:endParaRPr lang="en-IN" sz="105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>
                          <a:latin typeface="Times New Roman"/>
                        </a:rPr>
                        <a:t>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solidFill>
                            <a:srgbClr val="0000CC"/>
                          </a:solidFill>
                          <a:latin typeface="Times New Roman"/>
                        </a:rPr>
                        <a:t>&gt; Auto generate &lt;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2917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latin typeface="Times New Roman"/>
                        </a:rPr>
                        <a:t>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22">
                <a:tc gridSpan="11"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&gt;  select from Customer master </a:t>
                      </a:r>
                      <a:r>
                        <a:rPr lang="en-IN" sz="1200" b="1" i="0" u="none" strike="noStrike" dirty="0">
                          <a:solidFill>
                            <a:srgbClr val="0000CC"/>
                          </a:solidFill>
                          <a:latin typeface="Times New Roman"/>
                        </a:rPr>
                        <a:t>&lt;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2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latin typeface="Times New Roman"/>
                        </a:rPr>
                        <a:t>Party GSTIN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latin typeface="Times New Roman"/>
                        </a:rPr>
                        <a:t>Party ARN No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latin typeface="Times New Roman"/>
                        </a:rPr>
                        <a:t>Sl 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latin typeface="Times New Roman"/>
                        </a:rPr>
                        <a:t>Part 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latin typeface="Times New Roman"/>
                        </a:rPr>
                        <a:t>part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latin typeface="Times New Roman"/>
                        </a:rPr>
                        <a:t>HSN 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latin typeface="Times New Roman"/>
                        </a:rPr>
                        <a:t>Unit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latin typeface="Times New Roman"/>
                        </a:rPr>
                        <a:t>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latin typeface="Times New Roman"/>
                        </a:rPr>
                        <a:t>Amount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&gt;  </a:t>
                      </a:r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select from Part master </a:t>
                      </a:r>
                      <a:r>
                        <a:rPr lang="en-IN" sz="1000" b="1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&lt;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( Auto )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&gt; Auto fill</a:t>
                      </a:r>
                      <a:r>
                        <a:rPr lang="en-IN" sz="1200" b="1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&lt;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latin typeface="Arial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25 </a:t>
                      </a:r>
                      <a:r>
                        <a:rPr lang="en-IN" sz="12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( Qty not more than</a:t>
                      </a:r>
                      <a:r>
                        <a:rPr lang="en-IN" sz="1200" b="0" i="0" u="none" strike="noStrike" baseline="0" dirty="0" smtClean="0">
                          <a:solidFill>
                            <a:srgbClr val="FF0000"/>
                          </a:solidFill>
                          <a:latin typeface="Arial"/>
                        </a:rPr>
                        <a:t> final part stock as 30nos)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CC"/>
                          </a:solidFill>
                          <a:latin typeface="Arial"/>
                        </a:rPr>
                        <a:t> </a:t>
                      </a:r>
                      <a:endParaRPr lang="en-IN" sz="1200" b="0" i="0" u="none" strike="noStrike" dirty="0">
                        <a:solidFill>
                          <a:srgbClr val="0000CC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13.00</a:t>
                      </a:r>
                      <a:endParaRPr lang="en-IN" sz="1200" b="0" i="0" u="none" strike="noStrike" dirty="0">
                        <a:solidFill>
                          <a:srgbClr val="0000CC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325</a:t>
                      </a:r>
                      <a:endParaRPr lang="en-IN" sz="1200" b="0" i="0" u="none" strike="noStrike" dirty="0">
                        <a:solidFill>
                          <a:srgbClr val="0000CC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latin typeface="Arial"/>
                        </a:rPr>
                        <a:t>Sub 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>
                          <a:latin typeface="Arial"/>
                        </a:rPr>
                        <a:t>Tax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latin typeface="Arial"/>
                        </a:rPr>
                        <a:t> </a:t>
                      </a:r>
                      <a:r>
                        <a:rPr lang="en-IN" sz="1050" b="1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18%</a:t>
                      </a:r>
                      <a:endParaRPr lang="en-IN" sz="1050" b="1" i="0" u="none" strike="noStrike" dirty="0">
                        <a:solidFill>
                          <a:srgbClr val="0000CC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>
                          <a:latin typeface="Arial"/>
                        </a:rPr>
                        <a:t>CGST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9%</a:t>
                      </a:r>
                      <a:endParaRPr lang="en-IN" sz="1200" b="0" i="0" u="none" strike="noStrike" dirty="0">
                        <a:solidFill>
                          <a:srgbClr val="0000CC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smtClean="0">
                          <a:solidFill>
                            <a:srgbClr val="0000CC"/>
                          </a:solidFill>
                          <a:latin typeface="Arial"/>
                        </a:rPr>
                        <a:t>29.25</a:t>
                      </a:r>
                      <a:r>
                        <a:rPr lang="en-IN" sz="1200" b="0" i="0" u="none" strike="noStrike" dirty="0">
                          <a:solidFill>
                            <a:srgbClr val="0000CC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1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i="0" u="none" strike="noStrike" dirty="0" smtClean="0">
                          <a:latin typeface="Arial"/>
                        </a:rPr>
                        <a:t>SGST</a:t>
                      </a:r>
                      <a:endParaRPr lang="en-IN" sz="105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kern="1200" dirty="0" smtClean="0">
                          <a:solidFill>
                            <a:srgbClr val="0000CC"/>
                          </a:solidFill>
                          <a:latin typeface="Arial"/>
                          <a:ea typeface="+mn-ea"/>
                          <a:cs typeface="+mn-cs"/>
                        </a:rPr>
                        <a:t>    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kern="1200" dirty="0" smtClean="0">
                          <a:solidFill>
                            <a:srgbClr val="0000CC"/>
                          </a:solidFill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kern="1200" dirty="0" smtClean="0">
                          <a:solidFill>
                            <a:srgbClr val="0000CC"/>
                          </a:solidFill>
                          <a:latin typeface="Arial"/>
                          <a:ea typeface="+mn-ea"/>
                          <a:cs typeface="+mn-cs"/>
                        </a:rPr>
                        <a:t> 29.25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i="0" u="none" strike="noStrike" dirty="0" smtClean="0">
                          <a:solidFill>
                            <a:srgbClr val="0000CC"/>
                          </a:solidFill>
                          <a:latin typeface="Times New Roman"/>
                        </a:rPr>
                        <a:t>383.5</a:t>
                      </a:r>
                      <a:r>
                        <a:rPr lang="en-IN" sz="1050" b="1" i="0" u="none" strike="noStrike" dirty="0">
                          <a:solidFill>
                            <a:srgbClr val="0000CC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11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latin typeface="Times New Roman"/>
                        </a:rPr>
                        <a:t>For </a:t>
                      </a:r>
                      <a:r>
                        <a:rPr lang="en-IN" sz="1050" b="1" i="0" u="none" strike="noStrike" dirty="0" err="1">
                          <a:latin typeface="Times New Roman"/>
                        </a:rPr>
                        <a:t>Vasu</a:t>
                      </a:r>
                      <a:r>
                        <a:rPr lang="en-IN" sz="1050" b="1" i="0" u="none" strike="noStrike" dirty="0">
                          <a:latin typeface="Times New Roman"/>
                        </a:rPr>
                        <a:t> Techs</a:t>
                      </a:r>
                      <a:endParaRPr lang="en-IN" sz="105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7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latin typeface="Times New Roman"/>
                        </a:rPr>
                        <a:t>Authorised Signatory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5972175"/>
            <a:ext cx="2600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5715000"/>
            <a:ext cx="853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Once Invoice raise part stock is to be reduce from 30nos to 5nos 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Stock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RM-001- 5kg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10-4”SWR Cropping –10nos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50- 4”SWR O forming- 10nos ( at sub contractor)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4”SWR finished -5nos</a:t>
            </a:r>
            <a:endParaRPr lang="en-US" dirty="0" smtClean="0">
              <a:solidFill>
                <a:srgbClr val="0000CC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These are all the works having in ERP for single part entry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371600"/>
          <a:ext cx="3276600" cy="4932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43000"/>
                <a:gridCol w="21336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Part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4” SWR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SWR Clamp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Raw material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RM-001 -- 2 x 16 MS- HR coil </a:t>
                      </a:r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Input weight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0.100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Finished weight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0.100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HSN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UOM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Qty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Prod Rate/ hr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100nos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Rate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GST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18%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SGST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9%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CSGT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9%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77000" y="2590800"/>
            <a:ext cx="2209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RM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4114800"/>
            <a:ext cx="2209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UOM master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arketing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3276600" cy="4897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/>
                <a:gridCol w="762000"/>
                <a:gridCol w="876300"/>
                <a:gridCol w="876300"/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Customer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Customer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001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Auto 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Customer </a:t>
                      </a:r>
                      <a:r>
                        <a:rPr lang="en-IN" sz="1400" b="1" u="none" strike="noStrike" dirty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Guhan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Electricals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err="1" smtClean="0">
                          <a:solidFill>
                            <a:srgbClr val="0000CC"/>
                          </a:solidFill>
                        </a:rPr>
                        <a:t>Myl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Contact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GSTIN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33xxxxxxxxxxx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 Mapping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Tax %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4”SWR     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SWR Clamp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18%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400" u="none" strike="noStrike" kern="120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1371600"/>
          <a:ext cx="2743200" cy="5191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5907"/>
                <a:gridCol w="1467293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Employee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Employee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VT- EMP-001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Auto 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Employee </a:t>
                      </a:r>
                      <a:r>
                        <a:rPr lang="en-IN" sz="1400" b="1" u="none" strike="noStrike" dirty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Sugadevan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err="1" smtClean="0">
                          <a:solidFill>
                            <a:srgbClr val="0000CC"/>
                          </a:solidFill>
                        </a:rPr>
                        <a:t>Myl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Contact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Mail Id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33xxxxxxxxxxx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Qualification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B.E.,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Manager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Basic Salary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9000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HRA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Total Salary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9000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23613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4267200"/>
            <a:ext cx="838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</a:t>
            </a:r>
          </a:p>
          <a:p>
            <a:pPr algn="ctr"/>
            <a:r>
              <a:rPr lang="en-US" dirty="0" smtClean="0"/>
              <a:t>Part</a:t>
            </a:r>
          </a:p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Purchase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533400"/>
          <a:ext cx="2667000" cy="4043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2763"/>
                <a:gridCol w="1614237"/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Raw material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RM-001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</a:t>
                      </a:r>
                      <a:r>
                        <a:rPr lang="en-IN" sz="1400" b="1" u="none" strike="noStrike" dirty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x 16 MS – HR Coil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MS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HR Coil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HSN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UOM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Kg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Rate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GST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18%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SGST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9%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CSGT %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9%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457200"/>
          <a:ext cx="4114800" cy="3256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6931"/>
                <a:gridCol w="956931"/>
                <a:gridCol w="1100469"/>
                <a:gridCol w="1100469"/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Supplier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Supplier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VT-SP-001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Auto 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Supplier </a:t>
                      </a:r>
                      <a:r>
                        <a:rPr lang="en-IN" sz="1400" b="1" u="none" strike="noStrike" dirty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Kamal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Steel </a:t>
                      </a:r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Corportaion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Chennai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Contact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9xxxxxxxx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GSTIN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+mn-lt"/>
                          <a:cs typeface="+mn-cs"/>
                        </a:rPr>
                        <a:t>33xxxxxxxxxxx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2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RM Mapping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Tax %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RM-001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 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18%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971800" y="3886200"/>
          <a:ext cx="6172200" cy="27288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23137"/>
                <a:gridCol w="550289"/>
                <a:gridCol w="356075"/>
                <a:gridCol w="627899"/>
                <a:gridCol w="481168"/>
                <a:gridCol w="320435"/>
                <a:gridCol w="540181"/>
                <a:gridCol w="715617"/>
                <a:gridCol w="413474"/>
                <a:gridCol w="302143"/>
                <a:gridCol w="715617"/>
                <a:gridCol w="626165"/>
              </a:tblGrid>
              <a:tr h="428738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Purchase Order - Supplier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3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PO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VT –SP-PO-001  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 )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67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Supplier Name &amp; 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Kamal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Steel </a:t>
                      </a:r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Corportaion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849">
                <a:tc gridSpan="6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Party GSTIN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(auto)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223"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3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UOM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GST- 18%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CGST-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9%</a:t>
                      </a:r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SGST- 9%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</a:tr>
              <a:tr h="4933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RM-001 </a:t>
                      </a:r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  <a:endParaRPr lang="en-IN" sz="1400" u="none" strike="noStrik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(Auto)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1.8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smtClean="0">
                          <a:solidFill>
                            <a:srgbClr val="0000CC"/>
                          </a:solidFill>
                        </a:rPr>
                        <a:t>0.9</a:t>
                      </a:r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0.9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11.8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8600" y="1295400"/>
          <a:ext cx="8077201" cy="33189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88020"/>
                <a:gridCol w="800937"/>
                <a:gridCol w="281748"/>
                <a:gridCol w="1032038"/>
                <a:gridCol w="526257"/>
                <a:gridCol w="312410"/>
                <a:gridCol w="449590"/>
                <a:gridCol w="762000"/>
                <a:gridCol w="838200"/>
                <a:gridCol w="134691"/>
                <a:gridCol w="474909"/>
                <a:gridCol w="544812"/>
                <a:gridCol w="312162"/>
                <a:gridCol w="819427"/>
              </a:tblGrid>
              <a:tr h="228600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00B050"/>
                          </a:solidFill>
                        </a:rPr>
                        <a:t>Goods</a:t>
                      </a:r>
                      <a:r>
                        <a:rPr lang="en-IN" sz="1600" u="none" strike="noStrike" baseline="0" dirty="0" smtClean="0">
                          <a:solidFill>
                            <a:srgbClr val="00B050"/>
                          </a:solidFill>
                        </a:rPr>
                        <a:t> Receipt Note- Supplier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4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GRN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001  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 )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Date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(Auto)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Supplier Name &amp; Address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Kamal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Steel </a:t>
                      </a:r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Corportaion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Supp DC </a:t>
                      </a:r>
                      <a:r>
                        <a:rPr lang="en-IN" sz="1400" b="1" u="none" strike="noStrike" dirty="0" smtClean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  001 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 DC Date</a:t>
                      </a:r>
                      <a:endParaRPr lang="en-IN" sz="14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DD/MM/YYYY</a:t>
                      </a:r>
                      <a:endParaRPr lang="en-IN" sz="1400" u="none" strike="noStrike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387">
                <a:tc gridSpan="1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Details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PO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RM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UOM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Received </a:t>
                      </a:r>
                      <a:r>
                        <a:rPr lang="en-IN" sz="14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Qty</a:t>
                      </a:r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Accepted Qty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Cost</a:t>
                      </a:r>
                    </a:p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GST -18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</a:t>
                      </a:r>
                    </a:p>
                    <a:p>
                      <a:pPr algn="ctr" fontAlgn="b"/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</a:tr>
              <a:tr h="5689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select)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RM-001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sz="1400" u="none" strike="noStrike" baseline="0" dirty="0" smtClean="0">
                          <a:solidFill>
                            <a:srgbClr val="FF0000"/>
                          </a:solidFill>
                        </a:rPr>
                        <a:t> x 16 MS – HR Coil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kg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11.8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5029200"/>
            <a:ext cx="1066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From PO entry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4038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Raw material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Supplier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743200" y="9906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20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Cropping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In-house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105400" y="10668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W Forming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In-house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381000" y="32004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V Bending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In-house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2895600" y="32004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O forming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In-house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5486400" y="3276600"/>
          <a:ext cx="2209800" cy="1595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60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Plating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Sub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- Contractor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533400" y="5105400"/>
          <a:ext cx="2209800" cy="153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Operation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70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Operation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Packing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In-house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4038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33400" y="2819400"/>
          <a:ext cx="2590800" cy="3119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03767"/>
                <a:gridCol w="1687033"/>
              </a:tblGrid>
              <a:tr h="4470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Machine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Machine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 VT-HPP-01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Machine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Hydro pneumatic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Press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Britt</a:t>
                      </a:r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Model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 smtClean="0">
                          <a:solidFill>
                            <a:srgbClr val="0000CC"/>
                          </a:solidFill>
                        </a:rPr>
                        <a:t>Xxxx</a:t>
                      </a:r>
                      <a:endParaRPr lang="en-IN" sz="1400" b="1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 smtClean="0"/>
                        <a:t>Capcity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15 Ton</a:t>
                      </a:r>
                      <a:endParaRPr lang="en-IN" sz="1400" b="1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Year of Purchase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2017</a:t>
                      </a:r>
                      <a:endParaRPr lang="en-IN" sz="1400" b="1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Value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131000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990600"/>
          <a:ext cx="3124202" cy="1559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43155"/>
                <a:gridCol w="899323"/>
                <a:gridCol w="640862"/>
                <a:gridCol w="640862"/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4” SWR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Part </a:t>
                      </a:r>
                      <a:r>
                        <a:rPr lang="en-IN" sz="1400" b="1" u="none" strike="noStrike" dirty="0" smtClean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RM-001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select)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</a:t>
                      </a:r>
                      <a:r>
                        <a:rPr lang="en-IN" sz="1400" b="1" u="none" strike="noStrike" dirty="0" smtClean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Part  Norms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114800" y="2590800"/>
          <a:ext cx="3276600" cy="382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3000"/>
                <a:gridCol w="1066800"/>
                <a:gridCol w="533400"/>
                <a:gridCol w="533400"/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Flow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4”SWR </a:t>
                      </a:r>
                      <a:r>
                        <a:rPr lang="en-IN" sz="1800" u="none" strike="noStrike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(auto)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+mn-lt"/>
                          <a:cs typeface="+mn-cs"/>
                        </a:rPr>
                        <a:t>Part </a:t>
                      </a:r>
                      <a:r>
                        <a:rPr lang="en-IN" sz="1400" b="1" i="0" u="none" strike="noStrike" dirty="0" err="1" smtClean="0">
                          <a:latin typeface="+mn-lt"/>
                          <a:cs typeface="+mn-cs"/>
                        </a:rPr>
                        <a:t>Opp</a:t>
                      </a:r>
                      <a:r>
                        <a:rPr lang="en-IN" sz="1400" b="1" i="0" u="none" strike="noStrike" baseline="0" dirty="0" smtClean="0">
                          <a:latin typeface="+mn-lt"/>
                          <a:cs typeface="+mn-cs"/>
                        </a:rPr>
                        <a:t>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 smtClean="0"/>
                        <a:t>Opp</a:t>
                      </a:r>
                      <a:r>
                        <a:rPr lang="en-IN" sz="1400" b="1" u="none" strike="noStrike" dirty="0" smtClean="0"/>
                        <a:t>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69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Raw material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85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Cropping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W forming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V Bending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O forming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Plating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Packing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1625600"/>
          <a:ext cx="1981200" cy="3784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2000"/>
                <a:gridCol w="121920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Tool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</a:t>
                      </a:r>
                      <a:r>
                        <a:rPr lang="en-IN" sz="1400" b="1" u="none" strike="noStrike" dirty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VT-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T001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Cropping Tool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Crescent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Pillar set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Life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100000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Year of purchase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2015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Value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15000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209800" y="1371600"/>
          <a:ext cx="2286000" cy="3784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4279"/>
                <a:gridCol w="1541721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Tool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</a:t>
                      </a:r>
                      <a:r>
                        <a:rPr lang="en-IN" sz="1400" b="1" u="none" strike="noStrike" dirty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/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VT-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T002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4”SWR W forming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Crescent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Pillar set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Life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100000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Year of purchase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2015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Value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5000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48200" y="1854200"/>
          <a:ext cx="2209800" cy="3784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19470"/>
                <a:gridCol w="1490330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Tool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</a:t>
                      </a:r>
                      <a:r>
                        <a:rPr lang="en-IN" sz="1400" b="1" u="none" strike="noStrike" dirty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VT-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T003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V Bending Tool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err="1" smtClean="0">
                          <a:solidFill>
                            <a:srgbClr val="0000CC"/>
                          </a:solidFill>
                        </a:rPr>
                        <a:t>Renganathan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Open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Life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100000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Year of purchase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2018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Value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6000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/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010400" y="1529080"/>
          <a:ext cx="2133600" cy="3784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94661"/>
                <a:gridCol w="1438939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Tool Master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</a:t>
                      </a:r>
                      <a:r>
                        <a:rPr lang="en-IN" sz="1400" b="1" u="none" strike="noStrike" dirty="0"/>
                        <a:t>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VT-</a:t>
                      </a:r>
                      <a:r>
                        <a:rPr lang="en-IN" sz="1800" u="none" strike="noStrike" dirty="0" smtClean="0">
                          <a:solidFill>
                            <a:srgbClr val="0000CC"/>
                          </a:solidFill>
                        </a:rPr>
                        <a:t>T004</a:t>
                      </a:r>
                      <a:endParaRPr lang="en-IN" sz="18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4”SWR O forming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solidFill>
                            <a:srgbClr val="0000CC"/>
                          </a:solidFill>
                        </a:rPr>
                        <a:t>Crescent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Type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Pillar set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Tool Life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100000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Year of purchase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2015</a:t>
                      </a:r>
                      <a:r>
                        <a:rPr lang="en-IN" sz="1400" u="none" strike="noStrike" dirty="0">
                          <a:solidFill>
                            <a:srgbClr val="0000CC"/>
                          </a:solidFill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Value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15000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dirty="0" smtClean="0">
                        <a:solidFill>
                          <a:srgbClr val="0000CC"/>
                        </a:solidFill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762000"/>
          <a:ext cx="4572000" cy="266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80226"/>
                <a:gridCol w="850016"/>
                <a:gridCol w="1403911"/>
                <a:gridCol w="937847"/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Material Issue Note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Job Card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 (Auto)</a:t>
                      </a:r>
                      <a:endParaRPr lang="en-IN" sz="14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Job</a:t>
                      </a:r>
                      <a:r>
                        <a:rPr lang="en-IN" sz="1400" b="1" u="none" strike="noStrike" baseline="0" dirty="0" smtClean="0"/>
                        <a:t> Card Date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Code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RM-001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select)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RM </a:t>
                      </a:r>
                      <a:r>
                        <a:rPr lang="en-IN" sz="1400" b="1" u="none" strike="noStrike" dirty="0" smtClean="0"/>
                        <a:t>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Part No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IN" sz="1400" u="none" strike="noStrike" dirty="0" smtClean="0">
                          <a:solidFill>
                            <a:srgbClr val="0000CC"/>
                          </a:solidFill>
                        </a:rPr>
                        <a:t>4”SWR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select)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/>
                        <a:t>Part Name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Norms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400" b="0" i="0" u="none" strike="noStrike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auto</a:t>
                      </a:r>
                      <a:r>
                        <a:rPr lang="en-IN" sz="1400" b="1" i="0" u="none" strike="noStrike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Issue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Qty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5kg</a:t>
                      </a:r>
                      <a:endParaRPr lang="en-IN" sz="1400" b="0" i="0" u="none" strike="noStrike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Qty can make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auto)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Issue Stage</a:t>
                      </a:r>
                      <a:r>
                        <a:rPr lang="en-IN" sz="1400" b="1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4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10- (  select from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 flow master)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" y="3657600"/>
          <a:ext cx="8549640" cy="201845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82930"/>
                <a:gridCol w="638447"/>
                <a:gridCol w="610689"/>
                <a:gridCol w="673323"/>
                <a:gridCol w="704641"/>
                <a:gridCol w="704641"/>
                <a:gridCol w="704641"/>
                <a:gridCol w="704641"/>
                <a:gridCol w="548054"/>
                <a:gridCol w="469760"/>
                <a:gridCol w="469760"/>
                <a:gridCol w="861227"/>
                <a:gridCol w="391467"/>
                <a:gridCol w="485419"/>
              </a:tblGrid>
              <a:tr h="352213">
                <a:tc gridSpan="1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Production Entry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M/C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JOB CARD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PART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 From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 Operation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Tool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START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END 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PLAN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ACCEPTED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REJ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R/W QTY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9685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dd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/mm/</a:t>
                      </a:r>
                      <a:r>
                        <a:rPr lang="en-US" sz="1200" dirty="0" err="1" smtClean="0">
                          <a:solidFill>
                            <a:srgbClr val="0000CC"/>
                          </a:solidFill>
                        </a:rPr>
                        <a:t>yyy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VT-HPP-01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001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solidFill>
                            <a:srgbClr val="FF0000"/>
                          </a:solidFill>
                        </a:rPr>
                        <a:t>( auto)</a:t>
                      </a:r>
                      <a:endParaRPr lang="en-IN" sz="1200" b="1" i="0" u="none" strike="noStrike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20- (  select from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flow master)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200" err="1" smtClean="0">
                          <a:solidFill>
                            <a:srgbClr val="FF0000"/>
                          </a:solidFill>
                        </a:rPr>
                        <a:t>sel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 ect from Tool list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Select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from operator)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Xx: xx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50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 not more than Material Issue qty /norms)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5791200"/>
            <a:ext cx="7543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</a:rPr>
              <a:t>This is a stage 1 , once entry completed at this stage Raw material weight has reduce for 50nos ( current stock of RM-001 will be 5kg) , also part stock will be at this stage 4”SWR cropping -50nos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3429000"/>
            <a:ext cx="1524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-1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1724</Words>
  <Application>Microsoft Office PowerPoint</Application>
  <PresentationFormat>On-screen Show (4:3)</PresentationFormat>
  <Paragraphs>755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VASU TECHS</vt:lpstr>
      <vt:lpstr>Marketing</vt:lpstr>
      <vt:lpstr>Marketing</vt:lpstr>
      <vt:lpstr>Purchase</vt:lpstr>
      <vt:lpstr>Stores</vt:lpstr>
      <vt:lpstr>Production</vt:lpstr>
      <vt:lpstr>Production</vt:lpstr>
      <vt:lpstr>Production</vt:lpstr>
      <vt:lpstr>Production</vt:lpstr>
      <vt:lpstr>Production</vt:lpstr>
      <vt:lpstr>Production</vt:lpstr>
      <vt:lpstr>Purchase</vt:lpstr>
      <vt:lpstr>Stores</vt:lpstr>
      <vt:lpstr>Production</vt:lpstr>
      <vt:lpstr>Marketing</vt:lpstr>
      <vt:lpstr>Final Stock list</vt:lpstr>
      <vt:lpstr>These are all the works having in ERP for single part entry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VASU TECHS</dc:title>
  <dc:creator>Devans</dc:creator>
  <cp:lastModifiedBy>Devans</cp:lastModifiedBy>
  <cp:revision>48</cp:revision>
  <dcterms:created xsi:type="dcterms:W3CDTF">2006-08-16T00:00:00Z</dcterms:created>
  <dcterms:modified xsi:type="dcterms:W3CDTF">2018-03-27T09:05:21Z</dcterms:modified>
</cp:coreProperties>
</file>