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5C7-2599-4E28-BB50-8084307CD25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01A-82D5-4776-BE36-73632357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5C7-2599-4E28-BB50-8084307CD25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01A-82D5-4776-BE36-73632357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34805C7-2599-4E28-BB50-8084307CD25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A15301A-82D5-4776-BE36-73632357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5C7-2599-4E28-BB50-8084307CD25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01A-82D5-4776-BE36-73632357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4805C7-2599-4E28-BB50-8084307CD25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5301A-82D5-4776-BE36-73632357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7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5C7-2599-4E28-BB50-8084307CD25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01A-82D5-4776-BE36-73632357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5C7-2599-4E28-BB50-8084307CD25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01A-82D5-4776-BE36-73632357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5C7-2599-4E28-BB50-8084307CD25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01A-82D5-4776-BE36-73632357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5C7-2599-4E28-BB50-8084307CD25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01A-82D5-4776-BE36-73632357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4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5C7-2599-4E28-BB50-8084307CD25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01A-82D5-4776-BE36-73632357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7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5C7-2599-4E28-BB50-8084307CD25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01A-82D5-4776-BE36-73632357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6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34805C7-2599-4E28-BB50-8084307CD25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A15301A-82D5-4776-BE36-73632357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0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care.gov/glossary/" TargetMode="External"/><Relationship Id="rId2" Type="http://schemas.openxmlformats.org/officeDocument/2006/relationships/hyperlink" Target="file:///D:\MS%20ECS\semester%203%20-%2025Sep2017-Feb2018\visual%20Analytics\exam\final%20Assignment\%20https:\www.kaggle.com\hhsgov\health-insurance-marketpla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xshealth.com/" TargetMode="External"/><Relationship Id="rId4" Type="http://schemas.openxmlformats.org/officeDocument/2006/relationships/hyperlink" Target="https://www.cms.gov/CCIIO/Resources/Data-Resources/Downloads/2-General_Information_Factsheet-%2005032016_draf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6A077-95B7-4898-A42B-0229741E4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HEALTH INSURANCE</a:t>
            </a:r>
            <a:br>
              <a:rPr lang="en-US" b="1" dirty="0"/>
            </a:br>
            <a:r>
              <a:rPr lang="en-US" b="1" dirty="0"/>
              <a:t> DATASET  VISUAL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6A7E04-E842-41C0-AD1B-8F34E288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0262" y="4439479"/>
            <a:ext cx="2186608" cy="1727418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b="1" dirty="0" err="1" smtClean="0"/>
              <a:t>Zanis</a:t>
            </a:r>
            <a:r>
              <a:rPr lang="en-US" b="1" dirty="0" smtClean="0"/>
              <a:t> Ali</a:t>
            </a:r>
          </a:p>
          <a:p>
            <a:r>
              <a:rPr lang="en-US" b="1" dirty="0" smtClean="0"/>
              <a:t>(B77407)</a:t>
            </a:r>
            <a:endParaRPr lang="en-US" b="1" dirty="0"/>
          </a:p>
        </p:txBody>
      </p:sp>
      <p:pic>
        <p:nvPicPr>
          <p:cNvPr id="4" name="Picture 2" descr="Immagine correlata">
            <a:extLst>
              <a:ext uri="{FF2B5EF4-FFF2-40B4-BE49-F238E27FC236}">
                <a16:creationId xmlns:a16="http://schemas.microsoft.com/office/drawing/2014/main" xmlns="" id="{46E8DE31-F3F1-461C-A4DF-54B15AF79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20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D1F7F9F9-D398-45A4-B08F-C17F6BA21933}"/>
              </a:ext>
            </a:extLst>
          </p:cNvPr>
          <p:cNvSpPr txBox="1">
            <a:spLocks/>
          </p:cNvSpPr>
          <p:nvPr/>
        </p:nvSpPr>
        <p:spPr>
          <a:xfrm>
            <a:off x="152400" y="4578627"/>
            <a:ext cx="3107635" cy="172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 Black" panose="020B0A04020102020204" pitchFamily="34" charset="0"/>
              </a:rPr>
              <a:t>Presented To:</a:t>
            </a:r>
          </a:p>
          <a:p>
            <a:r>
              <a:rPr lang="en-US" sz="1800" b="1" dirty="0" err="1" smtClean="0">
                <a:latin typeface="Arial Black" panose="020B0A04020102020204" pitchFamily="34" charset="0"/>
              </a:rPr>
              <a:t>Jaak</a:t>
            </a:r>
            <a:r>
              <a:rPr lang="en-US" sz="1800" b="1" dirty="0" smtClean="0">
                <a:latin typeface="Arial Black" panose="020B0A04020102020204" pitchFamily="34" charset="0"/>
              </a:rPr>
              <a:t> </a:t>
            </a:r>
            <a:r>
              <a:rPr lang="en-US" sz="1800" b="1" dirty="0" err="1" smtClean="0">
                <a:latin typeface="Arial Black" panose="020B0A04020102020204" pitchFamily="34" charset="0"/>
              </a:rPr>
              <a:t>Vilo</a:t>
            </a:r>
            <a:endParaRPr lang="en-US" sz="1800" b="1" dirty="0">
              <a:latin typeface="Arial Black" panose="020B0A04020102020204" pitchFamily="34" charset="0"/>
            </a:endParaRPr>
          </a:p>
          <a:p>
            <a:endParaRPr lang="en-US" sz="1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4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367C271-0346-44CF-ADDC-FEA970133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45" y="2077941"/>
            <a:ext cx="3885916" cy="4206240"/>
          </a:xfrm>
        </p:spPr>
        <p:txBody>
          <a:bodyPr/>
          <a:lstStyle/>
          <a:p>
            <a:r>
              <a:rPr lang="en-US" b="1" dirty="0"/>
              <a:t>Individual Rates By State: (Analysis)</a:t>
            </a:r>
          </a:p>
          <a:p>
            <a:pPr lvl="1"/>
            <a:r>
              <a:rPr lang="en-US" dirty="0"/>
              <a:t>This box plot map shows individual rates state wise. </a:t>
            </a:r>
          </a:p>
          <a:p>
            <a:pPr lvl="1"/>
            <a:r>
              <a:rPr lang="en-US" dirty="0"/>
              <a:t>Higher the box then higher the rate for that state. </a:t>
            </a:r>
          </a:p>
          <a:p>
            <a:pPr lvl="1"/>
            <a:r>
              <a:rPr lang="en-US" dirty="0"/>
              <a:t>Thus on exploration we can see that States like AK,DE have most expensive plans for insurance but states like UT have maximum number of plans.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B98207-980B-447C-BEF7-3C2E58559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413" y="2077941"/>
            <a:ext cx="7496309" cy="38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4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03A3B6-0447-474F-8EE6-49B2FB53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8" y="1998428"/>
            <a:ext cx="4164211" cy="4206240"/>
          </a:xfrm>
        </p:spPr>
        <p:txBody>
          <a:bodyPr/>
          <a:lstStyle/>
          <a:p>
            <a:r>
              <a:rPr lang="en-US" b="1" dirty="0"/>
              <a:t>Types of Insurance Plans: Analysis</a:t>
            </a:r>
          </a:p>
          <a:p>
            <a:pPr lvl="1"/>
            <a:r>
              <a:rPr lang="en-US" dirty="0"/>
              <a:t>This  Pie chart shows types of insurance plans. </a:t>
            </a:r>
          </a:p>
          <a:p>
            <a:pPr lvl="1"/>
            <a:r>
              <a:rPr lang="en-US" dirty="0"/>
              <a:t>Mostly peoples takes silver plans and Bronze. </a:t>
            </a:r>
          </a:p>
          <a:p>
            <a:pPr lvl="1"/>
            <a:r>
              <a:rPr lang="en-US" dirty="0"/>
              <a:t>This shows that these plans are cheap so mostly people take these types of plans.</a:t>
            </a:r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FCFB573-F6DA-4C6A-9077-3075FB28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034" y="2342281"/>
            <a:ext cx="6744765" cy="38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0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60BAA-9025-4441-9C02-CA7A758C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244419"/>
            <a:ext cx="11489635" cy="1508760"/>
          </a:xfrm>
        </p:spPr>
        <p:txBody>
          <a:bodyPr>
            <a:normAutofit/>
          </a:bodyPr>
          <a:lstStyle/>
          <a:p>
            <a:r>
              <a:rPr lang="en-US" sz="3600" dirty="0"/>
              <a:t>Algorithm (PCA - Principle Component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3DB43A-F924-48A2-A079-0F8599CC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2077940"/>
            <a:ext cx="4121426" cy="4206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Analysis:</a:t>
            </a:r>
          </a:p>
          <a:p>
            <a:pPr marL="0" indent="0">
              <a:buNone/>
            </a:pPr>
            <a:r>
              <a:rPr lang="en-US" dirty="0"/>
              <a:t>After sorting the eigenpairs, the next question is “how many principal components are we going to choose for our new feature subspace?” A useful measure is the so-called “explained variance,” which can be calculated from the eigenvalues. </a:t>
            </a:r>
          </a:p>
          <a:p>
            <a:pPr marL="0" indent="0">
              <a:buNone/>
            </a:pPr>
            <a:r>
              <a:rPr lang="en-US" dirty="0"/>
              <a:t>The explained variance tells us how much information (variance) can be attributed to each of the principal components.</a:t>
            </a:r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b="1" dirty="0" smtClean="0"/>
              <a:t>Used rate </a:t>
            </a:r>
            <a:r>
              <a:rPr lang="en-US" b="1" dirty="0"/>
              <a:t>file to get variance between rate and to find the most import fields of rates.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0EFE18-6C25-4510-AC12-94BE82B3A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04" y="2038184"/>
            <a:ext cx="7434470" cy="46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F5AF9-C8C3-4B44-B7D1-37A89E0B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30" y="284176"/>
            <a:ext cx="9784080" cy="1508760"/>
          </a:xfrm>
        </p:spPr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0BC9BD-6A30-4EA7-B88C-86D1456C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51437"/>
            <a:ext cx="9784080" cy="4206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DATASET:</a:t>
            </a:r>
            <a:endParaRPr lang="en-US" u="sng" dirty="0">
              <a:hlinkClick r:id="rId2"/>
            </a:endParaRPr>
          </a:p>
          <a:p>
            <a:r>
              <a:rPr lang="en-US" u="sng" dirty="0">
                <a:hlinkClick r:id="rId2"/>
              </a:rPr>
              <a:t> https://www.kaggle.com/hhsgov/health-insurance-marketplace</a:t>
            </a:r>
            <a:r>
              <a:rPr lang="en-US" dirty="0"/>
              <a:t> </a:t>
            </a:r>
          </a:p>
          <a:p>
            <a:r>
              <a:rPr lang="en-US" b="1" dirty="0"/>
              <a:t>Analysis Research/Understanding: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Domain: Health Insurance domain. </a:t>
            </a:r>
          </a:p>
          <a:p>
            <a:r>
              <a:rPr lang="en-US" u="sng" dirty="0">
                <a:hlinkClick r:id="rId3"/>
              </a:rPr>
              <a:t>https://www.healthcare.gov/glossary/</a:t>
            </a:r>
            <a:r>
              <a:rPr lang="en-US" dirty="0"/>
              <a:t> - The glossary has a list of health insurance.</a:t>
            </a:r>
          </a:p>
          <a:p>
            <a:r>
              <a:rPr lang="en-US" u="sng" dirty="0">
                <a:hlinkClick r:id="rId4"/>
              </a:rPr>
              <a:t>https://www.cms.gov/CCIIO/Resources/Data-Resources/Downloads/2-General_Information_Factsheet- 05032016_draft.pdf</a:t>
            </a:r>
            <a:r>
              <a:rPr lang="en-US" dirty="0"/>
              <a:t> - This document outlines important information about the Health Insurance Marketplace Public Use Files (Marketplace PUF), including source data, file size, variables, key assumptions, analytic utility, and support information. A data dictionary is also available for each of the separate files within the Marketplace PUF. </a:t>
            </a:r>
          </a:p>
          <a:p>
            <a:r>
              <a:rPr lang="en-US" dirty="0"/>
              <a:t> </a:t>
            </a:r>
            <a:r>
              <a:rPr lang="en-US" u="sng" dirty="0">
                <a:hlinkClick r:id="rId5"/>
              </a:rPr>
              <a:t>http://www.ixshealth.com/</a:t>
            </a:r>
            <a:r>
              <a:rPr lang="en-US" dirty="0"/>
              <a:t> - In this website we got to know what kind of insurance are present in the market and who can use with which health insurance plans.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0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38A3C-9F1E-44CE-B96F-9538D566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6" y="284176"/>
            <a:ext cx="9784080" cy="1508760"/>
          </a:xfrm>
        </p:spPr>
        <p:txBody>
          <a:bodyPr/>
          <a:lstStyle/>
          <a:p>
            <a:r>
              <a:rPr lang="en-US" dirty="0"/>
              <a:t>Over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DBA714-0EDF-4701-8A31-BD322361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 </a:t>
            </a:r>
          </a:p>
          <a:p>
            <a:r>
              <a:rPr lang="en-US" dirty="0"/>
              <a:t>Description and purpose of Dataset</a:t>
            </a:r>
          </a:p>
          <a:p>
            <a:r>
              <a:rPr lang="en-US" dirty="0"/>
              <a:t>Goals of the application</a:t>
            </a:r>
          </a:p>
          <a:p>
            <a:r>
              <a:rPr lang="en-US" dirty="0"/>
              <a:t>System Requirements </a:t>
            </a:r>
          </a:p>
          <a:p>
            <a:r>
              <a:rPr lang="en-US" dirty="0"/>
              <a:t>Visualization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2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ADC4D-0DEC-4BF9-A423-E298F3A2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30" y="284176"/>
            <a:ext cx="9784080" cy="15087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478F54-0199-428A-A694-FB45411AD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have done the Analysis of the health insurance marketplace, dataset from the U.S.A. </a:t>
            </a:r>
          </a:p>
          <a:p>
            <a:r>
              <a:rPr lang="en-US" dirty="0"/>
              <a:t>The dataset consists of health insurance and dental plans offered through healthcare (Government) between 2014 and 2016.</a:t>
            </a:r>
          </a:p>
          <a:p>
            <a:r>
              <a:rPr lang="en-US" dirty="0"/>
              <a:t> It encompasses rates for smokers and non-smokers, separately listed for each age group, benefits included in the different plans, states in which the plans were offered, and other information. </a:t>
            </a:r>
          </a:p>
          <a:p>
            <a:r>
              <a:rPr lang="en-US" dirty="0"/>
              <a:t>The dataset does not contain any information on actual purchases. </a:t>
            </a:r>
          </a:p>
          <a:p>
            <a:r>
              <a:rPr lang="en-US" dirty="0"/>
              <a:t>This application (Jupyter notebook) shows visualization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1384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418A7-1252-4DEF-8145-A7D373CF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533" y="284176"/>
            <a:ext cx="9784080" cy="150876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92D1A9-70E3-4E15-BE2A-90552E61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27659"/>
          </a:xfrm>
        </p:spPr>
        <p:txBody>
          <a:bodyPr>
            <a:normAutofit/>
          </a:bodyPr>
          <a:lstStyle/>
          <a:p>
            <a:r>
              <a:rPr lang="en-US" dirty="0"/>
              <a:t>Dataset of health insurance market place, which contain multiple files, but </a:t>
            </a:r>
            <a:r>
              <a:rPr lang="en-US" dirty="0" smtClean="0"/>
              <a:t>I took </a:t>
            </a:r>
            <a:r>
              <a:rPr lang="en-US" dirty="0"/>
              <a:t>rate file for individual  family  and plan attributes to identify the plan types for analysis. </a:t>
            </a:r>
          </a:p>
          <a:p>
            <a:r>
              <a:rPr lang="en-US" dirty="0" smtClean="0"/>
              <a:t>Rate </a:t>
            </a:r>
            <a:r>
              <a:rPr lang="en-US" dirty="0"/>
              <a:t>file contains,</a:t>
            </a:r>
          </a:p>
          <a:p>
            <a:pPr lvl="1"/>
            <a:r>
              <a:rPr lang="en-US" dirty="0"/>
              <a:t> Rate file: rows - 1048576 and dimensions - 24 that makes our rate file (25, 165, 824),</a:t>
            </a:r>
          </a:p>
          <a:p>
            <a:pPr lvl="1"/>
            <a:r>
              <a:rPr lang="en-US" dirty="0"/>
              <a:t> plan attributes file : contains the rows - 77354 and dimensions=176 that makes our plan file (13,614,304).</a:t>
            </a:r>
          </a:p>
          <a:p>
            <a:r>
              <a:rPr lang="en-US" dirty="0"/>
              <a:t> Data set of 10.57 GB. 1627370  records were present in BenefitsCostSharing.csv, 12694445 records were present in Rate.csv and 77353 records were present in PlanAttributes.csv.</a:t>
            </a:r>
          </a:p>
          <a:p>
            <a:r>
              <a:rPr lang="en-US" dirty="0"/>
              <a:t> Thus, I</a:t>
            </a:r>
            <a:r>
              <a:rPr lang="en-US" dirty="0" smtClean="0"/>
              <a:t> </a:t>
            </a:r>
            <a:r>
              <a:rPr lang="en-US" dirty="0"/>
              <a:t>have done analysis on huge amount of data.</a:t>
            </a:r>
          </a:p>
          <a:p>
            <a:r>
              <a:rPr lang="en-US" dirty="0"/>
              <a:t> The data set is also divided based on year and the data is given for  each year.</a:t>
            </a:r>
          </a:p>
        </p:txBody>
      </p:sp>
    </p:spTree>
    <p:extLst>
      <p:ext uri="{BB962C8B-B14F-4D97-AF65-F5344CB8AC3E}">
        <p14:creationId xmlns:p14="http://schemas.microsoft.com/office/powerpoint/2010/main" val="295540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07B89-87C0-41A9-85D3-4C12AACB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6" y="284176"/>
            <a:ext cx="9784080" cy="1508760"/>
          </a:xfrm>
        </p:spPr>
        <p:txBody>
          <a:bodyPr/>
          <a:lstStyle/>
          <a:p>
            <a:r>
              <a:rPr lang="en-US" dirty="0"/>
              <a:t>Description and purpose of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195D6E-76A7-45C9-804A-E8FAF8F9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data which is used is from the </a:t>
            </a:r>
            <a:r>
              <a:rPr lang="en-US" b="1" dirty="0"/>
              <a:t>Centers for Medicare &amp; Medicaid Services </a:t>
            </a:r>
            <a:r>
              <a:rPr lang="en-US" dirty="0"/>
              <a:t>(CMS). </a:t>
            </a:r>
          </a:p>
          <a:p>
            <a:r>
              <a:rPr lang="en-US" dirty="0"/>
              <a:t>In the Rate csv file - This csv describes the variables contained in the Rate-PUF. Each record relates to one issuer’s rates based on plan, geographic rating area, and subscriber eligibility requirements.</a:t>
            </a:r>
          </a:p>
          <a:p>
            <a:r>
              <a:rPr lang="en-US" dirty="0"/>
              <a:t> The </a:t>
            </a:r>
            <a:r>
              <a:rPr lang="en-US" dirty="0" err="1"/>
              <a:t>RatePUF</a:t>
            </a:r>
            <a:r>
              <a:rPr lang="en-US" dirty="0"/>
              <a:t> is available for plan year 2014, plan year 2015, and plan year 2016. Each record relates to the coverage of a single benefit by one issuer’s insurance plan.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7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2BE7FC-BD59-4AD8-93DC-D7A4EAD0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" y="284176"/>
            <a:ext cx="9784080" cy="1508760"/>
          </a:xfrm>
        </p:spPr>
        <p:txBody>
          <a:bodyPr/>
          <a:lstStyle/>
          <a:p>
            <a:r>
              <a:rPr lang="en-US" dirty="0"/>
              <a:t>Goals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43A188-2298-4065-89E9-E1B9446C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VISUALIZATION:</a:t>
            </a:r>
          </a:p>
          <a:p>
            <a:pPr lvl="1"/>
            <a:r>
              <a:rPr lang="en-US" dirty="0"/>
              <a:t>Map for the registered states in Health Insurance Marketplace</a:t>
            </a:r>
          </a:p>
          <a:p>
            <a:pPr lvl="1"/>
            <a:r>
              <a:rPr lang="en-US" dirty="0"/>
              <a:t>Box Plot for the individual rates by state</a:t>
            </a:r>
          </a:p>
          <a:p>
            <a:pPr lvl="1"/>
            <a:r>
              <a:rPr lang="en-US" dirty="0"/>
              <a:t>Year rate analysis</a:t>
            </a:r>
          </a:p>
          <a:p>
            <a:r>
              <a:rPr lang="en-US" dirty="0"/>
              <a:t>MACHINE  LEARNING:</a:t>
            </a:r>
          </a:p>
          <a:p>
            <a:pPr lvl="1"/>
            <a:r>
              <a:rPr lang="en-US" dirty="0"/>
              <a:t>PCA ( Principle Component Analysis)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4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8D9FA-ED27-4889-B6C5-B158C0E9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2" y="270924"/>
            <a:ext cx="9784080" cy="1508760"/>
          </a:xfrm>
        </p:spPr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66325D-DD6D-4886-ABBF-43295DDF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Software’s:</a:t>
            </a:r>
          </a:p>
          <a:p>
            <a:pPr lvl="1"/>
            <a:r>
              <a:rPr lang="en-US" dirty="0"/>
              <a:t>Platform - Anaconda </a:t>
            </a:r>
          </a:p>
          <a:p>
            <a:pPr lvl="2"/>
            <a:r>
              <a:rPr lang="en-US" dirty="0"/>
              <a:t>Jupyter Notebook </a:t>
            </a:r>
          </a:p>
          <a:p>
            <a:pPr lvl="2"/>
            <a:r>
              <a:rPr lang="en-US" dirty="0"/>
              <a:t>Libraries [Plotly and seaborn] </a:t>
            </a:r>
          </a:p>
          <a:p>
            <a:pPr lvl="1"/>
            <a:r>
              <a:rPr lang="en-US" dirty="0"/>
              <a:t>Language - Python</a:t>
            </a:r>
          </a:p>
          <a:p>
            <a:pPr lvl="1"/>
            <a:endParaRPr lang="en-US" dirty="0"/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RAM – </a:t>
            </a:r>
            <a:r>
              <a:rPr lang="en-US" dirty="0"/>
              <a:t>8</a:t>
            </a:r>
            <a:r>
              <a:rPr lang="en-US" dirty="0" smtClean="0"/>
              <a:t>GB</a:t>
            </a:r>
            <a:endParaRPr lang="en-US" dirty="0"/>
          </a:p>
          <a:p>
            <a:pPr lvl="1"/>
            <a:r>
              <a:rPr lang="en-US" dirty="0"/>
              <a:t>Hard disk – 20GB</a:t>
            </a:r>
          </a:p>
          <a:p>
            <a:pPr lvl="1"/>
            <a:r>
              <a:rPr lang="en-US" dirty="0"/>
              <a:t>Operating System – Windows </a:t>
            </a:r>
            <a:r>
              <a:rPr lang="en-US" dirty="0" smtClean="0"/>
              <a:t>10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D69847-3625-4C63-A843-D69965E2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2" y="2240859"/>
            <a:ext cx="2694542" cy="1469750"/>
          </a:xfrm>
          <a:prstGeom prst="rect">
            <a:avLst/>
          </a:prstGeom>
        </p:spPr>
      </p:pic>
      <p:pic>
        <p:nvPicPr>
          <p:cNvPr id="3074" name="Picture 2" descr="Immagine correlata">
            <a:extLst>
              <a:ext uri="{FF2B5EF4-FFF2-40B4-BE49-F238E27FC236}">
                <a16:creationId xmlns:a16="http://schemas.microsoft.com/office/drawing/2014/main" xmlns="" id="{F5D66818-79F6-4A6C-920F-55860AD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3710609"/>
            <a:ext cx="2694542" cy="150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97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3FB196-9C94-46F1-BB46-2FED9EA9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533" y="284176"/>
            <a:ext cx="9784080" cy="1508760"/>
          </a:xfrm>
        </p:spPr>
        <p:txBody>
          <a:bodyPr/>
          <a:lstStyle/>
          <a:p>
            <a:r>
              <a:rPr lang="en-US" dirty="0"/>
              <a:t>Plotly and Seaborn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558495-1267-4B86-A292-389F798A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45" y="2113514"/>
            <a:ext cx="8858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EC378-623E-446E-A393-14E0633A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" y="284176"/>
            <a:ext cx="9784080" cy="1508760"/>
          </a:xfrm>
        </p:spPr>
        <p:txBody>
          <a:bodyPr/>
          <a:lstStyle/>
          <a:p>
            <a:r>
              <a:rPr lang="en-US" dirty="0"/>
              <a:t>Visualization and interaction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A88AD2-0D07-4021-9EAA-F328E491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50" y="2051436"/>
            <a:ext cx="4137707" cy="4206240"/>
          </a:xfrm>
        </p:spPr>
        <p:txBody>
          <a:bodyPr/>
          <a:lstStyle/>
          <a:p>
            <a:r>
              <a:rPr lang="en-US" b="1" dirty="0"/>
              <a:t>Exploration of Number of plans by States (Choropleth Plot) : (Analysis)</a:t>
            </a:r>
          </a:p>
          <a:p>
            <a:pPr lvl="1"/>
            <a:r>
              <a:rPr lang="en-US" dirty="0"/>
              <a:t>This choropleth map shows the number of Medical plans state wise.</a:t>
            </a:r>
          </a:p>
          <a:p>
            <a:pPr lvl="1"/>
            <a:r>
              <a:rPr lang="en-US" dirty="0"/>
              <a:t> Darker the shade more is the number of plane of the state and vice versa. </a:t>
            </a:r>
          </a:p>
          <a:p>
            <a:pPr lvl="1"/>
            <a:r>
              <a:rPr lang="en-US" dirty="0"/>
              <a:t>Thus on exploration we can see that States like WI, TX have a plan more than 4000.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86923E-79B5-4679-9F58-666C0F492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43" y="2556099"/>
            <a:ext cx="7527386" cy="40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8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141</TotalTime>
  <Words>803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Black</vt:lpstr>
      <vt:lpstr>Corbel</vt:lpstr>
      <vt:lpstr>Wingdings</vt:lpstr>
      <vt:lpstr>Banded</vt:lpstr>
      <vt:lpstr>HEALTH INSURANCE  DATASET  VISUAL ANALYSIS</vt:lpstr>
      <vt:lpstr>Over view </vt:lpstr>
      <vt:lpstr>introduction</vt:lpstr>
      <vt:lpstr>Dataset</vt:lpstr>
      <vt:lpstr>Description and purpose of dataset </vt:lpstr>
      <vt:lpstr>Goals of the application</vt:lpstr>
      <vt:lpstr>System requirements</vt:lpstr>
      <vt:lpstr>Plotly and Seaborn </vt:lpstr>
      <vt:lpstr>Visualization and interaction </vt:lpstr>
      <vt:lpstr>PowerPoint Presentation</vt:lpstr>
      <vt:lpstr>PowerPoint Presentation</vt:lpstr>
      <vt:lpstr>Algorithm (PCA - Principle Component Analysis)</vt:lpstr>
      <vt:lpstr>Source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 DATASET  VISUAL ANALYSIS</dc:title>
  <dc:creator>Ashraf Rizwan</dc:creator>
  <cp:lastModifiedBy>Windows User</cp:lastModifiedBy>
  <cp:revision>24</cp:revision>
  <dcterms:created xsi:type="dcterms:W3CDTF">2017-07-19T18:58:10Z</dcterms:created>
  <dcterms:modified xsi:type="dcterms:W3CDTF">2017-12-31T08:50:24Z</dcterms:modified>
</cp:coreProperties>
</file>