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9" r:id="rId5"/>
    <p:sldId id="268" r:id="rId6"/>
    <p:sldId id="384" r:id="rId7"/>
    <p:sldId id="279" r:id="rId8"/>
    <p:sldId id="391" r:id="rId9"/>
    <p:sldId id="277" r:id="rId10"/>
    <p:sldId id="394" r:id="rId11"/>
    <p:sldId id="278" r:id="rId12"/>
    <p:sldId id="393" r:id="rId13"/>
    <p:sldId id="281" r:id="rId14"/>
    <p:sldId id="395" r:id="rId15"/>
    <p:sldId id="256" r:id="rId16"/>
    <p:sldId id="257" r:id="rId17"/>
    <p:sldId id="263" r:id="rId18"/>
    <p:sldId id="261" r:id="rId19"/>
    <p:sldId id="392" r:id="rId20"/>
    <p:sldId id="260" r:id="rId21"/>
    <p:sldId id="262" r:id="rId22"/>
    <p:sldId id="258" r:id="rId23"/>
    <p:sldId id="317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Frota_2013a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Transportados_2013a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Metro_2019a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s.gomes\Downloads\Compilado_Passageiro_x_Transport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Transportados_2013a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Transportados_2013a202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Transportados_2013a20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ata\Downloads\Resumos\Resumo_Transportados_2013a20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[Resumo_Frota_2013a2022.xlsx]Gráf_Frota_2019a2022!Tabela dinâmica1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29999270626326"/>
          <c:y val="2.6547670501834236E-2"/>
          <c:w val="0.82957626239805626"/>
          <c:h val="0.77949181884179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Gráf_Frota_2019a2022!$B$2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38100" cap="rnd">
                <a:solidFill>
                  <a:srgbClr val="C00000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Gráf_Frota_2019a2022!$A$3:$A$12</c:f>
              <c:strCach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strCache>
            </c:strRef>
          </c:cat>
          <c:val>
            <c:numRef>
              <c:f>Gráf_Frota_2019a2022!$B$3:$B$12</c:f>
              <c:numCache>
                <c:formatCode>#,##0</c:formatCode>
                <c:ptCount val="9"/>
                <c:pt idx="0">
                  <c:v>179977</c:v>
                </c:pt>
                <c:pt idx="1">
                  <c:v>177317</c:v>
                </c:pt>
                <c:pt idx="2">
                  <c:v>177416</c:v>
                </c:pt>
                <c:pt idx="3">
                  <c:v>176791</c:v>
                </c:pt>
                <c:pt idx="4">
                  <c:v>174093</c:v>
                </c:pt>
                <c:pt idx="5">
                  <c:v>172403</c:v>
                </c:pt>
                <c:pt idx="6">
                  <c:v>169885</c:v>
                </c:pt>
                <c:pt idx="7">
                  <c:v>168320</c:v>
                </c:pt>
                <c:pt idx="8">
                  <c:v>166567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B-412A-B6F2-47BCC4BAB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9743336"/>
        <c:axId val="349790264"/>
      </c:barChart>
      <c:catAx>
        <c:axId val="34974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9790264"/>
        <c:crosses val="autoZero"/>
        <c:auto val="1"/>
        <c:lblAlgn val="ctr"/>
        <c:lblOffset val="100"/>
        <c:noMultiLvlLbl val="0"/>
      </c:catAx>
      <c:valAx>
        <c:axId val="34979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9743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[Resumo_Transportados_2013a2022.xlsx]Gráf_Transp_2019a2022!Tabela dinâmica1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dk1">
                  <a:tint val="88500"/>
                  <a:lumMod val="110000"/>
                  <a:satMod val="105000"/>
                  <a:tint val="67000"/>
                </a:schemeClr>
              </a:gs>
              <a:gs pos="50000">
                <a:schemeClr val="dk1">
                  <a:tint val="88500"/>
                  <a:lumMod val="105000"/>
                  <a:satMod val="103000"/>
                  <a:tint val="73000"/>
                </a:schemeClr>
              </a:gs>
              <a:gs pos="100000">
                <a:schemeClr val="dk1">
                  <a:tint val="8850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lumMod val="110000"/>
                  <a:satMod val="105000"/>
                  <a:tint val="67000"/>
                </a:schemeClr>
              </a:gs>
              <a:gs pos="50000">
                <a:schemeClr val="dk1">
                  <a:tint val="88500"/>
                  <a:lumMod val="105000"/>
                  <a:satMod val="103000"/>
                  <a:tint val="73000"/>
                </a:schemeClr>
              </a:gs>
              <a:gs pos="100000">
                <a:schemeClr val="dk1">
                  <a:tint val="8850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lumMod val="110000"/>
                  <a:satMod val="105000"/>
                  <a:tint val="67000"/>
                </a:schemeClr>
              </a:gs>
              <a:gs pos="50000">
                <a:schemeClr val="dk1">
                  <a:tint val="88500"/>
                  <a:lumMod val="105000"/>
                  <a:satMod val="103000"/>
                  <a:tint val="73000"/>
                </a:schemeClr>
              </a:gs>
              <a:gs pos="100000">
                <a:schemeClr val="dk1">
                  <a:tint val="8850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Gráf_Transp_2019a2022!$B$3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tint val="88500"/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tint val="885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28575" cap="rnd">
                <a:solidFill>
                  <a:srgbClr val="C00000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Gráf_Transp_2019a2022!$A$4:$A$13</c:f>
              <c:strCach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strCache>
            </c:strRef>
          </c:cat>
          <c:val>
            <c:numRef>
              <c:f>Gráf_Transp_2019a2022!$B$4:$B$13</c:f>
              <c:numCache>
                <c:formatCode>#,##0</c:formatCode>
                <c:ptCount val="9"/>
                <c:pt idx="0">
                  <c:v>2924212465</c:v>
                </c:pt>
                <c:pt idx="1">
                  <c:v>2920278340</c:v>
                </c:pt>
                <c:pt idx="2">
                  <c:v>2895708458</c:v>
                </c:pt>
                <c:pt idx="3">
                  <c:v>2915344011</c:v>
                </c:pt>
                <c:pt idx="4">
                  <c:v>2864266074</c:v>
                </c:pt>
                <c:pt idx="5">
                  <c:v>2674662805</c:v>
                </c:pt>
                <c:pt idx="6">
                  <c:v>2591203457</c:v>
                </c:pt>
                <c:pt idx="7">
                  <c:v>1563252681</c:v>
                </c:pt>
                <c:pt idx="8">
                  <c:v>1674525550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EC-4159-9F94-65B104D2B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8467912"/>
        <c:axId val="348471832"/>
      </c:barChart>
      <c:catAx>
        <c:axId val="34846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471832"/>
        <c:crosses val="autoZero"/>
        <c:auto val="1"/>
        <c:lblAlgn val="ctr"/>
        <c:lblOffset val="100"/>
        <c:noMultiLvlLbl val="0"/>
      </c:catAx>
      <c:valAx>
        <c:axId val="34847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467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[Resumo_Metro_2019a2022.xlsx]Gráf_Demanda_Metro_2019a2022!Tabela dinâmica1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Gráf_Demanda_Metro_2019a2022!$B$2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trendline>
            <c:spPr>
              <a:ln w="9525" cap="rnd">
                <a:solidFill>
                  <a:srgbClr val="C00000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Gráf_Demanda_Metro_2019a2022!$A$3:$A$6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Gráf_Demanda_Metro_2019a2022!$B$3:$B$6</c:f>
              <c:numCache>
                <c:formatCode>#,##0</c:formatCode>
                <c:ptCount val="3"/>
                <c:pt idx="0">
                  <c:v>1098042</c:v>
                </c:pt>
                <c:pt idx="1">
                  <c:v>554424</c:v>
                </c:pt>
                <c:pt idx="2">
                  <c:v>566040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6-40CC-BE06-F6069E90B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6292696"/>
        <c:axId val="396286032"/>
      </c:barChart>
      <c:catAx>
        <c:axId val="39629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286032"/>
        <c:crosses val="autoZero"/>
        <c:auto val="1"/>
        <c:lblAlgn val="ctr"/>
        <c:lblOffset val="100"/>
        <c:noMultiLvlLbl val="0"/>
      </c:catAx>
      <c:valAx>
        <c:axId val="3962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292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[Compilado_Passageiro_x_Transportados.xlsx]Planilha1!$B$1</c:f>
              <c:strCache>
                <c:ptCount val="1"/>
                <c:pt idx="0">
                  <c:v>Total de Passageiros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[Compilado_Passageiro_x_Transportados.xlsx]Planilha1!$A$2:$A$10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[Compilado_Passageiro_x_Transportados.xlsx]Planilha1!$B$2:$B$10</c:f>
              <c:numCache>
                <c:formatCode>#,##0</c:formatCode>
                <c:ptCount val="9"/>
                <c:pt idx="0">
                  <c:v>2924212465</c:v>
                </c:pt>
                <c:pt idx="1">
                  <c:v>2920278340</c:v>
                </c:pt>
                <c:pt idx="2">
                  <c:v>2895708458</c:v>
                </c:pt>
                <c:pt idx="3">
                  <c:v>2915344011</c:v>
                </c:pt>
                <c:pt idx="4">
                  <c:v>2864266074</c:v>
                </c:pt>
                <c:pt idx="5">
                  <c:v>2674662805</c:v>
                </c:pt>
                <c:pt idx="6">
                  <c:v>2591203457</c:v>
                </c:pt>
                <c:pt idx="7">
                  <c:v>1563252681</c:v>
                </c:pt>
                <c:pt idx="8">
                  <c:v>1674525550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1-448E-8B34-D00F12EF3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48465952"/>
        <c:axId val="348466344"/>
      </c:barChart>
      <c:lineChart>
        <c:grouping val="standard"/>
        <c:varyColors val="0"/>
        <c:ser>
          <c:idx val="1"/>
          <c:order val="1"/>
          <c:tx>
            <c:strRef>
              <c:f>[Compilado_Passageiro_x_Transportados.xlsx]Planilha1!$C$1</c:f>
              <c:strCache>
                <c:ptCount val="1"/>
                <c:pt idx="0">
                  <c:v>Total de Frota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[Compilado_Passageiro_x_Transportados.xlsx]Planilha1!$C$2:$C$10</c:f>
              <c:numCache>
                <c:formatCode>#,##0</c:formatCode>
                <c:ptCount val="9"/>
                <c:pt idx="0">
                  <c:v>179977</c:v>
                </c:pt>
                <c:pt idx="1">
                  <c:v>177317</c:v>
                </c:pt>
                <c:pt idx="2">
                  <c:v>177416</c:v>
                </c:pt>
                <c:pt idx="3">
                  <c:v>176791</c:v>
                </c:pt>
                <c:pt idx="4">
                  <c:v>174093</c:v>
                </c:pt>
                <c:pt idx="5">
                  <c:v>172403</c:v>
                </c:pt>
                <c:pt idx="6">
                  <c:v>169885</c:v>
                </c:pt>
                <c:pt idx="7">
                  <c:v>168320</c:v>
                </c:pt>
                <c:pt idx="8">
                  <c:v>166567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01-448E-8B34-D00F12EF3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00800"/>
        <c:axId val="348467128"/>
      </c:lineChart>
      <c:catAx>
        <c:axId val="34846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466344"/>
        <c:crosses val="autoZero"/>
        <c:auto val="1"/>
        <c:lblAlgn val="ctr"/>
        <c:lblOffset val="100"/>
        <c:noMultiLvlLbl val="0"/>
      </c:catAx>
      <c:valAx>
        <c:axId val="34846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465952"/>
        <c:crosses val="autoZero"/>
        <c:crossBetween val="between"/>
      </c:valAx>
      <c:valAx>
        <c:axId val="348467128"/>
        <c:scaling>
          <c:orientation val="minMax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0400800"/>
        <c:crosses val="max"/>
        <c:crossBetween val="between"/>
      </c:valAx>
      <c:catAx>
        <c:axId val="3904008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8467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[Resumo_Transportados_2013a2022.xlsx]Gráf_Transp_2019a2022!Tabela dinâmica2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Gráf_Transp_2019a2022!$U$3:$U$6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6B-4008-8E92-A4D18A5767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6B-4008-8E92-A4D18A5767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6B-4008-8E92-A4D18A5767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6B-4008-8E92-A4D18A5767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96B-4008-8E92-A4D18A5767A1}"/>
              </c:ext>
            </c:extLst>
          </c:dPt>
          <c:dLbls>
            <c:dLbl>
              <c:idx val="0"/>
              <c:layout>
                <c:manualLayout>
                  <c:x val="-3.5515733190151888E-2"/>
                  <c:y val="-0.372108641984438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6B-4008-8E92-A4D18A5767A1}"/>
                </c:ext>
              </c:extLst>
            </c:dLbl>
            <c:dLbl>
              <c:idx val="1"/>
              <c:layout>
                <c:manualLayout>
                  <c:x val="6.2863011737399735E-2"/>
                  <c:y val="0.3732089561552189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6B-4008-8E92-A4D18A5767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Gráf_Transp_2019a2022!$T$7:$T$11</c:f>
              <c:strCache>
                <c:ptCount val="5"/>
                <c:pt idx="0">
                  <c:v>Estrutural'</c:v>
                </c:pt>
                <c:pt idx="1">
                  <c:v>Local'</c:v>
                </c:pt>
                <c:pt idx="2">
                  <c:v>Grupo Estrutural' </c:v>
                </c:pt>
                <c:pt idx="3">
                  <c:v>Grupo Local de Articulação Regional' </c:v>
                </c:pt>
                <c:pt idx="4">
                  <c:v>Grupo Local de Distribuição' </c:v>
                </c:pt>
              </c:strCache>
            </c:strRef>
          </c:cat>
          <c:val>
            <c:numRef>
              <c:f>Gráf_Transp_2019a2022!$U$7:$U$11</c:f>
              <c:numCache>
                <c:formatCode>#,##0</c:formatCode>
                <c:ptCount val="5"/>
                <c:pt idx="0">
                  <c:v>1453834480</c:v>
                </c:pt>
                <c:pt idx="1">
                  <c:v>1220828325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6B-4008-8E92-A4D18A5767A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[Resumo_Transportados_2013a2022.xlsx]Gráf_Transp_2019a2022!Tabela dinâmica2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Gráf_Transp_2019a2022!$U$3:$U$6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5-4381-9E0A-9FC621778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5-4381-9E0A-9FC621778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F5-4381-9E0A-9FC621778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F5-4381-9E0A-9FC621778AF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F5-4381-9E0A-9FC621778AFB}"/>
              </c:ext>
            </c:extLst>
          </c:dPt>
          <c:dLbls>
            <c:dLbl>
              <c:idx val="0"/>
              <c:layout>
                <c:manualLayout>
                  <c:x val="2.153328502865685E-2"/>
                  <c:y val="-0.100989704978985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F5-4381-9E0A-9FC621778AFB}"/>
                </c:ext>
              </c:extLst>
            </c:dLbl>
            <c:dLbl>
              <c:idx val="1"/>
              <c:layout>
                <c:manualLayout>
                  <c:x val="-8.1815514202866257E-2"/>
                  <c:y val="-2.2456485474974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F5-4381-9E0A-9FC621778AFB}"/>
                </c:ext>
              </c:extLst>
            </c:dLbl>
            <c:dLbl>
              <c:idx val="2"/>
              <c:layout>
                <c:manualLayout>
                  <c:x val="-1.1667104126346861E-2"/>
                  <c:y val="6.7631997256263421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F5-4381-9E0A-9FC621778A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Gráf_Transp_2019a2022!$T$7:$T$11</c:f>
              <c:strCache>
                <c:ptCount val="5"/>
                <c:pt idx="0">
                  <c:v>Estrutural'</c:v>
                </c:pt>
                <c:pt idx="1">
                  <c:v>Local'</c:v>
                </c:pt>
                <c:pt idx="2">
                  <c:v>Grupo Estrutural' </c:v>
                </c:pt>
                <c:pt idx="3">
                  <c:v>Grupo Local de Articulação Regional' </c:v>
                </c:pt>
                <c:pt idx="4">
                  <c:v>Grupo Local de Distribuição' </c:v>
                </c:pt>
              </c:strCache>
            </c:strRef>
          </c:cat>
          <c:val>
            <c:numRef>
              <c:f>Gráf_Transp_2019a2022!$U$7:$U$11</c:f>
              <c:numCache>
                <c:formatCode>#,##0</c:formatCode>
                <c:ptCount val="5"/>
                <c:pt idx="0">
                  <c:v>1011994002</c:v>
                </c:pt>
                <c:pt idx="1">
                  <c:v>797687033</c:v>
                </c:pt>
                <c:pt idx="2">
                  <c:v>270373730</c:v>
                </c:pt>
                <c:pt idx="3">
                  <c:v>148438428</c:v>
                </c:pt>
                <c:pt idx="4">
                  <c:v>362710264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F5-4381-9E0A-9FC621778AF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 algn="just"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[Resumo_Transportados_2013a2022.xlsx]Gráf_Transp_2019a2022!Tabela dinâmica2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Gráf_Transp_2019a2022!$U$3:$U$6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0-4C8D-893F-6E08FA142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0-4C8D-893F-6E08FA142F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C0-4C8D-893F-6E08FA142F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C0-4C8D-893F-6E08FA142F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C0-4C8D-893F-6E08FA142F6C}"/>
              </c:ext>
            </c:extLst>
          </c:dPt>
          <c:dLbls>
            <c:dLbl>
              <c:idx val="2"/>
              <c:layout>
                <c:manualLayout>
                  <c:x val="6.7244611948150512E-2"/>
                  <c:y val="-6.343479792298689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C8D-893F-6E08FA142F6C}"/>
                </c:ext>
              </c:extLst>
            </c:dLbl>
            <c:dLbl>
              <c:idx val="3"/>
              <c:layout>
                <c:manualLayout>
                  <c:x val="0.13498012091314435"/>
                  <c:y val="-3.29004329004329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2C0-4C8D-893F-6E08FA142F6C}"/>
                </c:ext>
              </c:extLst>
            </c:dLbl>
            <c:dLbl>
              <c:idx val="4"/>
              <c:layout>
                <c:manualLayout>
                  <c:x val="1.0467352588593457E-3"/>
                  <c:y val="-0.167644498983081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2C0-4C8D-893F-6E08FA142F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Gráf_Transp_2019a2022!$T$7:$T$11</c:f>
              <c:strCache>
                <c:ptCount val="5"/>
                <c:pt idx="0">
                  <c:v>Estrutural'</c:v>
                </c:pt>
                <c:pt idx="1">
                  <c:v>Local'</c:v>
                </c:pt>
                <c:pt idx="2">
                  <c:v>Grupo Estrutural' </c:v>
                </c:pt>
                <c:pt idx="3">
                  <c:v>Grupo Local de Articulação Regional' </c:v>
                </c:pt>
                <c:pt idx="4">
                  <c:v>Grupo Local de Distribuição' </c:v>
                </c:pt>
              </c:strCache>
            </c:strRef>
          </c:cat>
          <c:val>
            <c:numRef>
              <c:f>Gráf_Transp_2019a2022!$U$7:$U$11</c:f>
              <c:numCache>
                <c:formatCode>General</c:formatCode>
                <c:ptCount val="5"/>
                <c:pt idx="2" formatCode="#,##0">
                  <c:v>509562804</c:v>
                </c:pt>
                <c:pt idx="3" formatCode="#,##0">
                  <c:v>361875258</c:v>
                </c:pt>
                <c:pt idx="4" formatCode="#,##0">
                  <c:v>691814619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C0-4C8D-893F-6E08FA142F6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[Resumo_Transportados_2013a2022.xlsx]Gráf_Transp_2019a2022!Tabela dinâmica2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Gráf_Transp_2019a2022!$U$3:$U$6</c:f>
              <c:strCache>
                <c:ptCount val="1"/>
                <c:pt idx="0">
                  <c:v>2021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E3-4BDC-BA5F-1D1F7426DA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E3-4BDC-BA5F-1D1F7426DA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E3-4BDC-BA5F-1D1F7426DA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E3-4BDC-BA5F-1D1F7426DA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E3-4BDC-BA5F-1D1F7426DA4B}"/>
              </c:ext>
            </c:extLst>
          </c:dPt>
          <c:dLbls>
            <c:dLbl>
              <c:idx val="2"/>
              <c:layout>
                <c:manualLayout>
                  <c:x val="5.280866114561767E-2"/>
                  <c:y val="-4.22049516537705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E3-4BDC-BA5F-1D1F7426DA4B}"/>
                </c:ext>
              </c:extLst>
            </c:dLbl>
            <c:dLbl>
              <c:idx val="3"/>
              <c:layout>
                <c:manualLayout>
                  <c:x val="0.14890182884748102"/>
                  <c:y val="-4.80519480519480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E3-4BDC-BA5F-1D1F7426DA4B}"/>
                </c:ext>
              </c:extLst>
            </c:dLbl>
            <c:dLbl>
              <c:idx val="4"/>
              <c:layout>
                <c:manualLayout>
                  <c:x val="3.5568495514147688E-3"/>
                  <c:y val="-0.19334015066298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E3-4BDC-BA5F-1D1F7426D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Gráf_Transp_2019a2022!$T$7:$T$11</c:f>
              <c:strCache>
                <c:ptCount val="5"/>
                <c:pt idx="0">
                  <c:v>Estrutural'</c:v>
                </c:pt>
                <c:pt idx="1">
                  <c:v>Local'</c:v>
                </c:pt>
                <c:pt idx="2">
                  <c:v>Grupo Estrutural' </c:v>
                </c:pt>
                <c:pt idx="3">
                  <c:v>Grupo Local de Articulação Regional' </c:v>
                </c:pt>
                <c:pt idx="4">
                  <c:v>Grupo Local de Distribuição' </c:v>
                </c:pt>
              </c:strCache>
            </c:strRef>
          </c:cat>
          <c:val>
            <c:numRef>
              <c:f>Gráf_Transp_2019a2022!$U$7:$U$11</c:f>
              <c:numCache>
                <c:formatCode>General</c:formatCode>
                <c:ptCount val="5"/>
                <c:pt idx="2" formatCode="#,##0">
                  <c:v>549245182</c:v>
                </c:pt>
                <c:pt idx="3" formatCode="#,##0">
                  <c:v>389940127</c:v>
                </c:pt>
                <c:pt idx="4" formatCode="#,##0">
                  <c:v>735340241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E3-4BDC-BA5F-1D1F7426DA4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  <a:lumOff val="10000"/>
      </a:schemeClr>
    </a:solidFill>
    <a:ln w="9525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pt-BR" dirty="0"/>
            <a:t>Saúde e bem-estar</a:t>
          </a:r>
          <a:endParaRPr lang="pt-br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pt-br"/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pt-BR" dirty="0"/>
            <a:t>Otimização</a:t>
          </a:r>
          <a:r>
            <a:rPr lang="pt-BR" baseline="0" dirty="0"/>
            <a:t> de tempo</a:t>
          </a:r>
          <a:endParaRPr lang="pt-br" dirty="0"/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pt-br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pt-BR" dirty="0"/>
            <a:t>Qualidade no transporte público</a:t>
          </a:r>
          <a:endParaRPr lang="pt-br" dirty="0"/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pt-br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kern="1200" dirty="0"/>
            <a:t>Saúde e bem-estar</a:t>
          </a:r>
          <a:endParaRPr lang="pt-br" sz="26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kern="1200" dirty="0"/>
            <a:t>Otimização</a:t>
          </a:r>
          <a:r>
            <a:rPr lang="pt-BR" sz="2600" kern="1200" baseline="0" dirty="0"/>
            <a:t> de tempo</a:t>
          </a:r>
          <a:endParaRPr lang="pt-br" sz="26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kern="1200" dirty="0"/>
            <a:t>Qualidade no transporte público</a:t>
          </a:r>
          <a:endParaRPr lang="pt-br" sz="26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7034-E55E-478C-AF7E-6F8EA9E5CCD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2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07/07/2022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ns.usp.br/?attachment_id=20434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lickr.com/photos/cbnsp/4649482769/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s://colunadleitor.blogspot.com/2013/05/prefeitura-de-sp-prioriza-transporte.html" TargetMode="External"/><Relationship Id="rId4" Type="http://schemas.openxmlformats.org/officeDocument/2006/relationships/hyperlink" Target="http://thecityfix.com/blog/study-sao-paulo-commuters-lose-one-month-year-sitting-traffic-congestion-belo-horizonte-luisa-zottis/" TargetMode="External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1/05/top-9-data-science-companie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andando na rua de uma cidade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" y="11"/>
            <a:ext cx="12191980" cy="6857988"/>
          </a:xfrm>
          <a:prstGeom prst="rect">
            <a:avLst/>
          </a:prstGeom>
          <a:noFill/>
          <a:effectLst>
            <a:glow rad="127000">
              <a:schemeClr val="accent1">
                <a:alpha val="18000"/>
              </a:schemeClr>
            </a:glow>
            <a:reflection blurRad="1130300" stA="23000" endPos="65000" dist="50800" dir="5400000" sy="-100000" algn="bl" rotWithShape="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557270"/>
            <a:ext cx="7911550" cy="3300719"/>
          </a:xfrm>
        </p:spPr>
        <p:txBody>
          <a:bodyPr wrap="square" rtlCol="0">
            <a:normAutofit/>
          </a:bodyPr>
          <a:lstStyle/>
          <a:p>
            <a:pPr rtl="0"/>
            <a:r>
              <a:rPr lang="pt-br" sz="3200" dirty="0"/>
              <a:t>Um aspecto doloroso para os paulistanos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1771"/>
            <a:ext cx="8481392" cy="3535509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sz="6600" dirty="0"/>
              <a:t>T</a:t>
            </a:r>
            <a:r>
              <a:rPr lang="pt-br" sz="6600" dirty="0"/>
              <a:t>empo de deslocamento entre casa e trabalho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2486" y="1051551"/>
            <a:ext cx="3982452" cy="3647058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sz="6600" dirty="0"/>
              <a:t>Meios até o trabalho</a:t>
            </a:r>
            <a:r>
              <a:rPr lang="pt-BR" dirty="0"/>
              <a:t>  </a:t>
            </a:r>
          </a:p>
        </p:txBody>
      </p:sp>
      <p:pic>
        <p:nvPicPr>
          <p:cNvPr id="24" name="Imagem 23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069B60EE-435A-4766-02EB-21333F0A1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62716" cy="6858000"/>
          </a:xfrm>
          <a:prstGeom prst="rect">
            <a:avLst/>
          </a:prstGeom>
          <a:noFill/>
        </p:spPr>
      </p:pic>
      <p:sp>
        <p:nvSpPr>
          <p:cNvPr id="16" name="Espaço Reservado para o Número do Slide 15" hidden="1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86F1F13-D381-ACE5-E7D4-22937B6CC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4" y="1682027"/>
            <a:ext cx="3825668" cy="3493945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Tempo para </a:t>
            </a:r>
            <a:r>
              <a:rPr lang="en-US" sz="6000" dirty="0" err="1"/>
              <a:t>chegar</a:t>
            </a:r>
            <a:r>
              <a:rPr lang="en-US" sz="6000" dirty="0"/>
              <a:t> </a:t>
            </a:r>
            <a:r>
              <a:rPr lang="en-US" sz="6000" dirty="0" err="1"/>
              <a:t>ao</a:t>
            </a:r>
            <a:r>
              <a:rPr lang="en-US" sz="6000" dirty="0"/>
              <a:t> </a:t>
            </a:r>
            <a:r>
              <a:rPr lang="en-US" sz="6000" dirty="0" err="1"/>
              <a:t>trabalho</a:t>
            </a:r>
            <a:endParaRPr lang="en-US" sz="600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80FA4B4-61EE-FA52-CEE9-9D6D74217F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449"/>
            <a:ext cx="7452360" cy="6858000"/>
          </a:xfrm>
        </p:spPr>
      </p:sp>
      <p:sp>
        <p:nvSpPr>
          <p:cNvPr id="18" name="Slide Number Placeholder 5" hidden="1">
            <a:extLst>
              <a:ext uri="{FF2B5EF4-FFF2-40B4-BE49-F238E27FC236}">
                <a16:creationId xmlns:a16="http://schemas.microsoft.com/office/drawing/2014/main" id="{E7561656-2D4A-9718-12A7-881AE3DC5D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99725" y="6507163"/>
            <a:ext cx="1692275" cy="15398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11</a:t>
            </a:fld>
            <a:endParaRPr lang="pt-BR"/>
          </a:p>
        </p:txBody>
      </p:sp>
      <p:pic>
        <p:nvPicPr>
          <p:cNvPr id="15" name="Imagem 14" descr="Linha do tempo&#10;&#10;Descrição gerada automaticamente">
            <a:extLst>
              <a:ext uri="{FF2B5EF4-FFF2-40B4-BE49-F238E27FC236}">
                <a16:creationId xmlns:a16="http://schemas.microsoft.com/office/drawing/2014/main" id="{7CA92E45-BAA0-E7CD-9BA4-2E2018166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" r="372"/>
          <a:stretch/>
        </p:blipFill>
        <p:spPr bwMode="auto">
          <a:xfrm>
            <a:off x="0" y="1370297"/>
            <a:ext cx="7452360" cy="41323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58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B7FFAB0-067B-9932-BE0C-8E29FB457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273870"/>
              </p:ext>
            </p:extLst>
          </p:nvPr>
        </p:nvGraphicFramePr>
        <p:xfrm>
          <a:off x="179963" y="629470"/>
          <a:ext cx="9131122" cy="559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9550401" y="2841345"/>
            <a:ext cx="2461636" cy="954106"/>
            <a:chOff x="9516534" y="2556934"/>
            <a:chExt cx="2461636" cy="954106"/>
          </a:xfrm>
        </p:grpSpPr>
        <p:sp>
          <p:nvSpPr>
            <p:cNvPr id="5" name="CaixaDeTexto 4"/>
            <p:cNvSpPr txBox="1"/>
            <p:nvPr/>
          </p:nvSpPr>
          <p:spPr>
            <a:xfrm>
              <a:off x="9516534" y="2556934"/>
              <a:ext cx="2461636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VARIAÇÃO ACUMULADA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516534" y="2926265"/>
              <a:ext cx="24616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/>
                <a:t>-7,69%</a:t>
              </a: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503614" y="0"/>
            <a:ext cx="384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QUANTIDADE FROTA – SÃO PAULO</a:t>
            </a:r>
          </a:p>
        </p:txBody>
      </p:sp>
    </p:spTree>
    <p:extLst>
      <p:ext uri="{BB962C8B-B14F-4D97-AF65-F5344CB8AC3E}">
        <p14:creationId xmlns:p14="http://schemas.microsoft.com/office/powerpoint/2010/main" val="6477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1858A4-15A8-DB1D-CCA3-68DDF5BE041A}"/>
              </a:ext>
            </a:extLst>
          </p:cNvPr>
          <p:cNvGraphicFramePr/>
          <p:nvPr/>
        </p:nvGraphicFramePr>
        <p:xfrm>
          <a:off x="203200" y="846667"/>
          <a:ext cx="11734800" cy="563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196212" y="287868"/>
            <a:ext cx="4089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PASSAGEIROS – ÔNIBUS MUNICIPAIS</a:t>
            </a:r>
          </a:p>
        </p:txBody>
      </p:sp>
    </p:spTree>
    <p:extLst>
      <p:ext uri="{BB962C8B-B14F-4D97-AF65-F5344CB8AC3E}">
        <p14:creationId xmlns:p14="http://schemas.microsoft.com/office/powerpoint/2010/main" val="50991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96212" y="287868"/>
            <a:ext cx="2874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PASSAGEIROS – METRÔ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E248B3-E8B3-92CE-9383-C58A6B1B94DE}"/>
              </a:ext>
            </a:extLst>
          </p:cNvPr>
          <p:cNvGraphicFramePr/>
          <p:nvPr/>
        </p:nvGraphicFramePr>
        <p:xfrm>
          <a:off x="296214" y="850007"/>
          <a:ext cx="11539471" cy="582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5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09E0D6E-2C62-DA6B-F78D-4D2EABA8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191400"/>
              </p:ext>
            </p:extLst>
          </p:nvPr>
        </p:nvGraphicFramePr>
        <p:xfrm>
          <a:off x="237067" y="829733"/>
          <a:ext cx="11684000" cy="57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811803" y="287868"/>
            <a:ext cx="256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PASSAGEIROS x FROTA</a:t>
            </a:r>
          </a:p>
        </p:txBody>
      </p:sp>
    </p:spTree>
    <p:extLst>
      <p:ext uri="{BB962C8B-B14F-4D97-AF65-F5344CB8AC3E}">
        <p14:creationId xmlns:p14="http://schemas.microsoft.com/office/powerpoint/2010/main" val="428616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605301" y="501441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ORGANIZAÇÃO DO TRANSPORTE PÚBLICO – Até Setembro/2019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8535854-51BC-D506-ACAC-F47BAAB5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74078"/>
              </p:ext>
            </p:extLst>
          </p:nvPr>
        </p:nvGraphicFramePr>
        <p:xfrm>
          <a:off x="135467" y="1524000"/>
          <a:ext cx="5147733" cy="43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8535854-51BC-D506-ACAC-F47BAAB5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193395"/>
              </p:ext>
            </p:extLst>
          </p:nvPr>
        </p:nvGraphicFramePr>
        <p:xfrm>
          <a:off x="5544607" y="1524000"/>
          <a:ext cx="6478060" cy="43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60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05301" y="501441"/>
            <a:ext cx="7152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ORGANIZAÇÃO DO TRANSPORTE PÚBLICO – Após Setembro/2019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8535854-51BC-D506-ACAC-F47BAAB5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42715"/>
              </p:ext>
            </p:extLst>
          </p:nvPr>
        </p:nvGraphicFramePr>
        <p:xfrm>
          <a:off x="146050" y="1610783"/>
          <a:ext cx="5797550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8535854-51BC-D506-ACAC-F47BAAB5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471981"/>
              </p:ext>
            </p:extLst>
          </p:nvPr>
        </p:nvGraphicFramePr>
        <p:xfrm>
          <a:off x="6231466" y="1610783"/>
          <a:ext cx="5796000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65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10515600" cy="2926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Ano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GRUPO ESTRUTURAL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GRUPO LOCAL DE ARTICULAÇÃO REGIONAL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GRUPO LOCAL DE DISTRIBUIÇÃO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2022*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 anos e 5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 anos e 4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 anos e 2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2021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 anos e 5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 anos e 3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 anos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2020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 anos e 2 meses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 anos e 2 meses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 anos e 5 meses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099894" y="501441"/>
            <a:ext cx="199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VIDA ÚTIL FROTA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38200" y="4752303"/>
            <a:ext cx="4114800" cy="365125"/>
          </a:xfrm>
        </p:spPr>
        <p:txBody>
          <a:bodyPr/>
          <a:lstStyle/>
          <a:p>
            <a:pPr algn="just"/>
            <a:r>
              <a:rPr lang="pt-BR" dirty="0"/>
              <a:t>Referência: maio/2022</a:t>
            </a:r>
          </a:p>
        </p:txBody>
      </p:sp>
    </p:spTree>
    <p:extLst>
      <p:ext uri="{BB962C8B-B14F-4D97-AF65-F5344CB8AC3E}">
        <p14:creationId xmlns:p14="http://schemas.microsoft.com/office/powerpoint/2010/main" val="374932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N</a:t>
            </a:r>
            <a:r>
              <a:rPr lang="pt-br" sz="6000" dirty="0"/>
              <a:t>ossas motivações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23882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799" y="200850"/>
            <a:ext cx="8281987" cy="1253041"/>
          </a:xfrm>
        </p:spPr>
        <p:txBody>
          <a:bodyPr rtlCol="0"/>
          <a:lstStyle/>
          <a:p>
            <a:pPr rtl="0"/>
            <a:r>
              <a:rPr lang="pt-BR" sz="5400" dirty="0"/>
              <a:t>Equipe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1364" y="1603131"/>
            <a:ext cx="1861730" cy="1861730"/>
          </a:xfrm>
        </p:spPr>
      </p:pic>
      <p:pic>
        <p:nvPicPr>
          <p:cNvPr id="36" name="Espaço Reservado para Imagem 35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7569"/>
          <a:stretch/>
        </p:blipFill>
        <p:spPr>
          <a:xfrm>
            <a:off x="3935896" y="1404116"/>
            <a:ext cx="1416404" cy="2078830"/>
          </a:xfrm>
        </p:spPr>
      </p:pic>
      <p:pic>
        <p:nvPicPr>
          <p:cNvPr id="38" name="Espaço Reservado para Imagem 37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509783" y="1544400"/>
            <a:ext cx="1859284" cy="1859284"/>
          </a:xfrm>
        </p:spPr>
      </p:pic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526550" y="1603131"/>
            <a:ext cx="1825869" cy="1825869"/>
          </a:xfrm>
        </p:spPr>
      </p:pic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7562" y="3781425"/>
            <a:ext cx="2331741" cy="923097"/>
          </a:xfrm>
        </p:spPr>
        <p:txBody>
          <a:bodyPr rtlCol="0"/>
          <a:lstStyle/>
          <a:p>
            <a:pPr rtl="0"/>
            <a:r>
              <a:rPr lang="pt-BR" sz="2800" dirty="0"/>
              <a:t>Everton</a:t>
            </a:r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859284" cy="591792"/>
          </a:xfrm>
        </p:spPr>
        <p:txBody>
          <a:bodyPr rtlCol="0"/>
          <a:lstStyle/>
          <a:p>
            <a:pPr rtl="0"/>
            <a:r>
              <a:rPr lang="pt-BR" sz="2800" dirty="0"/>
              <a:t>Marcos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4"/>
            <a:ext cx="1859284" cy="591791"/>
          </a:xfrm>
        </p:spPr>
        <p:txBody>
          <a:bodyPr rtlCol="0"/>
          <a:lstStyle/>
          <a:p>
            <a:pPr rtl="0"/>
            <a:r>
              <a:rPr lang="pt-BR" sz="2800" dirty="0"/>
              <a:t>Kelly</a:t>
            </a:r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86335" y="3781425"/>
            <a:ext cx="1859283" cy="591790"/>
          </a:xfrm>
        </p:spPr>
        <p:txBody>
          <a:bodyPr rtlCol="0"/>
          <a:lstStyle/>
          <a:p>
            <a:pPr rtl="0"/>
            <a:r>
              <a:rPr lang="pt-BR" sz="2800" dirty="0"/>
              <a:t>David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880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682286"/>
            <a:ext cx="5437187" cy="135213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7200" dirty="0"/>
              <a:t>E agora ?</a:t>
            </a:r>
            <a:endParaRPr lang="pt-B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3020165"/>
            <a:ext cx="6870356" cy="336069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sz="5400" dirty="0"/>
              <a:t>Utilizar tecnologias</a:t>
            </a:r>
          </a:p>
          <a:p>
            <a:pPr marL="0" indent="0" rtl="0">
              <a:lnSpc>
                <a:spcPct val="100000"/>
              </a:lnSpc>
              <a:buNone/>
            </a:pPr>
            <a:endParaRPr lang="pt-BR" sz="5400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pt-BR" sz="5400" dirty="0"/>
              <a:t>Políticas públicas</a:t>
            </a:r>
            <a:endParaRPr lang="pt-BR" sz="5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4134678"/>
            <a:ext cx="4865895" cy="2226365"/>
          </a:xfrm>
        </p:spPr>
        <p:txBody>
          <a:bodyPr rtlCol="0"/>
          <a:lstStyle/>
          <a:p>
            <a:pPr rtl="0"/>
            <a:r>
              <a:rPr lang="pt-BR" dirty="0"/>
              <a:t>Por que escolhemos esse tema ?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673" r="19673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688" r="19688"/>
          <a:stretch/>
        </p:blipFill>
        <p:spPr>
          <a:xfrm>
            <a:off x="3054096" y="-13252"/>
            <a:ext cx="3054096" cy="3776472"/>
          </a:xfrm>
        </p:spPr>
      </p:pic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3043" r="23043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7255" r="27255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80384" y="4015409"/>
            <a:ext cx="7746862" cy="2491803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sz="3600" dirty="0"/>
              <a:t>Lotação</a:t>
            </a:r>
          </a:p>
          <a:p>
            <a:pPr marL="0" indent="0" rtl="0">
              <a:buNone/>
            </a:pPr>
            <a:r>
              <a:rPr lang="pt-BR" sz="3600" dirty="0"/>
              <a:t>Insatisfação</a:t>
            </a:r>
          </a:p>
          <a:p>
            <a:pPr marL="0" indent="0" rtl="0">
              <a:buNone/>
            </a:pPr>
            <a:r>
              <a:rPr lang="pt-BR" sz="3600" dirty="0"/>
              <a:t>Perda de tempo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94922"/>
            <a:ext cx="4500562" cy="241229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/>
              <a:t>Quais dados serão analisados ?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102" b="16949"/>
          <a:stretch/>
        </p:blipFill>
        <p:spPr>
          <a:xfrm>
            <a:off x="20" y="10"/>
            <a:ext cx="12191980" cy="3776462"/>
          </a:xfrm>
          <a:noFill/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42237" y="4094921"/>
            <a:ext cx="6881067" cy="2199861"/>
          </a:xfrm>
        </p:spPr>
        <p:txBody>
          <a:bodyPr wrap="square" rtlCol="0">
            <a:normAutofit lnSpcReduction="10000"/>
          </a:bodyPr>
          <a:lstStyle/>
          <a:p>
            <a:pPr rtl="0"/>
            <a:r>
              <a:rPr lang="pt-BR" dirty="0"/>
              <a:t> </a:t>
            </a:r>
            <a:r>
              <a:rPr lang="pt-BR" sz="3600" dirty="0"/>
              <a:t>Superlotação</a:t>
            </a:r>
            <a:endParaRPr lang="pt-BR" sz="5400" dirty="0"/>
          </a:p>
          <a:p>
            <a:pPr rtl="0"/>
            <a:endParaRPr lang="pt-BR" sz="3600" dirty="0"/>
          </a:p>
          <a:p>
            <a:pPr rtl="0"/>
            <a:r>
              <a:rPr lang="pt-BR" sz="3600" dirty="0"/>
              <a:t>Tempo e meios de deslocamento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0"/>
            <a:ext cx="5437187" cy="2986234"/>
          </a:xfrm>
        </p:spPr>
        <p:txBody>
          <a:bodyPr rtlCol="0"/>
          <a:lstStyle/>
          <a:p>
            <a:pPr rtl="0"/>
            <a:r>
              <a:rPr lang="pt-BR" sz="6000" dirty="0"/>
              <a:t>Trabalhando com os dados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sz="3600" dirty="0"/>
              <a:t>Armazenamento dos dados</a:t>
            </a:r>
          </a:p>
          <a:p>
            <a:pPr rtl="0"/>
            <a:r>
              <a:rPr lang="pt-BR" sz="3600" dirty="0"/>
              <a:t>Limpeza e transformação</a:t>
            </a:r>
          </a:p>
          <a:p>
            <a:pPr rtl="0"/>
            <a:r>
              <a:rPr lang="pt-BR" sz="3600" dirty="0"/>
              <a:t>Importação para SGBD</a:t>
            </a:r>
            <a:endParaRPr lang="pt-BR" dirty="0"/>
          </a:p>
        </p:txBody>
      </p:sp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557073" y="847541"/>
            <a:ext cx="5084064" cy="2256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Espaço Reservado para Imagem 32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/>
          <a:stretch/>
        </p:blipFill>
        <p:spPr>
          <a:xfrm>
            <a:off x="7061270" y="3626852"/>
            <a:ext cx="3874407" cy="288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sz="5400" dirty="0"/>
              <a:t>População em crescimento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3B646-A7F3-A8AE-0BBF-01721D81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043" y="1881275"/>
            <a:ext cx="3735094" cy="3659113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Em média 200 mil novos habitantes por anos desde 2010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10,09% em 10 anos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11FB277-1B78-81AE-DEA3-7DB5E3C0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8" y="1881275"/>
            <a:ext cx="6562094" cy="4615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992595D2-43D0-03A2-98D4-876B6C1E45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3B013F-2870-28C9-534D-54445183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Deslocamento na região metropolitana de SP</a:t>
            </a:r>
          </a:p>
        </p:txBody>
      </p:sp>
      <p:sp>
        <p:nvSpPr>
          <p:cNvPr id="9" name="Espaço Reservado para Número de Slide 8" hidden="1">
            <a:extLst>
              <a:ext uri="{FF2B5EF4-FFF2-40B4-BE49-F238E27FC236}">
                <a16:creationId xmlns:a16="http://schemas.microsoft.com/office/drawing/2014/main" id="{FCF50AD0-7F2C-DCDD-C80C-42CF5D95C6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4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Espaço Reservado para Conteúdo 7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13CBB1DF-C4EE-171A-92AD-54238CD56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388" y="199101"/>
            <a:ext cx="7061981" cy="6385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F493-3F9C-A12D-07E2-7C7AA18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A5D73-C1A7-9400-C829-8AB4E87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FB991CA7-8DE0-981A-2346-96301C6B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82" y="193590"/>
            <a:ext cx="7134078" cy="6467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79146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{6CBA1065-D77F-4FEC-AD58-30664B5102D1}tf33713516_win32</Template>
  <TotalTime>123</TotalTime>
  <Words>275</Words>
  <Application>Microsoft Office PowerPoint</Application>
  <PresentationFormat>Widescreen</PresentationFormat>
  <Paragraphs>99</Paragraphs>
  <Slides>20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Walbaum Display</vt:lpstr>
      <vt:lpstr>3DFloatVTI</vt:lpstr>
      <vt:lpstr>Tempo de deslocamento entre casa e trabalho</vt:lpstr>
      <vt:lpstr>Equipe</vt:lpstr>
      <vt:lpstr>Por que escolhemos esse tema ?</vt:lpstr>
      <vt:lpstr>Quais dados serão analisados ?</vt:lpstr>
      <vt:lpstr>Trabalhando com os dados</vt:lpstr>
      <vt:lpstr>População em crescimento</vt:lpstr>
      <vt:lpstr>Deslocamento na região metropolitana de SP</vt:lpstr>
      <vt:lpstr>Apresentação do PowerPoint</vt:lpstr>
      <vt:lpstr>Apresentação do PowerPoint</vt:lpstr>
      <vt:lpstr>Meios até o trabalho  </vt:lpstr>
      <vt:lpstr>Tempo para chegar ao trabalho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Nossas motivações</vt:lpstr>
      <vt:lpstr>E agora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 de deslocamento entre casa e trabalho</dc:title>
  <dc:creator>EVERTON</dc:creator>
  <cp:lastModifiedBy>EVERTON</cp:lastModifiedBy>
  <cp:revision>3</cp:revision>
  <dcterms:created xsi:type="dcterms:W3CDTF">2022-07-07T01:54:30Z</dcterms:created>
  <dcterms:modified xsi:type="dcterms:W3CDTF">2022-07-07T18:42:58Z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