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60" r:id="rId5"/>
    <p:sldId id="261" r:id="rId6"/>
    <p:sldId id="259" r:id="rId7"/>
    <p:sldId id="258" r:id="rId8"/>
    <p:sldId id="267" r:id="rId9"/>
    <p:sldId id="268" r:id="rId10"/>
    <p:sldId id="262" r:id="rId11"/>
    <p:sldId id="269" r:id="rId12"/>
    <p:sldId id="270" r:id="rId13"/>
    <p:sldId id="264" r:id="rId14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66" d="100"/>
          <a:sy n="66" d="100"/>
        </p:scale>
        <p:origin x="4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6518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127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186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0055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0858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0968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85869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6833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2133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4858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9023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387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7329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3678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7134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120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5801-27CD-4025-AF6B-55EAE1DC4CD3}" type="datetimeFigureOut">
              <a:rPr lang="sl-SI" smtClean="0"/>
              <a:t>20. 01. 2018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C7CA0C-D0A4-4CFA-96F5-1DA210D6D77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5957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471D-D790-4872-8CE3-C2CFB061F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MAGIC MIRROR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B65C6-4095-40AC-9BFB-5F38DAA49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Jaka Jenko, Jan </a:t>
            </a:r>
            <a:r>
              <a:rPr lang="sl-SI" dirty="0" err="1"/>
              <a:t>Rat</a:t>
            </a:r>
            <a:r>
              <a:rPr lang="sl-SI" dirty="0"/>
              <a:t>, Tilen </a:t>
            </a:r>
            <a:r>
              <a:rPr lang="sl-SI" dirty="0" err="1"/>
              <a:t>Burjek</a:t>
            </a:r>
            <a:r>
              <a:rPr lang="sl-SI" dirty="0"/>
              <a:t>, Žan Žagar</a:t>
            </a:r>
          </a:p>
        </p:txBody>
      </p:sp>
    </p:spTree>
    <p:extLst>
      <p:ext uri="{BB962C8B-B14F-4D97-AF65-F5344CB8AC3E}">
        <p14:creationId xmlns:p14="http://schemas.microsoft.com/office/powerpoint/2010/main" val="204236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0A7D-70F3-46CD-BDF2-F95B8932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Plani</a:t>
            </a:r>
          </a:p>
        </p:txBody>
      </p:sp>
      <p:pic>
        <p:nvPicPr>
          <p:cNvPr id="4100" name="Picture 4" descr="http://www.learnthe4ps.com/wp-content/uploads/2013/09/future-pla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1139094"/>
            <a:ext cx="3057141" cy="228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941E18-9984-42CA-886B-78DE8C9E1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84991"/>
              </p:ext>
            </p:extLst>
          </p:nvPr>
        </p:nvGraphicFramePr>
        <p:xfrm>
          <a:off x="228600" y="3295649"/>
          <a:ext cx="9410702" cy="1656962"/>
        </p:xfrm>
        <a:graphic>
          <a:graphicData uri="http://schemas.openxmlformats.org/drawingml/2006/table">
            <a:tbl>
              <a:tblPr firstRow="1" firstCol="1" bandRow="1"/>
              <a:tblGrid>
                <a:gridCol w="722782">
                  <a:extLst>
                    <a:ext uri="{9D8B030D-6E8A-4147-A177-3AD203B41FA5}">
                      <a16:colId xmlns:a16="http://schemas.microsoft.com/office/drawing/2014/main" val="752757930"/>
                    </a:ext>
                  </a:extLst>
                </a:gridCol>
                <a:gridCol w="723820">
                  <a:extLst>
                    <a:ext uri="{9D8B030D-6E8A-4147-A177-3AD203B41FA5}">
                      <a16:colId xmlns:a16="http://schemas.microsoft.com/office/drawing/2014/main" val="3206452575"/>
                    </a:ext>
                  </a:extLst>
                </a:gridCol>
                <a:gridCol w="723820">
                  <a:extLst>
                    <a:ext uri="{9D8B030D-6E8A-4147-A177-3AD203B41FA5}">
                      <a16:colId xmlns:a16="http://schemas.microsoft.com/office/drawing/2014/main" val="672771458"/>
                    </a:ext>
                  </a:extLst>
                </a:gridCol>
                <a:gridCol w="723820">
                  <a:extLst>
                    <a:ext uri="{9D8B030D-6E8A-4147-A177-3AD203B41FA5}">
                      <a16:colId xmlns:a16="http://schemas.microsoft.com/office/drawing/2014/main" val="394049737"/>
                    </a:ext>
                  </a:extLst>
                </a:gridCol>
                <a:gridCol w="723820">
                  <a:extLst>
                    <a:ext uri="{9D8B030D-6E8A-4147-A177-3AD203B41FA5}">
                      <a16:colId xmlns:a16="http://schemas.microsoft.com/office/drawing/2014/main" val="3210508816"/>
                    </a:ext>
                  </a:extLst>
                </a:gridCol>
                <a:gridCol w="723820">
                  <a:extLst>
                    <a:ext uri="{9D8B030D-6E8A-4147-A177-3AD203B41FA5}">
                      <a16:colId xmlns:a16="http://schemas.microsoft.com/office/drawing/2014/main" val="1702661143"/>
                    </a:ext>
                  </a:extLst>
                </a:gridCol>
                <a:gridCol w="723820">
                  <a:extLst>
                    <a:ext uri="{9D8B030D-6E8A-4147-A177-3AD203B41FA5}">
                      <a16:colId xmlns:a16="http://schemas.microsoft.com/office/drawing/2014/main" val="3687076339"/>
                    </a:ext>
                  </a:extLst>
                </a:gridCol>
                <a:gridCol w="723820">
                  <a:extLst>
                    <a:ext uri="{9D8B030D-6E8A-4147-A177-3AD203B41FA5}">
                      <a16:colId xmlns:a16="http://schemas.microsoft.com/office/drawing/2014/main" val="1010076279"/>
                    </a:ext>
                  </a:extLst>
                </a:gridCol>
                <a:gridCol w="723820">
                  <a:extLst>
                    <a:ext uri="{9D8B030D-6E8A-4147-A177-3AD203B41FA5}">
                      <a16:colId xmlns:a16="http://schemas.microsoft.com/office/drawing/2014/main" val="3276057877"/>
                    </a:ext>
                  </a:extLst>
                </a:gridCol>
                <a:gridCol w="723820">
                  <a:extLst>
                    <a:ext uri="{9D8B030D-6E8A-4147-A177-3AD203B41FA5}">
                      <a16:colId xmlns:a16="http://schemas.microsoft.com/office/drawing/2014/main" val="2603748280"/>
                    </a:ext>
                  </a:extLst>
                </a:gridCol>
                <a:gridCol w="723820">
                  <a:extLst>
                    <a:ext uri="{9D8B030D-6E8A-4147-A177-3AD203B41FA5}">
                      <a16:colId xmlns:a16="http://schemas.microsoft.com/office/drawing/2014/main" val="3878972970"/>
                    </a:ext>
                  </a:extLst>
                </a:gridCol>
                <a:gridCol w="724860">
                  <a:extLst>
                    <a:ext uri="{9D8B030D-6E8A-4147-A177-3AD203B41FA5}">
                      <a16:colId xmlns:a16="http://schemas.microsoft.com/office/drawing/2014/main" val="1877262194"/>
                    </a:ext>
                  </a:extLst>
                </a:gridCol>
                <a:gridCol w="724860">
                  <a:extLst>
                    <a:ext uri="{9D8B030D-6E8A-4147-A177-3AD203B41FA5}">
                      <a16:colId xmlns:a16="http://schemas.microsoft.com/office/drawing/2014/main" val="2848939641"/>
                    </a:ext>
                  </a:extLst>
                </a:gridCol>
              </a:tblGrid>
              <a:tr h="146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MAJ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OKT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528421"/>
                  </a:ext>
                </a:extLst>
              </a:tr>
              <a:tr h="2434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Razvoj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220827"/>
                  </a:ext>
                </a:extLst>
              </a:tr>
              <a:tr h="4868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Izdelava prototipa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959734"/>
                  </a:ext>
                </a:extLst>
              </a:tr>
              <a:tr h="2683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Marketing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065588"/>
                  </a:ext>
                </a:extLst>
              </a:tr>
              <a:tr h="2434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Prodaja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464899"/>
                  </a:ext>
                </a:extLst>
              </a:tr>
              <a:tr h="2434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Podpora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051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08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09BB-E120-4DC0-935C-9D2BAA60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Investicija in cenovni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37219-2F11-46C6-BEB4-FD023D7B1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527007"/>
              </p:ext>
            </p:extLst>
          </p:nvPr>
        </p:nvGraphicFramePr>
        <p:xfrm>
          <a:off x="677863" y="2160588"/>
          <a:ext cx="438069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49">
                  <a:extLst>
                    <a:ext uri="{9D8B030D-6E8A-4147-A177-3AD203B41FA5}">
                      <a16:colId xmlns:a16="http://schemas.microsoft.com/office/drawing/2014/main" val="2861363531"/>
                    </a:ext>
                  </a:extLst>
                </a:gridCol>
                <a:gridCol w="2190349">
                  <a:extLst>
                    <a:ext uri="{9D8B030D-6E8A-4147-A177-3AD203B41FA5}">
                      <a16:colId xmlns:a16="http://schemas.microsoft.com/office/drawing/2014/main" val="160302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Investicija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b="0" dirty="0"/>
                        <a:t>Količina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1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Plača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40 000€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0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Izdelava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50 000€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1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Pošiljanje, marketing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9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Skupaj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100 000€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44019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D5B1A2F-6A5D-40E1-919A-E2BAF6EBFC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695949"/>
              </p:ext>
            </p:extLst>
          </p:nvPr>
        </p:nvGraphicFramePr>
        <p:xfrm>
          <a:off x="5192538" y="2160588"/>
          <a:ext cx="43806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49">
                  <a:extLst>
                    <a:ext uri="{9D8B030D-6E8A-4147-A177-3AD203B41FA5}">
                      <a16:colId xmlns:a16="http://schemas.microsoft.com/office/drawing/2014/main" val="2861363531"/>
                    </a:ext>
                  </a:extLst>
                </a:gridCol>
                <a:gridCol w="2190349">
                  <a:extLst>
                    <a:ext uri="{9D8B030D-6E8A-4147-A177-3AD203B41FA5}">
                      <a16:colId xmlns:a16="http://schemas.microsoft.com/office/drawing/2014/main" val="160302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Dohodki (1. leto)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1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Število izdelkov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0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Cena na izdelek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1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Skupaj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700 000€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98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94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1044-DC60-4254-9CAD-0EBD907A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Razdelitev stroškov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ED73C3-BE52-4988-A986-540E0C3215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5035322"/>
              </p:ext>
            </p:extLst>
          </p:nvPr>
        </p:nvGraphicFramePr>
        <p:xfrm>
          <a:off x="677334" y="2193245"/>
          <a:ext cx="438069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49">
                  <a:extLst>
                    <a:ext uri="{9D8B030D-6E8A-4147-A177-3AD203B41FA5}">
                      <a16:colId xmlns:a16="http://schemas.microsoft.com/office/drawing/2014/main" val="2861363531"/>
                    </a:ext>
                  </a:extLst>
                </a:gridCol>
                <a:gridCol w="2190349">
                  <a:extLst>
                    <a:ext uri="{9D8B030D-6E8A-4147-A177-3AD203B41FA5}">
                      <a16:colId xmlns:a16="http://schemas.microsoft.com/office/drawing/2014/main" val="160302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b="1" dirty="0">
                          <a:solidFill>
                            <a:schemeClr val="bg1"/>
                          </a:solidFill>
                        </a:rPr>
                        <a:t>Deli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b="1" dirty="0"/>
                        <a:t>Cena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1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Steklo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40€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0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Okvir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20€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32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Kamera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55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Zaslon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4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Elektronika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1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Skupaj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280€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9859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663A477-AE2C-4203-A4D6-91EDCF23FE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189437"/>
              </p:ext>
            </p:extLst>
          </p:nvPr>
        </p:nvGraphicFramePr>
        <p:xfrm>
          <a:off x="5192538" y="2160588"/>
          <a:ext cx="438069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49">
                  <a:extLst>
                    <a:ext uri="{9D8B030D-6E8A-4147-A177-3AD203B41FA5}">
                      <a16:colId xmlns:a16="http://schemas.microsoft.com/office/drawing/2014/main" val="2861363531"/>
                    </a:ext>
                  </a:extLst>
                </a:gridCol>
                <a:gridCol w="2190349">
                  <a:extLst>
                    <a:ext uri="{9D8B030D-6E8A-4147-A177-3AD203B41FA5}">
                      <a16:colId xmlns:a16="http://schemas.microsoft.com/office/drawing/2014/main" val="160302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Zaslužek (1. leto)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1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Število izdelkov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0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Cena izdelka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700€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9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Cena izdelave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280€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44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l-SI" dirty="0">
                          <a:solidFill>
                            <a:schemeClr val="bg1"/>
                          </a:solidFill>
                        </a:rPr>
                        <a:t>Skupaj</a:t>
                      </a:r>
                    </a:p>
                  </a:txBody>
                  <a:tcPr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420 000€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98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54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0A7D-70F3-46CD-BDF2-F95B8932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Kontakt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77AC-4ACE-41B1-B45F-F6F05E4D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info@MagicMirror.si</a:t>
            </a:r>
          </a:p>
        </p:txBody>
      </p:sp>
    </p:spTree>
    <p:extLst>
      <p:ext uri="{BB962C8B-B14F-4D97-AF65-F5344CB8AC3E}">
        <p14:creationId xmlns:p14="http://schemas.microsoft.com/office/powerpoint/2010/main" val="21378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Problemi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Premalo časa - zjutraj</a:t>
            </a:r>
          </a:p>
          <a:p>
            <a:r>
              <a:rPr lang="sl-SI" dirty="0"/>
              <a:t>Med urejanjem telefoni nerodni</a:t>
            </a:r>
          </a:p>
          <a:p>
            <a:r>
              <a:rPr lang="sl-SI" dirty="0"/>
              <a:t>Ogledala tehnološko ne-razvita</a:t>
            </a:r>
          </a:p>
        </p:txBody>
      </p:sp>
      <p:pic>
        <p:nvPicPr>
          <p:cNvPr id="1028" name="Picture 4" descr="http://www.tricitypsychology.com/blog/wp-content/uploads/2008/09/busy-in-the-mor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276" y="782498"/>
            <a:ext cx="2350786" cy="275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4.ftcdn.net/jpg/01/57/53/47/240_F_157534797_NBAe4ktbHGBSgomRGQG8Z7ZmgKptIrv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51" y="3755361"/>
            <a:ext cx="3429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zultat iskanja slik za phone in sin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152" y="3755361"/>
            <a:ext cx="1522884" cy="228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zultat iskanja slik za 5 seconds la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151" y="3755361"/>
            <a:ext cx="3048001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38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Rešitev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l-SI" dirty="0"/>
              <a:t>Gledalo, ki izpisuje:</a:t>
            </a:r>
          </a:p>
          <a:p>
            <a:r>
              <a:rPr lang="sl-SI" dirty="0"/>
              <a:t>Urnik</a:t>
            </a:r>
          </a:p>
          <a:p>
            <a:r>
              <a:rPr lang="sl-SI" dirty="0"/>
              <a:t>Vreme</a:t>
            </a:r>
          </a:p>
          <a:p>
            <a:r>
              <a:rPr lang="sl-SI" dirty="0"/>
              <a:t>Novice</a:t>
            </a:r>
          </a:p>
          <a:p>
            <a:r>
              <a:rPr lang="sl-SI" dirty="0"/>
              <a:t>Dogodke</a:t>
            </a:r>
          </a:p>
          <a:p>
            <a:r>
              <a:rPr lang="sl-SI" dirty="0"/>
              <a:t>„karkoli“ (dodatki)</a:t>
            </a:r>
          </a:p>
        </p:txBody>
      </p:sp>
      <p:pic>
        <p:nvPicPr>
          <p:cNvPr id="2050" name="Picture 2" descr="https://www.wordsoftech.com/wp-content/uploads/2017/08/magic-mi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689" y="2160589"/>
            <a:ext cx="4752975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82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Produkt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Pametno ogledalo, ki se ga da modificirati.</a:t>
            </a:r>
          </a:p>
          <a:p>
            <a:r>
              <a:rPr lang="sl-SI" dirty="0"/>
              <a:t>Predstavitev</a:t>
            </a:r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3615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Prednosti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Posodobitve preko interneta</a:t>
            </a:r>
          </a:p>
          <a:p>
            <a:r>
              <a:rPr lang="sl-SI" dirty="0"/>
              <a:t>Prepoznavanje obraza</a:t>
            </a:r>
          </a:p>
          <a:p>
            <a:r>
              <a:rPr lang="sl-SI" dirty="0"/>
              <a:t>Nadzor z gestami</a:t>
            </a:r>
          </a:p>
          <a:p>
            <a:endParaRPr lang="sl-SI" dirty="0"/>
          </a:p>
        </p:txBody>
      </p:sp>
      <p:pic>
        <p:nvPicPr>
          <p:cNvPr id="3074" name="Picture 2" descr="Rezultat iskanja slik za face recog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08" y="371938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25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Skupina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Jaka Jenko – Rač. Tehnik – programiranje</a:t>
            </a:r>
          </a:p>
          <a:p>
            <a:r>
              <a:rPr lang="sl-SI" dirty="0"/>
              <a:t>Žan Žagar  – Rač. Tehnik - programiranje</a:t>
            </a:r>
          </a:p>
          <a:p>
            <a:r>
              <a:rPr lang="sl-SI" dirty="0"/>
              <a:t>Jan Rat  – Rač. Tehnik - marketing</a:t>
            </a:r>
          </a:p>
          <a:p>
            <a:r>
              <a:rPr lang="sl-SI" dirty="0"/>
              <a:t>Tilen Burjek – Rač. Tehnik - design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72227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D4D8-39DA-4BF5-A95C-82504A73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472A-6AC5-4245-967B-63138682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/>
              <a:t>Evropa</a:t>
            </a:r>
          </a:p>
          <a:p>
            <a:r>
              <a:rPr lang="sl-SI" dirty="0"/>
              <a:t>2 milijona pametnih domov (amazon echo, digitalno povezane naprave)</a:t>
            </a:r>
          </a:p>
          <a:p>
            <a:r>
              <a:rPr lang="sl-SI" dirty="0"/>
              <a:t>2018 – 8 milijonov €</a:t>
            </a:r>
          </a:p>
          <a:p>
            <a:r>
              <a:rPr lang="sl-SI" dirty="0"/>
              <a:t>Prihodnost:</a:t>
            </a:r>
          </a:p>
          <a:p>
            <a:pPr lvl="1"/>
            <a:r>
              <a:rPr lang="sl-SI" dirty="0"/>
              <a:t>Prodaja licence (frizerji, hoteli)</a:t>
            </a:r>
          </a:p>
          <a:p>
            <a:pPr lvl="1"/>
            <a:r>
              <a:rPr lang="sl-SI" dirty="0"/>
              <a:t>Mesečna naročnina</a:t>
            </a:r>
          </a:p>
          <a:p>
            <a:r>
              <a:rPr lang="sl-SI" dirty="0"/>
              <a:t>Spletni oglasi</a:t>
            </a:r>
          </a:p>
          <a:p>
            <a:pPr marL="0" indent="0">
              <a:buNone/>
            </a:pPr>
            <a:r>
              <a:rPr lang="sl-SI" dirty="0"/>
              <a:t>(</a:t>
            </a:r>
            <a:r>
              <a:rPr lang="sl-SI" dirty="0" err="1"/>
              <a:t>google</a:t>
            </a:r>
            <a:r>
              <a:rPr lang="sl-SI" dirty="0"/>
              <a:t> ad-</a:t>
            </a:r>
            <a:r>
              <a:rPr lang="sl-SI" dirty="0" err="1"/>
              <a:t>sense</a:t>
            </a:r>
            <a:r>
              <a:rPr lang="sl-SI" dirty="0"/>
              <a:t>)</a:t>
            </a:r>
          </a:p>
          <a:p>
            <a:endParaRPr lang="sl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22D9F-1FD4-45CA-9935-9F1ED218C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71" y="3975755"/>
            <a:ext cx="6346086" cy="26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8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679E-DF55-423C-8C64-C8ED1798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Fizične</a:t>
            </a:r>
            <a:r>
              <a:rPr lang="en-US" dirty="0"/>
              <a:t> </a:t>
            </a:r>
            <a:r>
              <a:rPr lang="en-US" dirty="0" err="1"/>
              <a:t>osebe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E09D-37E5-4236-81BC-599D16922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l-SI" dirty="0">
                <a:solidFill>
                  <a:schemeClr val="tx1"/>
                </a:solidFill>
              </a:rPr>
              <a:t>Janez Novak (31 let , poročen)</a:t>
            </a:r>
          </a:p>
          <a:p>
            <a:r>
              <a:rPr lang="sl-SI" dirty="0">
                <a:solidFill>
                  <a:schemeClr val="tx1"/>
                </a:solidFill>
              </a:rPr>
              <a:t>Metka Kranjc (29 let</a:t>
            </a:r>
            <a:r>
              <a:rPr lang="sl-SI">
                <a:solidFill>
                  <a:schemeClr val="tx1"/>
                </a:solidFill>
              </a:rPr>
              <a:t>, ločena)</a:t>
            </a:r>
            <a:endParaRPr lang="sl-S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751C-5CA1-4F8B-8AFC-9E56D989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Konkurenca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CD1D10-2F83-4E02-B03F-40BF3BA27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236428"/>
              </p:ext>
            </p:extLst>
          </p:nvPr>
        </p:nvGraphicFramePr>
        <p:xfrm>
          <a:off x="677862" y="2160588"/>
          <a:ext cx="73504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201">
                  <a:extLst>
                    <a:ext uri="{9D8B030D-6E8A-4147-A177-3AD203B41FA5}">
                      <a16:colId xmlns:a16="http://schemas.microsoft.com/office/drawing/2014/main" val="2970268357"/>
                    </a:ext>
                  </a:extLst>
                </a:gridCol>
                <a:gridCol w="3675201">
                  <a:extLst>
                    <a:ext uri="{9D8B030D-6E8A-4147-A177-3AD203B41FA5}">
                      <a16:colId xmlns:a16="http://schemas.microsoft.com/office/drawing/2014/main" val="99837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Podjetje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Trg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0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Twowaymirrors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Razvijalci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1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Keonn</a:t>
                      </a:r>
                      <a:r>
                        <a:rPr lang="en-US" dirty="0"/>
                        <a:t> smart mirrors 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Trgovine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4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Magicmirror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Trgovine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Evervuetv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Pametna televizija na dotik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01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Evemirror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Podobno našemu – ne aktivno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6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Naš produkt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Domovi - Kopalnice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91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186485"/>
      </p:ext>
    </p:extLst>
  </p:cSld>
  <p:clrMapOvr>
    <a:masterClrMapping/>
  </p:clrMapOvr>
</p:sld>
</file>

<file path=ppt/theme/theme1.xml><?xml version="1.0" encoding="utf-8"?>
<a:theme xmlns:a="http://schemas.openxmlformats.org/drawingml/2006/main" name="Gladko">
  <a:themeElements>
    <a:clrScheme name="Gladk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ladk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adk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6206</TotalTime>
  <Words>287</Words>
  <Application>Microsoft Office PowerPoint</Application>
  <PresentationFormat>Widescreen</PresentationFormat>
  <Paragraphs>175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 3</vt:lpstr>
      <vt:lpstr>Gladko</vt:lpstr>
      <vt:lpstr>MAGIC MIRROR</vt:lpstr>
      <vt:lpstr>Problemi</vt:lpstr>
      <vt:lpstr>Rešitev</vt:lpstr>
      <vt:lpstr>Produkt</vt:lpstr>
      <vt:lpstr>Prednosti</vt:lpstr>
      <vt:lpstr>Skupina</vt:lpstr>
      <vt:lpstr>Trg</vt:lpstr>
      <vt:lpstr>Fizične osebe</vt:lpstr>
      <vt:lpstr>Konkurenca</vt:lpstr>
      <vt:lpstr>Plani</vt:lpstr>
      <vt:lpstr>Investicija in cenovni model</vt:lpstr>
      <vt:lpstr>Razdelitev stroškov</vt:lpstr>
      <vt:lpstr>Kontakt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MIRROR</dc:title>
  <dc:creator>Jaka Jenko</dc:creator>
  <cp:lastModifiedBy>Jaka Jenko</cp:lastModifiedBy>
  <cp:revision>52</cp:revision>
  <dcterms:created xsi:type="dcterms:W3CDTF">2017-11-25T14:20:03Z</dcterms:created>
  <dcterms:modified xsi:type="dcterms:W3CDTF">2018-01-20T16:44:25Z</dcterms:modified>
</cp:coreProperties>
</file>