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4BC63-BBC1-3C7D-C945-9E595BC86F58}" v="89" dt="2025-08-13T15:18:0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314" autoAdjust="0"/>
  </p:normalViewPr>
  <p:slideViewPr>
    <p:cSldViewPr snapToGrid="0" snapToObjects="1">
      <p:cViewPr varScale="1">
        <p:scale>
          <a:sx n="69" d="100"/>
          <a:sy n="69" d="100"/>
        </p:scale>
        <p:origin x="18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07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Presentación de las clases iniciales del curso. Dar contexto general de lo que se trabajará en la unidad.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Abrir</a:t>
            </a:r>
            <a:r>
              <a:rPr dirty="0"/>
              <a:t> </a:t>
            </a:r>
            <a:r>
              <a:rPr dirty="0" err="1"/>
              <a:t>estructura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VS Code y </a:t>
            </a:r>
            <a:r>
              <a:rPr dirty="0" err="1"/>
              <a:t>recorrerla</a:t>
            </a:r>
            <a:r>
              <a:rPr dirty="0"/>
              <a:t> con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estudiantes</a:t>
            </a:r>
            <a:r>
              <a:rPr dirty="0"/>
              <a:t>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endParaRPr lang="en-US" b="1">
              <a:ea typeface="Calibri"/>
              <a:cs typeface="Calibri"/>
            </a:endParaRPr>
          </a:p>
          <a:p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Supervisar individualmente y pedir capturas de pantalla para el informe técnico.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Motivar a los estudiantes a repasar lo instalado en casa y a tener su entorno listo para avanzar.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Enfatizar que estas clases sientan la base para todo el trabajo posterior con Django.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El Back </a:t>
            </a:r>
            <a:r>
              <a:rPr lang="es-ES" b="1" dirty="0" err="1"/>
              <a:t>End</a:t>
            </a:r>
            <a:r>
              <a:rPr lang="es-ES" b="1" dirty="0"/>
              <a:t> es la parte del sistema que trabaja “detrás de escena”.</a:t>
            </a:r>
            <a:br>
              <a:rPr lang="es-ES" dirty="0"/>
            </a:br>
            <a:r>
              <a:rPr lang="es-ES" dirty="0"/>
              <a:t>Se encarga de procesar la lógica, manejar los datos y responder lo que el usuario necesita.</a:t>
            </a:r>
            <a:br>
              <a:rPr lang="es-ES" dirty="0"/>
            </a:br>
            <a:r>
              <a:rPr lang="es-ES" dirty="0"/>
              <a:t>Se programa con lenguajes como </a:t>
            </a:r>
            <a:r>
              <a:rPr lang="es-ES" b="1" dirty="0"/>
              <a:t>Python, Node.js o PHP</a:t>
            </a:r>
            <a:r>
              <a:rPr lang="es-ES" dirty="0"/>
              <a:t> y corre en el servidor.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E</a:t>
            </a:r>
            <a:r>
              <a:rPr dirty="0" err="1"/>
              <a:t>jemplos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reales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Netflix, Amazon, etc.</a:t>
            </a:r>
            <a:br>
              <a:rPr lang="es-ES" dirty="0"/>
            </a:b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MVC (Modelo - Vista - Controlador)</a:t>
            </a:r>
            <a:r>
              <a:rPr lang="es-ES" dirty="0"/>
              <a:t> es una forma de organizar el código en una aplicación web para que sea más claro y ordenado.</a:t>
            </a:r>
          </a:p>
          <a:p>
            <a:endParaRPr lang="es-ES" dirty="0"/>
          </a:p>
          <a:p>
            <a:r>
              <a:rPr lang="es-ES" b="1" dirty="0"/>
              <a:t>Modelo (</a:t>
            </a:r>
            <a:r>
              <a:rPr lang="es-ES" b="1" dirty="0" err="1"/>
              <a:t>Model</a:t>
            </a:r>
            <a:r>
              <a:rPr lang="es-ES" b="1" dirty="0"/>
              <a:t>):</a:t>
            </a:r>
            <a:r>
              <a:rPr lang="es-ES" dirty="0"/>
              <a:t> se encarga de los datos y la lógica. Aquí definimos las tablas y estructuras que se guardan en la base de datos.</a:t>
            </a:r>
          </a:p>
          <a:p>
            <a:endParaRPr lang="es-ES" dirty="0"/>
          </a:p>
          <a:p>
            <a:r>
              <a:rPr lang="es-ES" b="1" dirty="0"/>
              <a:t>Vista (View):</a:t>
            </a:r>
            <a:r>
              <a:rPr lang="es-ES" dirty="0"/>
              <a:t> es lo que el usuario ve. Son las páginas HTML que muestran información.</a:t>
            </a:r>
          </a:p>
          <a:p>
            <a:endParaRPr lang="es-ES" dirty="0"/>
          </a:p>
          <a:p>
            <a:r>
              <a:rPr lang="es-ES" b="1" dirty="0"/>
              <a:t>Controlador (</a:t>
            </a:r>
            <a:r>
              <a:rPr lang="es-ES" b="1" dirty="0" err="1"/>
              <a:t>Controller</a:t>
            </a:r>
            <a:r>
              <a:rPr lang="es-ES" b="1" dirty="0"/>
              <a:t>):</a:t>
            </a:r>
            <a:r>
              <a:rPr lang="es-ES" dirty="0"/>
              <a:t> conecta el modelo con la vista. Recibe la solicitud del usuario, busca los datos y muestra la vista.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Comparar</a:t>
            </a:r>
            <a:r>
              <a:rPr dirty="0"/>
              <a:t> con </a:t>
            </a:r>
            <a:r>
              <a:rPr dirty="0" err="1"/>
              <a:t>otros</a:t>
            </a:r>
            <a:r>
              <a:rPr dirty="0"/>
              <a:t> frameworks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estudiantes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/>
              <a:t>han</a:t>
            </a:r>
            <a:r>
              <a:rPr dirty="0"/>
              <a:t> </a:t>
            </a:r>
            <a:r>
              <a:rPr dirty="0" err="1"/>
              <a:t>oído</a:t>
            </a:r>
            <a:r>
              <a:rPr dirty="0"/>
              <a:t> </a:t>
            </a:r>
            <a:r>
              <a:rPr dirty="0" err="1"/>
              <a:t>hablar</a:t>
            </a:r>
            <a:r>
              <a:rPr dirty="0"/>
              <a:t> de </a:t>
            </a:r>
            <a:r>
              <a:rPr dirty="0" err="1"/>
              <a:t>ellos</a:t>
            </a:r>
            <a:r>
              <a:rPr dirty="0"/>
              <a:t>.</a:t>
            </a:r>
            <a:endParaRPr lang="es-ES" dirty="0"/>
          </a:p>
          <a:p>
            <a:endParaRPr lang="es-CL" dirty="0"/>
          </a:p>
          <a:p>
            <a:r>
              <a:rPr lang="es-ES" b="1" dirty="0"/>
              <a:t>🔹 Framework en Python</a:t>
            </a:r>
          </a:p>
          <a:p>
            <a:r>
              <a:rPr lang="es-ES" dirty="0"/>
              <a:t>Django es un </a:t>
            </a:r>
            <a:r>
              <a:rPr lang="es-ES" b="1" dirty="0"/>
              <a:t>conjunto de herramientas listas para usar</a:t>
            </a:r>
            <a:r>
              <a:rPr lang="es-ES" dirty="0"/>
              <a:t> que te permite crear aplicaciones web completas con Python, sin tener que programar todo desde cero.</a:t>
            </a:r>
          </a:p>
          <a:p>
            <a:r>
              <a:rPr lang="es-ES" b="1" dirty="0"/>
              <a:t>🔹 Rápido y seguro</a:t>
            </a:r>
          </a:p>
          <a:p>
            <a:r>
              <a:rPr lang="es-ES" dirty="0"/>
              <a:t>Django te permite </a:t>
            </a:r>
            <a:r>
              <a:rPr lang="es-ES" b="1" dirty="0"/>
              <a:t>desarrollar rápido</a:t>
            </a:r>
            <a:r>
              <a:rPr lang="es-ES" dirty="0"/>
              <a:t>, siguiendo buenas prácticas, y viene con </a:t>
            </a:r>
            <a:r>
              <a:rPr lang="es-ES" b="1" dirty="0"/>
              <a:t>protecciones de seguridad</a:t>
            </a:r>
            <a:r>
              <a:rPr lang="es-ES" dirty="0"/>
              <a:t> integradas (como evitar inyecciones SQL, XSS, CSRF, etc.).</a:t>
            </a:r>
          </a:p>
          <a:p>
            <a:r>
              <a:rPr lang="es-ES" b="1" dirty="0"/>
              <a:t>🔹 ORM (</a:t>
            </a:r>
            <a:r>
              <a:rPr lang="es-ES" b="1" dirty="0" err="1"/>
              <a:t>Object-Relational</a:t>
            </a:r>
            <a:r>
              <a:rPr lang="es-ES" b="1" dirty="0"/>
              <a:t> </a:t>
            </a:r>
            <a:r>
              <a:rPr lang="es-ES" b="1" dirty="0" err="1"/>
              <a:t>Mapping</a:t>
            </a:r>
            <a:r>
              <a:rPr lang="es-ES" b="1" dirty="0"/>
              <a:t>)</a:t>
            </a:r>
          </a:p>
          <a:p>
            <a:r>
              <a:rPr lang="es-ES" dirty="0"/>
              <a:t>Es una forma de </a:t>
            </a:r>
            <a:r>
              <a:rPr lang="es-ES" b="1" dirty="0"/>
              <a:t>trabajar con bases de datos usando Python en vez de SQL</a:t>
            </a:r>
            <a:r>
              <a:rPr lang="es-ES" dirty="0"/>
              <a:t> directamente. Puedes crear, leer, actualizar y borrar registros como si fueran objetos Python.</a:t>
            </a:r>
          </a:p>
          <a:p>
            <a:r>
              <a:rPr lang="es-ES" b="1" dirty="0"/>
              <a:t>🔹 </a:t>
            </a:r>
            <a:r>
              <a:rPr lang="es-ES" b="1" dirty="0" err="1"/>
              <a:t>Admin</a:t>
            </a:r>
            <a:r>
              <a:rPr lang="es-ES" b="1" dirty="0"/>
              <a:t> incluido</a:t>
            </a:r>
          </a:p>
          <a:p>
            <a:r>
              <a:rPr lang="es-ES" dirty="0"/>
              <a:t>Django trae un </a:t>
            </a:r>
            <a:r>
              <a:rPr lang="es-ES" b="1" dirty="0"/>
              <a:t>panel de administración automático</a:t>
            </a:r>
            <a:r>
              <a:rPr lang="es-ES" dirty="0"/>
              <a:t>, donde puedes gestionar los datos del sistema (usuarios, productos, etc.) sin tener que programar una interfaz desde cero.</a:t>
            </a:r>
          </a:p>
          <a:p>
            <a:r>
              <a:rPr lang="es-ES" b="1" dirty="0"/>
              <a:t>🔹 Sistema de autenticación</a:t>
            </a:r>
          </a:p>
          <a:p>
            <a:r>
              <a:rPr lang="es-ES" dirty="0"/>
              <a:t>Incluye todo lo necesario para manejar </a:t>
            </a:r>
            <a:r>
              <a:rPr lang="es-ES" b="1" dirty="0"/>
              <a:t>usuarios, </a:t>
            </a:r>
            <a:r>
              <a:rPr lang="es-ES" b="1" dirty="0" err="1"/>
              <a:t>login</a:t>
            </a:r>
            <a:r>
              <a:rPr lang="es-ES" b="1" dirty="0"/>
              <a:t>, </a:t>
            </a:r>
            <a:r>
              <a:rPr lang="es-ES" b="1" dirty="0" err="1"/>
              <a:t>logout</a:t>
            </a:r>
            <a:r>
              <a:rPr lang="es-ES" b="1" dirty="0"/>
              <a:t>, permisos y grupos</a:t>
            </a:r>
            <a:r>
              <a:rPr lang="es-ES" dirty="0"/>
              <a:t> de forma sencilla y segura.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Verificar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estudiantes</a:t>
            </a:r>
            <a:r>
              <a:rPr dirty="0"/>
              <a:t> </a:t>
            </a:r>
            <a:r>
              <a:rPr dirty="0" err="1"/>
              <a:t>tengan</a:t>
            </a:r>
            <a:r>
              <a:rPr dirty="0"/>
              <a:t> </a:t>
            </a:r>
            <a:r>
              <a:rPr dirty="0" err="1"/>
              <a:t>instalado</a:t>
            </a:r>
            <a:r>
              <a:rPr dirty="0"/>
              <a:t> lo </a:t>
            </a:r>
            <a:r>
              <a:rPr dirty="0" err="1"/>
              <a:t>necesario</a:t>
            </a:r>
            <a:r>
              <a:rPr dirty="0"/>
              <a:t> o </a:t>
            </a:r>
            <a:r>
              <a:rPr dirty="0" err="1"/>
              <a:t>ayudar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instalación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Hacer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instalación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vivo. </a:t>
            </a:r>
            <a:r>
              <a:rPr dirty="0" err="1"/>
              <a:t>Recordar</a:t>
            </a:r>
            <a:r>
              <a:rPr dirty="0"/>
              <a:t> </a:t>
            </a:r>
            <a:r>
              <a:rPr dirty="0" err="1"/>
              <a:t>diferencias</a:t>
            </a:r>
            <a:r>
              <a:rPr dirty="0"/>
              <a:t> entre Windows y Linux.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🔹 </a:t>
            </a:r>
            <a:r>
              <a:rPr lang="es-ES" b="1" dirty="0" err="1"/>
              <a:t>python</a:t>
            </a:r>
            <a:r>
              <a:rPr lang="es-ES" b="1" dirty="0"/>
              <a:t> -m </a:t>
            </a:r>
            <a:r>
              <a:rPr lang="es-ES" b="1" dirty="0" err="1"/>
              <a:t>venv</a:t>
            </a:r>
            <a:r>
              <a:rPr lang="es-ES" b="1" dirty="0"/>
              <a:t> </a:t>
            </a:r>
            <a:r>
              <a:rPr lang="es-ES" b="1" dirty="0" err="1"/>
              <a:t>env</a:t>
            </a:r>
            <a:endParaRPr lang="es-ES" b="1" dirty="0"/>
          </a:p>
          <a:p>
            <a:r>
              <a:rPr lang="es-ES" dirty="0"/>
              <a:t>	Este comando </a:t>
            </a:r>
            <a:r>
              <a:rPr lang="es-ES" b="1" dirty="0"/>
              <a:t>crea un entorno virtual</a:t>
            </a:r>
            <a:r>
              <a:rPr lang="es-ES" dirty="0"/>
              <a:t> en Python.</a:t>
            </a:r>
          </a:p>
          <a:p>
            <a:r>
              <a:rPr lang="es-ES" b="1" dirty="0"/>
              <a:t>🧠 ¿Qué es un entorno virtual?</a:t>
            </a:r>
          </a:p>
          <a:p>
            <a:pPr lvl="1"/>
            <a:r>
              <a:rPr lang="es-ES" dirty="0"/>
              <a:t>Es una carpeta </a:t>
            </a:r>
            <a:r>
              <a:rPr lang="es-ES" b="1" dirty="0"/>
              <a:t>aislada</a:t>
            </a:r>
            <a:r>
              <a:rPr lang="es-ES" dirty="0"/>
              <a:t> donde se instalan solo las librerías necesarias para un proyecto.</a:t>
            </a:r>
            <a:br>
              <a:rPr lang="es-ES" dirty="0"/>
            </a:br>
            <a:r>
              <a:rPr lang="es-ES" dirty="0"/>
              <a:t>Así evitamos conflictos con otros proyectos o con paquetes del sistema.</a:t>
            </a:r>
          </a:p>
          <a:p>
            <a:r>
              <a:rPr lang="es-ES" b="1" dirty="0"/>
              <a:t>📦 ¿Qué hace exactamente este comando?</a:t>
            </a:r>
          </a:p>
          <a:p>
            <a:pPr lvl="1"/>
            <a:r>
              <a:rPr lang="es-ES" dirty="0" err="1"/>
              <a:t>python</a:t>
            </a:r>
            <a:r>
              <a:rPr lang="es-ES" dirty="0"/>
              <a:t>: llama al intérprete de Python.</a:t>
            </a:r>
          </a:p>
          <a:p>
            <a:pPr lvl="1"/>
            <a:r>
              <a:rPr lang="es-ES" dirty="0"/>
              <a:t>-m </a:t>
            </a:r>
            <a:r>
              <a:rPr lang="es-ES" dirty="0" err="1"/>
              <a:t>venv</a:t>
            </a:r>
            <a:r>
              <a:rPr lang="es-ES" dirty="0"/>
              <a:t>: usa el módulo </a:t>
            </a:r>
            <a:r>
              <a:rPr lang="es-ES" dirty="0" err="1"/>
              <a:t>venv</a:t>
            </a:r>
            <a:r>
              <a:rPr lang="es-ES" dirty="0"/>
              <a:t> para crear el entorno virtual.</a:t>
            </a:r>
          </a:p>
          <a:p>
            <a:pPr lvl="1"/>
            <a:r>
              <a:rPr lang="es-ES" dirty="0" err="1"/>
              <a:t>env</a:t>
            </a:r>
            <a:r>
              <a:rPr lang="es-ES" dirty="0"/>
              <a:t>: es el nombre de la carpeta donde se guardará el entorno (puedes llamarlo como quieras, pero “</a:t>
            </a:r>
            <a:r>
              <a:rPr lang="es-ES" dirty="0" err="1"/>
              <a:t>env</a:t>
            </a:r>
            <a:r>
              <a:rPr lang="es-ES" dirty="0"/>
              <a:t>” es lo común).</a:t>
            </a:r>
          </a:p>
          <a:p>
            <a:r>
              <a:rPr lang="es-ES" b="1" dirty="0"/>
              <a:t>🧪 Resultado</a:t>
            </a:r>
          </a:p>
          <a:p>
            <a:r>
              <a:rPr lang="es-ES" dirty="0"/>
              <a:t>Se crea una carpeta llamada </a:t>
            </a:r>
            <a:r>
              <a:rPr lang="es-ES" dirty="0" err="1"/>
              <a:t>env</a:t>
            </a:r>
            <a:r>
              <a:rPr lang="es-ES" dirty="0"/>
              <a:t> que contiene:</a:t>
            </a:r>
          </a:p>
          <a:p>
            <a:r>
              <a:rPr lang="es-ES" dirty="0"/>
              <a:t>Una copia de Python.</a:t>
            </a:r>
          </a:p>
          <a:p>
            <a:r>
              <a:rPr lang="es-ES" dirty="0"/>
              <a:t>Una carpeta </a:t>
            </a:r>
            <a:r>
              <a:rPr lang="es-ES" dirty="0" err="1"/>
              <a:t>bin</a:t>
            </a:r>
            <a:r>
              <a:rPr lang="es-ES" dirty="0"/>
              <a:t>/ o Scripts/ con los ejecutables.</a:t>
            </a:r>
          </a:p>
          <a:p>
            <a:r>
              <a:rPr lang="es-ES" dirty="0"/>
              <a:t>Un espacio aislado para instalar paquetes (como Django) sin afectar el resto del sistema.</a:t>
            </a:r>
            <a:br>
              <a:rPr lang="es-ES" dirty="0"/>
            </a:br>
            <a:br>
              <a:rPr lang="es-ES" dirty="0"/>
            </a:br>
            <a:r>
              <a:rPr lang="es-CL" dirty="0"/>
              <a:t>En </a:t>
            </a:r>
            <a:r>
              <a:rPr lang="es-CL" b="1" dirty="0"/>
              <a:t>Windows</a:t>
            </a:r>
            <a:r>
              <a:rPr lang="es-CL" dirty="0"/>
              <a:t> (CMD o PowerShell):</a:t>
            </a:r>
          </a:p>
          <a:p>
            <a:r>
              <a:rPr lang="es-CL" dirty="0"/>
              <a:t>	</a:t>
            </a:r>
            <a:r>
              <a:rPr lang="es-CL" dirty="0" err="1"/>
              <a:t>env</a:t>
            </a:r>
            <a:r>
              <a:rPr lang="es-CL" dirty="0"/>
              <a:t>\Scripts\</a:t>
            </a:r>
            <a:r>
              <a:rPr lang="es-CL" dirty="0" err="1"/>
              <a:t>activate</a:t>
            </a:r>
            <a:r>
              <a:rPr lang="es-CL" dirty="0"/>
              <a:t> </a:t>
            </a:r>
          </a:p>
          <a:p>
            <a:r>
              <a:rPr lang="es-CL" dirty="0"/>
              <a:t>En </a:t>
            </a:r>
            <a:r>
              <a:rPr lang="es-CL" b="1" dirty="0"/>
              <a:t>Git </a:t>
            </a:r>
            <a:r>
              <a:rPr lang="es-CL" b="1" dirty="0" err="1"/>
              <a:t>Bash</a:t>
            </a:r>
            <a:r>
              <a:rPr lang="es-CL" b="1" dirty="0"/>
              <a:t> o Linux/macOS</a:t>
            </a:r>
            <a:r>
              <a:rPr lang="es-CL" dirty="0"/>
              <a:t>:</a:t>
            </a:r>
          </a:p>
          <a:p>
            <a:pPr rtl="0"/>
            <a:r>
              <a:rPr lang="es-CL" dirty="0"/>
              <a:t>	</a:t>
            </a:r>
            <a:r>
              <a:rPr lang="es-CL" dirty="0" err="1"/>
              <a:t>source</a:t>
            </a:r>
            <a:r>
              <a:rPr lang="es-CL" dirty="0"/>
              <a:t> </a:t>
            </a:r>
            <a:r>
              <a:rPr lang="es-CL" dirty="0" err="1"/>
              <a:t>env</a:t>
            </a:r>
            <a:r>
              <a:rPr lang="es-CL" dirty="0"/>
              <a:t>/</a:t>
            </a:r>
            <a:r>
              <a:rPr lang="es-CL" dirty="0" err="1"/>
              <a:t>bin</a:t>
            </a:r>
            <a:r>
              <a:rPr lang="es-CL" dirty="0"/>
              <a:t>/</a:t>
            </a:r>
            <a:r>
              <a:rPr lang="es-CL" dirty="0" err="1"/>
              <a:t>activate</a:t>
            </a:r>
            <a:endParaRPr lang="es-CL" dirty="0"/>
          </a:p>
          <a:p>
            <a:endParaRPr lang="es-ES" dirty="0"/>
          </a:p>
          <a:p>
            <a:endParaRPr lang="es-E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diferencia</a:t>
            </a:r>
            <a:r>
              <a:rPr dirty="0"/>
              <a:t> entre '</a:t>
            </a:r>
            <a:r>
              <a:rPr dirty="0" err="1"/>
              <a:t>proyecto</a:t>
            </a:r>
            <a:r>
              <a:rPr dirty="0"/>
              <a:t>' y 'app' </a:t>
            </a:r>
            <a:r>
              <a:rPr dirty="0" err="1"/>
              <a:t>en</a:t>
            </a:r>
            <a:r>
              <a:rPr dirty="0"/>
              <a:t> Django.</a:t>
            </a:r>
            <a:endParaRPr lang="es-ES" dirty="0"/>
          </a:p>
          <a:p>
            <a:endParaRPr lang="es-CL" dirty="0"/>
          </a:p>
          <a:p>
            <a:r>
              <a:rPr lang="es-ES" b="1" dirty="0"/>
              <a:t>🔹 ¿Qué es un “proyecto” en Django?</a:t>
            </a:r>
          </a:p>
          <a:p>
            <a:pPr lvl="1"/>
            <a:r>
              <a:rPr lang="es-ES" dirty="0"/>
              <a:t>Es </a:t>
            </a:r>
            <a:r>
              <a:rPr lang="es-ES" b="1" dirty="0"/>
              <a:t>el contenedor principal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Incluye la configuración general de todo el sistema.</a:t>
            </a:r>
          </a:p>
          <a:p>
            <a:pPr lvl="1"/>
            <a:r>
              <a:rPr lang="es-ES" dirty="0"/>
              <a:t>📁 Contiene archivos como:</a:t>
            </a:r>
          </a:p>
          <a:p>
            <a:pPr lvl="2"/>
            <a:r>
              <a:rPr lang="es-ES" dirty="0"/>
              <a:t>settings.py → configuraciones del sistema</a:t>
            </a:r>
          </a:p>
          <a:p>
            <a:pPr lvl="2"/>
            <a:r>
              <a:rPr lang="es-ES" dirty="0"/>
              <a:t>urls.py → rutas globales</a:t>
            </a:r>
          </a:p>
          <a:p>
            <a:pPr lvl="2"/>
            <a:r>
              <a:rPr lang="es-ES" dirty="0"/>
              <a:t>wsgi.py / asgi.py → puerta de entrada al servidor</a:t>
            </a:r>
          </a:p>
          <a:p>
            <a:pPr lvl="2"/>
            <a:r>
              <a:rPr lang="es-ES" dirty="0"/>
              <a:t>manage.py → comando central para ejecutar tareas</a:t>
            </a:r>
          </a:p>
          <a:p>
            <a:pPr lvl="1"/>
            <a:r>
              <a:rPr lang="es-ES" dirty="0"/>
              <a:t>🧠 </a:t>
            </a:r>
            <a:r>
              <a:rPr lang="es-ES" b="1" dirty="0"/>
              <a:t>Ejemplo:</a:t>
            </a:r>
            <a:r>
              <a:rPr lang="es-ES" dirty="0"/>
              <a:t> si estás construyendo un sistema de monitoreo energético, tu proyecto puede llamarse </a:t>
            </a:r>
            <a:r>
              <a:rPr lang="es-ES" dirty="0" err="1"/>
              <a:t>monitoreo_energia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🔹 ¿Qué es una “app” en Django?</a:t>
            </a:r>
          </a:p>
          <a:p>
            <a:pPr lvl="1"/>
            <a:r>
              <a:rPr lang="es-ES" dirty="0"/>
              <a:t>Es un </a:t>
            </a:r>
            <a:r>
              <a:rPr lang="es-ES" b="1" dirty="0"/>
              <a:t>módulo o componente funcional</a:t>
            </a:r>
            <a:r>
              <a:rPr lang="es-ES" dirty="0"/>
              <a:t> dentro del proyecto.</a:t>
            </a:r>
          </a:p>
          <a:p>
            <a:pPr lvl="1"/>
            <a:r>
              <a:rPr lang="es-ES" dirty="0"/>
              <a:t>Cada “app” cumple un rol específico y puede ser reutilizable.</a:t>
            </a:r>
            <a:br>
              <a:rPr lang="es-ES" dirty="0"/>
            </a:br>
            <a:r>
              <a:rPr lang="es-ES" dirty="0"/>
              <a:t>Tú decides qué apps necesitas según las funcionalidades.</a:t>
            </a:r>
          </a:p>
          <a:p>
            <a:pPr lvl="1"/>
            <a:r>
              <a:rPr lang="es-ES" dirty="0"/>
              <a:t>📁 Una app tiene:</a:t>
            </a:r>
          </a:p>
          <a:p>
            <a:pPr lvl="2"/>
            <a:r>
              <a:rPr lang="es-ES" dirty="0"/>
              <a:t>models.py → define las tablas</a:t>
            </a:r>
          </a:p>
          <a:p>
            <a:pPr lvl="2"/>
            <a:r>
              <a:rPr lang="es-ES" dirty="0"/>
              <a:t>views.py → lógica para responder peticiones</a:t>
            </a:r>
          </a:p>
          <a:p>
            <a:pPr lvl="2"/>
            <a:r>
              <a:rPr lang="es-ES" dirty="0"/>
              <a:t>urls.py → rutas específicas de esa app</a:t>
            </a:r>
          </a:p>
          <a:p>
            <a:pPr lvl="2"/>
            <a:r>
              <a:rPr lang="es-ES" dirty="0" err="1"/>
              <a:t>templates</a:t>
            </a:r>
            <a:r>
              <a:rPr lang="es-ES" dirty="0"/>
              <a:t>/, forms.py, etc.</a:t>
            </a:r>
          </a:p>
          <a:p>
            <a:pPr lvl="1"/>
            <a:r>
              <a:rPr lang="es-ES" dirty="0"/>
              <a:t>🧠 </a:t>
            </a:r>
            <a:r>
              <a:rPr lang="es-ES" b="1" dirty="0"/>
              <a:t>Ejemplos de apps dentro del proyecto:</a:t>
            </a:r>
            <a:endParaRPr lang="es-ES" dirty="0"/>
          </a:p>
          <a:p>
            <a:pPr lvl="2"/>
            <a:r>
              <a:rPr lang="es-ES" dirty="0"/>
              <a:t>usuarios → gestionar </a:t>
            </a:r>
            <a:r>
              <a:rPr lang="es-ES" dirty="0" err="1"/>
              <a:t>login</a:t>
            </a:r>
            <a:r>
              <a:rPr lang="es-ES" dirty="0"/>
              <a:t> y permisos</a:t>
            </a:r>
          </a:p>
          <a:p>
            <a:pPr lvl="2"/>
            <a:r>
              <a:rPr lang="es-ES" dirty="0"/>
              <a:t>dispositivos → registrar sensores</a:t>
            </a:r>
          </a:p>
          <a:p>
            <a:pPr lvl="2"/>
            <a:r>
              <a:rPr lang="es-ES" dirty="0"/>
              <a:t>reportes → mostrar gráficos de consumo</a:t>
            </a:r>
          </a:p>
          <a:p>
            <a:pPr lvl="2"/>
            <a:endParaRPr lang="es-ES" dirty="0"/>
          </a:p>
          <a:p>
            <a:r>
              <a:rPr lang="es-ES" b="1" dirty="0"/>
              <a:t>🎯 Resumen en una frase para estudiantes:</a:t>
            </a:r>
          </a:p>
          <a:p>
            <a:r>
              <a:rPr lang="es-ES" b="1" dirty="0"/>
              <a:t>El proyecto es toda la aplicación; cada app es una parte funcional de esa aplicación.</a:t>
            </a:r>
            <a:endParaRPr lang="es-E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br>
              <a:rPr lang="en-US" dirty="0">
                <a:solidFill>
                  <a:srgbClr val="444444"/>
                </a:solidFill>
              </a:rPr>
            </a:b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usamos</a:t>
            </a:r>
            <a:r>
              <a:rPr lang="en-US" b="1" dirty="0"/>
              <a:t> </a:t>
            </a:r>
            <a:r>
              <a:rPr lang="en-US" b="1" dirty="0" err="1"/>
              <a:t>django</a:t>
            </a:r>
            <a:r>
              <a:rPr lang="en-US" b="1" dirty="0"/>
              <a:t>-admin </a:t>
            </a:r>
            <a:r>
              <a:rPr lang="en-US" b="1" dirty="0" err="1"/>
              <a:t>startproject</a:t>
            </a:r>
            <a:r>
              <a:rPr lang="en-US" b="1" dirty="0"/>
              <a:t> </a:t>
            </a:r>
            <a:r>
              <a:rPr lang="en-US" b="1" dirty="0" err="1"/>
              <a:t>monitoreo</a:t>
            </a:r>
            <a:endParaRPr lang="en-US" dirty="0" err="1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El </a:t>
            </a:r>
            <a:r>
              <a:rPr lang="en-US" b="1" dirty="0" err="1"/>
              <a:t>nombre</a:t>
            </a:r>
            <a:r>
              <a:rPr lang="en-US" b="1" dirty="0"/>
              <a:t> del </a:t>
            </a:r>
            <a:r>
              <a:rPr lang="en-US" b="1" dirty="0" err="1"/>
              <a:t>proyecto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 err="1"/>
              <a:t>objetivo</a:t>
            </a:r>
            <a:r>
              <a:rPr lang="en-US" b="1" dirty="0"/>
              <a:t> general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monitoreo</a:t>
            </a:r>
            <a:r>
              <a:rPr lang="en-US" b="1" dirty="0"/>
              <a:t>"</a:t>
            </a:r>
            <a:r>
              <a:rPr lang="en-US" dirty="0"/>
              <a:t> es un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corto</a:t>
            </a:r>
            <a:r>
              <a:rPr lang="en-US" dirty="0"/>
              <a:t>, claro y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recordar</a:t>
            </a:r>
            <a:r>
              <a:rPr lang="en-US" dirty="0"/>
              <a:t>, que </a:t>
            </a:r>
            <a:r>
              <a:rPr lang="en-US" dirty="0" err="1"/>
              <a:t>refleja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principal: </a:t>
            </a:r>
            <a:r>
              <a:rPr lang="en-US" b="1" dirty="0" err="1"/>
              <a:t>monitorear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consumo</a:t>
            </a:r>
            <a:r>
              <a:rPr lang="en-US" b="1" dirty="0"/>
              <a:t> </a:t>
            </a:r>
            <a:r>
              <a:rPr lang="en-US" b="1" dirty="0" err="1"/>
              <a:t>energético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Este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b="1" dirty="0" err="1"/>
              <a:t>estructura</a:t>
            </a:r>
            <a:r>
              <a:rPr lang="en-US" b="1" dirty="0"/>
              <a:t> base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</a:t>
            </a:r>
            <a:endParaRPr lang="en-US" dirty="0">
              <a:solidFill>
                <a:srgbClr val="444444"/>
              </a:solidFill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/>
              <a:t>Django: </a:t>
            </a:r>
            <a:r>
              <a:rPr lang="en-US" dirty="0" err="1"/>
              <a:t>configuración</a:t>
            </a:r>
            <a:r>
              <a:rPr lang="en-US" dirty="0"/>
              <a:t>,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globales</a:t>
            </a:r>
            <a:r>
              <a:rPr lang="en-US" dirty="0"/>
              <a:t>,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r>
              <a:rPr lang="en-US" dirty="0"/>
              <a:t> y la </a:t>
            </a:r>
            <a:r>
              <a:rPr lang="en-US" dirty="0" err="1"/>
              <a:t>puerta</a:t>
            </a:r>
            <a:r>
              <a:rPr lang="en-US" dirty="0"/>
              <a:t> de entrada al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en-US">
              <a:solidFill>
                <a:srgbClr val="444444"/>
              </a:solidFill>
              <a:ea typeface="Calibri"/>
              <a:cs typeface="Calibri"/>
            </a:endParaRPr>
          </a:p>
          <a:p>
            <a:br>
              <a:rPr lang="en-US" dirty="0">
                <a:solidFill>
                  <a:srgbClr val="444444"/>
                </a:solidFill>
              </a:rPr>
            </a:b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usamos</a:t>
            </a:r>
            <a:r>
              <a:rPr lang="en-US" b="1" dirty="0"/>
              <a:t> python manage.py </a:t>
            </a:r>
            <a:r>
              <a:rPr lang="en-US" b="1" dirty="0" err="1"/>
              <a:t>startapp</a:t>
            </a:r>
            <a:r>
              <a:rPr lang="en-US" b="1" dirty="0"/>
              <a:t> </a:t>
            </a:r>
            <a:r>
              <a:rPr lang="en-US" b="1" dirty="0" err="1"/>
              <a:t>dispositivos</a:t>
            </a:r>
            <a:endParaRPr lang="en-US" dirty="0" err="1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Un </a:t>
            </a:r>
            <a:r>
              <a:rPr lang="en-US" dirty="0" err="1"/>
              <a:t>proyecto</a:t>
            </a:r>
            <a:r>
              <a:rPr lang="en-US" dirty="0"/>
              <a:t> Django se </a:t>
            </a:r>
            <a:r>
              <a:rPr lang="en-US" dirty="0" err="1"/>
              <a:t>compone</a:t>
            </a:r>
            <a:r>
              <a:rPr lang="en-US" dirty="0"/>
              <a:t> de </a:t>
            </a:r>
            <a:r>
              <a:rPr lang="en-US" b="1" dirty="0" err="1"/>
              <a:t>módulos</a:t>
            </a:r>
            <a:r>
              <a:rPr lang="en-US" b="1" dirty="0"/>
              <a:t> </a:t>
            </a:r>
            <a:r>
              <a:rPr lang="en-US" b="1" dirty="0" err="1"/>
              <a:t>funcionales</a:t>
            </a:r>
            <a:r>
              <a:rPr lang="en-US" dirty="0"/>
              <a:t> </a:t>
            </a:r>
            <a:r>
              <a:rPr lang="en-US" dirty="0" err="1"/>
              <a:t>llamados</a:t>
            </a:r>
            <a:r>
              <a:rPr lang="en-US" dirty="0"/>
              <a:t> </a:t>
            </a:r>
            <a:r>
              <a:rPr lang="en-US" i="1" dirty="0"/>
              <a:t>apps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 err="1"/>
              <a:t>Decidimos</a:t>
            </a:r>
            <a:r>
              <a:rPr lang="en-US" dirty="0"/>
              <a:t> que la </a:t>
            </a:r>
            <a:r>
              <a:rPr lang="en-US" b="1" dirty="0" err="1"/>
              <a:t>primera</a:t>
            </a:r>
            <a:r>
              <a:rPr lang="en-US" b="1" dirty="0"/>
              <a:t> app</a:t>
            </a:r>
            <a:r>
              <a:rPr lang="en-US" dirty="0"/>
              <a:t> se </a:t>
            </a:r>
            <a:r>
              <a:rPr lang="en-US" dirty="0" err="1"/>
              <a:t>llame</a:t>
            </a:r>
            <a:r>
              <a:rPr lang="en-US" dirty="0"/>
              <a:t> </a:t>
            </a:r>
            <a:r>
              <a:rPr lang="en-US" b="1" dirty="0"/>
              <a:t>"</a:t>
            </a:r>
            <a:r>
              <a:rPr lang="en-US" b="1" dirty="0" err="1"/>
              <a:t>dispositivos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:</a:t>
            </a:r>
            <a:endParaRPr lang="en-US" dirty="0">
              <a:solidFill>
                <a:srgbClr val="444444"/>
              </a:solidFill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de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</a:t>
            </a:r>
            <a:r>
              <a:rPr lang="en-US" dirty="0" err="1"/>
              <a:t>relacionado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, registrar </a:t>
            </a:r>
            <a:r>
              <a:rPr lang="en-US" dirty="0" err="1"/>
              <a:t>nuevos</a:t>
            </a:r>
            <a:r>
              <a:rPr lang="en-US" dirty="0"/>
              <a:t>,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eliminarlos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/>
              <a:t>Esta </a:t>
            </a:r>
            <a:r>
              <a:rPr lang="en-US" dirty="0" err="1"/>
              <a:t>separación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sea modular y </a:t>
            </a:r>
            <a:r>
              <a:rPr lang="en-US" dirty="0" err="1"/>
              <a:t>mantenible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mañana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app </a:t>
            </a:r>
            <a:r>
              <a:rPr lang="en-US" dirty="0" err="1"/>
              <a:t>distinta</a:t>
            </a:r>
            <a:r>
              <a:rPr lang="en-US" dirty="0"/>
              <a:t> para </a:t>
            </a:r>
            <a:r>
              <a:rPr lang="en-US" i="1" dirty="0" err="1"/>
              <a:t>reportes</a:t>
            </a:r>
            <a:r>
              <a:rPr lang="en-US" dirty="0"/>
              <a:t>, no </a:t>
            </a:r>
            <a:r>
              <a:rPr lang="en-US" dirty="0" err="1"/>
              <a:t>mezclamos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cs typeface="+mn-lt"/>
            </a:endParaRPr>
          </a:p>
          <a:p>
            <a:r>
              <a:rPr lang="en-US" dirty="0"/>
              <a:t> </a:t>
            </a:r>
            <a:r>
              <a:rPr lang="en-US" b="1" dirty="0" err="1"/>
              <a:t>Pregunta</a:t>
            </a:r>
            <a:r>
              <a:rPr lang="en-US" b="1" dirty="0"/>
              <a:t> para la </a:t>
            </a:r>
            <a:r>
              <a:rPr lang="en-US" b="1" dirty="0" err="1"/>
              <a:t>clase</a:t>
            </a:r>
            <a:r>
              <a:rPr lang="en-US" b="1" dirty="0"/>
              <a:t>: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“Ya </a:t>
            </a:r>
            <a:r>
              <a:rPr lang="en-US" dirty="0" err="1"/>
              <a:t>tenemos</a:t>
            </a:r>
            <a:r>
              <a:rPr lang="en-US" dirty="0"/>
              <a:t> la app </a:t>
            </a:r>
            <a:r>
              <a:rPr lang="en-US" dirty="0" err="1"/>
              <a:t>dispositivos</a:t>
            </a:r>
            <a:r>
              <a:rPr lang="en-US" dirty="0"/>
              <a:t> para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aparatos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 Si </a:t>
            </a:r>
            <a:r>
              <a:rPr lang="en-US" dirty="0" err="1"/>
              <a:t>tuvieras</a:t>
            </a:r>
            <a:r>
              <a:rPr lang="en-US" dirty="0"/>
              <a:t> que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app al </a:t>
            </a:r>
            <a:r>
              <a:rPr lang="en-US" dirty="0" err="1"/>
              <a:t>proyecto</a:t>
            </a:r>
            <a:r>
              <a:rPr lang="en-US" dirty="0"/>
              <a:t>, ¿</a:t>
            </a:r>
            <a:r>
              <a:rPr lang="en-US" dirty="0" err="1"/>
              <a:t>cómo</a:t>
            </a:r>
            <a:r>
              <a:rPr lang="en-US" dirty="0"/>
              <a:t> la </a:t>
            </a:r>
            <a:r>
              <a:rPr lang="en-US" dirty="0" err="1"/>
              <a:t>llamarías</a:t>
            </a:r>
            <a:r>
              <a:rPr lang="en-US" dirty="0"/>
              <a:t> 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tendría</a:t>
            </a:r>
            <a:r>
              <a:rPr lang="en-US" dirty="0"/>
              <a:t>?”</a:t>
            </a:r>
            <a:br>
              <a:rPr lang="en-US" dirty="0">
                <a:cs typeface="+mn-lt"/>
              </a:rPr>
            </a:br>
            <a:endParaRPr lang="en-US">
              <a:solidFill>
                <a:srgbClr val="444444"/>
              </a:solidFill>
              <a:ea typeface="Calibri"/>
              <a:cs typeface="Calibri"/>
            </a:endParaRPr>
          </a:p>
          <a:p>
            <a:r>
              <a:rPr lang="en-US" b="1" dirty="0" err="1"/>
              <a:t>Ejemplo</a:t>
            </a:r>
            <a:r>
              <a:rPr lang="en-US" b="1" dirty="0"/>
              <a:t> de </a:t>
            </a:r>
            <a:r>
              <a:rPr lang="en-US" b="1" dirty="0" err="1"/>
              <a:t>otra</a:t>
            </a:r>
            <a:r>
              <a:rPr lang="en-US" b="1" dirty="0"/>
              <a:t> app </a:t>
            </a:r>
            <a:r>
              <a:rPr lang="en-US" b="1" dirty="0" err="1"/>
              <a:t>futura</a:t>
            </a:r>
            <a:endParaRPr lang="en-US" dirty="0" err="1">
              <a:solidFill>
                <a:srgbClr val="444444"/>
              </a:solidFill>
            </a:endParaRPr>
          </a:p>
          <a:p>
            <a:r>
              <a:rPr lang="en-US" dirty="0"/>
              <a:t>Si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adelante</a:t>
            </a:r>
            <a:r>
              <a:rPr lang="en-US" dirty="0"/>
              <a:t> </a:t>
            </a:r>
            <a:r>
              <a:rPr lang="en-US" dirty="0" err="1"/>
              <a:t>EcoEnergy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pide</a:t>
            </a:r>
            <a:r>
              <a:rPr lang="en-US" dirty="0"/>
              <a:t> un </a:t>
            </a:r>
            <a:r>
              <a:rPr lang="en-US" dirty="0" err="1"/>
              <a:t>módulo</a:t>
            </a:r>
            <a:r>
              <a:rPr lang="en-US" dirty="0"/>
              <a:t> para </a:t>
            </a: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,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: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i="1" dirty="0"/>
              <a:t>python manage.py </a:t>
            </a:r>
            <a:r>
              <a:rPr lang="en-US" i="1" dirty="0" err="1"/>
              <a:t>startapp</a:t>
            </a:r>
            <a:r>
              <a:rPr lang="en-US" b="1" i="1" dirty="0"/>
              <a:t> </a:t>
            </a:r>
            <a:r>
              <a:rPr lang="en-US" b="1" i="1" dirty="0" err="1"/>
              <a:t>reportes</a:t>
            </a:r>
            <a:br>
              <a:rPr lang="en-US" b="1" i="1" dirty="0">
                <a:cs typeface="+mn-lt"/>
              </a:rPr>
            </a:br>
            <a:endParaRPr lang="en-US" dirty="0">
              <a:solidFill>
                <a:srgbClr val="444444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b="1" dirty="0" err="1"/>
              <a:t>reportes</a:t>
            </a:r>
            <a:r>
              <a:rPr lang="en-US" dirty="0"/>
              <a:t>: </a:t>
            </a:r>
            <a:r>
              <a:rPr lang="en-US" dirty="0" err="1"/>
              <a:t>mostraría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r>
              <a:rPr lang="en-US" dirty="0"/>
              <a:t> y </a:t>
            </a:r>
            <a:r>
              <a:rPr lang="en-US" dirty="0" err="1"/>
              <a:t>tendencias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, </a:t>
            </a:r>
            <a:r>
              <a:rPr lang="en-US" dirty="0" err="1"/>
              <a:t>generando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PDF o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.</a:t>
            </a:r>
            <a:endParaRPr lang="en-US" dirty="0">
              <a:solidFill>
                <a:srgbClr val="444444"/>
              </a:solidFill>
            </a:endParaRPr>
          </a:p>
          <a:p>
            <a:br>
              <a:rPr lang="en-US" dirty="0">
                <a:solidFill>
                  <a:srgbClr val="444444"/>
                </a:solidFill>
              </a:rPr>
            </a:br>
            <a:endParaRPr lang="en-US" dirty="0">
              <a:solidFill>
                <a:srgbClr val="444444"/>
              </a:solidFill>
            </a:endParaRPr>
          </a:p>
          <a:p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45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7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2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61F9-1CCE-90A1-1994-D93C281D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2424691"/>
            <a:ext cx="6858000" cy="2387600"/>
          </a:xfrm>
        </p:spPr>
        <p:txBody>
          <a:bodyPr anchor="ctr" anchorCtr="0"/>
          <a:lstStyle>
            <a:lvl1pPr algn="ctr">
              <a:defRPr sz="4050">
                <a:ln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5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311F-A0E3-DA3A-7A7A-9C0F9D5E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01FAE6-E547-9BE0-694C-7B0254DC8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52638"/>
            <a:ext cx="3943350" cy="6731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061C55-AA7F-5C43-98C2-273A46DC7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283" y="2855914"/>
            <a:ext cx="3989717" cy="38385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endParaRPr lang="ru-RU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09CD2CA-EE71-EB76-5D1C-E83EB017EE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3210" y="2052638"/>
            <a:ext cx="3792140" cy="46418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62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311F-A0E3-DA3A-7A7A-9C0F9D5E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01FAE6-E547-9BE0-694C-7B0254DC8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52638"/>
            <a:ext cx="3943350" cy="6731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061C55-AA7F-5C43-98C2-273A46DC7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283" y="2855914"/>
            <a:ext cx="3989717" cy="38385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endParaRPr lang="ru-RU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5C11B8BC-BC92-9FE5-4FF1-FDCE48E482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51280" y="2052638"/>
            <a:ext cx="3767587" cy="6731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D2C713E6-5E69-231C-4556-B990D525E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4913" y="2855914"/>
            <a:ext cx="3860321" cy="38385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66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311F-A0E3-DA3A-7A7A-9C0F9D5E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01FAE6-E547-9BE0-694C-7B0254DC8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2052638"/>
            <a:ext cx="2509208" cy="6731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061C55-AA7F-5C43-98C2-273A46DC7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283" y="2855914"/>
            <a:ext cx="2555576" cy="38385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endParaRPr lang="ru-RU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5C11B8BC-BC92-9FE5-4FF1-FDCE48E482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109" y="2052638"/>
            <a:ext cx="2143664" cy="6731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D2C713E6-5E69-231C-4556-B990D525E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2980" y="2855914"/>
            <a:ext cx="2143664" cy="38385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endParaRPr lang="ru-RU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F8CACA3-8DF6-59D0-3768-5381B6E77F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3182" y="2052638"/>
            <a:ext cx="2143664" cy="6731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EFBB4D-A38B-476F-3015-01C2BFCB82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8053" y="2855914"/>
            <a:ext cx="2143664" cy="383857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53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61F9-1CCE-90A1-1994-D93C281D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2424691"/>
            <a:ext cx="6858000" cy="2387600"/>
          </a:xfrm>
        </p:spPr>
        <p:txBody>
          <a:bodyPr anchor="ctr" anchorCtr="0"/>
          <a:lstStyle>
            <a:lvl1pPr algn="ctr">
              <a:defRPr sz="4050">
                <a:ln>
                  <a:noFill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1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6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5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3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3" r:id="rId3"/>
    <p:sldLayoutId id="2147483664" r:id="rId4"/>
    <p:sldLayoutId id="2147483674" r:id="rId5"/>
    <p:sldLayoutId id="2147483675" r:id="rId6"/>
    <p:sldLayoutId id="2147483676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7482B-DD23-4740-0021-8F00EDCE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C84E-0665-BB81-33F8-C3E53237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1349-D57A-7E2D-5CBE-2A354A01D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03CD2-20E3-4EE1-839D-964E961FD7AA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199E9-7990-1870-4322-422BF6247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8C59-6AE0-1D98-C847-E6EBF600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C78DC-AAD1-49EF-A8B8-3780B349C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97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47723A37-2F86-C67D-B446-1CB5DEC1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73" r="2229" b="413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E"/>
                </a:solidFill>
              </a:rPr>
              <a:t>Programación Back End (TI3041)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9133" y="4669144"/>
            <a:ext cx="5124374" cy="7165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E"/>
                </a:solidFill>
              </a:rPr>
              <a:t>Unidad 1: Tecnologías del lado del servidor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E"/>
                </a:solidFill>
              </a:rPr>
              <a:t>Clases 1 y 2: Fundamentos + Entorno de Desarrollo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>
            <a:solidFill>
              <a:srgbClr val="FCFC4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Estructura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 Django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75D381-9761-84CC-203F-03079209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9" y="1984384"/>
            <a:ext cx="7410550" cy="470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Actividades a realizar en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462" y="2015733"/>
            <a:ext cx="7389372" cy="3450613"/>
          </a:xfrm>
        </p:spPr>
        <p:txBody>
          <a:bodyPr>
            <a:normAutofit/>
          </a:bodyPr>
          <a:lstStyle/>
          <a:p>
            <a:r>
              <a:rPr dirty="0"/>
              <a:t>Crear proyecto + explorar carpetas</a:t>
            </a:r>
            <a:endParaRPr lang="es-ES" dirty="0"/>
          </a:p>
          <a:p>
            <a:r>
              <a:rPr lang="es-CL" dirty="0"/>
              <a:t>Alojar proyecto en repositorio GitHub con terminal </a:t>
            </a:r>
            <a:r>
              <a:rPr lang="es-CL" dirty="0" err="1"/>
              <a:t>git</a:t>
            </a:r>
            <a:endParaRPr lang="es-CL" dirty="0"/>
          </a:p>
          <a:p>
            <a:pPr marL="457200" lvl="1" indent="0">
              <a:buNone/>
            </a:pPr>
            <a:r>
              <a:rPr lang="es-CL" dirty="0"/>
              <a:t>Git clone </a:t>
            </a:r>
          </a:p>
          <a:p>
            <a:pPr marL="457200" lvl="1" indent="0">
              <a:buNone/>
            </a:pPr>
            <a:r>
              <a:rPr lang="es-CL" dirty="0"/>
              <a:t>Git status</a:t>
            </a:r>
          </a:p>
          <a:p>
            <a:pPr marL="457200" lvl="1" indent="0">
              <a:buNone/>
            </a:pPr>
            <a:r>
              <a:rPr lang="es-CL" dirty="0"/>
              <a:t>Git </a:t>
            </a:r>
            <a:r>
              <a:rPr lang="es-CL" err="1"/>
              <a:t>add</a:t>
            </a:r>
            <a:r>
              <a:rPr lang="es-CL" dirty="0"/>
              <a:t> .</a:t>
            </a:r>
          </a:p>
          <a:p>
            <a:pPr marL="457200" lvl="1" indent="0">
              <a:buNone/>
            </a:pPr>
            <a:r>
              <a:rPr lang="es-CL" dirty="0"/>
              <a:t>Git </a:t>
            </a:r>
            <a:r>
              <a:rPr lang="es-CL" dirty="0" err="1"/>
              <a:t>commit</a:t>
            </a:r>
            <a:r>
              <a:rPr lang="es-CL" dirty="0"/>
              <a:t> –m “Creando proyecto Unidad 1 por Nombre y Apellido”</a:t>
            </a:r>
          </a:p>
          <a:p>
            <a:pPr marL="457200" lvl="1" indent="0">
              <a:buNone/>
            </a:pPr>
            <a:r>
              <a:rPr lang="es-CL" dirty="0"/>
              <a:t>Git </a:t>
            </a:r>
            <a:r>
              <a:rPr lang="es-CL" err="1"/>
              <a:t>push</a:t>
            </a:r>
            <a:r>
              <a:rPr lang="es-CL" dirty="0"/>
              <a:t> </a:t>
            </a:r>
          </a:p>
          <a:p>
            <a:r>
              <a:rPr lang="es-CL" dirty="0"/>
              <a:t>Nombre del </a:t>
            </a:r>
            <a:r>
              <a:rPr lang="es-CL" b="1" dirty="0"/>
              <a:t>Proyecto Unidad_1_Python_NA</a:t>
            </a:r>
            <a:r>
              <a:rPr lang="es-CL" dirty="0"/>
              <a:t> </a:t>
            </a:r>
            <a:r>
              <a:rPr lang="es-CL" sz="1400" dirty="0"/>
              <a:t>(</a:t>
            </a:r>
            <a:r>
              <a:rPr lang="es-CL" sz="1400" dirty="0" err="1"/>
              <a:t>NombreApellido</a:t>
            </a:r>
            <a:r>
              <a:rPr lang="es-CL" sz="1400" dirty="0"/>
              <a:t>)</a:t>
            </a:r>
            <a:endParaRPr lang="es-C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cierre y próxima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Aprendimos</a:t>
            </a:r>
            <a:r>
              <a:rPr dirty="0"/>
              <a:t> </a:t>
            </a:r>
            <a:r>
              <a:rPr dirty="0" err="1"/>
              <a:t>qué</a:t>
            </a:r>
            <a:r>
              <a:rPr dirty="0"/>
              <a:t> es </a:t>
            </a:r>
            <a:r>
              <a:rPr dirty="0" err="1"/>
              <a:t>el</a:t>
            </a:r>
            <a:r>
              <a:rPr dirty="0"/>
              <a:t> Back End</a:t>
            </a:r>
          </a:p>
          <a:p>
            <a:r>
              <a:rPr dirty="0" err="1"/>
              <a:t>Instalamos</a:t>
            </a:r>
            <a:r>
              <a:rPr dirty="0"/>
              <a:t> Django</a:t>
            </a:r>
          </a:p>
          <a:p>
            <a:r>
              <a:rPr dirty="0" err="1"/>
              <a:t>Creamos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proyecto</a:t>
            </a:r>
            <a:r>
              <a:rPr dirty="0"/>
              <a:t> base</a:t>
            </a:r>
          </a:p>
          <a:p>
            <a:endParaRPr dirty="0"/>
          </a:p>
          <a:p>
            <a:r>
              <a:rPr dirty="0" err="1"/>
              <a:t>Próxima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: vistas y templates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aprendizaje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Comprender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rol</a:t>
            </a:r>
            <a:r>
              <a:rPr dirty="0"/>
              <a:t> del Back End</a:t>
            </a:r>
          </a:p>
          <a:p>
            <a:r>
              <a:rPr dirty="0" err="1"/>
              <a:t>Conocer</a:t>
            </a:r>
            <a:r>
              <a:rPr dirty="0"/>
              <a:t> </a:t>
            </a:r>
            <a:r>
              <a:rPr dirty="0" err="1"/>
              <a:t>arquitectura</a:t>
            </a:r>
            <a:r>
              <a:rPr dirty="0"/>
              <a:t> MVC</a:t>
            </a:r>
          </a:p>
          <a:p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entorno</a:t>
            </a:r>
            <a:r>
              <a:rPr dirty="0"/>
              <a:t> de </a:t>
            </a:r>
            <a:r>
              <a:rPr dirty="0" err="1"/>
              <a:t>desarrollo</a:t>
            </a:r>
            <a:endParaRPr dirty="0"/>
          </a:p>
          <a:p>
            <a:r>
              <a:rPr dirty="0" err="1"/>
              <a:t>Explorar</a:t>
            </a:r>
            <a:r>
              <a:rPr dirty="0"/>
              <a:t> </a:t>
            </a:r>
            <a:r>
              <a:rPr dirty="0" err="1"/>
              <a:t>estructura</a:t>
            </a:r>
            <a:r>
              <a:rPr dirty="0"/>
              <a:t> Django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es </a:t>
            </a:r>
            <a:r>
              <a:rPr dirty="0" err="1"/>
              <a:t>el</a:t>
            </a:r>
            <a:r>
              <a:rPr dirty="0"/>
              <a:t> Back 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80" y="2159924"/>
            <a:ext cx="3828420" cy="3450613"/>
          </a:xfrm>
        </p:spPr>
        <p:txBody>
          <a:bodyPr/>
          <a:lstStyle/>
          <a:p>
            <a:r>
              <a:rPr dirty="0" err="1"/>
              <a:t>Parte</a:t>
            </a:r>
            <a:r>
              <a:rPr dirty="0"/>
              <a:t> del </a:t>
            </a:r>
            <a:r>
              <a:rPr dirty="0" err="1"/>
              <a:t>servidor</a:t>
            </a:r>
            <a:endParaRPr dirty="0"/>
          </a:p>
          <a:p>
            <a:r>
              <a:rPr dirty="0" err="1"/>
              <a:t>Procesa</a:t>
            </a:r>
            <a:r>
              <a:rPr dirty="0"/>
              <a:t> </a:t>
            </a:r>
            <a:r>
              <a:rPr dirty="0" err="1"/>
              <a:t>lógica</a:t>
            </a:r>
            <a:r>
              <a:rPr dirty="0"/>
              <a:t>,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respuestas</a:t>
            </a:r>
            <a:endParaRPr dirty="0"/>
          </a:p>
          <a:p>
            <a:r>
              <a:rPr dirty="0" err="1"/>
              <a:t>Ejemplos</a:t>
            </a:r>
            <a:r>
              <a:rPr dirty="0"/>
              <a:t>: Python, Node.js, PHP</a:t>
            </a:r>
          </a:p>
        </p:txBody>
      </p:sp>
      <p:pic>
        <p:nvPicPr>
          <p:cNvPr id="4" name="Marcador de posición de imagen 5">
            <a:extLst>
              <a:ext uri="{FF2B5EF4-FFF2-40B4-BE49-F238E27FC236}">
                <a16:creationId xmlns:a16="http://schemas.microsoft.com/office/drawing/2014/main" id="{1D241539-0B34-438E-99BC-0ED62D01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02" b="9202"/>
          <a:stretch>
            <a:fillRect/>
          </a:stretch>
        </p:blipFill>
        <p:spPr>
          <a:xfrm>
            <a:off x="5581166" y="2015733"/>
            <a:ext cx="3054557" cy="3738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Arquitectura</a:t>
            </a:r>
            <a:r>
              <a:rPr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75" y="2070506"/>
            <a:ext cx="7557634" cy="159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t>En Django:</a:t>
            </a:r>
          </a:p>
          <a:p>
            <a:pPr lvl="1"/>
            <a:r>
              <a:t>Modelo = models.py</a:t>
            </a:r>
            <a:r>
              <a:rPr lang="es-ES"/>
              <a:t> (</a:t>
            </a:r>
            <a:r>
              <a:rPr lang="es-CL"/>
              <a:t>gestiona los datos</a:t>
            </a:r>
            <a:r>
              <a:rPr lang="es-ES"/>
              <a:t>)</a:t>
            </a:r>
            <a:endParaRPr/>
          </a:p>
          <a:p>
            <a:pPr lvl="1"/>
            <a:r>
              <a:t>Vista = views.py</a:t>
            </a:r>
            <a:r>
              <a:rPr lang="es-ES"/>
              <a:t> (procesa la lógica de la petición (es el cerebro))</a:t>
            </a:r>
            <a:endParaRPr/>
          </a:p>
          <a:p>
            <a:pPr lvl="1"/>
            <a:r>
              <a:t>Template = HTML</a:t>
            </a:r>
            <a:r>
              <a:rPr lang="es-ES"/>
              <a:t> (muestra la información al usuario)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B335FF-5562-5151-1C18-DF5EF974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50" y="3968025"/>
            <a:ext cx="2603242" cy="19508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B679B8-F023-9586-B834-8D19EEE36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304" y="4623132"/>
            <a:ext cx="1499332" cy="8311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3AC966-C3EF-516B-3201-F905492EF0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447" b="8032"/>
          <a:stretch>
            <a:fillRect/>
          </a:stretch>
        </p:blipFill>
        <p:spPr>
          <a:xfrm>
            <a:off x="413263" y="6159150"/>
            <a:ext cx="8530258" cy="66334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B5C8517-D0EE-0E2B-2C67-F912D86361A8}"/>
              </a:ext>
            </a:extLst>
          </p:cNvPr>
          <p:cNvSpPr txBox="1"/>
          <p:nvPr/>
        </p:nvSpPr>
        <p:spPr>
          <a:xfrm>
            <a:off x="1443491" y="1329137"/>
            <a:ext cx="457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L" dirty="0"/>
              <a:t>Modelo - Vista - Controlador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Django?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Framework </a:t>
            </a:r>
            <a:r>
              <a:rPr dirty="0" err="1"/>
              <a:t>en</a:t>
            </a:r>
            <a:r>
              <a:rPr dirty="0"/>
              <a:t> Python</a:t>
            </a:r>
          </a:p>
          <a:p>
            <a:r>
              <a:rPr dirty="0" err="1"/>
              <a:t>Rápido</a:t>
            </a:r>
            <a:r>
              <a:rPr dirty="0"/>
              <a:t> y </a:t>
            </a:r>
            <a:r>
              <a:rPr dirty="0" err="1"/>
              <a:t>seguro</a:t>
            </a:r>
            <a:endParaRPr dirty="0"/>
          </a:p>
          <a:p>
            <a:r>
              <a:rPr dirty="0"/>
              <a:t>ORM, admin, </a:t>
            </a:r>
            <a:r>
              <a:rPr dirty="0" err="1"/>
              <a:t>autenticación</a:t>
            </a:r>
            <a:r>
              <a:rPr dirty="0"/>
              <a:t> </a:t>
            </a:r>
            <a:r>
              <a:rPr dirty="0" err="1"/>
              <a:t>incluidos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Requisitos para trabajar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3.10+</a:t>
            </a:r>
          </a:p>
          <a:p>
            <a:r>
              <a:rPr dirty="0"/>
              <a:t> VS Code</a:t>
            </a:r>
          </a:p>
          <a:p>
            <a:r>
              <a:rPr dirty="0"/>
              <a:t> WAMP o Docker (</a:t>
            </a:r>
            <a:r>
              <a:rPr dirty="0" err="1"/>
              <a:t>opcional</a:t>
            </a:r>
            <a:r>
              <a:rPr dirty="0"/>
              <a:t>)</a:t>
            </a:r>
          </a:p>
          <a:p>
            <a:r>
              <a:rPr dirty="0"/>
              <a:t> Terminal de </a:t>
            </a:r>
            <a:r>
              <a:rPr dirty="0" err="1"/>
              <a:t>comandos</a:t>
            </a:r>
            <a:r>
              <a:rPr lang="es-ES" dirty="0"/>
              <a:t> Git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Instalación y entorno local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7257597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/>
              <a:t>python --version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python -m </a:t>
            </a:r>
            <a:r>
              <a:rPr dirty="0" err="1"/>
              <a:t>venv</a:t>
            </a:r>
            <a:r>
              <a:rPr dirty="0"/>
              <a:t> env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/>
              <a:t>Activar</a:t>
            </a:r>
            <a:r>
              <a:rPr dirty="0"/>
              <a:t> </a:t>
            </a:r>
            <a:r>
              <a:rPr dirty="0" err="1"/>
              <a:t>entorno</a:t>
            </a:r>
            <a:r>
              <a:rPr lang="es-ES" dirty="0"/>
              <a:t> (terminal </a:t>
            </a:r>
            <a:r>
              <a:rPr lang="es-ES" dirty="0" err="1"/>
              <a:t>git</a:t>
            </a:r>
            <a:r>
              <a:rPr lang="es-ES" dirty="0"/>
              <a:t> -&gt;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env</a:t>
            </a:r>
            <a:r>
              <a:rPr lang="es-ES" dirty="0"/>
              <a:t>\Scripts\</a:t>
            </a:r>
            <a:r>
              <a:rPr lang="es-ES" dirty="0" err="1"/>
              <a:t>activate</a:t>
            </a:r>
            <a:r>
              <a:rPr lang="es-ES" dirty="0"/>
              <a:t>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pip install </a:t>
            </a:r>
            <a:r>
              <a:rPr dirty="0" err="1"/>
              <a:t>django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django</a:t>
            </a:r>
            <a:r>
              <a:rPr dirty="0"/>
              <a:t>-admin --version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Crear proyecto y aplicación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err="1"/>
              <a:t>django</a:t>
            </a:r>
            <a:r>
              <a:rPr dirty="0"/>
              <a:t>-admin </a:t>
            </a:r>
            <a:r>
              <a:rPr dirty="0" err="1"/>
              <a:t>startproject</a:t>
            </a:r>
            <a:r>
              <a:rPr dirty="0"/>
              <a:t> </a:t>
            </a:r>
            <a:r>
              <a:rPr dirty="0" err="1"/>
              <a:t>monitoreo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cd </a:t>
            </a:r>
            <a:r>
              <a:rPr dirty="0" err="1"/>
              <a:t>monitoreo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python manage.py </a:t>
            </a:r>
            <a:r>
              <a:rPr dirty="0" err="1"/>
              <a:t>startapp</a:t>
            </a:r>
            <a:r>
              <a:rPr dirty="0"/>
              <a:t> </a:t>
            </a:r>
            <a:r>
              <a:rPr dirty="0" err="1"/>
              <a:t>dispositivos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0376-9994-A457-223B-FDDF1EE2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b="1" err="1">
                <a:latin typeface="Calibri"/>
                <a:ea typeface="Calibri"/>
                <a:cs typeface="Calibri"/>
              </a:rPr>
              <a:t>Contexto</a:t>
            </a:r>
            <a:r>
              <a:rPr lang="en-US" b="1">
                <a:latin typeface="Calibri"/>
                <a:ea typeface="Calibri"/>
                <a:cs typeface="Calibri"/>
              </a:rPr>
              <a:t> del </a:t>
            </a:r>
            <a:r>
              <a:rPr lang="en-US" b="1" err="1">
                <a:latin typeface="Calibri"/>
                <a:ea typeface="Calibri"/>
                <a:cs typeface="Calibri"/>
              </a:rPr>
              <a:t>proyecto</a:t>
            </a:r>
            <a:endParaRPr lang="en-US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2698-3109-1663-4C8D-A54FB1AF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4" y="2015734"/>
            <a:ext cx="4720978" cy="403331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1400" err="1">
                <a:latin typeface="Calibri"/>
                <a:ea typeface="Calibri"/>
                <a:cs typeface="Calibri"/>
              </a:rPr>
              <a:t>Imaginemos</a:t>
            </a:r>
            <a:r>
              <a:rPr lang="en-US" sz="1400" dirty="0">
                <a:latin typeface="Calibri"/>
                <a:ea typeface="Calibri"/>
                <a:cs typeface="Calibri"/>
              </a:rPr>
              <a:t> que </a:t>
            </a:r>
            <a:r>
              <a:rPr lang="en-US" sz="1400" err="1">
                <a:latin typeface="Calibri"/>
                <a:ea typeface="Calibri"/>
                <a:cs typeface="Calibri"/>
              </a:rPr>
              <a:t>trabajamos</a:t>
            </a:r>
            <a:r>
              <a:rPr lang="en-US" sz="1400" dirty="0">
                <a:latin typeface="Calibri"/>
                <a:ea typeface="Calibri"/>
                <a:cs typeface="Calibri"/>
              </a:rPr>
              <a:t> para la </a:t>
            </a:r>
            <a:r>
              <a:rPr lang="en-US" sz="1400" err="1">
                <a:latin typeface="Calibri"/>
                <a:ea typeface="Calibri"/>
                <a:cs typeface="Calibri"/>
              </a:rPr>
              <a:t>empresa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b="1" err="1">
                <a:latin typeface="Calibri"/>
                <a:ea typeface="Calibri"/>
                <a:cs typeface="Calibri"/>
              </a:rPr>
              <a:t>EcoEnergy</a:t>
            </a:r>
            <a:r>
              <a:rPr lang="en-US" sz="1400" b="1" dirty="0">
                <a:latin typeface="Calibri"/>
                <a:ea typeface="Calibri"/>
                <a:cs typeface="Calibri"/>
              </a:rPr>
              <a:t> Solutions</a:t>
            </a:r>
            <a:r>
              <a:rPr lang="en-US" sz="1400" dirty="0">
                <a:latin typeface="Calibri"/>
                <a:ea typeface="Calibri"/>
                <a:cs typeface="Calibri"/>
              </a:rPr>
              <a:t>, </a:t>
            </a:r>
            <a:r>
              <a:rPr lang="en-US" sz="1400" err="1">
                <a:latin typeface="Calibri"/>
                <a:ea typeface="Calibri"/>
                <a:cs typeface="Calibri"/>
              </a:rPr>
              <a:t>dedicada</a:t>
            </a:r>
            <a:r>
              <a:rPr lang="en-US" sz="1400" dirty="0">
                <a:latin typeface="Calibri"/>
                <a:ea typeface="Calibri"/>
                <a:cs typeface="Calibri"/>
              </a:rPr>
              <a:t> a </a:t>
            </a:r>
            <a:r>
              <a:rPr lang="en-US" sz="1400" err="1">
                <a:latin typeface="Calibri"/>
                <a:ea typeface="Calibri"/>
                <a:cs typeface="Calibri"/>
              </a:rPr>
              <a:t>optimizar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el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consumo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eléctrico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en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hogares</a:t>
            </a:r>
            <a:r>
              <a:rPr lang="en-US" sz="1400" dirty="0">
                <a:latin typeface="Calibri"/>
                <a:ea typeface="Calibri"/>
                <a:cs typeface="Calibri"/>
              </a:rPr>
              <a:t> y PYMES. </a:t>
            </a:r>
            <a:endParaRPr lang="en-US" sz="1400" dirty="0">
              <a:latin typeface="Gill Sans MT" panose="020B0502020104020203"/>
              <a:ea typeface="Calibri"/>
              <a:cs typeface="Calibri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 dirty="0">
                <a:latin typeface="Calibri"/>
                <a:ea typeface="Calibri"/>
                <a:cs typeface="Calibri"/>
              </a:rPr>
              <a:t>La </a:t>
            </a:r>
            <a:r>
              <a:rPr lang="en-US" sz="1400" err="1">
                <a:latin typeface="Calibri"/>
                <a:ea typeface="Calibri"/>
                <a:cs typeface="Calibri"/>
              </a:rPr>
              <a:t>empresa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nos</a:t>
            </a:r>
            <a:r>
              <a:rPr lang="en-US" sz="1400" dirty="0">
                <a:latin typeface="Calibri"/>
                <a:ea typeface="Calibri"/>
                <a:cs typeface="Calibri"/>
              </a:rPr>
              <a:t> ha </a:t>
            </a:r>
            <a:r>
              <a:rPr lang="en-US" sz="1400" err="1">
                <a:latin typeface="Calibri"/>
                <a:ea typeface="Calibri"/>
                <a:cs typeface="Calibri"/>
              </a:rPr>
              <a:t>pedido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desarrollar</a:t>
            </a:r>
            <a:r>
              <a:rPr lang="en-US" sz="1400" dirty="0">
                <a:latin typeface="Calibri"/>
                <a:ea typeface="Calibri"/>
                <a:cs typeface="Calibri"/>
              </a:rPr>
              <a:t> un </a:t>
            </a:r>
            <a:r>
              <a:rPr lang="en-US" sz="1400" b="1" err="1">
                <a:latin typeface="Calibri"/>
                <a:ea typeface="Calibri"/>
                <a:cs typeface="Calibri"/>
              </a:rPr>
              <a:t>sistema</a:t>
            </a:r>
            <a:r>
              <a:rPr lang="en-US" sz="1400" b="1" dirty="0">
                <a:latin typeface="Calibri"/>
                <a:ea typeface="Calibri"/>
                <a:cs typeface="Calibri"/>
              </a:rPr>
              <a:t> web</a:t>
            </a:r>
            <a:r>
              <a:rPr lang="en-US" sz="1400" dirty="0">
                <a:latin typeface="Calibri"/>
                <a:ea typeface="Calibri"/>
                <a:cs typeface="Calibri"/>
              </a:rPr>
              <a:t> para </a:t>
            </a:r>
            <a:r>
              <a:rPr lang="en-US" sz="1400" err="1">
                <a:latin typeface="Calibri"/>
                <a:ea typeface="Calibri"/>
                <a:cs typeface="Calibri"/>
              </a:rPr>
              <a:t>monitorear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en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tiempo</a:t>
            </a:r>
            <a:r>
              <a:rPr lang="en-US" sz="1400" dirty="0">
                <a:latin typeface="Calibri"/>
                <a:ea typeface="Calibri"/>
                <a:cs typeface="Calibri"/>
              </a:rPr>
              <a:t> real </a:t>
            </a:r>
            <a:r>
              <a:rPr lang="en-US" sz="1400" err="1">
                <a:latin typeface="Calibri"/>
                <a:ea typeface="Calibri"/>
                <a:cs typeface="Calibri"/>
              </a:rPr>
              <a:t>el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uso</a:t>
            </a:r>
            <a:r>
              <a:rPr lang="en-US" sz="1400" dirty="0">
                <a:latin typeface="Calibri"/>
                <a:ea typeface="Calibri"/>
                <a:cs typeface="Calibri"/>
              </a:rPr>
              <a:t> de </a:t>
            </a:r>
            <a:r>
              <a:rPr lang="en-US" sz="1400" err="1">
                <a:latin typeface="Calibri"/>
                <a:ea typeface="Calibri"/>
                <a:cs typeface="Calibri"/>
              </a:rPr>
              <a:t>energía</a:t>
            </a:r>
            <a:r>
              <a:rPr lang="en-US" sz="1400" dirty="0">
                <a:latin typeface="Calibri"/>
                <a:ea typeface="Calibri"/>
                <a:cs typeface="Calibri"/>
              </a:rPr>
              <a:t>, </a:t>
            </a:r>
            <a:r>
              <a:rPr lang="en-US" sz="1400" err="1">
                <a:latin typeface="Calibri"/>
                <a:ea typeface="Calibri"/>
                <a:cs typeface="Calibri"/>
              </a:rPr>
              <a:t>mostrar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los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dispositivos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conectados</a:t>
            </a:r>
            <a:r>
              <a:rPr lang="en-US" sz="1400" dirty="0">
                <a:latin typeface="Calibri"/>
                <a:ea typeface="Calibri"/>
                <a:cs typeface="Calibri"/>
              </a:rPr>
              <a:t> y </a:t>
            </a:r>
            <a:r>
              <a:rPr lang="en-US" sz="1400" err="1">
                <a:latin typeface="Calibri"/>
                <a:ea typeface="Calibri"/>
                <a:cs typeface="Calibri"/>
              </a:rPr>
              <a:t>analizar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si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están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consumiendo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dentro</a:t>
            </a:r>
            <a:r>
              <a:rPr lang="en-US" sz="1400" dirty="0">
                <a:latin typeface="Calibri"/>
                <a:ea typeface="Calibri"/>
                <a:cs typeface="Calibri"/>
              </a:rPr>
              <a:t> de lo </a:t>
            </a:r>
            <a:r>
              <a:rPr lang="en-US" sz="1400" err="1">
                <a:latin typeface="Calibri"/>
                <a:ea typeface="Calibri"/>
                <a:cs typeface="Calibri"/>
              </a:rPr>
              <a:t>permitido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  <a:endParaRPr lang="en-US" sz="1400"/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Calibri"/>
                <a:ea typeface="Calibri"/>
                <a:cs typeface="Calibri"/>
              </a:rPr>
              <a:t>Por </a:t>
            </a:r>
            <a:r>
              <a:rPr lang="en-US" sz="1100" err="1">
                <a:latin typeface="Calibri"/>
                <a:ea typeface="Calibri"/>
                <a:cs typeface="Calibri"/>
              </a:rPr>
              <a:t>qué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err="1">
                <a:latin typeface="Calibri"/>
                <a:ea typeface="Calibri"/>
                <a:cs typeface="Calibri"/>
              </a:rPr>
              <a:t>usamos</a:t>
            </a:r>
            <a:r>
              <a:rPr lang="en-US" sz="1100" b="1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err="1">
                <a:latin typeface="Calibri"/>
                <a:ea typeface="Calibri"/>
                <a:cs typeface="Calibri"/>
              </a:rPr>
              <a:t>django</a:t>
            </a:r>
            <a:r>
              <a:rPr lang="en-US" sz="1100" b="1" dirty="0">
                <a:latin typeface="Calibri"/>
                <a:ea typeface="Calibri"/>
                <a:cs typeface="Calibri"/>
              </a:rPr>
              <a:t>-admin </a:t>
            </a:r>
            <a:r>
              <a:rPr lang="en-US" sz="1100" b="1" err="1">
                <a:latin typeface="Calibri"/>
                <a:ea typeface="Calibri"/>
                <a:cs typeface="Calibri"/>
              </a:rPr>
              <a:t>startproject</a:t>
            </a:r>
            <a:r>
              <a:rPr lang="en-US" sz="1100" b="1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err="1">
                <a:latin typeface="Calibri"/>
                <a:ea typeface="Calibri"/>
                <a:cs typeface="Calibri"/>
              </a:rPr>
              <a:t>monitoreo</a:t>
            </a:r>
            <a:endParaRPr lang="en-US" sz="1100" b="1" dirty="0">
              <a:latin typeface="Calibri"/>
              <a:ea typeface="Calibri"/>
              <a:cs typeface="Calibri"/>
            </a:endParaRPr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100" dirty="0">
                <a:latin typeface="Calibri"/>
                <a:ea typeface="Calibri"/>
                <a:cs typeface="Calibri"/>
              </a:rPr>
              <a:t>Por </a:t>
            </a:r>
            <a:r>
              <a:rPr lang="en-US" sz="1100" err="1">
                <a:latin typeface="Calibri"/>
                <a:ea typeface="Calibri"/>
                <a:cs typeface="Calibri"/>
              </a:rPr>
              <a:t>qué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err="1">
                <a:latin typeface="Calibri"/>
                <a:ea typeface="Calibri"/>
                <a:cs typeface="Calibri"/>
              </a:rPr>
              <a:t>usamos</a:t>
            </a:r>
            <a:r>
              <a:rPr lang="en-US" sz="1100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dirty="0">
                <a:latin typeface="Calibri"/>
                <a:ea typeface="Calibri"/>
                <a:cs typeface="Calibri"/>
              </a:rPr>
              <a:t>python manage.py </a:t>
            </a:r>
            <a:r>
              <a:rPr lang="en-US" sz="1100" b="1" err="1">
                <a:latin typeface="Calibri"/>
                <a:ea typeface="Calibri"/>
                <a:cs typeface="Calibri"/>
              </a:rPr>
              <a:t>startapp</a:t>
            </a:r>
            <a:r>
              <a:rPr lang="en-US" sz="1100" b="1" dirty="0">
                <a:latin typeface="Calibri"/>
                <a:ea typeface="Calibri"/>
                <a:cs typeface="Calibri"/>
              </a:rPr>
              <a:t> </a:t>
            </a:r>
            <a:r>
              <a:rPr lang="en-US" sz="1100" b="1" err="1">
                <a:latin typeface="Calibri"/>
                <a:ea typeface="Calibri"/>
                <a:cs typeface="Calibri"/>
              </a:rPr>
              <a:t>dispositivos</a:t>
            </a:r>
            <a:endParaRPr lang="en-US" sz="1100" b="1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en-US" sz="1400" dirty="0">
              <a:latin typeface="Gill Sans MT" panose="020B0502020104020203"/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err="1">
                <a:latin typeface="Calibri"/>
                <a:ea typeface="Calibri"/>
                <a:cs typeface="Calibri"/>
              </a:rPr>
              <a:t>Pregunta</a:t>
            </a:r>
            <a:r>
              <a:rPr lang="en-US" sz="1400" b="1" dirty="0">
                <a:latin typeface="Calibri"/>
                <a:ea typeface="Calibri"/>
                <a:cs typeface="Calibri"/>
              </a:rPr>
              <a:t>:</a:t>
            </a:r>
            <a:endParaRPr lang="en-US" sz="14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b="1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ea typeface="Calibri"/>
                <a:cs typeface="Calibri"/>
              </a:rPr>
              <a:t>“Ya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tenemos</a:t>
            </a:r>
            <a:r>
              <a:rPr lang="en-US" sz="1400" dirty="0">
                <a:latin typeface="Calibri"/>
                <a:ea typeface="Calibri"/>
                <a:cs typeface="Calibri"/>
              </a:rPr>
              <a:t> la app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dispositivos</a:t>
            </a:r>
            <a:r>
              <a:rPr lang="en-US" sz="1400" dirty="0">
                <a:latin typeface="Calibri"/>
                <a:ea typeface="Calibri"/>
                <a:cs typeface="Calibri"/>
              </a:rPr>
              <a:t> para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gestionar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los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aparatos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ea typeface="Calibri"/>
                <a:cs typeface="Calibri"/>
              </a:rPr>
              <a:t>conectados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  <a:br>
              <a:rPr lang="en-US" sz="1400" dirty="0">
                <a:latin typeface="Calibri"/>
                <a:ea typeface="Calibri"/>
                <a:cs typeface="Calibri"/>
              </a:rPr>
            </a:br>
            <a:r>
              <a:rPr lang="en-US" sz="1400" dirty="0">
                <a:latin typeface="Calibri"/>
                <a:ea typeface="Calibri"/>
                <a:cs typeface="Calibri"/>
              </a:rPr>
              <a:t> Si </a:t>
            </a:r>
            <a:r>
              <a:rPr lang="en-US" sz="1400" err="1">
                <a:latin typeface="Calibri"/>
                <a:ea typeface="Calibri"/>
                <a:cs typeface="Calibri"/>
              </a:rPr>
              <a:t>tuvieras</a:t>
            </a:r>
            <a:r>
              <a:rPr lang="en-US" sz="1400" dirty="0">
                <a:latin typeface="Calibri"/>
                <a:ea typeface="Calibri"/>
                <a:cs typeface="Calibri"/>
              </a:rPr>
              <a:t> que </a:t>
            </a:r>
            <a:r>
              <a:rPr lang="en-US" sz="1400" err="1">
                <a:latin typeface="Calibri"/>
                <a:ea typeface="Calibri"/>
                <a:cs typeface="Calibri"/>
              </a:rPr>
              <a:t>agregar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otra</a:t>
            </a:r>
            <a:r>
              <a:rPr lang="en-US" sz="1400" dirty="0">
                <a:latin typeface="Calibri"/>
                <a:ea typeface="Calibri"/>
                <a:cs typeface="Calibri"/>
              </a:rPr>
              <a:t> app al </a:t>
            </a:r>
            <a:r>
              <a:rPr lang="en-US" sz="1400" err="1">
                <a:latin typeface="Calibri"/>
                <a:ea typeface="Calibri"/>
                <a:cs typeface="Calibri"/>
              </a:rPr>
              <a:t>proyecto</a:t>
            </a:r>
            <a:r>
              <a:rPr lang="en-US" sz="1400" dirty="0">
                <a:latin typeface="Calibri"/>
                <a:ea typeface="Calibri"/>
                <a:cs typeface="Calibri"/>
              </a:rPr>
              <a:t>, ¿</a:t>
            </a:r>
            <a:r>
              <a:rPr lang="en-US" sz="1400" err="1">
                <a:latin typeface="Calibri"/>
                <a:ea typeface="Calibri"/>
                <a:cs typeface="Calibri"/>
              </a:rPr>
              <a:t>cómo</a:t>
            </a:r>
            <a:r>
              <a:rPr lang="en-US" sz="1400" dirty="0">
                <a:latin typeface="Calibri"/>
                <a:ea typeface="Calibri"/>
                <a:cs typeface="Calibri"/>
              </a:rPr>
              <a:t> la </a:t>
            </a:r>
            <a:r>
              <a:rPr lang="en-US" sz="1400" err="1">
                <a:latin typeface="Calibri"/>
                <a:ea typeface="Calibri"/>
                <a:cs typeface="Calibri"/>
              </a:rPr>
              <a:t>llamarías</a:t>
            </a:r>
            <a:r>
              <a:rPr lang="en-US" sz="1400" dirty="0">
                <a:latin typeface="Calibri"/>
                <a:ea typeface="Calibri"/>
                <a:cs typeface="Calibri"/>
              </a:rPr>
              <a:t> y </a:t>
            </a:r>
            <a:r>
              <a:rPr lang="en-US" sz="1400" err="1">
                <a:latin typeface="Calibri"/>
                <a:ea typeface="Calibri"/>
                <a:cs typeface="Calibri"/>
              </a:rPr>
              <a:t>qué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función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tendría</a:t>
            </a:r>
            <a:r>
              <a:rPr lang="en-US" sz="1400" dirty="0">
                <a:latin typeface="Calibri"/>
                <a:ea typeface="Calibri"/>
                <a:cs typeface="Calibri"/>
              </a:rPr>
              <a:t>?”</a:t>
            </a:r>
            <a:endParaRPr lang="en-US" sz="1400" dirty="0"/>
          </a:p>
        </p:txBody>
      </p:sp>
      <p:pic>
        <p:nvPicPr>
          <p:cNvPr id="7" name="Graphic 6" descr="Bombilla">
            <a:extLst>
              <a:ext uri="{FF2B5EF4-FFF2-40B4-BE49-F238E27FC236}">
                <a16:creationId xmlns:a16="http://schemas.microsoft.com/office/drawing/2014/main" id="{A5A949BB-DF69-661A-E581-1A392A6B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604" y="2428272"/>
            <a:ext cx="2625536" cy="26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1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746A4305-E641-45E3-8305-AA3091B95A43}">
  <we:reference id="wa200009023" version="1.0.0.0" store="es-ES" storeType="OMEX"/>
  <we:alternateReferences>
    <we:reference id="WA200009023" version="1.0.0.0" store="WA20000902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B518F0E-2310-4A59-B430-3D1C5AA8A78C}">
  <we:reference id="wa200005566" version="3.0.0.3" store="es-E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82D1CAF-2EDD-4F0E-84E5-07342970DEEB}">
  <we:reference id="wa104178141" version="4.3.3.0" store="es-CL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1387</TotalTime>
  <Words>1138</Words>
  <Application>Microsoft Office PowerPoint</Application>
  <PresentationFormat>On-screen Show (4:3)</PresentationFormat>
  <Paragraphs>122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Galería</vt:lpstr>
      <vt:lpstr>Custom Design</vt:lpstr>
      <vt:lpstr>Programación Back End (TI3041)</vt:lpstr>
      <vt:lpstr>Objetivos de aprendizaje</vt:lpstr>
      <vt:lpstr>¿Qué es el Back End?</vt:lpstr>
      <vt:lpstr>Arquitectura MVC</vt:lpstr>
      <vt:lpstr>¿Por qué Django?</vt:lpstr>
      <vt:lpstr>Requisitos para trabajar</vt:lpstr>
      <vt:lpstr>Instalación y entorno local</vt:lpstr>
      <vt:lpstr>Crear proyecto y aplicación</vt:lpstr>
      <vt:lpstr>Contexto del proyecto</vt:lpstr>
      <vt:lpstr>Estructura del proyecto Django</vt:lpstr>
      <vt:lpstr>Actividades a realizar en clase</vt:lpstr>
      <vt:lpstr>Mini cierre y próxima clase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JaViEr Ahumada</dc:creator>
  <cp:keywords/>
  <dc:description>generated using python-pptx</dc:description>
  <cp:lastModifiedBy>JaViEr Ahumada</cp:lastModifiedBy>
  <cp:revision>61</cp:revision>
  <dcterms:created xsi:type="dcterms:W3CDTF">2013-01-27T09:14:16Z</dcterms:created>
  <dcterms:modified xsi:type="dcterms:W3CDTF">2025-08-18T20:59:55Z</dcterms:modified>
  <cp:category/>
</cp:coreProperties>
</file>