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401" r:id="rId5"/>
    <p:sldId id="420" r:id="rId6"/>
    <p:sldId id="277" r:id="rId7"/>
    <p:sldId id="278" r:id="rId8"/>
    <p:sldId id="279" r:id="rId9"/>
    <p:sldId id="396" r:id="rId10"/>
    <p:sldId id="397" r:id="rId11"/>
    <p:sldId id="399" r:id="rId12"/>
    <p:sldId id="261" r:id="rId13"/>
    <p:sldId id="402" r:id="rId14"/>
    <p:sldId id="405" r:id="rId15"/>
    <p:sldId id="406" r:id="rId16"/>
    <p:sldId id="407" r:id="rId17"/>
    <p:sldId id="262" r:id="rId18"/>
    <p:sldId id="409" r:id="rId19"/>
    <p:sldId id="412" r:id="rId20"/>
    <p:sldId id="413" r:id="rId21"/>
    <p:sldId id="414" r:id="rId22"/>
    <p:sldId id="403" r:id="rId23"/>
    <p:sldId id="410" r:id="rId24"/>
    <p:sldId id="411" r:id="rId25"/>
    <p:sldId id="415" r:id="rId26"/>
    <p:sldId id="416" r:id="rId27"/>
    <p:sldId id="417" r:id="rId28"/>
    <p:sldId id="418" r:id="rId29"/>
    <p:sldId id="41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pertina" id="{F6B0AFA9-07F4-4E7F-AF84-0FFDE3624C47}">
          <p14:sldIdLst>
            <p14:sldId id="256"/>
          </p14:sldIdLst>
        </p14:section>
        <p14:section name="Presentazione progetto" id="{EBB02BDD-C0EF-47CB-9805-4C20C315D7AC}">
          <p14:sldIdLst>
            <p14:sldId id="272"/>
            <p14:sldId id="274"/>
            <p14:sldId id="401"/>
            <p14:sldId id="420"/>
          </p14:sldIdLst>
        </p14:section>
        <p14:section name="Infografica" id="{8E4CF9D6-9ABD-4E0A-B8F1-1DC9ABE06A08}">
          <p14:sldIdLst>
            <p14:sldId id="277"/>
            <p14:sldId id="278"/>
          </p14:sldIdLst>
        </p14:section>
        <p14:section name="Analisi problematiche" id="{BDF432F2-9719-4B37-BDD4-F424AE2A77CF}">
          <p14:sldIdLst>
            <p14:sldId id="279"/>
            <p14:sldId id="396"/>
          </p14:sldIdLst>
        </p14:section>
        <p14:section name="Progettazione meccanica" id="{7E0F9DFB-58A4-4A71-A111-F233B68F3202}">
          <p14:sldIdLst>
            <p14:sldId id="397"/>
            <p14:sldId id="399"/>
            <p14:sldId id="261"/>
            <p14:sldId id="402"/>
            <p14:sldId id="405"/>
            <p14:sldId id="406"/>
            <p14:sldId id="407"/>
            <p14:sldId id="262"/>
            <p14:sldId id="409"/>
          </p14:sldIdLst>
        </p14:section>
        <p14:section name="Progettazione elettronica" id="{BB21330C-299D-4E2B-BE96-12C6C95ECDE9}">
          <p14:sldIdLst>
            <p14:sldId id="412"/>
            <p14:sldId id="413"/>
            <p14:sldId id="414"/>
          </p14:sldIdLst>
        </p14:section>
        <p14:section name="Configurazione" id="{88E6A969-8C4E-438A-BC88-AA61DFFC840E}">
          <p14:sldIdLst>
            <p14:sldId id="403"/>
            <p14:sldId id="410"/>
            <p14:sldId id="411"/>
          </p14:sldIdLst>
        </p14:section>
        <p14:section name="Analisi SWOT" id="{25471361-7E06-41F4-A038-4493FB267721}">
          <p14:sldIdLst>
            <p14:sldId id="415"/>
            <p14:sldId id="416"/>
            <p14:sldId id="417"/>
            <p14:sldId id="418"/>
            <p14:sldId id="41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F4D"/>
    <a:srgbClr val="EB1567"/>
    <a:srgbClr val="0B151F"/>
    <a:srgbClr val="0CB9E3"/>
    <a:srgbClr val="172C41"/>
    <a:srgbClr val="193047"/>
    <a:srgbClr val="07657B"/>
    <a:srgbClr val="FFC000"/>
    <a:srgbClr val="44546A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Foglio1!$A$2:$A$13</c:f>
              <c:strCache>
                <c:ptCount val="12"/>
                <c:pt idx="0">
                  <c:v>Ricostruzione pinza originale</c:v>
                </c:pt>
                <c:pt idx="1">
                  <c:v>Analisi problematiche</c:v>
                </c:pt>
                <c:pt idx="2">
                  <c:v>Analisi migliorie</c:v>
                </c:pt>
                <c:pt idx="3">
                  <c:v>Progettazione componentistica miglioramento</c:v>
                </c:pt>
                <c:pt idx="4">
                  <c:v>Progettazione dei sistemi di cotrollo</c:v>
                </c:pt>
                <c:pt idx="5">
                  <c:v>Acquisto componenti</c:v>
                </c:pt>
                <c:pt idx="6">
                  <c:v>Stampa componenti</c:v>
                </c:pt>
                <c:pt idx="7">
                  <c:v>Analisi e controllo componenti</c:v>
                </c:pt>
                <c:pt idx="8">
                  <c:v>Montaggio e collaudo (meccanica)</c:v>
                </c:pt>
                <c:pt idx="9">
                  <c:v>Montaggio e collaudo (elettronica)</c:v>
                </c:pt>
                <c:pt idx="10">
                  <c:v>Resoconto e raccolta dati</c:v>
                </c:pt>
                <c:pt idx="11">
                  <c:v>Stesura relazione</c:v>
                </c:pt>
              </c:strCache>
            </c:strRef>
          </c:cat>
          <c:val>
            <c:numRef>
              <c:f>Foglio1!$B$2:$B$13</c:f>
              <c:numCache>
                <c:formatCode>d\-mmm</c:formatCode>
                <c:ptCount val="12"/>
                <c:pt idx="0">
                  <c:v>43146</c:v>
                </c:pt>
                <c:pt idx="1">
                  <c:v>43149</c:v>
                </c:pt>
                <c:pt idx="2">
                  <c:v>43149</c:v>
                </c:pt>
                <c:pt idx="3">
                  <c:v>43151</c:v>
                </c:pt>
                <c:pt idx="4">
                  <c:v>43241</c:v>
                </c:pt>
                <c:pt idx="5">
                  <c:v>43257</c:v>
                </c:pt>
                <c:pt idx="6">
                  <c:v>43241</c:v>
                </c:pt>
                <c:pt idx="7">
                  <c:v>43256</c:v>
                </c:pt>
                <c:pt idx="8">
                  <c:v>43256</c:v>
                </c:pt>
                <c:pt idx="9">
                  <c:v>43263</c:v>
                </c:pt>
                <c:pt idx="10">
                  <c:v>43263</c:v>
                </c:pt>
                <c:pt idx="11">
                  <c:v>43263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F6-4699-8A9D-47BF134B3F9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Foglio1!$A$2:$A$13</c:f>
              <c:strCache>
                <c:ptCount val="12"/>
                <c:pt idx="0">
                  <c:v>Ricostruzione pinza originale</c:v>
                </c:pt>
                <c:pt idx="1">
                  <c:v>Analisi problematiche</c:v>
                </c:pt>
                <c:pt idx="2">
                  <c:v>Analisi migliorie</c:v>
                </c:pt>
                <c:pt idx="3">
                  <c:v>Progettazione componentistica miglioramento</c:v>
                </c:pt>
                <c:pt idx="4">
                  <c:v>Progettazione dei sistemi di cotrollo</c:v>
                </c:pt>
                <c:pt idx="5">
                  <c:v>Acquisto componenti</c:v>
                </c:pt>
                <c:pt idx="6">
                  <c:v>Stampa componenti</c:v>
                </c:pt>
                <c:pt idx="7">
                  <c:v>Analisi e controllo componenti</c:v>
                </c:pt>
                <c:pt idx="8">
                  <c:v>Montaggio e collaudo (meccanica)</c:v>
                </c:pt>
                <c:pt idx="9">
                  <c:v>Montaggio e collaudo (elettronica)</c:v>
                </c:pt>
                <c:pt idx="10">
                  <c:v>Resoconto e raccolta dati</c:v>
                </c:pt>
                <c:pt idx="11">
                  <c:v>Stesura relazione</c:v>
                </c:pt>
              </c:strCache>
            </c:strRef>
          </c:cat>
          <c:val>
            <c:numRef>
              <c:f>Foglio1!$C$2:$C$13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90</c:v>
                </c:pt>
                <c:pt idx="4">
                  <c:v>22</c:v>
                </c:pt>
                <c:pt idx="5">
                  <c:v>3</c:v>
                </c:pt>
                <c:pt idx="6">
                  <c:v>15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F6-4699-8A9D-47BF134B3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100"/>
        <c:axId val="593676720"/>
        <c:axId val="593673440"/>
      </c:barChart>
      <c:catAx>
        <c:axId val="593676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3673440"/>
        <c:crosses val="autoZero"/>
        <c:auto val="1"/>
        <c:lblAlgn val="ctr"/>
        <c:lblOffset val="100"/>
        <c:noMultiLvlLbl val="0"/>
      </c:catAx>
      <c:valAx>
        <c:axId val="593673440"/>
        <c:scaling>
          <c:orientation val="minMax"/>
          <c:max val="43267"/>
          <c:min val="4314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3676720"/>
        <c:crosses val="autoZero"/>
        <c:crossBetween val="between"/>
      </c:valAx>
      <c:spPr>
        <a:noFill/>
        <a:ln>
          <a:noFill/>
          <a:prstDash val="sys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2192000" cy="33321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9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927851" y="1365722"/>
            <a:ext cx="2084388" cy="36841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4" y="356006"/>
            <a:ext cx="3504875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‹N›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51" y="815516"/>
            <a:ext cx="9699903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51" y="1277854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893738" y="2342768"/>
            <a:ext cx="1250425" cy="1670832"/>
          </a:xfrm>
          <a:prstGeom prst="round1Rect">
            <a:avLst>
              <a:gd name="adj" fmla="val 4036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433892" y="2342768"/>
            <a:ext cx="1250425" cy="1670832"/>
          </a:xfrm>
          <a:prstGeom prst="round1Rect">
            <a:avLst>
              <a:gd name="adj" fmla="val 4036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999213" y="2342768"/>
            <a:ext cx="1250425" cy="1670832"/>
          </a:xfrm>
          <a:prstGeom prst="round1Rect">
            <a:avLst>
              <a:gd name="adj" fmla="val 4036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611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‹N›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5368637" y="49733"/>
            <a:ext cx="7549835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9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9" y="-713781"/>
            <a:ext cx="4981868" cy="374792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79098" y="-259959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5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11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7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164511" y="-86896"/>
            <a:ext cx="7862983" cy="7031793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3" y="6400892"/>
            <a:ext cx="2459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50" y="6377812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‹N›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3990702" y="1323702"/>
            <a:ext cx="4210603" cy="4210603"/>
          </a:xfrm>
          <a:prstGeom prst="ellipse">
            <a:avLst/>
          </a:prstGeom>
          <a:solidFill>
            <a:srgbClr val="0B151F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82233" y="2765093"/>
            <a:ext cx="342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rgbClr val="0CB9E3"/>
                </a:solidFill>
                <a:latin typeface="Montserrat Medium" panose="00000600000000000000" pitchFamily="50" charset="0"/>
                <a:cs typeface="Arial" panose="020B0604020202020204" pitchFamily="34" charset="0"/>
              </a:rPr>
              <a:t>EVOLUZIONE</a:t>
            </a:r>
            <a:br>
              <a:rPr lang="en-US" sz="2800" spc="600" dirty="0">
                <a:solidFill>
                  <a:srgbClr val="0CB9E3"/>
                </a:solidFill>
                <a:latin typeface="Montserrat Medium" panose="00000600000000000000" pitchFamily="50" charset="0"/>
                <a:cs typeface="Arial" panose="020B0604020202020204" pitchFamily="34" charset="0"/>
              </a:rPr>
            </a:br>
            <a:r>
              <a:rPr lang="en-US" sz="2800" spc="600" dirty="0">
                <a:solidFill>
                  <a:srgbClr val="0CB9E3"/>
                </a:solidFill>
                <a:latin typeface="Montserrat Medium" panose="00000600000000000000" pitchFamily="50" charset="0"/>
                <a:cs typeface="Arial" panose="020B0604020202020204" pitchFamily="34" charset="0"/>
              </a:rPr>
              <a:t>PINZA C10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3509" y="3709646"/>
            <a:ext cx="3785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CB9E3"/>
                </a:solidFill>
              </a:rPr>
              <a:t>SISTEMA DI POSIZIONAMENTO PERNO AUTOMATICO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966597" y="4239138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CB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FC8453C-3018-4D04-B44D-6CA91AFF993C}"/>
              </a:ext>
            </a:extLst>
          </p:cNvPr>
          <p:cNvGrpSpPr/>
          <p:nvPr/>
        </p:nvGrpSpPr>
        <p:grpSpPr>
          <a:xfrm>
            <a:off x="5258274" y="4915811"/>
            <a:ext cx="1675459" cy="428560"/>
            <a:chOff x="5258270" y="4915810"/>
            <a:chExt cx="1675458" cy="42856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7A20AD6-7A21-434F-AB97-A19530AF2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839" y="5158503"/>
              <a:ext cx="929335" cy="185867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24E933F-4985-4B64-B5D9-8B4E47727A7C}"/>
                </a:ext>
              </a:extLst>
            </p:cNvPr>
            <p:cNvSpPr txBox="1"/>
            <p:nvPr/>
          </p:nvSpPr>
          <p:spPr>
            <a:xfrm>
              <a:off x="5258270" y="4915810"/>
              <a:ext cx="1675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CB9E3"/>
                  </a:solidFill>
                  <a:latin typeface="Century Gothic" panose="020B0502020202020204" pitchFamily="34" charset="0"/>
                </a:rPr>
                <a:t>In collaborazione 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2512" y="2570289"/>
            <a:ext cx="4326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COMPONENTISTICA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067" y="2977578"/>
            <a:ext cx="4715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PROGETTAZIONE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MECCANICA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C0A415-0DF9-48B2-8445-A875E5EA8F25}"/>
              </a:ext>
            </a:extLst>
          </p:cNvPr>
          <p:cNvGrpSpPr/>
          <p:nvPr/>
        </p:nvGrpSpPr>
        <p:grpSpPr>
          <a:xfrm>
            <a:off x="7124235" y="1394568"/>
            <a:ext cx="3746636" cy="3744671"/>
            <a:chOff x="7124235" y="1394565"/>
            <a:chExt cx="3746636" cy="3744671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4" y="4265455"/>
              <a:ext cx="1013382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5" y="3830827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1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1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18" y="1568023"/>
              <a:ext cx="1006133" cy="700234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0" y="785665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6" y="3348867"/>
              <a:ext cx="697335" cy="1010482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3" y="2468093"/>
              <a:ext cx="1916582" cy="700234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</p:grp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B49B16-1346-4E44-A78D-288AC77AA199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33E05814-0A77-4FCC-A4F8-D2F23216EA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09932" y="2980373"/>
            <a:ext cx="575242" cy="573060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7">
            <a:extLst>
              <a:ext uri="{FF2B5EF4-FFF2-40B4-BE49-F238E27FC236}">
                <a16:creationId xmlns:a16="http://schemas.microsoft.com/office/drawing/2014/main" id="{78FEF819-DCD7-417E-8380-43DD8F531A66}"/>
              </a:ext>
            </a:extLst>
          </p:cNvPr>
          <p:cNvGrpSpPr/>
          <p:nvPr/>
        </p:nvGrpSpPr>
        <p:grpSpPr>
          <a:xfrm rot="10800000">
            <a:off x="1985869" y="75884"/>
            <a:ext cx="8220262" cy="6444172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ED7D59-27CF-42D5-BCB8-560347F34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7E00CA-2C4E-49B7-B37F-EFD2AB0C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FF2CD39-BFF1-4F41-881D-137D1A81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0B9EF89-45A6-4DE3-B39D-82379E7CF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0AE44ED-13FD-43DD-A2FB-BBF93C61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B777841-42D0-4BFF-8BF0-B82C17BD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31367D1-CDDE-4C77-916F-76EB2678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4164DA3-6176-4641-AD94-B1ED0532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AF63BF1-BB6F-4686-BB39-F19E72EFC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AB848F39-D55C-4EFA-BDB2-8833E86C5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D1E8097-380F-4BDE-AC01-E08BFE5DD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8ACFB2F8-DD51-4C2C-849A-25329AB69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FAE259D-0FF2-491F-979D-F10047DEE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6FCB4531-F492-4207-8092-01ECECB5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A2ACA416-E388-4FEC-8F04-83B3A7FC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648CD933-CD40-4833-A835-174385902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F43FDA1-AD1E-4B46-A097-27E69224B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47D9976-DC34-4EE6-A20A-E241EE3D1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7E72A69D-28AF-4ADF-9148-B6CA8A503C28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Straight Connector 8">
            <a:extLst>
              <a:ext uri="{FF2B5EF4-FFF2-40B4-BE49-F238E27FC236}">
                <a16:creationId xmlns:a16="http://schemas.microsoft.com/office/drawing/2014/main" id="{1A959100-2648-46F4-8BD5-266C7F737DD8}"/>
              </a:ext>
            </a:extLst>
          </p:cNvPr>
          <p:cNvCxnSpPr>
            <a:cxnSpLocks/>
          </p:cNvCxnSpPr>
          <p:nvPr/>
        </p:nvCxnSpPr>
        <p:spPr>
          <a:xfrm>
            <a:off x="2080017" y="2434128"/>
            <a:ext cx="7449573" cy="0"/>
          </a:xfrm>
          <a:prstGeom prst="line">
            <a:avLst/>
          </a:prstGeom>
          <a:ln w="19050">
            <a:solidFill>
              <a:srgbClr val="07657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10">
            <a:extLst>
              <a:ext uri="{FF2B5EF4-FFF2-40B4-BE49-F238E27FC236}">
                <a16:creationId xmlns:a16="http://schemas.microsoft.com/office/drawing/2014/main" id="{3D13B8D9-9834-4535-A928-5FF4FD9FF021}"/>
              </a:ext>
            </a:extLst>
          </p:cNvPr>
          <p:cNvSpPr/>
          <p:nvPr/>
        </p:nvSpPr>
        <p:spPr>
          <a:xfrm>
            <a:off x="1435376" y="1983837"/>
            <a:ext cx="884172" cy="88417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CB9E3"/>
            </a:solidFill>
          </a:ln>
          <a:effectLst>
            <a:outerShdw blurRad="38100" dist="254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lnSpc>
                <a:spcPct val="80000"/>
              </a:lnSpc>
            </a:pPr>
            <a:endParaRPr lang="it-IT" sz="2400">
              <a:solidFill>
                <a:schemeClr val="accent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43" name="Group 3">
            <a:extLst>
              <a:ext uri="{FF2B5EF4-FFF2-40B4-BE49-F238E27FC236}">
                <a16:creationId xmlns:a16="http://schemas.microsoft.com/office/drawing/2014/main" id="{C9C7542B-F5C5-4843-9815-D11F4585E1C3}"/>
              </a:ext>
            </a:extLst>
          </p:cNvPr>
          <p:cNvGrpSpPr/>
          <p:nvPr/>
        </p:nvGrpSpPr>
        <p:grpSpPr>
          <a:xfrm>
            <a:off x="1567806" y="3031615"/>
            <a:ext cx="2150754" cy="2907149"/>
            <a:chOff x="1506846" y="2726815"/>
            <a:chExt cx="2150754" cy="2907149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3AA87335-21EA-410C-AA3D-01C32DDB1D02}"/>
                </a:ext>
              </a:extLst>
            </p:cNvPr>
            <p:cNvSpPr/>
            <p:nvPr/>
          </p:nvSpPr>
          <p:spPr>
            <a:xfrm>
              <a:off x="1506846" y="2726815"/>
              <a:ext cx="2150754" cy="2907149"/>
            </a:xfrm>
            <a:custGeom>
              <a:avLst/>
              <a:gdLst>
                <a:gd name="connsiteX0" fmla="*/ 367014 w 2589152"/>
                <a:gd name="connsiteY0" fmla="*/ 0 h 2907149"/>
                <a:gd name="connsiteX1" fmla="*/ 491570 w 2589152"/>
                <a:gd name="connsiteY1" fmla="*/ 124556 h 2907149"/>
                <a:gd name="connsiteX2" fmla="*/ 2557280 w 2589152"/>
                <a:gd name="connsiteY2" fmla="*/ 124556 h 2907149"/>
                <a:gd name="connsiteX3" fmla="*/ 2589152 w 2589152"/>
                <a:gd name="connsiteY3" fmla="*/ 156428 h 2907149"/>
                <a:gd name="connsiteX4" fmla="*/ 2589152 w 2589152"/>
                <a:gd name="connsiteY4" fmla="*/ 2875277 h 2907149"/>
                <a:gd name="connsiteX5" fmla="*/ 2557280 w 2589152"/>
                <a:gd name="connsiteY5" fmla="*/ 2907149 h 2907149"/>
                <a:gd name="connsiteX6" fmla="*/ 31872 w 2589152"/>
                <a:gd name="connsiteY6" fmla="*/ 2907149 h 2907149"/>
                <a:gd name="connsiteX7" fmla="*/ 0 w 2589152"/>
                <a:gd name="connsiteY7" fmla="*/ 2875277 h 2907149"/>
                <a:gd name="connsiteX8" fmla="*/ 0 w 2589152"/>
                <a:gd name="connsiteY8" fmla="*/ 156428 h 2907149"/>
                <a:gd name="connsiteX9" fmla="*/ 31872 w 2589152"/>
                <a:gd name="connsiteY9" fmla="*/ 124556 h 2907149"/>
                <a:gd name="connsiteX10" fmla="*/ 242458 w 2589152"/>
                <a:gd name="connsiteY10" fmla="*/ 124556 h 29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9152" h="2907149">
                  <a:moveTo>
                    <a:pt x="367014" y="0"/>
                  </a:moveTo>
                  <a:lnTo>
                    <a:pt x="491570" y="124556"/>
                  </a:lnTo>
                  <a:lnTo>
                    <a:pt x="2557280" y="124556"/>
                  </a:lnTo>
                  <a:cubicBezTo>
                    <a:pt x="2574882" y="124556"/>
                    <a:pt x="2589152" y="138826"/>
                    <a:pt x="2589152" y="156428"/>
                  </a:cubicBezTo>
                  <a:lnTo>
                    <a:pt x="2589152" y="2875277"/>
                  </a:lnTo>
                  <a:cubicBezTo>
                    <a:pt x="2589152" y="2892879"/>
                    <a:pt x="2574882" y="2907149"/>
                    <a:pt x="2557280" y="2907149"/>
                  </a:cubicBezTo>
                  <a:lnTo>
                    <a:pt x="31872" y="2907149"/>
                  </a:lnTo>
                  <a:cubicBezTo>
                    <a:pt x="14270" y="2907149"/>
                    <a:pt x="0" y="2892879"/>
                    <a:pt x="0" y="2875277"/>
                  </a:cubicBezTo>
                  <a:lnTo>
                    <a:pt x="0" y="156428"/>
                  </a:lnTo>
                  <a:cubicBezTo>
                    <a:pt x="0" y="138826"/>
                    <a:pt x="14270" y="124556"/>
                    <a:pt x="31872" y="124556"/>
                  </a:cubicBezTo>
                  <a:lnTo>
                    <a:pt x="242458" y="1245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71AF43C7-F3CF-42C9-B561-5242341C65D2}"/>
                </a:ext>
              </a:extLst>
            </p:cNvPr>
            <p:cNvSpPr txBox="1">
              <a:spLocks/>
            </p:cNvSpPr>
            <p:nvPr/>
          </p:nvSpPr>
          <p:spPr>
            <a:xfrm>
              <a:off x="1693283" y="3767250"/>
              <a:ext cx="1796677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600" b="0">
                  <a:latin typeface="Roboto Light" charset="0"/>
                  <a:ea typeface="Roboto Light" charset="0"/>
                  <a:cs typeface="Roboto Light" charset="0"/>
                </a:rPr>
                <a:t>Cura dell’estetica</a:t>
              </a:r>
              <a:endParaRPr lang="it-IT" sz="8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E3D2FCE0-EB1B-43A7-B668-E4DE1103A022}"/>
                </a:ext>
              </a:extLst>
            </p:cNvPr>
            <p:cNvSpPr/>
            <p:nvPr/>
          </p:nvSpPr>
          <p:spPr>
            <a:xfrm>
              <a:off x="1919834" y="3143021"/>
              <a:ext cx="13247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  <a:t>Viti in vista</a:t>
              </a:r>
              <a:endParaRPr lang="it-IT" sz="1000">
                <a:solidFill>
                  <a:srgbClr val="0CB9E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6C32C6A7-E150-4485-ABA5-9EE97454EF21}"/>
                </a:ext>
              </a:extLst>
            </p:cNvPr>
            <p:cNvSpPr txBox="1"/>
            <p:nvPr/>
          </p:nvSpPr>
          <p:spPr>
            <a:xfrm>
              <a:off x="1693283" y="4049967"/>
              <a:ext cx="1796677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90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Eliminazione delle viti a testa bombata in vista che potevano compromettere l’estetica della macchina.</a:t>
              </a:r>
            </a:p>
          </p:txBody>
        </p:sp>
      </p:grpSp>
      <p:sp>
        <p:nvSpPr>
          <p:cNvPr id="48" name="Oval 9">
            <a:extLst>
              <a:ext uri="{FF2B5EF4-FFF2-40B4-BE49-F238E27FC236}">
                <a16:creationId xmlns:a16="http://schemas.microsoft.com/office/drawing/2014/main" id="{9333E36D-293F-4391-903F-405ECDE89622}"/>
              </a:ext>
            </a:extLst>
          </p:cNvPr>
          <p:cNvSpPr>
            <a:spLocks noChangeAspect="1"/>
          </p:cNvSpPr>
          <p:nvPr/>
        </p:nvSpPr>
        <p:spPr>
          <a:xfrm>
            <a:off x="1818751" y="2809298"/>
            <a:ext cx="117422" cy="1174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7657B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75E54EBE-72AD-4867-A535-08D09D9CB979}"/>
              </a:ext>
            </a:extLst>
          </p:cNvPr>
          <p:cNvSpPr/>
          <p:nvPr/>
        </p:nvSpPr>
        <p:spPr>
          <a:xfrm>
            <a:off x="3934736" y="1983837"/>
            <a:ext cx="884172" cy="88417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CB9E3"/>
            </a:solidFill>
          </a:ln>
          <a:effectLst>
            <a:outerShdw blurRad="38100" dist="254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lnSpc>
                <a:spcPct val="80000"/>
              </a:lnSpc>
            </a:pPr>
            <a:endParaRPr lang="it-IT" sz="240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06B94D60-B7BE-4160-BFFF-A1B150426E8F}"/>
              </a:ext>
            </a:extLst>
          </p:cNvPr>
          <p:cNvGrpSpPr/>
          <p:nvPr/>
        </p:nvGrpSpPr>
        <p:grpSpPr>
          <a:xfrm>
            <a:off x="4067166" y="3031615"/>
            <a:ext cx="2150754" cy="2907149"/>
            <a:chOff x="1506846" y="2726815"/>
            <a:chExt cx="2150754" cy="2907149"/>
          </a:xfrm>
        </p:grpSpPr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1404F5A7-82E6-4F5C-9BB2-998F56564FB9}"/>
                </a:ext>
              </a:extLst>
            </p:cNvPr>
            <p:cNvSpPr/>
            <p:nvPr/>
          </p:nvSpPr>
          <p:spPr>
            <a:xfrm>
              <a:off x="1506846" y="2726815"/>
              <a:ext cx="2150754" cy="2907149"/>
            </a:xfrm>
            <a:custGeom>
              <a:avLst/>
              <a:gdLst>
                <a:gd name="connsiteX0" fmla="*/ 367014 w 2589152"/>
                <a:gd name="connsiteY0" fmla="*/ 0 h 2907149"/>
                <a:gd name="connsiteX1" fmla="*/ 491570 w 2589152"/>
                <a:gd name="connsiteY1" fmla="*/ 124556 h 2907149"/>
                <a:gd name="connsiteX2" fmla="*/ 2557280 w 2589152"/>
                <a:gd name="connsiteY2" fmla="*/ 124556 h 2907149"/>
                <a:gd name="connsiteX3" fmla="*/ 2589152 w 2589152"/>
                <a:gd name="connsiteY3" fmla="*/ 156428 h 2907149"/>
                <a:gd name="connsiteX4" fmla="*/ 2589152 w 2589152"/>
                <a:gd name="connsiteY4" fmla="*/ 2875277 h 2907149"/>
                <a:gd name="connsiteX5" fmla="*/ 2557280 w 2589152"/>
                <a:gd name="connsiteY5" fmla="*/ 2907149 h 2907149"/>
                <a:gd name="connsiteX6" fmla="*/ 31872 w 2589152"/>
                <a:gd name="connsiteY6" fmla="*/ 2907149 h 2907149"/>
                <a:gd name="connsiteX7" fmla="*/ 0 w 2589152"/>
                <a:gd name="connsiteY7" fmla="*/ 2875277 h 2907149"/>
                <a:gd name="connsiteX8" fmla="*/ 0 w 2589152"/>
                <a:gd name="connsiteY8" fmla="*/ 156428 h 2907149"/>
                <a:gd name="connsiteX9" fmla="*/ 31872 w 2589152"/>
                <a:gd name="connsiteY9" fmla="*/ 124556 h 2907149"/>
                <a:gd name="connsiteX10" fmla="*/ 242458 w 2589152"/>
                <a:gd name="connsiteY10" fmla="*/ 124556 h 29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9152" h="2907149">
                  <a:moveTo>
                    <a:pt x="367014" y="0"/>
                  </a:moveTo>
                  <a:lnTo>
                    <a:pt x="491570" y="124556"/>
                  </a:lnTo>
                  <a:lnTo>
                    <a:pt x="2557280" y="124556"/>
                  </a:lnTo>
                  <a:cubicBezTo>
                    <a:pt x="2574882" y="124556"/>
                    <a:pt x="2589152" y="138826"/>
                    <a:pt x="2589152" y="156428"/>
                  </a:cubicBezTo>
                  <a:lnTo>
                    <a:pt x="2589152" y="2875277"/>
                  </a:lnTo>
                  <a:cubicBezTo>
                    <a:pt x="2589152" y="2892879"/>
                    <a:pt x="2574882" y="2907149"/>
                    <a:pt x="2557280" y="2907149"/>
                  </a:cubicBezTo>
                  <a:lnTo>
                    <a:pt x="31872" y="2907149"/>
                  </a:lnTo>
                  <a:cubicBezTo>
                    <a:pt x="14270" y="2907149"/>
                    <a:pt x="0" y="2892879"/>
                    <a:pt x="0" y="2875277"/>
                  </a:cubicBezTo>
                  <a:lnTo>
                    <a:pt x="0" y="156428"/>
                  </a:lnTo>
                  <a:cubicBezTo>
                    <a:pt x="0" y="138826"/>
                    <a:pt x="14270" y="124556"/>
                    <a:pt x="31872" y="124556"/>
                  </a:cubicBezTo>
                  <a:lnTo>
                    <a:pt x="242458" y="1245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52" name="Title 3">
              <a:extLst>
                <a:ext uri="{FF2B5EF4-FFF2-40B4-BE49-F238E27FC236}">
                  <a16:creationId xmlns:a16="http://schemas.microsoft.com/office/drawing/2014/main" id="{6B89EB27-3867-44A0-84D0-F8DB11C971FE}"/>
                </a:ext>
              </a:extLst>
            </p:cNvPr>
            <p:cNvSpPr txBox="1">
              <a:spLocks/>
            </p:cNvSpPr>
            <p:nvPr/>
          </p:nvSpPr>
          <p:spPr>
            <a:xfrm>
              <a:off x="1693283" y="3767250"/>
              <a:ext cx="1796677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600" b="0">
                  <a:latin typeface="Roboto Light" charset="0"/>
                  <a:ea typeface="Roboto Light" charset="0"/>
                  <a:cs typeface="Roboto Light" charset="0"/>
                </a:rPr>
                <a:t>Cicli alternativi</a:t>
              </a:r>
              <a:endParaRPr lang="it-IT" sz="8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DFA3A1B3-5999-49F3-A742-A1A56618D218}"/>
                </a:ext>
              </a:extLst>
            </p:cNvPr>
            <p:cNvSpPr/>
            <p:nvPr/>
          </p:nvSpPr>
          <p:spPr>
            <a:xfrm>
              <a:off x="1906429" y="2996752"/>
              <a:ext cx="135158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  <a:t>Carter e</a:t>
              </a:r>
              <a:b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</a:br>
              <a: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  <a:t>basamento</a:t>
              </a:r>
              <a:endParaRPr lang="it-IT">
                <a:solidFill>
                  <a:srgbClr val="0CB9E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B0696404-CD21-4A53-9EAA-F3F32FC6866D}"/>
                </a:ext>
              </a:extLst>
            </p:cNvPr>
            <p:cNvSpPr txBox="1"/>
            <p:nvPr/>
          </p:nvSpPr>
          <p:spPr>
            <a:xfrm>
              <a:off x="1693283" y="4049967"/>
              <a:ext cx="1796677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90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Revisione completa dei metodi e tecniche utilizzati per la realizzazione dei componenti in termini di riduzione dei costi.</a:t>
              </a:r>
            </a:p>
          </p:txBody>
        </p:sp>
      </p:grpSp>
      <p:sp>
        <p:nvSpPr>
          <p:cNvPr id="55" name="Oval 25">
            <a:extLst>
              <a:ext uri="{FF2B5EF4-FFF2-40B4-BE49-F238E27FC236}">
                <a16:creationId xmlns:a16="http://schemas.microsoft.com/office/drawing/2014/main" id="{7E359DEB-2992-475B-AC8E-5F45A26DBD87}"/>
              </a:ext>
            </a:extLst>
          </p:cNvPr>
          <p:cNvSpPr>
            <a:spLocks noChangeAspect="1"/>
          </p:cNvSpPr>
          <p:nvPr/>
        </p:nvSpPr>
        <p:spPr>
          <a:xfrm>
            <a:off x="4318111" y="2809298"/>
            <a:ext cx="117422" cy="1174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7657B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42846C27-BD28-4BC4-9346-8DDEB4BB2A3A}"/>
              </a:ext>
            </a:extLst>
          </p:cNvPr>
          <p:cNvSpPr/>
          <p:nvPr/>
        </p:nvSpPr>
        <p:spPr>
          <a:xfrm>
            <a:off x="6433655" y="1983837"/>
            <a:ext cx="884172" cy="88417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CB9E3"/>
            </a:solidFill>
          </a:ln>
          <a:effectLst>
            <a:outerShdw blurRad="38100" dist="254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lnSpc>
                <a:spcPct val="80000"/>
              </a:lnSpc>
            </a:pPr>
            <a:endParaRPr lang="it-IT" sz="240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57" name="Group 27">
            <a:extLst>
              <a:ext uri="{FF2B5EF4-FFF2-40B4-BE49-F238E27FC236}">
                <a16:creationId xmlns:a16="http://schemas.microsoft.com/office/drawing/2014/main" id="{772A08A9-680B-4C43-A2A4-846294D12D36}"/>
              </a:ext>
            </a:extLst>
          </p:cNvPr>
          <p:cNvGrpSpPr/>
          <p:nvPr/>
        </p:nvGrpSpPr>
        <p:grpSpPr>
          <a:xfrm>
            <a:off x="6566085" y="3031615"/>
            <a:ext cx="2150754" cy="2907149"/>
            <a:chOff x="1506846" y="2726815"/>
            <a:chExt cx="2150754" cy="2907149"/>
          </a:xfrm>
        </p:grpSpPr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1A975714-EF2A-45CA-BDC4-E0A4CE5CAC70}"/>
                </a:ext>
              </a:extLst>
            </p:cNvPr>
            <p:cNvSpPr/>
            <p:nvPr/>
          </p:nvSpPr>
          <p:spPr>
            <a:xfrm>
              <a:off x="1506846" y="2726815"/>
              <a:ext cx="2150754" cy="2907149"/>
            </a:xfrm>
            <a:custGeom>
              <a:avLst/>
              <a:gdLst>
                <a:gd name="connsiteX0" fmla="*/ 367014 w 2589152"/>
                <a:gd name="connsiteY0" fmla="*/ 0 h 2907149"/>
                <a:gd name="connsiteX1" fmla="*/ 491570 w 2589152"/>
                <a:gd name="connsiteY1" fmla="*/ 124556 h 2907149"/>
                <a:gd name="connsiteX2" fmla="*/ 2557280 w 2589152"/>
                <a:gd name="connsiteY2" fmla="*/ 124556 h 2907149"/>
                <a:gd name="connsiteX3" fmla="*/ 2589152 w 2589152"/>
                <a:gd name="connsiteY3" fmla="*/ 156428 h 2907149"/>
                <a:gd name="connsiteX4" fmla="*/ 2589152 w 2589152"/>
                <a:gd name="connsiteY4" fmla="*/ 2875277 h 2907149"/>
                <a:gd name="connsiteX5" fmla="*/ 2557280 w 2589152"/>
                <a:gd name="connsiteY5" fmla="*/ 2907149 h 2907149"/>
                <a:gd name="connsiteX6" fmla="*/ 31872 w 2589152"/>
                <a:gd name="connsiteY6" fmla="*/ 2907149 h 2907149"/>
                <a:gd name="connsiteX7" fmla="*/ 0 w 2589152"/>
                <a:gd name="connsiteY7" fmla="*/ 2875277 h 2907149"/>
                <a:gd name="connsiteX8" fmla="*/ 0 w 2589152"/>
                <a:gd name="connsiteY8" fmla="*/ 156428 h 2907149"/>
                <a:gd name="connsiteX9" fmla="*/ 31872 w 2589152"/>
                <a:gd name="connsiteY9" fmla="*/ 124556 h 2907149"/>
                <a:gd name="connsiteX10" fmla="*/ 242458 w 2589152"/>
                <a:gd name="connsiteY10" fmla="*/ 124556 h 29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9152" h="2907149">
                  <a:moveTo>
                    <a:pt x="367014" y="0"/>
                  </a:moveTo>
                  <a:lnTo>
                    <a:pt x="491570" y="124556"/>
                  </a:lnTo>
                  <a:lnTo>
                    <a:pt x="2557280" y="124556"/>
                  </a:lnTo>
                  <a:cubicBezTo>
                    <a:pt x="2574882" y="124556"/>
                    <a:pt x="2589152" y="138826"/>
                    <a:pt x="2589152" y="156428"/>
                  </a:cubicBezTo>
                  <a:lnTo>
                    <a:pt x="2589152" y="2875277"/>
                  </a:lnTo>
                  <a:cubicBezTo>
                    <a:pt x="2589152" y="2892879"/>
                    <a:pt x="2574882" y="2907149"/>
                    <a:pt x="2557280" y="2907149"/>
                  </a:cubicBezTo>
                  <a:lnTo>
                    <a:pt x="31872" y="2907149"/>
                  </a:lnTo>
                  <a:cubicBezTo>
                    <a:pt x="14270" y="2907149"/>
                    <a:pt x="0" y="2892879"/>
                    <a:pt x="0" y="2875277"/>
                  </a:cubicBezTo>
                  <a:lnTo>
                    <a:pt x="0" y="156428"/>
                  </a:lnTo>
                  <a:cubicBezTo>
                    <a:pt x="0" y="138826"/>
                    <a:pt x="14270" y="124556"/>
                    <a:pt x="31872" y="124556"/>
                  </a:cubicBezTo>
                  <a:lnTo>
                    <a:pt x="242458" y="1245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59" name="Title 3">
              <a:extLst>
                <a:ext uri="{FF2B5EF4-FFF2-40B4-BE49-F238E27FC236}">
                  <a16:creationId xmlns:a16="http://schemas.microsoft.com/office/drawing/2014/main" id="{A8C13E27-AE0D-4A81-97E3-75101DC99252}"/>
                </a:ext>
              </a:extLst>
            </p:cNvPr>
            <p:cNvSpPr txBox="1">
              <a:spLocks/>
            </p:cNvSpPr>
            <p:nvPr/>
          </p:nvSpPr>
          <p:spPr>
            <a:xfrm>
              <a:off x="1693283" y="3767250"/>
              <a:ext cx="1796677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600" b="0">
                  <a:latin typeface="Roboto Light" charset="0"/>
                  <a:ea typeface="Roboto Light" charset="0"/>
                  <a:cs typeface="Roboto Light" charset="0"/>
                </a:rPr>
                <a:t>Montaggio facile</a:t>
              </a:r>
              <a:endParaRPr lang="it-IT" sz="8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11BAC4D4-5CCA-4385-BA2D-D03F7FDFCD17}"/>
                </a:ext>
              </a:extLst>
            </p:cNvPr>
            <p:cNvSpPr/>
            <p:nvPr/>
          </p:nvSpPr>
          <p:spPr>
            <a:xfrm>
              <a:off x="1555884" y="3146474"/>
              <a:ext cx="20526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  <a:t>Inserimento pinza</a:t>
              </a:r>
              <a:endParaRPr lang="it-IT" sz="1000">
                <a:solidFill>
                  <a:srgbClr val="0CB9E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4E36A7A8-AADE-4A63-B23F-F88D18E2E189}"/>
                </a:ext>
              </a:extLst>
            </p:cNvPr>
            <p:cNvSpPr txBox="1"/>
            <p:nvPr/>
          </p:nvSpPr>
          <p:spPr>
            <a:xfrm>
              <a:off x="1693283" y="4049967"/>
              <a:ext cx="1796677" cy="89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90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Revisione delle colonne posteriori con l’impiego di un sistema di aggancio più lineare e semplice.</a:t>
              </a:r>
            </a:p>
          </p:txBody>
        </p:sp>
      </p:grpSp>
      <p:sp>
        <p:nvSpPr>
          <p:cNvPr id="62" name="Oval 32">
            <a:extLst>
              <a:ext uri="{FF2B5EF4-FFF2-40B4-BE49-F238E27FC236}">
                <a16:creationId xmlns:a16="http://schemas.microsoft.com/office/drawing/2014/main" id="{8EA97A82-5A97-4A61-94C1-A57FEEC010E8}"/>
              </a:ext>
            </a:extLst>
          </p:cNvPr>
          <p:cNvSpPr>
            <a:spLocks noChangeAspect="1"/>
          </p:cNvSpPr>
          <p:nvPr/>
        </p:nvSpPr>
        <p:spPr>
          <a:xfrm>
            <a:off x="6817030" y="2809298"/>
            <a:ext cx="117422" cy="1174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7657B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3" name="Oval 33">
            <a:extLst>
              <a:ext uri="{FF2B5EF4-FFF2-40B4-BE49-F238E27FC236}">
                <a16:creationId xmlns:a16="http://schemas.microsoft.com/office/drawing/2014/main" id="{140F23BA-5C78-412D-A325-0BDEDF20E0BF}"/>
              </a:ext>
            </a:extLst>
          </p:cNvPr>
          <p:cNvSpPr/>
          <p:nvPr/>
        </p:nvSpPr>
        <p:spPr>
          <a:xfrm>
            <a:off x="8932574" y="1983837"/>
            <a:ext cx="884172" cy="88417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CB9E3"/>
            </a:solidFill>
          </a:ln>
          <a:effectLst>
            <a:outerShdw blurRad="38100" dist="254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lnSpc>
                <a:spcPct val="80000"/>
              </a:lnSpc>
            </a:pPr>
            <a:endParaRPr lang="it-IT" sz="2400">
              <a:solidFill>
                <a:schemeClr val="accent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90052FA0-C458-46FF-A150-8E3E7C8C3A77}"/>
              </a:ext>
            </a:extLst>
          </p:cNvPr>
          <p:cNvGrpSpPr/>
          <p:nvPr/>
        </p:nvGrpSpPr>
        <p:grpSpPr>
          <a:xfrm>
            <a:off x="9065004" y="3031615"/>
            <a:ext cx="2150754" cy="2907149"/>
            <a:chOff x="1506846" y="2726815"/>
            <a:chExt cx="2150754" cy="2907149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3D40C0CB-0D93-4AAC-9840-3EFCE493497A}"/>
                </a:ext>
              </a:extLst>
            </p:cNvPr>
            <p:cNvSpPr/>
            <p:nvPr/>
          </p:nvSpPr>
          <p:spPr>
            <a:xfrm>
              <a:off x="1506846" y="2726815"/>
              <a:ext cx="2150754" cy="2907149"/>
            </a:xfrm>
            <a:custGeom>
              <a:avLst/>
              <a:gdLst>
                <a:gd name="connsiteX0" fmla="*/ 367014 w 2589152"/>
                <a:gd name="connsiteY0" fmla="*/ 0 h 2907149"/>
                <a:gd name="connsiteX1" fmla="*/ 491570 w 2589152"/>
                <a:gd name="connsiteY1" fmla="*/ 124556 h 2907149"/>
                <a:gd name="connsiteX2" fmla="*/ 2557280 w 2589152"/>
                <a:gd name="connsiteY2" fmla="*/ 124556 h 2907149"/>
                <a:gd name="connsiteX3" fmla="*/ 2589152 w 2589152"/>
                <a:gd name="connsiteY3" fmla="*/ 156428 h 2907149"/>
                <a:gd name="connsiteX4" fmla="*/ 2589152 w 2589152"/>
                <a:gd name="connsiteY4" fmla="*/ 2875277 h 2907149"/>
                <a:gd name="connsiteX5" fmla="*/ 2557280 w 2589152"/>
                <a:gd name="connsiteY5" fmla="*/ 2907149 h 2907149"/>
                <a:gd name="connsiteX6" fmla="*/ 31872 w 2589152"/>
                <a:gd name="connsiteY6" fmla="*/ 2907149 h 2907149"/>
                <a:gd name="connsiteX7" fmla="*/ 0 w 2589152"/>
                <a:gd name="connsiteY7" fmla="*/ 2875277 h 2907149"/>
                <a:gd name="connsiteX8" fmla="*/ 0 w 2589152"/>
                <a:gd name="connsiteY8" fmla="*/ 156428 h 2907149"/>
                <a:gd name="connsiteX9" fmla="*/ 31872 w 2589152"/>
                <a:gd name="connsiteY9" fmla="*/ 124556 h 2907149"/>
                <a:gd name="connsiteX10" fmla="*/ 242458 w 2589152"/>
                <a:gd name="connsiteY10" fmla="*/ 124556 h 29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9152" h="2907149">
                  <a:moveTo>
                    <a:pt x="367014" y="0"/>
                  </a:moveTo>
                  <a:lnTo>
                    <a:pt x="491570" y="124556"/>
                  </a:lnTo>
                  <a:lnTo>
                    <a:pt x="2557280" y="124556"/>
                  </a:lnTo>
                  <a:cubicBezTo>
                    <a:pt x="2574882" y="124556"/>
                    <a:pt x="2589152" y="138826"/>
                    <a:pt x="2589152" y="156428"/>
                  </a:cubicBezTo>
                  <a:lnTo>
                    <a:pt x="2589152" y="2875277"/>
                  </a:lnTo>
                  <a:cubicBezTo>
                    <a:pt x="2589152" y="2892879"/>
                    <a:pt x="2574882" y="2907149"/>
                    <a:pt x="2557280" y="2907149"/>
                  </a:cubicBezTo>
                  <a:lnTo>
                    <a:pt x="31872" y="2907149"/>
                  </a:lnTo>
                  <a:cubicBezTo>
                    <a:pt x="14270" y="2907149"/>
                    <a:pt x="0" y="2892879"/>
                    <a:pt x="0" y="2875277"/>
                  </a:cubicBezTo>
                  <a:lnTo>
                    <a:pt x="0" y="156428"/>
                  </a:lnTo>
                  <a:cubicBezTo>
                    <a:pt x="0" y="138826"/>
                    <a:pt x="14270" y="124556"/>
                    <a:pt x="31872" y="124556"/>
                  </a:cubicBezTo>
                  <a:lnTo>
                    <a:pt x="242458" y="1245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66" name="Title 3">
              <a:extLst>
                <a:ext uri="{FF2B5EF4-FFF2-40B4-BE49-F238E27FC236}">
                  <a16:creationId xmlns:a16="http://schemas.microsoft.com/office/drawing/2014/main" id="{680316C6-ED6B-4673-ADE6-2AD5757DF3D1}"/>
                </a:ext>
              </a:extLst>
            </p:cNvPr>
            <p:cNvSpPr txBox="1">
              <a:spLocks/>
            </p:cNvSpPr>
            <p:nvPr/>
          </p:nvSpPr>
          <p:spPr>
            <a:xfrm>
              <a:off x="1693283" y="3767250"/>
              <a:ext cx="1796677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600" b="0">
                  <a:latin typeface="Roboto Light" charset="0"/>
                  <a:ea typeface="Roboto Light" charset="0"/>
                  <a:cs typeface="Roboto Light" charset="0"/>
                </a:rPr>
                <a:t>Perno automatico</a:t>
              </a:r>
              <a:endParaRPr lang="it-IT" sz="8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799F3790-751D-4024-8AF2-B11817A83D60}"/>
                </a:ext>
              </a:extLst>
            </p:cNvPr>
            <p:cNvSpPr/>
            <p:nvPr/>
          </p:nvSpPr>
          <p:spPr>
            <a:xfrm>
              <a:off x="1610772" y="3133261"/>
              <a:ext cx="19429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000">
                  <a:solidFill>
                    <a:srgbClr val="0CB9E3"/>
                  </a:solidFill>
                  <a:latin typeface="linea-basic-10" charset="0"/>
                  <a:ea typeface="linea-basic-10" charset="0"/>
                  <a:cs typeface="linea-basic-10" charset="0"/>
                </a:rPr>
                <a:t>Movimentazione</a:t>
              </a:r>
              <a:endParaRPr lang="it-IT" sz="1000">
                <a:solidFill>
                  <a:srgbClr val="0CB9E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68" name="TextBox 38">
              <a:extLst>
                <a:ext uri="{FF2B5EF4-FFF2-40B4-BE49-F238E27FC236}">
                  <a16:creationId xmlns:a16="http://schemas.microsoft.com/office/drawing/2014/main" id="{62C94D3D-2D08-4940-9430-4B8B49D0ACB7}"/>
                </a:ext>
              </a:extLst>
            </p:cNvPr>
            <p:cNvSpPr txBox="1"/>
            <p:nvPr/>
          </p:nvSpPr>
          <p:spPr>
            <a:xfrm>
              <a:off x="1693283" y="4049967"/>
              <a:ext cx="1796677" cy="110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90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Meccanizzazione del sistema di regolazione perno  per la regolazione della presa in funzione delle dimensioni dello stampo.</a:t>
              </a:r>
            </a:p>
          </p:txBody>
        </p:sp>
      </p:grpSp>
      <p:sp>
        <p:nvSpPr>
          <p:cNvPr id="69" name="Oval 39">
            <a:extLst>
              <a:ext uri="{FF2B5EF4-FFF2-40B4-BE49-F238E27FC236}">
                <a16:creationId xmlns:a16="http://schemas.microsoft.com/office/drawing/2014/main" id="{AB11FC88-BE8F-4452-A245-44D4E10453F8}"/>
              </a:ext>
            </a:extLst>
          </p:cNvPr>
          <p:cNvSpPr>
            <a:spLocks noChangeAspect="1"/>
          </p:cNvSpPr>
          <p:nvPr/>
        </p:nvSpPr>
        <p:spPr>
          <a:xfrm>
            <a:off x="9315949" y="2809298"/>
            <a:ext cx="117422" cy="1174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7657B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690EF24B-019D-476B-B89C-2E0729F30273}"/>
              </a:ext>
            </a:extLst>
          </p:cNvPr>
          <p:cNvSpPr txBox="1">
            <a:spLocks noChangeAspect="1"/>
          </p:cNvSpPr>
          <p:nvPr/>
        </p:nvSpPr>
        <p:spPr>
          <a:xfrm>
            <a:off x="366748" y="653774"/>
            <a:ext cx="386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RESOCONTO</a:t>
            </a:r>
          </a:p>
        </p:txBody>
      </p:sp>
      <p:sp>
        <p:nvSpPr>
          <p:cNvPr id="71" name="TextBox 3">
            <a:extLst>
              <a:ext uri="{FF2B5EF4-FFF2-40B4-BE49-F238E27FC236}">
                <a16:creationId xmlns:a16="http://schemas.microsoft.com/office/drawing/2014/main" id="{9E8809C7-CE38-40E4-99A1-409C31ED58E4}"/>
              </a:ext>
            </a:extLst>
          </p:cNvPr>
          <p:cNvSpPr txBox="1">
            <a:spLocks noChangeAspect="1"/>
          </p:cNvSpPr>
          <p:nvPr/>
        </p:nvSpPr>
        <p:spPr>
          <a:xfrm>
            <a:off x="431665" y="357934"/>
            <a:ext cx="354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sp>
        <p:nvSpPr>
          <p:cNvPr id="73" name="Freeform 53">
            <a:extLst>
              <a:ext uri="{FF2B5EF4-FFF2-40B4-BE49-F238E27FC236}">
                <a16:creationId xmlns:a16="http://schemas.microsoft.com/office/drawing/2014/main" id="{EDFAEE4A-9524-408C-9BEC-B724F4F988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5252" y="366339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4" name="Freeform 53">
            <a:extLst>
              <a:ext uri="{FF2B5EF4-FFF2-40B4-BE49-F238E27FC236}">
                <a16:creationId xmlns:a16="http://schemas.microsoft.com/office/drawing/2014/main" id="{5784E03B-B92E-46EF-8CC4-6C7DA0498B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415" y="2286408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7" name="Freeform 53">
            <a:extLst>
              <a:ext uri="{FF2B5EF4-FFF2-40B4-BE49-F238E27FC236}">
                <a16:creationId xmlns:a16="http://schemas.microsoft.com/office/drawing/2014/main" id="{E466AFAB-F682-4C6D-B68E-05154EF8CA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6775" y="2286408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8" name="Freeform 53">
            <a:extLst>
              <a:ext uri="{FF2B5EF4-FFF2-40B4-BE49-F238E27FC236}">
                <a16:creationId xmlns:a16="http://schemas.microsoft.com/office/drawing/2014/main" id="{720DC7B5-D19D-444A-94B4-97F469BFEB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5694" y="2286408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9" name="Freeform 53">
            <a:extLst>
              <a:ext uri="{FF2B5EF4-FFF2-40B4-BE49-F238E27FC236}">
                <a16:creationId xmlns:a16="http://schemas.microsoft.com/office/drawing/2014/main" id="{EB77B61E-57B7-4F5C-A431-D71A585661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4613" y="2286408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6039" y="646218"/>
            <a:ext cx="2222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0B151F"/>
                </a:solidFill>
                <a:latin typeface="+mj-lt"/>
              </a:rPr>
              <a:t>VITI IN</a:t>
            </a:r>
          </a:p>
          <a:p>
            <a:r>
              <a:rPr lang="it-IT" sz="5400" dirty="0">
                <a:solidFill>
                  <a:srgbClr val="0B151F"/>
                </a:solidFill>
                <a:latin typeface="+mj-lt"/>
              </a:rPr>
              <a:t>VISTA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037" y="296009"/>
            <a:ext cx="34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E316CFC3-182E-4724-8571-DCBC81EA2877}"/>
              </a:ext>
            </a:extLst>
          </p:cNvPr>
          <p:cNvGrpSpPr>
            <a:grpSpLocks noChangeAspect="1"/>
          </p:cNvGrpSpPr>
          <p:nvPr/>
        </p:nvGrpSpPr>
        <p:grpSpPr>
          <a:xfrm>
            <a:off x="5244065" y="1428267"/>
            <a:ext cx="2801295" cy="4803416"/>
            <a:chOff x="3774475" y="2050352"/>
            <a:chExt cx="2589155" cy="44396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9B14B891-8781-460B-9DE4-54E39A6605CA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DDF6ECB5-FBFB-4217-8370-4510CA05226F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Pinza C10 Originale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5" name="Round Same Side Corner Rectangle 5">
              <a:extLst>
                <a:ext uri="{FF2B5EF4-FFF2-40B4-BE49-F238E27FC236}">
                  <a16:creationId xmlns:a16="http://schemas.microsoft.com/office/drawing/2014/main" id="{BFB5DE3E-EF3F-4A09-95D1-08BA47C054CD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7657B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5A5B8386-A40C-4EDD-A25C-A49E14B1BC92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chemeClr val="bg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Collegamenti filettati del basamento realizzati con viti a testa bombata e in vista</a:t>
              </a:r>
            </a:p>
          </p:txBody>
        </p:sp>
        <p:cxnSp>
          <p:nvCxnSpPr>
            <p:cNvPr id="27" name="Straight Connector 8">
              <a:extLst>
                <a:ext uri="{FF2B5EF4-FFF2-40B4-BE49-F238E27FC236}">
                  <a16:creationId xmlns:a16="http://schemas.microsoft.com/office/drawing/2014/main" id="{3BE1677C-95C6-4266-B26B-79712FBC2410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6F063140-203C-438F-966B-28CE92B548A2}"/>
              </a:ext>
            </a:extLst>
          </p:cNvPr>
          <p:cNvGrpSpPr>
            <a:grpSpLocks noChangeAspect="1"/>
          </p:cNvGrpSpPr>
          <p:nvPr/>
        </p:nvGrpSpPr>
        <p:grpSpPr>
          <a:xfrm>
            <a:off x="8786042" y="1428267"/>
            <a:ext cx="2801295" cy="4803416"/>
            <a:chOff x="3774475" y="2050352"/>
            <a:chExt cx="2589155" cy="44396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5DC24127-A72D-46F4-A07C-0D247F5C1A59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91AD1610-23B7-41B7-A2E2-316F3CEF9814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Pinza C10 Evoluzione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Round Same Side Corner Rectangle 16">
              <a:extLst>
                <a:ext uri="{FF2B5EF4-FFF2-40B4-BE49-F238E27FC236}">
                  <a16:creationId xmlns:a16="http://schemas.microsoft.com/office/drawing/2014/main" id="{12B0ED2A-F1B8-49F8-8538-5104809FA4E2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2" name="Title 3">
              <a:extLst>
                <a:ext uri="{FF2B5EF4-FFF2-40B4-BE49-F238E27FC236}">
                  <a16:creationId xmlns:a16="http://schemas.microsoft.com/office/drawing/2014/main" id="{430D29DF-D5DE-4748-B995-9711AF8EBF61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Collegamenti filettati con viti a teta cilindrica nascosti dalle apposite coperture</a:t>
              </a:r>
            </a:p>
          </p:txBody>
        </p: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605A940E-3C4E-4F57-A6E7-4EE086E249BB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1781CD20-EDE6-4DBA-819B-EC7DBD69B6A9}"/>
              </a:ext>
            </a:extLst>
          </p:cNvPr>
          <p:cNvSpPr/>
          <p:nvPr/>
        </p:nvSpPr>
        <p:spPr>
          <a:xfrm>
            <a:off x="385335" y="3212871"/>
            <a:ext cx="4118048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Valutazione delle possibili alternative al sistema di fissaggio originale in ottica di migliorare l’aspetto complessivo della macchina di fronte alla clientela.</a:t>
            </a:r>
          </a:p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Presa in considerazione di alternative come saldatura e piegatura.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6C3F326-D538-4055-A00F-98FC6D483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4"/>
          <a:stretch/>
        </p:blipFill>
        <p:spPr>
          <a:xfrm>
            <a:off x="5596969" y="1427911"/>
            <a:ext cx="2095486" cy="2431039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DAB26B5-7B76-43B2-B9FB-1C4B71CC5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2" y="1428266"/>
            <a:ext cx="2209734" cy="2442338"/>
          </a:xfrm>
          <a:prstGeom prst="rect">
            <a:avLst/>
          </a:prstGeom>
        </p:spPr>
      </p:pic>
      <p:sp>
        <p:nvSpPr>
          <p:cNvPr id="21" name="Freeform 53">
            <a:extLst>
              <a:ext uri="{FF2B5EF4-FFF2-40B4-BE49-F238E27FC236}">
                <a16:creationId xmlns:a16="http://schemas.microsoft.com/office/drawing/2014/main" id="{62F6C787-5656-4BE4-88FB-CB340981D0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43" y="310383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DBCB77B-6A02-47AB-986B-BD90EDEB7CAB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7C4395D-BF79-46B2-A239-DA3AC1005AFB}"/>
              </a:ext>
            </a:extLst>
          </p:cNvPr>
          <p:cNvSpPr txBox="1"/>
          <p:nvPr/>
        </p:nvSpPr>
        <p:spPr>
          <a:xfrm>
            <a:off x="796039" y="646218"/>
            <a:ext cx="38606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>
                <a:solidFill>
                  <a:srgbClr val="0B151F"/>
                </a:solidFill>
                <a:latin typeface="+mj-lt"/>
              </a:rPr>
              <a:t>BASAMENTO</a:t>
            </a:r>
          </a:p>
          <a:p>
            <a:r>
              <a:rPr lang="it-IT" sz="5400">
                <a:solidFill>
                  <a:srgbClr val="0B151F"/>
                </a:solidFill>
                <a:latin typeface="+mj-lt"/>
              </a:rPr>
              <a:t>PIEGATO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87A88B8-1331-4F59-B1B2-6481BCCD00FB}"/>
              </a:ext>
            </a:extLst>
          </p:cNvPr>
          <p:cNvSpPr txBox="1"/>
          <p:nvPr/>
        </p:nvSpPr>
        <p:spPr>
          <a:xfrm>
            <a:off x="906037" y="296009"/>
            <a:ext cx="34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AB8BA563-9956-453B-8DE7-CD961635457F}"/>
              </a:ext>
            </a:extLst>
          </p:cNvPr>
          <p:cNvGrpSpPr>
            <a:grpSpLocks noChangeAspect="1"/>
          </p:cNvGrpSpPr>
          <p:nvPr/>
        </p:nvGrpSpPr>
        <p:grpSpPr>
          <a:xfrm>
            <a:off x="5244065" y="1428267"/>
            <a:ext cx="2801295" cy="4803416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4917EC37-FBD3-41AC-B86F-4A695FAC86AE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5A6F6BE4-CEE0-4985-8146-6DB23360FA93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>
                  <a:latin typeface="Roboto Light" charset="0"/>
                  <a:ea typeface="Roboto Light" charset="0"/>
                  <a:cs typeface="Roboto Light" charset="0"/>
                </a:rPr>
                <a:t>Pinza C10 Originale</a:t>
              </a:r>
              <a:endParaRPr lang="it-IT" sz="10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1" name="Round Same Side Corner Rectangle 5">
              <a:extLst>
                <a:ext uri="{FF2B5EF4-FFF2-40B4-BE49-F238E27FC236}">
                  <a16:creationId xmlns:a16="http://schemas.microsoft.com/office/drawing/2014/main" id="{BF02B39F-A884-49B7-B0E6-5B93A165203E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7657B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41466AA9-BC83-463C-A9D3-529A4FDF0640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>
                  <a:solidFill>
                    <a:schemeClr val="bg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Assemblaggio componenti con collegamenti filettati</a:t>
              </a:r>
            </a:p>
          </p:txBody>
        </p:sp>
        <p:cxnSp>
          <p:nvCxnSpPr>
            <p:cNvPr id="13" name="Straight Connector 8">
              <a:extLst>
                <a:ext uri="{FF2B5EF4-FFF2-40B4-BE49-F238E27FC236}">
                  <a16:creationId xmlns:a16="http://schemas.microsoft.com/office/drawing/2014/main" id="{8C82F3D9-D312-43AE-9514-7CD774C49EB8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69FE9-E418-46FF-BC90-9E3922128BA7}"/>
              </a:ext>
            </a:extLst>
          </p:cNvPr>
          <p:cNvGrpSpPr>
            <a:grpSpLocks noChangeAspect="1"/>
          </p:cNvGrpSpPr>
          <p:nvPr/>
        </p:nvGrpSpPr>
        <p:grpSpPr>
          <a:xfrm>
            <a:off x="8786042" y="1428267"/>
            <a:ext cx="2801295" cy="4803416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75C4EA1-42A0-47EA-910E-694B6EE213B6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A7AFBD87-DE33-44A6-A999-2FC11A17EB3B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>
                  <a:latin typeface="Roboto Light" charset="0"/>
                  <a:ea typeface="Roboto Light" charset="0"/>
                  <a:cs typeface="Roboto Light" charset="0"/>
                </a:rPr>
                <a:t>Pinza C10 Evoluzione</a:t>
              </a:r>
              <a:endParaRPr lang="it-IT" sz="10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90DBD879-8861-4B65-A4EB-D64141560592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itle 3">
              <a:extLst>
                <a:ext uri="{FF2B5EF4-FFF2-40B4-BE49-F238E27FC236}">
                  <a16:creationId xmlns:a16="http://schemas.microsoft.com/office/drawing/2014/main" id="{F4D2DC2A-ACAC-43C6-B276-9CEB999A6DEA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Riduzione n° componeni ottenuti per pigatura ed eliminazione viti in vista</a:t>
              </a:r>
            </a:p>
          </p:txBody>
        </p:sp>
        <p:cxnSp>
          <p:nvCxnSpPr>
            <p:cNvPr id="19" name="Straight Connector 19">
              <a:extLst>
                <a:ext uri="{FF2B5EF4-FFF2-40B4-BE49-F238E27FC236}">
                  <a16:creationId xmlns:a16="http://schemas.microsoft.com/office/drawing/2014/main" id="{BDC60A43-93F4-47C0-AA97-3F3E173A5219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6FED09C9-604F-4B04-9CD1-CF0D9B0AA399}"/>
              </a:ext>
            </a:extLst>
          </p:cNvPr>
          <p:cNvSpPr/>
          <p:nvPr/>
        </p:nvSpPr>
        <p:spPr>
          <a:xfrm>
            <a:off x="385335" y="3212871"/>
            <a:ext cx="4118048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Valutazione delle possibili alternative al sistema di fissaggio originale in ottica di migliorare l’aspetto complessivo della macchina di fronte alla clientela.</a:t>
            </a:r>
          </a:p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Presa in considerazione di alternative come saldatura e piegatura.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84D3295-4FA2-4053-B171-BFD1E04B9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68" y="1292132"/>
            <a:ext cx="2801291" cy="273829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A9F8944-D415-4EE7-AF1A-C3FEB603B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" b="9307"/>
          <a:stretch/>
        </p:blipFill>
        <p:spPr>
          <a:xfrm>
            <a:off x="8870659" y="1427189"/>
            <a:ext cx="2801291" cy="2603241"/>
          </a:xfrm>
          <a:prstGeom prst="rect">
            <a:avLst/>
          </a:prstGeom>
        </p:spPr>
      </p:pic>
      <p:sp>
        <p:nvSpPr>
          <p:cNvPr id="23" name="Freeform 53">
            <a:extLst>
              <a:ext uri="{FF2B5EF4-FFF2-40B4-BE49-F238E27FC236}">
                <a16:creationId xmlns:a16="http://schemas.microsoft.com/office/drawing/2014/main" id="{A899C55B-AB41-4B29-B9D4-DE9DAAA04F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43" y="310383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7E345EC-15D9-4694-86C1-768251F2833A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ttangolo 32">
            <a:extLst>
              <a:ext uri="{FF2B5EF4-FFF2-40B4-BE49-F238E27FC236}">
                <a16:creationId xmlns:a16="http://schemas.microsoft.com/office/drawing/2014/main" id="{12DBB0DB-5A64-4320-B56C-16EC7CADECD8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845A5B8F-66B2-4B86-A803-A9CC882B7D0F}"/>
              </a:ext>
            </a:extLst>
          </p:cNvPr>
          <p:cNvSpPr txBox="1"/>
          <p:nvPr/>
        </p:nvSpPr>
        <p:spPr>
          <a:xfrm>
            <a:off x="796039" y="646218"/>
            <a:ext cx="255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B151F"/>
                </a:solidFill>
                <a:latin typeface="+mj-lt"/>
              </a:rPr>
              <a:t>CARTER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5AAEC276-E2A4-4256-BFA3-8ABAB77F13AC}"/>
              </a:ext>
            </a:extLst>
          </p:cNvPr>
          <p:cNvSpPr txBox="1"/>
          <p:nvPr/>
        </p:nvSpPr>
        <p:spPr>
          <a:xfrm>
            <a:off x="906037" y="296009"/>
            <a:ext cx="34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02D500D8-E7E7-4843-91AD-D6C85FA1E3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43" y="310383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F0C7A0D1-800B-48EE-BFB2-826DF55C4F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84" y="402986"/>
            <a:ext cx="5334744" cy="6068272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6275B9C8-48A7-46AA-BC16-866A44F4ABBE}"/>
              </a:ext>
            </a:extLst>
          </p:cNvPr>
          <p:cNvSpPr/>
          <p:nvPr/>
        </p:nvSpPr>
        <p:spPr>
          <a:xfrm>
            <a:off x="906037" y="2529705"/>
            <a:ext cx="4118048" cy="255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quanto riguarda i carter a protezione della pinza pneumatica, il cosiddetto guscio “a c” (per la sua geometria), è stata affrontata l’ipotesi di una produzione in un pezzo singolo, anziché realizzare la costola centrale e saldare in seguito i pannelli laterali.</a:t>
            </a:r>
          </a:p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Abbiamo valutato la possibilità di realizzare il guscio sostituendo il collegamento saldato con collegamenti filettati, ma ciò è stato già sperimentato nei modelli precedenti senza risultati eccelsi.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6039" y="646218"/>
            <a:ext cx="4251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>
                <a:solidFill>
                  <a:srgbClr val="0B151F"/>
                </a:solidFill>
                <a:latin typeface="+mj-lt"/>
              </a:rPr>
              <a:t>SISTEMA DI</a:t>
            </a:r>
          </a:p>
          <a:p>
            <a:r>
              <a:rPr lang="it-IT" sz="5400">
                <a:solidFill>
                  <a:srgbClr val="0B151F"/>
                </a:solidFill>
                <a:latin typeface="+mj-lt"/>
              </a:rPr>
              <a:t>INSERIMENTO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037" y="296009"/>
            <a:ext cx="34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E316CFC3-182E-4724-8571-DCBC81EA2877}"/>
              </a:ext>
            </a:extLst>
          </p:cNvPr>
          <p:cNvGrpSpPr>
            <a:grpSpLocks noChangeAspect="1"/>
          </p:cNvGrpSpPr>
          <p:nvPr/>
        </p:nvGrpSpPr>
        <p:grpSpPr>
          <a:xfrm>
            <a:off x="5244065" y="1428267"/>
            <a:ext cx="2801295" cy="4803416"/>
            <a:chOff x="3774475" y="2050352"/>
            <a:chExt cx="2589155" cy="44396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9B14B891-8781-460B-9DE4-54E39A6605CA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DDF6ECB5-FBFB-4217-8370-4510CA05226F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>
                  <a:latin typeface="Roboto Light" charset="0"/>
                  <a:ea typeface="Roboto Light" charset="0"/>
                  <a:cs typeface="Roboto Light" charset="0"/>
                </a:rPr>
                <a:t>Pinza C10 Originale</a:t>
              </a:r>
              <a:endParaRPr lang="it-IT" sz="10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5" name="Round Same Side Corner Rectangle 5">
              <a:extLst>
                <a:ext uri="{FF2B5EF4-FFF2-40B4-BE49-F238E27FC236}">
                  <a16:creationId xmlns:a16="http://schemas.microsoft.com/office/drawing/2014/main" id="{BFB5DE3E-EF3F-4A09-95D1-08BA47C054CD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7657B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5A5B8386-A40C-4EDD-A25C-A49E14B1BC92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>
                  <a:solidFill>
                    <a:schemeClr val="bg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Colonna di lunghezza originale e con sistema di inserimento che  complicava il montaggio </a:t>
              </a:r>
            </a:p>
          </p:txBody>
        </p:sp>
        <p:cxnSp>
          <p:nvCxnSpPr>
            <p:cNvPr id="27" name="Straight Connector 8">
              <a:extLst>
                <a:ext uri="{FF2B5EF4-FFF2-40B4-BE49-F238E27FC236}">
                  <a16:creationId xmlns:a16="http://schemas.microsoft.com/office/drawing/2014/main" id="{3BE1677C-95C6-4266-B26B-79712FBC2410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6F063140-203C-438F-966B-28CE92B548A2}"/>
              </a:ext>
            </a:extLst>
          </p:cNvPr>
          <p:cNvGrpSpPr>
            <a:grpSpLocks noChangeAspect="1"/>
          </p:cNvGrpSpPr>
          <p:nvPr/>
        </p:nvGrpSpPr>
        <p:grpSpPr>
          <a:xfrm>
            <a:off x="8786042" y="1428267"/>
            <a:ext cx="2801295" cy="4803416"/>
            <a:chOff x="3774475" y="2050352"/>
            <a:chExt cx="2589155" cy="44396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5DC24127-A72D-46F4-A07C-0D247F5C1A59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91AD1610-23B7-41B7-A2E2-316F3CEF9814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>
                  <a:latin typeface="Roboto Light" charset="0"/>
                  <a:ea typeface="Roboto Light" charset="0"/>
                  <a:cs typeface="Roboto Light" charset="0"/>
                </a:rPr>
                <a:t>Pinza C10 Evoluzione</a:t>
              </a:r>
              <a:endParaRPr lang="it-IT" sz="10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Round Same Side Corner Rectangle 16">
              <a:extLst>
                <a:ext uri="{FF2B5EF4-FFF2-40B4-BE49-F238E27FC236}">
                  <a16:creationId xmlns:a16="http://schemas.microsoft.com/office/drawing/2014/main" id="{12B0ED2A-F1B8-49F8-8538-5104809FA4E2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Title 3">
              <a:extLst>
                <a:ext uri="{FF2B5EF4-FFF2-40B4-BE49-F238E27FC236}">
                  <a16:creationId xmlns:a16="http://schemas.microsoft.com/office/drawing/2014/main" id="{430D29DF-D5DE-4748-B995-9711AF8EBF61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Colonna ridotta con inserimento facilitato</a:t>
              </a:r>
            </a:p>
          </p:txBody>
        </p: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605A940E-3C4E-4F57-A6E7-4EE086E249BB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1781CD20-EDE6-4DBA-819B-EC7DBD69B6A9}"/>
              </a:ext>
            </a:extLst>
          </p:cNvPr>
          <p:cNvSpPr/>
          <p:nvPr/>
        </p:nvSpPr>
        <p:spPr>
          <a:xfrm>
            <a:off x="385335" y="3212871"/>
            <a:ext cx="4118048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Riduzione dell’estensione della colonna posteriore e impiego di sistema di fissaggio di semplice realizzazione che semplifica notevolmente il sistema di montaggio della pinza sul basamento e quindi accelera il cambio pinza grazie alle dimensioni ridotte (diversa produzione).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6C3F326-D538-4055-A00F-98FC6D483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12" y="1710961"/>
            <a:ext cx="2801289" cy="2278337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DAB26B5-7B76-43B2-B9FB-1C4B71CC5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40" y="1728352"/>
            <a:ext cx="2801279" cy="2266120"/>
          </a:xfrm>
          <a:prstGeom prst="rect">
            <a:avLst/>
          </a:prstGeom>
        </p:spPr>
      </p:pic>
      <p:sp>
        <p:nvSpPr>
          <p:cNvPr id="21" name="Freeform 53">
            <a:extLst>
              <a:ext uri="{FF2B5EF4-FFF2-40B4-BE49-F238E27FC236}">
                <a16:creationId xmlns:a16="http://schemas.microsoft.com/office/drawing/2014/main" id="{62F6C787-5656-4BE4-88FB-CB340981D0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43" y="310383"/>
            <a:ext cx="280094" cy="279031"/>
          </a:xfrm>
          <a:custGeom>
            <a:avLst/>
            <a:gdLst>
              <a:gd name="T0" fmla="*/ 377 w 395"/>
              <a:gd name="T1" fmla="*/ 83 h 394"/>
              <a:gd name="T2" fmla="*/ 357 w 395"/>
              <a:gd name="T3" fmla="*/ 103 h 394"/>
              <a:gd name="T4" fmla="*/ 313 w 395"/>
              <a:gd name="T5" fmla="*/ 114 h 394"/>
              <a:gd name="T6" fmla="*/ 281 w 395"/>
              <a:gd name="T7" fmla="*/ 81 h 394"/>
              <a:gd name="T8" fmla="*/ 292 w 395"/>
              <a:gd name="T9" fmla="*/ 38 h 394"/>
              <a:gd name="T10" fmla="*/ 311 w 395"/>
              <a:gd name="T11" fmla="*/ 18 h 394"/>
              <a:gd name="T12" fmla="*/ 303 w 395"/>
              <a:gd name="T13" fmla="*/ 4 h 394"/>
              <a:gd name="T14" fmla="*/ 247 w 395"/>
              <a:gd name="T15" fmla="*/ 36 h 394"/>
              <a:gd name="T16" fmla="*/ 224 w 395"/>
              <a:gd name="T17" fmla="*/ 94 h 394"/>
              <a:gd name="T18" fmla="*/ 223 w 395"/>
              <a:gd name="T19" fmla="*/ 99 h 394"/>
              <a:gd name="T20" fmla="*/ 199 w 395"/>
              <a:gd name="T21" fmla="*/ 149 h 394"/>
              <a:gd name="T22" fmla="*/ 13 w 395"/>
              <a:gd name="T23" fmla="*/ 323 h 394"/>
              <a:gd name="T24" fmla="*/ 12 w 395"/>
              <a:gd name="T25" fmla="*/ 366 h 394"/>
              <a:gd name="T26" fmla="*/ 29 w 395"/>
              <a:gd name="T27" fmla="*/ 383 h 394"/>
              <a:gd name="T28" fmla="*/ 71 w 395"/>
              <a:gd name="T29" fmla="*/ 382 h 394"/>
              <a:gd name="T30" fmla="*/ 245 w 395"/>
              <a:gd name="T31" fmla="*/ 196 h 394"/>
              <a:gd name="T32" fmla="*/ 296 w 395"/>
              <a:gd name="T33" fmla="*/ 172 h 394"/>
              <a:gd name="T34" fmla="*/ 301 w 395"/>
              <a:gd name="T35" fmla="*/ 171 h 394"/>
              <a:gd name="T36" fmla="*/ 359 w 395"/>
              <a:gd name="T37" fmla="*/ 147 h 394"/>
              <a:gd name="T38" fmla="*/ 390 w 395"/>
              <a:gd name="T39" fmla="*/ 91 h 394"/>
              <a:gd name="T40" fmla="*/ 377 w 395"/>
              <a:gd name="T41" fmla="*/ 83 h 394"/>
              <a:gd name="T42" fmla="*/ 57 w 395"/>
              <a:gd name="T43" fmla="*/ 353 h 394"/>
              <a:gd name="T44" fmla="*/ 41 w 395"/>
              <a:gd name="T45" fmla="*/ 353 h 394"/>
              <a:gd name="T46" fmla="*/ 41 w 395"/>
              <a:gd name="T47" fmla="*/ 338 h 394"/>
              <a:gd name="T48" fmla="*/ 57 w 395"/>
              <a:gd name="T49" fmla="*/ 338 h 394"/>
              <a:gd name="T50" fmla="*/ 57 w 395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5" h="394">
                <a:moveTo>
                  <a:pt x="377" y="83"/>
                </a:moveTo>
                <a:cubicBezTo>
                  <a:pt x="357" y="103"/>
                  <a:pt x="357" y="103"/>
                  <a:pt x="357" y="103"/>
                </a:cubicBezTo>
                <a:cubicBezTo>
                  <a:pt x="345" y="115"/>
                  <a:pt x="325" y="120"/>
                  <a:pt x="313" y="114"/>
                </a:cubicBezTo>
                <a:cubicBezTo>
                  <a:pt x="301" y="108"/>
                  <a:pt x="287" y="93"/>
                  <a:pt x="281" y="81"/>
                </a:cubicBezTo>
                <a:cubicBezTo>
                  <a:pt x="275" y="69"/>
                  <a:pt x="280" y="50"/>
                  <a:pt x="292" y="38"/>
                </a:cubicBezTo>
                <a:cubicBezTo>
                  <a:pt x="311" y="18"/>
                  <a:pt x="311" y="18"/>
                  <a:pt x="311" y="18"/>
                </a:cubicBezTo>
                <a:cubicBezTo>
                  <a:pt x="323" y="6"/>
                  <a:pt x="320" y="0"/>
                  <a:pt x="303" y="4"/>
                </a:cubicBezTo>
                <a:cubicBezTo>
                  <a:pt x="303" y="4"/>
                  <a:pt x="271" y="13"/>
                  <a:pt x="247" y="36"/>
                </a:cubicBezTo>
                <a:cubicBezTo>
                  <a:pt x="228" y="56"/>
                  <a:pt x="221" y="75"/>
                  <a:pt x="224" y="94"/>
                </a:cubicBezTo>
                <a:cubicBezTo>
                  <a:pt x="223" y="95"/>
                  <a:pt x="223" y="97"/>
                  <a:pt x="223" y="99"/>
                </a:cubicBezTo>
                <a:cubicBezTo>
                  <a:pt x="222" y="115"/>
                  <a:pt x="211" y="138"/>
                  <a:pt x="199" y="149"/>
                </a:cubicBezTo>
                <a:cubicBezTo>
                  <a:pt x="13" y="323"/>
                  <a:pt x="13" y="323"/>
                  <a:pt x="13" y="323"/>
                </a:cubicBezTo>
                <a:cubicBezTo>
                  <a:pt x="1" y="335"/>
                  <a:pt x="0" y="354"/>
                  <a:pt x="12" y="366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41" y="394"/>
                  <a:pt x="60" y="394"/>
                  <a:pt x="71" y="382"/>
                </a:cubicBezTo>
                <a:cubicBezTo>
                  <a:pt x="245" y="196"/>
                  <a:pt x="245" y="196"/>
                  <a:pt x="245" y="196"/>
                </a:cubicBezTo>
                <a:cubicBezTo>
                  <a:pt x="257" y="184"/>
                  <a:pt x="279" y="173"/>
                  <a:pt x="296" y="172"/>
                </a:cubicBezTo>
                <a:cubicBezTo>
                  <a:pt x="297" y="172"/>
                  <a:pt x="299" y="171"/>
                  <a:pt x="301" y="171"/>
                </a:cubicBezTo>
                <a:cubicBezTo>
                  <a:pt x="319" y="173"/>
                  <a:pt x="339" y="167"/>
                  <a:pt x="359" y="147"/>
                </a:cubicBezTo>
                <a:cubicBezTo>
                  <a:pt x="382" y="124"/>
                  <a:pt x="390" y="91"/>
                  <a:pt x="390" y="91"/>
                </a:cubicBezTo>
                <a:cubicBezTo>
                  <a:pt x="395" y="75"/>
                  <a:pt x="389" y="71"/>
                  <a:pt x="377" y="83"/>
                </a:cubicBezTo>
                <a:close/>
                <a:moveTo>
                  <a:pt x="57" y="353"/>
                </a:moveTo>
                <a:cubicBezTo>
                  <a:pt x="53" y="358"/>
                  <a:pt x="46" y="358"/>
                  <a:pt x="41" y="353"/>
                </a:cubicBezTo>
                <a:cubicBezTo>
                  <a:pt x="37" y="349"/>
                  <a:pt x="37" y="342"/>
                  <a:pt x="41" y="338"/>
                </a:cubicBezTo>
                <a:cubicBezTo>
                  <a:pt x="46" y="334"/>
                  <a:pt x="53" y="334"/>
                  <a:pt x="57" y="338"/>
                </a:cubicBezTo>
                <a:cubicBezTo>
                  <a:pt x="61" y="342"/>
                  <a:pt x="61" y="349"/>
                  <a:pt x="57" y="353"/>
                </a:cubicBezTo>
                <a:close/>
              </a:path>
            </a:pathLst>
          </a:custGeom>
          <a:solidFill>
            <a:srgbClr val="07657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DBCB77B-6A02-47AB-986B-BD90EDEB7CAB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74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8653E901-4143-47F3-8460-CBF08B5D5B28}"/>
              </a:ext>
            </a:extLst>
          </p:cNvPr>
          <p:cNvSpPr/>
          <p:nvPr/>
        </p:nvSpPr>
        <p:spPr>
          <a:xfrm>
            <a:off x="325925" y="5866833"/>
            <a:ext cx="2426328" cy="8779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3B0AEB78-DB08-4301-A5DE-614D2BD04D75}"/>
              </a:ext>
            </a:extLst>
          </p:cNvPr>
          <p:cNvGrpSpPr/>
          <p:nvPr/>
        </p:nvGrpSpPr>
        <p:grpSpPr>
          <a:xfrm>
            <a:off x="3990702" y="1323702"/>
            <a:ext cx="4210603" cy="4210603"/>
            <a:chOff x="3990702" y="1323702"/>
            <a:chExt cx="4210603" cy="4210603"/>
          </a:xfrm>
        </p:grpSpPr>
        <p:sp>
          <p:nvSpPr>
            <p:cNvPr id="21" name="Oval 20"/>
            <p:cNvSpPr/>
            <p:nvPr/>
          </p:nvSpPr>
          <p:spPr>
            <a:xfrm>
              <a:off x="3990702" y="1323702"/>
              <a:ext cx="4210603" cy="42106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165100" dir="318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2251" y="2786012"/>
              <a:ext cx="40915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+mj-lt"/>
                </a:rPr>
                <a:t>MOVIMENTAZIONE</a:t>
              </a:r>
              <a:br>
                <a:rPr lang="en-US" sz="2800" spc="600" dirty="0">
                  <a:solidFill>
                    <a:schemeClr val="bg1"/>
                  </a:solidFill>
                  <a:latin typeface="+mj-lt"/>
                </a:rPr>
              </a:br>
              <a:r>
                <a:rPr lang="en-US" sz="2800" spc="600" dirty="0">
                  <a:solidFill>
                    <a:schemeClr val="bg1"/>
                  </a:solidFill>
                  <a:latin typeface="+mj-lt"/>
                </a:rPr>
                <a:t>PERNO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61915" y="3834347"/>
              <a:ext cx="20922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REGOLAZIONE PRESA PINZA</a:t>
              </a:r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EDBC0C2-FD36-4F7C-BF80-FEA1F3F2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05" y="4228648"/>
              <a:ext cx="285790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2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3688911"/>
            <a:ext cx="9543315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b="1" dirty="0"/>
              <a:t>Evoluzione pinza</a:t>
            </a:r>
            <a:r>
              <a:rPr lang="it-IT" sz="1200" dirty="0"/>
              <a:t>: evoluzione in previsione di miglioramenti già in fase di collaudo come il centraggio automatico dello stampo.</a:t>
            </a:r>
            <a:br>
              <a:rPr lang="it-IT" sz="1200" dirty="0"/>
            </a:b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b="1" dirty="0"/>
              <a:t>Optional</a:t>
            </a:r>
            <a:r>
              <a:rPr lang="it-IT" sz="1200" dirty="0"/>
              <a:t> adattabile ad ogni macchina della serie </a:t>
            </a:r>
            <a:r>
              <a:rPr lang="it-IT" sz="1200" dirty="0" err="1"/>
              <a:t>Masterinject</a:t>
            </a:r>
            <a:endParaRPr lang="it-IT" sz="1200" dirty="0"/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it-IT" sz="1200" dirty="0"/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dirty="0"/>
              <a:t>Parametrizzazione del tipo di presa in funzione delle dimensioni stampo grazie alla tecnologia </a:t>
            </a:r>
            <a:r>
              <a:rPr lang="it-IT" sz="1200" b="1" dirty="0" err="1"/>
              <a:t>RFID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126" y="1058388"/>
            <a:ext cx="57070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OBBIETTIVI DELLA</a:t>
            </a:r>
          </a:p>
          <a:p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MOVIMENTAZIONE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677" y="640108"/>
            <a:ext cx="34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F49D1A-CE1A-420B-9917-971CD8FB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7" y="662095"/>
            <a:ext cx="285790" cy="285790"/>
          </a:xfrm>
          <a:prstGeom prst="rect">
            <a:avLst/>
          </a:prstGeom>
        </p:spPr>
      </p:pic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F5A24A6A-EF3C-4BA4-BE1A-8D30FD05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558" y="4666165"/>
            <a:ext cx="666750" cy="6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B9397D1-9DA7-4BE7-9A3C-A7CE8C13A0FC}"/>
              </a:ext>
            </a:extLst>
          </p:cNvPr>
          <p:cNvSpPr/>
          <p:nvPr/>
        </p:nvSpPr>
        <p:spPr>
          <a:xfrm>
            <a:off x="175252" y="606717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655023" y="5573737"/>
            <a:ext cx="8881955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Componentistica stampata e progettata per la movimentazione del perno: il blocchetto è la parte scorrevole sul guscio della pinza e la forcella è l’elemento che trasmettere la movimentazione dal blocchetto al perno.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4CFA540-6CF6-4D0E-90C1-9F4453A129BF}"/>
              </a:ext>
            </a:extLst>
          </p:cNvPr>
          <p:cNvSpPr/>
          <p:nvPr/>
        </p:nvSpPr>
        <p:spPr>
          <a:xfrm>
            <a:off x="175252" y="606717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CB010B09-2314-4F76-9481-A8E08BC4067A}"/>
              </a:ext>
            </a:extLst>
          </p:cNvPr>
          <p:cNvGrpSpPr/>
          <p:nvPr/>
        </p:nvGrpSpPr>
        <p:grpSpPr>
          <a:xfrm>
            <a:off x="4691036" y="496230"/>
            <a:ext cx="3118132" cy="3978930"/>
            <a:chOff x="825608" y="2050353"/>
            <a:chExt cx="3118132" cy="39789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3C46822A-B345-4145-ACE1-E6729A48B8CE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Title 3">
              <a:extLst>
                <a:ext uri="{FF2B5EF4-FFF2-40B4-BE49-F238E27FC236}">
                  <a16:creationId xmlns:a16="http://schemas.microsoft.com/office/drawing/2014/main" id="{2CF8E936-DB50-45AB-B48A-0D95EE1508F4}"/>
                </a:ext>
              </a:extLst>
            </p:cNvPr>
            <p:cNvSpPr txBox="1">
              <a:spLocks/>
            </p:cNvSpPr>
            <p:nvPr/>
          </p:nvSpPr>
          <p:spPr>
            <a:xfrm>
              <a:off x="1002707" y="5652398"/>
              <a:ext cx="2780158" cy="29265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Vite e madrevite stampati</a:t>
              </a:r>
            </a:p>
          </p:txBody>
        </p:sp>
      </p:grpSp>
      <p:grpSp>
        <p:nvGrpSpPr>
          <p:cNvPr id="10" name="Group 16">
            <a:extLst>
              <a:ext uri="{FF2B5EF4-FFF2-40B4-BE49-F238E27FC236}">
                <a16:creationId xmlns:a16="http://schemas.microsoft.com/office/drawing/2014/main" id="{46618E3A-FC64-49FF-BB7E-BA689C0394BE}"/>
              </a:ext>
            </a:extLst>
          </p:cNvPr>
          <p:cNvGrpSpPr/>
          <p:nvPr/>
        </p:nvGrpSpPr>
        <p:grpSpPr>
          <a:xfrm>
            <a:off x="8290448" y="496230"/>
            <a:ext cx="3118132" cy="3978930"/>
            <a:chOff x="825608" y="2050353"/>
            <a:chExt cx="3118132" cy="39789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F84A5C89-49E1-476D-94C5-16A163B5D926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1F9E2B68-1148-444E-9DCE-F50645A0D8EE}"/>
                </a:ext>
              </a:extLst>
            </p:cNvPr>
            <p:cNvSpPr txBox="1">
              <a:spLocks/>
            </p:cNvSpPr>
            <p:nvPr/>
          </p:nvSpPr>
          <p:spPr>
            <a:xfrm>
              <a:off x="1002707" y="5652398"/>
              <a:ext cx="2780158" cy="29265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Forcella</a:t>
              </a: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9AA6A52B-375F-45FD-8292-0962433D7D1D}"/>
              </a:ext>
            </a:extLst>
          </p:cNvPr>
          <p:cNvGrpSpPr/>
          <p:nvPr/>
        </p:nvGrpSpPr>
        <p:grpSpPr>
          <a:xfrm>
            <a:off x="1091626" y="496230"/>
            <a:ext cx="3118132" cy="3978930"/>
            <a:chOff x="825608" y="2050353"/>
            <a:chExt cx="3118132" cy="39789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7123CD3B-5F31-450E-B37F-56C82E051D3A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itle 3">
              <a:extLst>
                <a:ext uri="{FF2B5EF4-FFF2-40B4-BE49-F238E27FC236}">
                  <a16:creationId xmlns:a16="http://schemas.microsoft.com/office/drawing/2014/main" id="{2469EA3F-8B51-4452-B679-0E96EF93EA93}"/>
                </a:ext>
              </a:extLst>
            </p:cNvPr>
            <p:cNvSpPr txBox="1">
              <a:spLocks/>
            </p:cNvSpPr>
            <p:nvPr/>
          </p:nvSpPr>
          <p:spPr>
            <a:xfrm>
              <a:off x="1002707" y="5652398"/>
              <a:ext cx="2780158" cy="29265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Blocchetto centrale  e madrevite</a:t>
              </a:r>
            </a:p>
          </p:txBody>
        </p:sp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2F7E1F39-9368-425B-BCE1-A9AE9D64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05" y="6319692"/>
            <a:ext cx="285790" cy="28579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E8C6C91-7163-4E1F-B6C0-56FA553D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6" y="840532"/>
            <a:ext cx="3118130" cy="299820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DACC177-2F3A-4FA0-80A9-D6B8E6DCD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46" y="785469"/>
            <a:ext cx="3118132" cy="310832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0145EF3-448E-48E9-A41F-A278204BD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78" y="496230"/>
            <a:ext cx="1964647" cy="3546476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71E42077-CD27-427D-A3B5-D54D353FA966}"/>
              </a:ext>
            </a:extLst>
          </p:cNvPr>
          <p:cNvSpPr txBox="1"/>
          <p:nvPr/>
        </p:nvSpPr>
        <p:spPr>
          <a:xfrm>
            <a:off x="3124482" y="4621066"/>
            <a:ext cx="594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COMPONENTI PER MOVIMENTAZIONE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EEC1994-5DE6-4567-A637-AAEDDC19AC37}"/>
              </a:ext>
            </a:extLst>
          </p:cNvPr>
          <p:cNvSpPr txBox="1"/>
          <p:nvPr/>
        </p:nvSpPr>
        <p:spPr>
          <a:xfrm>
            <a:off x="4528808" y="5103603"/>
            <a:ext cx="3134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MECCANICA</a:t>
            </a:r>
          </a:p>
        </p:txBody>
      </p:sp>
    </p:spTree>
    <p:extLst>
      <p:ext uri="{BB962C8B-B14F-4D97-AF65-F5344CB8AC3E}">
        <p14:creationId xmlns:p14="http://schemas.microsoft.com/office/powerpoint/2010/main" val="39607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3789" y="2570289"/>
            <a:ext cx="344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CIRCUITALE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B10F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067" y="2977578"/>
            <a:ext cx="4715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PROGETTAZIONE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ELETTRONICA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C0A415-0DF9-48B2-8445-A875E5EA8F25}"/>
              </a:ext>
            </a:extLst>
          </p:cNvPr>
          <p:cNvGrpSpPr/>
          <p:nvPr/>
        </p:nvGrpSpPr>
        <p:grpSpPr>
          <a:xfrm>
            <a:off x="7124235" y="1394568"/>
            <a:ext cx="3746636" cy="3744671"/>
            <a:chOff x="7124235" y="1394565"/>
            <a:chExt cx="3746636" cy="3744671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4" y="4265455"/>
              <a:ext cx="1013382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B10F4D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5" y="3830827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EB156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1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1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18" y="1568023"/>
              <a:ext cx="1006133" cy="700234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B10F4D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0" y="785665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EB156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6" y="3348867"/>
              <a:ext cx="697335" cy="1010482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3" y="2468093"/>
              <a:ext cx="1916582" cy="700234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</p:grp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B49B16-1346-4E44-A78D-288AC77AA199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eform 56">
            <a:extLst>
              <a:ext uri="{FF2B5EF4-FFF2-40B4-BE49-F238E27FC236}">
                <a16:creationId xmlns:a16="http://schemas.microsoft.com/office/drawing/2014/main" id="{DE211950-6854-4F54-9EAF-8411C6366A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04078" y="3013087"/>
            <a:ext cx="586951" cy="507633"/>
          </a:xfrm>
          <a:custGeom>
            <a:avLst/>
            <a:gdLst>
              <a:gd name="T0" fmla="*/ 179 w 388"/>
              <a:gd name="T1" fmla="*/ 14 h 336"/>
              <a:gd name="T2" fmla="*/ 9 w 388"/>
              <a:gd name="T3" fmla="*/ 309 h 336"/>
              <a:gd name="T4" fmla="*/ 24 w 388"/>
              <a:gd name="T5" fmla="*/ 336 h 336"/>
              <a:gd name="T6" fmla="*/ 365 w 388"/>
              <a:gd name="T7" fmla="*/ 336 h 336"/>
              <a:gd name="T8" fmla="*/ 380 w 388"/>
              <a:gd name="T9" fmla="*/ 309 h 336"/>
              <a:gd name="T10" fmla="*/ 210 w 388"/>
              <a:gd name="T11" fmla="*/ 14 h 336"/>
              <a:gd name="T12" fmla="*/ 179 w 388"/>
              <a:gd name="T13" fmla="*/ 14 h 336"/>
              <a:gd name="T14" fmla="*/ 222 w 388"/>
              <a:gd name="T15" fmla="*/ 185 h 336"/>
              <a:gd name="T16" fmla="*/ 232 w 388"/>
              <a:gd name="T17" fmla="*/ 201 h 336"/>
              <a:gd name="T18" fmla="*/ 202 w 388"/>
              <a:gd name="T19" fmla="*/ 272 h 336"/>
              <a:gd name="T20" fmla="*/ 195 w 388"/>
              <a:gd name="T21" fmla="*/ 271 h 336"/>
              <a:gd name="T22" fmla="*/ 195 w 388"/>
              <a:gd name="T23" fmla="*/ 230 h 336"/>
              <a:gd name="T24" fmla="*/ 177 w 388"/>
              <a:gd name="T25" fmla="*/ 212 h 336"/>
              <a:gd name="T26" fmla="*/ 170 w 388"/>
              <a:gd name="T27" fmla="*/ 212 h 336"/>
              <a:gd name="T28" fmla="*/ 160 w 388"/>
              <a:gd name="T29" fmla="*/ 196 h 336"/>
              <a:gd name="T30" fmla="*/ 190 w 388"/>
              <a:gd name="T31" fmla="*/ 125 h 336"/>
              <a:gd name="T32" fmla="*/ 197 w 388"/>
              <a:gd name="T33" fmla="*/ 127 h 336"/>
              <a:gd name="T34" fmla="*/ 197 w 388"/>
              <a:gd name="T35" fmla="*/ 168 h 336"/>
              <a:gd name="T36" fmla="*/ 215 w 388"/>
              <a:gd name="T37" fmla="*/ 185 h 336"/>
              <a:gd name="T38" fmla="*/ 222 w 388"/>
              <a:gd name="T39" fmla="*/ 1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" h="336">
                <a:moveTo>
                  <a:pt x="179" y="14"/>
                </a:moveTo>
                <a:cubicBezTo>
                  <a:pt x="9" y="309"/>
                  <a:pt x="9" y="309"/>
                  <a:pt x="9" y="309"/>
                </a:cubicBezTo>
                <a:cubicBezTo>
                  <a:pt x="0" y="324"/>
                  <a:pt x="7" y="336"/>
                  <a:pt x="24" y="336"/>
                </a:cubicBezTo>
                <a:cubicBezTo>
                  <a:pt x="365" y="336"/>
                  <a:pt x="365" y="336"/>
                  <a:pt x="365" y="336"/>
                </a:cubicBezTo>
                <a:cubicBezTo>
                  <a:pt x="382" y="336"/>
                  <a:pt x="388" y="324"/>
                  <a:pt x="380" y="309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1" y="0"/>
                  <a:pt x="188" y="0"/>
                  <a:pt x="179" y="14"/>
                </a:cubicBezTo>
                <a:close/>
                <a:moveTo>
                  <a:pt x="222" y="185"/>
                </a:moveTo>
                <a:cubicBezTo>
                  <a:pt x="231" y="185"/>
                  <a:pt x="236" y="192"/>
                  <a:pt x="232" y="201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198" y="281"/>
                  <a:pt x="195" y="280"/>
                  <a:pt x="195" y="271"/>
                </a:cubicBezTo>
                <a:cubicBezTo>
                  <a:pt x="195" y="230"/>
                  <a:pt x="195" y="230"/>
                  <a:pt x="195" y="230"/>
                </a:cubicBezTo>
                <a:cubicBezTo>
                  <a:pt x="195" y="220"/>
                  <a:pt x="187" y="212"/>
                  <a:pt x="177" y="212"/>
                </a:cubicBezTo>
                <a:cubicBezTo>
                  <a:pt x="170" y="212"/>
                  <a:pt x="170" y="212"/>
                  <a:pt x="170" y="212"/>
                </a:cubicBezTo>
                <a:cubicBezTo>
                  <a:pt x="161" y="212"/>
                  <a:pt x="156" y="205"/>
                  <a:pt x="160" y="196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4" y="116"/>
                  <a:pt x="197" y="117"/>
                  <a:pt x="197" y="127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7" y="177"/>
                  <a:pt x="205" y="185"/>
                  <a:pt x="215" y="185"/>
                </a:cubicBezTo>
                <a:lnTo>
                  <a:pt x="222" y="185"/>
                </a:lnTo>
                <a:close/>
              </a:path>
            </a:pathLst>
          </a:custGeom>
          <a:solidFill>
            <a:srgbClr val="B10F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0D988282-35A7-4265-B8BF-01A67854585A}"/>
              </a:ext>
            </a:extLst>
          </p:cNvPr>
          <p:cNvGrpSpPr/>
          <p:nvPr/>
        </p:nvGrpSpPr>
        <p:grpSpPr>
          <a:xfrm>
            <a:off x="2871370" y="2118151"/>
            <a:ext cx="2304000" cy="3442235"/>
            <a:chOff x="2871369" y="2118148"/>
            <a:chExt cx="2304000" cy="34422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9BC7A3FA-9ABC-4964-B1D1-033B7C2A5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1369" y="2118148"/>
              <a:ext cx="2304000" cy="2304000"/>
            </a:xfrm>
            <a:prstGeom prst="ellipse">
              <a:avLst/>
            </a:prstGeom>
            <a:solidFill>
              <a:srgbClr val="0B151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200" dirty="0">
                  <a:solidFill>
                    <a:srgbClr val="0CB9E3"/>
                  </a:solidFill>
                  <a:latin typeface="+mj-lt"/>
                </a:rPr>
                <a:t>M</a:t>
              </a:r>
            </a:p>
          </p:txBody>
        </p:sp>
        <p:sp>
          <p:nvSpPr>
            <p:cNvPr id="57" name="TextBox 57">
              <a:extLst>
                <a:ext uri="{FF2B5EF4-FFF2-40B4-BE49-F238E27FC236}">
                  <a16:creationId xmlns:a16="http://schemas.microsoft.com/office/drawing/2014/main" id="{AE120B2A-6FBC-469E-8647-4D5A27B0F2D6}"/>
                </a:ext>
              </a:extLst>
            </p:cNvPr>
            <p:cNvSpPr txBox="1"/>
            <p:nvPr/>
          </p:nvSpPr>
          <p:spPr>
            <a:xfrm>
              <a:off x="2984020" y="4688810"/>
              <a:ext cx="20787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MATTEO GRAPPOLINI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58" name="TextBox 64">
              <a:extLst>
                <a:ext uri="{FF2B5EF4-FFF2-40B4-BE49-F238E27FC236}">
                  <a16:creationId xmlns:a16="http://schemas.microsoft.com/office/drawing/2014/main" id="{FDF0E7F7-9275-4726-9BCE-28B6EDB275DB}"/>
                </a:ext>
              </a:extLst>
            </p:cNvPr>
            <p:cNvSpPr txBox="1"/>
            <p:nvPr/>
          </p:nvSpPr>
          <p:spPr>
            <a:xfrm>
              <a:off x="3659328" y="4990567"/>
              <a:ext cx="728084" cy="2565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0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Studente</a:t>
              </a:r>
              <a:endPara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881BBDB-D4AC-4DB4-A1DC-B89BFED5B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6725" y="5329121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0D6DCC4-2534-407D-A72E-10C1B6A6FEE2}"/>
              </a:ext>
            </a:extLst>
          </p:cNvPr>
          <p:cNvGrpSpPr/>
          <p:nvPr/>
        </p:nvGrpSpPr>
        <p:grpSpPr>
          <a:xfrm>
            <a:off x="2129083" y="1727473"/>
            <a:ext cx="8499793" cy="3329701"/>
            <a:chOff x="2129079" y="1727470"/>
            <a:chExt cx="8499793" cy="3329701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6A4E1B6-6CD5-4992-8B16-3895A9E21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079" y="1727470"/>
              <a:ext cx="456625" cy="416917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C37204B6-AC59-46ED-A493-18A6FEEC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006" y="2045988"/>
              <a:ext cx="972866" cy="972866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AD62FDF4-0F56-40DF-92F3-644099666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147" y="4591933"/>
              <a:ext cx="465238" cy="465238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Freeform 9">
            <a:extLst>
              <a:ext uri="{FF2B5EF4-FFF2-40B4-BE49-F238E27FC236}">
                <a16:creationId xmlns:a16="http://schemas.microsoft.com/office/drawing/2014/main" id="{2F6C190D-DFE1-406B-A0BF-9858ED2C2D72}"/>
              </a:ext>
            </a:extLst>
          </p:cNvPr>
          <p:cNvSpPr>
            <a:spLocks/>
          </p:cNvSpPr>
          <p:nvPr/>
        </p:nvSpPr>
        <p:spPr bwMode="auto">
          <a:xfrm>
            <a:off x="7007485" y="1299321"/>
            <a:ext cx="1072075" cy="1075652"/>
          </a:xfrm>
          <a:custGeom>
            <a:avLst/>
            <a:gdLst>
              <a:gd name="T0" fmla="*/ 421 w 456"/>
              <a:gd name="T1" fmla="*/ 35 h 457"/>
              <a:gd name="T2" fmla="*/ 421 w 456"/>
              <a:gd name="T3" fmla="*/ 163 h 457"/>
              <a:gd name="T4" fmla="*/ 162 w 456"/>
              <a:gd name="T5" fmla="*/ 422 h 457"/>
              <a:gd name="T6" fmla="*/ 35 w 456"/>
              <a:gd name="T7" fmla="*/ 422 h 457"/>
              <a:gd name="T8" fmla="*/ 35 w 456"/>
              <a:gd name="T9" fmla="*/ 422 h 457"/>
              <a:gd name="T10" fmla="*/ 35 w 456"/>
              <a:gd name="T11" fmla="*/ 294 h 457"/>
              <a:gd name="T12" fmla="*/ 294 w 456"/>
              <a:gd name="T13" fmla="*/ 35 h 457"/>
              <a:gd name="T14" fmla="*/ 421 w 456"/>
              <a:gd name="T15" fmla="*/ 35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6" h="457">
                <a:moveTo>
                  <a:pt x="421" y="35"/>
                </a:moveTo>
                <a:cubicBezTo>
                  <a:pt x="456" y="71"/>
                  <a:pt x="456" y="128"/>
                  <a:pt x="421" y="163"/>
                </a:cubicBezTo>
                <a:cubicBezTo>
                  <a:pt x="162" y="422"/>
                  <a:pt x="162" y="422"/>
                  <a:pt x="162" y="422"/>
                </a:cubicBezTo>
                <a:cubicBezTo>
                  <a:pt x="127" y="457"/>
                  <a:pt x="70" y="457"/>
                  <a:pt x="35" y="422"/>
                </a:cubicBezTo>
                <a:cubicBezTo>
                  <a:pt x="35" y="422"/>
                  <a:pt x="35" y="422"/>
                  <a:pt x="35" y="422"/>
                </a:cubicBezTo>
                <a:cubicBezTo>
                  <a:pt x="0" y="387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1" y="35"/>
                </a:cubicBezTo>
                <a:close/>
              </a:path>
            </a:pathLst>
          </a:custGeom>
          <a:solidFill>
            <a:srgbClr val="0CB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F3E4CA8-4DF5-454A-8D5E-37BC92E81980}"/>
              </a:ext>
            </a:extLst>
          </p:cNvPr>
          <p:cNvGrpSpPr/>
          <p:nvPr/>
        </p:nvGrpSpPr>
        <p:grpSpPr>
          <a:xfrm>
            <a:off x="859670" y="2748693"/>
            <a:ext cx="4947133" cy="3604347"/>
            <a:chOff x="859669" y="2748693"/>
            <a:chExt cx="4947133" cy="3604346"/>
          </a:xfrm>
        </p:grpSpPr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8188E5A6-1F05-4FC6-A87E-7F999C83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796" y="2748693"/>
              <a:ext cx="465238" cy="465238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9B7A8AF-0A9C-4F8E-8F8B-DE5090F3E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591" y="5440832"/>
              <a:ext cx="909170" cy="912207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4">
              <a:extLst>
                <a:ext uri="{FF2B5EF4-FFF2-40B4-BE49-F238E27FC236}">
                  <a16:creationId xmlns:a16="http://schemas.microsoft.com/office/drawing/2014/main" id="{A23427EB-8E56-4D62-8BCD-82D298083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20" y="4657682"/>
              <a:ext cx="369682" cy="369682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6B898C9C-6623-4766-8AA6-DAD3E1B2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69" y="3887400"/>
              <a:ext cx="972866" cy="972866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80BD6AF-1BA8-483A-B6A9-A4AA05D81894}"/>
              </a:ext>
            </a:extLst>
          </p:cNvPr>
          <p:cNvGrpSpPr/>
          <p:nvPr/>
        </p:nvGrpSpPr>
        <p:grpSpPr>
          <a:xfrm>
            <a:off x="3189290" y="900683"/>
            <a:ext cx="5292957" cy="3402648"/>
            <a:chOff x="3189288" y="900683"/>
            <a:chExt cx="5292957" cy="3402648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A20DC4AE-E2A0-483F-BA59-B2AB5489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288" y="1299320"/>
              <a:ext cx="972866" cy="972866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BA98965C-A3DA-4F8D-AC97-0068A6626F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891" y="900683"/>
              <a:ext cx="390354" cy="356410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4A958007-8673-404B-9BF9-6B2FB7868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2249" y="3946921"/>
              <a:ext cx="390355" cy="356410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1C8BE86-591D-49CD-A724-317EEF856769}"/>
              </a:ext>
            </a:extLst>
          </p:cNvPr>
          <p:cNvGrpSpPr/>
          <p:nvPr/>
        </p:nvGrpSpPr>
        <p:grpSpPr>
          <a:xfrm>
            <a:off x="7016632" y="2118151"/>
            <a:ext cx="2304000" cy="3442235"/>
            <a:chOff x="7016631" y="2118148"/>
            <a:chExt cx="2304000" cy="34422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TextBox 57"/>
            <p:cNvSpPr txBox="1"/>
            <p:nvPr/>
          </p:nvSpPr>
          <p:spPr>
            <a:xfrm>
              <a:off x="7264030" y="4688810"/>
              <a:ext cx="1809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LUCA ZAPPALORTI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42" name="TextBox 64"/>
            <p:cNvSpPr txBox="1"/>
            <p:nvPr/>
          </p:nvSpPr>
          <p:spPr>
            <a:xfrm>
              <a:off x="7804590" y="4990567"/>
              <a:ext cx="728084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0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Studente</a:t>
              </a:r>
              <a:endPara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8041987" y="5329121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7233F63-53BD-4A19-A39F-AA72FD9EF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631" y="2118148"/>
              <a:ext cx="2304000" cy="2304000"/>
            </a:xfrm>
            <a:prstGeom prst="ellipse">
              <a:avLst/>
            </a:prstGeom>
            <a:solidFill>
              <a:srgbClr val="0B151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200" dirty="0">
                  <a:solidFill>
                    <a:srgbClr val="0CB9E3"/>
                  </a:solidFill>
                  <a:latin typeface="+mj-lt"/>
                </a:rPr>
                <a:t>L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3472C2-D496-40DF-84B0-599AEDE3BA8D}"/>
              </a:ext>
            </a:extLst>
          </p:cNvPr>
          <p:cNvGrpSpPr/>
          <p:nvPr/>
        </p:nvGrpSpPr>
        <p:grpSpPr>
          <a:xfrm>
            <a:off x="526322" y="458956"/>
            <a:ext cx="3020995" cy="923330"/>
            <a:chOff x="526320" y="458955"/>
            <a:chExt cx="3020997" cy="923330"/>
          </a:xfrm>
        </p:grpSpPr>
        <p:sp>
          <p:nvSpPr>
            <p:cNvPr id="60" name="TextBox 59"/>
            <p:cNvSpPr txBox="1"/>
            <p:nvPr/>
          </p:nvSpPr>
          <p:spPr>
            <a:xfrm>
              <a:off x="977125" y="458955"/>
              <a:ext cx="25701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IL TEAM</a:t>
              </a:r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526320" y="804989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66312" y="1266398"/>
            <a:ext cx="2541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SQUADRA PROGETTO</a:t>
            </a:r>
          </a:p>
        </p:txBody>
      </p: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3688911"/>
            <a:ext cx="9543315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dirty="0"/>
              <a:t>Impiego  </a:t>
            </a:r>
            <a:r>
              <a:rPr lang="it-IT" sz="1200" b="1" dirty="0"/>
              <a:t>libreria </a:t>
            </a:r>
            <a:r>
              <a:rPr lang="it-IT" sz="1200" b="1" dirty="0" err="1"/>
              <a:t>Accelstepper</a:t>
            </a:r>
            <a:r>
              <a:rPr lang="it-IT" sz="1200" dirty="0"/>
              <a:t> e relative funzioni come il settaggio velocità, accelerazione  e distanza</a:t>
            </a:r>
            <a:br>
              <a:rPr lang="it-IT" sz="1200" dirty="0"/>
            </a:b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dirty="0"/>
              <a:t>Impiego del </a:t>
            </a:r>
            <a:r>
              <a:rPr lang="it-IT" sz="1200" b="1" dirty="0"/>
              <a:t>driver A4988 </a:t>
            </a:r>
            <a:r>
              <a:rPr lang="it-IT" sz="1200" dirty="0"/>
              <a:t>per il controllo del motore a passo</a:t>
            </a:r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it-IT" sz="1200" dirty="0"/>
          </a:p>
          <a:p>
            <a:pPr marL="342891" indent="-342891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it-IT" sz="1200" dirty="0"/>
              <a:t>Impiego di </a:t>
            </a:r>
            <a:r>
              <a:rPr lang="it-IT" sz="1200" b="1" dirty="0"/>
              <a:t>Arduino Mega</a:t>
            </a:r>
            <a:r>
              <a:rPr lang="it-IT" sz="1200" dirty="0"/>
              <a:t> come controllore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126" y="1058388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STRUTTURA</a:t>
            </a:r>
          </a:p>
          <a:p>
            <a:r>
              <a:rPr lang="it-IT" sz="5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PROGRAMMA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46" y="640108"/>
            <a:ext cx="344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PROGETTAZIONE CIRCUITALE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9397D1-9DA7-4BE7-9A3C-A7CE8C13A0FC}"/>
              </a:ext>
            </a:extLst>
          </p:cNvPr>
          <p:cNvSpPr/>
          <p:nvPr/>
        </p:nvSpPr>
        <p:spPr>
          <a:xfrm>
            <a:off x="175252" y="606717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eform 56">
            <a:extLst>
              <a:ext uri="{FF2B5EF4-FFF2-40B4-BE49-F238E27FC236}">
                <a16:creationId xmlns:a16="http://schemas.microsoft.com/office/drawing/2014/main" id="{451BF494-CB9C-4B72-A7E4-B179DA8232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2277" y="640107"/>
            <a:ext cx="355869" cy="307778"/>
          </a:xfrm>
          <a:custGeom>
            <a:avLst/>
            <a:gdLst>
              <a:gd name="T0" fmla="*/ 179 w 388"/>
              <a:gd name="T1" fmla="*/ 14 h 336"/>
              <a:gd name="T2" fmla="*/ 9 w 388"/>
              <a:gd name="T3" fmla="*/ 309 h 336"/>
              <a:gd name="T4" fmla="*/ 24 w 388"/>
              <a:gd name="T5" fmla="*/ 336 h 336"/>
              <a:gd name="T6" fmla="*/ 365 w 388"/>
              <a:gd name="T7" fmla="*/ 336 h 336"/>
              <a:gd name="T8" fmla="*/ 380 w 388"/>
              <a:gd name="T9" fmla="*/ 309 h 336"/>
              <a:gd name="T10" fmla="*/ 210 w 388"/>
              <a:gd name="T11" fmla="*/ 14 h 336"/>
              <a:gd name="T12" fmla="*/ 179 w 388"/>
              <a:gd name="T13" fmla="*/ 14 h 336"/>
              <a:gd name="T14" fmla="*/ 222 w 388"/>
              <a:gd name="T15" fmla="*/ 185 h 336"/>
              <a:gd name="T16" fmla="*/ 232 w 388"/>
              <a:gd name="T17" fmla="*/ 201 h 336"/>
              <a:gd name="T18" fmla="*/ 202 w 388"/>
              <a:gd name="T19" fmla="*/ 272 h 336"/>
              <a:gd name="T20" fmla="*/ 195 w 388"/>
              <a:gd name="T21" fmla="*/ 271 h 336"/>
              <a:gd name="T22" fmla="*/ 195 w 388"/>
              <a:gd name="T23" fmla="*/ 230 h 336"/>
              <a:gd name="T24" fmla="*/ 177 w 388"/>
              <a:gd name="T25" fmla="*/ 212 h 336"/>
              <a:gd name="T26" fmla="*/ 170 w 388"/>
              <a:gd name="T27" fmla="*/ 212 h 336"/>
              <a:gd name="T28" fmla="*/ 160 w 388"/>
              <a:gd name="T29" fmla="*/ 196 h 336"/>
              <a:gd name="T30" fmla="*/ 190 w 388"/>
              <a:gd name="T31" fmla="*/ 125 h 336"/>
              <a:gd name="T32" fmla="*/ 197 w 388"/>
              <a:gd name="T33" fmla="*/ 127 h 336"/>
              <a:gd name="T34" fmla="*/ 197 w 388"/>
              <a:gd name="T35" fmla="*/ 168 h 336"/>
              <a:gd name="T36" fmla="*/ 215 w 388"/>
              <a:gd name="T37" fmla="*/ 185 h 336"/>
              <a:gd name="T38" fmla="*/ 222 w 388"/>
              <a:gd name="T39" fmla="*/ 1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" h="336">
                <a:moveTo>
                  <a:pt x="179" y="14"/>
                </a:moveTo>
                <a:cubicBezTo>
                  <a:pt x="9" y="309"/>
                  <a:pt x="9" y="309"/>
                  <a:pt x="9" y="309"/>
                </a:cubicBezTo>
                <a:cubicBezTo>
                  <a:pt x="0" y="324"/>
                  <a:pt x="7" y="336"/>
                  <a:pt x="24" y="336"/>
                </a:cubicBezTo>
                <a:cubicBezTo>
                  <a:pt x="365" y="336"/>
                  <a:pt x="365" y="336"/>
                  <a:pt x="365" y="336"/>
                </a:cubicBezTo>
                <a:cubicBezTo>
                  <a:pt x="382" y="336"/>
                  <a:pt x="388" y="324"/>
                  <a:pt x="380" y="309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1" y="0"/>
                  <a:pt x="188" y="0"/>
                  <a:pt x="179" y="14"/>
                </a:cubicBezTo>
                <a:close/>
                <a:moveTo>
                  <a:pt x="222" y="185"/>
                </a:moveTo>
                <a:cubicBezTo>
                  <a:pt x="231" y="185"/>
                  <a:pt x="236" y="192"/>
                  <a:pt x="232" y="201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198" y="281"/>
                  <a:pt x="195" y="280"/>
                  <a:pt x="195" y="271"/>
                </a:cubicBezTo>
                <a:cubicBezTo>
                  <a:pt x="195" y="230"/>
                  <a:pt x="195" y="230"/>
                  <a:pt x="195" y="230"/>
                </a:cubicBezTo>
                <a:cubicBezTo>
                  <a:pt x="195" y="220"/>
                  <a:pt x="187" y="212"/>
                  <a:pt x="177" y="212"/>
                </a:cubicBezTo>
                <a:cubicBezTo>
                  <a:pt x="170" y="212"/>
                  <a:pt x="170" y="212"/>
                  <a:pt x="170" y="212"/>
                </a:cubicBezTo>
                <a:cubicBezTo>
                  <a:pt x="161" y="212"/>
                  <a:pt x="156" y="205"/>
                  <a:pt x="160" y="196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4" y="116"/>
                  <a:pt x="197" y="117"/>
                  <a:pt x="197" y="127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7" y="177"/>
                  <a:pt x="205" y="185"/>
                  <a:pt x="215" y="185"/>
                </a:cubicBezTo>
                <a:lnTo>
                  <a:pt x="222" y="185"/>
                </a:lnTo>
                <a:close/>
              </a:path>
            </a:pathLst>
          </a:custGeom>
          <a:solidFill>
            <a:srgbClr val="B10F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15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5FE881EA-CED7-4C23-95E2-4439512A72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solidFill>
            <a:srgbClr val="FFC000"/>
          </a:solidFill>
        </p:spPr>
      </p:pic>
      <p:grpSp>
        <p:nvGrpSpPr>
          <p:cNvPr id="15" name="Group 14"/>
          <p:cNvGrpSpPr/>
          <p:nvPr/>
        </p:nvGrpSpPr>
        <p:grpSpPr>
          <a:xfrm>
            <a:off x="1679270" y="-279430"/>
            <a:ext cx="7659223" cy="3964487"/>
            <a:chOff x="2037184" y="1360110"/>
            <a:chExt cx="10065881" cy="5210195"/>
          </a:xfrm>
          <a:solidFill>
            <a:srgbClr val="EB1567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3392" y="3742491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DEBOUNCING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4" y="3332166"/>
            <a:ext cx="6927" cy="35258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3391" y="4958786"/>
            <a:ext cx="4121119" cy="89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Considerazione e risoluzione dell’effetto di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Bouncing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dei pulsanti mediante un delay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antibouncing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Delay (300);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6373" y="3606867"/>
            <a:ext cx="1592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INPUT</a:t>
            </a:r>
          </a:p>
          <a:p>
            <a:r>
              <a:rPr lang="it-IT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PULLUP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76376" y="4958786"/>
            <a:ext cx="4121119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Utilizzo della funzione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INPUT_PULLUP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portare l’ingresso del bottone  verso “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ground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”: altrimenti l’ingresso rimarrebbe flottante ed il controllore percepirebbe vari segnali che potrebbe scambiare come pulsante premuto.</a:t>
            </a:r>
          </a:p>
        </p:txBody>
      </p:sp>
      <p:sp>
        <p:nvSpPr>
          <p:cNvPr id="29" name="Freeform 56">
            <a:extLst>
              <a:ext uri="{FF2B5EF4-FFF2-40B4-BE49-F238E27FC236}">
                <a16:creationId xmlns:a16="http://schemas.microsoft.com/office/drawing/2014/main" id="{743E1B94-9AA9-4205-B92D-BA8B4D4430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7631" y="3874913"/>
            <a:ext cx="355869" cy="307778"/>
          </a:xfrm>
          <a:custGeom>
            <a:avLst/>
            <a:gdLst>
              <a:gd name="T0" fmla="*/ 179 w 388"/>
              <a:gd name="T1" fmla="*/ 14 h 336"/>
              <a:gd name="T2" fmla="*/ 9 w 388"/>
              <a:gd name="T3" fmla="*/ 309 h 336"/>
              <a:gd name="T4" fmla="*/ 24 w 388"/>
              <a:gd name="T5" fmla="*/ 336 h 336"/>
              <a:gd name="T6" fmla="*/ 365 w 388"/>
              <a:gd name="T7" fmla="*/ 336 h 336"/>
              <a:gd name="T8" fmla="*/ 380 w 388"/>
              <a:gd name="T9" fmla="*/ 309 h 336"/>
              <a:gd name="T10" fmla="*/ 210 w 388"/>
              <a:gd name="T11" fmla="*/ 14 h 336"/>
              <a:gd name="T12" fmla="*/ 179 w 388"/>
              <a:gd name="T13" fmla="*/ 14 h 336"/>
              <a:gd name="T14" fmla="*/ 222 w 388"/>
              <a:gd name="T15" fmla="*/ 185 h 336"/>
              <a:gd name="T16" fmla="*/ 232 w 388"/>
              <a:gd name="T17" fmla="*/ 201 h 336"/>
              <a:gd name="T18" fmla="*/ 202 w 388"/>
              <a:gd name="T19" fmla="*/ 272 h 336"/>
              <a:gd name="T20" fmla="*/ 195 w 388"/>
              <a:gd name="T21" fmla="*/ 271 h 336"/>
              <a:gd name="T22" fmla="*/ 195 w 388"/>
              <a:gd name="T23" fmla="*/ 230 h 336"/>
              <a:gd name="T24" fmla="*/ 177 w 388"/>
              <a:gd name="T25" fmla="*/ 212 h 336"/>
              <a:gd name="T26" fmla="*/ 170 w 388"/>
              <a:gd name="T27" fmla="*/ 212 h 336"/>
              <a:gd name="T28" fmla="*/ 160 w 388"/>
              <a:gd name="T29" fmla="*/ 196 h 336"/>
              <a:gd name="T30" fmla="*/ 190 w 388"/>
              <a:gd name="T31" fmla="*/ 125 h 336"/>
              <a:gd name="T32" fmla="*/ 197 w 388"/>
              <a:gd name="T33" fmla="*/ 127 h 336"/>
              <a:gd name="T34" fmla="*/ 197 w 388"/>
              <a:gd name="T35" fmla="*/ 168 h 336"/>
              <a:gd name="T36" fmla="*/ 215 w 388"/>
              <a:gd name="T37" fmla="*/ 185 h 336"/>
              <a:gd name="T38" fmla="*/ 222 w 388"/>
              <a:gd name="T39" fmla="*/ 1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" h="336">
                <a:moveTo>
                  <a:pt x="179" y="14"/>
                </a:moveTo>
                <a:cubicBezTo>
                  <a:pt x="9" y="309"/>
                  <a:pt x="9" y="309"/>
                  <a:pt x="9" y="309"/>
                </a:cubicBezTo>
                <a:cubicBezTo>
                  <a:pt x="0" y="324"/>
                  <a:pt x="7" y="336"/>
                  <a:pt x="24" y="336"/>
                </a:cubicBezTo>
                <a:cubicBezTo>
                  <a:pt x="365" y="336"/>
                  <a:pt x="365" y="336"/>
                  <a:pt x="365" y="336"/>
                </a:cubicBezTo>
                <a:cubicBezTo>
                  <a:pt x="382" y="336"/>
                  <a:pt x="388" y="324"/>
                  <a:pt x="380" y="309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1" y="0"/>
                  <a:pt x="188" y="0"/>
                  <a:pt x="179" y="14"/>
                </a:cubicBezTo>
                <a:close/>
                <a:moveTo>
                  <a:pt x="222" y="185"/>
                </a:moveTo>
                <a:cubicBezTo>
                  <a:pt x="231" y="185"/>
                  <a:pt x="236" y="192"/>
                  <a:pt x="232" y="201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198" y="281"/>
                  <a:pt x="195" y="280"/>
                  <a:pt x="195" y="271"/>
                </a:cubicBezTo>
                <a:cubicBezTo>
                  <a:pt x="195" y="230"/>
                  <a:pt x="195" y="230"/>
                  <a:pt x="195" y="230"/>
                </a:cubicBezTo>
                <a:cubicBezTo>
                  <a:pt x="195" y="220"/>
                  <a:pt x="187" y="212"/>
                  <a:pt x="177" y="212"/>
                </a:cubicBezTo>
                <a:cubicBezTo>
                  <a:pt x="170" y="212"/>
                  <a:pt x="170" y="212"/>
                  <a:pt x="170" y="212"/>
                </a:cubicBezTo>
                <a:cubicBezTo>
                  <a:pt x="161" y="212"/>
                  <a:pt x="156" y="205"/>
                  <a:pt x="160" y="196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4" y="116"/>
                  <a:pt x="197" y="117"/>
                  <a:pt x="197" y="127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7" y="177"/>
                  <a:pt x="205" y="185"/>
                  <a:pt x="215" y="185"/>
                </a:cubicBezTo>
                <a:lnTo>
                  <a:pt x="222" y="185"/>
                </a:lnTo>
                <a:close/>
              </a:path>
            </a:pathLst>
          </a:custGeom>
          <a:solidFill>
            <a:srgbClr val="B10F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C36CA934-B81B-4A00-A82D-32341D4223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20504" y="3874913"/>
            <a:ext cx="355869" cy="307778"/>
          </a:xfrm>
          <a:custGeom>
            <a:avLst/>
            <a:gdLst>
              <a:gd name="T0" fmla="*/ 179 w 388"/>
              <a:gd name="T1" fmla="*/ 14 h 336"/>
              <a:gd name="T2" fmla="*/ 9 w 388"/>
              <a:gd name="T3" fmla="*/ 309 h 336"/>
              <a:gd name="T4" fmla="*/ 24 w 388"/>
              <a:gd name="T5" fmla="*/ 336 h 336"/>
              <a:gd name="T6" fmla="*/ 365 w 388"/>
              <a:gd name="T7" fmla="*/ 336 h 336"/>
              <a:gd name="T8" fmla="*/ 380 w 388"/>
              <a:gd name="T9" fmla="*/ 309 h 336"/>
              <a:gd name="T10" fmla="*/ 210 w 388"/>
              <a:gd name="T11" fmla="*/ 14 h 336"/>
              <a:gd name="T12" fmla="*/ 179 w 388"/>
              <a:gd name="T13" fmla="*/ 14 h 336"/>
              <a:gd name="T14" fmla="*/ 222 w 388"/>
              <a:gd name="T15" fmla="*/ 185 h 336"/>
              <a:gd name="T16" fmla="*/ 232 w 388"/>
              <a:gd name="T17" fmla="*/ 201 h 336"/>
              <a:gd name="T18" fmla="*/ 202 w 388"/>
              <a:gd name="T19" fmla="*/ 272 h 336"/>
              <a:gd name="T20" fmla="*/ 195 w 388"/>
              <a:gd name="T21" fmla="*/ 271 h 336"/>
              <a:gd name="T22" fmla="*/ 195 w 388"/>
              <a:gd name="T23" fmla="*/ 230 h 336"/>
              <a:gd name="T24" fmla="*/ 177 w 388"/>
              <a:gd name="T25" fmla="*/ 212 h 336"/>
              <a:gd name="T26" fmla="*/ 170 w 388"/>
              <a:gd name="T27" fmla="*/ 212 h 336"/>
              <a:gd name="T28" fmla="*/ 160 w 388"/>
              <a:gd name="T29" fmla="*/ 196 h 336"/>
              <a:gd name="T30" fmla="*/ 190 w 388"/>
              <a:gd name="T31" fmla="*/ 125 h 336"/>
              <a:gd name="T32" fmla="*/ 197 w 388"/>
              <a:gd name="T33" fmla="*/ 127 h 336"/>
              <a:gd name="T34" fmla="*/ 197 w 388"/>
              <a:gd name="T35" fmla="*/ 168 h 336"/>
              <a:gd name="T36" fmla="*/ 215 w 388"/>
              <a:gd name="T37" fmla="*/ 185 h 336"/>
              <a:gd name="T38" fmla="*/ 222 w 388"/>
              <a:gd name="T39" fmla="*/ 18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" h="336">
                <a:moveTo>
                  <a:pt x="179" y="14"/>
                </a:moveTo>
                <a:cubicBezTo>
                  <a:pt x="9" y="309"/>
                  <a:pt x="9" y="309"/>
                  <a:pt x="9" y="309"/>
                </a:cubicBezTo>
                <a:cubicBezTo>
                  <a:pt x="0" y="324"/>
                  <a:pt x="7" y="336"/>
                  <a:pt x="24" y="336"/>
                </a:cubicBezTo>
                <a:cubicBezTo>
                  <a:pt x="365" y="336"/>
                  <a:pt x="365" y="336"/>
                  <a:pt x="365" y="336"/>
                </a:cubicBezTo>
                <a:cubicBezTo>
                  <a:pt x="382" y="336"/>
                  <a:pt x="388" y="324"/>
                  <a:pt x="380" y="309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1" y="0"/>
                  <a:pt x="188" y="0"/>
                  <a:pt x="179" y="14"/>
                </a:cubicBezTo>
                <a:close/>
                <a:moveTo>
                  <a:pt x="222" y="185"/>
                </a:moveTo>
                <a:cubicBezTo>
                  <a:pt x="231" y="185"/>
                  <a:pt x="236" y="192"/>
                  <a:pt x="232" y="201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198" y="281"/>
                  <a:pt x="195" y="280"/>
                  <a:pt x="195" y="271"/>
                </a:cubicBezTo>
                <a:cubicBezTo>
                  <a:pt x="195" y="230"/>
                  <a:pt x="195" y="230"/>
                  <a:pt x="195" y="230"/>
                </a:cubicBezTo>
                <a:cubicBezTo>
                  <a:pt x="195" y="220"/>
                  <a:pt x="187" y="212"/>
                  <a:pt x="177" y="212"/>
                </a:cubicBezTo>
                <a:cubicBezTo>
                  <a:pt x="170" y="212"/>
                  <a:pt x="170" y="212"/>
                  <a:pt x="170" y="212"/>
                </a:cubicBezTo>
                <a:cubicBezTo>
                  <a:pt x="161" y="212"/>
                  <a:pt x="156" y="205"/>
                  <a:pt x="160" y="196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4" y="116"/>
                  <a:pt x="197" y="117"/>
                  <a:pt x="197" y="127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7" y="177"/>
                  <a:pt x="205" y="185"/>
                  <a:pt x="215" y="185"/>
                </a:cubicBezTo>
                <a:lnTo>
                  <a:pt x="222" y="185"/>
                </a:lnTo>
                <a:close/>
              </a:path>
            </a:pathLst>
          </a:custGeom>
          <a:solidFill>
            <a:srgbClr val="B10F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020BD2B-00A3-4575-BACF-2B684B310DB9}"/>
              </a:ext>
            </a:extLst>
          </p:cNvPr>
          <p:cNvSpPr/>
          <p:nvPr/>
        </p:nvSpPr>
        <p:spPr>
          <a:xfrm>
            <a:off x="175252" y="606717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09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693" y="2581694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SCEGLIERE LA CONFIGURAZIONE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172C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4D3C6D3F-A30D-47D3-8959-085D77A1CCE7}"/>
              </a:ext>
            </a:extLst>
          </p:cNvPr>
          <p:cNvGrpSpPr/>
          <p:nvPr/>
        </p:nvGrpSpPr>
        <p:grpSpPr>
          <a:xfrm>
            <a:off x="7124238" y="1394567"/>
            <a:ext cx="3746636" cy="3744672"/>
            <a:chOff x="7124238" y="1394567"/>
            <a:chExt cx="3746636" cy="3744672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6" y="4265455"/>
              <a:ext cx="1013383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B151F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8" y="3830830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172C41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2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4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21" y="1568025"/>
              <a:ext cx="1006133" cy="700235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0B151F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1" y="785667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172C41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9" y="3348869"/>
              <a:ext cx="697335" cy="1010483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5" y="2468095"/>
              <a:ext cx="1916583" cy="700235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068" y="2977576"/>
            <a:ext cx="564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CONFIGURAZIONE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2DBB0DB-5A64-4320-B56C-16EC7CADECD8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A3769FD4-CCF9-40CD-BCFD-F486B1D1B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22225" y="2992259"/>
            <a:ext cx="550662" cy="549289"/>
          </a:xfrm>
          <a:custGeom>
            <a:avLst/>
            <a:gdLst>
              <a:gd name="T0" fmla="*/ 358 w 400"/>
              <a:gd name="T1" fmla="*/ 265 h 400"/>
              <a:gd name="T2" fmla="*/ 295 w 400"/>
              <a:gd name="T3" fmla="*/ 356 h 400"/>
              <a:gd name="T4" fmla="*/ 267 w 400"/>
              <a:gd name="T5" fmla="*/ 358 h 400"/>
              <a:gd name="T6" fmla="*/ 338 w 400"/>
              <a:gd name="T7" fmla="*/ 385 h 400"/>
              <a:gd name="T8" fmla="*/ 385 w 400"/>
              <a:gd name="T9" fmla="*/ 293 h 400"/>
              <a:gd name="T10" fmla="*/ 291 w 400"/>
              <a:gd name="T11" fmla="*/ 351 h 400"/>
              <a:gd name="T12" fmla="*/ 353 w 400"/>
              <a:gd name="T13" fmla="*/ 261 h 400"/>
              <a:gd name="T14" fmla="*/ 292 w 400"/>
              <a:gd name="T15" fmla="*/ 200 h 400"/>
              <a:gd name="T16" fmla="*/ 392 w 400"/>
              <a:gd name="T17" fmla="*/ 69 h 400"/>
              <a:gd name="T18" fmla="*/ 300 w 400"/>
              <a:gd name="T19" fmla="*/ 8 h 400"/>
              <a:gd name="T20" fmla="*/ 136 w 400"/>
              <a:gd name="T21" fmla="*/ 43 h 400"/>
              <a:gd name="T22" fmla="*/ 38 w 400"/>
              <a:gd name="T23" fmla="*/ 18 h 400"/>
              <a:gd name="T24" fmla="*/ 61 w 400"/>
              <a:gd name="T25" fmla="*/ 38 h 400"/>
              <a:gd name="T26" fmla="*/ 21 w 400"/>
              <a:gd name="T27" fmla="*/ 54 h 400"/>
              <a:gd name="T28" fmla="*/ 44 w 400"/>
              <a:gd name="T29" fmla="*/ 135 h 400"/>
              <a:gd name="T30" fmla="*/ 9 w 400"/>
              <a:gd name="T31" fmla="*/ 299 h 400"/>
              <a:gd name="T32" fmla="*/ 70 w 400"/>
              <a:gd name="T33" fmla="*/ 391 h 400"/>
              <a:gd name="T34" fmla="*/ 200 w 400"/>
              <a:gd name="T35" fmla="*/ 292 h 400"/>
              <a:gd name="T36" fmla="*/ 262 w 400"/>
              <a:gd name="T37" fmla="*/ 353 h 400"/>
              <a:gd name="T38" fmla="*/ 110 w 400"/>
              <a:gd name="T39" fmla="*/ 381 h 400"/>
              <a:gd name="T40" fmla="*/ 71 w 400"/>
              <a:gd name="T41" fmla="*/ 329 h 400"/>
              <a:gd name="T42" fmla="*/ 110 w 400"/>
              <a:gd name="T43" fmla="*/ 381 h 400"/>
              <a:gd name="T44" fmla="*/ 106 w 400"/>
              <a:gd name="T45" fmla="*/ 333 h 400"/>
              <a:gd name="T46" fmla="*/ 139 w 400"/>
              <a:gd name="T47" fmla="*/ 353 h 400"/>
              <a:gd name="T48" fmla="*/ 155 w 400"/>
              <a:gd name="T49" fmla="*/ 337 h 400"/>
              <a:gd name="T50" fmla="*/ 134 w 400"/>
              <a:gd name="T51" fmla="*/ 304 h 400"/>
              <a:gd name="T52" fmla="*/ 155 w 400"/>
              <a:gd name="T53" fmla="*/ 337 h 400"/>
              <a:gd name="T54" fmla="*/ 131 w 400"/>
              <a:gd name="T55" fmla="*/ 269 h 400"/>
              <a:gd name="T56" fmla="*/ 183 w 400"/>
              <a:gd name="T57" fmla="*/ 309 h 400"/>
              <a:gd name="T58" fmla="*/ 199 w 400"/>
              <a:gd name="T59" fmla="*/ 293 h 400"/>
              <a:gd name="T60" fmla="*/ 174 w 400"/>
              <a:gd name="T61" fmla="*/ 265 h 400"/>
              <a:gd name="T62" fmla="*/ 199 w 400"/>
              <a:gd name="T63" fmla="*/ 293 h 400"/>
              <a:gd name="T64" fmla="*/ 382 w 400"/>
              <a:gd name="T65" fmla="*/ 110 h 400"/>
              <a:gd name="T66" fmla="*/ 330 w 400"/>
              <a:gd name="T67" fmla="*/ 70 h 400"/>
              <a:gd name="T68" fmla="*/ 333 w 400"/>
              <a:gd name="T69" fmla="*/ 105 h 400"/>
              <a:gd name="T70" fmla="*/ 353 w 400"/>
              <a:gd name="T71" fmla="*/ 138 h 400"/>
              <a:gd name="T72" fmla="*/ 333 w 400"/>
              <a:gd name="T73" fmla="*/ 105 h 400"/>
              <a:gd name="T74" fmla="*/ 338 w 400"/>
              <a:gd name="T75" fmla="*/ 154 h 400"/>
              <a:gd name="T76" fmla="*/ 305 w 400"/>
              <a:gd name="T77" fmla="*/ 134 h 400"/>
              <a:gd name="T78" fmla="*/ 270 w 400"/>
              <a:gd name="T79" fmla="*/ 130 h 400"/>
              <a:gd name="T80" fmla="*/ 309 w 400"/>
              <a:gd name="T81" fmla="*/ 183 h 400"/>
              <a:gd name="T82" fmla="*/ 270 w 400"/>
              <a:gd name="T83" fmla="*/ 130 h 400"/>
              <a:gd name="T84" fmla="*/ 294 w 400"/>
              <a:gd name="T85" fmla="*/ 198 h 400"/>
              <a:gd name="T86" fmla="*/ 265 w 400"/>
              <a:gd name="T87" fmla="*/ 173 h 400"/>
              <a:gd name="T88" fmla="*/ 21 w 400"/>
              <a:gd name="T89" fmla="*/ 54 h 400"/>
              <a:gd name="T90" fmla="*/ 19 w 400"/>
              <a:gd name="T91" fmla="*/ 37 h 400"/>
              <a:gd name="T92" fmla="*/ 20 w 400"/>
              <a:gd name="T93" fmla="*/ 48 h 400"/>
              <a:gd name="T94" fmla="*/ 54 w 400"/>
              <a:gd name="T95" fmla="*/ 35 h 400"/>
              <a:gd name="T96" fmla="*/ 35 w 400"/>
              <a:gd name="T97" fmla="*/ 18 h 400"/>
              <a:gd name="T98" fmla="*/ 20 w 400"/>
              <a:gd name="T99" fmla="*/ 4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0" h="400">
                <a:moveTo>
                  <a:pt x="358" y="266"/>
                </a:moveTo>
                <a:cubicBezTo>
                  <a:pt x="358" y="266"/>
                  <a:pt x="358" y="266"/>
                  <a:pt x="358" y="265"/>
                </a:cubicBezTo>
                <a:cubicBezTo>
                  <a:pt x="365" y="274"/>
                  <a:pt x="365" y="287"/>
                  <a:pt x="356" y="295"/>
                </a:cubicBezTo>
                <a:cubicBezTo>
                  <a:pt x="295" y="356"/>
                  <a:pt x="295" y="356"/>
                  <a:pt x="295" y="356"/>
                </a:cubicBezTo>
                <a:cubicBezTo>
                  <a:pt x="287" y="364"/>
                  <a:pt x="275" y="364"/>
                  <a:pt x="266" y="357"/>
                </a:cubicBezTo>
                <a:cubicBezTo>
                  <a:pt x="266" y="357"/>
                  <a:pt x="266" y="358"/>
                  <a:pt x="267" y="358"/>
                </a:cubicBezTo>
                <a:cubicBezTo>
                  <a:pt x="294" y="385"/>
                  <a:pt x="294" y="385"/>
                  <a:pt x="294" y="385"/>
                </a:cubicBezTo>
                <a:cubicBezTo>
                  <a:pt x="306" y="397"/>
                  <a:pt x="326" y="397"/>
                  <a:pt x="338" y="385"/>
                </a:cubicBezTo>
                <a:cubicBezTo>
                  <a:pt x="385" y="338"/>
                  <a:pt x="385" y="338"/>
                  <a:pt x="385" y="338"/>
                </a:cubicBezTo>
                <a:cubicBezTo>
                  <a:pt x="398" y="325"/>
                  <a:pt x="398" y="305"/>
                  <a:pt x="385" y="293"/>
                </a:cubicBezTo>
                <a:lnTo>
                  <a:pt x="358" y="266"/>
                </a:lnTo>
                <a:close/>
                <a:moveTo>
                  <a:pt x="291" y="351"/>
                </a:moveTo>
                <a:cubicBezTo>
                  <a:pt x="352" y="290"/>
                  <a:pt x="352" y="290"/>
                  <a:pt x="352" y="290"/>
                </a:cubicBezTo>
                <a:cubicBezTo>
                  <a:pt x="360" y="282"/>
                  <a:pt x="360" y="270"/>
                  <a:pt x="353" y="261"/>
                </a:cubicBezTo>
                <a:cubicBezTo>
                  <a:pt x="353" y="261"/>
                  <a:pt x="353" y="260"/>
                  <a:pt x="352" y="260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392" y="100"/>
                  <a:pt x="392" y="100"/>
                  <a:pt x="392" y="100"/>
                </a:cubicBezTo>
                <a:cubicBezTo>
                  <a:pt x="400" y="92"/>
                  <a:pt x="400" y="78"/>
                  <a:pt x="392" y="69"/>
                </a:cubicBezTo>
                <a:cubicBezTo>
                  <a:pt x="331" y="8"/>
                  <a:pt x="331" y="8"/>
                  <a:pt x="331" y="8"/>
                </a:cubicBezTo>
                <a:cubicBezTo>
                  <a:pt x="322" y="0"/>
                  <a:pt x="308" y="0"/>
                  <a:pt x="300" y="8"/>
                </a:cubicBezTo>
                <a:cubicBezTo>
                  <a:pt x="200" y="108"/>
                  <a:pt x="200" y="108"/>
                  <a:pt x="200" y="108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27" y="35"/>
                  <a:pt x="111" y="27"/>
                  <a:pt x="99" y="25"/>
                </a:cubicBezTo>
                <a:cubicBezTo>
                  <a:pt x="38" y="18"/>
                  <a:pt x="38" y="18"/>
                  <a:pt x="38" y="18"/>
                </a:cubicBezTo>
                <a:cubicBezTo>
                  <a:pt x="55" y="20"/>
                  <a:pt x="55" y="20"/>
                  <a:pt x="55" y="20"/>
                </a:cubicBezTo>
                <a:cubicBezTo>
                  <a:pt x="67" y="21"/>
                  <a:pt x="69" y="30"/>
                  <a:pt x="61" y="38"/>
                </a:cubicBezTo>
                <a:cubicBezTo>
                  <a:pt x="39" y="60"/>
                  <a:pt x="39" y="60"/>
                  <a:pt x="39" y="60"/>
                </a:cubicBezTo>
                <a:cubicBezTo>
                  <a:pt x="30" y="69"/>
                  <a:pt x="22" y="66"/>
                  <a:pt x="21" y="54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110"/>
                  <a:pt x="35" y="127"/>
                  <a:pt x="44" y="135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9" y="299"/>
                  <a:pt x="9" y="299"/>
                  <a:pt x="9" y="299"/>
                </a:cubicBezTo>
                <a:cubicBezTo>
                  <a:pt x="0" y="308"/>
                  <a:pt x="0" y="322"/>
                  <a:pt x="9" y="330"/>
                </a:cubicBezTo>
                <a:cubicBezTo>
                  <a:pt x="70" y="391"/>
                  <a:pt x="70" y="391"/>
                  <a:pt x="70" y="391"/>
                </a:cubicBezTo>
                <a:cubicBezTo>
                  <a:pt x="78" y="400"/>
                  <a:pt x="92" y="400"/>
                  <a:pt x="101" y="391"/>
                </a:cubicBezTo>
                <a:cubicBezTo>
                  <a:pt x="200" y="292"/>
                  <a:pt x="200" y="292"/>
                  <a:pt x="200" y="292"/>
                </a:cubicBezTo>
                <a:cubicBezTo>
                  <a:pt x="260" y="351"/>
                  <a:pt x="260" y="351"/>
                  <a:pt x="260" y="351"/>
                </a:cubicBezTo>
                <a:cubicBezTo>
                  <a:pt x="261" y="352"/>
                  <a:pt x="261" y="352"/>
                  <a:pt x="262" y="353"/>
                </a:cubicBezTo>
                <a:cubicBezTo>
                  <a:pt x="270" y="360"/>
                  <a:pt x="283" y="359"/>
                  <a:pt x="291" y="351"/>
                </a:cubicBezTo>
                <a:close/>
                <a:moveTo>
                  <a:pt x="110" y="381"/>
                </a:moveTo>
                <a:cubicBezTo>
                  <a:pt x="65" y="335"/>
                  <a:pt x="65" y="335"/>
                  <a:pt x="65" y="335"/>
                </a:cubicBezTo>
                <a:cubicBezTo>
                  <a:pt x="71" y="329"/>
                  <a:pt x="71" y="329"/>
                  <a:pt x="71" y="329"/>
                </a:cubicBezTo>
                <a:cubicBezTo>
                  <a:pt x="117" y="375"/>
                  <a:pt x="117" y="375"/>
                  <a:pt x="117" y="375"/>
                </a:cubicBezTo>
                <a:lnTo>
                  <a:pt x="110" y="381"/>
                </a:lnTo>
                <a:close/>
                <a:moveTo>
                  <a:pt x="133" y="359"/>
                </a:moveTo>
                <a:cubicBezTo>
                  <a:pt x="106" y="333"/>
                  <a:pt x="106" y="333"/>
                  <a:pt x="106" y="333"/>
                </a:cubicBezTo>
                <a:cubicBezTo>
                  <a:pt x="112" y="326"/>
                  <a:pt x="112" y="326"/>
                  <a:pt x="112" y="326"/>
                </a:cubicBezTo>
                <a:cubicBezTo>
                  <a:pt x="139" y="353"/>
                  <a:pt x="139" y="353"/>
                  <a:pt x="139" y="353"/>
                </a:cubicBezTo>
                <a:lnTo>
                  <a:pt x="133" y="359"/>
                </a:lnTo>
                <a:close/>
                <a:moveTo>
                  <a:pt x="155" y="337"/>
                </a:moveTo>
                <a:cubicBezTo>
                  <a:pt x="128" y="310"/>
                  <a:pt x="128" y="310"/>
                  <a:pt x="128" y="310"/>
                </a:cubicBezTo>
                <a:cubicBezTo>
                  <a:pt x="134" y="304"/>
                  <a:pt x="134" y="304"/>
                  <a:pt x="134" y="304"/>
                </a:cubicBezTo>
                <a:cubicBezTo>
                  <a:pt x="161" y="331"/>
                  <a:pt x="161" y="331"/>
                  <a:pt x="161" y="331"/>
                </a:cubicBezTo>
                <a:lnTo>
                  <a:pt x="155" y="337"/>
                </a:lnTo>
                <a:close/>
                <a:moveTo>
                  <a:pt x="177" y="315"/>
                </a:moveTo>
                <a:cubicBezTo>
                  <a:pt x="131" y="269"/>
                  <a:pt x="131" y="269"/>
                  <a:pt x="131" y="269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83" y="309"/>
                  <a:pt x="183" y="309"/>
                  <a:pt x="183" y="309"/>
                </a:cubicBezTo>
                <a:lnTo>
                  <a:pt x="177" y="315"/>
                </a:lnTo>
                <a:close/>
                <a:moveTo>
                  <a:pt x="199" y="293"/>
                </a:moveTo>
                <a:cubicBezTo>
                  <a:pt x="172" y="266"/>
                  <a:pt x="172" y="266"/>
                  <a:pt x="172" y="266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200" y="291"/>
                  <a:pt x="200" y="291"/>
                  <a:pt x="200" y="291"/>
                </a:cubicBezTo>
                <a:lnTo>
                  <a:pt x="199" y="293"/>
                </a:lnTo>
                <a:close/>
                <a:moveTo>
                  <a:pt x="336" y="64"/>
                </a:moveTo>
                <a:cubicBezTo>
                  <a:pt x="382" y="110"/>
                  <a:pt x="382" y="110"/>
                  <a:pt x="382" y="110"/>
                </a:cubicBezTo>
                <a:cubicBezTo>
                  <a:pt x="375" y="116"/>
                  <a:pt x="375" y="116"/>
                  <a:pt x="375" y="116"/>
                </a:cubicBezTo>
                <a:cubicBezTo>
                  <a:pt x="330" y="70"/>
                  <a:pt x="330" y="70"/>
                  <a:pt x="330" y="70"/>
                </a:cubicBezTo>
                <a:lnTo>
                  <a:pt x="336" y="64"/>
                </a:lnTo>
                <a:close/>
                <a:moveTo>
                  <a:pt x="333" y="105"/>
                </a:moveTo>
                <a:cubicBezTo>
                  <a:pt x="360" y="132"/>
                  <a:pt x="360" y="132"/>
                  <a:pt x="360" y="132"/>
                </a:cubicBezTo>
                <a:cubicBezTo>
                  <a:pt x="353" y="138"/>
                  <a:pt x="353" y="138"/>
                  <a:pt x="353" y="138"/>
                </a:cubicBezTo>
                <a:cubicBezTo>
                  <a:pt x="327" y="112"/>
                  <a:pt x="327" y="112"/>
                  <a:pt x="327" y="112"/>
                </a:cubicBezTo>
                <a:lnTo>
                  <a:pt x="333" y="105"/>
                </a:lnTo>
                <a:close/>
                <a:moveTo>
                  <a:pt x="311" y="127"/>
                </a:moveTo>
                <a:cubicBezTo>
                  <a:pt x="338" y="154"/>
                  <a:pt x="338" y="154"/>
                  <a:pt x="338" y="154"/>
                </a:cubicBezTo>
                <a:cubicBezTo>
                  <a:pt x="331" y="161"/>
                  <a:pt x="331" y="161"/>
                  <a:pt x="331" y="161"/>
                </a:cubicBezTo>
                <a:cubicBezTo>
                  <a:pt x="305" y="134"/>
                  <a:pt x="305" y="134"/>
                  <a:pt x="305" y="134"/>
                </a:cubicBezTo>
                <a:lnTo>
                  <a:pt x="311" y="127"/>
                </a:lnTo>
                <a:close/>
                <a:moveTo>
                  <a:pt x="270" y="130"/>
                </a:moveTo>
                <a:cubicBezTo>
                  <a:pt x="316" y="176"/>
                  <a:pt x="316" y="176"/>
                  <a:pt x="316" y="176"/>
                </a:cubicBezTo>
                <a:cubicBezTo>
                  <a:pt x="309" y="183"/>
                  <a:pt x="309" y="183"/>
                  <a:pt x="309" y="183"/>
                </a:cubicBezTo>
                <a:cubicBezTo>
                  <a:pt x="263" y="137"/>
                  <a:pt x="263" y="137"/>
                  <a:pt x="263" y="137"/>
                </a:cubicBezTo>
                <a:lnTo>
                  <a:pt x="270" y="130"/>
                </a:lnTo>
                <a:close/>
                <a:moveTo>
                  <a:pt x="267" y="171"/>
                </a:moveTo>
                <a:cubicBezTo>
                  <a:pt x="294" y="198"/>
                  <a:pt x="294" y="198"/>
                  <a:pt x="294" y="198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265" y="173"/>
                  <a:pt x="265" y="173"/>
                  <a:pt x="265" y="173"/>
                </a:cubicBezTo>
                <a:lnTo>
                  <a:pt x="267" y="171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19" y="37"/>
                  <a:pt x="19" y="37"/>
                  <a:pt x="19" y="37"/>
                </a:cubicBezTo>
                <a:lnTo>
                  <a:pt x="21" y="54"/>
                </a:lnTo>
                <a:close/>
                <a:moveTo>
                  <a:pt x="20" y="48"/>
                </a:moveTo>
                <a:cubicBezTo>
                  <a:pt x="22" y="58"/>
                  <a:pt x="28" y="61"/>
                  <a:pt x="35" y="53"/>
                </a:cubicBezTo>
                <a:cubicBezTo>
                  <a:pt x="54" y="35"/>
                  <a:pt x="54" y="35"/>
                  <a:pt x="54" y="35"/>
                </a:cubicBezTo>
                <a:cubicBezTo>
                  <a:pt x="61" y="28"/>
                  <a:pt x="59" y="21"/>
                  <a:pt x="49" y="20"/>
                </a:cubicBezTo>
                <a:cubicBezTo>
                  <a:pt x="35" y="18"/>
                  <a:pt x="35" y="18"/>
                  <a:pt x="35" y="18"/>
                </a:cubicBezTo>
                <a:cubicBezTo>
                  <a:pt x="25" y="17"/>
                  <a:pt x="17" y="24"/>
                  <a:pt x="19" y="34"/>
                </a:cubicBezTo>
                <a:lnTo>
                  <a:pt x="20" y="48"/>
                </a:lnTo>
                <a:close/>
              </a:path>
            </a:pathLst>
          </a:custGeom>
          <a:solidFill>
            <a:srgbClr val="172C4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03316" y="796475"/>
            <a:ext cx="5973522" cy="4493962"/>
            <a:chOff x="2432790" y="730250"/>
            <a:chExt cx="7132330" cy="5365749"/>
          </a:xfrm>
          <a:solidFill>
            <a:srgbClr val="FFC000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ttangolo 32">
            <a:extLst>
              <a:ext uri="{FF2B5EF4-FFF2-40B4-BE49-F238E27FC236}">
                <a16:creationId xmlns:a16="http://schemas.microsoft.com/office/drawing/2014/main" id="{4AE11CDE-963B-4580-A70F-3D4EE883568C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D333F1BE-7E88-439A-A00B-E4428BF5AE96}"/>
              </a:ext>
            </a:extLst>
          </p:cNvPr>
          <p:cNvGrpSpPr>
            <a:grpSpLocks noChangeAspect="1"/>
          </p:cNvGrpSpPr>
          <p:nvPr/>
        </p:nvGrpSpPr>
        <p:grpSpPr>
          <a:xfrm>
            <a:off x="6171755" y="811434"/>
            <a:ext cx="5971978" cy="4492800"/>
            <a:chOff x="2432790" y="730250"/>
            <a:chExt cx="7132330" cy="5365749"/>
          </a:xfrm>
          <a:solidFill>
            <a:srgbClr val="FFC000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02577E-BEB5-4497-9CA2-457B3832F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65E15D8-ADBE-4CD5-9220-4AF612A0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0F93669D-8B2A-461F-B3D4-C21B2ED5A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06AFF97-8A87-4E42-AC90-34EC2D43D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CED30F8-1646-4BC4-AD35-44237FEBB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904EC8D-E729-4365-A486-0728547C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BB23B44-CF4F-446B-A0D7-0355069A6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66150B35-9D38-4C21-987D-0BCB1A1D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CED7C87-1BD4-4D6E-BAC9-5FB221BBA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CD433207-F997-49F2-B190-3E019E97A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0D6442DC-9D47-4200-AF4A-F2D630C9F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30A7549-F44C-4BBF-B3D7-E5BA844A0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A52AFBC-976A-4E74-86E9-3B2579AFA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6787870-4B47-4720-8ACC-FC41C1DEB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237E8F6C-3A5A-4145-867E-EEA2CBF20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00A7C1F-1A7F-447C-A4AC-CB8285CD8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0C63E323-70F9-488B-9169-416C97A49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BFCD7651-6053-47F0-91FB-0606BE03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5040E006-A61B-421F-9C04-BD8B776F965B}"/>
              </a:ext>
            </a:extLst>
          </p:cNvPr>
          <p:cNvGrpSpPr>
            <a:grpSpLocks noChangeAspect="1"/>
          </p:cNvGrpSpPr>
          <p:nvPr/>
        </p:nvGrpSpPr>
        <p:grpSpPr>
          <a:xfrm>
            <a:off x="6922908" y="796475"/>
            <a:ext cx="4275581" cy="5455907"/>
            <a:chOff x="825608" y="2050353"/>
            <a:chExt cx="3118132" cy="3978930"/>
          </a:xfrm>
          <a:effectLst>
            <a:outerShdw blurRad="50800" dist="63500" dir="33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A01B654B-A11F-4BD6-8E4A-E7CFA52A46C1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A5FE176D-5CC4-4941-A49E-D4268E76B6B8}"/>
                </a:ext>
              </a:extLst>
            </p:cNvPr>
            <p:cNvSpPr txBox="1">
              <a:spLocks/>
            </p:cNvSpPr>
            <p:nvPr/>
          </p:nvSpPr>
          <p:spPr>
            <a:xfrm>
              <a:off x="994594" y="5752579"/>
              <a:ext cx="2780158" cy="18402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Pinza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aperta</a:t>
              </a: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con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steli</a:t>
              </a: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estesi</a:t>
              </a:r>
              <a:endParaRPr lang="en-US" sz="1100" dirty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56" name="Group 6">
            <a:extLst>
              <a:ext uri="{FF2B5EF4-FFF2-40B4-BE49-F238E27FC236}">
                <a16:creationId xmlns:a16="http://schemas.microsoft.com/office/drawing/2014/main" id="{951D3DFF-89DE-4CBC-895D-E60DF912040A}"/>
              </a:ext>
            </a:extLst>
          </p:cNvPr>
          <p:cNvGrpSpPr>
            <a:grpSpLocks noChangeAspect="1"/>
          </p:cNvGrpSpPr>
          <p:nvPr/>
        </p:nvGrpSpPr>
        <p:grpSpPr>
          <a:xfrm>
            <a:off x="964710" y="810396"/>
            <a:ext cx="4275581" cy="5455907"/>
            <a:chOff x="825608" y="2050353"/>
            <a:chExt cx="3118132" cy="3978930"/>
          </a:xfrm>
          <a:effectLst>
            <a:outerShdw blurRad="50800" dist="63500" dir="33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Rounded Rectangle 7">
              <a:extLst>
                <a:ext uri="{FF2B5EF4-FFF2-40B4-BE49-F238E27FC236}">
                  <a16:creationId xmlns:a16="http://schemas.microsoft.com/office/drawing/2014/main" id="{50E6AEB2-07A3-4926-8494-B5796D3B2F92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itle 3">
              <a:extLst>
                <a:ext uri="{FF2B5EF4-FFF2-40B4-BE49-F238E27FC236}">
                  <a16:creationId xmlns:a16="http://schemas.microsoft.com/office/drawing/2014/main" id="{F3B076CF-6E80-4440-8625-26461EB6D481}"/>
                </a:ext>
              </a:extLst>
            </p:cNvPr>
            <p:cNvSpPr txBox="1">
              <a:spLocks/>
            </p:cNvSpPr>
            <p:nvPr/>
          </p:nvSpPr>
          <p:spPr>
            <a:xfrm>
              <a:off x="996406" y="5746859"/>
              <a:ext cx="2780158" cy="184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Pinza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aperta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con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steli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retratti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pic>
        <p:nvPicPr>
          <p:cNvPr id="59" name="Immagine 58">
            <a:extLst>
              <a:ext uri="{FF2B5EF4-FFF2-40B4-BE49-F238E27FC236}">
                <a16:creationId xmlns:a16="http://schemas.microsoft.com/office/drawing/2014/main" id="{6988F27B-1FB6-4409-AC97-2507DD28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3" y="840641"/>
            <a:ext cx="3274854" cy="5050287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72AF1670-034C-4593-9D02-466584538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33" y="840641"/>
            <a:ext cx="3595531" cy="5052781"/>
          </a:xfrm>
          <a:prstGeom prst="rect">
            <a:avLst/>
          </a:prstGeom>
        </p:spPr>
      </p:pic>
      <p:sp>
        <p:nvSpPr>
          <p:cNvPr id="61" name="Rounded 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1D7805D0-52FE-4423-B992-2B3014B20408}"/>
              </a:ext>
            </a:extLst>
          </p:cNvPr>
          <p:cNvSpPr>
            <a:spLocks noChangeAspect="1"/>
          </p:cNvSpPr>
          <p:nvPr/>
        </p:nvSpPr>
        <p:spPr>
          <a:xfrm>
            <a:off x="5444258" y="5788427"/>
            <a:ext cx="1297448" cy="252327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outerShdw blurRad="342900" dist="190500" dir="5400000" sx="78000" sy="78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charset="0"/>
                <a:ea typeface="Roboto Medium" charset="0"/>
                <a:cs typeface="Roboto Medium" charset="0"/>
              </a:rPr>
              <a:t>Pinza </a:t>
            </a:r>
            <a:r>
              <a:rPr lang="en-US" sz="1100" dirty="0" err="1">
                <a:latin typeface="Roboto Medium" charset="0"/>
                <a:ea typeface="Roboto Medium" charset="0"/>
                <a:cs typeface="Roboto Medium" charset="0"/>
              </a:rPr>
              <a:t>Chiusa</a:t>
            </a:r>
            <a:endParaRPr lang="en-US" sz="1100" baseline="30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2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0117B878-70DD-4704-874A-F724D9456C98}"/>
              </a:ext>
            </a:extLst>
          </p:cNvPr>
          <p:cNvSpPr>
            <a:spLocks noChangeAspect="1"/>
          </p:cNvSpPr>
          <p:nvPr/>
        </p:nvSpPr>
        <p:spPr>
          <a:xfrm>
            <a:off x="5443601" y="5180935"/>
            <a:ext cx="1297448" cy="252327"/>
          </a:xfrm>
          <a:prstGeom prst="roundRect">
            <a:avLst>
              <a:gd name="adj" fmla="val 50000"/>
            </a:avLst>
          </a:prstGeom>
          <a:solidFill>
            <a:srgbClr val="0CB9E3"/>
          </a:solidFill>
          <a:ln>
            <a:noFill/>
          </a:ln>
          <a:effectLst>
            <a:outerShdw blurRad="342900" dist="190500" dir="5400000" sx="78000" sy="78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charset="0"/>
                <a:ea typeface="Roboto Medium" charset="0"/>
                <a:cs typeface="Roboto Medium" charset="0"/>
              </a:rPr>
              <a:t>Pinza </a:t>
            </a:r>
            <a:r>
              <a:rPr lang="en-US" sz="1100" dirty="0" err="1">
                <a:latin typeface="Roboto Medium" charset="0"/>
                <a:ea typeface="Roboto Medium" charset="0"/>
                <a:cs typeface="Roboto Medium" charset="0"/>
              </a:rPr>
              <a:t>Aperta</a:t>
            </a:r>
            <a:endParaRPr lang="en-US" sz="1100" baseline="30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5" name="Freeform 31">
            <a:extLst>
              <a:ext uri="{FF2B5EF4-FFF2-40B4-BE49-F238E27FC236}">
                <a16:creationId xmlns:a16="http://schemas.microsoft.com/office/drawing/2014/main" id="{36B13FD0-D4E2-44A2-BBDB-CF4AAB2C9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4376" y="4407351"/>
            <a:ext cx="550662" cy="549289"/>
          </a:xfrm>
          <a:custGeom>
            <a:avLst/>
            <a:gdLst>
              <a:gd name="T0" fmla="*/ 358 w 400"/>
              <a:gd name="T1" fmla="*/ 265 h 400"/>
              <a:gd name="T2" fmla="*/ 295 w 400"/>
              <a:gd name="T3" fmla="*/ 356 h 400"/>
              <a:gd name="T4" fmla="*/ 267 w 400"/>
              <a:gd name="T5" fmla="*/ 358 h 400"/>
              <a:gd name="T6" fmla="*/ 338 w 400"/>
              <a:gd name="T7" fmla="*/ 385 h 400"/>
              <a:gd name="T8" fmla="*/ 385 w 400"/>
              <a:gd name="T9" fmla="*/ 293 h 400"/>
              <a:gd name="T10" fmla="*/ 291 w 400"/>
              <a:gd name="T11" fmla="*/ 351 h 400"/>
              <a:gd name="T12" fmla="*/ 353 w 400"/>
              <a:gd name="T13" fmla="*/ 261 h 400"/>
              <a:gd name="T14" fmla="*/ 292 w 400"/>
              <a:gd name="T15" fmla="*/ 200 h 400"/>
              <a:gd name="T16" fmla="*/ 392 w 400"/>
              <a:gd name="T17" fmla="*/ 69 h 400"/>
              <a:gd name="T18" fmla="*/ 300 w 400"/>
              <a:gd name="T19" fmla="*/ 8 h 400"/>
              <a:gd name="T20" fmla="*/ 136 w 400"/>
              <a:gd name="T21" fmla="*/ 43 h 400"/>
              <a:gd name="T22" fmla="*/ 38 w 400"/>
              <a:gd name="T23" fmla="*/ 18 h 400"/>
              <a:gd name="T24" fmla="*/ 61 w 400"/>
              <a:gd name="T25" fmla="*/ 38 h 400"/>
              <a:gd name="T26" fmla="*/ 21 w 400"/>
              <a:gd name="T27" fmla="*/ 54 h 400"/>
              <a:gd name="T28" fmla="*/ 44 w 400"/>
              <a:gd name="T29" fmla="*/ 135 h 400"/>
              <a:gd name="T30" fmla="*/ 9 w 400"/>
              <a:gd name="T31" fmla="*/ 299 h 400"/>
              <a:gd name="T32" fmla="*/ 70 w 400"/>
              <a:gd name="T33" fmla="*/ 391 h 400"/>
              <a:gd name="T34" fmla="*/ 200 w 400"/>
              <a:gd name="T35" fmla="*/ 292 h 400"/>
              <a:gd name="T36" fmla="*/ 262 w 400"/>
              <a:gd name="T37" fmla="*/ 353 h 400"/>
              <a:gd name="T38" fmla="*/ 110 w 400"/>
              <a:gd name="T39" fmla="*/ 381 h 400"/>
              <a:gd name="T40" fmla="*/ 71 w 400"/>
              <a:gd name="T41" fmla="*/ 329 h 400"/>
              <a:gd name="T42" fmla="*/ 110 w 400"/>
              <a:gd name="T43" fmla="*/ 381 h 400"/>
              <a:gd name="T44" fmla="*/ 106 w 400"/>
              <a:gd name="T45" fmla="*/ 333 h 400"/>
              <a:gd name="T46" fmla="*/ 139 w 400"/>
              <a:gd name="T47" fmla="*/ 353 h 400"/>
              <a:gd name="T48" fmla="*/ 155 w 400"/>
              <a:gd name="T49" fmla="*/ 337 h 400"/>
              <a:gd name="T50" fmla="*/ 134 w 400"/>
              <a:gd name="T51" fmla="*/ 304 h 400"/>
              <a:gd name="T52" fmla="*/ 155 w 400"/>
              <a:gd name="T53" fmla="*/ 337 h 400"/>
              <a:gd name="T54" fmla="*/ 131 w 400"/>
              <a:gd name="T55" fmla="*/ 269 h 400"/>
              <a:gd name="T56" fmla="*/ 183 w 400"/>
              <a:gd name="T57" fmla="*/ 309 h 400"/>
              <a:gd name="T58" fmla="*/ 199 w 400"/>
              <a:gd name="T59" fmla="*/ 293 h 400"/>
              <a:gd name="T60" fmla="*/ 174 w 400"/>
              <a:gd name="T61" fmla="*/ 265 h 400"/>
              <a:gd name="T62" fmla="*/ 199 w 400"/>
              <a:gd name="T63" fmla="*/ 293 h 400"/>
              <a:gd name="T64" fmla="*/ 382 w 400"/>
              <a:gd name="T65" fmla="*/ 110 h 400"/>
              <a:gd name="T66" fmla="*/ 330 w 400"/>
              <a:gd name="T67" fmla="*/ 70 h 400"/>
              <a:gd name="T68" fmla="*/ 333 w 400"/>
              <a:gd name="T69" fmla="*/ 105 h 400"/>
              <a:gd name="T70" fmla="*/ 353 w 400"/>
              <a:gd name="T71" fmla="*/ 138 h 400"/>
              <a:gd name="T72" fmla="*/ 333 w 400"/>
              <a:gd name="T73" fmla="*/ 105 h 400"/>
              <a:gd name="T74" fmla="*/ 338 w 400"/>
              <a:gd name="T75" fmla="*/ 154 h 400"/>
              <a:gd name="T76" fmla="*/ 305 w 400"/>
              <a:gd name="T77" fmla="*/ 134 h 400"/>
              <a:gd name="T78" fmla="*/ 270 w 400"/>
              <a:gd name="T79" fmla="*/ 130 h 400"/>
              <a:gd name="T80" fmla="*/ 309 w 400"/>
              <a:gd name="T81" fmla="*/ 183 h 400"/>
              <a:gd name="T82" fmla="*/ 270 w 400"/>
              <a:gd name="T83" fmla="*/ 130 h 400"/>
              <a:gd name="T84" fmla="*/ 294 w 400"/>
              <a:gd name="T85" fmla="*/ 198 h 400"/>
              <a:gd name="T86" fmla="*/ 265 w 400"/>
              <a:gd name="T87" fmla="*/ 173 h 400"/>
              <a:gd name="T88" fmla="*/ 21 w 400"/>
              <a:gd name="T89" fmla="*/ 54 h 400"/>
              <a:gd name="T90" fmla="*/ 19 w 400"/>
              <a:gd name="T91" fmla="*/ 37 h 400"/>
              <a:gd name="T92" fmla="*/ 20 w 400"/>
              <a:gd name="T93" fmla="*/ 48 h 400"/>
              <a:gd name="T94" fmla="*/ 54 w 400"/>
              <a:gd name="T95" fmla="*/ 35 h 400"/>
              <a:gd name="T96" fmla="*/ 35 w 400"/>
              <a:gd name="T97" fmla="*/ 18 h 400"/>
              <a:gd name="T98" fmla="*/ 20 w 400"/>
              <a:gd name="T99" fmla="*/ 4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0" h="400">
                <a:moveTo>
                  <a:pt x="358" y="266"/>
                </a:moveTo>
                <a:cubicBezTo>
                  <a:pt x="358" y="266"/>
                  <a:pt x="358" y="266"/>
                  <a:pt x="358" y="265"/>
                </a:cubicBezTo>
                <a:cubicBezTo>
                  <a:pt x="365" y="274"/>
                  <a:pt x="365" y="287"/>
                  <a:pt x="356" y="295"/>
                </a:cubicBezTo>
                <a:cubicBezTo>
                  <a:pt x="295" y="356"/>
                  <a:pt x="295" y="356"/>
                  <a:pt x="295" y="356"/>
                </a:cubicBezTo>
                <a:cubicBezTo>
                  <a:pt x="287" y="364"/>
                  <a:pt x="275" y="364"/>
                  <a:pt x="266" y="357"/>
                </a:cubicBezTo>
                <a:cubicBezTo>
                  <a:pt x="266" y="357"/>
                  <a:pt x="266" y="358"/>
                  <a:pt x="267" y="358"/>
                </a:cubicBezTo>
                <a:cubicBezTo>
                  <a:pt x="294" y="385"/>
                  <a:pt x="294" y="385"/>
                  <a:pt x="294" y="385"/>
                </a:cubicBezTo>
                <a:cubicBezTo>
                  <a:pt x="306" y="397"/>
                  <a:pt x="326" y="397"/>
                  <a:pt x="338" y="385"/>
                </a:cubicBezTo>
                <a:cubicBezTo>
                  <a:pt x="385" y="338"/>
                  <a:pt x="385" y="338"/>
                  <a:pt x="385" y="338"/>
                </a:cubicBezTo>
                <a:cubicBezTo>
                  <a:pt x="398" y="325"/>
                  <a:pt x="398" y="305"/>
                  <a:pt x="385" y="293"/>
                </a:cubicBezTo>
                <a:lnTo>
                  <a:pt x="358" y="266"/>
                </a:lnTo>
                <a:close/>
                <a:moveTo>
                  <a:pt x="291" y="351"/>
                </a:moveTo>
                <a:cubicBezTo>
                  <a:pt x="352" y="290"/>
                  <a:pt x="352" y="290"/>
                  <a:pt x="352" y="290"/>
                </a:cubicBezTo>
                <a:cubicBezTo>
                  <a:pt x="360" y="282"/>
                  <a:pt x="360" y="270"/>
                  <a:pt x="353" y="261"/>
                </a:cubicBezTo>
                <a:cubicBezTo>
                  <a:pt x="353" y="261"/>
                  <a:pt x="353" y="260"/>
                  <a:pt x="352" y="260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392" y="100"/>
                  <a:pt x="392" y="100"/>
                  <a:pt x="392" y="100"/>
                </a:cubicBezTo>
                <a:cubicBezTo>
                  <a:pt x="400" y="92"/>
                  <a:pt x="400" y="78"/>
                  <a:pt x="392" y="69"/>
                </a:cubicBezTo>
                <a:cubicBezTo>
                  <a:pt x="331" y="8"/>
                  <a:pt x="331" y="8"/>
                  <a:pt x="331" y="8"/>
                </a:cubicBezTo>
                <a:cubicBezTo>
                  <a:pt x="322" y="0"/>
                  <a:pt x="308" y="0"/>
                  <a:pt x="300" y="8"/>
                </a:cubicBezTo>
                <a:cubicBezTo>
                  <a:pt x="200" y="108"/>
                  <a:pt x="200" y="108"/>
                  <a:pt x="200" y="108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27" y="35"/>
                  <a:pt x="111" y="27"/>
                  <a:pt x="99" y="25"/>
                </a:cubicBezTo>
                <a:cubicBezTo>
                  <a:pt x="38" y="18"/>
                  <a:pt x="38" y="18"/>
                  <a:pt x="38" y="18"/>
                </a:cubicBezTo>
                <a:cubicBezTo>
                  <a:pt x="55" y="20"/>
                  <a:pt x="55" y="20"/>
                  <a:pt x="55" y="20"/>
                </a:cubicBezTo>
                <a:cubicBezTo>
                  <a:pt x="67" y="21"/>
                  <a:pt x="69" y="30"/>
                  <a:pt x="61" y="38"/>
                </a:cubicBezTo>
                <a:cubicBezTo>
                  <a:pt x="39" y="60"/>
                  <a:pt x="39" y="60"/>
                  <a:pt x="39" y="60"/>
                </a:cubicBezTo>
                <a:cubicBezTo>
                  <a:pt x="30" y="69"/>
                  <a:pt x="22" y="66"/>
                  <a:pt x="21" y="54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110"/>
                  <a:pt x="35" y="127"/>
                  <a:pt x="44" y="135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9" y="299"/>
                  <a:pt x="9" y="299"/>
                  <a:pt x="9" y="299"/>
                </a:cubicBezTo>
                <a:cubicBezTo>
                  <a:pt x="0" y="308"/>
                  <a:pt x="0" y="322"/>
                  <a:pt x="9" y="330"/>
                </a:cubicBezTo>
                <a:cubicBezTo>
                  <a:pt x="70" y="391"/>
                  <a:pt x="70" y="391"/>
                  <a:pt x="70" y="391"/>
                </a:cubicBezTo>
                <a:cubicBezTo>
                  <a:pt x="78" y="400"/>
                  <a:pt x="92" y="400"/>
                  <a:pt x="101" y="391"/>
                </a:cubicBezTo>
                <a:cubicBezTo>
                  <a:pt x="200" y="292"/>
                  <a:pt x="200" y="292"/>
                  <a:pt x="200" y="292"/>
                </a:cubicBezTo>
                <a:cubicBezTo>
                  <a:pt x="260" y="351"/>
                  <a:pt x="260" y="351"/>
                  <a:pt x="260" y="351"/>
                </a:cubicBezTo>
                <a:cubicBezTo>
                  <a:pt x="261" y="352"/>
                  <a:pt x="261" y="352"/>
                  <a:pt x="262" y="353"/>
                </a:cubicBezTo>
                <a:cubicBezTo>
                  <a:pt x="270" y="360"/>
                  <a:pt x="283" y="359"/>
                  <a:pt x="291" y="351"/>
                </a:cubicBezTo>
                <a:close/>
                <a:moveTo>
                  <a:pt x="110" y="381"/>
                </a:moveTo>
                <a:cubicBezTo>
                  <a:pt x="65" y="335"/>
                  <a:pt x="65" y="335"/>
                  <a:pt x="65" y="335"/>
                </a:cubicBezTo>
                <a:cubicBezTo>
                  <a:pt x="71" y="329"/>
                  <a:pt x="71" y="329"/>
                  <a:pt x="71" y="329"/>
                </a:cubicBezTo>
                <a:cubicBezTo>
                  <a:pt x="117" y="375"/>
                  <a:pt x="117" y="375"/>
                  <a:pt x="117" y="375"/>
                </a:cubicBezTo>
                <a:lnTo>
                  <a:pt x="110" y="381"/>
                </a:lnTo>
                <a:close/>
                <a:moveTo>
                  <a:pt x="133" y="359"/>
                </a:moveTo>
                <a:cubicBezTo>
                  <a:pt x="106" y="333"/>
                  <a:pt x="106" y="333"/>
                  <a:pt x="106" y="333"/>
                </a:cubicBezTo>
                <a:cubicBezTo>
                  <a:pt x="112" y="326"/>
                  <a:pt x="112" y="326"/>
                  <a:pt x="112" y="326"/>
                </a:cubicBezTo>
                <a:cubicBezTo>
                  <a:pt x="139" y="353"/>
                  <a:pt x="139" y="353"/>
                  <a:pt x="139" y="353"/>
                </a:cubicBezTo>
                <a:lnTo>
                  <a:pt x="133" y="359"/>
                </a:lnTo>
                <a:close/>
                <a:moveTo>
                  <a:pt x="155" y="337"/>
                </a:moveTo>
                <a:cubicBezTo>
                  <a:pt x="128" y="310"/>
                  <a:pt x="128" y="310"/>
                  <a:pt x="128" y="310"/>
                </a:cubicBezTo>
                <a:cubicBezTo>
                  <a:pt x="134" y="304"/>
                  <a:pt x="134" y="304"/>
                  <a:pt x="134" y="304"/>
                </a:cubicBezTo>
                <a:cubicBezTo>
                  <a:pt x="161" y="331"/>
                  <a:pt x="161" y="331"/>
                  <a:pt x="161" y="331"/>
                </a:cubicBezTo>
                <a:lnTo>
                  <a:pt x="155" y="337"/>
                </a:lnTo>
                <a:close/>
                <a:moveTo>
                  <a:pt x="177" y="315"/>
                </a:moveTo>
                <a:cubicBezTo>
                  <a:pt x="131" y="269"/>
                  <a:pt x="131" y="269"/>
                  <a:pt x="131" y="269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83" y="309"/>
                  <a:pt x="183" y="309"/>
                  <a:pt x="183" y="309"/>
                </a:cubicBezTo>
                <a:lnTo>
                  <a:pt x="177" y="315"/>
                </a:lnTo>
                <a:close/>
                <a:moveTo>
                  <a:pt x="199" y="293"/>
                </a:moveTo>
                <a:cubicBezTo>
                  <a:pt x="172" y="266"/>
                  <a:pt x="172" y="266"/>
                  <a:pt x="172" y="266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200" y="291"/>
                  <a:pt x="200" y="291"/>
                  <a:pt x="200" y="291"/>
                </a:cubicBezTo>
                <a:lnTo>
                  <a:pt x="199" y="293"/>
                </a:lnTo>
                <a:close/>
                <a:moveTo>
                  <a:pt x="336" y="64"/>
                </a:moveTo>
                <a:cubicBezTo>
                  <a:pt x="382" y="110"/>
                  <a:pt x="382" y="110"/>
                  <a:pt x="382" y="110"/>
                </a:cubicBezTo>
                <a:cubicBezTo>
                  <a:pt x="375" y="116"/>
                  <a:pt x="375" y="116"/>
                  <a:pt x="375" y="116"/>
                </a:cubicBezTo>
                <a:cubicBezTo>
                  <a:pt x="330" y="70"/>
                  <a:pt x="330" y="70"/>
                  <a:pt x="330" y="70"/>
                </a:cubicBezTo>
                <a:lnTo>
                  <a:pt x="336" y="64"/>
                </a:lnTo>
                <a:close/>
                <a:moveTo>
                  <a:pt x="333" y="105"/>
                </a:moveTo>
                <a:cubicBezTo>
                  <a:pt x="360" y="132"/>
                  <a:pt x="360" y="132"/>
                  <a:pt x="360" y="132"/>
                </a:cubicBezTo>
                <a:cubicBezTo>
                  <a:pt x="353" y="138"/>
                  <a:pt x="353" y="138"/>
                  <a:pt x="353" y="138"/>
                </a:cubicBezTo>
                <a:cubicBezTo>
                  <a:pt x="327" y="112"/>
                  <a:pt x="327" y="112"/>
                  <a:pt x="327" y="112"/>
                </a:cubicBezTo>
                <a:lnTo>
                  <a:pt x="333" y="105"/>
                </a:lnTo>
                <a:close/>
                <a:moveTo>
                  <a:pt x="311" y="127"/>
                </a:moveTo>
                <a:cubicBezTo>
                  <a:pt x="338" y="154"/>
                  <a:pt x="338" y="154"/>
                  <a:pt x="338" y="154"/>
                </a:cubicBezTo>
                <a:cubicBezTo>
                  <a:pt x="331" y="161"/>
                  <a:pt x="331" y="161"/>
                  <a:pt x="331" y="161"/>
                </a:cubicBezTo>
                <a:cubicBezTo>
                  <a:pt x="305" y="134"/>
                  <a:pt x="305" y="134"/>
                  <a:pt x="305" y="134"/>
                </a:cubicBezTo>
                <a:lnTo>
                  <a:pt x="311" y="127"/>
                </a:lnTo>
                <a:close/>
                <a:moveTo>
                  <a:pt x="270" y="130"/>
                </a:moveTo>
                <a:cubicBezTo>
                  <a:pt x="316" y="176"/>
                  <a:pt x="316" y="176"/>
                  <a:pt x="316" y="176"/>
                </a:cubicBezTo>
                <a:cubicBezTo>
                  <a:pt x="309" y="183"/>
                  <a:pt x="309" y="183"/>
                  <a:pt x="309" y="183"/>
                </a:cubicBezTo>
                <a:cubicBezTo>
                  <a:pt x="263" y="137"/>
                  <a:pt x="263" y="137"/>
                  <a:pt x="263" y="137"/>
                </a:cubicBezTo>
                <a:lnTo>
                  <a:pt x="270" y="130"/>
                </a:lnTo>
                <a:close/>
                <a:moveTo>
                  <a:pt x="267" y="171"/>
                </a:moveTo>
                <a:cubicBezTo>
                  <a:pt x="294" y="198"/>
                  <a:pt x="294" y="198"/>
                  <a:pt x="294" y="198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265" y="173"/>
                  <a:pt x="265" y="173"/>
                  <a:pt x="265" y="173"/>
                </a:cubicBezTo>
                <a:lnTo>
                  <a:pt x="267" y="171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19" y="37"/>
                  <a:pt x="19" y="37"/>
                  <a:pt x="19" y="37"/>
                </a:cubicBezTo>
                <a:lnTo>
                  <a:pt x="21" y="54"/>
                </a:lnTo>
                <a:close/>
                <a:moveTo>
                  <a:pt x="20" y="48"/>
                </a:moveTo>
                <a:cubicBezTo>
                  <a:pt x="22" y="58"/>
                  <a:pt x="28" y="61"/>
                  <a:pt x="35" y="53"/>
                </a:cubicBezTo>
                <a:cubicBezTo>
                  <a:pt x="54" y="35"/>
                  <a:pt x="54" y="35"/>
                  <a:pt x="54" y="35"/>
                </a:cubicBezTo>
                <a:cubicBezTo>
                  <a:pt x="61" y="28"/>
                  <a:pt x="59" y="21"/>
                  <a:pt x="49" y="20"/>
                </a:cubicBezTo>
                <a:cubicBezTo>
                  <a:pt x="35" y="18"/>
                  <a:pt x="35" y="18"/>
                  <a:pt x="35" y="18"/>
                </a:cubicBezTo>
                <a:cubicBezTo>
                  <a:pt x="25" y="17"/>
                  <a:pt x="17" y="24"/>
                  <a:pt x="19" y="34"/>
                </a:cubicBezTo>
                <a:lnTo>
                  <a:pt x="20" y="48"/>
                </a:lnTo>
                <a:close/>
              </a:path>
            </a:pathLst>
          </a:custGeom>
          <a:solidFill>
            <a:srgbClr val="172C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03316" y="796475"/>
            <a:ext cx="5973522" cy="4493962"/>
            <a:chOff x="2432790" y="730250"/>
            <a:chExt cx="7132330" cy="5365749"/>
          </a:xfrm>
          <a:solidFill>
            <a:srgbClr val="FFC000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ttangolo 32">
            <a:extLst>
              <a:ext uri="{FF2B5EF4-FFF2-40B4-BE49-F238E27FC236}">
                <a16:creationId xmlns:a16="http://schemas.microsoft.com/office/drawing/2014/main" id="{4AE11CDE-963B-4580-A70F-3D4EE883568C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D333F1BE-7E88-439A-A00B-E4428BF5AE96}"/>
              </a:ext>
            </a:extLst>
          </p:cNvPr>
          <p:cNvGrpSpPr>
            <a:grpSpLocks noChangeAspect="1"/>
          </p:cNvGrpSpPr>
          <p:nvPr/>
        </p:nvGrpSpPr>
        <p:grpSpPr>
          <a:xfrm>
            <a:off x="6171755" y="811434"/>
            <a:ext cx="5971978" cy="4492800"/>
            <a:chOff x="2432790" y="730250"/>
            <a:chExt cx="7132330" cy="5365749"/>
          </a:xfrm>
          <a:solidFill>
            <a:srgbClr val="FFC000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02577E-BEB5-4497-9CA2-457B3832F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65E15D8-ADBE-4CD5-9220-4AF612A0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0F93669D-8B2A-461F-B3D4-C21B2ED5A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06AFF97-8A87-4E42-AC90-34EC2D43D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CED30F8-1646-4BC4-AD35-44237FEBB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904EC8D-E729-4365-A486-0728547C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BB23B44-CF4F-446B-A0D7-0355069A6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66150B35-9D38-4C21-987D-0BCB1A1D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CED7C87-1BD4-4D6E-BAC9-5FB221BBA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CD433207-F997-49F2-B190-3E019E97A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0D6442DC-9D47-4200-AF4A-F2D630C9F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30A7549-F44C-4BBF-B3D7-E5BA844A0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A52AFBC-976A-4E74-86E9-3B2579AFA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6787870-4B47-4720-8ACC-FC41C1DEB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237E8F6C-3A5A-4145-867E-EEA2CBF20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00A7C1F-1A7F-447C-A4AC-CB8285CD8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0C63E323-70F9-488B-9169-416C97A49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BFCD7651-6053-47F0-91FB-0606BE03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5040E006-A61B-421F-9C04-BD8B776F965B}"/>
              </a:ext>
            </a:extLst>
          </p:cNvPr>
          <p:cNvGrpSpPr>
            <a:grpSpLocks noChangeAspect="1"/>
          </p:cNvGrpSpPr>
          <p:nvPr/>
        </p:nvGrpSpPr>
        <p:grpSpPr>
          <a:xfrm>
            <a:off x="6922908" y="796475"/>
            <a:ext cx="4275581" cy="5455907"/>
            <a:chOff x="825608" y="2050353"/>
            <a:chExt cx="3118132" cy="3978930"/>
          </a:xfrm>
          <a:effectLst>
            <a:outerShdw blurRad="50800" dist="63500" dir="33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A01B654B-A11F-4BD6-8E4A-E7CFA52A46C1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A5FE176D-5CC4-4941-A49E-D4268E76B6B8}"/>
                </a:ext>
              </a:extLst>
            </p:cNvPr>
            <p:cNvSpPr txBox="1">
              <a:spLocks/>
            </p:cNvSpPr>
            <p:nvPr/>
          </p:nvSpPr>
          <p:spPr>
            <a:xfrm>
              <a:off x="994594" y="5752579"/>
              <a:ext cx="2780158" cy="18402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Pinza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chiusa</a:t>
              </a: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con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steli</a:t>
              </a:r>
              <a:r>
                <a:rPr lang="en-US" sz="11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1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estesi</a:t>
              </a:r>
              <a:endParaRPr lang="en-US" sz="1100" dirty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56" name="Group 6">
            <a:extLst>
              <a:ext uri="{FF2B5EF4-FFF2-40B4-BE49-F238E27FC236}">
                <a16:creationId xmlns:a16="http://schemas.microsoft.com/office/drawing/2014/main" id="{951D3DFF-89DE-4CBC-895D-E60DF912040A}"/>
              </a:ext>
            </a:extLst>
          </p:cNvPr>
          <p:cNvGrpSpPr>
            <a:grpSpLocks noChangeAspect="1"/>
          </p:cNvGrpSpPr>
          <p:nvPr/>
        </p:nvGrpSpPr>
        <p:grpSpPr>
          <a:xfrm>
            <a:off x="964710" y="810396"/>
            <a:ext cx="4275581" cy="5455907"/>
            <a:chOff x="825608" y="2050353"/>
            <a:chExt cx="3118132" cy="3978930"/>
          </a:xfrm>
          <a:effectLst>
            <a:outerShdw blurRad="50800" dist="63500" dir="33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Rounded Rectangle 7">
              <a:extLst>
                <a:ext uri="{FF2B5EF4-FFF2-40B4-BE49-F238E27FC236}">
                  <a16:creationId xmlns:a16="http://schemas.microsoft.com/office/drawing/2014/main" id="{50E6AEB2-07A3-4926-8494-B5796D3B2F92}"/>
                </a:ext>
              </a:extLst>
            </p:cNvPr>
            <p:cNvSpPr/>
            <p:nvPr/>
          </p:nvSpPr>
          <p:spPr>
            <a:xfrm>
              <a:off x="825608" y="2050353"/>
              <a:ext cx="31181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itle 3">
              <a:extLst>
                <a:ext uri="{FF2B5EF4-FFF2-40B4-BE49-F238E27FC236}">
                  <a16:creationId xmlns:a16="http://schemas.microsoft.com/office/drawing/2014/main" id="{F3B076CF-6E80-4440-8625-26461EB6D481}"/>
                </a:ext>
              </a:extLst>
            </p:cNvPr>
            <p:cNvSpPr txBox="1">
              <a:spLocks/>
            </p:cNvSpPr>
            <p:nvPr/>
          </p:nvSpPr>
          <p:spPr>
            <a:xfrm>
              <a:off x="996406" y="5746859"/>
              <a:ext cx="2780158" cy="184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Pinza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chiusa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con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steli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Light" charset="0"/>
                  <a:ea typeface="Roboto Light" charset="0"/>
                  <a:cs typeface="Roboto Light" charset="0"/>
                </a:rPr>
                <a:t>retratti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pic>
        <p:nvPicPr>
          <p:cNvPr id="59" name="Immagine 58">
            <a:extLst>
              <a:ext uri="{FF2B5EF4-FFF2-40B4-BE49-F238E27FC236}">
                <a16:creationId xmlns:a16="http://schemas.microsoft.com/office/drawing/2014/main" id="{6988F27B-1FB6-4409-AC97-2507DD28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13" y="859316"/>
            <a:ext cx="3370269" cy="5048201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72AF1670-034C-4593-9D02-466584538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22" y="799099"/>
            <a:ext cx="3489553" cy="5108418"/>
          </a:xfrm>
          <a:prstGeom prst="rect">
            <a:avLst/>
          </a:prstGeom>
        </p:spPr>
      </p:pic>
      <p:sp>
        <p:nvSpPr>
          <p:cNvPr id="61" name="Rounded 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C9969117-4062-40A3-9AA3-41607C60737A}"/>
              </a:ext>
            </a:extLst>
          </p:cNvPr>
          <p:cNvSpPr>
            <a:spLocks noChangeAspect="1"/>
          </p:cNvSpPr>
          <p:nvPr/>
        </p:nvSpPr>
        <p:spPr>
          <a:xfrm>
            <a:off x="5444258" y="5788427"/>
            <a:ext cx="1297448" cy="252327"/>
          </a:xfrm>
          <a:prstGeom prst="roundRect">
            <a:avLst>
              <a:gd name="adj" fmla="val 50000"/>
            </a:avLst>
          </a:prstGeom>
          <a:solidFill>
            <a:srgbClr val="0CB9E3"/>
          </a:solidFill>
          <a:ln>
            <a:noFill/>
          </a:ln>
          <a:effectLst>
            <a:outerShdw blurRad="342900" dist="190500" dir="5400000" sx="78000" sy="78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charset="0"/>
                <a:ea typeface="Roboto Medium" charset="0"/>
                <a:cs typeface="Roboto Medium" charset="0"/>
              </a:rPr>
              <a:t>Pinza </a:t>
            </a:r>
            <a:r>
              <a:rPr lang="en-US" sz="1100" dirty="0" err="1">
                <a:latin typeface="Roboto Medium" charset="0"/>
                <a:ea typeface="Roboto Medium" charset="0"/>
                <a:cs typeface="Roboto Medium" charset="0"/>
              </a:rPr>
              <a:t>Chiusa</a:t>
            </a:r>
            <a:endParaRPr lang="en-US" sz="1100" baseline="30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2" name="Rounded 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C8BEE1F6-7F87-480C-AA24-FE488C16B43F}"/>
              </a:ext>
            </a:extLst>
          </p:cNvPr>
          <p:cNvSpPr>
            <a:spLocks noChangeAspect="1"/>
          </p:cNvSpPr>
          <p:nvPr/>
        </p:nvSpPr>
        <p:spPr>
          <a:xfrm>
            <a:off x="5443601" y="5180935"/>
            <a:ext cx="1297448" cy="252327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outerShdw blurRad="342900" dist="190500" dir="5400000" sx="78000" sy="78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charset="0"/>
                <a:ea typeface="Roboto Medium" charset="0"/>
                <a:cs typeface="Roboto Medium" charset="0"/>
              </a:rPr>
              <a:t>Pinza </a:t>
            </a:r>
            <a:r>
              <a:rPr lang="en-US" sz="1100" dirty="0" err="1">
                <a:latin typeface="Roboto Medium" charset="0"/>
                <a:ea typeface="Roboto Medium" charset="0"/>
                <a:cs typeface="Roboto Medium" charset="0"/>
              </a:rPr>
              <a:t>Aperta</a:t>
            </a:r>
            <a:endParaRPr lang="en-US" sz="1100" baseline="30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321EAFAC-4322-4385-B77F-6988456AA7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4376" y="4407351"/>
            <a:ext cx="550662" cy="549289"/>
          </a:xfrm>
          <a:custGeom>
            <a:avLst/>
            <a:gdLst>
              <a:gd name="T0" fmla="*/ 358 w 400"/>
              <a:gd name="T1" fmla="*/ 265 h 400"/>
              <a:gd name="T2" fmla="*/ 295 w 400"/>
              <a:gd name="T3" fmla="*/ 356 h 400"/>
              <a:gd name="T4" fmla="*/ 267 w 400"/>
              <a:gd name="T5" fmla="*/ 358 h 400"/>
              <a:gd name="T6" fmla="*/ 338 w 400"/>
              <a:gd name="T7" fmla="*/ 385 h 400"/>
              <a:gd name="T8" fmla="*/ 385 w 400"/>
              <a:gd name="T9" fmla="*/ 293 h 400"/>
              <a:gd name="T10" fmla="*/ 291 w 400"/>
              <a:gd name="T11" fmla="*/ 351 h 400"/>
              <a:gd name="T12" fmla="*/ 353 w 400"/>
              <a:gd name="T13" fmla="*/ 261 h 400"/>
              <a:gd name="T14" fmla="*/ 292 w 400"/>
              <a:gd name="T15" fmla="*/ 200 h 400"/>
              <a:gd name="T16" fmla="*/ 392 w 400"/>
              <a:gd name="T17" fmla="*/ 69 h 400"/>
              <a:gd name="T18" fmla="*/ 300 w 400"/>
              <a:gd name="T19" fmla="*/ 8 h 400"/>
              <a:gd name="T20" fmla="*/ 136 w 400"/>
              <a:gd name="T21" fmla="*/ 43 h 400"/>
              <a:gd name="T22" fmla="*/ 38 w 400"/>
              <a:gd name="T23" fmla="*/ 18 h 400"/>
              <a:gd name="T24" fmla="*/ 61 w 400"/>
              <a:gd name="T25" fmla="*/ 38 h 400"/>
              <a:gd name="T26" fmla="*/ 21 w 400"/>
              <a:gd name="T27" fmla="*/ 54 h 400"/>
              <a:gd name="T28" fmla="*/ 44 w 400"/>
              <a:gd name="T29" fmla="*/ 135 h 400"/>
              <a:gd name="T30" fmla="*/ 9 w 400"/>
              <a:gd name="T31" fmla="*/ 299 h 400"/>
              <a:gd name="T32" fmla="*/ 70 w 400"/>
              <a:gd name="T33" fmla="*/ 391 h 400"/>
              <a:gd name="T34" fmla="*/ 200 w 400"/>
              <a:gd name="T35" fmla="*/ 292 h 400"/>
              <a:gd name="T36" fmla="*/ 262 w 400"/>
              <a:gd name="T37" fmla="*/ 353 h 400"/>
              <a:gd name="T38" fmla="*/ 110 w 400"/>
              <a:gd name="T39" fmla="*/ 381 h 400"/>
              <a:gd name="T40" fmla="*/ 71 w 400"/>
              <a:gd name="T41" fmla="*/ 329 h 400"/>
              <a:gd name="T42" fmla="*/ 110 w 400"/>
              <a:gd name="T43" fmla="*/ 381 h 400"/>
              <a:gd name="T44" fmla="*/ 106 w 400"/>
              <a:gd name="T45" fmla="*/ 333 h 400"/>
              <a:gd name="T46" fmla="*/ 139 w 400"/>
              <a:gd name="T47" fmla="*/ 353 h 400"/>
              <a:gd name="T48" fmla="*/ 155 w 400"/>
              <a:gd name="T49" fmla="*/ 337 h 400"/>
              <a:gd name="T50" fmla="*/ 134 w 400"/>
              <a:gd name="T51" fmla="*/ 304 h 400"/>
              <a:gd name="T52" fmla="*/ 155 w 400"/>
              <a:gd name="T53" fmla="*/ 337 h 400"/>
              <a:gd name="T54" fmla="*/ 131 w 400"/>
              <a:gd name="T55" fmla="*/ 269 h 400"/>
              <a:gd name="T56" fmla="*/ 183 w 400"/>
              <a:gd name="T57" fmla="*/ 309 h 400"/>
              <a:gd name="T58" fmla="*/ 199 w 400"/>
              <a:gd name="T59" fmla="*/ 293 h 400"/>
              <a:gd name="T60" fmla="*/ 174 w 400"/>
              <a:gd name="T61" fmla="*/ 265 h 400"/>
              <a:gd name="T62" fmla="*/ 199 w 400"/>
              <a:gd name="T63" fmla="*/ 293 h 400"/>
              <a:gd name="T64" fmla="*/ 382 w 400"/>
              <a:gd name="T65" fmla="*/ 110 h 400"/>
              <a:gd name="T66" fmla="*/ 330 w 400"/>
              <a:gd name="T67" fmla="*/ 70 h 400"/>
              <a:gd name="T68" fmla="*/ 333 w 400"/>
              <a:gd name="T69" fmla="*/ 105 h 400"/>
              <a:gd name="T70" fmla="*/ 353 w 400"/>
              <a:gd name="T71" fmla="*/ 138 h 400"/>
              <a:gd name="T72" fmla="*/ 333 w 400"/>
              <a:gd name="T73" fmla="*/ 105 h 400"/>
              <a:gd name="T74" fmla="*/ 338 w 400"/>
              <a:gd name="T75" fmla="*/ 154 h 400"/>
              <a:gd name="T76" fmla="*/ 305 w 400"/>
              <a:gd name="T77" fmla="*/ 134 h 400"/>
              <a:gd name="T78" fmla="*/ 270 w 400"/>
              <a:gd name="T79" fmla="*/ 130 h 400"/>
              <a:gd name="T80" fmla="*/ 309 w 400"/>
              <a:gd name="T81" fmla="*/ 183 h 400"/>
              <a:gd name="T82" fmla="*/ 270 w 400"/>
              <a:gd name="T83" fmla="*/ 130 h 400"/>
              <a:gd name="T84" fmla="*/ 294 w 400"/>
              <a:gd name="T85" fmla="*/ 198 h 400"/>
              <a:gd name="T86" fmla="*/ 265 w 400"/>
              <a:gd name="T87" fmla="*/ 173 h 400"/>
              <a:gd name="T88" fmla="*/ 21 w 400"/>
              <a:gd name="T89" fmla="*/ 54 h 400"/>
              <a:gd name="T90" fmla="*/ 19 w 400"/>
              <a:gd name="T91" fmla="*/ 37 h 400"/>
              <a:gd name="T92" fmla="*/ 20 w 400"/>
              <a:gd name="T93" fmla="*/ 48 h 400"/>
              <a:gd name="T94" fmla="*/ 54 w 400"/>
              <a:gd name="T95" fmla="*/ 35 h 400"/>
              <a:gd name="T96" fmla="*/ 35 w 400"/>
              <a:gd name="T97" fmla="*/ 18 h 400"/>
              <a:gd name="T98" fmla="*/ 20 w 400"/>
              <a:gd name="T99" fmla="*/ 4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0" h="400">
                <a:moveTo>
                  <a:pt x="358" y="266"/>
                </a:moveTo>
                <a:cubicBezTo>
                  <a:pt x="358" y="266"/>
                  <a:pt x="358" y="266"/>
                  <a:pt x="358" y="265"/>
                </a:cubicBezTo>
                <a:cubicBezTo>
                  <a:pt x="365" y="274"/>
                  <a:pt x="365" y="287"/>
                  <a:pt x="356" y="295"/>
                </a:cubicBezTo>
                <a:cubicBezTo>
                  <a:pt x="295" y="356"/>
                  <a:pt x="295" y="356"/>
                  <a:pt x="295" y="356"/>
                </a:cubicBezTo>
                <a:cubicBezTo>
                  <a:pt x="287" y="364"/>
                  <a:pt x="275" y="364"/>
                  <a:pt x="266" y="357"/>
                </a:cubicBezTo>
                <a:cubicBezTo>
                  <a:pt x="266" y="357"/>
                  <a:pt x="266" y="358"/>
                  <a:pt x="267" y="358"/>
                </a:cubicBezTo>
                <a:cubicBezTo>
                  <a:pt x="294" y="385"/>
                  <a:pt x="294" y="385"/>
                  <a:pt x="294" y="385"/>
                </a:cubicBezTo>
                <a:cubicBezTo>
                  <a:pt x="306" y="397"/>
                  <a:pt x="326" y="397"/>
                  <a:pt x="338" y="385"/>
                </a:cubicBezTo>
                <a:cubicBezTo>
                  <a:pt x="385" y="338"/>
                  <a:pt x="385" y="338"/>
                  <a:pt x="385" y="338"/>
                </a:cubicBezTo>
                <a:cubicBezTo>
                  <a:pt x="398" y="325"/>
                  <a:pt x="398" y="305"/>
                  <a:pt x="385" y="293"/>
                </a:cubicBezTo>
                <a:lnTo>
                  <a:pt x="358" y="266"/>
                </a:lnTo>
                <a:close/>
                <a:moveTo>
                  <a:pt x="291" y="351"/>
                </a:moveTo>
                <a:cubicBezTo>
                  <a:pt x="352" y="290"/>
                  <a:pt x="352" y="290"/>
                  <a:pt x="352" y="290"/>
                </a:cubicBezTo>
                <a:cubicBezTo>
                  <a:pt x="360" y="282"/>
                  <a:pt x="360" y="270"/>
                  <a:pt x="353" y="261"/>
                </a:cubicBezTo>
                <a:cubicBezTo>
                  <a:pt x="353" y="261"/>
                  <a:pt x="353" y="260"/>
                  <a:pt x="352" y="260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392" y="100"/>
                  <a:pt x="392" y="100"/>
                  <a:pt x="392" y="100"/>
                </a:cubicBezTo>
                <a:cubicBezTo>
                  <a:pt x="400" y="92"/>
                  <a:pt x="400" y="78"/>
                  <a:pt x="392" y="69"/>
                </a:cubicBezTo>
                <a:cubicBezTo>
                  <a:pt x="331" y="8"/>
                  <a:pt x="331" y="8"/>
                  <a:pt x="331" y="8"/>
                </a:cubicBezTo>
                <a:cubicBezTo>
                  <a:pt x="322" y="0"/>
                  <a:pt x="308" y="0"/>
                  <a:pt x="300" y="8"/>
                </a:cubicBezTo>
                <a:cubicBezTo>
                  <a:pt x="200" y="108"/>
                  <a:pt x="200" y="108"/>
                  <a:pt x="200" y="108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27" y="35"/>
                  <a:pt x="111" y="27"/>
                  <a:pt x="99" y="25"/>
                </a:cubicBezTo>
                <a:cubicBezTo>
                  <a:pt x="38" y="18"/>
                  <a:pt x="38" y="18"/>
                  <a:pt x="38" y="18"/>
                </a:cubicBezTo>
                <a:cubicBezTo>
                  <a:pt x="55" y="20"/>
                  <a:pt x="55" y="20"/>
                  <a:pt x="55" y="20"/>
                </a:cubicBezTo>
                <a:cubicBezTo>
                  <a:pt x="67" y="21"/>
                  <a:pt x="69" y="30"/>
                  <a:pt x="61" y="38"/>
                </a:cubicBezTo>
                <a:cubicBezTo>
                  <a:pt x="39" y="60"/>
                  <a:pt x="39" y="60"/>
                  <a:pt x="39" y="60"/>
                </a:cubicBezTo>
                <a:cubicBezTo>
                  <a:pt x="30" y="69"/>
                  <a:pt x="22" y="66"/>
                  <a:pt x="21" y="54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110"/>
                  <a:pt x="35" y="127"/>
                  <a:pt x="44" y="135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9" y="299"/>
                  <a:pt x="9" y="299"/>
                  <a:pt x="9" y="299"/>
                </a:cubicBezTo>
                <a:cubicBezTo>
                  <a:pt x="0" y="308"/>
                  <a:pt x="0" y="322"/>
                  <a:pt x="9" y="330"/>
                </a:cubicBezTo>
                <a:cubicBezTo>
                  <a:pt x="70" y="391"/>
                  <a:pt x="70" y="391"/>
                  <a:pt x="70" y="391"/>
                </a:cubicBezTo>
                <a:cubicBezTo>
                  <a:pt x="78" y="400"/>
                  <a:pt x="92" y="400"/>
                  <a:pt x="101" y="391"/>
                </a:cubicBezTo>
                <a:cubicBezTo>
                  <a:pt x="200" y="292"/>
                  <a:pt x="200" y="292"/>
                  <a:pt x="200" y="292"/>
                </a:cubicBezTo>
                <a:cubicBezTo>
                  <a:pt x="260" y="351"/>
                  <a:pt x="260" y="351"/>
                  <a:pt x="260" y="351"/>
                </a:cubicBezTo>
                <a:cubicBezTo>
                  <a:pt x="261" y="352"/>
                  <a:pt x="261" y="352"/>
                  <a:pt x="262" y="353"/>
                </a:cubicBezTo>
                <a:cubicBezTo>
                  <a:pt x="270" y="360"/>
                  <a:pt x="283" y="359"/>
                  <a:pt x="291" y="351"/>
                </a:cubicBezTo>
                <a:close/>
                <a:moveTo>
                  <a:pt x="110" y="381"/>
                </a:moveTo>
                <a:cubicBezTo>
                  <a:pt x="65" y="335"/>
                  <a:pt x="65" y="335"/>
                  <a:pt x="65" y="335"/>
                </a:cubicBezTo>
                <a:cubicBezTo>
                  <a:pt x="71" y="329"/>
                  <a:pt x="71" y="329"/>
                  <a:pt x="71" y="329"/>
                </a:cubicBezTo>
                <a:cubicBezTo>
                  <a:pt x="117" y="375"/>
                  <a:pt x="117" y="375"/>
                  <a:pt x="117" y="375"/>
                </a:cubicBezTo>
                <a:lnTo>
                  <a:pt x="110" y="381"/>
                </a:lnTo>
                <a:close/>
                <a:moveTo>
                  <a:pt x="133" y="359"/>
                </a:moveTo>
                <a:cubicBezTo>
                  <a:pt x="106" y="333"/>
                  <a:pt x="106" y="333"/>
                  <a:pt x="106" y="333"/>
                </a:cubicBezTo>
                <a:cubicBezTo>
                  <a:pt x="112" y="326"/>
                  <a:pt x="112" y="326"/>
                  <a:pt x="112" y="326"/>
                </a:cubicBezTo>
                <a:cubicBezTo>
                  <a:pt x="139" y="353"/>
                  <a:pt x="139" y="353"/>
                  <a:pt x="139" y="353"/>
                </a:cubicBezTo>
                <a:lnTo>
                  <a:pt x="133" y="359"/>
                </a:lnTo>
                <a:close/>
                <a:moveTo>
                  <a:pt x="155" y="337"/>
                </a:moveTo>
                <a:cubicBezTo>
                  <a:pt x="128" y="310"/>
                  <a:pt x="128" y="310"/>
                  <a:pt x="128" y="310"/>
                </a:cubicBezTo>
                <a:cubicBezTo>
                  <a:pt x="134" y="304"/>
                  <a:pt x="134" y="304"/>
                  <a:pt x="134" y="304"/>
                </a:cubicBezTo>
                <a:cubicBezTo>
                  <a:pt x="161" y="331"/>
                  <a:pt x="161" y="331"/>
                  <a:pt x="161" y="331"/>
                </a:cubicBezTo>
                <a:lnTo>
                  <a:pt x="155" y="337"/>
                </a:lnTo>
                <a:close/>
                <a:moveTo>
                  <a:pt x="177" y="315"/>
                </a:moveTo>
                <a:cubicBezTo>
                  <a:pt x="131" y="269"/>
                  <a:pt x="131" y="269"/>
                  <a:pt x="131" y="269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83" y="309"/>
                  <a:pt x="183" y="309"/>
                  <a:pt x="183" y="309"/>
                </a:cubicBezTo>
                <a:lnTo>
                  <a:pt x="177" y="315"/>
                </a:lnTo>
                <a:close/>
                <a:moveTo>
                  <a:pt x="199" y="293"/>
                </a:moveTo>
                <a:cubicBezTo>
                  <a:pt x="172" y="266"/>
                  <a:pt x="172" y="266"/>
                  <a:pt x="172" y="266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200" y="291"/>
                  <a:pt x="200" y="291"/>
                  <a:pt x="200" y="291"/>
                </a:cubicBezTo>
                <a:lnTo>
                  <a:pt x="199" y="293"/>
                </a:lnTo>
                <a:close/>
                <a:moveTo>
                  <a:pt x="336" y="64"/>
                </a:moveTo>
                <a:cubicBezTo>
                  <a:pt x="382" y="110"/>
                  <a:pt x="382" y="110"/>
                  <a:pt x="382" y="110"/>
                </a:cubicBezTo>
                <a:cubicBezTo>
                  <a:pt x="375" y="116"/>
                  <a:pt x="375" y="116"/>
                  <a:pt x="375" y="116"/>
                </a:cubicBezTo>
                <a:cubicBezTo>
                  <a:pt x="330" y="70"/>
                  <a:pt x="330" y="70"/>
                  <a:pt x="330" y="70"/>
                </a:cubicBezTo>
                <a:lnTo>
                  <a:pt x="336" y="64"/>
                </a:lnTo>
                <a:close/>
                <a:moveTo>
                  <a:pt x="333" y="105"/>
                </a:moveTo>
                <a:cubicBezTo>
                  <a:pt x="360" y="132"/>
                  <a:pt x="360" y="132"/>
                  <a:pt x="360" y="132"/>
                </a:cubicBezTo>
                <a:cubicBezTo>
                  <a:pt x="353" y="138"/>
                  <a:pt x="353" y="138"/>
                  <a:pt x="353" y="138"/>
                </a:cubicBezTo>
                <a:cubicBezTo>
                  <a:pt x="327" y="112"/>
                  <a:pt x="327" y="112"/>
                  <a:pt x="327" y="112"/>
                </a:cubicBezTo>
                <a:lnTo>
                  <a:pt x="333" y="105"/>
                </a:lnTo>
                <a:close/>
                <a:moveTo>
                  <a:pt x="311" y="127"/>
                </a:moveTo>
                <a:cubicBezTo>
                  <a:pt x="338" y="154"/>
                  <a:pt x="338" y="154"/>
                  <a:pt x="338" y="154"/>
                </a:cubicBezTo>
                <a:cubicBezTo>
                  <a:pt x="331" y="161"/>
                  <a:pt x="331" y="161"/>
                  <a:pt x="331" y="161"/>
                </a:cubicBezTo>
                <a:cubicBezTo>
                  <a:pt x="305" y="134"/>
                  <a:pt x="305" y="134"/>
                  <a:pt x="305" y="134"/>
                </a:cubicBezTo>
                <a:lnTo>
                  <a:pt x="311" y="127"/>
                </a:lnTo>
                <a:close/>
                <a:moveTo>
                  <a:pt x="270" y="130"/>
                </a:moveTo>
                <a:cubicBezTo>
                  <a:pt x="316" y="176"/>
                  <a:pt x="316" y="176"/>
                  <a:pt x="316" y="176"/>
                </a:cubicBezTo>
                <a:cubicBezTo>
                  <a:pt x="309" y="183"/>
                  <a:pt x="309" y="183"/>
                  <a:pt x="309" y="183"/>
                </a:cubicBezTo>
                <a:cubicBezTo>
                  <a:pt x="263" y="137"/>
                  <a:pt x="263" y="137"/>
                  <a:pt x="263" y="137"/>
                </a:cubicBezTo>
                <a:lnTo>
                  <a:pt x="270" y="130"/>
                </a:lnTo>
                <a:close/>
                <a:moveTo>
                  <a:pt x="267" y="171"/>
                </a:moveTo>
                <a:cubicBezTo>
                  <a:pt x="294" y="198"/>
                  <a:pt x="294" y="198"/>
                  <a:pt x="294" y="198"/>
                </a:cubicBezTo>
                <a:cubicBezTo>
                  <a:pt x="292" y="200"/>
                  <a:pt x="292" y="200"/>
                  <a:pt x="292" y="200"/>
                </a:cubicBezTo>
                <a:cubicBezTo>
                  <a:pt x="265" y="173"/>
                  <a:pt x="265" y="173"/>
                  <a:pt x="265" y="173"/>
                </a:cubicBezTo>
                <a:lnTo>
                  <a:pt x="267" y="171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19" y="37"/>
                  <a:pt x="19" y="37"/>
                  <a:pt x="19" y="37"/>
                </a:cubicBezTo>
                <a:lnTo>
                  <a:pt x="21" y="54"/>
                </a:lnTo>
                <a:close/>
                <a:moveTo>
                  <a:pt x="20" y="48"/>
                </a:moveTo>
                <a:cubicBezTo>
                  <a:pt x="22" y="58"/>
                  <a:pt x="28" y="61"/>
                  <a:pt x="35" y="53"/>
                </a:cubicBezTo>
                <a:cubicBezTo>
                  <a:pt x="54" y="35"/>
                  <a:pt x="54" y="35"/>
                  <a:pt x="54" y="35"/>
                </a:cubicBezTo>
                <a:cubicBezTo>
                  <a:pt x="61" y="28"/>
                  <a:pt x="59" y="21"/>
                  <a:pt x="49" y="20"/>
                </a:cubicBezTo>
                <a:cubicBezTo>
                  <a:pt x="35" y="18"/>
                  <a:pt x="35" y="18"/>
                  <a:pt x="35" y="18"/>
                </a:cubicBezTo>
                <a:cubicBezTo>
                  <a:pt x="25" y="17"/>
                  <a:pt x="17" y="24"/>
                  <a:pt x="19" y="34"/>
                </a:cubicBezTo>
                <a:lnTo>
                  <a:pt x="20" y="48"/>
                </a:lnTo>
                <a:close/>
              </a:path>
            </a:pathLst>
          </a:custGeom>
          <a:solidFill>
            <a:srgbClr val="172C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639" y="2581694"/>
            <a:ext cx="2981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E CONCLUSIONI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172C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4D3C6D3F-A30D-47D3-8959-085D77A1CCE7}"/>
              </a:ext>
            </a:extLst>
          </p:cNvPr>
          <p:cNvGrpSpPr/>
          <p:nvPr/>
        </p:nvGrpSpPr>
        <p:grpSpPr>
          <a:xfrm>
            <a:off x="7124238" y="1394567"/>
            <a:ext cx="3746636" cy="3744672"/>
            <a:chOff x="7124238" y="1394567"/>
            <a:chExt cx="3746636" cy="3744672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6" y="4265455"/>
              <a:ext cx="1013383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8" y="3830830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2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rgbClr val="0B151F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4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19304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21" y="1568025"/>
              <a:ext cx="1006133" cy="700235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07657B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1" y="785667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0CB9E3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9" y="3348869"/>
              <a:ext cx="697335" cy="1010483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0B151F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5" y="2468095"/>
              <a:ext cx="1916583" cy="700235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19304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068" y="2977576"/>
            <a:ext cx="2513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ANALISI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SWOT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2DBB0DB-5A64-4320-B56C-16EC7CADECD8}"/>
              </a:ext>
            </a:extLst>
          </p:cNvPr>
          <p:cNvSpPr/>
          <p:nvPr/>
        </p:nvSpPr>
        <p:spPr>
          <a:xfrm>
            <a:off x="175252" y="6040754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CB31696E-CD17-439B-AAD3-553FA80FD4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87624" y="3071047"/>
            <a:ext cx="419864" cy="391713"/>
          </a:xfrm>
          <a:custGeom>
            <a:avLst/>
            <a:gdLst>
              <a:gd name="T0" fmla="*/ 328 w 350"/>
              <a:gd name="T1" fmla="*/ 29 h 327"/>
              <a:gd name="T2" fmla="*/ 311 w 350"/>
              <a:gd name="T3" fmla="*/ 29 h 327"/>
              <a:gd name="T4" fmla="*/ 289 w 350"/>
              <a:gd name="T5" fmla="*/ 51 h 327"/>
              <a:gd name="T6" fmla="*/ 289 w 350"/>
              <a:gd name="T7" fmla="*/ 305 h 327"/>
              <a:gd name="T8" fmla="*/ 311 w 350"/>
              <a:gd name="T9" fmla="*/ 327 h 327"/>
              <a:gd name="T10" fmla="*/ 328 w 350"/>
              <a:gd name="T11" fmla="*/ 327 h 327"/>
              <a:gd name="T12" fmla="*/ 350 w 350"/>
              <a:gd name="T13" fmla="*/ 305 h 327"/>
              <a:gd name="T14" fmla="*/ 350 w 350"/>
              <a:gd name="T15" fmla="*/ 51 h 327"/>
              <a:gd name="T16" fmla="*/ 328 w 350"/>
              <a:gd name="T17" fmla="*/ 29 h 327"/>
              <a:gd name="T18" fmla="*/ 232 w 350"/>
              <a:gd name="T19" fmla="*/ 116 h 327"/>
              <a:gd name="T20" fmla="*/ 215 w 350"/>
              <a:gd name="T21" fmla="*/ 116 h 327"/>
              <a:gd name="T22" fmla="*/ 193 w 350"/>
              <a:gd name="T23" fmla="*/ 138 h 327"/>
              <a:gd name="T24" fmla="*/ 193 w 350"/>
              <a:gd name="T25" fmla="*/ 305 h 327"/>
              <a:gd name="T26" fmla="*/ 215 w 350"/>
              <a:gd name="T27" fmla="*/ 327 h 327"/>
              <a:gd name="T28" fmla="*/ 232 w 350"/>
              <a:gd name="T29" fmla="*/ 327 h 327"/>
              <a:gd name="T30" fmla="*/ 254 w 350"/>
              <a:gd name="T31" fmla="*/ 305 h 327"/>
              <a:gd name="T32" fmla="*/ 254 w 350"/>
              <a:gd name="T33" fmla="*/ 138 h 327"/>
              <a:gd name="T34" fmla="*/ 232 w 350"/>
              <a:gd name="T35" fmla="*/ 116 h 327"/>
              <a:gd name="T36" fmla="*/ 136 w 350"/>
              <a:gd name="T37" fmla="*/ 203 h 327"/>
              <a:gd name="T38" fmla="*/ 118 w 350"/>
              <a:gd name="T39" fmla="*/ 203 h 327"/>
              <a:gd name="T40" fmla="*/ 96 w 350"/>
              <a:gd name="T41" fmla="*/ 225 h 327"/>
              <a:gd name="T42" fmla="*/ 96 w 350"/>
              <a:gd name="T43" fmla="*/ 305 h 327"/>
              <a:gd name="T44" fmla="*/ 118 w 350"/>
              <a:gd name="T45" fmla="*/ 327 h 327"/>
              <a:gd name="T46" fmla="*/ 136 w 350"/>
              <a:gd name="T47" fmla="*/ 327 h 327"/>
              <a:gd name="T48" fmla="*/ 158 w 350"/>
              <a:gd name="T49" fmla="*/ 305 h 327"/>
              <a:gd name="T50" fmla="*/ 158 w 350"/>
              <a:gd name="T51" fmla="*/ 225 h 327"/>
              <a:gd name="T52" fmla="*/ 136 w 350"/>
              <a:gd name="T53" fmla="*/ 203 h 327"/>
              <a:gd name="T54" fmla="*/ 39 w 350"/>
              <a:gd name="T55" fmla="*/ 247 h 327"/>
              <a:gd name="T56" fmla="*/ 22 w 350"/>
              <a:gd name="T57" fmla="*/ 247 h 327"/>
              <a:gd name="T58" fmla="*/ 0 w 350"/>
              <a:gd name="T59" fmla="*/ 268 h 327"/>
              <a:gd name="T60" fmla="*/ 0 w 350"/>
              <a:gd name="T61" fmla="*/ 305 h 327"/>
              <a:gd name="T62" fmla="*/ 22 w 350"/>
              <a:gd name="T63" fmla="*/ 327 h 327"/>
              <a:gd name="T64" fmla="*/ 39 w 350"/>
              <a:gd name="T65" fmla="*/ 327 h 327"/>
              <a:gd name="T66" fmla="*/ 61 w 350"/>
              <a:gd name="T67" fmla="*/ 305 h 327"/>
              <a:gd name="T68" fmla="*/ 61 w 350"/>
              <a:gd name="T69" fmla="*/ 268 h 327"/>
              <a:gd name="T70" fmla="*/ 39 w 350"/>
              <a:gd name="T71" fmla="*/ 247 h 327"/>
              <a:gd name="T72" fmla="*/ 196 w 350"/>
              <a:gd name="T73" fmla="*/ 11 h 327"/>
              <a:gd name="T74" fmla="*/ 196 w 350"/>
              <a:gd name="T75" fmla="*/ 9 h 327"/>
              <a:gd name="T76" fmla="*/ 195 w 350"/>
              <a:gd name="T77" fmla="*/ 8 h 327"/>
              <a:gd name="T78" fmla="*/ 195 w 350"/>
              <a:gd name="T79" fmla="*/ 7 h 327"/>
              <a:gd name="T80" fmla="*/ 194 w 350"/>
              <a:gd name="T81" fmla="*/ 5 h 327"/>
              <a:gd name="T82" fmla="*/ 194 w 350"/>
              <a:gd name="T83" fmla="*/ 5 h 327"/>
              <a:gd name="T84" fmla="*/ 193 w 350"/>
              <a:gd name="T85" fmla="*/ 3 h 327"/>
              <a:gd name="T86" fmla="*/ 191 w 350"/>
              <a:gd name="T87" fmla="*/ 2 h 327"/>
              <a:gd name="T88" fmla="*/ 190 w 350"/>
              <a:gd name="T89" fmla="*/ 1 h 327"/>
              <a:gd name="T90" fmla="*/ 189 w 350"/>
              <a:gd name="T91" fmla="*/ 1 h 327"/>
              <a:gd name="T92" fmla="*/ 188 w 350"/>
              <a:gd name="T93" fmla="*/ 0 h 327"/>
              <a:gd name="T94" fmla="*/ 187 w 350"/>
              <a:gd name="T95" fmla="*/ 0 h 327"/>
              <a:gd name="T96" fmla="*/ 185 w 350"/>
              <a:gd name="T97" fmla="*/ 0 h 327"/>
              <a:gd name="T98" fmla="*/ 132 w 350"/>
              <a:gd name="T99" fmla="*/ 0 h 327"/>
              <a:gd name="T100" fmla="*/ 121 w 350"/>
              <a:gd name="T101" fmla="*/ 11 h 327"/>
              <a:gd name="T102" fmla="*/ 132 w 350"/>
              <a:gd name="T103" fmla="*/ 22 h 327"/>
              <a:gd name="T104" fmla="*/ 159 w 350"/>
              <a:gd name="T105" fmla="*/ 22 h 327"/>
              <a:gd name="T106" fmla="*/ 105 w 350"/>
              <a:gd name="T107" fmla="*/ 75 h 327"/>
              <a:gd name="T108" fmla="*/ 105 w 350"/>
              <a:gd name="T109" fmla="*/ 90 h 327"/>
              <a:gd name="T110" fmla="*/ 113 w 350"/>
              <a:gd name="T111" fmla="*/ 94 h 327"/>
              <a:gd name="T112" fmla="*/ 120 w 350"/>
              <a:gd name="T113" fmla="*/ 90 h 327"/>
              <a:gd name="T114" fmla="*/ 174 w 350"/>
              <a:gd name="T115" fmla="*/ 37 h 327"/>
              <a:gd name="T116" fmla="*/ 174 w 350"/>
              <a:gd name="T117" fmla="*/ 64 h 327"/>
              <a:gd name="T118" fmla="*/ 185 w 350"/>
              <a:gd name="T119" fmla="*/ 75 h 327"/>
              <a:gd name="T120" fmla="*/ 196 w 350"/>
              <a:gd name="T121" fmla="*/ 64 h 327"/>
              <a:gd name="T122" fmla="*/ 196 w 350"/>
              <a:gd name="T123" fmla="*/ 1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0" h="327">
                <a:moveTo>
                  <a:pt x="328" y="29"/>
                </a:moveTo>
                <a:cubicBezTo>
                  <a:pt x="311" y="29"/>
                  <a:pt x="311" y="29"/>
                  <a:pt x="311" y="29"/>
                </a:cubicBezTo>
                <a:cubicBezTo>
                  <a:pt x="299" y="29"/>
                  <a:pt x="289" y="39"/>
                  <a:pt x="289" y="51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89" y="317"/>
                  <a:pt x="299" y="327"/>
                  <a:pt x="311" y="327"/>
                </a:cubicBezTo>
                <a:cubicBezTo>
                  <a:pt x="328" y="327"/>
                  <a:pt x="328" y="327"/>
                  <a:pt x="328" y="327"/>
                </a:cubicBezTo>
                <a:cubicBezTo>
                  <a:pt x="340" y="327"/>
                  <a:pt x="350" y="317"/>
                  <a:pt x="350" y="305"/>
                </a:cubicBezTo>
                <a:cubicBezTo>
                  <a:pt x="350" y="51"/>
                  <a:pt x="350" y="51"/>
                  <a:pt x="350" y="51"/>
                </a:cubicBezTo>
                <a:cubicBezTo>
                  <a:pt x="350" y="39"/>
                  <a:pt x="340" y="29"/>
                  <a:pt x="328" y="29"/>
                </a:cubicBezTo>
                <a:close/>
                <a:moveTo>
                  <a:pt x="232" y="116"/>
                </a:moveTo>
                <a:cubicBezTo>
                  <a:pt x="215" y="116"/>
                  <a:pt x="215" y="116"/>
                  <a:pt x="215" y="116"/>
                </a:cubicBezTo>
                <a:cubicBezTo>
                  <a:pt x="203" y="116"/>
                  <a:pt x="193" y="126"/>
                  <a:pt x="193" y="138"/>
                </a:cubicBezTo>
                <a:cubicBezTo>
                  <a:pt x="193" y="305"/>
                  <a:pt x="193" y="305"/>
                  <a:pt x="193" y="305"/>
                </a:cubicBezTo>
                <a:cubicBezTo>
                  <a:pt x="193" y="317"/>
                  <a:pt x="203" y="327"/>
                  <a:pt x="215" y="327"/>
                </a:cubicBezTo>
                <a:cubicBezTo>
                  <a:pt x="232" y="327"/>
                  <a:pt x="232" y="327"/>
                  <a:pt x="232" y="327"/>
                </a:cubicBezTo>
                <a:cubicBezTo>
                  <a:pt x="244" y="327"/>
                  <a:pt x="254" y="317"/>
                  <a:pt x="254" y="305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54" y="126"/>
                  <a:pt x="244" y="116"/>
                  <a:pt x="232" y="116"/>
                </a:cubicBezTo>
                <a:close/>
                <a:moveTo>
                  <a:pt x="136" y="203"/>
                </a:moveTo>
                <a:cubicBezTo>
                  <a:pt x="118" y="203"/>
                  <a:pt x="118" y="203"/>
                  <a:pt x="118" y="203"/>
                </a:cubicBezTo>
                <a:cubicBezTo>
                  <a:pt x="106" y="203"/>
                  <a:pt x="96" y="213"/>
                  <a:pt x="96" y="225"/>
                </a:cubicBezTo>
                <a:cubicBezTo>
                  <a:pt x="96" y="305"/>
                  <a:pt x="96" y="305"/>
                  <a:pt x="96" y="305"/>
                </a:cubicBezTo>
                <a:cubicBezTo>
                  <a:pt x="96" y="317"/>
                  <a:pt x="106" y="327"/>
                  <a:pt x="118" y="327"/>
                </a:cubicBezTo>
                <a:cubicBezTo>
                  <a:pt x="136" y="327"/>
                  <a:pt x="136" y="327"/>
                  <a:pt x="136" y="327"/>
                </a:cubicBezTo>
                <a:cubicBezTo>
                  <a:pt x="148" y="327"/>
                  <a:pt x="158" y="317"/>
                  <a:pt x="158" y="30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158" y="213"/>
                  <a:pt x="148" y="203"/>
                  <a:pt x="136" y="203"/>
                </a:cubicBezTo>
                <a:close/>
                <a:moveTo>
                  <a:pt x="39" y="247"/>
                </a:moveTo>
                <a:cubicBezTo>
                  <a:pt x="22" y="247"/>
                  <a:pt x="22" y="247"/>
                  <a:pt x="22" y="247"/>
                </a:cubicBezTo>
                <a:cubicBezTo>
                  <a:pt x="10" y="247"/>
                  <a:pt x="0" y="256"/>
                  <a:pt x="0" y="268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17"/>
                  <a:pt x="10" y="327"/>
                  <a:pt x="22" y="327"/>
                </a:cubicBezTo>
                <a:cubicBezTo>
                  <a:pt x="39" y="327"/>
                  <a:pt x="39" y="327"/>
                  <a:pt x="39" y="327"/>
                </a:cubicBezTo>
                <a:cubicBezTo>
                  <a:pt x="51" y="327"/>
                  <a:pt x="61" y="317"/>
                  <a:pt x="61" y="305"/>
                </a:cubicBezTo>
                <a:cubicBezTo>
                  <a:pt x="61" y="268"/>
                  <a:pt x="61" y="268"/>
                  <a:pt x="61" y="268"/>
                </a:cubicBezTo>
                <a:cubicBezTo>
                  <a:pt x="61" y="256"/>
                  <a:pt x="51" y="247"/>
                  <a:pt x="39" y="247"/>
                </a:cubicBezTo>
                <a:close/>
                <a:moveTo>
                  <a:pt x="196" y="11"/>
                </a:moveTo>
                <a:cubicBezTo>
                  <a:pt x="196" y="10"/>
                  <a:pt x="196" y="9"/>
                  <a:pt x="196" y="9"/>
                </a:cubicBezTo>
                <a:cubicBezTo>
                  <a:pt x="195" y="8"/>
                  <a:pt x="195" y="8"/>
                  <a:pt x="195" y="8"/>
                </a:cubicBezTo>
                <a:cubicBezTo>
                  <a:pt x="195" y="7"/>
                  <a:pt x="195" y="7"/>
                  <a:pt x="195" y="7"/>
                </a:cubicBezTo>
                <a:cubicBezTo>
                  <a:pt x="195" y="6"/>
                  <a:pt x="195" y="6"/>
                  <a:pt x="194" y="5"/>
                </a:cubicBezTo>
                <a:cubicBezTo>
                  <a:pt x="194" y="5"/>
                  <a:pt x="194" y="5"/>
                  <a:pt x="194" y="5"/>
                </a:cubicBezTo>
                <a:cubicBezTo>
                  <a:pt x="194" y="4"/>
                  <a:pt x="193" y="4"/>
                  <a:pt x="193" y="3"/>
                </a:cubicBezTo>
                <a:cubicBezTo>
                  <a:pt x="192" y="3"/>
                  <a:pt x="191" y="2"/>
                  <a:pt x="191" y="2"/>
                </a:cubicBezTo>
                <a:cubicBezTo>
                  <a:pt x="191" y="2"/>
                  <a:pt x="190" y="1"/>
                  <a:pt x="190" y="1"/>
                </a:cubicBezTo>
                <a:cubicBezTo>
                  <a:pt x="190" y="1"/>
                  <a:pt x="189" y="1"/>
                  <a:pt x="189" y="1"/>
                </a:cubicBezTo>
                <a:cubicBezTo>
                  <a:pt x="189" y="1"/>
                  <a:pt x="188" y="0"/>
                  <a:pt x="188" y="0"/>
                </a:cubicBezTo>
                <a:cubicBezTo>
                  <a:pt x="188" y="0"/>
                  <a:pt x="187" y="0"/>
                  <a:pt x="187" y="0"/>
                </a:cubicBezTo>
                <a:cubicBezTo>
                  <a:pt x="186" y="0"/>
                  <a:pt x="186" y="0"/>
                  <a:pt x="185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6" y="0"/>
                  <a:pt x="121" y="5"/>
                  <a:pt x="121" y="11"/>
                </a:cubicBezTo>
                <a:cubicBezTo>
                  <a:pt x="121" y="17"/>
                  <a:pt x="126" y="22"/>
                  <a:pt x="132" y="22"/>
                </a:cubicBezTo>
                <a:cubicBezTo>
                  <a:pt x="159" y="22"/>
                  <a:pt x="159" y="22"/>
                  <a:pt x="159" y="2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1" y="79"/>
                  <a:pt x="101" y="86"/>
                  <a:pt x="105" y="90"/>
                </a:cubicBezTo>
                <a:cubicBezTo>
                  <a:pt x="107" y="93"/>
                  <a:pt x="110" y="94"/>
                  <a:pt x="113" y="94"/>
                </a:cubicBezTo>
                <a:cubicBezTo>
                  <a:pt x="116" y="94"/>
                  <a:pt x="118" y="93"/>
                  <a:pt x="120" y="90"/>
                </a:cubicBezTo>
                <a:cubicBezTo>
                  <a:pt x="174" y="37"/>
                  <a:pt x="174" y="37"/>
                  <a:pt x="174" y="37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4" y="70"/>
                  <a:pt x="179" y="75"/>
                  <a:pt x="185" y="75"/>
                </a:cubicBezTo>
                <a:cubicBezTo>
                  <a:pt x="191" y="75"/>
                  <a:pt x="196" y="70"/>
                  <a:pt x="196" y="64"/>
                </a:cubicBezTo>
                <a:lnTo>
                  <a:pt x="196" y="11"/>
                </a:lnTo>
                <a:close/>
              </a:path>
            </a:pathLst>
          </a:custGeom>
          <a:solidFill>
            <a:srgbClr val="0CB9E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78FCB909-1FEF-4066-9307-04D85EF79A8B}"/>
              </a:ext>
            </a:extLst>
          </p:cNvPr>
          <p:cNvCxnSpPr/>
          <p:nvPr/>
        </p:nvCxnSpPr>
        <p:spPr>
          <a:xfrm>
            <a:off x="10147835" y="2087545"/>
            <a:ext cx="0" cy="477045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15">
            <a:extLst>
              <a:ext uri="{FF2B5EF4-FFF2-40B4-BE49-F238E27FC236}">
                <a16:creationId xmlns:a16="http://schemas.microsoft.com/office/drawing/2014/main" id="{F76F4066-AF67-409B-9478-3AFB8AEAC4DE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CB9E3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86C4D99-C51E-4DB5-BE5B-2D96F812C176}"/>
              </a:ext>
            </a:extLst>
          </p:cNvPr>
          <p:cNvGrpSpPr/>
          <p:nvPr/>
        </p:nvGrpSpPr>
        <p:grpSpPr>
          <a:xfrm>
            <a:off x="982979" y="1217873"/>
            <a:ext cx="8946866" cy="4646849"/>
            <a:chOff x="982979" y="1217873"/>
            <a:chExt cx="8946866" cy="4646849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89FBAEB7-0F10-49FE-AEA0-E78580AF6EA1}"/>
                </a:ext>
              </a:extLst>
            </p:cNvPr>
            <p:cNvSpPr/>
            <p:nvPr/>
          </p:nvSpPr>
          <p:spPr>
            <a:xfrm>
              <a:off x="982979" y="1217873"/>
              <a:ext cx="8946866" cy="4646849"/>
            </a:xfrm>
            <a:custGeom>
              <a:avLst/>
              <a:gdLst>
                <a:gd name="connsiteX0" fmla="*/ 57203 w 8946866"/>
                <a:gd name="connsiteY0" fmla="*/ 0 h 4646849"/>
                <a:gd name="connsiteX1" fmla="*/ 8742674 w 8946866"/>
                <a:gd name="connsiteY1" fmla="*/ 0 h 4646849"/>
                <a:gd name="connsiteX2" fmla="*/ 8799877 w 8946866"/>
                <a:gd name="connsiteY2" fmla="*/ 57203 h 4646849"/>
                <a:gd name="connsiteX3" fmla="*/ 8799877 w 8946866"/>
                <a:gd name="connsiteY3" fmla="*/ 728281 h 4646849"/>
                <a:gd name="connsiteX4" fmla="*/ 8946866 w 8946866"/>
                <a:gd name="connsiteY4" fmla="*/ 875270 h 4646849"/>
                <a:gd name="connsiteX5" fmla="*/ 8799877 w 8946866"/>
                <a:gd name="connsiteY5" fmla="*/ 1022259 h 4646849"/>
                <a:gd name="connsiteX6" fmla="*/ 8799877 w 8946866"/>
                <a:gd name="connsiteY6" fmla="*/ 4589646 h 4646849"/>
                <a:gd name="connsiteX7" fmla="*/ 8742674 w 8946866"/>
                <a:gd name="connsiteY7" fmla="*/ 4646849 h 4646849"/>
                <a:gd name="connsiteX8" fmla="*/ 57203 w 8946866"/>
                <a:gd name="connsiteY8" fmla="*/ 4646849 h 4646849"/>
                <a:gd name="connsiteX9" fmla="*/ 0 w 8946866"/>
                <a:gd name="connsiteY9" fmla="*/ 4589646 h 4646849"/>
                <a:gd name="connsiteX10" fmla="*/ 0 w 8946866"/>
                <a:gd name="connsiteY10" fmla="*/ 57203 h 4646849"/>
                <a:gd name="connsiteX11" fmla="*/ 57203 w 8946866"/>
                <a:gd name="connsiteY11" fmla="*/ 0 h 464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46866" h="4646849">
                  <a:moveTo>
                    <a:pt x="57203" y="0"/>
                  </a:moveTo>
                  <a:lnTo>
                    <a:pt x="8742674" y="0"/>
                  </a:lnTo>
                  <a:cubicBezTo>
                    <a:pt x="8774266" y="0"/>
                    <a:pt x="8799877" y="25611"/>
                    <a:pt x="8799877" y="57203"/>
                  </a:cubicBezTo>
                  <a:lnTo>
                    <a:pt x="8799877" y="728281"/>
                  </a:lnTo>
                  <a:lnTo>
                    <a:pt x="8946866" y="875270"/>
                  </a:lnTo>
                  <a:lnTo>
                    <a:pt x="8799877" y="1022259"/>
                  </a:lnTo>
                  <a:lnTo>
                    <a:pt x="8799877" y="4589646"/>
                  </a:lnTo>
                  <a:cubicBezTo>
                    <a:pt x="8799877" y="4621238"/>
                    <a:pt x="8774266" y="4646849"/>
                    <a:pt x="8742674" y="4646849"/>
                  </a:cubicBezTo>
                  <a:lnTo>
                    <a:pt x="57203" y="4646849"/>
                  </a:lnTo>
                  <a:cubicBezTo>
                    <a:pt x="25611" y="4646849"/>
                    <a:pt x="0" y="4621238"/>
                    <a:pt x="0" y="4589646"/>
                  </a:cubicBezTo>
                  <a:lnTo>
                    <a:pt x="0" y="57203"/>
                  </a:lnTo>
                  <a:cubicBezTo>
                    <a:pt x="0" y="25611"/>
                    <a:pt x="25611" y="0"/>
                    <a:pt x="572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3" name="Title 3">
              <a:extLst>
                <a:ext uri="{FF2B5EF4-FFF2-40B4-BE49-F238E27FC236}">
                  <a16:creationId xmlns:a16="http://schemas.microsoft.com/office/drawing/2014/main" id="{8D11F5B4-5119-4D17-98B0-2B496C17FEA9}"/>
                </a:ext>
              </a:extLst>
            </p:cNvPr>
            <p:cNvSpPr txBox="1">
              <a:spLocks/>
            </p:cNvSpPr>
            <p:nvPr/>
          </p:nvSpPr>
          <p:spPr>
            <a:xfrm>
              <a:off x="6038324" y="1801862"/>
              <a:ext cx="3288555" cy="582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3200" b="0" dirty="0" err="1">
                  <a:latin typeface="Roboto Light" charset="0"/>
                  <a:ea typeface="Roboto Light" charset="0"/>
                  <a:cs typeface="Roboto Light" charset="0"/>
                </a:rPr>
                <a:t>Strengths</a:t>
              </a:r>
              <a:endParaRPr lang="it-IT" sz="12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4" name="Title 3">
              <a:extLst>
                <a:ext uri="{FF2B5EF4-FFF2-40B4-BE49-F238E27FC236}">
                  <a16:creationId xmlns:a16="http://schemas.microsoft.com/office/drawing/2014/main" id="{6ECD2D74-8CDE-4E5B-A6C6-1BD990753698}"/>
                </a:ext>
              </a:extLst>
            </p:cNvPr>
            <p:cNvSpPr txBox="1">
              <a:spLocks/>
            </p:cNvSpPr>
            <p:nvPr/>
          </p:nvSpPr>
          <p:spPr>
            <a:xfrm>
              <a:off x="6038324" y="2252404"/>
              <a:ext cx="3288555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100" b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Analisi punti di forza</a:t>
              </a:r>
              <a:endParaRPr lang="it-IT" sz="500" b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5" name="Title 3">
              <a:extLst>
                <a:ext uri="{FF2B5EF4-FFF2-40B4-BE49-F238E27FC236}">
                  <a16:creationId xmlns:a16="http://schemas.microsoft.com/office/drawing/2014/main" id="{F9F4739E-E800-4781-8A26-B7BA3DF75B9C}"/>
                </a:ext>
              </a:extLst>
            </p:cNvPr>
            <p:cNvSpPr txBox="1">
              <a:spLocks/>
            </p:cNvSpPr>
            <p:nvPr/>
          </p:nvSpPr>
          <p:spPr>
            <a:xfrm>
              <a:off x="6038325" y="2736477"/>
              <a:ext cx="3288555" cy="29082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</a:rPr>
                <a:t>Design compatto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</a:rPr>
                <a:t>Impiego di particolari commerciali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</a:rPr>
                <a:t>Costi ridotti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</a:rPr>
                <a:t>Facile mo</a:t>
              </a: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ntaggio e riduzione componenti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Adattabile a ogni modello di pinza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CB9E3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Possibilità di gestione computerizzata</a:t>
              </a:r>
            </a:p>
          </p:txBody>
        </p:sp>
        <p:cxnSp>
          <p:nvCxnSpPr>
            <p:cNvPr id="36" name="Straight Connector 7">
              <a:extLst>
                <a:ext uri="{FF2B5EF4-FFF2-40B4-BE49-F238E27FC236}">
                  <a16:creationId xmlns:a16="http://schemas.microsoft.com/office/drawing/2014/main" id="{EDCE9847-E692-47BB-B6C8-1CCC8B88C3F2}"/>
                </a:ext>
              </a:extLst>
            </p:cNvPr>
            <p:cNvCxnSpPr/>
            <p:nvPr/>
          </p:nvCxnSpPr>
          <p:spPr>
            <a:xfrm>
              <a:off x="6178931" y="1217873"/>
              <a:ext cx="0" cy="435999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383411-1E0B-44D8-94AA-C1F2B7FB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1" y="801910"/>
            <a:ext cx="4273666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53184F59-4FEE-40F3-863F-2AD8DFF26131}"/>
              </a:ext>
            </a:extLst>
          </p:cNvPr>
          <p:cNvGrpSpPr/>
          <p:nvPr/>
        </p:nvGrpSpPr>
        <p:grpSpPr>
          <a:xfrm>
            <a:off x="982979" y="1217873"/>
            <a:ext cx="8946866" cy="4646849"/>
            <a:chOff x="982979" y="1217873"/>
            <a:chExt cx="8946866" cy="4646849"/>
          </a:xfrm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0BFE64CC-910D-43BE-97D3-B87AC2AEB1E2}"/>
                </a:ext>
              </a:extLst>
            </p:cNvPr>
            <p:cNvSpPr/>
            <p:nvPr/>
          </p:nvSpPr>
          <p:spPr>
            <a:xfrm>
              <a:off x="982979" y="1217873"/>
              <a:ext cx="8946866" cy="4646849"/>
            </a:xfrm>
            <a:custGeom>
              <a:avLst/>
              <a:gdLst>
                <a:gd name="connsiteX0" fmla="*/ 57203 w 8946866"/>
                <a:gd name="connsiteY0" fmla="*/ 0 h 4646849"/>
                <a:gd name="connsiteX1" fmla="*/ 8742674 w 8946866"/>
                <a:gd name="connsiteY1" fmla="*/ 0 h 4646849"/>
                <a:gd name="connsiteX2" fmla="*/ 8799877 w 8946866"/>
                <a:gd name="connsiteY2" fmla="*/ 57203 h 4646849"/>
                <a:gd name="connsiteX3" fmla="*/ 8799877 w 8946866"/>
                <a:gd name="connsiteY3" fmla="*/ 728281 h 4646849"/>
                <a:gd name="connsiteX4" fmla="*/ 8946866 w 8946866"/>
                <a:gd name="connsiteY4" fmla="*/ 875270 h 4646849"/>
                <a:gd name="connsiteX5" fmla="*/ 8799877 w 8946866"/>
                <a:gd name="connsiteY5" fmla="*/ 1022259 h 4646849"/>
                <a:gd name="connsiteX6" fmla="*/ 8799877 w 8946866"/>
                <a:gd name="connsiteY6" fmla="*/ 4589646 h 4646849"/>
                <a:gd name="connsiteX7" fmla="*/ 8742674 w 8946866"/>
                <a:gd name="connsiteY7" fmla="*/ 4646849 h 4646849"/>
                <a:gd name="connsiteX8" fmla="*/ 57203 w 8946866"/>
                <a:gd name="connsiteY8" fmla="*/ 4646849 h 4646849"/>
                <a:gd name="connsiteX9" fmla="*/ 0 w 8946866"/>
                <a:gd name="connsiteY9" fmla="*/ 4589646 h 4646849"/>
                <a:gd name="connsiteX10" fmla="*/ 0 w 8946866"/>
                <a:gd name="connsiteY10" fmla="*/ 57203 h 4646849"/>
                <a:gd name="connsiteX11" fmla="*/ 57203 w 8946866"/>
                <a:gd name="connsiteY11" fmla="*/ 0 h 464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46866" h="4646849">
                  <a:moveTo>
                    <a:pt x="57203" y="0"/>
                  </a:moveTo>
                  <a:lnTo>
                    <a:pt x="8742674" y="0"/>
                  </a:lnTo>
                  <a:cubicBezTo>
                    <a:pt x="8774266" y="0"/>
                    <a:pt x="8799877" y="25611"/>
                    <a:pt x="8799877" y="57203"/>
                  </a:cubicBezTo>
                  <a:lnTo>
                    <a:pt x="8799877" y="728281"/>
                  </a:lnTo>
                  <a:lnTo>
                    <a:pt x="8946866" y="875270"/>
                  </a:lnTo>
                  <a:lnTo>
                    <a:pt x="8799877" y="1022259"/>
                  </a:lnTo>
                  <a:lnTo>
                    <a:pt x="8799877" y="4589646"/>
                  </a:lnTo>
                  <a:cubicBezTo>
                    <a:pt x="8799877" y="4621238"/>
                    <a:pt x="8774266" y="4646849"/>
                    <a:pt x="8742674" y="4646849"/>
                  </a:cubicBezTo>
                  <a:lnTo>
                    <a:pt x="57203" y="4646849"/>
                  </a:lnTo>
                  <a:cubicBezTo>
                    <a:pt x="25611" y="4646849"/>
                    <a:pt x="0" y="4621238"/>
                    <a:pt x="0" y="4589646"/>
                  </a:cubicBezTo>
                  <a:lnTo>
                    <a:pt x="0" y="57203"/>
                  </a:lnTo>
                  <a:cubicBezTo>
                    <a:pt x="0" y="25611"/>
                    <a:pt x="25611" y="0"/>
                    <a:pt x="572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cxnSp>
          <p:nvCxnSpPr>
            <p:cNvPr id="43" name="Straight Connector 7">
              <a:extLst>
                <a:ext uri="{FF2B5EF4-FFF2-40B4-BE49-F238E27FC236}">
                  <a16:creationId xmlns:a16="http://schemas.microsoft.com/office/drawing/2014/main" id="{A2A766EE-AB49-4705-BB93-89FEE4102C34}"/>
                </a:ext>
              </a:extLst>
            </p:cNvPr>
            <p:cNvCxnSpPr/>
            <p:nvPr/>
          </p:nvCxnSpPr>
          <p:spPr>
            <a:xfrm>
              <a:off x="6178931" y="1217873"/>
              <a:ext cx="0" cy="435999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itle 3">
              <a:extLst>
                <a:ext uri="{FF2B5EF4-FFF2-40B4-BE49-F238E27FC236}">
                  <a16:creationId xmlns:a16="http://schemas.microsoft.com/office/drawing/2014/main" id="{9A838B12-3F44-41C7-BF2E-247DAA53D5EC}"/>
                </a:ext>
              </a:extLst>
            </p:cNvPr>
            <p:cNvSpPr txBox="1">
              <a:spLocks/>
            </p:cNvSpPr>
            <p:nvPr/>
          </p:nvSpPr>
          <p:spPr>
            <a:xfrm>
              <a:off x="6703141" y="1801862"/>
              <a:ext cx="2623738" cy="582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3200" b="0" dirty="0" err="1">
                  <a:latin typeface="Roboto Light" charset="0"/>
                  <a:ea typeface="Roboto Light" charset="0"/>
                  <a:cs typeface="Roboto Light" charset="0"/>
                </a:rPr>
                <a:t>Weaknesses</a:t>
              </a:r>
              <a:endParaRPr lang="it-IT" sz="12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050D5B14-5D22-46E0-9B9F-043E0E601246}"/>
                </a:ext>
              </a:extLst>
            </p:cNvPr>
            <p:cNvSpPr txBox="1">
              <a:spLocks/>
            </p:cNvSpPr>
            <p:nvPr/>
          </p:nvSpPr>
          <p:spPr>
            <a:xfrm>
              <a:off x="6703141" y="2252404"/>
              <a:ext cx="2623738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100" b="0" dirty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Analisi punti di debolezza</a:t>
              </a:r>
              <a:endParaRPr lang="it-IT" sz="500" b="0" dirty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Title 3">
              <a:extLst>
                <a:ext uri="{FF2B5EF4-FFF2-40B4-BE49-F238E27FC236}">
                  <a16:creationId xmlns:a16="http://schemas.microsoft.com/office/drawing/2014/main" id="{1DF2340C-F6D6-4DBB-8A76-ED33D33ADD49}"/>
                </a:ext>
              </a:extLst>
            </p:cNvPr>
            <p:cNvSpPr txBox="1">
              <a:spLocks/>
            </p:cNvSpPr>
            <p:nvPr/>
          </p:nvSpPr>
          <p:spPr>
            <a:xfrm>
              <a:off x="6703142" y="2736477"/>
              <a:ext cx="2623738" cy="29082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B151F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Articoli commerciali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B151F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Impiego di macchine d’officina non comuni per la realizzazione pezzi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rgbClr val="0B151F"/>
                </a:buClr>
                <a:buSzPct val="150000"/>
                <a:buFont typeface="Courier New" charset="0"/>
                <a:buChar char="o"/>
              </a:pPr>
              <a:r>
                <a:rPr lang="it-IT" sz="1100" b="0" dirty="0" err="1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Carteratura</a:t>
              </a: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esigua</a:t>
              </a:r>
            </a:p>
          </p:txBody>
        </p:sp>
      </p:grpSp>
      <p:sp>
        <p:nvSpPr>
          <p:cNvPr id="38" name="Oval 15">
            <a:extLst>
              <a:ext uri="{FF2B5EF4-FFF2-40B4-BE49-F238E27FC236}">
                <a16:creationId xmlns:a16="http://schemas.microsoft.com/office/drawing/2014/main" id="{F76F4066-AF67-409B-9478-3AFB8AEAC4DE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BD5E1B7B-0FD7-444D-B01F-D8A3C915E3B8}"/>
              </a:ext>
            </a:extLst>
          </p:cNvPr>
          <p:cNvCxnSpPr/>
          <p:nvPr/>
        </p:nvCxnSpPr>
        <p:spPr>
          <a:xfrm>
            <a:off x="10147835" y="0"/>
            <a:ext cx="0" cy="685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15">
            <a:extLst>
              <a:ext uri="{FF2B5EF4-FFF2-40B4-BE49-F238E27FC236}">
                <a16:creationId xmlns:a16="http://schemas.microsoft.com/office/drawing/2014/main" id="{BC07D1FA-2EDA-4344-85D3-8CFBB9C44379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B151F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1D0C30-A552-4EF9-BD3C-431A2054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5" y="820938"/>
            <a:ext cx="6444031" cy="5419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53184F59-4FEE-40F3-863F-2AD8DFF26131}"/>
              </a:ext>
            </a:extLst>
          </p:cNvPr>
          <p:cNvGrpSpPr/>
          <p:nvPr/>
        </p:nvGrpSpPr>
        <p:grpSpPr>
          <a:xfrm>
            <a:off x="982979" y="1217873"/>
            <a:ext cx="8946866" cy="4646849"/>
            <a:chOff x="982979" y="1217873"/>
            <a:chExt cx="8946866" cy="4646849"/>
          </a:xfrm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0BFE64CC-910D-43BE-97D3-B87AC2AEB1E2}"/>
                </a:ext>
              </a:extLst>
            </p:cNvPr>
            <p:cNvSpPr/>
            <p:nvPr/>
          </p:nvSpPr>
          <p:spPr>
            <a:xfrm>
              <a:off x="982979" y="1217873"/>
              <a:ext cx="8946866" cy="4646849"/>
            </a:xfrm>
            <a:custGeom>
              <a:avLst/>
              <a:gdLst>
                <a:gd name="connsiteX0" fmla="*/ 57203 w 8946866"/>
                <a:gd name="connsiteY0" fmla="*/ 0 h 4646849"/>
                <a:gd name="connsiteX1" fmla="*/ 8742674 w 8946866"/>
                <a:gd name="connsiteY1" fmla="*/ 0 h 4646849"/>
                <a:gd name="connsiteX2" fmla="*/ 8799877 w 8946866"/>
                <a:gd name="connsiteY2" fmla="*/ 57203 h 4646849"/>
                <a:gd name="connsiteX3" fmla="*/ 8799877 w 8946866"/>
                <a:gd name="connsiteY3" fmla="*/ 728281 h 4646849"/>
                <a:gd name="connsiteX4" fmla="*/ 8946866 w 8946866"/>
                <a:gd name="connsiteY4" fmla="*/ 875270 h 4646849"/>
                <a:gd name="connsiteX5" fmla="*/ 8799877 w 8946866"/>
                <a:gd name="connsiteY5" fmla="*/ 1022259 h 4646849"/>
                <a:gd name="connsiteX6" fmla="*/ 8799877 w 8946866"/>
                <a:gd name="connsiteY6" fmla="*/ 4589646 h 4646849"/>
                <a:gd name="connsiteX7" fmla="*/ 8742674 w 8946866"/>
                <a:gd name="connsiteY7" fmla="*/ 4646849 h 4646849"/>
                <a:gd name="connsiteX8" fmla="*/ 57203 w 8946866"/>
                <a:gd name="connsiteY8" fmla="*/ 4646849 h 4646849"/>
                <a:gd name="connsiteX9" fmla="*/ 0 w 8946866"/>
                <a:gd name="connsiteY9" fmla="*/ 4589646 h 4646849"/>
                <a:gd name="connsiteX10" fmla="*/ 0 w 8946866"/>
                <a:gd name="connsiteY10" fmla="*/ 57203 h 4646849"/>
                <a:gd name="connsiteX11" fmla="*/ 57203 w 8946866"/>
                <a:gd name="connsiteY11" fmla="*/ 0 h 464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46866" h="4646849">
                  <a:moveTo>
                    <a:pt x="57203" y="0"/>
                  </a:moveTo>
                  <a:lnTo>
                    <a:pt x="8742674" y="0"/>
                  </a:lnTo>
                  <a:cubicBezTo>
                    <a:pt x="8774266" y="0"/>
                    <a:pt x="8799877" y="25611"/>
                    <a:pt x="8799877" y="57203"/>
                  </a:cubicBezTo>
                  <a:lnTo>
                    <a:pt x="8799877" y="728281"/>
                  </a:lnTo>
                  <a:lnTo>
                    <a:pt x="8946866" y="875270"/>
                  </a:lnTo>
                  <a:lnTo>
                    <a:pt x="8799877" y="1022259"/>
                  </a:lnTo>
                  <a:lnTo>
                    <a:pt x="8799877" y="4589646"/>
                  </a:lnTo>
                  <a:cubicBezTo>
                    <a:pt x="8799877" y="4621238"/>
                    <a:pt x="8774266" y="4646849"/>
                    <a:pt x="8742674" y="4646849"/>
                  </a:cubicBezTo>
                  <a:lnTo>
                    <a:pt x="57203" y="4646849"/>
                  </a:lnTo>
                  <a:cubicBezTo>
                    <a:pt x="25611" y="4646849"/>
                    <a:pt x="0" y="4621238"/>
                    <a:pt x="0" y="4589646"/>
                  </a:cubicBezTo>
                  <a:lnTo>
                    <a:pt x="0" y="57203"/>
                  </a:lnTo>
                  <a:cubicBezTo>
                    <a:pt x="0" y="25611"/>
                    <a:pt x="25611" y="0"/>
                    <a:pt x="572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cxnSp>
          <p:nvCxnSpPr>
            <p:cNvPr id="43" name="Straight Connector 7">
              <a:extLst>
                <a:ext uri="{FF2B5EF4-FFF2-40B4-BE49-F238E27FC236}">
                  <a16:creationId xmlns:a16="http://schemas.microsoft.com/office/drawing/2014/main" id="{A2A766EE-AB49-4705-BB93-89FEE4102C34}"/>
                </a:ext>
              </a:extLst>
            </p:cNvPr>
            <p:cNvCxnSpPr/>
            <p:nvPr/>
          </p:nvCxnSpPr>
          <p:spPr>
            <a:xfrm>
              <a:off x="6178931" y="1217873"/>
              <a:ext cx="0" cy="435999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itle 3">
              <a:extLst>
                <a:ext uri="{FF2B5EF4-FFF2-40B4-BE49-F238E27FC236}">
                  <a16:creationId xmlns:a16="http://schemas.microsoft.com/office/drawing/2014/main" id="{9A838B12-3F44-41C7-BF2E-247DAA53D5EC}"/>
                </a:ext>
              </a:extLst>
            </p:cNvPr>
            <p:cNvSpPr txBox="1">
              <a:spLocks/>
            </p:cNvSpPr>
            <p:nvPr/>
          </p:nvSpPr>
          <p:spPr>
            <a:xfrm>
              <a:off x="6703141" y="1801862"/>
              <a:ext cx="2623738" cy="582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3200" b="0" dirty="0">
                  <a:latin typeface="Roboto Light" charset="0"/>
                  <a:ea typeface="Roboto Light" charset="0"/>
                  <a:cs typeface="Roboto Light" charset="0"/>
                </a:rPr>
                <a:t>Opportunities</a:t>
              </a:r>
              <a:endParaRPr lang="it-IT" sz="12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050D5B14-5D22-46E0-9B9F-043E0E601246}"/>
                </a:ext>
              </a:extLst>
            </p:cNvPr>
            <p:cNvSpPr txBox="1">
              <a:spLocks/>
            </p:cNvSpPr>
            <p:nvPr/>
          </p:nvSpPr>
          <p:spPr>
            <a:xfrm>
              <a:off x="6703141" y="2252404"/>
              <a:ext cx="2623738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100" b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Analisi opportunità offerte</a:t>
              </a:r>
              <a:endParaRPr lang="it-IT" sz="500" b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Title 3">
              <a:extLst>
                <a:ext uri="{FF2B5EF4-FFF2-40B4-BE49-F238E27FC236}">
                  <a16:creationId xmlns:a16="http://schemas.microsoft.com/office/drawing/2014/main" id="{1DF2340C-F6D6-4DBB-8A76-ED33D33ADD49}"/>
                </a:ext>
              </a:extLst>
            </p:cNvPr>
            <p:cNvSpPr txBox="1">
              <a:spLocks/>
            </p:cNvSpPr>
            <p:nvPr/>
          </p:nvSpPr>
          <p:spPr>
            <a:xfrm>
              <a:off x="6703142" y="2736477"/>
              <a:ext cx="2623738" cy="29082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2"/>
                </a:buClr>
                <a:buSzPct val="150000"/>
                <a:buFont typeface="Courier New" charset="0"/>
                <a:buChar char="o"/>
              </a:pPr>
              <a:r>
                <a:rPr lang="it-IT" sz="11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Optional per ogni pinza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2"/>
                </a:buClr>
                <a:buSzPct val="150000"/>
                <a:buFont typeface="Courier New" charset="0"/>
                <a:buChar char="o"/>
              </a:pPr>
              <a:r>
                <a:rPr lang="it-IT" sz="11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Parametrizzazione di una misura qualitativa (spostamento perno)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2"/>
                </a:buClr>
                <a:buSzPct val="150000"/>
                <a:buFont typeface="Courier New" charset="0"/>
                <a:buChar char="o"/>
              </a:pPr>
              <a:r>
                <a:rPr lang="it-IT" sz="11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Aggiunta suddetto parametro al codice RFID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2"/>
                </a:buClr>
                <a:buSzPct val="150000"/>
                <a:buFont typeface="Courier New" charset="0"/>
                <a:buChar char="o"/>
              </a:pPr>
              <a:r>
                <a:rPr lang="it-IT" sz="1100" b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Verso un’Industria 4.0</a:t>
              </a:r>
            </a:p>
          </p:txBody>
        </p:sp>
      </p:grpSp>
      <p:sp>
        <p:nvSpPr>
          <p:cNvPr id="38" name="Oval 15">
            <a:extLst>
              <a:ext uri="{FF2B5EF4-FFF2-40B4-BE49-F238E27FC236}">
                <a16:creationId xmlns:a16="http://schemas.microsoft.com/office/drawing/2014/main" id="{F76F4066-AF67-409B-9478-3AFB8AEAC4DE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BD5E1B7B-0FD7-444D-B01F-D8A3C915E3B8}"/>
              </a:ext>
            </a:extLst>
          </p:cNvPr>
          <p:cNvCxnSpPr/>
          <p:nvPr/>
        </p:nvCxnSpPr>
        <p:spPr>
          <a:xfrm>
            <a:off x="10147835" y="0"/>
            <a:ext cx="0" cy="6858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15">
            <a:extLst>
              <a:ext uri="{FF2B5EF4-FFF2-40B4-BE49-F238E27FC236}">
                <a16:creationId xmlns:a16="http://schemas.microsoft.com/office/drawing/2014/main" id="{BC07D1FA-2EDA-4344-85D3-8CFBB9C44379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9050">
            <a:solidFill>
              <a:srgbClr val="EB1567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CCE110-31D1-4A4E-9A54-21E388F2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96" y="662510"/>
            <a:ext cx="4743099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rgbClr val="0CB9E3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32" name="Group 20">
            <a:extLst>
              <a:ext uri="{FF2B5EF4-FFF2-40B4-BE49-F238E27FC236}">
                <a16:creationId xmlns:a16="http://schemas.microsoft.com/office/drawing/2014/main" id="{1FABB6BB-719C-4517-9648-9C92B21E55F1}"/>
              </a:ext>
            </a:extLst>
          </p:cNvPr>
          <p:cNvGrpSpPr/>
          <p:nvPr/>
        </p:nvGrpSpPr>
        <p:grpSpPr>
          <a:xfrm>
            <a:off x="982979" y="1217873"/>
            <a:ext cx="8946866" cy="4646849"/>
            <a:chOff x="982979" y="1217873"/>
            <a:chExt cx="8946866" cy="4646849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8680818-6824-46AA-837D-321CABB0A7DD}"/>
                </a:ext>
              </a:extLst>
            </p:cNvPr>
            <p:cNvSpPr/>
            <p:nvPr/>
          </p:nvSpPr>
          <p:spPr>
            <a:xfrm>
              <a:off x="982979" y="1217873"/>
              <a:ext cx="8946866" cy="4646849"/>
            </a:xfrm>
            <a:custGeom>
              <a:avLst/>
              <a:gdLst>
                <a:gd name="connsiteX0" fmla="*/ 57203 w 8946866"/>
                <a:gd name="connsiteY0" fmla="*/ 0 h 4646849"/>
                <a:gd name="connsiteX1" fmla="*/ 8742674 w 8946866"/>
                <a:gd name="connsiteY1" fmla="*/ 0 h 4646849"/>
                <a:gd name="connsiteX2" fmla="*/ 8799877 w 8946866"/>
                <a:gd name="connsiteY2" fmla="*/ 57203 h 4646849"/>
                <a:gd name="connsiteX3" fmla="*/ 8799877 w 8946866"/>
                <a:gd name="connsiteY3" fmla="*/ 728281 h 4646849"/>
                <a:gd name="connsiteX4" fmla="*/ 8946866 w 8946866"/>
                <a:gd name="connsiteY4" fmla="*/ 875270 h 4646849"/>
                <a:gd name="connsiteX5" fmla="*/ 8799877 w 8946866"/>
                <a:gd name="connsiteY5" fmla="*/ 1022259 h 4646849"/>
                <a:gd name="connsiteX6" fmla="*/ 8799877 w 8946866"/>
                <a:gd name="connsiteY6" fmla="*/ 4589646 h 4646849"/>
                <a:gd name="connsiteX7" fmla="*/ 8742674 w 8946866"/>
                <a:gd name="connsiteY7" fmla="*/ 4646849 h 4646849"/>
                <a:gd name="connsiteX8" fmla="*/ 57203 w 8946866"/>
                <a:gd name="connsiteY8" fmla="*/ 4646849 h 4646849"/>
                <a:gd name="connsiteX9" fmla="*/ 0 w 8946866"/>
                <a:gd name="connsiteY9" fmla="*/ 4589646 h 4646849"/>
                <a:gd name="connsiteX10" fmla="*/ 0 w 8946866"/>
                <a:gd name="connsiteY10" fmla="*/ 57203 h 4646849"/>
                <a:gd name="connsiteX11" fmla="*/ 57203 w 8946866"/>
                <a:gd name="connsiteY11" fmla="*/ 0 h 464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46866" h="4646849">
                  <a:moveTo>
                    <a:pt x="57203" y="0"/>
                  </a:moveTo>
                  <a:lnTo>
                    <a:pt x="8742674" y="0"/>
                  </a:lnTo>
                  <a:cubicBezTo>
                    <a:pt x="8774266" y="0"/>
                    <a:pt x="8799877" y="25611"/>
                    <a:pt x="8799877" y="57203"/>
                  </a:cubicBezTo>
                  <a:lnTo>
                    <a:pt x="8799877" y="728281"/>
                  </a:lnTo>
                  <a:lnTo>
                    <a:pt x="8946866" y="875270"/>
                  </a:lnTo>
                  <a:lnTo>
                    <a:pt x="8799877" y="1022259"/>
                  </a:lnTo>
                  <a:lnTo>
                    <a:pt x="8799877" y="4589646"/>
                  </a:lnTo>
                  <a:cubicBezTo>
                    <a:pt x="8799877" y="4621238"/>
                    <a:pt x="8774266" y="4646849"/>
                    <a:pt x="8742674" y="4646849"/>
                  </a:cubicBezTo>
                  <a:lnTo>
                    <a:pt x="57203" y="4646849"/>
                  </a:lnTo>
                  <a:cubicBezTo>
                    <a:pt x="25611" y="4646849"/>
                    <a:pt x="0" y="4621238"/>
                    <a:pt x="0" y="4589646"/>
                  </a:cubicBezTo>
                  <a:lnTo>
                    <a:pt x="0" y="57203"/>
                  </a:lnTo>
                  <a:cubicBezTo>
                    <a:pt x="0" y="25611"/>
                    <a:pt x="25611" y="0"/>
                    <a:pt x="572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4" name="Title 3">
              <a:extLst>
                <a:ext uri="{FF2B5EF4-FFF2-40B4-BE49-F238E27FC236}">
                  <a16:creationId xmlns:a16="http://schemas.microsoft.com/office/drawing/2014/main" id="{6B54D656-90EE-40CB-85E9-48D935C7946A}"/>
                </a:ext>
              </a:extLst>
            </p:cNvPr>
            <p:cNvSpPr txBox="1">
              <a:spLocks/>
            </p:cNvSpPr>
            <p:nvPr/>
          </p:nvSpPr>
          <p:spPr>
            <a:xfrm>
              <a:off x="6038324" y="1801862"/>
              <a:ext cx="3288555" cy="582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3200" b="0" dirty="0" err="1">
                  <a:latin typeface="Roboto Light" charset="0"/>
                  <a:ea typeface="Roboto Light" charset="0"/>
                  <a:cs typeface="Roboto Light" charset="0"/>
                </a:rPr>
                <a:t>Threats</a:t>
              </a:r>
              <a:endParaRPr lang="it-IT" sz="12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5" name="Title 3">
              <a:extLst>
                <a:ext uri="{FF2B5EF4-FFF2-40B4-BE49-F238E27FC236}">
                  <a16:creationId xmlns:a16="http://schemas.microsoft.com/office/drawing/2014/main" id="{E73BE791-1EF1-4633-8FCA-3D10FD5DD5EF}"/>
                </a:ext>
              </a:extLst>
            </p:cNvPr>
            <p:cNvSpPr txBox="1">
              <a:spLocks/>
            </p:cNvSpPr>
            <p:nvPr/>
          </p:nvSpPr>
          <p:spPr>
            <a:xfrm>
              <a:off x="6038324" y="2252404"/>
              <a:ext cx="3288555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100" b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Analisi delle possibili minacce</a:t>
              </a:r>
              <a:endParaRPr lang="it-IT" sz="500" b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6" name="Title 3">
              <a:extLst>
                <a:ext uri="{FF2B5EF4-FFF2-40B4-BE49-F238E27FC236}">
                  <a16:creationId xmlns:a16="http://schemas.microsoft.com/office/drawing/2014/main" id="{01ED07D0-E543-4765-8F65-7455581BDA24}"/>
                </a:ext>
              </a:extLst>
            </p:cNvPr>
            <p:cNvSpPr txBox="1">
              <a:spLocks/>
            </p:cNvSpPr>
            <p:nvPr/>
          </p:nvSpPr>
          <p:spPr>
            <a:xfrm>
              <a:off x="6038325" y="2736477"/>
              <a:ext cx="3288555" cy="29082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Incomprensione da parte del cliente delle opportunità di tale optional (movimentazione perno)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Cambio di cicli di lavoro in azienda esterna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SzPct val="150000"/>
                <a:buFont typeface="Courier New" charset="0"/>
                <a:buChar char="o"/>
              </a:pPr>
              <a:r>
                <a:rPr lang="it-IT" sz="1100" b="0" dirty="0">
                  <a:solidFill>
                    <a:schemeClr val="tx1">
                      <a:alpha val="7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Reperibilità componenti elettronici</a:t>
              </a:r>
            </a:p>
          </p:txBody>
        </p:sp>
        <p:cxnSp>
          <p:nvCxnSpPr>
            <p:cNvPr id="37" name="Straight Connector 7">
              <a:extLst>
                <a:ext uri="{FF2B5EF4-FFF2-40B4-BE49-F238E27FC236}">
                  <a16:creationId xmlns:a16="http://schemas.microsoft.com/office/drawing/2014/main" id="{13ACE23D-672A-4782-A370-55C848E37831}"/>
                </a:ext>
              </a:extLst>
            </p:cNvPr>
            <p:cNvCxnSpPr/>
            <p:nvPr/>
          </p:nvCxnSpPr>
          <p:spPr>
            <a:xfrm>
              <a:off x="6178931" y="1217873"/>
              <a:ext cx="0" cy="435999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15">
            <a:extLst>
              <a:ext uri="{FF2B5EF4-FFF2-40B4-BE49-F238E27FC236}">
                <a16:creationId xmlns:a16="http://schemas.microsoft.com/office/drawing/2014/main" id="{F76F4066-AF67-409B-9478-3AFB8AEAC4DE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47" name="Straight Connector 14">
            <a:extLst>
              <a:ext uri="{FF2B5EF4-FFF2-40B4-BE49-F238E27FC236}">
                <a16:creationId xmlns:a16="http://schemas.microsoft.com/office/drawing/2014/main" id="{21AF2A79-13AB-41B5-B337-CD9264C938D5}"/>
              </a:ext>
            </a:extLst>
          </p:cNvPr>
          <p:cNvCxnSpPr/>
          <p:nvPr/>
        </p:nvCxnSpPr>
        <p:spPr>
          <a:xfrm>
            <a:off x="10147835" y="-73742"/>
            <a:ext cx="0" cy="2209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15">
            <a:extLst>
              <a:ext uri="{FF2B5EF4-FFF2-40B4-BE49-F238E27FC236}">
                <a16:creationId xmlns:a16="http://schemas.microsoft.com/office/drawing/2014/main" id="{383C9B5D-DF8E-48A1-90F1-EB94089F014F}"/>
              </a:ext>
            </a:extLst>
          </p:cNvPr>
          <p:cNvSpPr>
            <a:spLocks noChangeAspect="1"/>
          </p:cNvSpPr>
          <p:nvPr/>
        </p:nvSpPr>
        <p:spPr>
          <a:xfrm>
            <a:off x="10099313" y="2039023"/>
            <a:ext cx="97043" cy="97043"/>
          </a:xfrm>
          <a:prstGeom prst="ellipse">
            <a:avLst/>
          </a:prstGeom>
          <a:solidFill>
            <a:schemeClr val="bg1"/>
          </a:solidFill>
          <a:ln w="19050">
            <a:solidFill>
              <a:srgbClr val="B10F4D"/>
            </a:solidFill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46400D-E9D9-4F7C-B94B-C4CDA0D2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8" y="948226"/>
            <a:ext cx="4529721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2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>
            <a:extLst>
              <a:ext uri="{FF2B5EF4-FFF2-40B4-BE49-F238E27FC236}">
                <a16:creationId xmlns:a16="http://schemas.microsoft.com/office/drawing/2014/main" id="{5ADFF5A1-6A96-4F2A-8895-C97E0614F88F}"/>
              </a:ext>
            </a:extLst>
          </p:cNvPr>
          <p:cNvGrpSpPr/>
          <p:nvPr/>
        </p:nvGrpSpPr>
        <p:grpSpPr>
          <a:xfrm rot="10800000">
            <a:off x="989839" y="-412434"/>
            <a:ext cx="10212324" cy="7682871"/>
            <a:chOff x="2432790" y="730250"/>
            <a:chExt cx="7132330" cy="5365749"/>
          </a:xfrm>
          <a:solidFill>
            <a:schemeClr val="bg1">
              <a:lumMod val="50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701227D-4BD8-4C0A-8FFD-12B456112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58A7F4E-3BE0-4807-A998-D4309809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69F1CDD-2B7A-4A59-94E9-D6ECF3FC2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0EA66C-A925-4939-9484-135069A2E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05B981D-9738-463F-B10E-58AEC5B80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B24F535-3E57-423D-8584-4D1AD7A7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F8B563E-C175-43DD-8D92-8DA0E2DAB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7C07155-DD92-4304-8DFB-95CCA32D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BFBFDB0-4932-486F-BEB0-49E7C34F0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AB5D2E4-410D-413A-AEA5-FAB63B4F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F07E940-DEAA-4E2F-8FFA-B116404C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EB3C4F4-13BB-4C0A-BED6-DBC5ED79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F0050E5-D428-4492-9127-35417974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450F425-7131-4F25-BE2B-952EB846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F0CCB62-32F9-4AD3-806B-7E91C4C31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5E56BEE-9391-4165-9ED0-088C63DB4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A50AE92-4967-40E7-B980-F3092C48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4E953BF8-40DE-4715-8B68-CF525BDB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6">
            <a:extLst>
              <a:ext uri="{FF2B5EF4-FFF2-40B4-BE49-F238E27FC236}">
                <a16:creationId xmlns:a16="http://schemas.microsoft.com/office/drawing/2014/main" id="{D2FEA473-D91D-4AB3-AA80-793E4AE846C5}"/>
              </a:ext>
            </a:extLst>
          </p:cNvPr>
          <p:cNvGrpSpPr/>
          <p:nvPr/>
        </p:nvGrpSpPr>
        <p:grpSpPr>
          <a:xfrm>
            <a:off x="1569721" y="2132575"/>
            <a:ext cx="9075420" cy="2899983"/>
            <a:chOff x="1569720" y="2132571"/>
            <a:chExt cx="9075420" cy="28999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11">
              <a:extLst>
                <a:ext uri="{FF2B5EF4-FFF2-40B4-BE49-F238E27FC236}">
                  <a16:creationId xmlns:a16="http://schemas.microsoft.com/office/drawing/2014/main" id="{09917B0E-1D4F-45F4-A94D-B168DD1B5464}"/>
                </a:ext>
              </a:extLst>
            </p:cNvPr>
            <p:cNvSpPr/>
            <p:nvPr/>
          </p:nvSpPr>
          <p:spPr>
            <a:xfrm>
              <a:off x="1569720" y="2132571"/>
              <a:ext cx="9075420" cy="2899983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itle 3">
              <a:extLst>
                <a:ext uri="{FF2B5EF4-FFF2-40B4-BE49-F238E27FC236}">
                  <a16:creationId xmlns:a16="http://schemas.microsoft.com/office/drawing/2014/main" id="{1611A0D5-C5D7-486E-8E26-01B6BADAA7AA}"/>
                </a:ext>
              </a:extLst>
            </p:cNvPr>
            <p:cNvSpPr txBox="1">
              <a:spLocks/>
            </p:cNvSpPr>
            <p:nvPr/>
          </p:nvSpPr>
          <p:spPr>
            <a:xfrm>
              <a:off x="2251290" y="3377234"/>
              <a:ext cx="3058628" cy="582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sz="3200" b="0" dirty="0">
                  <a:latin typeface="+mj-lt"/>
                  <a:ea typeface="Roboto Light" charset="0"/>
                  <a:cs typeface="Roboto Light" charset="0"/>
                </a:rPr>
                <a:t>Masterix</a:t>
              </a:r>
              <a:endParaRPr lang="en-US" sz="1200" b="0" dirty="0">
                <a:latin typeface="+mj-lt"/>
                <a:ea typeface="Roboto Light" charset="0"/>
                <a:cs typeface="Roboto Light" charset="0"/>
              </a:endParaRPr>
            </a:p>
          </p:txBody>
        </p:sp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B9650397-90E7-4249-B73B-3DFA71545942}"/>
                </a:ext>
              </a:extLst>
            </p:cNvPr>
            <p:cNvSpPr txBox="1">
              <a:spLocks/>
            </p:cNvSpPr>
            <p:nvPr/>
          </p:nvSpPr>
          <p:spPr>
            <a:xfrm>
              <a:off x="2251290" y="3817618"/>
              <a:ext cx="3058628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051" b="0" dirty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Azienda promotrice</a:t>
              </a:r>
              <a:endParaRPr lang="it-IT" sz="400" b="0" dirty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Title 3">
              <a:extLst>
                <a:ext uri="{FF2B5EF4-FFF2-40B4-BE49-F238E27FC236}">
                  <a16:creationId xmlns:a16="http://schemas.microsoft.com/office/drawing/2014/main" id="{6FD74AAC-2406-47DD-A86E-5E238D0554D8}"/>
                </a:ext>
              </a:extLst>
            </p:cNvPr>
            <p:cNvSpPr txBox="1">
              <a:spLocks/>
            </p:cNvSpPr>
            <p:nvPr/>
          </p:nvSpPr>
          <p:spPr>
            <a:xfrm>
              <a:off x="4937760" y="2781045"/>
              <a:ext cx="5341620" cy="160303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just">
                <a:lnSpc>
                  <a:spcPct val="140000"/>
                </a:lnSpc>
                <a:spcBef>
                  <a:spcPts val="1200"/>
                </a:spcBef>
                <a:buClr>
                  <a:schemeClr val="accent2"/>
                </a:buClr>
                <a:buSzPct val="150000"/>
              </a:pPr>
              <a:r>
                <a:rPr lang="it-IT" sz="1600" b="0" dirty="0">
                  <a:latin typeface="Roboto Light" charset="0"/>
                  <a:ea typeface="Roboto Light" charset="0"/>
                  <a:cs typeface="Roboto Light" charset="0"/>
                </a:rPr>
                <a:t>Azienda leader nella produzione di iniettori di cera ad alta qualità per la produzione orafa, meccanizzati e automatizzati nella ricarica e iniezione degli stampi per mezzo di apposite apparecchiature.</a:t>
              </a:r>
              <a:endParaRPr lang="it-IT" sz="1600" b="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2EACE0D0-CB4A-4C98-B4C4-27CCAD595EC4}"/>
              </a:ext>
            </a:extLst>
          </p:cNvPr>
          <p:cNvCxnSpPr/>
          <p:nvPr/>
        </p:nvCxnSpPr>
        <p:spPr>
          <a:xfrm>
            <a:off x="3024356" y="2132574"/>
            <a:ext cx="0" cy="1061507"/>
          </a:xfrm>
          <a:prstGeom prst="line">
            <a:avLst/>
          </a:prstGeom>
          <a:ln w="25400">
            <a:solidFill>
              <a:srgbClr val="264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03088E6-DE40-4E7A-9628-0A9E3E1A3B9E}"/>
              </a:ext>
            </a:extLst>
          </p:cNvPr>
          <p:cNvGrpSpPr/>
          <p:nvPr/>
        </p:nvGrpSpPr>
        <p:grpSpPr>
          <a:xfrm>
            <a:off x="2430356" y="1473011"/>
            <a:ext cx="1188000" cy="1188000"/>
            <a:chOff x="2430356" y="1473010"/>
            <a:chExt cx="1188000" cy="1188000"/>
          </a:xfrm>
          <a:gradFill flip="none" rotWithShape="1">
            <a:gsLst>
              <a:gs pos="0">
                <a:srgbClr val="0CB9E3">
                  <a:shade val="30000"/>
                  <a:satMod val="115000"/>
                </a:srgbClr>
              </a:gs>
              <a:gs pos="50000">
                <a:srgbClr val="0CB9E3">
                  <a:shade val="67500"/>
                  <a:satMod val="115000"/>
                </a:srgbClr>
              </a:gs>
              <a:gs pos="100000">
                <a:srgbClr val="0CB9E3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C9CA5269-C92E-4A8C-8FFE-843934D07D7C}"/>
                </a:ext>
              </a:extLst>
            </p:cNvPr>
            <p:cNvSpPr/>
            <p:nvPr/>
          </p:nvSpPr>
          <p:spPr>
            <a:xfrm>
              <a:off x="2430356" y="1473010"/>
              <a:ext cx="1188000" cy="11880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6CEF87EC-05AC-496C-9C57-AD87219FA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40" y="1987595"/>
              <a:ext cx="968631" cy="19372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52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4"/>
            <a:ext cx="10212324" cy="7682871"/>
            <a:chOff x="2432790" y="730250"/>
            <a:chExt cx="7132330" cy="5365749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46672" y="3182880"/>
            <a:ext cx="3684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+mj-lt"/>
              </a:rPr>
              <a:t>GRAZIE PER</a:t>
            </a:r>
          </a:p>
          <a:p>
            <a:pPr algn="ctr"/>
            <a:r>
              <a:rPr lang="en-US" sz="3200" spc="600" dirty="0">
                <a:solidFill>
                  <a:schemeClr val="accent1"/>
                </a:solidFill>
                <a:latin typeface="+mj-lt"/>
              </a:rPr>
              <a:t>L’ATTENZIONE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059461" y="4602642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73E3CAAC-62A6-4D6E-9F59-658D427727E8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3FC1050D-1A89-4512-8A24-B17E5DC3FF18}"/>
              </a:ext>
            </a:extLst>
          </p:cNvPr>
          <p:cNvGrpSpPr>
            <a:grpSpLocks noChangeAspect="1"/>
          </p:cNvGrpSpPr>
          <p:nvPr/>
        </p:nvGrpSpPr>
        <p:grpSpPr>
          <a:xfrm>
            <a:off x="1966719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5B679DCB-E0A9-4788-B788-46E870F58E54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Title 3">
              <a:extLst>
                <a:ext uri="{FF2B5EF4-FFF2-40B4-BE49-F238E27FC236}">
                  <a16:creationId xmlns:a16="http://schemas.microsoft.com/office/drawing/2014/main" id="{4E1A63BC-6CB0-48FC-BCC2-9F6BC9B0B47E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Iniettore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2" name="Round Same Side Corner Rectangle 5">
              <a:extLst>
                <a:ext uri="{FF2B5EF4-FFF2-40B4-BE49-F238E27FC236}">
                  <a16:creationId xmlns:a16="http://schemas.microsoft.com/office/drawing/2014/main" id="{3768C099-9744-4FEC-900D-0093A9CCF646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CB9E3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itle 3">
              <a:extLst>
                <a:ext uri="{FF2B5EF4-FFF2-40B4-BE49-F238E27FC236}">
                  <a16:creationId xmlns:a16="http://schemas.microsoft.com/office/drawing/2014/main" id="{42C900F7-A197-4E93-858F-FB38C7AF4913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rgbClr val="0B151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Iniettore cera con serbatoio</a:t>
              </a:r>
            </a:p>
          </p:txBody>
        </p: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3DC3F223-B783-45F4-BAB3-47D202A344FE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94461F47-EF7D-4782-8F6F-CFCF2CFEC485}"/>
              </a:ext>
            </a:extLst>
          </p:cNvPr>
          <p:cNvGrpSpPr>
            <a:grpSpLocks noChangeAspect="1"/>
          </p:cNvGrpSpPr>
          <p:nvPr/>
        </p:nvGrpSpPr>
        <p:grpSpPr>
          <a:xfrm>
            <a:off x="4901712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E57360C1-D84D-41B4-B0EA-4CC7AE8CE1F9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826FCD7C-76F5-4C3B-8338-D9A3B643CE7D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Pinza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Round Same Side Corner Rectangle 16">
              <a:extLst>
                <a:ext uri="{FF2B5EF4-FFF2-40B4-BE49-F238E27FC236}">
                  <a16:creationId xmlns:a16="http://schemas.microsoft.com/office/drawing/2014/main" id="{BC426822-EC14-4750-B234-06F55066AE2F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B151F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AE33D05-681C-4D87-91CA-E9016442D8FA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rgbClr val="FFFFF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Pinza con supporto regolabile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A07A92-7861-4EA0-895A-002D98C890FD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6B35B53D-3078-41C7-B781-21F49839BD20}"/>
              </a:ext>
            </a:extLst>
          </p:cNvPr>
          <p:cNvGrpSpPr>
            <a:grpSpLocks noChangeAspect="1"/>
          </p:cNvGrpSpPr>
          <p:nvPr/>
        </p:nvGrpSpPr>
        <p:grpSpPr>
          <a:xfrm>
            <a:off x="7836704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14">
              <a:extLst>
                <a:ext uri="{FF2B5EF4-FFF2-40B4-BE49-F238E27FC236}">
                  <a16:creationId xmlns:a16="http://schemas.microsoft.com/office/drawing/2014/main" id="{F6EEBFA9-ADB5-480D-928C-6E8312B54BE5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F7701B62-56AB-4DEF-A484-8EFC658B430A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Pompa, siringa e cooler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4" name="Round Same Side Corner Rectangle 16">
              <a:extLst>
                <a:ext uri="{FF2B5EF4-FFF2-40B4-BE49-F238E27FC236}">
                  <a16:creationId xmlns:a16="http://schemas.microsoft.com/office/drawing/2014/main" id="{5377C34A-8083-4F7A-875A-199EBE16E92F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CB9E3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Title 3">
              <a:extLst>
                <a:ext uri="{FF2B5EF4-FFF2-40B4-BE49-F238E27FC236}">
                  <a16:creationId xmlns:a16="http://schemas.microsoft.com/office/drawing/2014/main" id="{607B014A-3BCD-4296-8A5E-C304760D79E9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rgbClr val="0B151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Optional e accessori</a:t>
              </a:r>
            </a:p>
          </p:txBody>
        </p:sp>
        <p:cxnSp>
          <p:nvCxnSpPr>
            <p:cNvPr id="26" name="Straight Connector 19">
              <a:extLst>
                <a:ext uri="{FF2B5EF4-FFF2-40B4-BE49-F238E27FC236}">
                  <a16:creationId xmlns:a16="http://schemas.microsoft.com/office/drawing/2014/main" id="{103EA89F-0B09-4C23-8FB6-4E91ECE8212E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Segnaposto immagine 11">
            <a:extLst>
              <a:ext uri="{FF2B5EF4-FFF2-40B4-BE49-F238E27FC236}">
                <a16:creationId xmlns:a16="http://schemas.microsoft.com/office/drawing/2014/main" id="{B1A49FD8-20AD-4D94-B131-19C45026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r="13797"/>
          <a:stretch/>
        </p:blipFill>
        <p:spPr>
          <a:xfrm>
            <a:off x="1966262" y="2979071"/>
            <a:ext cx="2093789" cy="1528327"/>
          </a:xfrm>
          <a:prstGeom prst="round2SameRect">
            <a:avLst>
              <a:gd name="adj1" fmla="val 1159"/>
              <a:gd name="adj2" fmla="val 0"/>
            </a:avLst>
          </a:prstGeom>
        </p:spPr>
      </p:pic>
      <p:pic>
        <p:nvPicPr>
          <p:cNvPr id="28" name="Segnaposto immagine 11">
            <a:extLst>
              <a:ext uri="{FF2B5EF4-FFF2-40B4-BE49-F238E27FC236}">
                <a16:creationId xmlns:a16="http://schemas.microsoft.com/office/drawing/2014/main" id="{BB1DC2CB-A7DF-4557-ADF0-E30AB355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0277" r="18284" b="22001"/>
          <a:stretch/>
        </p:blipFill>
        <p:spPr>
          <a:xfrm>
            <a:off x="4906845" y="2655247"/>
            <a:ext cx="2083056" cy="1948228"/>
          </a:xfrm>
          <a:prstGeom prst="round2SameRect">
            <a:avLst>
              <a:gd name="adj1" fmla="val 1159"/>
              <a:gd name="adj2" fmla="val 0"/>
            </a:avLst>
          </a:prstGeom>
        </p:spPr>
      </p:pic>
      <p:pic>
        <p:nvPicPr>
          <p:cNvPr id="29" name="Segnaposto immagine 11">
            <a:extLst>
              <a:ext uri="{FF2B5EF4-FFF2-40B4-BE49-F238E27FC236}">
                <a16:creationId xmlns:a16="http://schemas.microsoft.com/office/drawing/2014/main" id="{6CF34F94-8A65-4571-83E4-8C567D397D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16003" r="10905" b="16402"/>
          <a:stretch/>
        </p:blipFill>
        <p:spPr>
          <a:xfrm>
            <a:off x="7877729" y="2800992"/>
            <a:ext cx="1999283" cy="1802487"/>
          </a:xfrm>
          <a:prstGeom prst="round2SameRect">
            <a:avLst>
              <a:gd name="adj1" fmla="val 1159"/>
              <a:gd name="adj2" fmla="val 0"/>
            </a:avLst>
          </a:prstGeom>
        </p:spPr>
      </p:pic>
      <p:sp>
        <p:nvSpPr>
          <p:cNvPr id="31" name="TextBox 6">
            <a:extLst>
              <a:ext uri="{FF2B5EF4-FFF2-40B4-BE49-F238E27FC236}">
                <a16:creationId xmlns:a16="http://schemas.microsoft.com/office/drawing/2014/main" id="{36FBC9BA-8441-4E2E-BABD-E1BEAF321FA0}"/>
              </a:ext>
            </a:extLst>
          </p:cNvPr>
          <p:cNvSpPr txBox="1"/>
          <p:nvPr/>
        </p:nvSpPr>
        <p:spPr>
          <a:xfrm>
            <a:off x="718455" y="601185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0B151F"/>
                </a:solidFill>
                <a:latin typeface="+mj-lt"/>
              </a:rPr>
              <a:t>I PRODOTTI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1BFB331-B609-43DE-B7A0-59F6B6F50892}"/>
              </a:ext>
            </a:extLst>
          </p:cNvPr>
          <p:cNvSpPr txBox="1"/>
          <p:nvPr/>
        </p:nvSpPr>
        <p:spPr>
          <a:xfrm>
            <a:off x="735238" y="268849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MASTERIX</a:t>
            </a: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771B19C7-915C-41C2-B37F-16B4247A8F6F}"/>
              </a:ext>
            </a:extLst>
          </p:cNvPr>
          <p:cNvSpPr>
            <a:spLocks noEditPoints="1"/>
          </p:cNvSpPr>
          <p:nvPr/>
        </p:nvSpPr>
        <p:spPr bwMode="auto">
          <a:xfrm>
            <a:off x="465167" y="310141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CB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19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4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4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4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73E3CAAC-62A6-4D6E-9F59-658D427727E8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3FC1050D-1A89-4512-8A24-B17E5DC3FF18}"/>
              </a:ext>
            </a:extLst>
          </p:cNvPr>
          <p:cNvGrpSpPr>
            <a:grpSpLocks noChangeAspect="1"/>
          </p:cNvGrpSpPr>
          <p:nvPr/>
        </p:nvGrpSpPr>
        <p:grpSpPr>
          <a:xfrm>
            <a:off x="1966719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5B679DCB-E0A9-4788-B788-46E870F58E54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Title 3">
              <a:extLst>
                <a:ext uri="{FF2B5EF4-FFF2-40B4-BE49-F238E27FC236}">
                  <a16:creationId xmlns:a16="http://schemas.microsoft.com/office/drawing/2014/main" id="{4E1A63BC-6CB0-48FC-BCC2-9F6BC9B0B47E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Anello in cera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2" name="Round Same Side Corner Rectangle 5">
              <a:extLst>
                <a:ext uri="{FF2B5EF4-FFF2-40B4-BE49-F238E27FC236}">
                  <a16:creationId xmlns:a16="http://schemas.microsoft.com/office/drawing/2014/main" id="{3768C099-9744-4FEC-900D-0093A9CCF646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CB9E3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itle 3">
              <a:extLst>
                <a:ext uri="{FF2B5EF4-FFF2-40B4-BE49-F238E27FC236}">
                  <a16:creationId xmlns:a16="http://schemas.microsoft.com/office/drawing/2014/main" id="{42C900F7-A197-4E93-858F-FB38C7AF4913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rgbClr val="0B151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Ottenuto mediante stampo</a:t>
              </a:r>
            </a:p>
          </p:txBody>
        </p: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3DC3F223-B783-45F4-BAB3-47D202A344FE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94461F47-EF7D-4782-8F6F-CFCF2CFEC485}"/>
              </a:ext>
            </a:extLst>
          </p:cNvPr>
          <p:cNvGrpSpPr>
            <a:grpSpLocks noChangeAspect="1"/>
          </p:cNvGrpSpPr>
          <p:nvPr/>
        </p:nvGrpSpPr>
        <p:grpSpPr>
          <a:xfrm>
            <a:off x="4901712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E57360C1-D84D-41B4-B0EA-4CC7AE8CE1F9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826FCD7C-76F5-4C3B-8338-D9A3B643CE7D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 dirty="0">
                  <a:latin typeface="Roboto Light" charset="0"/>
                  <a:ea typeface="Roboto Light" charset="0"/>
                  <a:cs typeface="Roboto Light" charset="0"/>
                </a:rPr>
                <a:t>Anello in metallo</a:t>
              </a:r>
              <a:endParaRPr lang="it-IT" sz="10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Round Same Side Corner Rectangle 16">
              <a:extLst>
                <a:ext uri="{FF2B5EF4-FFF2-40B4-BE49-F238E27FC236}">
                  <a16:creationId xmlns:a16="http://schemas.microsoft.com/office/drawing/2014/main" id="{BC426822-EC14-4750-B234-06F55066AE2F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B151F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AE33D05-681C-4D87-91CA-E9016442D8FA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 dirty="0">
                  <a:solidFill>
                    <a:srgbClr val="FFFFF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Oggetto finale e ottenuto per </a:t>
              </a:r>
              <a:r>
                <a:rPr lang="it-IT" sz="1200" b="0" dirty="0" err="1">
                  <a:solidFill>
                    <a:srgbClr val="FFFFF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cerapersa</a:t>
              </a:r>
              <a:endParaRPr lang="it-IT" sz="1200" b="0">
                <a:solidFill>
                  <a:srgbClr val="FFFFFF">
                    <a:alpha val="70000"/>
                  </a:srgb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A07A92-7861-4EA0-895A-002D98C890FD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6B35B53D-3078-41C7-B781-21F49839BD20}"/>
              </a:ext>
            </a:extLst>
          </p:cNvPr>
          <p:cNvGrpSpPr>
            <a:grpSpLocks noChangeAspect="1"/>
          </p:cNvGrpSpPr>
          <p:nvPr/>
        </p:nvGrpSpPr>
        <p:grpSpPr>
          <a:xfrm>
            <a:off x="7836704" y="2655250"/>
            <a:ext cx="2088199" cy="3580661"/>
            <a:chOff x="3774475" y="2050352"/>
            <a:chExt cx="2589155" cy="44396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14">
              <a:extLst>
                <a:ext uri="{FF2B5EF4-FFF2-40B4-BE49-F238E27FC236}">
                  <a16:creationId xmlns:a16="http://schemas.microsoft.com/office/drawing/2014/main" id="{F6EEBFA9-ADB5-480D-928C-6E8312B54BE5}"/>
                </a:ext>
              </a:extLst>
            </p:cNvPr>
            <p:cNvSpPr/>
            <p:nvPr/>
          </p:nvSpPr>
          <p:spPr>
            <a:xfrm>
              <a:off x="3774478" y="2050352"/>
              <a:ext cx="2589152" cy="4439657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F7701B62-56AB-4DEF-A484-8EFC658B430A}"/>
                </a:ext>
              </a:extLst>
            </p:cNvPr>
            <p:cNvSpPr txBox="1">
              <a:spLocks/>
            </p:cNvSpPr>
            <p:nvPr/>
          </p:nvSpPr>
          <p:spPr>
            <a:xfrm>
              <a:off x="3774475" y="4863133"/>
              <a:ext cx="2589155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it-IT" sz="2000" b="0">
                  <a:latin typeface="Roboto Light" charset="0"/>
                  <a:ea typeface="Roboto Light" charset="0"/>
                  <a:cs typeface="Roboto Light" charset="0"/>
                </a:rPr>
                <a:t>Estrazione da stampo</a:t>
              </a:r>
              <a:endParaRPr lang="it-IT" sz="1000" b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4" name="Round Same Side Corner Rectangle 16">
              <a:extLst>
                <a:ext uri="{FF2B5EF4-FFF2-40B4-BE49-F238E27FC236}">
                  <a16:creationId xmlns:a16="http://schemas.microsoft.com/office/drawing/2014/main" id="{5377C34A-8083-4F7A-875A-199EBE16E92F}"/>
                </a:ext>
              </a:extLst>
            </p:cNvPr>
            <p:cNvSpPr/>
            <p:nvPr/>
          </p:nvSpPr>
          <p:spPr>
            <a:xfrm rot="10800000">
              <a:off x="3774476" y="5706102"/>
              <a:ext cx="2589153" cy="783907"/>
            </a:xfrm>
            <a:prstGeom prst="round2SameRect">
              <a:avLst>
                <a:gd name="adj1" fmla="val 4339"/>
                <a:gd name="adj2" fmla="val 0"/>
              </a:avLst>
            </a:prstGeom>
            <a:solidFill>
              <a:srgbClr val="0CB9E3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Title 3">
              <a:extLst>
                <a:ext uri="{FF2B5EF4-FFF2-40B4-BE49-F238E27FC236}">
                  <a16:creationId xmlns:a16="http://schemas.microsoft.com/office/drawing/2014/main" id="{607B014A-3BCD-4296-8A5E-C304760D79E9}"/>
                </a:ext>
              </a:extLst>
            </p:cNvPr>
            <p:cNvSpPr txBox="1">
              <a:spLocks/>
            </p:cNvSpPr>
            <p:nvPr/>
          </p:nvSpPr>
          <p:spPr>
            <a:xfrm>
              <a:off x="3946628" y="5853583"/>
              <a:ext cx="2216279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200"/>
                </a:spcBef>
                <a:buClr>
                  <a:schemeClr val="accent1"/>
                </a:buClr>
                <a:buSzPct val="150000"/>
              </a:pPr>
              <a:r>
                <a:rPr lang="it-IT" sz="1200" b="0">
                  <a:solidFill>
                    <a:srgbClr val="0B151F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rPr>
                <a:t>Fase di estrazione dallo stampo dell’oggetto</a:t>
              </a:r>
            </a:p>
          </p:txBody>
        </p:sp>
        <p:cxnSp>
          <p:nvCxnSpPr>
            <p:cNvPr id="26" name="Straight Connector 19">
              <a:extLst>
                <a:ext uri="{FF2B5EF4-FFF2-40B4-BE49-F238E27FC236}">
                  <a16:creationId xmlns:a16="http://schemas.microsoft.com/office/drawing/2014/main" id="{103EA89F-0B09-4C23-8FB6-4E91ECE8212E}"/>
                </a:ext>
              </a:extLst>
            </p:cNvPr>
            <p:cNvCxnSpPr/>
            <p:nvPr/>
          </p:nvCxnSpPr>
          <p:spPr>
            <a:xfrm>
              <a:off x="5054767" y="4473811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Segnaposto immagine 11">
            <a:extLst>
              <a:ext uri="{FF2B5EF4-FFF2-40B4-BE49-F238E27FC236}">
                <a16:creationId xmlns:a16="http://schemas.microsoft.com/office/drawing/2014/main" id="{B1A49FD8-20AD-4D94-B131-19C45026B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93" y="2979071"/>
            <a:ext cx="1528327" cy="1528327"/>
          </a:xfrm>
          <a:prstGeom prst="round2SameRect">
            <a:avLst>
              <a:gd name="adj1" fmla="val 1159"/>
              <a:gd name="adj2" fmla="val 0"/>
            </a:avLst>
          </a:prstGeom>
        </p:spPr>
      </p:pic>
      <p:pic>
        <p:nvPicPr>
          <p:cNvPr id="28" name="Segnaposto immagine 11">
            <a:extLst>
              <a:ext uri="{FF2B5EF4-FFF2-40B4-BE49-F238E27FC236}">
                <a16:creationId xmlns:a16="http://schemas.microsoft.com/office/drawing/2014/main" id="{BB1DC2CB-A7DF-4557-ADF0-E30AB355B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59" y="2655247"/>
            <a:ext cx="1948228" cy="1948228"/>
          </a:xfrm>
          <a:prstGeom prst="round2SameRect">
            <a:avLst>
              <a:gd name="adj1" fmla="val 1159"/>
              <a:gd name="adj2" fmla="val 0"/>
            </a:avLst>
          </a:prstGeom>
        </p:spPr>
      </p:pic>
      <p:pic>
        <p:nvPicPr>
          <p:cNvPr id="29" name="Segnaposto immagine 11">
            <a:extLst>
              <a:ext uri="{FF2B5EF4-FFF2-40B4-BE49-F238E27FC236}">
                <a16:creationId xmlns:a16="http://schemas.microsoft.com/office/drawing/2014/main" id="{6CF34F94-8A65-4571-83E4-8C567D397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00" y="3089749"/>
            <a:ext cx="2088199" cy="1435637"/>
          </a:xfrm>
          <a:prstGeom prst="round2SameRect">
            <a:avLst>
              <a:gd name="adj1" fmla="val 1159"/>
              <a:gd name="adj2" fmla="val 0"/>
            </a:avLst>
          </a:prstGeom>
        </p:spPr>
      </p:pic>
      <p:sp>
        <p:nvSpPr>
          <p:cNvPr id="31" name="TextBox 6">
            <a:extLst>
              <a:ext uri="{FF2B5EF4-FFF2-40B4-BE49-F238E27FC236}">
                <a16:creationId xmlns:a16="http://schemas.microsoft.com/office/drawing/2014/main" id="{36FBC9BA-8441-4E2E-BABD-E1BEAF321FA0}"/>
              </a:ext>
            </a:extLst>
          </p:cNvPr>
          <p:cNvSpPr txBox="1"/>
          <p:nvPr/>
        </p:nvSpPr>
        <p:spPr>
          <a:xfrm>
            <a:off x="718455" y="601185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>
                <a:solidFill>
                  <a:srgbClr val="0B151F"/>
                </a:solidFill>
                <a:latin typeface="+mj-lt"/>
              </a:rPr>
              <a:t>I PRODOTTI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1BFB331-B609-43DE-B7A0-59F6B6F50892}"/>
              </a:ext>
            </a:extLst>
          </p:cNvPr>
          <p:cNvSpPr txBox="1"/>
          <p:nvPr/>
        </p:nvSpPr>
        <p:spPr>
          <a:xfrm>
            <a:off x="735238" y="268849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MASTERIX</a:t>
            </a: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771B19C7-915C-41C2-B37F-16B4247A8F6F}"/>
              </a:ext>
            </a:extLst>
          </p:cNvPr>
          <p:cNvSpPr>
            <a:spLocks noEditPoints="1"/>
          </p:cNvSpPr>
          <p:nvPr/>
        </p:nvSpPr>
        <p:spPr bwMode="auto">
          <a:xfrm>
            <a:off x="465167" y="310141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CB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44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4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4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4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16658" y="435969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3990" y="2570290"/>
            <a:ext cx="245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DIAGRAMMA GANTT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069" y="2977576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INFOGRAFICA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C0A415-0DF9-48B2-8445-A875E5EA8F25}"/>
              </a:ext>
            </a:extLst>
          </p:cNvPr>
          <p:cNvGrpSpPr/>
          <p:nvPr/>
        </p:nvGrpSpPr>
        <p:grpSpPr>
          <a:xfrm>
            <a:off x="7124235" y="1394568"/>
            <a:ext cx="3746636" cy="3744671"/>
            <a:chOff x="7124235" y="1394565"/>
            <a:chExt cx="3746636" cy="3744671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4" y="4265455"/>
              <a:ext cx="1013382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5" y="3830827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1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1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3F434D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18" y="1568023"/>
              <a:ext cx="1006133" cy="700234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0" y="785665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6" y="3348867"/>
              <a:ext cx="697335" cy="1010482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3" y="2468093"/>
              <a:ext cx="1916582" cy="700234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3F434D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5823AE39-6CD3-4F12-8568-171E30A13B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62537" y="2936963"/>
            <a:ext cx="637952" cy="636937"/>
          </a:xfrm>
          <a:custGeom>
            <a:avLst/>
            <a:gdLst>
              <a:gd name="T0" fmla="*/ 272 w 314"/>
              <a:gd name="T1" fmla="*/ 51 h 314"/>
              <a:gd name="T2" fmla="*/ 166 w 314"/>
              <a:gd name="T3" fmla="*/ 157 h 314"/>
              <a:gd name="T4" fmla="*/ 272 w 314"/>
              <a:gd name="T5" fmla="*/ 263 h 314"/>
              <a:gd name="T6" fmla="*/ 314 w 314"/>
              <a:gd name="T7" fmla="*/ 157 h 314"/>
              <a:gd name="T8" fmla="*/ 272 w 314"/>
              <a:gd name="T9" fmla="*/ 51 h 314"/>
              <a:gd name="T10" fmla="*/ 164 w 314"/>
              <a:gd name="T11" fmla="*/ 0 h 314"/>
              <a:gd name="T12" fmla="*/ 164 w 314"/>
              <a:gd name="T13" fmla="*/ 141 h 314"/>
              <a:gd name="T14" fmla="*/ 263 w 314"/>
              <a:gd name="T15" fmla="*/ 42 h 314"/>
              <a:gd name="T16" fmla="*/ 164 w 314"/>
              <a:gd name="T17" fmla="*/ 0 h 314"/>
              <a:gd name="T18" fmla="*/ 151 w 314"/>
              <a:gd name="T19" fmla="*/ 160 h 314"/>
              <a:gd name="T20" fmla="*/ 151 w 314"/>
              <a:gd name="T21" fmla="*/ 0 h 314"/>
              <a:gd name="T22" fmla="*/ 46 w 314"/>
              <a:gd name="T23" fmla="*/ 46 h 314"/>
              <a:gd name="T24" fmla="*/ 0 w 314"/>
              <a:gd name="T25" fmla="*/ 157 h 314"/>
              <a:gd name="T26" fmla="*/ 46 w 314"/>
              <a:gd name="T27" fmla="*/ 268 h 314"/>
              <a:gd name="T28" fmla="*/ 157 w 314"/>
              <a:gd name="T29" fmla="*/ 314 h 314"/>
              <a:gd name="T30" fmla="*/ 263 w 314"/>
              <a:gd name="T31" fmla="*/ 272 h 314"/>
              <a:gd name="T32" fmla="*/ 157 w 314"/>
              <a:gd name="T33" fmla="*/ 166 h 314"/>
              <a:gd name="T34" fmla="*/ 151 w 314"/>
              <a:gd name="T35" fmla="*/ 16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272" y="51"/>
                </a:moveTo>
                <a:cubicBezTo>
                  <a:pt x="166" y="157"/>
                  <a:pt x="166" y="157"/>
                  <a:pt x="166" y="157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99" y="234"/>
                  <a:pt x="314" y="197"/>
                  <a:pt x="314" y="157"/>
                </a:cubicBezTo>
                <a:cubicBezTo>
                  <a:pt x="314" y="117"/>
                  <a:pt x="299" y="80"/>
                  <a:pt x="272" y="51"/>
                </a:cubicBezTo>
                <a:close/>
                <a:moveTo>
                  <a:pt x="164" y="0"/>
                </a:moveTo>
                <a:cubicBezTo>
                  <a:pt x="164" y="141"/>
                  <a:pt x="164" y="141"/>
                  <a:pt x="164" y="141"/>
                </a:cubicBezTo>
                <a:cubicBezTo>
                  <a:pt x="263" y="42"/>
                  <a:pt x="263" y="42"/>
                  <a:pt x="263" y="42"/>
                </a:cubicBezTo>
                <a:cubicBezTo>
                  <a:pt x="236" y="16"/>
                  <a:pt x="201" y="2"/>
                  <a:pt x="164" y="0"/>
                </a:cubicBezTo>
                <a:close/>
                <a:moveTo>
                  <a:pt x="151" y="160"/>
                </a:moveTo>
                <a:cubicBezTo>
                  <a:pt x="151" y="0"/>
                  <a:pt x="151" y="0"/>
                  <a:pt x="151" y="0"/>
                </a:cubicBezTo>
                <a:cubicBezTo>
                  <a:pt x="111" y="2"/>
                  <a:pt x="74" y="18"/>
                  <a:pt x="46" y="46"/>
                </a:cubicBezTo>
                <a:cubicBezTo>
                  <a:pt x="17" y="76"/>
                  <a:pt x="0" y="115"/>
                  <a:pt x="0" y="157"/>
                </a:cubicBezTo>
                <a:cubicBezTo>
                  <a:pt x="0" y="199"/>
                  <a:pt x="17" y="238"/>
                  <a:pt x="46" y="268"/>
                </a:cubicBezTo>
                <a:cubicBezTo>
                  <a:pt x="76" y="297"/>
                  <a:pt x="115" y="314"/>
                  <a:pt x="157" y="314"/>
                </a:cubicBezTo>
                <a:cubicBezTo>
                  <a:pt x="197" y="314"/>
                  <a:pt x="234" y="299"/>
                  <a:pt x="263" y="272"/>
                </a:cubicBezTo>
                <a:cubicBezTo>
                  <a:pt x="157" y="166"/>
                  <a:pt x="157" y="166"/>
                  <a:pt x="157" y="166"/>
                </a:cubicBezTo>
                <a:lnTo>
                  <a:pt x="151" y="16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3F00B41-58EA-436C-9080-D6E1DC876311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D2DDE148-1DFB-4373-9485-1213C3BA8DE9}"/>
              </a:ext>
            </a:extLst>
          </p:cNvPr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5">
            <a:extLst>
              <a:ext uri="{FF2B5EF4-FFF2-40B4-BE49-F238E27FC236}">
                <a16:creationId xmlns:a16="http://schemas.microsoft.com/office/drawing/2014/main" id="{D194B349-DADC-40F4-AF27-99D6ACA7EB94}"/>
              </a:ext>
            </a:extLst>
          </p:cNvPr>
          <p:cNvGrpSpPr/>
          <p:nvPr/>
        </p:nvGrpSpPr>
        <p:grpSpPr>
          <a:xfrm>
            <a:off x="4710187" y="401603"/>
            <a:ext cx="7481817" cy="5628673"/>
            <a:chOff x="2432790" y="730250"/>
            <a:chExt cx="7132330" cy="5365749"/>
          </a:xfrm>
          <a:solidFill>
            <a:schemeClr val="bg1">
              <a:lumMod val="85000"/>
              <a:alpha val="45000"/>
            </a:schemeClr>
          </a:solidFill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804A8EE9-E7F1-459F-866C-FD410362A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B54DFB08-BBB9-4C07-A9DB-B325DB2F4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E4D9E411-D3EB-461A-AA4A-D0154EBF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B0767ACC-42CC-411B-B1CE-58FF1D7DD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1AA867BA-7377-481B-9F66-CBFB29D60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F051004-4254-486D-B2E9-753DF8F60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80770A3-1C56-4A95-BD19-45F0CC00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82104AE-FA5E-4E11-AA3D-A53ED04EF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A0AF269A-73E1-4AF3-8D36-37DAD4E5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E41E756D-F25D-420F-96DB-F78255397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B914BC97-E33D-405C-87B2-6AD0605E6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2E49664C-37D9-4BF0-B0FD-7FCB70D76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C54EC699-30D4-4CE4-AEF1-EB303BBF7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6398DB79-1FAF-4BC3-BB68-0D240C4F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1A29FEC6-7674-469A-BAF6-D4A99FBB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5D99CA3D-D60B-4307-9170-99B6416A2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51F8456C-1569-437B-B594-4855CB03D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26F8175A-0981-40DD-8171-6B1063FAC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68000" y="1447484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INFOGRAFICA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8684" y="1854768"/>
            <a:ext cx="3879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DIAGRAMMA</a:t>
            </a:r>
            <a:b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GANTT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57786" y="3607968"/>
            <a:ext cx="4323724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nostro sforzo di programmare lo sviluppo del progetto si è concretizzato con la schematizzazione delle attività progettuali in questa rappresentazione grafica (</a:t>
            </a:r>
            <a:r>
              <a:rPr lang="it-IT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Gantt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graphicFrame>
        <p:nvGraphicFramePr>
          <p:cNvPr id="26" name="Grafico 25">
            <a:extLst>
              <a:ext uri="{FF2B5EF4-FFF2-40B4-BE49-F238E27FC236}">
                <a16:creationId xmlns:a16="http://schemas.microsoft.com/office/drawing/2014/main" id="{90F07FB2-5299-44CF-8ACD-F8B2547C0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60661"/>
              </p:ext>
            </p:extLst>
          </p:nvPr>
        </p:nvGraphicFramePr>
        <p:xfrm>
          <a:off x="719648" y="1664615"/>
          <a:ext cx="6064711" cy="40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e 1">
            <a:extLst>
              <a:ext uri="{FF2B5EF4-FFF2-40B4-BE49-F238E27FC236}">
                <a16:creationId xmlns:a16="http://schemas.microsoft.com/office/drawing/2014/main" id="{C5250AC7-8DA5-4BC8-8141-E7B58A9A096B}"/>
              </a:ext>
            </a:extLst>
          </p:cNvPr>
          <p:cNvSpPr/>
          <p:nvPr/>
        </p:nvSpPr>
        <p:spPr>
          <a:xfrm>
            <a:off x="6696892" y="5405197"/>
            <a:ext cx="144000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C63F5B3-33F2-4E86-BEC3-32079337675A}"/>
              </a:ext>
            </a:extLst>
          </p:cNvPr>
          <p:cNvGrpSpPr>
            <a:grpSpLocks noChangeAspect="1"/>
          </p:cNvGrpSpPr>
          <p:nvPr/>
        </p:nvGrpSpPr>
        <p:grpSpPr>
          <a:xfrm>
            <a:off x="6499932" y="4748836"/>
            <a:ext cx="1536136" cy="656532"/>
            <a:chOff x="3139553" y="2659949"/>
            <a:chExt cx="2108565" cy="901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F292E8E6-8074-4E2C-A64E-6C9B4E06F06D}"/>
                </a:ext>
              </a:extLst>
            </p:cNvPr>
            <p:cNvSpPr/>
            <p:nvPr/>
          </p:nvSpPr>
          <p:spPr>
            <a:xfrm rot="2700000">
              <a:off x="3333838" y="3226593"/>
              <a:ext cx="334539" cy="334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ounded Rectangle 32">
              <a:extLst>
                <a:ext uri="{FF2B5EF4-FFF2-40B4-BE49-F238E27FC236}">
                  <a16:creationId xmlns:a16="http://schemas.microsoft.com/office/drawing/2014/main" id="{5F3067E9-A5D3-47CA-AF78-77A64420A921}"/>
                </a:ext>
              </a:extLst>
            </p:cNvPr>
            <p:cNvSpPr/>
            <p:nvPr/>
          </p:nvSpPr>
          <p:spPr>
            <a:xfrm>
              <a:off x="3139553" y="2659949"/>
              <a:ext cx="2108565" cy="893499"/>
            </a:xfrm>
            <a:prstGeom prst="roundRect">
              <a:avLst>
                <a:gd name="adj" fmla="val 2063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B04051FF-0E79-4443-8246-BC17E978F749}"/>
                </a:ext>
              </a:extLst>
            </p:cNvPr>
            <p:cNvSpPr txBox="1">
              <a:spLocks/>
            </p:cNvSpPr>
            <p:nvPr/>
          </p:nvSpPr>
          <p:spPr>
            <a:xfrm>
              <a:off x="3220532" y="2699205"/>
              <a:ext cx="1946614" cy="38723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1800" b="0" dirty="0">
                  <a:latin typeface="Roboto Light" charset="0"/>
                  <a:ea typeface="Roboto Light" charset="0"/>
                  <a:cs typeface="Roboto Light" charset="0"/>
                </a:rPr>
                <a:t>28/06/2018</a:t>
              </a:r>
              <a:endParaRPr lang="it-IT" sz="900" b="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Title 3">
              <a:extLst>
                <a:ext uri="{FF2B5EF4-FFF2-40B4-BE49-F238E27FC236}">
                  <a16:creationId xmlns:a16="http://schemas.microsoft.com/office/drawing/2014/main" id="{604D3A77-2962-4FA4-B597-3D62B7EBC788}"/>
                </a:ext>
              </a:extLst>
            </p:cNvPr>
            <p:cNvSpPr txBox="1">
              <a:spLocks/>
            </p:cNvSpPr>
            <p:nvPr/>
          </p:nvSpPr>
          <p:spPr>
            <a:xfrm>
              <a:off x="3220532" y="3051245"/>
              <a:ext cx="1785437" cy="26404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it-IT" sz="800" b="0" dirty="0">
                  <a:solidFill>
                    <a:schemeClr val="tx1">
                      <a:alpha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Giorno dell’esame</a:t>
              </a:r>
              <a:endParaRPr lang="it-IT" sz="133" b="0" dirty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33" name="Rettangolo 32">
            <a:extLst>
              <a:ext uri="{FF2B5EF4-FFF2-40B4-BE49-F238E27FC236}">
                <a16:creationId xmlns:a16="http://schemas.microsoft.com/office/drawing/2014/main" id="{1835954B-8F3B-49A7-B45D-EA417CA3462C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F3D5C0A4-3B36-471D-AA0A-811C712B47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02763" y="1466802"/>
            <a:ext cx="262953" cy="262535"/>
          </a:xfrm>
          <a:custGeom>
            <a:avLst/>
            <a:gdLst>
              <a:gd name="T0" fmla="*/ 272 w 314"/>
              <a:gd name="T1" fmla="*/ 51 h 314"/>
              <a:gd name="T2" fmla="*/ 166 w 314"/>
              <a:gd name="T3" fmla="*/ 157 h 314"/>
              <a:gd name="T4" fmla="*/ 272 w 314"/>
              <a:gd name="T5" fmla="*/ 263 h 314"/>
              <a:gd name="T6" fmla="*/ 314 w 314"/>
              <a:gd name="T7" fmla="*/ 157 h 314"/>
              <a:gd name="T8" fmla="*/ 272 w 314"/>
              <a:gd name="T9" fmla="*/ 51 h 314"/>
              <a:gd name="T10" fmla="*/ 164 w 314"/>
              <a:gd name="T11" fmla="*/ 0 h 314"/>
              <a:gd name="T12" fmla="*/ 164 w 314"/>
              <a:gd name="T13" fmla="*/ 141 h 314"/>
              <a:gd name="T14" fmla="*/ 263 w 314"/>
              <a:gd name="T15" fmla="*/ 42 h 314"/>
              <a:gd name="T16" fmla="*/ 164 w 314"/>
              <a:gd name="T17" fmla="*/ 0 h 314"/>
              <a:gd name="T18" fmla="*/ 151 w 314"/>
              <a:gd name="T19" fmla="*/ 160 h 314"/>
              <a:gd name="T20" fmla="*/ 151 w 314"/>
              <a:gd name="T21" fmla="*/ 0 h 314"/>
              <a:gd name="T22" fmla="*/ 46 w 314"/>
              <a:gd name="T23" fmla="*/ 46 h 314"/>
              <a:gd name="T24" fmla="*/ 0 w 314"/>
              <a:gd name="T25" fmla="*/ 157 h 314"/>
              <a:gd name="T26" fmla="*/ 46 w 314"/>
              <a:gd name="T27" fmla="*/ 268 h 314"/>
              <a:gd name="T28" fmla="*/ 157 w 314"/>
              <a:gd name="T29" fmla="*/ 314 h 314"/>
              <a:gd name="T30" fmla="*/ 263 w 314"/>
              <a:gd name="T31" fmla="*/ 272 h 314"/>
              <a:gd name="T32" fmla="*/ 157 w 314"/>
              <a:gd name="T33" fmla="*/ 166 h 314"/>
              <a:gd name="T34" fmla="*/ 151 w 314"/>
              <a:gd name="T35" fmla="*/ 16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272" y="51"/>
                </a:moveTo>
                <a:cubicBezTo>
                  <a:pt x="166" y="157"/>
                  <a:pt x="166" y="157"/>
                  <a:pt x="166" y="157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99" y="234"/>
                  <a:pt x="314" y="197"/>
                  <a:pt x="314" y="157"/>
                </a:cubicBezTo>
                <a:cubicBezTo>
                  <a:pt x="314" y="117"/>
                  <a:pt x="299" y="80"/>
                  <a:pt x="272" y="51"/>
                </a:cubicBezTo>
                <a:close/>
                <a:moveTo>
                  <a:pt x="164" y="0"/>
                </a:moveTo>
                <a:cubicBezTo>
                  <a:pt x="164" y="141"/>
                  <a:pt x="164" y="141"/>
                  <a:pt x="164" y="141"/>
                </a:cubicBezTo>
                <a:cubicBezTo>
                  <a:pt x="263" y="42"/>
                  <a:pt x="263" y="42"/>
                  <a:pt x="263" y="42"/>
                </a:cubicBezTo>
                <a:cubicBezTo>
                  <a:pt x="236" y="16"/>
                  <a:pt x="201" y="2"/>
                  <a:pt x="164" y="0"/>
                </a:cubicBezTo>
                <a:close/>
                <a:moveTo>
                  <a:pt x="151" y="160"/>
                </a:moveTo>
                <a:cubicBezTo>
                  <a:pt x="151" y="0"/>
                  <a:pt x="151" y="0"/>
                  <a:pt x="151" y="0"/>
                </a:cubicBezTo>
                <a:cubicBezTo>
                  <a:pt x="111" y="2"/>
                  <a:pt x="74" y="18"/>
                  <a:pt x="46" y="46"/>
                </a:cubicBezTo>
                <a:cubicBezTo>
                  <a:pt x="17" y="76"/>
                  <a:pt x="0" y="115"/>
                  <a:pt x="0" y="157"/>
                </a:cubicBezTo>
                <a:cubicBezTo>
                  <a:pt x="0" y="199"/>
                  <a:pt x="17" y="238"/>
                  <a:pt x="46" y="268"/>
                </a:cubicBezTo>
                <a:cubicBezTo>
                  <a:pt x="76" y="297"/>
                  <a:pt x="115" y="314"/>
                  <a:pt x="157" y="314"/>
                </a:cubicBezTo>
                <a:cubicBezTo>
                  <a:pt x="197" y="314"/>
                  <a:pt x="234" y="299"/>
                  <a:pt x="263" y="272"/>
                </a:cubicBezTo>
                <a:cubicBezTo>
                  <a:pt x="157" y="166"/>
                  <a:pt x="157" y="166"/>
                  <a:pt x="157" y="166"/>
                </a:cubicBezTo>
                <a:lnTo>
                  <a:pt x="151" y="16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29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405" y="2570289"/>
            <a:ext cx="4356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PROBLEMATICHE MACCHINA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3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EB15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03319" y="464130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067" y="2977578"/>
            <a:ext cx="4661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ANALISI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PROBLEMATICHE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C0A415-0DF9-48B2-8445-A875E5EA8F25}"/>
              </a:ext>
            </a:extLst>
          </p:cNvPr>
          <p:cNvGrpSpPr/>
          <p:nvPr/>
        </p:nvGrpSpPr>
        <p:grpSpPr>
          <a:xfrm>
            <a:off x="7124235" y="1394568"/>
            <a:ext cx="3746636" cy="3744671"/>
            <a:chOff x="7124235" y="1394565"/>
            <a:chExt cx="3746636" cy="3744671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 rot="2700000">
              <a:off x="7868454" y="4265455"/>
              <a:ext cx="1013382" cy="701684"/>
            </a:xfrm>
            <a:custGeom>
              <a:avLst/>
              <a:gdLst>
                <a:gd name="T0" fmla="*/ 246 w 699"/>
                <a:gd name="T1" fmla="*/ 0 h 484"/>
                <a:gd name="T2" fmla="*/ 699 w 699"/>
                <a:gd name="T3" fmla="*/ 0 h 484"/>
                <a:gd name="T4" fmla="*/ 699 w 699"/>
                <a:gd name="T5" fmla="*/ 484 h 484"/>
                <a:gd name="T6" fmla="*/ 246 w 699"/>
                <a:gd name="T7" fmla="*/ 484 h 484"/>
                <a:gd name="T8" fmla="*/ 0 w 699"/>
                <a:gd name="T9" fmla="*/ 242 h 484"/>
                <a:gd name="T10" fmla="*/ 246 w 699"/>
                <a:gd name="T11" fmla="*/ 0 h 484"/>
                <a:gd name="T12" fmla="*/ 246 w 699"/>
                <a:gd name="T13" fmla="*/ 0 h 484"/>
                <a:gd name="T14" fmla="*/ 246 w 69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84">
                  <a:moveTo>
                    <a:pt x="246" y="0"/>
                  </a:moveTo>
                  <a:lnTo>
                    <a:pt x="699" y="0"/>
                  </a:lnTo>
                  <a:lnTo>
                    <a:pt x="699" y="484"/>
                  </a:lnTo>
                  <a:lnTo>
                    <a:pt x="246" y="484"/>
                  </a:lnTo>
                  <a:lnTo>
                    <a:pt x="0" y="24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 rot="2700000">
              <a:off x="9061865" y="3830827"/>
              <a:ext cx="697335" cy="1919483"/>
            </a:xfrm>
            <a:custGeom>
              <a:avLst/>
              <a:gdLst>
                <a:gd name="T0" fmla="*/ 239 w 481"/>
                <a:gd name="T1" fmla="*/ 241 h 1324"/>
                <a:gd name="T2" fmla="*/ 481 w 481"/>
                <a:gd name="T3" fmla="*/ 0 h 1324"/>
                <a:gd name="T4" fmla="*/ 481 w 481"/>
                <a:gd name="T5" fmla="*/ 840 h 1324"/>
                <a:gd name="T6" fmla="*/ 0 w 481"/>
                <a:gd name="T7" fmla="*/ 1324 h 1324"/>
                <a:gd name="T8" fmla="*/ 0 w 481"/>
                <a:gd name="T9" fmla="*/ 0 h 1324"/>
                <a:gd name="T10" fmla="*/ 239 w 481"/>
                <a:gd name="T11" fmla="*/ 241 h 1324"/>
                <a:gd name="T12" fmla="*/ 239 w 481"/>
                <a:gd name="T13" fmla="*/ 241 h 1324"/>
                <a:gd name="T14" fmla="*/ 239 w 481"/>
                <a:gd name="T15" fmla="*/ 24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1324">
                  <a:moveTo>
                    <a:pt x="239" y="241"/>
                  </a:moveTo>
                  <a:lnTo>
                    <a:pt x="481" y="0"/>
                  </a:lnTo>
                  <a:lnTo>
                    <a:pt x="481" y="840"/>
                  </a:lnTo>
                  <a:lnTo>
                    <a:pt x="0" y="1324"/>
                  </a:lnTo>
                  <a:lnTo>
                    <a:pt x="0" y="0"/>
                  </a:lnTo>
                  <a:lnTo>
                    <a:pt x="239" y="241"/>
                  </a:lnTo>
                  <a:lnTo>
                    <a:pt x="239" y="241"/>
                  </a:lnTo>
                  <a:lnTo>
                    <a:pt x="239" y="24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2700000">
              <a:off x="7299021" y="2176839"/>
              <a:ext cx="701684" cy="1009032"/>
            </a:xfrm>
            <a:custGeom>
              <a:avLst/>
              <a:gdLst>
                <a:gd name="T0" fmla="*/ 484 w 484"/>
                <a:gd name="T1" fmla="*/ 242 h 696"/>
                <a:gd name="T2" fmla="*/ 484 w 484"/>
                <a:gd name="T3" fmla="*/ 696 h 696"/>
                <a:gd name="T4" fmla="*/ 0 w 484"/>
                <a:gd name="T5" fmla="*/ 696 h 696"/>
                <a:gd name="T6" fmla="*/ 0 w 484"/>
                <a:gd name="T7" fmla="*/ 242 h 696"/>
                <a:gd name="T8" fmla="*/ 242 w 484"/>
                <a:gd name="T9" fmla="*/ 0 h 696"/>
                <a:gd name="T10" fmla="*/ 484 w 484"/>
                <a:gd name="T11" fmla="*/ 242 h 696"/>
                <a:gd name="T12" fmla="*/ 484 w 484"/>
                <a:gd name="T13" fmla="*/ 242 h 696"/>
                <a:gd name="T14" fmla="*/ 484 w 484"/>
                <a:gd name="T15" fmla="*/ 24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696">
                  <a:moveTo>
                    <a:pt x="484" y="242"/>
                  </a:moveTo>
                  <a:lnTo>
                    <a:pt x="484" y="696"/>
                  </a:lnTo>
                  <a:lnTo>
                    <a:pt x="0" y="696"/>
                  </a:lnTo>
                  <a:lnTo>
                    <a:pt x="0" y="242"/>
                  </a:lnTo>
                  <a:lnTo>
                    <a:pt x="242" y="0"/>
                  </a:lnTo>
                  <a:lnTo>
                    <a:pt x="484" y="242"/>
                  </a:lnTo>
                  <a:lnTo>
                    <a:pt x="484" y="242"/>
                  </a:lnTo>
                  <a:lnTo>
                    <a:pt x="484" y="242"/>
                  </a:lnTo>
                  <a:close/>
                </a:path>
              </a:pathLst>
            </a:custGeom>
            <a:solidFill>
              <a:srgbClr val="B10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 rot="2700000">
              <a:off x="6516061" y="3365387"/>
              <a:ext cx="1918031" cy="701684"/>
            </a:xfrm>
            <a:custGeom>
              <a:avLst/>
              <a:gdLst>
                <a:gd name="T0" fmla="*/ 1081 w 1323"/>
                <a:gd name="T1" fmla="*/ 242 h 484"/>
                <a:gd name="T2" fmla="*/ 1323 w 1323"/>
                <a:gd name="T3" fmla="*/ 484 h 484"/>
                <a:gd name="T4" fmla="*/ 484 w 1323"/>
                <a:gd name="T5" fmla="*/ 484 h 484"/>
                <a:gd name="T6" fmla="*/ 0 w 1323"/>
                <a:gd name="T7" fmla="*/ 0 h 484"/>
                <a:gd name="T8" fmla="*/ 1323 w 1323"/>
                <a:gd name="T9" fmla="*/ 0 h 484"/>
                <a:gd name="T10" fmla="*/ 1081 w 1323"/>
                <a:gd name="T11" fmla="*/ 242 h 484"/>
                <a:gd name="T12" fmla="*/ 1081 w 1323"/>
                <a:gd name="T13" fmla="*/ 242 h 484"/>
                <a:gd name="T14" fmla="*/ 1081 w 1323"/>
                <a:gd name="T15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3" h="484">
                  <a:moveTo>
                    <a:pt x="1081" y="242"/>
                  </a:moveTo>
                  <a:lnTo>
                    <a:pt x="1323" y="484"/>
                  </a:lnTo>
                  <a:lnTo>
                    <a:pt x="484" y="484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081" y="242"/>
                  </a:lnTo>
                  <a:lnTo>
                    <a:pt x="1081" y="242"/>
                  </a:lnTo>
                  <a:lnTo>
                    <a:pt x="1081" y="242"/>
                  </a:lnTo>
                  <a:close/>
                </a:path>
              </a:pathLst>
            </a:custGeom>
            <a:solidFill>
              <a:srgbClr val="EB156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 rot="2700000">
              <a:off x="9117618" y="1568023"/>
              <a:ext cx="1006133" cy="700234"/>
            </a:xfrm>
            <a:custGeom>
              <a:avLst/>
              <a:gdLst>
                <a:gd name="T0" fmla="*/ 452 w 694"/>
                <a:gd name="T1" fmla="*/ 483 h 483"/>
                <a:gd name="T2" fmla="*/ 0 w 694"/>
                <a:gd name="T3" fmla="*/ 483 h 483"/>
                <a:gd name="T4" fmla="*/ 0 w 694"/>
                <a:gd name="T5" fmla="*/ 0 h 483"/>
                <a:gd name="T6" fmla="*/ 452 w 694"/>
                <a:gd name="T7" fmla="*/ 0 h 483"/>
                <a:gd name="T8" fmla="*/ 694 w 694"/>
                <a:gd name="T9" fmla="*/ 242 h 483"/>
                <a:gd name="T10" fmla="*/ 452 w 694"/>
                <a:gd name="T11" fmla="*/ 483 h 483"/>
                <a:gd name="T12" fmla="*/ 452 w 694"/>
                <a:gd name="T13" fmla="*/ 483 h 483"/>
                <a:gd name="T14" fmla="*/ 452 w 694"/>
                <a:gd name="T15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483">
                  <a:moveTo>
                    <a:pt x="452" y="483"/>
                  </a:moveTo>
                  <a:lnTo>
                    <a:pt x="0" y="48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694" y="242"/>
                  </a:lnTo>
                  <a:lnTo>
                    <a:pt x="452" y="483"/>
                  </a:lnTo>
                  <a:lnTo>
                    <a:pt x="452" y="483"/>
                  </a:lnTo>
                  <a:lnTo>
                    <a:pt x="452" y="483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 rot="2700000">
              <a:off x="8234970" y="785665"/>
              <a:ext cx="701684" cy="1919483"/>
            </a:xfrm>
            <a:custGeom>
              <a:avLst/>
              <a:gdLst>
                <a:gd name="T0" fmla="*/ 242 w 484"/>
                <a:gd name="T1" fmla="*/ 1083 h 1324"/>
                <a:gd name="T2" fmla="*/ 0 w 484"/>
                <a:gd name="T3" fmla="*/ 1324 h 1324"/>
                <a:gd name="T4" fmla="*/ 0 w 484"/>
                <a:gd name="T5" fmla="*/ 483 h 1324"/>
                <a:gd name="T6" fmla="*/ 484 w 484"/>
                <a:gd name="T7" fmla="*/ 0 h 1324"/>
                <a:gd name="T8" fmla="*/ 484 w 484"/>
                <a:gd name="T9" fmla="*/ 1324 h 1324"/>
                <a:gd name="T10" fmla="*/ 242 w 484"/>
                <a:gd name="T11" fmla="*/ 1083 h 1324"/>
                <a:gd name="T12" fmla="*/ 242 w 484"/>
                <a:gd name="T13" fmla="*/ 1083 h 1324"/>
                <a:gd name="T14" fmla="*/ 242 w 484"/>
                <a:gd name="T15" fmla="*/ 108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1324">
                  <a:moveTo>
                    <a:pt x="242" y="1083"/>
                  </a:moveTo>
                  <a:lnTo>
                    <a:pt x="0" y="1324"/>
                  </a:lnTo>
                  <a:lnTo>
                    <a:pt x="0" y="483"/>
                  </a:lnTo>
                  <a:lnTo>
                    <a:pt x="484" y="0"/>
                  </a:lnTo>
                  <a:lnTo>
                    <a:pt x="484" y="1324"/>
                  </a:lnTo>
                  <a:lnTo>
                    <a:pt x="242" y="1083"/>
                  </a:lnTo>
                  <a:lnTo>
                    <a:pt x="242" y="1083"/>
                  </a:lnTo>
                  <a:lnTo>
                    <a:pt x="242" y="108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 rot="2700000">
              <a:off x="9998326" y="3348867"/>
              <a:ext cx="697335" cy="1010482"/>
            </a:xfrm>
            <a:custGeom>
              <a:avLst/>
              <a:gdLst>
                <a:gd name="T0" fmla="*/ 0 w 481"/>
                <a:gd name="T1" fmla="*/ 455 h 697"/>
                <a:gd name="T2" fmla="*/ 0 w 481"/>
                <a:gd name="T3" fmla="*/ 0 h 697"/>
                <a:gd name="T4" fmla="*/ 481 w 481"/>
                <a:gd name="T5" fmla="*/ 0 h 697"/>
                <a:gd name="T6" fmla="*/ 481 w 481"/>
                <a:gd name="T7" fmla="*/ 455 h 697"/>
                <a:gd name="T8" fmla="*/ 239 w 481"/>
                <a:gd name="T9" fmla="*/ 697 h 697"/>
                <a:gd name="T10" fmla="*/ 0 w 481"/>
                <a:gd name="T11" fmla="*/ 455 h 697"/>
                <a:gd name="T12" fmla="*/ 0 w 481"/>
                <a:gd name="T13" fmla="*/ 455 h 697"/>
                <a:gd name="T14" fmla="*/ 0 w 481"/>
                <a:gd name="T15" fmla="*/ 4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697">
                  <a:moveTo>
                    <a:pt x="0" y="455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481" y="455"/>
                  </a:lnTo>
                  <a:lnTo>
                    <a:pt x="239" y="697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B10F4D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700000">
              <a:off x="9562463" y="2468093"/>
              <a:ext cx="1916582" cy="700234"/>
            </a:xfrm>
            <a:custGeom>
              <a:avLst/>
              <a:gdLst>
                <a:gd name="T0" fmla="*/ 244 w 1322"/>
                <a:gd name="T1" fmla="*/ 242 h 483"/>
                <a:gd name="T2" fmla="*/ 0 w 1322"/>
                <a:gd name="T3" fmla="*/ 0 h 483"/>
                <a:gd name="T4" fmla="*/ 843 w 1322"/>
                <a:gd name="T5" fmla="*/ 0 h 483"/>
                <a:gd name="T6" fmla="*/ 1322 w 1322"/>
                <a:gd name="T7" fmla="*/ 483 h 483"/>
                <a:gd name="T8" fmla="*/ 0 w 1322"/>
                <a:gd name="T9" fmla="*/ 483 h 483"/>
                <a:gd name="T10" fmla="*/ 244 w 1322"/>
                <a:gd name="T11" fmla="*/ 242 h 483"/>
                <a:gd name="T12" fmla="*/ 244 w 1322"/>
                <a:gd name="T13" fmla="*/ 242 h 483"/>
                <a:gd name="T14" fmla="*/ 244 w 1322"/>
                <a:gd name="T15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2" h="483">
                  <a:moveTo>
                    <a:pt x="244" y="242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1322" y="483"/>
                  </a:lnTo>
                  <a:lnTo>
                    <a:pt x="0" y="483"/>
                  </a:lnTo>
                  <a:lnTo>
                    <a:pt x="244" y="242"/>
                  </a:lnTo>
                  <a:lnTo>
                    <a:pt x="244" y="242"/>
                  </a:lnTo>
                  <a:lnTo>
                    <a:pt x="244" y="242"/>
                  </a:lnTo>
                  <a:close/>
                </a:path>
              </a:pathLst>
            </a:custGeom>
            <a:solidFill>
              <a:srgbClr val="EB1567"/>
            </a:solidFill>
            <a:ln>
              <a:noFill/>
            </a:ln>
            <a:extLst/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3" dirty="0"/>
            </a:p>
          </p:txBody>
        </p:sp>
      </p:grpSp>
      <p:sp>
        <p:nvSpPr>
          <p:cNvPr id="35" name="Freeform 27">
            <a:extLst>
              <a:ext uri="{FF2B5EF4-FFF2-40B4-BE49-F238E27FC236}">
                <a16:creationId xmlns:a16="http://schemas.microsoft.com/office/drawing/2014/main" id="{8F0089EC-88C4-4912-9EC4-8947EF6E25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3702" y="2958286"/>
            <a:ext cx="647703" cy="617234"/>
          </a:xfrm>
          <a:custGeom>
            <a:avLst/>
            <a:gdLst>
              <a:gd name="T0" fmla="*/ 278 w 329"/>
              <a:gd name="T1" fmla="*/ 39 h 314"/>
              <a:gd name="T2" fmla="*/ 185 w 329"/>
              <a:gd name="T3" fmla="*/ 0 h 314"/>
              <a:gd name="T4" fmla="*/ 92 w 329"/>
              <a:gd name="T5" fmla="*/ 39 h 314"/>
              <a:gd name="T6" fmla="*/ 74 w 329"/>
              <a:gd name="T7" fmla="*/ 202 h 314"/>
              <a:gd name="T8" fmla="*/ 11 w 329"/>
              <a:gd name="T9" fmla="*/ 266 h 314"/>
              <a:gd name="T10" fmla="*/ 11 w 329"/>
              <a:gd name="T11" fmla="*/ 306 h 314"/>
              <a:gd name="T12" fmla="*/ 31 w 329"/>
              <a:gd name="T13" fmla="*/ 314 h 314"/>
              <a:gd name="T14" fmla="*/ 51 w 329"/>
              <a:gd name="T15" fmla="*/ 306 h 314"/>
              <a:gd name="T16" fmla="*/ 114 w 329"/>
              <a:gd name="T17" fmla="*/ 242 h 314"/>
              <a:gd name="T18" fmla="*/ 185 w 329"/>
              <a:gd name="T19" fmla="*/ 263 h 314"/>
              <a:gd name="T20" fmla="*/ 278 w 329"/>
              <a:gd name="T21" fmla="*/ 225 h 314"/>
              <a:gd name="T22" fmla="*/ 278 w 329"/>
              <a:gd name="T23" fmla="*/ 39 h 314"/>
              <a:gd name="T24" fmla="*/ 244 w 329"/>
              <a:gd name="T25" fmla="*/ 191 h 314"/>
              <a:gd name="T26" fmla="*/ 185 w 329"/>
              <a:gd name="T27" fmla="*/ 215 h 314"/>
              <a:gd name="T28" fmla="*/ 126 w 329"/>
              <a:gd name="T29" fmla="*/ 191 h 314"/>
              <a:gd name="T30" fmla="*/ 126 w 329"/>
              <a:gd name="T31" fmla="*/ 73 h 314"/>
              <a:gd name="T32" fmla="*/ 185 w 329"/>
              <a:gd name="T33" fmla="*/ 48 h 314"/>
              <a:gd name="T34" fmla="*/ 244 w 329"/>
              <a:gd name="T35" fmla="*/ 73 h 314"/>
              <a:gd name="T36" fmla="*/ 244 w 329"/>
              <a:gd name="T37" fmla="*/ 191 h 314"/>
              <a:gd name="T38" fmla="*/ 147 w 329"/>
              <a:gd name="T39" fmla="*/ 94 h 314"/>
              <a:gd name="T40" fmla="*/ 147 w 329"/>
              <a:gd name="T41" fmla="*/ 170 h 314"/>
              <a:gd name="T42" fmla="*/ 223 w 329"/>
              <a:gd name="T43" fmla="*/ 170 h 314"/>
              <a:gd name="T44" fmla="*/ 223 w 329"/>
              <a:gd name="T45" fmla="*/ 94 h 314"/>
              <a:gd name="T46" fmla="*/ 147 w 329"/>
              <a:gd name="T47" fmla="*/ 9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9" h="314">
                <a:moveTo>
                  <a:pt x="278" y="39"/>
                </a:moveTo>
                <a:cubicBezTo>
                  <a:pt x="253" y="14"/>
                  <a:pt x="220" y="0"/>
                  <a:pt x="185" y="0"/>
                </a:cubicBezTo>
                <a:cubicBezTo>
                  <a:pt x="150" y="0"/>
                  <a:pt x="117" y="14"/>
                  <a:pt x="92" y="39"/>
                </a:cubicBezTo>
                <a:cubicBezTo>
                  <a:pt x="48" y="83"/>
                  <a:pt x="42" y="152"/>
                  <a:pt x="74" y="202"/>
                </a:cubicBezTo>
                <a:cubicBezTo>
                  <a:pt x="11" y="266"/>
                  <a:pt x="11" y="266"/>
                  <a:pt x="11" y="266"/>
                </a:cubicBezTo>
                <a:cubicBezTo>
                  <a:pt x="0" y="277"/>
                  <a:pt x="0" y="295"/>
                  <a:pt x="11" y="306"/>
                </a:cubicBezTo>
                <a:cubicBezTo>
                  <a:pt x="16" y="311"/>
                  <a:pt x="23" y="314"/>
                  <a:pt x="31" y="314"/>
                </a:cubicBezTo>
                <a:cubicBezTo>
                  <a:pt x="38" y="314"/>
                  <a:pt x="45" y="311"/>
                  <a:pt x="51" y="306"/>
                </a:cubicBezTo>
                <a:cubicBezTo>
                  <a:pt x="114" y="242"/>
                  <a:pt x="114" y="242"/>
                  <a:pt x="114" y="242"/>
                </a:cubicBezTo>
                <a:cubicBezTo>
                  <a:pt x="135" y="256"/>
                  <a:pt x="159" y="263"/>
                  <a:pt x="185" y="263"/>
                </a:cubicBezTo>
                <a:cubicBezTo>
                  <a:pt x="220" y="263"/>
                  <a:pt x="253" y="249"/>
                  <a:pt x="278" y="225"/>
                </a:cubicBezTo>
                <a:cubicBezTo>
                  <a:pt x="329" y="173"/>
                  <a:pt x="329" y="90"/>
                  <a:pt x="278" y="39"/>
                </a:cubicBezTo>
                <a:close/>
                <a:moveTo>
                  <a:pt x="244" y="191"/>
                </a:moveTo>
                <a:cubicBezTo>
                  <a:pt x="228" y="207"/>
                  <a:pt x="207" y="215"/>
                  <a:pt x="185" y="215"/>
                </a:cubicBezTo>
                <a:cubicBezTo>
                  <a:pt x="162" y="215"/>
                  <a:pt x="142" y="207"/>
                  <a:pt x="126" y="191"/>
                </a:cubicBezTo>
                <a:cubicBezTo>
                  <a:pt x="93" y="158"/>
                  <a:pt x="93" y="105"/>
                  <a:pt x="126" y="73"/>
                </a:cubicBezTo>
                <a:cubicBezTo>
                  <a:pt x="141" y="57"/>
                  <a:pt x="162" y="48"/>
                  <a:pt x="185" y="48"/>
                </a:cubicBezTo>
                <a:cubicBezTo>
                  <a:pt x="207" y="48"/>
                  <a:pt x="228" y="57"/>
                  <a:pt x="244" y="73"/>
                </a:cubicBezTo>
                <a:cubicBezTo>
                  <a:pt x="276" y="105"/>
                  <a:pt x="276" y="158"/>
                  <a:pt x="244" y="191"/>
                </a:cubicBezTo>
                <a:close/>
                <a:moveTo>
                  <a:pt x="147" y="94"/>
                </a:moveTo>
                <a:cubicBezTo>
                  <a:pt x="126" y="115"/>
                  <a:pt x="126" y="149"/>
                  <a:pt x="147" y="170"/>
                </a:cubicBezTo>
                <a:cubicBezTo>
                  <a:pt x="168" y="190"/>
                  <a:pt x="202" y="190"/>
                  <a:pt x="223" y="170"/>
                </a:cubicBezTo>
                <a:cubicBezTo>
                  <a:pt x="243" y="149"/>
                  <a:pt x="243" y="115"/>
                  <a:pt x="223" y="94"/>
                </a:cubicBezTo>
                <a:cubicBezTo>
                  <a:pt x="202" y="73"/>
                  <a:pt x="168" y="73"/>
                  <a:pt x="147" y="94"/>
                </a:cubicBezTo>
                <a:close/>
              </a:path>
            </a:pathLst>
          </a:custGeom>
          <a:solidFill>
            <a:srgbClr val="EB1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B49B16-1346-4E44-A78D-288AC77AA199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46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8827" y="435349"/>
            <a:ext cx="4195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AREE 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D’INTERVENTO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1537" y="230249"/>
            <a:ext cx="313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PROBLEMATICHE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F648C9AA-4E29-4100-A729-9A5375EEA897}"/>
              </a:ext>
            </a:extLst>
          </p:cNvPr>
          <p:cNvSpPr/>
          <p:nvPr/>
        </p:nvSpPr>
        <p:spPr>
          <a:xfrm>
            <a:off x="190500" y="5927215"/>
            <a:ext cx="2768025" cy="79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80B38E2-B437-45BA-8693-46BAA05E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5572675" cy="6858000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17A6D424-E9B9-4108-8E8F-3016E3E6CA57}"/>
              </a:ext>
            </a:extLst>
          </p:cNvPr>
          <p:cNvGrpSpPr/>
          <p:nvPr/>
        </p:nvGrpSpPr>
        <p:grpSpPr>
          <a:xfrm>
            <a:off x="6200775" y="2367423"/>
            <a:ext cx="2560742" cy="601525"/>
            <a:chOff x="6200775" y="2587761"/>
            <a:chExt cx="2560742" cy="601525"/>
          </a:xfrm>
        </p:grpSpPr>
        <p:grpSp>
          <p:nvGrpSpPr>
            <p:cNvPr id="111" name="Group 13">
              <a:extLst>
                <a:ext uri="{FF2B5EF4-FFF2-40B4-BE49-F238E27FC236}">
                  <a16:creationId xmlns:a16="http://schemas.microsoft.com/office/drawing/2014/main" id="{7E9C9956-26CB-49BC-B511-BD35B73D7B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0775" y="2587761"/>
              <a:ext cx="2560742" cy="601525"/>
              <a:chOff x="5244345" y="1021656"/>
              <a:chExt cx="3191992" cy="749808"/>
            </a:xfrm>
          </p:grpSpPr>
          <p:sp>
            <p:nvSpPr>
              <p:cNvPr id="112" name="Rounded Rectangle 6">
                <a:extLst>
                  <a:ext uri="{FF2B5EF4-FFF2-40B4-BE49-F238E27FC236}">
                    <a16:creationId xmlns:a16="http://schemas.microsoft.com/office/drawing/2014/main" id="{07D44F66-3545-4964-B89E-6174C6D2FA95}"/>
                  </a:ext>
                </a:extLst>
              </p:cNvPr>
              <p:cNvSpPr/>
              <p:nvPr/>
            </p:nvSpPr>
            <p:spPr>
              <a:xfrm>
                <a:off x="5244345" y="1021656"/>
                <a:ext cx="749808" cy="749808"/>
              </a:xfrm>
              <a:prstGeom prst="roundRect">
                <a:avLst>
                  <a:gd name="adj" fmla="val 2214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1" dirty="0">
                  <a:solidFill>
                    <a:srgbClr val="FFFFFF"/>
                  </a:solidFill>
                  <a:latin typeface="linea-basic-10" charset="0"/>
                  <a:ea typeface="linea-basic-10" charset="0"/>
                  <a:cs typeface="linea-basic-10" charset="0"/>
                </a:endParaRPr>
              </a:p>
            </p:txBody>
          </p:sp>
          <p:sp>
            <p:nvSpPr>
              <p:cNvPr id="113" name="Title 3">
                <a:extLst>
                  <a:ext uri="{FF2B5EF4-FFF2-40B4-BE49-F238E27FC236}">
                    <a16:creationId xmlns:a16="http://schemas.microsoft.com/office/drawing/2014/main" id="{4EEE1BCE-A57D-44D7-BFA3-F98CAB252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694" y="1105882"/>
                <a:ext cx="2346643" cy="544632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3600" b="1" i="0" kern="1200">
                    <a:solidFill>
                      <a:schemeClr val="tx1"/>
                    </a:solidFill>
                    <a:latin typeface="Roboto Thin" charset="0"/>
                    <a:ea typeface="Roboto Thin" charset="0"/>
                    <a:cs typeface="Roboto Thin" charset="0"/>
                  </a:defRPr>
                </a:lvl1pPr>
              </a:lstStyle>
              <a:p>
                <a:pPr>
                  <a:lnSpc>
                    <a:spcPct val="80000"/>
                  </a:lnSpc>
                </a:pPr>
                <a:r>
                  <a:rPr lang="en-US" sz="1800" b="0" dirty="0">
                    <a:latin typeface="Roboto Light" charset="0"/>
                    <a:ea typeface="Roboto Light" charset="0"/>
                    <a:cs typeface="Roboto Light" charset="0"/>
                  </a:rPr>
                  <a:t>Viti  TBEI</a:t>
                </a:r>
                <a:br>
                  <a:rPr lang="en-US" sz="1800" b="0" dirty="0">
                    <a:latin typeface="Roboto Light" charset="0"/>
                    <a:ea typeface="Roboto Light" charset="0"/>
                    <a:cs typeface="Roboto Light" charset="0"/>
                  </a:rPr>
                </a:br>
                <a:r>
                  <a:rPr lang="en-US" sz="1800" b="0" dirty="0">
                    <a:latin typeface="Roboto Light" charset="0"/>
                    <a:ea typeface="Roboto Light" charset="0"/>
                    <a:cs typeface="Roboto Light" charset="0"/>
                  </a:rPr>
                  <a:t>in vista</a:t>
                </a:r>
                <a:endParaRPr lang="en-US" sz="900" b="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57429EE5-108C-4121-A87F-D5298EA11D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9697" y="2756039"/>
              <a:ext cx="303681" cy="289395"/>
            </a:xfrm>
            <a:custGeom>
              <a:avLst/>
              <a:gdLst>
                <a:gd name="T0" fmla="*/ 278 w 329"/>
                <a:gd name="T1" fmla="*/ 39 h 314"/>
                <a:gd name="T2" fmla="*/ 185 w 329"/>
                <a:gd name="T3" fmla="*/ 0 h 314"/>
                <a:gd name="T4" fmla="*/ 92 w 329"/>
                <a:gd name="T5" fmla="*/ 39 h 314"/>
                <a:gd name="T6" fmla="*/ 74 w 329"/>
                <a:gd name="T7" fmla="*/ 202 h 314"/>
                <a:gd name="T8" fmla="*/ 11 w 329"/>
                <a:gd name="T9" fmla="*/ 266 h 314"/>
                <a:gd name="T10" fmla="*/ 11 w 329"/>
                <a:gd name="T11" fmla="*/ 306 h 314"/>
                <a:gd name="T12" fmla="*/ 31 w 329"/>
                <a:gd name="T13" fmla="*/ 314 h 314"/>
                <a:gd name="T14" fmla="*/ 51 w 329"/>
                <a:gd name="T15" fmla="*/ 306 h 314"/>
                <a:gd name="T16" fmla="*/ 114 w 329"/>
                <a:gd name="T17" fmla="*/ 242 h 314"/>
                <a:gd name="T18" fmla="*/ 185 w 329"/>
                <a:gd name="T19" fmla="*/ 263 h 314"/>
                <a:gd name="T20" fmla="*/ 278 w 329"/>
                <a:gd name="T21" fmla="*/ 225 h 314"/>
                <a:gd name="T22" fmla="*/ 278 w 329"/>
                <a:gd name="T23" fmla="*/ 39 h 314"/>
                <a:gd name="T24" fmla="*/ 244 w 329"/>
                <a:gd name="T25" fmla="*/ 191 h 314"/>
                <a:gd name="T26" fmla="*/ 185 w 329"/>
                <a:gd name="T27" fmla="*/ 215 h 314"/>
                <a:gd name="T28" fmla="*/ 126 w 329"/>
                <a:gd name="T29" fmla="*/ 191 h 314"/>
                <a:gd name="T30" fmla="*/ 126 w 329"/>
                <a:gd name="T31" fmla="*/ 73 h 314"/>
                <a:gd name="T32" fmla="*/ 185 w 329"/>
                <a:gd name="T33" fmla="*/ 48 h 314"/>
                <a:gd name="T34" fmla="*/ 244 w 329"/>
                <a:gd name="T35" fmla="*/ 73 h 314"/>
                <a:gd name="T36" fmla="*/ 244 w 329"/>
                <a:gd name="T37" fmla="*/ 191 h 314"/>
                <a:gd name="T38" fmla="*/ 147 w 329"/>
                <a:gd name="T39" fmla="*/ 94 h 314"/>
                <a:gd name="T40" fmla="*/ 147 w 329"/>
                <a:gd name="T41" fmla="*/ 170 h 314"/>
                <a:gd name="T42" fmla="*/ 223 w 329"/>
                <a:gd name="T43" fmla="*/ 170 h 314"/>
                <a:gd name="T44" fmla="*/ 223 w 329"/>
                <a:gd name="T45" fmla="*/ 94 h 314"/>
                <a:gd name="T46" fmla="*/ 147 w 329"/>
                <a:gd name="T47" fmla="*/ 9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314">
                  <a:moveTo>
                    <a:pt x="278" y="39"/>
                  </a:moveTo>
                  <a:cubicBezTo>
                    <a:pt x="253" y="14"/>
                    <a:pt x="220" y="0"/>
                    <a:pt x="185" y="0"/>
                  </a:cubicBezTo>
                  <a:cubicBezTo>
                    <a:pt x="150" y="0"/>
                    <a:pt x="117" y="14"/>
                    <a:pt x="92" y="39"/>
                  </a:cubicBezTo>
                  <a:cubicBezTo>
                    <a:pt x="48" y="83"/>
                    <a:pt x="42" y="152"/>
                    <a:pt x="74" y="202"/>
                  </a:cubicBezTo>
                  <a:cubicBezTo>
                    <a:pt x="11" y="266"/>
                    <a:pt x="11" y="266"/>
                    <a:pt x="11" y="266"/>
                  </a:cubicBezTo>
                  <a:cubicBezTo>
                    <a:pt x="0" y="277"/>
                    <a:pt x="0" y="295"/>
                    <a:pt x="11" y="306"/>
                  </a:cubicBezTo>
                  <a:cubicBezTo>
                    <a:pt x="16" y="311"/>
                    <a:pt x="23" y="314"/>
                    <a:pt x="31" y="314"/>
                  </a:cubicBezTo>
                  <a:cubicBezTo>
                    <a:pt x="38" y="314"/>
                    <a:pt x="45" y="311"/>
                    <a:pt x="51" y="306"/>
                  </a:cubicBezTo>
                  <a:cubicBezTo>
                    <a:pt x="114" y="242"/>
                    <a:pt x="114" y="242"/>
                    <a:pt x="114" y="242"/>
                  </a:cubicBezTo>
                  <a:cubicBezTo>
                    <a:pt x="135" y="256"/>
                    <a:pt x="159" y="263"/>
                    <a:pt x="185" y="263"/>
                  </a:cubicBezTo>
                  <a:cubicBezTo>
                    <a:pt x="220" y="263"/>
                    <a:pt x="253" y="249"/>
                    <a:pt x="278" y="225"/>
                  </a:cubicBezTo>
                  <a:cubicBezTo>
                    <a:pt x="329" y="173"/>
                    <a:pt x="329" y="90"/>
                    <a:pt x="278" y="39"/>
                  </a:cubicBezTo>
                  <a:close/>
                  <a:moveTo>
                    <a:pt x="244" y="191"/>
                  </a:moveTo>
                  <a:cubicBezTo>
                    <a:pt x="228" y="207"/>
                    <a:pt x="207" y="215"/>
                    <a:pt x="185" y="215"/>
                  </a:cubicBezTo>
                  <a:cubicBezTo>
                    <a:pt x="162" y="215"/>
                    <a:pt x="142" y="207"/>
                    <a:pt x="126" y="191"/>
                  </a:cubicBezTo>
                  <a:cubicBezTo>
                    <a:pt x="93" y="158"/>
                    <a:pt x="93" y="105"/>
                    <a:pt x="126" y="73"/>
                  </a:cubicBezTo>
                  <a:cubicBezTo>
                    <a:pt x="141" y="57"/>
                    <a:pt x="162" y="48"/>
                    <a:pt x="185" y="48"/>
                  </a:cubicBezTo>
                  <a:cubicBezTo>
                    <a:pt x="207" y="48"/>
                    <a:pt x="228" y="57"/>
                    <a:pt x="244" y="73"/>
                  </a:cubicBezTo>
                  <a:cubicBezTo>
                    <a:pt x="276" y="105"/>
                    <a:pt x="276" y="158"/>
                    <a:pt x="244" y="191"/>
                  </a:cubicBezTo>
                  <a:close/>
                  <a:moveTo>
                    <a:pt x="147" y="94"/>
                  </a:moveTo>
                  <a:cubicBezTo>
                    <a:pt x="126" y="115"/>
                    <a:pt x="126" y="149"/>
                    <a:pt x="147" y="170"/>
                  </a:cubicBezTo>
                  <a:cubicBezTo>
                    <a:pt x="168" y="190"/>
                    <a:pt x="202" y="190"/>
                    <a:pt x="223" y="170"/>
                  </a:cubicBezTo>
                  <a:cubicBezTo>
                    <a:pt x="243" y="149"/>
                    <a:pt x="243" y="115"/>
                    <a:pt x="223" y="94"/>
                  </a:cubicBezTo>
                  <a:cubicBezTo>
                    <a:pt x="202" y="73"/>
                    <a:pt x="168" y="73"/>
                    <a:pt x="147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9084F948-6CA7-47A5-BCE9-470A8A0A84D0}"/>
              </a:ext>
            </a:extLst>
          </p:cNvPr>
          <p:cNvGrpSpPr/>
          <p:nvPr/>
        </p:nvGrpSpPr>
        <p:grpSpPr>
          <a:xfrm>
            <a:off x="6200775" y="3510394"/>
            <a:ext cx="2560742" cy="601525"/>
            <a:chOff x="6200775" y="2587761"/>
            <a:chExt cx="2560742" cy="601525"/>
          </a:xfrm>
        </p:grpSpPr>
        <p:grpSp>
          <p:nvGrpSpPr>
            <p:cNvPr id="147" name="Group 13">
              <a:extLst>
                <a:ext uri="{FF2B5EF4-FFF2-40B4-BE49-F238E27FC236}">
                  <a16:creationId xmlns:a16="http://schemas.microsoft.com/office/drawing/2014/main" id="{456DB214-E843-4668-8DD2-79A88E08E0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0775" y="2587761"/>
              <a:ext cx="2560742" cy="601525"/>
              <a:chOff x="5244345" y="1021656"/>
              <a:chExt cx="3191992" cy="749808"/>
            </a:xfrm>
          </p:grpSpPr>
          <p:sp>
            <p:nvSpPr>
              <p:cNvPr id="149" name="Rounded Rectangle 6">
                <a:extLst>
                  <a:ext uri="{FF2B5EF4-FFF2-40B4-BE49-F238E27FC236}">
                    <a16:creationId xmlns:a16="http://schemas.microsoft.com/office/drawing/2014/main" id="{338718EF-7BF4-42CB-8CE5-EF62A7ABA6D7}"/>
                  </a:ext>
                </a:extLst>
              </p:cNvPr>
              <p:cNvSpPr/>
              <p:nvPr/>
            </p:nvSpPr>
            <p:spPr>
              <a:xfrm>
                <a:off x="5244345" y="1021656"/>
                <a:ext cx="749808" cy="749808"/>
              </a:xfrm>
              <a:prstGeom prst="roundRect">
                <a:avLst>
                  <a:gd name="adj" fmla="val 2214"/>
                </a:avLst>
              </a:prstGeom>
              <a:solidFill>
                <a:srgbClr val="EB1567"/>
              </a:solidFill>
              <a:ln>
                <a:noFill/>
              </a:ln>
              <a:effectLst>
                <a:outerShdw blurRad="381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1" dirty="0">
                  <a:solidFill>
                    <a:srgbClr val="FFFFFF"/>
                  </a:solidFill>
                  <a:latin typeface="linea-basic-10" charset="0"/>
                  <a:ea typeface="linea-basic-10" charset="0"/>
                  <a:cs typeface="linea-basic-10" charset="0"/>
                </a:endParaRPr>
              </a:p>
            </p:txBody>
          </p:sp>
          <p:sp>
            <p:nvSpPr>
              <p:cNvPr id="150" name="Title 3">
                <a:extLst>
                  <a:ext uri="{FF2B5EF4-FFF2-40B4-BE49-F238E27FC236}">
                    <a16:creationId xmlns:a16="http://schemas.microsoft.com/office/drawing/2014/main" id="{F8434670-B78F-420B-8DD6-906944E357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694" y="1105882"/>
                <a:ext cx="2346643" cy="544632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3600" b="1" i="0" kern="1200">
                    <a:solidFill>
                      <a:schemeClr val="tx1"/>
                    </a:solidFill>
                    <a:latin typeface="Roboto Thin" charset="0"/>
                    <a:ea typeface="Roboto Thin" charset="0"/>
                    <a:cs typeface="Roboto Thin" charset="0"/>
                  </a:defRPr>
                </a:lvl1pPr>
              </a:lstStyle>
              <a:p>
                <a:pPr>
                  <a:lnSpc>
                    <a:spcPct val="80000"/>
                  </a:lnSpc>
                </a:pPr>
                <a:r>
                  <a:rPr lang="en-US" sz="1800" b="0" dirty="0" err="1">
                    <a:latin typeface="Roboto Light" charset="0"/>
                    <a:ea typeface="Roboto Light" charset="0"/>
                    <a:cs typeface="Roboto Light" charset="0"/>
                  </a:rPr>
                  <a:t>Movimentazione</a:t>
                </a:r>
                <a:br>
                  <a:rPr lang="en-US" sz="1800" b="0" dirty="0">
                    <a:latin typeface="Roboto Light" charset="0"/>
                    <a:ea typeface="Roboto Light" charset="0"/>
                    <a:cs typeface="Roboto Light" charset="0"/>
                  </a:rPr>
                </a:br>
                <a:r>
                  <a:rPr lang="en-US" sz="1800" b="0" dirty="0" err="1">
                    <a:latin typeface="Roboto Light" charset="0"/>
                    <a:ea typeface="Roboto Light" charset="0"/>
                    <a:cs typeface="Roboto Light" charset="0"/>
                  </a:rPr>
                  <a:t>perno</a:t>
                </a:r>
                <a:endParaRPr lang="en-US" sz="900" b="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73CF25E2-3719-493E-AFF9-8E4080950C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9697" y="2756039"/>
              <a:ext cx="303681" cy="289395"/>
            </a:xfrm>
            <a:custGeom>
              <a:avLst/>
              <a:gdLst>
                <a:gd name="T0" fmla="*/ 278 w 329"/>
                <a:gd name="T1" fmla="*/ 39 h 314"/>
                <a:gd name="T2" fmla="*/ 185 w 329"/>
                <a:gd name="T3" fmla="*/ 0 h 314"/>
                <a:gd name="T4" fmla="*/ 92 w 329"/>
                <a:gd name="T5" fmla="*/ 39 h 314"/>
                <a:gd name="T6" fmla="*/ 74 w 329"/>
                <a:gd name="T7" fmla="*/ 202 h 314"/>
                <a:gd name="T8" fmla="*/ 11 w 329"/>
                <a:gd name="T9" fmla="*/ 266 h 314"/>
                <a:gd name="T10" fmla="*/ 11 w 329"/>
                <a:gd name="T11" fmla="*/ 306 h 314"/>
                <a:gd name="T12" fmla="*/ 31 w 329"/>
                <a:gd name="T13" fmla="*/ 314 h 314"/>
                <a:gd name="T14" fmla="*/ 51 w 329"/>
                <a:gd name="T15" fmla="*/ 306 h 314"/>
                <a:gd name="T16" fmla="*/ 114 w 329"/>
                <a:gd name="T17" fmla="*/ 242 h 314"/>
                <a:gd name="T18" fmla="*/ 185 w 329"/>
                <a:gd name="T19" fmla="*/ 263 h 314"/>
                <a:gd name="T20" fmla="*/ 278 w 329"/>
                <a:gd name="T21" fmla="*/ 225 h 314"/>
                <a:gd name="T22" fmla="*/ 278 w 329"/>
                <a:gd name="T23" fmla="*/ 39 h 314"/>
                <a:gd name="T24" fmla="*/ 244 w 329"/>
                <a:gd name="T25" fmla="*/ 191 h 314"/>
                <a:gd name="T26" fmla="*/ 185 w 329"/>
                <a:gd name="T27" fmla="*/ 215 h 314"/>
                <a:gd name="T28" fmla="*/ 126 w 329"/>
                <a:gd name="T29" fmla="*/ 191 h 314"/>
                <a:gd name="T30" fmla="*/ 126 w 329"/>
                <a:gd name="T31" fmla="*/ 73 h 314"/>
                <a:gd name="T32" fmla="*/ 185 w 329"/>
                <a:gd name="T33" fmla="*/ 48 h 314"/>
                <a:gd name="T34" fmla="*/ 244 w 329"/>
                <a:gd name="T35" fmla="*/ 73 h 314"/>
                <a:gd name="T36" fmla="*/ 244 w 329"/>
                <a:gd name="T37" fmla="*/ 191 h 314"/>
                <a:gd name="T38" fmla="*/ 147 w 329"/>
                <a:gd name="T39" fmla="*/ 94 h 314"/>
                <a:gd name="T40" fmla="*/ 147 w 329"/>
                <a:gd name="T41" fmla="*/ 170 h 314"/>
                <a:gd name="T42" fmla="*/ 223 w 329"/>
                <a:gd name="T43" fmla="*/ 170 h 314"/>
                <a:gd name="T44" fmla="*/ 223 w 329"/>
                <a:gd name="T45" fmla="*/ 94 h 314"/>
                <a:gd name="T46" fmla="*/ 147 w 329"/>
                <a:gd name="T47" fmla="*/ 9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314">
                  <a:moveTo>
                    <a:pt x="278" y="39"/>
                  </a:moveTo>
                  <a:cubicBezTo>
                    <a:pt x="253" y="14"/>
                    <a:pt x="220" y="0"/>
                    <a:pt x="185" y="0"/>
                  </a:cubicBezTo>
                  <a:cubicBezTo>
                    <a:pt x="150" y="0"/>
                    <a:pt x="117" y="14"/>
                    <a:pt x="92" y="39"/>
                  </a:cubicBezTo>
                  <a:cubicBezTo>
                    <a:pt x="48" y="83"/>
                    <a:pt x="42" y="152"/>
                    <a:pt x="74" y="202"/>
                  </a:cubicBezTo>
                  <a:cubicBezTo>
                    <a:pt x="11" y="266"/>
                    <a:pt x="11" y="266"/>
                    <a:pt x="11" y="266"/>
                  </a:cubicBezTo>
                  <a:cubicBezTo>
                    <a:pt x="0" y="277"/>
                    <a:pt x="0" y="295"/>
                    <a:pt x="11" y="306"/>
                  </a:cubicBezTo>
                  <a:cubicBezTo>
                    <a:pt x="16" y="311"/>
                    <a:pt x="23" y="314"/>
                    <a:pt x="31" y="314"/>
                  </a:cubicBezTo>
                  <a:cubicBezTo>
                    <a:pt x="38" y="314"/>
                    <a:pt x="45" y="311"/>
                    <a:pt x="51" y="306"/>
                  </a:cubicBezTo>
                  <a:cubicBezTo>
                    <a:pt x="114" y="242"/>
                    <a:pt x="114" y="242"/>
                    <a:pt x="114" y="242"/>
                  </a:cubicBezTo>
                  <a:cubicBezTo>
                    <a:pt x="135" y="256"/>
                    <a:pt x="159" y="263"/>
                    <a:pt x="185" y="263"/>
                  </a:cubicBezTo>
                  <a:cubicBezTo>
                    <a:pt x="220" y="263"/>
                    <a:pt x="253" y="249"/>
                    <a:pt x="278" y="225"/>
                  </a:cubicBezTo>
                  <a:cubicBezTo>
                    <a:pt x="329" y="173"/>
                    <a:pt x="329" y="90"/>
                    <a:pt x="278" y="39"/>
                  </a:cubicBezTo>
                  <a:close/>
                  <a:moveTo>
                    <a:pt x="244" y="191"/>
                  </a:moveTo>
                  <a:cubicBezTo>
                    <a:pt x="228" y="207"/>
                    <a:pt x="207" y="215"/>
                    <a:pt x="185" y="215"/>
                  </a:cubicBezTo>
                  <a:cubicBezTo>
                    <a:pt x="162" y="215"/>
                    <a:pt x="142" y="207"/>
                    <a:pt x="126" y="191"/>
                  </a:cubicBezTo>
                  <a:cubicBezTo>
                    <a:pt x="93" y="158"/>
                    <a:pt x="93" y="105"/>
                    <a:pt x="126" y="73"/>
                  </a:cubicBezTo>
                  <a:cubicBezTo>
                    <a:pt x="141" y="57"/>
                    <a:pt x="162" y="48"/>
                    <a:pt x="185" y="48"/>
                  </a:cubicBezTo>
                  <a:cubicBezTo>
                    <a:pt x="207" y="48"/>
                    <a:pt x="228" y="57"/>
                    <a:pt x="244" y="73"/>
                  </a:cubicBezTo>
                  <a:cubicBezTo>
                    <a:pt x="276" y="105"/>
                    <a:pt x="276" y="158"/>
                    <a:pt x="244" y="191"/>
                  </a:cubicBezTo>
                  <a:close/>
                  <a:moveTo>
                    <a:pt x="147" y="94"/>
                  </a:moveTo>
                  <a:cubicBezTo>
                    <a:pt x="126" y="115"/>
                    <a:pt x="126" y="149"/>
                    <a:pt x="147" y="170"/>
                  </a:cubicBezTo>
                  <a:cubicBezTo>
                    <a:pt x="168" y="190"/>
                    <a:pt x="202" y="190"/>
                    <a:pt x="223" y="170"/>
                  </a:cubicBezTo>
                  <a:cubicBezTo>
                    <a:pt x="243" y="149"/>
                    <a:pt x="243" y="115"/>
                    <a:pt x="223" y="94"/>
                  </a:cubicBezTo>
                  <a:cubicBezTo>
                    <a:pt x="202" y="73"/>
                    <a:pt x="168" y="73"/>
                    <a:pt x="147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3A07587D-1285-455A-AF08-C77D947A4386}"/>
              </a:ext>
            </a:extLst>
          </p:cNvPr>
          <p:cNvGrpSpPr/>
          <p:nvPr/>
        </p:nvGrpSpPr>
        <p:grpSpPr>
          <a:xfrm>
            <a:off x="6200775" y="4653365"/>
            <a:ext cx="2560742" cy="601525"/>
            <a:chOff x="6200775" y="2587761"/>
            <a:chExt cx="2560742" cy="601525"/>
          </a:xfrm>
        </p:grpSpPr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0A8C7C95-736E-4A55-AAD1-6F692BDA8B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0775" y="2587761"/>
              <a:ext cx="2560742" cy="601525"/>
              <a:chOff x="5244345" y="1021656"/>
              <a:chExt cx="3191992" cy="749808"/>
            </a:xfrm>
          </p:grpSpPr>
          <p:sp>
            <p:nvSpPr>
              <p:cNvPr id="154" name="Rounded Rectangle 6">
                <a:extLst>
                  <a:ext uri="{FF2B5EF4-FFF2-40B4-BE49-F238E27FC236}">
                    <a16:creationId xmlns:a16="http://schemas.microsoft.com/office/drawing/2014/main" id="{E72C01B0-8D7C-4B1F-BE51-9AEF37A9944C}"/>
                  </a:ext>
                </a:extLst>
              </p:cNvPr>
              <p:cNvSpPr/>
              <p:nvPr/>
            </p:nvSpPr>
            <p:spPr>
              <a:xfrm>
                <a:off x="5244345" y="1021656"/>
                <a:ext cx="749808" cy="749808"/>
              </a:xfrm>
              <a:prstGeom prst="roundRect">
                <a:avLst>
                  <a:gd name="adj" fmla="val 2214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1" dirty="0">
                  <a:solidFill>
                    <a:srgbClr val="FFFFFF"/>
                  </a:solidFill>
                  <a:latin typeface="linea-basic-10" charset="0"/>
                  <a:ea typeface="linea-basic-10" charset="0"/>
                  <a:cs typeface="linea-basic-10" charset="0"/>
                </a:endParaRPr>
              </a:p>
            </p:txBody>
          </p:sp>
          <p:sp>
            <p:nvSpPr>
              <p:cNvPr id="155" name="Title 3">
                <a:extLst>
                  <a:ext uri="{FF2B5EF4-FFF2-40B4-BE49-F238E27FC236}">
                    <a16:creationId xmlns:a16="http://schemas.microsoft.com/office/drawing/2014/main" id="{15F89806-11BC-4BFF-969C-CBE5B725F4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694" y="1105882"/>
                <a:ext cx="2346643" cy="544632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3600" b="1" i="0" kern="1200">
                    <a:solidFill>
                      <a:schemeClr val="tx1"/>
                    </a:solidFill>
                    <a:latin typeface="Roboto Thin" charset="0"/>
                    <a:ea typeface="Roboto Thin" charset="0"/>
                    <a:cs typeface="Roboto Thin" charset="0"/>
                  </a:defRPr>
                </a:lvl1pPr>
              </a:lstStyle>
              <a:p>
                <a:pPr>
                  <a:lnSpc>
                    <a:spcPct val="80000"/>
                  </a:lnSpc>
                </a:pPr>
                <a:r>
                  <a:rPr lang="en-US" sz="1800" b="0" dirty="0" err="1">
                    <a:latin typeface="Roboto Light" charset="0"/>
                    <a:ea typeface="Roboto Light" charset="0"/>
                    <a:cs typeface="Roboto Light" charset="0"/>
                  </a:rPr>
                  <a:t>Fabbricazione</a:t>
                </a:r>
                <a:br>
                  <a:rPr lang="en-US" sz="1800" b="0" dirty="0">
                    <a:latin typeface="Roboto Light" charset="0"/>
                    <a:ea typeface="Roboto Light" charset="0"/>
                    <a:cs typeface="Roboto Light" charset="0"/>
                  </a:rPr>
                </a:br>
                <a:r>
                  <a:rPr lang="en-US" sz="1800" b="0" dirty="0" err="1">
                    <a:latin typeface="Roboto Light" charset="0"/>
                    <a:ea typeface="Roboto Light" charset="0"/>
                    <a:cs typeface="Roboto Light" charset="0"/>
                  </a:rPr>
                  <a:t>componenti</a:t>
                </a:r>
                <a:endParaRPr lang="en-US" sz="900" b="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CAD0D752-8D4A-4E2E-8919-B0190C9BBF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9697" y="2756039"/>
              <a:ext cx="303681" cy="289395"/>
            </a:xfrm>
            <a:custGeom>
              <a:avLst/>
              <a:gdLst>
                <a:gd name="T0" fmla="*/ 278 w 329"/>
                <a:gd name="T1" fmla="*/ 39 h 314"/>
                <a:gd name="T2" fmla="*/ 185 w 329"/>
                <a:gd name="T3" fmla="*/ 0 h 314"/>
                <a:gd name="T4" fmla="*/ 92 w 329"/>
                <a:gd name="T5" fmla="*/ 39 h 314"/>
                <a:gd name="T6" fmla="*/ 74 w 329"/>
                <a:gd name="T7" fmla="*/ 202 h 314"/>
                <a:gd name="T8" fmla="*/ 11 w 329"/>
                <a:gd name="T9" fmla="*/ 266 h 314"/>
                <a:gd name="T10" fmla="*/ 11 w 329"/>
                <a:gd name="T11" fmla="*/ 306 h 314"/>
                <a:gd name="T12" fmla="*/ 31 w 329"/>
                <a:gd name="T13" fmla="*/ 314 h 314"/>
                <a:gd name="T14" fmla="*/ 51 w 329"/>
                <a:gd name="T15" fmla="*/ 306 h 314"/>
                <a:gd name="T16" fmla="*/ 114 w 329"/>
                <a:gd name="T17" fmla="*/ 242 h 314"/>
                <a:gd name="T18" fmla="*/ 185 w 329"/>
                <a:gd name="T19" fmla="*/ 263 h 314"/>
                <a:gd name="T20" fmla="*/ 278 w 329"/>
                <a:gd name="T21" fmla="*/ 225 h 314"/>
                <a:gd name="T22" fmla="*/ 278 w 329"/>
                <a:gd name="T23" fmla="*/ 39 h 314"/>
                <a:gd name="T24" fmla="*/ 244 w 329"/>
                <a:gd name="T25" fmla="*/ 191 h 314"/>
                <a:gd name="T26" fmla="*/ 185 w 329"/>
                <a:gd name="T27" fmla="*/ 215 h 314"/>
                <a:gd name="T28" fmla="*/ 126 w 329"/>
                <a:gd name="T29" fmla="*/ 191 h 314"/>
                <a:gd name="T30" fmla="*/ 126 w 329"/>
                <a:gd name="T31" fmla="*/ 73 h 314"/>
                <a:gd name="T32" fmla="*/ 185 w 329"/>
                <a:gd name="T33" fmla="*/ 48 h 314"/>
                <a:gd name="T34" fmla="*/ 244 w 329"/>
                <a:gd name="T35" fmla="*/ 73 h 314"/>
                <a:gd name="T36" fmla="*/ 244 w 329"/>
                <a:gd name="T37" fmla="*/ 191 h 314"/>
                <a:gd name="T38" fmla="*/ 147 w 329"/>
                <a:gd name="T39" fmla="*/ 94 h 314"/>
                <a:gd name="T40" fmla="*/ 147 w 329"/>
                <a:gd name="T41" fmla="*/ 170 h 314"/>
                <a:gd name="T42" fmla="*/ 223 w 329"/>
                <a:gd name="T43" fmla="*/ 170 h 314"/>
                <a:gd name="T44" fmla="*/ 223 w 329"/>
                <a:gd name="T45" fmla="*/ 94 h 314"/>
                <a:gd name="T46" fmla="*/ 147 w 329"/>
                <a:gd name="T47" fmla="*/ 9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9" h="314">
                  <a:moveTo>
                    <a:pt x="278" y="39"/>
                  </a:moveTo>
                  <a:cubicBezTo>
                    <a:pt x="253" y="14"/>
                    <a:pt x="220" y="0"/>
                    <a:pt x="185" y="0"/>
                  </a:cubicBezTo>
                  <a:cubicBezTo>
                    <a:pt x="150" y="0"/>
                    <a:pt x="117" y="14"/>
                    <a:pt x="92" y="39"/>
                  </a:cubicBezTo>
                  <a:cubicBezTo>
                    <a:pt x="48" y="83"/>
                    <a:pt x="42" y="152"/>
                    <a:pt x="74" y="202"/>
                  </a:cubicBezTo>
                  <a:cubicBezTo>
                    <a:pt x="11" y="266"/>
                    <a:pt x="11" y="266"/>
                    <a:pt x="11" y="266"/>
                  </a:cubicBezTo>
                  <a:cubicBezTo>
                    <a:pt x="0" y="277"/>
                    <a:pt x="0" y="295"/>
                    <a:pt x="11" y="306"/>
                  </a:cubicBezTo>
                  <a:cubicBezTo>
                    <a:pt x="16" y="311"/>
                    <a:pt x="23" y="314"/>
                    <a:pt x="31" y="314"/>
                  </a:cubicBezTo>
                  <a:cubicBezTo>
                    <a:pt x="38" y="314"/>
                    <a:pt x="45" y="311"/>
                    <a:pt x="51" y="306"/>
                  </a:cubicBezTo>
                  <a:cubicBezTo>
                    <a:pt x="114" y="242"/>
                    <a:pt x="114" y="242"/>
                    <a:pt x="114" y="242"/>
                  </a:cubicBezTo>
                  <a:cubicBezTo>
                    <a:pt x="135" y="256"/>
                    <a:pt x="159" y="263"/>
                    <a:pt x="185" y="263"/>
                  </a:cubicBezTo>
                  <a:cubicBezTo>
                    <a:pt x="220" y="263"/>
                    <a:pt x="253" y="249"/>
                    <a:pt x="278" y="225"/>
                  </a:cubicBezTo>
                  <a:cubicBezTo>
                    <a:pt x="329" y="173"/>
                    <a:pt x="329" y="90"/>
                    <a:pt x="278" y="39"/>
                  </a:cubicBezTo>
                  <a:close/>
                  <a:moveTo>
                    <a:pt x="244" y="191"/>
                  </a:moveTo>
                  <a:cubicBezTo>
                    <a:pt x="228" y="207"/>
                    <a:pt x="207" y="215"/>
                    <a:pt x="185" y="215"/>
                  </a:cubicBezTo>
                  <a:cubicBezTo>
                    <a:pt x="162" y="215"/>
                    <a:pt x="142" y="207"/>
                    <a:pt x="126" y="191"/>
                  </a:cubicBezTo>
                  <a:cubicBezTo>
                    <a:pt x="93" y="158"/>
                    <a:pt x="93" y="105"/>
                    <a:pt x="126" y="73"/>
                  </a:cubicBezTo>
                  <a:cubicBezTo>
                    <a:pt x="141" y="57"/>
                    <a:pt x="162" y="48"/>
                    <a:pt x="185" y="48"/>
                  </a:cubicBezTo>
                  <a:cubicBezTo>
                    <a:pt x="207" y="48"/>
                    <a:pt x="228" y="57"/>
                    <a:pt x="244" y="73"/>
                  </a:cubicBezTo>
                  <a:cubicBezTo>
                    <a:pt x="276" y="105"/>
                    <a:pt x="276" y="158"/>
                    <a:pt x="244" y="191"/>
                  </a:cubicBezTo>
                  <a:close/>
                  <a:moveTo>
                    <a:pt x="147" y="94"/>
                  </a:moveTo>
                  <a:cubicBezTo>
                    <a:pt x="126" y="115"/>
                    <a:pt x="126" y="149"/>
                    <a:pt x="147" y="170"/>
                  </a:cubicBezTo>
                  <a:cubicBezTo>
                    <a:pt x="168" y="190"/>
                    <a:pt x="202" y="190"/>
                    <a:pt x="223" y="170"/>
                  </a:cubicBezTo>
                  <a:cubicBezTo>
                    <a:pt x="243" y="149"/>
                    <a:pt x="243" y="115"/>
                    <a:pt x="223" y="94"/>
                  </a:cubicBezTo>
                  <a:cubicBezTo>
                    <a:pt x="202" y="73"/>
                    <a:pt x="168" y="73"/>
                    <a:pt x="147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6" name="Freeform 27">
            <a:extLst>
              <a:ext uri="{FF2B5EF4-FFF2-40B4-BE49-F238E27FC236}">
                <a16:creationId xmlns:a16="http://schemas.microsoft.com/office/drawing/2014/main" id="{D6EC2225-536E-4C79-A755-0C96F5E1D2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1700" y="247328"/>
            <a:ext cx="287127" cy="273620"/>
          </a:xfrm>
          <a:custGeom>
            <a:avLst/>
            <a:gdLst>
              <a:gd name="T0" fmla="*/ 278 w 329"/>
              <a:gd name="T1" fmla="*/ 39 h 314"/>
              <a:gd name="T2" fmla="*/ 185 w 329"/>
              <a:gd name="T3" fmla="*/ 0 h 314"/>
              <a:gd name="T4" fmla="*/ 92 w 329"/>
              <a:gd name="T5" fmla="*/ 39 h 314"/>
              <a:gd name="T6" fmla="*/ 74 w 329"/>
              <a:gd name="T7" fmla="*/ 202 h 314"/>
              <a:gd name="T8" fmla="*/ 11 w 329"/>
              <a:gd name="T9" fmla="*/ 266 h 314"/>
              <a:gd name="T10" fmla="*/ 11 w 329"/>
              <a:gd name="T11" fmla="*/ 306 h 314"/>
              <a:gd name="T12" fmla="*/ 31 w 329"/>
              <a:gd name="T13" fmla="*/ 314 h 314"/>
              <a:gd name="T14" fmla="*/ 51 w 329"/>
              <a:gd name="T15" fmla="*/ 306 h 314"/>
              <a:gd name="T16" fmla="*/ 114 w 329"/>
              <a:gd name="T17" fmla="*/ 242 h 314"/>
              <a:gd name="T18" fmla="*/ 185 w 329"/>
              <a:gd name="T19" fmla="*/ 263 h 314"/>
              <a:gd name="T20" fmla="*/ 278 w 329"/>
              <a:gd name="T21" fmla="*/ 225 h 314"/>
              <a:gd name="T22" fmla="*/ 278 w 329"/>
              <a:gd name="T23" fmla="*/ 39 h 314"/>
              <a:gd name="T24" fmla="*/ 244 w 329"/>
              <a:gd name="T25" fmla="*/ 191 h 314"/>
              <a:gd name="T26" fmla="*/ 185 w 329"/>
              <a:gd name="T27" fmla="*/ 215 h 314"/>
              <a:gd name="T28" fmla="*/ 126 w 329"/>
              <a:gd name="T29" fmla="*/ 191 h 314"/>
              <a:gd name="T30" fmla="*/ 126 w 329"/>
              <a:gd name="T31" fmla="*/ 73 h 314"/>
              <a:gd name="T32" fmla="*/ 185 w 329"/>
              <a:gd name="T33" fmla="*/ 48 h 314"/>
              <a:gd name="T34" fmla="*/ 244 w 329"/>
              <a:gd name="T35" fmla="*/ 73 h 314"/>
              <a:gd name="T36" fmla="*/ 244 w 329"/>
              <a:gd name="T37" fmla="*/ 191 h 314"/>
              <a:gd name="T38" fmla="*/ 147 w 329"/>
              <a:gd name="T39" fmla="*/ 94 h 314"/>
              <a:gd name="T40" fmla="*/ 147 w 329"/>
              <a:gd name="T41" fmla="*/ 170 h 314"/>
              <a:gd name="T42" fmla="*/ 223 w 329"/>
              <a:gd name="T43" fmla="*/ 170 h 314"/>
              <a:gd name="T44" fmla="*/ 223 w 329"/>
              <a:gd name="T45" fmla="*/ 94 h 314"/>
              <a:gd name="T46" fmla="*/ 147 w 329"/>
              <a:gd name="T47" fmla="*/ 9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9" h="314">
                <a:moveTo>
                  <a:pt x="278" y="39"/>
                </a:moveTo>
                <a:cubicBezTo>
                  <a:pt x="253" y="14"/>
                  <a:pt x="220" y="0"/>
                  <a:pt x="185" y="0"/>
                </a:cubicBezTo>
                <a:cubicBezTo>
                  <a:pt x="150" y="0"/>
                  <a:pt x="117" y="14"/>
                  <a:pt x="92" y="39"/>
                </a:cubicBezTo>
                <a:cubicBezTo>
                  <a:pt x="48" y="83"/>
                  <a:pt x="42" y="152"/>
                  <a:pt x="74" y="202"/>
                </a:cubicBezTo>
                <a:cubicBezTo>
                  <a:pt x="11" y="266"/>
                  <a:pt x="11" y="266"/>
                  <a:pt x="11" y="266"/>
                </a:cubicBezTo>
                <a:cubicBezTo>
                  <a:pt x="0" y="277"/>
                  <a:pt x="0" y="295"/>
                  <a:pt x="11" y="306"/>
                </a:cubicBezTo>
                <a:cubicBezTo>
                  <a:pt x="16" y="311"/>
                  <a:pt x="23" y="314"/>
                  <a:pt x="31" y="314"/>
                </a:cubicBezTo>
                <a:cubicBezTo>
                  <a:pt x="38" y="314"/>
                  <a:pt x="45" y="311"/>
                  <a:pt x="51" y="306"/>
                </a:cubicBezTo>
                <a:cubicBezTo>
                  <a:pt x="114" y="242"/>
                  <a:pt x="114" y="242"/>
                  <a:pt x="114" y="242"/>
                </a:cubicBezTo>
                <a:cubicBezTo>
                  <a:pt x="135" y="256"/>
                  <a:pt x="159" y="263"/>
                  <a:pt x="185" y="263"/>
                </a:cubicBezTo>
                <a:cubicBezTo>
                  <a:pt x="220" y="263"/>
                  <a:pt x="253" y="249"/>
                  <a:pt x="278" y="225"/>
                </a:cubicBezTo>
                <a:cubicBezTo>
                  <a:pt x="329" y="173"/>
                  <a:pt x="329" y="90"/>
                  <a:pt x="278" y="39"/>
                </a:cubicBezTo>
                <a:close/>
                <a:moveTo>
                  <a:pt x="244" y="191"/>
                </a:moveTo>
                <a:cubicBezTo>
                  <a:pt x="228" y="207"/>
                  <a:pt x="207" y="215"/>
                  <a:pt x="185" y="215"/>
                </a:cubicBezTo>
                <a:cubicBezTo>
                  <a:pt x="162" y="215"/>
                  <a:pt x="142" y="207"/>
                  <a:pt x="126" y="191"/>
                </a:cubicBezTo>
                <a:cubicBezTo>
                  <a:pt x="93" y="158"/>
                  <a:pt x="93" y="105"/>
                  <a:pt x="126" y="73"/>
                </a:cubicBezTo>
                <a:cubicBezTo>
                  <a:pt x="141" y="57"/>
                  <a:pt x="162" y="48"/>
                  <a:pt x="185" y="48"/>
                </a:cubicBezTo>
                <a:cubicBezTo>
                  <a:pt x="207" y="48"/>
                  <a:pt x="228" y="57"/>
                  <a:pt x="244" y="73"/>
                </a:cubicBezTo>
                <a:cubicBezTo>
                  <a:pt x="276" y="105"/>
                  <a:pt x="276" y="158"/>
                  <a:pt x="244" y="191"/>
                </a:cubicBezTo>
                <a:close/>
                <a:moveTo>
                  <a:pt x="147" y="94"/>
                </a:moveTo>
                <a:cubicBezTo>
                  <a:pt x="126" y="115"/>
                  <a:pt x="126" y="149"/>
                  <a:pt x="147" y="170"/>
                </a:cubicBezTo>
                <a:cubicBezTo>
                  <a:pt x="168" y="190"/>
                  <a:pt x="202" y="190"/>
                  <a:pt x="223" y="170"/>
                </a:cubicBezTo>
                <a:cubicBezTo>
                  <a:pt x="243" y="149"/>
                  <a:pt x="243" y="115"/>
                  <a:pt x="223" y="94"/>
                </a:cubicBezTo>
                <a:cubicBezTo>
                  <a:pt x="202" y="73"/>
                  <a:pt x="168" y="73"/>
                  <a:pt x="147" y="94"/>
                </a:cubicBezTo>
                <a:close/>
              </a:path>
            </a:pathLst>
          </a:custGeom>
          <a:solidFill>
            <a:srgbClr val="EB1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731FC4-DD97-4287-9546-F4C321D3C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4" y="2535701"/>
            <a:ext cx="2105319" cy="25721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92A3FB-E377-4437-837D-EFD88C5EF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12" y="2434992"/>
            <a:ext cx="1945864" cy="28187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C85B5C9-8573-4745-B60D-DB190E17F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4" y="2384375"/>
            <a:ext cx="2105319" cy="29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75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75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7533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xit" presetSubtype="8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8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8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xit" presetSubtype="8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8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0"/>
                            </p:stCondLst>
                            <p:childTnLst>
                              <p:par>
                                <p:cTn id="74" presetID="12" presetClass="exit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xit" presetSubtype="8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xit" presetSubtype="8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805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3" baseType="lpstr">
      <vt:lpstr>Arial</vt:lpstr>
      <vt:lpstr>Century Gothic</vt:lpstr>
      <vt:lpstr>Courier New</vt:lpstr>
      <vt:lpstr>linea-basic-10</vt:lpstr>
      <vt:lpstr>Lucida Console</vt:lpstr>
      <vt:lpstr>Montserrat Medium</vt:lpstr>
      <vt:lpstr>Open Sans</vt:lpstr>
      <vt:lpstr>Raleway</vt:lpstr>
      <vt:lpstr>Roboto Light</vt:lpstr>
      <vt:lpstr>Roboto Medium</vt:lpstr>
      <vt:lpstr>Roboto Thin</vt:lpstr>
      <vt:lpstr>Source Sans Pro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matteograppo@gmail.com</cp:lastModifiedBy>
  <cp:revision>255</cp:revision>
  <dcterms:created xsi:type="dcterms:W3CDTF">2018-05-05T03:43:01Z</dcterms:created>
  <dcterms:modified xsi:type="dcterms:W3CDTF">2018-11-17T10:38:08Z</dcterms:modified>
</cp:coreProperties>
</file>