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3" r:id="rId8"/>
    <p:sldId id="262" r:id="rId9"/>
    <p:sldId id="266" r:id="rId10"/>
    <p:sldId id="265" r:id="rId11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3BAA07-53B9-4B60-B496-FB809D09350B}" v="3979" dt="2020-12-10T08:41:30.7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542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787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4366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209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6899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0686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1627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4038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235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027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71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183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112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739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584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848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345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336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908048" y="605028"/>
            <a:ext cx="8279130" cy="3345180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ctr"/>
            <a:r>
              <a:rPr lang="pl-PL" sz="2800" b="1" dirty="0">
                <a:latin typeface="Calibri"/>
                <a:cs typeface="Calibri Light"/>
              </a:rPr>
              <a:t>POLITECHNIKA GDAŃSKA</a:t>
            </a:r>
            <a:br>
              <a:rPr lang="pl-PL" sz="1900" b="1" dirty="0">
                <a:latin typeface="Calibri"/>
                <a:cs typeface="Calibri Light"/>
              </a:rPr>
            </a:br>
            <a:br>
              <a:rPr lang="pl-PL" sz="1900" b="1" dirty="0">
                <a:latin typeface="Calibri"/>
                <a:cs typeface="Calibri Light"/>
              </a:rPr>
            </a:br>
            <a:r>
              <a:rPr lang="pl-PL" sz="1900" dirty="0">
                <a:latin typeface="Calibri"/>
                <a:cs typeface="Calibri Light" panose="020F0302020204030204"/>
              </a:rPr>
              <a:t>WYDZIAŁ FIZYKI TECHNICZNEJ I MATEMATYKI STOSOWANEJ</a:t>
            </a:r>
            <a:br>
              <a:rPr lang="pl-PL" sz="1900" dirty="0">
                <a:latin typeface="Calibri"/>
                <a:cs typeface="Calibri Light" panose="020F0302020204030204"/>
              </a:rPr>
            </a:br>
            <a:r>
              <a:rPr lang="pl-PL" sz="1900" dirty="0">
                <a:latin typeface="Calibri"/>
                <a:cs typeface="Calibri Light" panose="020F0302020204030204"/>
              </a:rPr>
              <a:t>KIERUNEK: FIZYKA TECHNICZNA</a:t>
            </a:r>
            <a:br>
              <a:rPr lang="pl-PL" sz="1900" dirty="0">
                <a:latin typeface="Calibri"/>
                <a:cs typeface="Calibri Light" panose="020F0302020204030204"/>
              </a:rPr>
            </a:br>
            <a:br>
              <a:rPr lang="pl-PL" sz="1900" b="1" dirty="0">
                <a:latin typeface="Calibri"/>
                <a:cs typeface="Calibri Light" panose="020F0302020204030204"/>
              </a:rPr>
            </a:br>
            <a:br>
              <a:rPr lang="pl-PL" sz="1900" b="1" dirty="0">
                <a:latin typeface="Calibri"/>
                <a:cs typeface="Calibri Light" panose="020F0302020204030204"/>
              </a:rPr>
            </a:br>
            <a:r>
              <a:rPr lang="pl-PL" sz="2400" b="1" dirty="0">
                <a:latin typeface="Calibri"/>
                <a:cs typeface="Calibri Light" panose="020F0302020204030204"/>
              </a:rPr>
              <a:t>Praca dyplomowa Inżynierska</a:t>
            </a:r>
            <a:br>
              <a:rPr lang="pl-PL" sz="2400" b="1" dirty="0">
                <a:latin typeface="Calibri"/>
                <a:cs typeface="Calibri Light" panose="020F0302020204030204"/>
              </a:rPr>
            </a:br>
            <a:br>
              <a:rPr lang="pl-PL" sz="2400" b="1" dirty="0">
                <a:latin typeface="Calibri"/>
                <a:cs typeface="Calibri Light" panose="020F0302020204030204"/>
              </a:rPr>
            </a:br>
            <a:br>
              <a:rPr lang="pl-PL" sz="2400" b="1" dirty="0">
                <a:latin typeface="Calibri"/>
                <a:cs typeface="Calibri Light" panose="020F0302020204030204"/>
              </a:rPr>
            </a:br>
            <a:r>
              <a:rPr lang="pl-PL" sz="2800" b="1" dirty="0">
                <a:latin typeface="Calibri"/>
                <a:cs typeface="Calibri Light" panose="020F0302020204030204"/>
              </a:rPr>
              <a:t>Mikroprocesorowy układ pomiarowy powietrza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6346698" y="4925949"/>
            <a:ext cx="5412105" cy="4598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pl-PL" dirty="0">
                <a:ea typeface="+mn-lt"/>
                <a:cs typeface="+mn-lt"/>
              </a:rPr>
              <a:t>Wykonał: Marcin Komar</a:t>
            </a:r>
            <a:endParaRPr lang="pl-PL" dirty="0"/>
          </a:p>
        </p:txBody>
      </p:sp>
      <p:sp>
        <p:nvSpPr>
          <p:cNvPr id="6" name="Podtytuł 2">
            <a:extLst>
              <a:ext uri="{FF2B5EF4-FFF2-40B4-BE49-F238E27FC236}">
                <a16:creationId xmlns:a16="http://schemas.microsoft.com/office/drawing/2014/main" id="{112450EE-A416-4ED9-B1B3-E6330E8F7658}"/>
              </a:ext>
            </a:extLst>
          </p:cNvPr>
          <p:cNvSpPr txBox="1">
            <a:spLocks/>
          </p:cNvSpPr>
          <p:nvPr/>
        </p:nvSpPr>
        <p:spPr>
          <a:xfrm>
            <a:off x="6342346" y="5570712"/>
            <a:ext cx="5417507" cy="9981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l-PL" dirty="0">
                <a:ea typeface="+mn-lt"/>
                <a:cs typeface="+mn-lt"/>
              </a:rPr>
              <a:t>Promotor: prof. dr hab. Józef Sienkiewicz 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50317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8D7E72C-0ECA-4936-B503-1E8C06046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5257799"/>
          </a:xfrm>
        </p:spPr>
        <p:txBody>
          <a:bodyPr/>
          <a:lstStyle/>
          <a:p>
            <a:r>
              <a:rPr lang="pl-PL"/>
              <a:t>WNIOSKI I PODSUMOWANIE PRACY</a:t>
            </a:r>
          </a:p>
        </p:txBody>
      </p:sp>
    </p:spTree>
    <p:extLst>
      <p:ext uri="{BB962C8B-B14F-4D97-AF65-F5344CB8AC3E}">
        <p14:creationId xmlns:p14="http://schemas.microsoft.com/office/powerpoint/2010/main" val="881798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7535FF2-E4BC-4D41-82C3-C29A9FEE9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>
                <a:cs typeface="Calibri Light"/>
              </a:rPr>
              <a:t>CEL  PRACY</a:t>
            </a:r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FEC4461-A9D4-4C6E-8875-41799B3BF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7487" y="2541175"/>
            <a:ext cx="10056313" cy="36357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pl-PL">
                <a:cs typeface="Calibri"/>
              </a:rPr>
              <a:t>Celem pracy jest prezentacja wybranych parametrów </a:t>
            </a:r>
            <a:r>
              <a:rPr lang="pl-PL" dirty="0">
                <a:cs typeface="Calibri"/>
              </a:rPr>
              <a:t>otoczenia uzyskanych ze </a:t>
            </a:r>
            <a:r>
              <a:rPr lang="pl-PL">
                <a:cs typeface="Calibri"/>
              </a:rPr>
              <a:t>zbudowanego urządzenia pomiarowego w  przeglądarkce internetowej .</a:t>
            </a:r>
          </a:p>
          <a:p>
            <a:pPr marL="0" indent="0">
              <a:buNone/>
            </a:pPr>
            <a:endParaRPr lang="pl-PL" dirty="0">
              <a:cs typeface="Calibri"/>
            </a:endParaRPr>
          </a:p>
          <a:p>
            <a:pPr marL="0" indent="0">
              <a:buNone/>
            </a:pPr>
            <a:endParaRPr lang="pl-PL" dirty="0">
              <a:cs typeface="Calibri"/>
            </a:endParaRPr>
          </a:p>
          <a:p>
            <a:pPr marL="0" indent="0">
              <a:buNone/>
            </a:pPr>
            <a:endParaRPr lang="pl-PL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20095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8BA6BE3-3113-433D-92D4-2CFFFDCEF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5162549"/>
          </a:xfrm>
        </p:spPr>
        <p:txBody>
          <a:bodyPr/>
          <a:lstStyle/>
          <a:p>
            <a:r>
              <a:rPr lang="pl-PL"/>
              <a:t>WYMAGANIA SPRZĘTOWE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3CA1827-0B2E-40BF-B5CB-0A58999C3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l-PL" dirty="0"/>
          </a:p>
          <a:p>
            <a:pPr>
              <a:buClr>
                <a:srgbClr val="1287C3"/>
              </a:buClr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3528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5BA954E-FACC-4687-9C3D-2D2AE93A8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081548"/>
            <a:ext cx="3333495" cy="401997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800" dirty="0"/>
              <a:t>OGÓLNY KONCEPT </a:t>
            </a:r>
            <a:r>
              <a:rPr lang="en-US" sz="2800"/>
              <a:t>REALIZACJI</a:t>
            </a:r>
          </a:p>
        </p:txBody>
      </p:sp>
      <p:pic>
        <p:nvPicPr>
          <p:cNvPr id="12" name="Obraz 12">
            <a:extLst>
              <a:ext uri="{FF2B5EF4-FFF2-40B4-BE49-F238E27FC236}">
                <a16:creationId xmlns:a16="http://schemas.microsoft.com/office/drawing/2014/main" id="{80EBD9BC-1A16-43EC-A936-8A2678EE77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2033" y="1043580"/>
            <a:ext cx="6240990" cy="4337488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502645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684049C-485D-4D27-89E9-EBE63A623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>
                <a:cs typeface="Calibri Light"/>
              </a:rPr>
              <a:t>ZASTOSOWANE TECHNOLOGIE ZWIĄZANE Z URZĄDZENIEM POMIAROWYM</a:t>
            </a:r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31F40A5-2BE5-44A2-9E99-00DC20D6C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l-PL">
                <a:cs typeface="Calibri"/>
              </a:rPr>
              <a:t>Płytka deweloperska Wemos D1 mini pro z wbudowanym modułem ESP8266</a:t>
            </a:r>
            <a:endParaRPr lang="pl-PL" dirty="0">
              <a:cs typeface="Calibri"/>
            </a:endParaRPr>
          </a:p>
          <a:p>
            <a:r>
              <a:rPr lang="pl-PL">
                <a:cs typeface="Calibri"/>
              </a:rPr>
              <a:t>Czujnik wilgotności, temperatury oraz ciśnienia BME280 </a:t>
            </a:r>
            <a:endParaRPr lang="pl-PL"/>
          </a:p>
          <a:p>
            <a:r>
              <a:rPr lang="pl-PL">
                <a:cs typeface="Calibri"/>
              </a:rPr>
              <a:t>Czujnik natężenia światła BH1750</a:t>
            </a:r>
            <a:endParaRPr lang="pl-PL"/>
          </a:p>
          <a:p>
            <a:r>
              <a:rPr lang="pl-PL">
                <a:cs typeface="Calibri"/>
              </a:rPr>
              <a:t>Czujnik jakości powietrza CCS811 </a:t>
            </a:r>
          </a:p>
          <a:p>
            <a:r>
              <a:rPr lang="pl-PL">
                <a:cs typeface="Calibri"/>
              </a:rPr>
              <a:t>Arduino IDE</a:t>
            </a:r>
            <a:endParaRPr lang="pl-PL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92769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03BF673-8C68-4092-BF1B-53C57EFEC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47">
            <a:extLst>
              <a:ext uri="{FF2B5EF4-FFF2-40B4-BE49-F238E27FC236}">
                <a16:creationId xmlns:a16="http://schemas.microsoft.com/office/drawing/2014/main" id="{08751D95-C333-4DEB-90B4-1EAC9A91DC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4062127" y="-15832"/>
            <a:ext cx="8129873" cy="6889518"/>
          </a:xfrm>
          <a:custGeom>
            <a:avLst/>
            <a:gdLst>
              <a:gd name="connsiteX0" fmla="*/ 0 w 8129873"/>
              <a:gd name="connsiteY0" fmla="*/ 0 h 6889518"/>
              <a:gd name="connsiteX1" fmla="*/ 0 w 8129873"/>
              <a:gd name="connsiteY1" fmla="*/ 6889518 h 6889518"/>
              <a:gd name="connsiteX2" fmla="*/ 6207942 w 8129873"/>
              <a:gd name="connsiteY2" fmla="*/ 6882299 h 6889518"/>
              <a:gd name="connsiteX3" fmla="*/ 8129873 w 8129873"/>
              <a:gd name="connsiteY3" fmla="*/ 5349831 h 6889518"/>
              <a:gd name="connsiteX4" fmla="*/ 7291674 w 8129873"/>
              <a:gd name="connsiteY4" fmla="*/ 7365 h 6889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9873" h="6889518">
                <a:moveTo>
                  <a:pt x="0" y="0"/>
                </a:moveTo>
                <a:lnTo>
                  <a:pt x="0" y="6889518"/>
                </a:lnTo>
                <a:lnTo>
                  <a:pt x="6207942" y="6882299"/>
                </a:lnTo>
                <a:lnTo>
                  <a:pt x="8129873" y="5349831"/>
                </a:lnTo>
                <a:lnTo>
                  <a:pt x="7291674" y="7365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BBA7535-3851-431E-BDA9-B4F6C1201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413893" y="0"/>
            <a:ext cx="2436813" cy="6858001"/>
            <a:chOff x="1320800" y="0"/>
            <a:chExt cx="2436813" cy="6858001"/>
          </a:xfrm>
        </p:grpSpPr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2F07680B-461A-4AFC-808F-93216679AA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8C864A04-25C0-4A5F-B6D4-F3859450A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5F596D75-78C8-47A8-9225-7C64A66747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128D8641-4FEB-4878-B029-6CC4922EB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BB339737-0E88-4165-A752-9E204068D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633AF255-B0DD-4D23-A3F2-DDB221BB1B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4DB734A5-6DB5-4EF5-BB05-81E86AF37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025" y="1072609"/>
            <a:ext cx="3041557" cy="4522647"/>
          </a:xfrm>
          <a:effectLst/>
        </p:spPr>
        <p:txBody>
          <a:bodyPr anchor="ctr">
            <a:normAutofit/>
          </a:bodyPr>
          <a:lstStyle/>
          <a:p>
            <a:pPr algn="l"/>
            <a:r>
              <a:rPr lang="pl-PL" sz="2200">
                <a:cs typeface="Calibri Light"/>
              </a:rPr>
              <a:t>ZASTOSOWANE TECHNOLOGIE ZWIAZANE Z OPROGRAMOWANIEM APLIKACJI INTERNETOWEJ</a:t>
            </a:r>
            <a:endParaRPr lang="pl-PL" sz="2200"/>
          </a:p>
        </p:txBody>
      </p:sp>
      <p:sp>
        <p:nvSpPr>
          <p:cNvPr id="12" name="Symbol zastępczy zawartości 11">
            <a:extLst>
              <a:ext uri="{FF2B5EF4-FFF2-40B4-BE49-F238E27FC236}">
                <a16:creationId xmlns:a16="http://schemas.microsoft.com/office/drawing/2014/main" id="{3107AC91-CDA4-4A83-A35C-261D77EE3E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4507" y="310609"/>
            <a:ext cx="4756966" cy="6265722"/>
          </a:xfrm>
        </p:spPr>
        <p:txBody>
          <a:bodyPr anchor="ctr">
            <a:normAutofit/>
          </a:bodyPr>
          <a:lstStyle/>
          <a:p>
            <a:endParaRPr lang="pl-PL" sz="2800" dirty="0">
              <a:solidFill>
                <a:schemeClr val="bg1"/>
              </a:solidFill>
            </a:endParaRPr>
          </a:p>
          <a:p>
            <a:pPr>
              <a:buClr>
                <a:srgbClr val="1287C3"/>
              </a:buClr>
            </a:pPr>
            <a:r>
              <a:rPr lang="pl-PL" sz="2800">
                <a:solidFill>
                  <a:schemeClr val="bg1"/>
                </a:solidFill>
              </a:rPr>
              <a:t>FRONTEND</a:t>
            </a:r>
            <a:endParaRPr lang="pl-PL"/>
          </a:p>
          <a:p>
            <a:pPr>
              <a:buClr>
                <a:srgbClr val="1287C3"/>
              </a:buClr>
            </a:pPr>
            <a:endParaRPr lang="pl-PL" sz="2800" dirty="0">
              <a:solidFill>
                <a:schemeClr val="bg1"/>
              </a:solidFill>
            </a:endParaRPr>
          </a:p>
          <a:p>
            <a:pPr>
              <a:buClr>
                <a:srgbClr val="1287C3"/>
              </a:buClr>
            </a:pPr>
            <a:r>
              <a:rPr lang="pl-PL" sz="2800">
                <a:solidFill>
                  <a:schemeClr val="bg1"/>
                </a:solidFill>
              </a:rPr>
              <a:t>BACKEND</a:t>
            </a:r>
            <a:endParaRPr lang="pl-PL" sz="2800" dirty="0">
              <a:solidFill>
                <a:schemeClr val="bg1"/>
              </a:solidFill>
            </a:endParaRPr>
          </a:p>
          <a:p>
            <a:pPr>
              <a:buClr>
                <a:srgbClr val="1287C3"/>
              </a:buClr>
            </a:pPr>
            <a:endParaRPr lang="pl-PL" sz="2800" dirty="0">
              <a:solidFill>
                <a:schemeClr val="bg1"/>
              </a:solidFill>
            </a:endParaRPr>
          </a:p>
          <a:p>
            <a:pPr>
              <a:buClr>
                <a:srgbClr val="1287C3"/>
              </a:buClr>
            </a:pPr>
            <a:r>
              <a:rPr lang="pl-PL" sz="2800">
                <a:solidFill>
                  <a:schemeClr val="bg1"/>
                </a:solidFill>
              </a:rPr>
              <a:t>BAZA DANYCH</a:t>
            </a:r>
            <a:endParaRPr lang="pl-PL" sz="2800" dirty="0">
              <a:solidFill>
                <a:schemeClr val="bg1"/>
              </a:solidFill>
            </a:endParaRPr>
          </a:p>
          <a:p>
            <a:pPr marL="0" indent="0">
              <a:buClr>
                <a:srgbClr val="1287C3"/>
              </a:buClr>
              <a:buNone/>
            </a:pPr>
            <a:endParaRPr lang="pl-PL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4434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F288A6A-1450-48FB-A513-8C834EC78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FRONTEND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76FE7B0-6F44-453C-AB58-4981364EE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981199"/>
            <a:ext cx="10018713" cy="3810001"/>
          </a:xfrm>
        </p:spPr>
        <p:txBody>
          <a:bodyPr/>
          <a:lstStyle/>
          <a:p>
            <a:r>
              <a:rPr lang="pl-PL" sz="3200"/>
              <a:t>React.js</a:t>
            </a:r>
          </a:p>
          <a:p>
            <a:pPr>
              <a:buClr>
                <a:srgbClr val="1287C3"/>
              </a:buClr>
            </a:pPr>
            <a:r>
              <a:rPr lang="pl-PL" sz="3200"/>
              <a:t>Chart.js</a:t>
            </a:r>
          </a:p>
          <a:p>
            <a:pPr>
              <a:buClr>
                <a:srgbClr val="1287C3"/>
              </a:buClr>
            </a:pPr>
            <a:r>
              <a:rPr lang="pl-PL" sz="3200"/>
              <a:t>React Router</a:t>
            </a:r>
          </a:p>
        </p:txBody>
      </p:sp>
    </p:spTree>
    <p:extLst>
      <p:ext uri="{BB962C8B-B14F-4D97-AF65-F5344CB8AC3E}">
        <p14:creationId xmlns:p14="http://schemas.microsoft.com/office/powerpoint/2010/main" val="1592592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73A317A-B94D-4BAE-BBF0-5859087B2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BACKEND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4BF1422-1607-402D-BCAD-B4DCC933A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885949"/>
            <a:ext cx="10018713" cy="3905251"/>
          </a:xfrm>
        </p:spPr>
        <p:txBody>
          <a:bodyPr/>
          <a:lstStyle/>
          <a:p>
            <a:r>
              <a:rPr lang="pl-PL" sz="3600"/>
              <a:t>Node.js</a:t>
            </a:r>
          </a:p>
          <a:p>
            <a:pPr>
              <a:buClr>
                <a:srgbClr val="1287C3"/>
              </a:buClr>
            </a:pPr>
            <a:r>
              <a:rPr lang="pl-PL" sz="3600"/>
              <a:t>Express</a:t>
            </a:r>
            <a:endParaRPr lang="pl-PL" sz="3600" dirty="0"/>
          </a:p>
          <a:p>
            <a:pPr>
              <a:buClr>
                <a:srgbClr val="1287C3"/>
              </a:buClr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80224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AD276BE-9F75-4581-8E5C-5AFF9E587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BAZA DANCYCH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87F4FBD-2C4B-4799-BBA4-D04BFACF4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/>
              <a:t>Odzwierciedlenie danych rzeczywistych</a:t>
            </a:r>
          </a:p>
          <a:p>
            <a:pPr>
              <a:buClr>
                <a:srgbClr val="1287C3"/>
              </a:buClr>
            </a:pPr>
            <a:r>
              <a:rPr lang="pl-PL"/>
              <a:t>Poprawne modelowanie świata rzeczywistego</a:t>
            </a:r>
          </a:p>
          <a:p>
            <a:pPr>
              <a:buClr>
                <a:srgbClr val="1287C3"/>
              </a:buClr>
            </a:pPr>
            <a:r>
              <a:rPr lang="pl-PL"/>
              <a:t>Autoryzacja dostępu do danych</a:t>
            </a:r>
            <a:endParaRPr lang="pl-PL" dirty="0"/>
          </a:p>
          <a:p>
            <a:pPr>
              <a:buClr>
                <a:srgbClr val="1287C3"/>
              </a:buClr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069412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Panoramiczny</PresentationFormat>
  <Paragraphs>0</Paragraphs>
  <Slides>10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10</vt:i4>
      </vt:variant>
    </vt:vector>
  </HeadingPairs>
  <TitlesOfParts>
    <vt:vector size="11" baseType="lpstr">
      <vt:lpstr>Parallax</vt:lpstr>
      <vt:lpstr>POLITECHNIKA GDAŃSKA  WYDZIAŁ FIZYKI TECHNICZNEJ I MATEMATYKI STOSOWANEJ KIERUNEK: FIZYKA TECHNICZNA   Praca dyplomowa Inżynierska   Mikroprocesorowy układ pomiarowy powietrza</vt:lpstr>
      <vt:lpstr>CEL  PRACY</vt:lpstr>
      <vt:lpstr>WYMAGANIA SPRZĘTOWE</vt:lpstr>
      <vt:lpstr>OGÓLNY KONCEPT REALIZACJI</vt:lpstr>
      <vt:lpstr>ZASTOSOWANE TECHNOLOGIE ZWIĄZANE Z URZĄDZENIEM POMIAROWYM</vt:lpstr>
      <vt:lpstr>ZASTOSOWANE TECHNOLOGIE ZWIAZANE Z OPROGRAMOWANIEM APLIKACJI INTERNETOWEJ</vt:lpstr>
      <vt:lpstr>FRONTEND</vt:lpstr>
      <vt:lpstr>BACKEND</vt:lpstr>
      <vt:lpstr>BAZA DANCYCH</vt:lpstr>
      <vt:lpstr>WNIOSKI I PODSUMOWANIE PRACY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/>
  <cp:lastModifiedBy/>
  <cp:revision>487</cp:revision>
  <dcterms:created xsi:type="dcterms:W3CDTF">2020-12-09T16:33:31Z</dcterms:created>
  <dcterms:modified xsi:type="dcterms:W3CDTF">2020-12-10T10:05:57Z</dcterms:modified>
</cp:coreProperties>
</file>