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6E815-8113-463F-8419-FBBB9107926B}" type="doc">
      <dgm:prSet loTypeId="urn:microsoft.com/office/officeart/2005/8/layout/hProcess9" loCatId="process" qsTypeId="urn:microsoft.com/office/officeart/2005/8/quickstyle/simple5" qsCatId="simple" csTypeId="urn:microsoft.com/office/officeart/2005/8/colors/accent0_1" csCatId="mainScheme" phldr="1"/>
      <dgm:spPr/>
    </dgm:pt>
    <dgm:pt modelId="{AB4735AD-0567-419C-88C6-6591549ACF1D}">
      <dgm:prSet phldrT="[Text]"/>
      <dgm:spPr/>
      <dgm:t>
        <a:bodyPr/>
        <a:lstStyle/>
        <a:p>
          <a:r>
            <a:rPr lang="ru-RU" dirty="0"/>
            <a:t>Локализация лица на изображении (</a:t>
          </a:r>
          <a:r>
            <a:rPr lang="en-US" dirty="0"/>
            <a:t>MTCNN)</a:t>
          </a:r>
        </a:p>
      </dgm:t>
    </dgm:pt>
    <dgm:pt modelId="{23984313-974D-4DAA-A682-5F1CCF21909D}" type="parTrans" cxnId="{2FF2D97A-3669-4D11-B4B5-EB9FF467DFE5}">
      <dgm:prSet/>
      <dgm:spPr/>
      <dgm:t>
        <a:bodyPr/>
        <a:lstStyle/>
        <a:p>
          <a:endParaRPr lang="en-US"/>
        </a:p>
      </dgm:t>
    </dgm:pt>
    <dgm:pt modelId="{68018E54-F1E6-4981-A032-736A0BDB0691}" type="sibTrans" cxnId="{2FF2D97A-3669-4D11-B4B5-EB9FF467DFE5}">
      <dgm:prSet/>
      <dgm:spPr/>
      <dgm:t>
        <a:bodyPr/>
        <a:lstStyle/>
        <a:p>
          <a:endParaRPr lang="en-US"/>
        </a:p>
      </dgm:t>
    </dgm:pt>
    <dgm:pt modelId="{28962B29-E6D5-460E-B8D8-DC102FAB0C8B}">
      <dgm:prSet phldrT="[Text]"/>
      <dgm:spPr/>
      <dgm:t>
        <a:bodyPr/>
        <a:lstStyle/>
        <a:p>
          <a:r>
            <a:rPr lang="ru-RU" dirty="0"/>
            <a:t>Нормализация изображения лица</a:t>
          </a:r>
          <a:endParaRPr lang="en-US" dirty="0"/>
        </a:p>
      </dgm:t>
    </dgm:pt>
    <dgm:pt modelId="{56660A41-7823-483F-B3F9-7DE7BBD6CCA2}" type="parTrans" cxnId="{1E140124-1F3A-475A-9909-C0C77332F652}">
      <dgm:prSet/>
      <dgm:spPr/>
      <dgm:t>
        <a:bodyPr/>
        <a:lstStyle/>
        <a:p>
          <a:endParaRPr lang="en-US"/>
        </a:p>
      </dgm:t>
    </dgm:pt>
    <dgm:pt modelId="{341FB607-5AAD-4E12-B3B4-A9D06948978F}" type="sibTrans" cxnId="{1E140124-1F3A-475A-9909-C0C77332F652}">
      <dgm:prSet/>
      <dgm:spPr/>
      <dgm:t>
        <a:bodyPr/>
        <a:lstStyle/>
        <a:p>
          <a:endParaRPr lang="en-US"/>
        </a:p>
      </dgm:t>
    </dgm:pt>
    <dgm:pt modelId="{AD576727-71DB-43BB-AC98-3FC944ACCDE2}">
      <dgm:prSet phldrT="[Text]"/>
      <dgm:spPr/>
      <dgm:t>
        <a:bodyPr/>
        <a:lstStyle/>
        <a:p>
          <a:r>
            <a:rPr lang="ru-RU" dirty="0"/>
            <a:t>Получение </a:t>
          </a:r>
          <a:r>
            <a:rPr lang="ru-RU" dirty="0" err="1"/>
            <a:t>эмбеддинга</a:t>
          </a:r>
          <a:r>
            <a:rPr lang="ru-RU" dirty="0"/>
            <a:t> с помощью </a:t>
          </a:r>
          <a:r>
            <a:rPr lang="en-US" dirty="0" err="1"/>
            <a:t>FaceNet</a:t>
          </a:r>
          <a:endParaRPr lang="en-US" dirty="0"/>
        </a:p>
      </dgm:t>
    </dgm:pt>
    <dgm:pt modelId="{06890356-291E-4598-A928-B79DB38D1239}" type="parTrans" cxnId="{7F687281-1991-46B5-88D9-ECC2D9B8DCE5}">
      <dgm:prSet/>
      <dgm:spPr/>
      <dgm:t>
        <a:bodyPr/>
        <a:lstStyle/>
        <a:p>
          <a:endParaRPr lang="en-US"/>
        </a:p>
      </dgm:t>
    </dgm:pt>
    <dgm:pt modelId="{3FF35B2F-CC9A-4772-B016-12A205033D83}" type="sibTrans" cxnId="{7F687281-1991-46B5-88D9-ECC2D9B8DCE5}">
      <dgm:prSet/>
      <dgm:spPr/>
      <dgm:t>
        <a:bodyPr/>
        <a:lstStyle/>
        <a:p>
          <a:endParaRPr lang="en-US"/>
        </a:p>
      </dgm:t>
    </dgm:pt>
    <dgm:pt modelId="{B691BCB6-95DE-44B7-96D6-73ED29FEBAFF}">
      <dgm:prSet phldrT="[Text]"/>
      <dgm:spPr/>
      <dgm:t>
        <a:bodyPr/>
        <a:lstStyle/>
        <a:p>
          <a:r>
            <a:rPr lang="ru-RU" dirty="0"/>
            <a:t>Нормализация </a:t>
          </a:r>
          <a:r>
            <a:rPr lang="ru-RU" dirty="0" err="1"/>
            <a:t>эмбеддинга</a:t>
          </a:r>
          <a:endParaRPr lang="en-US" dirty="0"/>
        </a:p>
      </dgm:t>
    </dgm:pt>
    <dgm:pt modelId="{3458CF86-DA60-4EC7-9972-25205D97E14F}" type="parTrans" cxnId="{C4F6B092-71FC-4B6C-B786-FA71277AB1D1}">
      <dgm:prSet/>
      <dgm:spPr/>
      <dgm:t>
        <a:bodyPr/>
        <a:lstStyle/>
        <a:p>
          <a:endParaRPr lang="en-US"/>
        </a:p>
      </dgm:t>
    </dgm:pt>
    <dgm:pt modelId="{0925CE30-DEE3-400E-B579-4C694F090095}" type="sibTrans" cxnId="{C4F6B092-71FC-4B6C-B786-FA71277AB1D1}">
      <dgm:prSet/>
      <dgm:spPr/>
      <dgm:t>
        <a:bodyPr/>
        <a:lstStyle/>
        <a:p>
          <a:endParaRPr lang="en-US"/>
        </a:p>
      </dgm:t>
    </dgm:pt>
    <dgm:pt modelId="{607DD789-C14D-4EC3-8D3C-0CA0D2EB1584}">
      <dgm:prSet phldrT="[Text]"/>
      <dgm:spPr/>
      <dgm:t>
        <a:bodyPr/>
        <a:lstStyle/>
        <a:p>
          <a:r>
            <a:rPr lang="ru-RU" dirty="0"/>
            <a:t>Классификация </a:t>
          </a:r>
          <a:r>
            <a:rPr lang="ru-RU" dirty="0" err="1"/>
            <a:t>эмбеддинга</a:t>
          </a:r>
          <a:r>
            <a:rPr lang="ru-RU" dirty="0"/>
            <a:t> с помощью </a:t>
          </a:r>
          <a:r>
            <a:rPr lang="en-US" dirty="0"/>
            <a:t>SVM</a:t>
          </a:r>
        </a:p>
      </dgm:t>
    </dgm:pt>
    <dgm:pt modelId="{5E6C8A4A-4DC9-4EE3-94C3-5D747C18258A}" type="parTrans" cxnId="{D4D6BC33-3B21-4465-ACF9-8D75CDB14DCA}">
      <dgm:prSet/>
      <dgm:spPr/>
      <dgm:t>
        <a:bodyPr/>
        <a:lstStyle/>
        <a:p>
          <a:endParaRPr lang="en-US"/>
        </a:p>
      </dgm:t>
    </dgm:pt>
    <dgm:pt modelId="{7E9D5550-5CCC-4DE2-ACF9-A1443A555661}" type="sibTrans" cxnId="{D4D6BC33-3B21-4465-ACF9-8D75CDB14DCA}">
      <dgm:prSet/>
      <dgm:spPr/>
      <dgm:t>
        <a:bodyPr/>
        <a:lstStyle/>
        <a:p>
          <a:endParaRPr lang="en-US"/>
        </a:p>
      </dgm:t>
    </dgm:pt>
    <dgm:pt modelId="{DA5A6DAE-B2AC-4A24-BF63-116C6B62C5E3}">
      <dgm:prSet phldrT="[Text]"/>
      <dgm:spPr/>
      <dgm:t>
        <a:bodyPr/>
        <a:lstStyle/>
        <a:p>
          <a:r>
            <a:rPr lang="ru-RU" dirty="0"/>
            <a:t>Отображение </a:t>
          </a:r>
          <a:r>
            <a:rPr lang="en-US" dirty="0"/>
            <a:t>bounding </a:t>
          </a:r>
          <a:r>
            <a:rPr lang="en-US" dirty="0" err="1"/>
            <a:t>box’a</a:t>
          </a:r>
          <a:r>
            <a:rPr lang="en-US" dirty="0"/>
            <a:t> </a:t>
          </a:r>
          <a:r>
            <a:rPr lang="ru-RU" dirty="0"/>
            <a:t>и имени личности на видеопотоке</a:t>
          </a:r>
          <a:endParaRPr lang="en-US" dirty="0"/>
        </a:p>
      </dgm:t>
    </dgm:pt>
    <dgm:pt modelId="{D1D0955A-32A0-4C00-9C8D-EB70EE6BE32A}" type="parTrans" cxnId="{F5BED45C-B611-4046-AF61-747CAF8645CD}">
      <dgm:prSet/>
      <dgm:spPr/>
      <dgm:t>
        <a:bodyPr/>
        <a:lstStyle/>
        <a:p>
          <a:endParaRPr lang="en-US"/>
        </a:p>
      </dgm:t>
    </dgm:pt>
    <dgm:pt modelId="{4C49A2CB-B298-410B-8AD8-EA6627C99EA0}" type="sibTrans" cxnId="{F5BED45C-B611-4046-AF61-747CAF8645CD}">
      <dgm:prSet/>
      <dgm:spPr/>
      <dgm:t>
        <a:bodyPr/>
        <a:lstStyle/>
        <a:p>
          <a:endParaRPr lang="en-US"/>
        </a:p>
      </dgm:t>
    </dgm:pt>
    <dgm:pt modelId="{343B8417-4B8F-455F-8B99-F3EDAE7AB4F7}" type="pres">
      <dgm:prSet presAssocID="{A5D6E815-8113-463F-8419-FBBB9107926B}" presName="CompostProcess" presStyleCnt="0">
        <dgm:presLayoutVars>
          <dgm:dir/>
          <dgm:resizeHandles val="exact"/>
        </dgm:presLayoutVars>
      </dgm:prSet>
      <dgm:spPr/>
    </dgm:pt>
    <dgm:pt modelId="{9C788672-3F33-4BA0-AF88-DFA6DF297F1F}" type="pres">
      <dgm:prSet presAssocID="{A5D6E815-8113-463F-8419-FBBB9107926B}" presName="arrow" presStyleLbl="bgShp" presStyleIdx="0" presStyleCnt="1"/>
      <dgm:spPr/>
    </dgm:pt>
    <dgm:pt modelId="{C74D817D-4C35-4BB8-AE71-C024A14DCD5D}" type="pres">
      <dgm:prSet presAssocID="{A5D6E815-8113-463F-8419-FBBB9107926B}" presName="linearProcess" presStyleCnt="0"/>
      <dgm:spPr/>
    </dgm:pt>
    <dgm:pt modelId="{22D5CF31-90F2-43F5-85C6-AFC92624F437}" type="pres">
      <dgm:prSet presAssocID="{AB4735AD-0567-419C-88C6-6591549ACF1D}" presName="textNode" presStyleLbl="node1" presStyleIdx="0" presStyleCnt="6">
        <dgm:presLayoutVars>
          <dgm:bulletEnabled val="1"/>
        </dgm:presLayoutVars>
      </dgm:prSet>
      <dgm:spPr/>
    </dgm:pt>
    <dgm:pt modelId="{AEC7B9AE-7180-455E-AAAF-E959133D20E1}" type="pres">
      <dgm:prSet presAssocID="{68018E54-F1E6-4981-A032-736A0BDB0691}" presName="sibTrans" presStyleCnt="0"/>
      <dgm:spPr/>
    </dgm:pt>
    <dgm:pt modelId="{8792E280-7928-4D87-88A1-FE832AC48821}" type="pres">
      <dgm:prSet presAssocID="{28962B29-E6D5-460E-B8D8-DC102FAB0C8B}" presName="textNode" presStyleLbl="node1" presStyleIdx="1" presStyleCnt="6">
        <dgm:presLayoutVars>
          <dgm:bulletEnabled val="1"/>
        </dgm:presLayoutVars>
      </dgm:prSet>
      <dgm:spPr/>
    </dgm:pt>
    <dgm:pt modelId="{DDE76FF1-D988-4C56-96C9-FEC77DD4D27F}" type="pres">
      <dgm:prSet presAssocID="{341FB607-5AAD-4E12-B3B4-A9D06948978F}" presName="sibTrans" presStyleCnt="0"/>
      <dgm:spPr/>
    </dgm:pt>
    <dgm:pt modelId="{AC193744-D757-4FA7-B2F8-7B7118DEDE28}" type="pres">
      <dgm:prSet presAssocID="{AD576727-71DB-43BB-AC98-3FC944ACCDE2}" presName="textNode" presStyleLbl="node1" presStyleIdx="2" presStyleCnt="6">
        <dgm:presLayoutVars>
          <dgm:bulletEnabled val="1"/>
        </dgm:presLayoutVars>
      </dgm:prSet>
      <dgm:spPr/>
    </dgm:pt>
    <dgm:pt modelId="{CC84C5D9-3E38-4108-8AC7-7A00DBD42A46}" type="pres">
      <dgm:prSet presAssocID="{3FF35B2F-CC9A-4772-B016-12A205033D83}" presName="sibTrans" presStyleCnt="0"/>
      <dgm:spPr/>
    </dgm:pt>
    <dgm:pt modelId="{93C6A65F-9CD5-4E3B-9D1F-8AD30B7BAEB8}" type="pres">
      <dgm:prSet presAssocID="{B691BCB6-95DE-44B7-96D6-73ED29FEBAFF}" presName="textNode" presStyleLbl="node1" presStyleIdx="3" presStyleCnt="6">
        <dgm:presLayoutVars>
          <dgm:bulletEnabled val="1"/>
        </dgm:presLayoutVars>
      </dgm:prSet>
      <dgm:spPr/>
    </dgm:pt>
    <dgm:pt modelId="{7D726792-8C1C-45C3-B2DF-F89B4ABD5B13}" type="pres">
      <dgm:prSet presAssocID="{0925CE30-DEE3-400E-B579-4C694F090095}" presName="sibTrans" presStyleCnt="0"/>
      <dgm:spPr/>
    </dgm:pt>
    <dgm:pt modelId="{DB709BA6-F620-4367-A463-BCF76BDEEFDC}" type="pres">
      <dgm:prSet presAssocID="{607DD789-C14D-4EC3-8D3C-0CA0D2EB1584}" presName="textNode" presStyleLbl="node1" presStyleIdx="4" presStyleCnt="6">
        <dgm:presLayoutVars>
          <dgm:bulletEnabled val="1"/>
        </dgm:presLayoutVars>
      </dgm:prSet>
      <dgm:spPr/>
    </dgm:pt>
    <dgm:pt modelId="{FB9914EF-A0F5-4A1A-B78E-F851BB616125}" type="pres">
      <dgm:prSet presAssocID="{7E9D5550-5CCC-4DE2-ACF9-A1443A555661}" presName="sibTrans" presStyleCnt="0"/>
      <dgm:spPr/>
    </dgm:pt>
    <dgm:pt modelId="{DE487922-D807-4384-A345-D936B7535995}" type="pres">
      <dgm:prSet presAssocID="{DA5A6DAE-B2AC-4A24-BF63-116C6B62C5E3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B7597422-4BE5-4033-8513-68DBA40EE0E1}" type="presOf" srcId="{A5D6E815-8113-463F-8419-FBBB9107926B}" destId="{343B8417-4B8F-455F-8B99-F3EDAE7AB4F7}" srcOrd="0" destOrd="0" presId="urn:microsoft.com/office/officeart/2005/8/layout/hProcess9"/>
    <dgm:cxn modelId="{1E140124-1F3A-475A-9909-C0C77332F652}" srcId="{A5D6E815-8113-463F-8419-FBBB9107926B}" destId="{28962B29-E6D5-460E-B8D8-DC102FAB0C8B}" srcOrd="1" destOrd="0" parTransId="{56660A41-7823-483F-B3F9-7DE7BBD6CCA2}" sibTransId="{341FB607-5AAD-4E12-B3B4-A9D06948978F}"/>
    <dgm:cxn modelId="{D4D6BC33-3B21-4465-ACF9-8D75CDB14DCA}" srcId="{A5D6E815-8113-463F-8419-FBBB9107926B}" destId="{607DD789-C14D-4EC3-8D3C-0CA0D2EB1584}" srcOrd="4" destOrd="0" parTransId="{5E6C8A4A-4DC9-4EE3-94C3-5D747C18258A}" sibTransId="{7E9D5550-5CCC-4DE2-ACF9-A1443A555661}"/>
    <dgm:cxn modelId="{F5BED45C-B611-4046-AF61-747CAF8645CD}" srcId="{A5D6E815-8113-463F-8419-FBBB9107926B}" destId="{DA5A6DAE-B2AC-4A24-BF63-116C6B62C5E3}" srcOrd="5" destOrd="0" parTransId="{D1D0955A-32A0-4C00-9C8D-EB70EE6BE32A}" sibTransId="{4C49A2CB-B298-410B-8AD8-EA6627C99EA0}"/>
    <dgm:cxn modelId="{65EFE669-BA4E-4AB1-879F-2F34B2947B9A}" type="presOf" srcId="{607DD789-C14D-4EC3-8D3C-0CA0D2EB1584}" destId="{DB709BA6-F620-4367-A463-BCF76BDEEFDC}" srcOrd="0" destOrd="0" presId="urn:microsoft.com/office/officeart/2005/8/layout/hProcess9"/>
    <dgm:cxn modelId="{D6DDC94A-4031-49DC-9B2E-439DB9ED2281}" type="presOf" srcId="{DA5A6DAE-B2AC-4A24-BF63-116C6B62C5E3}" destId="{DE487922-D807-4384-A345-D936B7535995}" srcOrd="0" destOrd="0" presId="urn:microsoft.com/office/officeart/2005/8/layout/hProcess9"/>
    <dgm:cxn modelId="{2FF2D97A-3669-4D11-B4B5-EB9FF467DFE5}" srcId="{A5D6E815-8113-463F-8419-FBBB9107926B}" destId="{AB4735AD-0567-419C-88C6-6591549ACF1D}" srcOrd="0" destOrd="0" parTransId="{23984313-974D-4DAA-A682-5F1CCF21909D}" sibTransId="{68018E54-F1E6-4981-A032-736A0BDB0691}"/>
    <dgm:cxn modelId="{7F687281-1991-46B5-88D9-ECC2D9B8DCE5}" srcId="{A5D6E815-8113-463F-8419-FBBB9107926B}" destId="{AD576727-71DB-43BB-AC98-3FC944ACCDE2}" srcOrd="2" destOrd="0" parTransId="{06890356-291E-4598-A928-B79DB38D1239}" sibTransId="{3FF35B2F-CC9A-4772-B016-12A205033D83}"/>
    <dgm:cxn modelId="{7B241892-BC1C-4475-9A0A-32A27EE2F961}" type="presOf" srcId="{28962B29-E6D5-460E-B8D8-DC102FAB0C8B}" destId="{8792E280-7928-4D87-88A1-FE832AC48821}" srcOrd="0" destOrd="0" presId="urn:microsoft.com/office/officeart/2005/8/layout/hProcess9"/>
    <dgm:cxn modelId="{C4F6B092-71FC-4B6C-B786-FA71277AB1D1}" srcId="{A5D6E815-8113-463F-8419-FBBB9107926B}" destId="{B691BCB6-95DE-44B7-96D6-73ED29FEBAFF}" srcOrd="3" destOrd="0" parTransId="{3458CF86-DA60-4EC7-9972-25205D97E14F}" sibTransId="{0925CE30-DEE3-400E-B579-4C694F090095}"/>
    <dgm:cxn modelId="{5A57D395-2F49-414F-8E3E-FF29F9C179AE}" type="presOf" srcId="{AD576727-71DB-43BB-AC98-3FC944ACCDE2}" destId="{AC193744-D757-4FA7-B2F8-7B7118DEDE28}" srcOrd="0" destOrd="0" presId="urn:microsoft.com/office/officeart/2005/8/layout/hProcess9"/>
    <dgm:cxn modelId="{729D9B9D-9F1F-48C1-8B94-111F7ABF778A}" type="presOf" srcId="{B691BCB6-95DE-44B7-96D6-73ED29FEBAFF}" destId="{93C6A65F-9CD5-4E3B-9D1F-8AD30B7BAEB8}" srcOrd="0" destOrd="0" presId="urn:microsoft.com/office/officeart/2005/8/layout/hProcess9"/>
    <dgm:cxn modelId="{95603BED-CA92-4F16-8DDA-8D507CE0F953}" type="presOf" srcId="{AB4735AD-0567-419C-88C6-6591549ACF1D}" destId="{22D5CF31-90F2-43F5-85C6-AFC92624F437}" srcOrd="0" destOrd="0" presId="urn:microsoft.com/office/officeart/2005/8/layout/hProcess9"/>
    <dgm:cxn modelId="{4093CE32-9D02-4135-B83E-9D423F808F52}" type="presParOf" srcId="{343B8417-4B8F-455F-8B99-F3EDAE7AB4F7}" destId="{9C788672-3F33-4BA0-AF88-DFA6DF297F1F}" srcOrd="0" destOrd="0" presId="urn:microsoft.com/office/officeart/2005/8/layout/hProcess9"/>
    <dgm:cxn modelId="{21D7EB6E-A1D3-4372-8C19-1FA866ADE33C}" type="presParOf" srcId="{343B8417-4B8F-455F-8B99-F3EDAE7AB4F7}" destId="{C74D817D-4C35-4BB8-AE71-C024A14DCD5D}" srcOrd="1" destOrd="0" presId="urn:microsoft.com/office/officeart/2005/8/layout/hProcess9"/>
    <dgm:cxn modelId="{1076F1AC-E772-4185-8107-BF8F37A086A6}" type="presParOf" srcId="{C74D817D-4C35-4BB8-AE71-C024A14DCD5D}" destId="{22D5CF31-90F2-43F5-85C6-AFC92624F437}" srcOrd="0" destOrd="0" presId="urn:microsoft.com/office/officeart/2005/8/layout/hProcess9"/>
    <dgm:cxn modelId="{E579B20E-22C0-4F99-BC6B-4033BB4FE0FF}" type="presParOf" srcId="{C74D817D-4C35-4BB8-AE71-C024A14DCD5D}" destId="{AEC7B9AE-7180-455E-AAAF-E959133D20E1}" srcOrd="1" destOrd="0" presId="urn:microsoft.com/office/officeart/2005/8/layout/hProcess9"/>
    <dgm:cxn modelId="{B9EE755D-6B32-4CE3-82E7-2A6FA5EB8CFA}" type="presParOf" srcId="{C74D817D-4C35-4BB8-AE71-C024A14DCD5D}" destId="{8792E280-7928-4D87-88A1-FE832AC48821}" srcOrd="2" destOrd="0" presId="urn:microsoft.com/office/officeart/2005/8/layout/hProcess9"/>
    <dgm:cxn modelId="{5558DCF8-8F06-492A-BEA3-EC80701848A1}" type="presParOf" srcId="{C74D817D-4C35-4BB8-AE71-C024A14DCD5D}" destId="{DDE76FF1-D988-4C56-96C9-FEC77DD4D27F}" srcOrd="3" destOrd="0" presId="urn:microsoft.com/office/officeart/2005/8/layout/hProcess9"/>
    <dgm:cxn modelId="{FE7331C1-E59F-4B9D-92CD-1EBE9BAAA9A6}" type="presParOf" srcId="{C74D817D-4C35-4BB8-AE71-C024A14DCD5D}" destId="{AC193744-D757-4FA7-B2F8-7B7118DEDE28}" srcOrd="4" destOrd="0" presId="urn:microsoft.com/office/officeart/2005/8/layout/hProcess9"/>
    <dgm:cxn modelId="{9D8D70B7-2362-4914-834E-E4CB6025668B}" type="presParOf" srcId="{C74D817D-4C35-4BB8-AE71-C024A14DCD5D}" destId="{CC84C5D9-3E38-4108-8AC7-7A00DBD42A46}" srcOrd="5" destOrd="0" presId="urn:microsoft.com/office/officeart/2005/8/layout/hProcess9"/>
    <dgm:cxn modelId="{C173B321-EEFA-4C20-8683-6F2AF2E8242C}" type="presParOf" srcId="{C74D817D-4C35-4BB8-AE71-C024A14DCD5D}" destId="{93C6A65F-9CD5-4E3B-9D1F-8AD30B7BAEB8}" srcOrd="6" destOrd="0" presId="urn:microsoft.com/office/officeart/2005/8/layout/hProcess9"/>
    <dgm:cxn modelId="{81881D3B-B133-4929-A711-6197C5E4E9E0}" type="presParOf" srcId="{C74D817D-4C35-4BB8-AE71-C024A14DCD5D}" destId="{7D726792-8C1C-45C3-B2DF-F89B4ABD5B13}" srcOrd="7" destOrd="0" presId="urn:microsoft.com/office/officeart/2005/8/layout/hProcess9"/>
    <dgm:cxn modelId="{7F16AE4C-CFCD-4AC5-95B0-54E3C4B82395}" type="presParOf" srcId="{C74D817D-4C35-4BB8-AE71-C024A14DCD5D}" destId="{DB709BA6-F620-4367-A463-BCF76BDEEFDC}" srcOrd="8" destOrd="0" presId="urn:microsoft.com/office/officeart/2005/8/layout/hProcess9"/>
    <dgm:cxn modelId="{3F9F0809-9805-455D-A90D-BB9F355BF73E}" type="presParOf" srcId="{C74D817D-4C35-4BB8-AE71-C024A14DCD5D}" destId="{FB9914EF-A0F5-4A1A-B78E-F851BB616125}" srcOrd="9" destOrd="0" presId="urn:microsoft.com/office/officeart/2005/8/layout/hProcess9"/>
    <dgm:cxn modelId="{4BDB4F3E-811C-4A1E-AC38-DD592793320F}" type="presParOf" srcId="{C74D817D-4C35-4BB8-AE71-C024A14DCD5D}" destId="{DE487922-D807-4384-A345-D936B753599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88672-3F33-4BA0-AF88-DFA6DF297F1F}">
      <dsp:nvSpPr>
        <dsp:cNvPr id="0" name=""/>
        <dsp:cNvSpPr/>
      </dsp:nvSpPr>
      <dsp:spPr>
        <a:xfrm>
          <a:off x="802770" y="0"/>
          <a:ext cx="9098071" cy="3366853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D5CF31-90F2-43F5-85C6-AFC92624F437}">
      <dsp:nvSpPr>
        <dsp:cNvPr id="0" name=""/>
        <dsp:cNvSpPr/>
      </dsp:nvSpPr>
      <dsp:spPr>
        <a:xfrm>
          <a:off x="2939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Локализация лица на изображении (</a:t>
          </a:r>
          <a:r>
            <a:rPr lang="en-US" sz="1600" kern="1200" dirty="0"/>
            <a:t>MTCNN)</a:t>
          </a:r>
        </a:p>
      </dsp:txBody>
      <dsp:txXfrm>
        <a:off x="68681" y="1075797"/>
        <a:ext cx="1580153" cy="1215257"/>
      </dsp:txXfrm>
    </dsp:sp>
    <dsp:sp modelId="{8792E280-7928-4D87-88A1-FE832AC48821}">
      <dsp:nvSpPr>
        <dsp:cNvPr id="0" name=""/>
        <dsp:cNvSpPr/>
      </dsp:nvSpPr>
      <dsp:spPr>
        <a:xfrm>
          <a:off x="1800159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Нормализация изображения лица</a:t>
          </a:r>
          <a:endParaRPr lang="en-US" sz="1600" kern="1200" dirty="0"/>
        </a:p>
      </dsp:txBody>
      <dsp:txXfrm>
        <a:off x="1865901" y="1075797"/>
        <a:ext cx="1580153" cy="1215257"/>
      </dsp:txXfrm>
    </dsp:sp>
    <dsp:sp modelId="{AC193744-D757-4FA7-B2F8-7B7118DEDE28}">
      <dsp:nvSpPr>
        <dsp:cNvPr id="0" name=""/>
        <dsp:cNvSpPr/>
      </dsp:nvSpPr>
      <dsp:spPr>
        <a:xfrm>
          <a:off x="3597378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Получение </a:t>
          </a:r>
          <a:r>
            <a:rPr lang="ru-RU" sz="1600" kern="1200" dirty="0" err="1"/>
            <a:t>эмбеддинга</a:t>
          </a:r>
          <a:r>
            <a:rPr lang="ru-RU" sz="1600" kern="1200" dirty="0"/>
            <a:t> с помощью </a:t>
          </a:r>
          <a:r>
            <a:rPr lang="en-US" sz="1600" kern="1200" dirty="0" err="1"/>
            <a:t>FaceNet</a:t>
          </a:r>
          <a:endParaRPr lang="en-US" sz="1600" kern="1200" dirty="0"/>
        </a:p>
      </dsp:txBody>
      <dsp:txXfrm>
        <a:off x="3663120" y="1075797"/>
        <a:ext cx="1580153" cy="1215257"/>
      </dsp:txXfrm>
    </dsp:sp>
    <dsp:sp modelId="{93C6A65F-9CD5-4E3B-9D1F-8AD30B7BAEB8}">
      <dsp:nvSpPr>
        <dsp:cNvPr id="0" name=""/>
        <dsp:cNvSpPr/>
      </dsp:nvSpPr>
      <dsp:spPr>
        <a:xfrm>
          <a:off x="5394597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Нормализация </a:t>
          </a:r>
          <a:r>
            <a:rPr lang="ru-RU" sz="1600" kern="1200" dirty="0" err="1"/>
            <a:t>эмбеддинга</a:t>
          </a:r>
          <a:endParaRPr lang="en-US" sz="1600" kern="1200" dirty="0"/>
        </a:p>
      </dsp:txBody>
      <dsp:txXfrm>
        <a:off x="5460339" y="1075797"/>
        <a:ext cx="1580153" cy="1215257"/>
      </dsp:txXfrm>
    </dsp:sp>
    <dsp:sp modelId="{DB709BA6-F620-4367-A463-BCF76BDEEFDC}">
      <dsp:nvSpPr>
        <dsp:cNvPr id="0" name=""/>
        <dsp:cNvSpPr/>
      </dsp:nvSpPr>
      <dsp:spPr>
        <a:xfrm>
          <a:off x="7191816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Классификация </a:t>
          </a:r>
          <a:r>
            <a:rPr lang="ru-RU" sz="1600" kern="1200" dirty="0" err="1"/>
            <a:t>эмбеддинга</a:t>
          </a:r>
          <a:r>
            <a:rPr lang="ru-RU" sz="1600" kern="1200" dirty="0"/>
            <a:t> с помощью </a:t>
          </a:r>
          <a:r>
            <a:rPr lang="en-US" sz="1600" kern="1200" dirty="0"/>
            <a:t>SVM</a:t>
          </a:r>
        </a:p>
      </dsp:txBody>
      <dsp:txXfrm>
        <a:off x="7257558" y="1075797"/>
        <a:ext cx="1580153" cy="1215257"/>
      </dsp:txXfrm>
    </dsp:sp>
    <dsp:sp modelId="{DE487922-D807-4384-A345-D936B7535995}">
      <dsp:nvSpPr>
        <dsp:cNvPr id="0" name=""/>
        <dsp:cNvSpPr/>
      </dsp:nvSpPr>
      <dsp:spPr>
        <a:xfrm>
          <a:off x="8989035" y="1010055"/>
          <a:ext cx="1711637" cy="134674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Отображение </a:t>
          </a:r>
          <a:r>
            <a:rPr lang="en-US" sz="1600" kern="1200" dirty="0"/>
            <a:t>bounding </a:t>
          </a:r>
          <a:r>
            <a:rPr lang="en-US" sz="1600" kern="1200" dirty="0" err="1"/>
            <a:t>box’a</a:t>
          </a:r>
          <a:r>
            <a:rPr lang="en-US" sz="1600" kern="1200" dirty="0"/>
            <a:t> </a:t>
          </a:r>
          <a:r>
            <a:rPr lang="ru-RU" sz="1600" kern="1200" dirty="0"/>
            <a:t>и имени личности на видеопотоке</a:t>
          </a:r>
          <a:endParaRPr lang="en-US" sz="1600" kern="1200" dirty="0"/>
        </a:p>
      </dsp:txBody>
      <dsp:txXfrm>
        <a:off x="9054777" y="1075797"/>
        <a:ext cx="1580153" cy="1215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9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6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62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4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8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8C0B5-11AA-4852-AD13-EA4FE160243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00AC-6362-4FA8-9571-8BC1F29B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1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den250400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F454-87D9-4475-BBCD-650FB8E7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распознавания лиц на основе архитектуры </a:t>
            </a:r>
            <a:r>
              <a:rPr lang="en-US" dirty="0" err="1"/>
              <a:t>facenet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346D3-CBE0-4656-8B94-B5994A477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016" y="6156963"/>
            <a:ext cx="5089984" cy="574036"/>
          </a:xfrm>
        </p:spPr>
        <p:txBody>
          <a:bodyPr/>
          <a:lstStyle/>
          <a:p>
            <a:r>
              <a:rPr lang="ru-RU" dirty="0"/>
              <a:t>Константинов Денис, группа №209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4E373-608A-4DEC-A7EF-243461D666C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759E9-9570-4023-A973-D2A071DEB683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04669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E3E0-ADB5-4BCA-83D7-131F5D3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4026-8116-4FF6-8533-3D1947536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>
                <a:hlinkClick r:id="rId2"/>
              </a:rPr>
              <a:t>den250400@gmail.com</a:t>
            </a:r>
            <a:endParaRPr lang="en-US" dirty="0"/>
          </a:p>
          <a:p>
            <a:r>
              <a:rPr lang="en-US" dirty="0"/>
              <a:t>vk.com/den250400</a:t>
            </a:r>
          </a:p>
          <a:p>
            <a:r>
              <a:rPr lang="en-US" dirty="0"/>
              <a:t>github.com/den250400</a:t>
            </a:r>
          </a:p>
        </p:txBody>
      </p:sp>
    </p:spTree>
    <p:extLst>
      <p:ext uri="{BB962C8B-B14F-4D97-AF65-F5344CB8AC3E}">
        <p14:creationId xmlns:p14="http://schemas.microsoft.com/office/powerpoint/2010/main" val="306120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C31A-50D2-4C03-9FAB-1A171E89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945" y="2805668"/>
            <a:ext cx="4755055" cy="2501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Практические применения:</a:t>
            </a:r>
          </a:p>
          <a:p>
            <a:r>
              <a:rPr lang="ru-RU" dirty="0"/>
              <a:t>Системы контроля доступа</a:t>
            </a:r>
          </a:p>
          <a:p>
            <a:r>
              <a:rPr lang="ru-RU" dirty="0"/>
              <a:t>Поиск преступников по камерам в общественных местах</a:t>
            </a:r>
          </a:p>
          <a:p>
            <a:r>
              <a:rPr lang="ru-RU" dirty="0"/>
              <a:t>Управление фотоальбомами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D43B2E-02E0-4903-93DD-2BCFBD680D37}"/>
              </a:ext>
            </a:extLst>
          </p:cNvPr>
          <p:cNvSpPr txBox="1">
            <a:spLocks/>
          </p:cNvSpPr>
          <p:nvPr/>
        </p:nvSpPr>
        <p:spPr>
          <a:xfrm>
            <a:off x="1340946" y="664590"/>
            <a:ext cx="5363083" cy="187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Распознавание лиц – задача локализации человеческих лиц на изображении и идентификации личности по его лицу</a:t>
            </a:r>
            <a:endParaRPr lang="en-US" dirty="0"/>
          </a:p>
        </p:txBody>
      </p:sp>
      <p:pic>
        <p:nvPicPr>
          <p:cNvPr id="1026" name="Picture 2" descr="Запущено первое в России распознавание лиц в облаке - CNews">
            <a:extLst>
              <a:ext uri="{FF2B5EF4-FFF2-40B4-BE49-F238E27FC236}">
                <a16:creationId xmlns:a16="http://schemas.microsoft.com/office/drawing/2014/main" id="{6C7ADC6F-2F59-4CB8-A69F-FBD3007F4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81" y="1868995"/>
            <a:ext cx="4680015" cy="3120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81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B884-EDA2-462F-99B4-12127214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50" y="950346"/>
            <a:ext cx="4778620" cy="38502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Первые подходы к распознаванию лиц:</a:t>
            </a:r>
          </a:p>
          <a:p>
            <a:r>
              <a:rPr lang="en-US" dirty="0"/>
              <a:t>Facial landmarks</a:t>
            </a:r>
          </a:p>
          <a:p>
            <a:r>
              <a:rPr lang="en-US" dirty="0"/>
              <a:t>Eigenfaces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Ключевой принцип распознавания лиц – понижение размерности</a:t>
            </a: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Системы распознавания лиц (Facial recognition)">
            <a:extLst>
              <a:ext uri="{FF2B5EF4-FFF2-40B4-BE49-F238E27FC236}">
                <a16:creationId xmlns:a16="http://schemas.microsoft.com/office/drawing/2014/main" id="{994A9679-92EA-4089-9F0B-781E1633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884" y="2057400"/>
            <a:ext cx="4876800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1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7F4DA7-4D4E-4908-A3CA-45675870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30" y="2411493"/>
            <a:ext cx="5193400" cy="16909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Современный подход – нейросеть, преобразовывающая изображение лица в вектор значимых признаков(</a:t>
            </a:r>
            <a:r>
              <a:rPr lang="ru-RU" dirty="0" err="1"/>
              <a:t>эмбеддинг</a:t>
            </a:r>
            <a:r>
              <a:rPr lang="ru-RU" dirty="0"/>
              <a:t>)</a:t>
            </a:r>
          </a:p>
        </p:txBody>
      </p:sp>
      <p:pic>
        <p:nvPicPr>
          <p:cNvPr id="3074" name="Picture 2" descr="iFaces-Copy1">
            <a:extLst>
              <a:ext uri="{FF2B5EF4-FFF2-40B4-BE49-F238E27FC236}">
                <a16:creationId xmlns:a16="http://schemas.microsoft.com/office/drawing/2014/main" id="{B89557D2-A7D9-4D45-91D4-C236C04B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71" y="2110712"/>
            <a:ext cx="5435399" cy="2292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1FC4-DEDD-48EF-A278-CAE1268D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799" y="0"/>
            <a:ext cx="9905998" cy="1478570"/>
          </a:xfrm>
        </p:spPr>
        <p:txBody>
          <a:bodyPr/>
          <a:lstStyle/>
          <a:p>
            <a:r>
              <a:rPr lang="ru-RU" dirty="0"/>
              <a:t>Идея </a:t>
            </a:r>
            <a:r>
              <a:rPr lang="en-US" dirty="0" err="1"/>
              <a:t>Facenet</a:t>
            </a:r>
            <a:r>
              <a:rPr lang="en-US" dirty="0"/>
              <a:t>: Triplet loss</a:t>
            </a:r>
          </a:p>
        </p:txBody>
      </p:sp>
      <p:pic>
        <p:nvPicPr>
          <p:cNvPr id="4098" name="Picture 2" descr="OpenCV Face Recognition - PyImageSearch">
            <a:extLst>
              <a:ext uri="{FF2B5EF4-FFF2-40B4-BE49-F238E27FC236}">
                <a16:creationId xmlns:a16="http://schemas.microsoft.com/office/drawing/2014/main" id="{57F224EE-7D7A-458B-A93A-27C6A167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19" y="1911037"/>
            <a:ext cx="5136315" cy="2140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ssless Triplet loss - Towards Data Science">
            <a:extLst>
              <a:ext uri="{FF2B5EF4-FFF2-40B4-BE49-F238E27FC236}">
                <a16:creationId xmlns:a16="http://schemas.microsoft.com/office/drawing/2014/main" id="{D1C00736-60C8-45AC-A4B0-2B08C93D2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19" y="4582617"/>
            <a:ext cx="5058530" cy="7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C3422DD-2813-4960-AF87-E8F3F98A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14" y="1279441"/>
            <a:ext cx="5432213" cy="1831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Обозначения:</a:t>
            </a:r>
          </a:p>
          <a:p>
            <a:r>
              <a:rPr lang="en-US" sz="1800" dirty="0"/>
              <a:t>Anchor</a:t>
            </a:r>
            <a:r>
              <a:rPr lang="ru-RU" sz="1800" dirty="0"/>
              <a:t> – лицо Ивана в базе данных системы</a:t>
            </a:r>
            <a:endParaRPr lang="en-US" sz="1800" dirty="0"/>
          </a:p>
          <a:p>
            <a:r>
              <a:rPr lang="en-US" sz="1800" dirty="0"/>
              <a:t>Positive example – </a:t>
            </a:r>
            <a:r>
              <a:rPr lang="ru-RU" sz="1800" dirty="0"/>
              <a:t>лицо Ивана в новых условиях</a:t>
            </a:r>
          </a:p>
          <a:p>
            <a:r>
              <a:rPr lang="en-US" sz="1800" dirty="0"/>
              <a:t>Negative example – </a:t>
            </a:r>
            <a:r>
              <a:rPr lang="ru-RU" sz="1800" dirty="0"/>
              <a:t>лицо Васи</a:t>
            </a:r>
          </a:p>
          <a:p>
            <a:endParaRPr lang="ru-RU" sz="1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D78C19E-2C23-4C7D-AF93-EA7EDA2FAD90}"/>
              </a:ext>
            </a:extLst>
          </p:cNvPr>
          <p:cNvSpPr txBox="1">
            <a:spLocks/>
          </p:cNvSpPr>
          <p:nvPr/>
        </p:nvSpPr>
        <p:spPr>
          <a:xfrm>
            <a:off x="978013" y="3295722"/>
            <a:ext cx="5432213" cy="1831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Обучение:</a:t>
            </a:r>
          </a:p>
          <a:p>
            <a:r>
              <a:rPr lang="ru-RU" sz="1800" b="1" dirty="0"/>
              <a:t>Минимизировать</a:t>
            </a:r>
            <a:r>
              <a:rPr lang="ru-RU" sz="1800" dirty="0"/>
              <a:t> расстояние</a:t>
            </a:r>
            <a:r>
              <a:rPr lang="en-US" sz="1800" dirty="0"/>
              <a:t>(L2)</a:t>
            </a:r>
            <a:r>
              <a:rPr lang="ru-RU" sz="1800" dirty="0"/>
              <a:t> между </a:t>
            </a:r>
            <a:r>
              <a:rPr lang="ru-RU" sz="1800" dirty="0" err="1"/>
              <a:t>эмбеддингами</a:t>
            </a:r>
            <a:r>
              <a:rPr lang="ru-RU" sz="1800" dirty="0"/>
              <a:t> </a:t>
            </a:r>
            <a:r>
              <a:rPr lang="en-US" sz="1800" dirty="0"/>
              <a:t>Anchor </a:t>
            </a:r>
            <a:r>
              <a:rPr lang="ru-RU" sz="1800" dirty="0"/>
              <a:t>и </a:t>
            </a:r>
            <a:r>
              <a:rPr lang="en-US" sz="1800" dirty="0"/>
              <a:t>Positive example</a:t>
            </a:r>
          </a:p>
          <a:p>
            <a:r>
              <a:rPr lang="ru-RU" sz="1800" b="1" dirty="0"/>
              <a:t>Максимизировать</a:t>
            </a:r>
            <a:r>
              <a:rPr lang="ru-RU" sz="1800" dirty="0"/>
              <a:t> расстояние между</a:t>
            </a:r>
            <a:r>
              <a:rPr lang="en-US" sz="1800" dirty="0"/>
              <a:t> </a:t>
            </a:r>
            <a:r>
              <a:rPr lang="ru-RU" sz="1800" dirty="0" err="1"/>
              <a:t>эмбеддингами</a:t>
            </a:r>
            <a:r>
              <a:rPr lang="ru-RU" sz="1800" dirty="0"/>
              <a:t> </a:t>
            </a:r>
            <a:r>
              <a:rPr lang="en-US" sz="1800" dirty="0"/>
              <a:t>Anchor </a:t>
            </a:r>
            <a:r>
              <a:rPr lang="ru-RU" sz="1800" dirty="0"/>
              <a:t>и </a:t>
            </a:r>
            <a:r>
              <a:rPr lang="en-US" sz="1800" dirty="0"/>
              <a:t>Negative example</a:t>
            </a: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4017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A06-039A-49D5-9056-ACD088E6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Задача курсовой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C42C-8671-491D-95C5-39EB0C0B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93" y="2308130"/>
            <a:ext cx="5589325" cy="3865964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Мгновенное </a:t>
            </a:r>
            <a:r>
              <a:rPr lang="ru-RU" dirty="0"/>
              <a:t>добавление новой личности в систему распознавания – достаточно лишь кликнуть на лицо неизвестного и ввести его имя</a:t>
            </a:r>
            <a:endParaRPr lang="en-US" b="1" dirty="0"/>
          </a:p>
        </p:txBody>
      </p:sp>
      <p:pic>
        <p:nvPicPr>
          <p:cNvPr id="5122" name="Picture 2" descr="Распознавание лиц в аэропортах заменит билеты и документы | 4teller">
            <a:extLst>
              <a:ext uri="{FF2B5EF4-FFF2-40B4-BE49-F238E27FC236}">
                <a16:creationId xmlns:a16="http://schemas.microsoft.com/office/drawing/2014/main" id="{123A5772-0C9F-4F2E-9888-C68AFF759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18" y="2214685"/>
            <a:ext cx="4587711" cy="2240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8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76DB-2B2E-475F-B46B-3BF30B24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4885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Архитектура Системы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C0C88E9-8187-4281-99BB-AF143105B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287747"/>
              </p:ext>
            </p:extLst>
          </p:nvPr>
        </p:nvGraphicFramePr>
        <p:xfrm>
          <a:off x="742604" y="1745573"/>
          <a:ext cx="10703613" cy="336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45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771F-1C61-49E6-9315-5832557F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56" y="273122"/>
            <a:ext cx="9755973" cy="1225740"/>
          </a:xfrm>
        </p:spPr>
        <p:txBody>
          <a:bodyPr/>
          <a:lstStyle/>
          <a:p>
            <a:pPr algn="ctr"/>
            <a:r>
              <a:rPr lang="ru-RU" dirty="0"/>
              <a:t>Проблемы и их решения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157E-177D-49F1-AE71-7EED7258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71" y="1498862"/>
            <a:ext cx="5747208" cy="3885726"/>
          </a:xfrm>
        </p:spPr>
        <p:txBody>
          <a:bodyPr/>
          <a:lstStyle/>
          <a:p>
            <a:r>
              <a:rPr lang="ru-RU" dirty="0"/>
              <a:t>Одной фотографии лица мало для </a:t>
            </a:r>
            <a:r>
              <a:rPr lang="ru-RU" dirty="0" err="1"/>
              <a:t>дообучения</a:t>
            </a:r>
            <a:r>
              <a:rPr lang="ru-RU" dirty="0"/>
              <a:t> классификатора. Решение: аугментация изображения лица путем случайных изменений по </a:t>
            </a:r>
            <a:r>
              <a:rPr lang="en-US" dirty="0"/>
              <a:t>HSV </a:t>
            </a:r>
            <a:r>
              <a:rPr lang="ru-RU" dirty="0"/>
              <a:t>каналам</a:t>
            </a:r>
          </a:p>
          <a:p>
            <a:r>
              <a:rPr lang="ru-RU" dirty="0"/>
              <a:t>При значительном изменении выражения лица и окружающих условий, точность распознавания падает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5FED6-8976-46B2-93E4-CF2B209F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368" y="1672666"/>
            <a:ext cx="3639750" cy="672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12C0F-C1B2-43BA-8EC8-C8531C62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68" y="2496796"/>
            <a:ext cx="3639750" cy="6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2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8372-E52E-493E-AA00-1FA43D7B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A4DE-F4F6-4171-ADF2-9727A00E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1842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систему распознавания лиц с мгновенным добавлением новой личности возможно, и работает она неплохо, однако сама эта идея накладывает определенные ограничения на максимальную точность распознавания. </a:t>
            </a:r>
          </a:p>
          <a:p>
            <a:pPr marL="0" indent="0">
              <a:buNone/>
            </a:pPr>
            <a:r>
              <a:rPr lang="ru-RU" dirty="0"/>
              <a:t>Если требуется по-настоящему надежная и стойкая система, то добавлять новую личность в базу данных придется дольше: необходимы фотографии с разными ракурсами, с разными выражениями лица и т.д.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4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291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Система распознавания лиц на основе архитектуры facenet</vt:lpstr>
      <vt:lpstr>PowerPoint Presentation</vt:lpstr>
      <vt:lpstr>PowerPoint Presentation</vt:lpstr>
      <vt:lpstr>PowerPoint Presentation</vt:lpstr>
      <vt:lpstr>Идея Facenet: Triplet loss</vt:lpstr>
      <vt:lpstr>Задача курсовой работы</vt:lpstr>
      <vt:lpstr>Архитектура Системы</vt:lpstr>
      <vt:lpstr>Проблемы и их решения</vt:lpstr>
      <vt:lpstr>Вывод работы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распознавания лиц на основе архитектуры facenet</dc:title>
  <dc:creator>Konstantinov, Denis (CT REE MDM MPE-RU)</dc:creator>
  <cp:keywords>C_Unrestricted</cp:keywords>
  <cp:lastModifiedBy>Konstantinov, Denis (CT REE MDM MPE-RU)</cp:lastModifiedBy>
  <cp:revision>13</cp:revision>
  <dcterms:created xsi:type="dcterms:W3CDTF">2020-05-03T14:07:59Z</dcterms:created>
  <dcterms:modified xsi:type="dcterms:W3CDTF">2020-05-03T15:55:54Z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