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4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626939-DB8F-4319-805B-C6EC769571CE}"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376636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26939-DB8F-4319-805B-C6EC769571CE}"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193801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26939-DB8F-4319-805B-C6EC769571CE}"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347048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26939-DB8F-4319-805B-C6EC769571CE}"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33880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26939-DB8F-4319-805B-C6EC769571CE}"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322447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26939-DB8F-4319-805B-C6EC769571CE}"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140119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26939-DB8F-4319-805B-C6EC769571CE}" type="datetimeFigureOut">
              <a:rPr lang="en-IN" smtClean="0"/>
              <a:t>14-05-2020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1507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26939-DB8F-4319-805B-C6EC769571CE}"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134451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26939-DB8F-4319-805B-C6EC769571CE}" type="datetimeFigureOut">
              <a:rPr lang="en-IN" smtClean="0"/>
              <a:t>14-05-2020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225219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26939-DB8F-4319-805B-C6EC769571CE}"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42913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26939-DB8F-4319-805B-C6EC769571CE}"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1376B-83EE-43C1-9C60-90D9789D8C70}" type="slidenum">
              <a:rPr lang="en-IN" smtClean="0"/>
              <a:t>‹#›</a:t>
            </a:fld>
            <a:endParaRPr lang="en-IN"/>
          </a:p>
        </p:txBody>
      </p:sp>
    </p:spTree>
    <p:extLst>
      <p:ext uri="{BB962C8B-B14F-4D97-AF65-F5344CB8AC3E}">
        <p14:creationId xmlns:p14="http://schemas.microsoft.com/office/powerpoint/2010/main" val="242332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26939-DB8F-4319-805B-C6EC769571CE}" type="datetimeFigureOut">
              <a:rPr lang="en-IN" smtClean="0"/>
              <a:t>14-05-2020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1376B-83EE-43C1-9C60-90D9789D8C70}" type="slidenum">
              <a:rPr lang="en-IN" smtClean="0"/>
              <a:t>‹#›</a:t>
            </a:fld>
            <a:endParaRPr lang="en-IN"/>
          </a:p>
        </p:txBody>
      </p:sp>
    </p:spTree>
    <p:extLst>
      <p:ext uri="{BB962C8B-B14F-4D97-AF65-F5344CB8AC3E}">
        <p14:creationId xmlns:p14="http://schemas.microsoft.com/office/powerpoint/2010/main" val="27896756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3619-F3AF-4BC1-8E96-0659ECFCDAD4}"/>
              </a:ext>
            </a:extLst>
          </p:cNvPr>
          <p:cNvSpPr>
            <a:spLocks noGrp="1"/>
          </p:cNvSpPr>
          <p:nvPr>
            <p:ph type="ctrTitle"/>
          </p:nvPr>
        </p:nvSpPr>
        <p:spPr>
          <a:xfrm>
            <a:off x="1635760" y="1455738"/>
            <a:ext cx="9144000" cy="2387600"/>
          </a:xfrm>
        </p:spPr>
        <p:txBody>
          <a:bodyPr>
            <a:normAutofit/>
          </a:bodyPr>
          <a:lstStyle/>
          <a:p>
            <a:r>
              <a:rPr lang="en-IN" sz="5400" dirty="0"/>
              <a:t>SQL PROJECT</a:t>
            </a:r>
            <a:br>
              <a:rPr lang="en-IN" sz="5400" dirty="0"/>
            </a:br>
            <a:br>
              <a:rPr lang="en-IN" dirty="0"/>
            </a:br>
            <a:r>
              <a:rPr lang="en-IN" sz="4800" dirty="0"/>
              <a:t>CHINOOK MUSIC STORE DATABASE</a:t>
            </a:r>
          </a:p>
        </p:txBody>
      </p:sp>
      <p:sp>
        <p:nvSpPr>
          <p:cNvPr id="4" name="TextBox 3">
            <a:extLst>
              <a:ext uri="{FF2B5EF4-FFF2-40B4-BE49-F238E27FC236}">
                <a16:creationId xmlns:a16="http://schemas.microsoft.com/office/drawing/2014/main" id="{FB6A64DD-8B95-4F79-8D34-245010D6D53C}"/>
              </a:ext>
            </a:extLst>
          </p:cNvPr>
          <p:cNvSpPr txBox="1"/>
          <p:nvPr/>
        </p:nvSpPr>
        <p:spPr>
          <a:xfrm>
            <a:off x="2743200" y="4940597"/>
            <a:ext cx="6370320" cy="461665"/>
          </a:xfrm>
          <a:prstGeom prst="rect">
            <a:avLst/>
          </a:prstGeom>
          <a:noFill/>
        </p:spPr>
        <p:txBody>
          <a:bodyPr wrap="square" rtlCol="0">
            <a:spAutoFit/>
          </a:bodyPr>
          <a:lstStyle/>
          <a:p>
            <a:pPr algn="ctr"/>
            <a:r>
              <a:rPr lang="en-IN" sz="2400" dirty="0">
                <a:latin typeface="+mj-lt"/>
              </a:rPr>
              <a:t>RAHUL DEVEL</a:t>
            </a:r>
          </a:p>
        </p:txBody>
      </p:sp>
    </p:spTree>
    <p:extLst>
      <p:ext uri="{BB962C8B-B14F-4D97-AF65-F5344CB8AC3E}">
        <p14:creationId xmlns:p14="http://schemas.microsoft.com/office/powerpoint/2010/main" val="110937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F55D-5E93-46BE-A3E4-D2F57BEE01F1}"/>
              </a:ext>
            </a:extLst>
          </p:cNvPr>
          <p:cNvSpPr>
            <a:spLocks noGrp="1"/>
          </p:cNvSpPr>
          <p:nvPr>
            <p:ph type="title"/>
          </p:nvPr>
        </p:nvSpPr>
        <p:spPr>
          <a:xfrm>
            <a:off x="0" y="0"/>
            <a:ext cx="12192000" cy="1089672"/>
          </a:xfrm>
          <a:solidFill>
            <a:schemeClr val="accent2">
              <a:lumMod val="75000"/>
            </a:schemeClr>
          </a:solidFill>
          <a:effectLst>
            <a:softEdge rad="469900"/>
          </a:effectLst>
          <a:scene3d>
            <a:camera prst="orthographicFront"/>
            <a:lightRig rig="threePt" dir="t"/>
          </a:scene3d>
          <a:sp3d>
            <a:bevelT/>
          </a:sp3d>
        </p:spPr>
        <p:txBody>
          <a:bodyPr>
            <a:normAutofit/>
          </a:bodyPr>
          <a:lstStyle/>
          <a:p>
            <a:pPr algn="ctr"/>
            <a:r>
              <a:rPr lang="en-IN" sz="3200" dirty="0"/>
              <a:t>WHO ARE THE TOP EARNING ARTIST IN EACH GENRE?</a:t>
            </a:r>
          </a:p>
        </p:txBody>
      </p:sp>
      <p:pic>
        <p:nvPicPr>
          <p:cNvPr id="15" name="Content Placeholder 14">
            <a:extLst>
              <a:ext uri="{FF2B5EF4-FFF2-40B4-BE49-F238E27FC236}">
                <a16:creationId xmlns:a16="http://schemas.microsoft.com/office/drawing/2014/main" id="{4934C729-BCE6-4922-BE1C-E7CBC3A23FDD}"/>
              </a:ext>
            </a:extLst>
          </p:cNvPr>
          <p:cNvPicPr>
            <a:picLocks noGrp="1" noChangeAspect="1"/>
          </p:cNvPicPr>
          <p:nvPr>
            <p:ph sz="half" idx="2"/>
          </p:nvPr>
        </p:nvPicPr>
        <p:blipFill>
          <a:blip r:embed="rId2"/>
          <a:stretch>
            <a:fillRect/>
          </a:stretch>
        </p:blipFill>
        <p:spPr>
          <a:xfrm>
            <a:off x="223678" y="4274247"/>
            <a:ext cx="6678622" cy="2288080"/>
          </a:xfrm>
          <a:prstGeom prst="rect">
            <a:avLst/>
          </a:prstGeom>
        </p:spPr>
      </p:pic>
      <p:pic>
        <p:nvPicPr>
          <p:cNvPr id="14" name="Picture 13">
            <a:extLst>
              <a:ext uri="{FF2B5EF4-FFF2-40B4-BE49-F238E27FC236}">
                <a16:creationId xmlns:a16="http://schemas.microsoft.com/office/drawing/2014/main" id="{3AFFB012-4B54-49DB-9850-01830A5E7276}"/>
              </a:ext>
            </a:extLst>
          </p:cNvPr>
          <p:cNvPicPr>
            <a:picLocks noChangeAspect="1"/>
          </p:cNvPicPr>
          <p:nvPr/>
        </p:nvPicPr>
        <p:blipFill>
          <a:blip r:embed="rId3"/>
          <a:stretch>
            <a:fillRect/>
          </a:stretch>
        </p:blipFill>
        <p:spPr>
          <a:xfrm>
            <a:off x="105260" y="1177177"/>
            <a:ext cx="6797040" cy="3097070"/>
          </a:xfrm>
          <a:prstGeom prst="rect">
            <a:avLst/>
          </a:prstGeom>
        </p:spPr>
      </p:pic>
      <p:sp>
        <p:nvSpPr>
          <p:cNvPr id="16" name="TextBox 15">
            <a:extLst>
              <a:ext uri="{FF2B5EF4-FFF2-40B4-BE49-F238E27FC236}">
                <a16:creationId xmlns:a16="http://schemas.microsoft.com/office/drawing/2014/main" id="{544CE1D6-AAC1-4DC6-9830-F83F5ED0BDF7}"/>
              </a:ext>
            </a:extLst>
          </p:cNvPr>
          <p:cNvSpPr txBox="1"/>
          <p:nvPr/>
        </p:nvSpPr>
        <p:spPr>
          <a:xfrm>
            <a:off x="7030878" y="1433051"/>
            <a:ext cx="4790123" cy="4524315"/>
          </a:xfrm>
          <a:prstGeom prst="rect">
            <a:avLst/>
          </a:prstGeom>
          <a:noFill/>
        </p:spPr>
        <p:txBody>
          <a:bodyPr wrap="square" rtlCol="0">
            <a:spAutoFit/>
          </a:bodyPr>
          <a:lstStyle/>
          <a:p>
            <a:pPr algn="just"/>
            <a:r>
              <a:rPr lang="en-IN" sz="2400" dirty="0">
                <a:solidFill>
                  <a:schemeClr val="bg1"/>
                </a:solidFill>
                <a:latin typeface="+mj-lt"/>
              </a:rPr>
              <a:t>The top earning artist in each genre has been shown in charts and table. SQL query was executed to find the most sales earning by invoice line (price * quantity). </a:t>
            </a:r>
          </a:p>
          <a:p>
            <a:pPr algn="just"/>
            <a:r>
              <a:rPr lang="en-IN" sz="2400" dirty="0">
                <a:solidFill>
                  <a:schemeClr val="bg1"/>
                </a:solidFill>
                <a:latin typeface="+mj-lt"/>
              </a:rPr>
              <a:t>We can clearly find from the visuals that the top earning artist is Led Zeppelin in Rock genre (240279) and  Metallica is the top earning artist in the metal genre. Below is the 15 top earning artist in their genre respectively. </a:t>
            </a:r>
          </a:p>
        </p:txBody>
      </p:sp>
    </p:spTree>
    <p:extLst>
      <p:ext uri="{BB962C8B-B14F-4D97-AF65-F5344CB8AC3E}">
        <p14:creationId xmlns:p14="http://schemas.microsoft.com/office/powerpoint/2010/main" val="59665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F76A7D-2853-4637-87CE-E0F90EE3905E}"/>
              </a:ext>
            </a:extLst>
          </p:cNvPr>
          <p:cNvSpPr>
            <a:spLocks noGrp="1"/>
          </p:cNvSpPr>
          <p:nvPr>
            <p:ph sz="half" idx="2"/>
          </p:nvPr>
        </p:nvSpPr>
        <p:spPr>
          <a:xfrm>
            <a:off x="279400" y="4673376"/>
            <a:ext cx="11785600" cy="1768064"/>
          </a:xfrm>
        </p:spPr>
        <p:txBody>
          <a:bodyPr>
            <a:normAutofit fontScale="92500" lnSpcReduction="10000"/>
          </a:bodyPr>
          <a:lstStyle/>
          <a:p>
            <a:pPr marL="0" indent="0" algn="just">
              <a:buNone/>
            </a:pPr>
            <a:r>
              <a:rPr lang="en-IN" dirty="0">
                <a:solidFill>
                  <a:schemeClr val="bg1"/>
                </a:solidFill>
                <a:latin typeface="+mj-lt"/>
              </a:rPr>
              <a:t>The above bar charts shows highest amount purchases in top 5 country in their popular genre. SQL query was executed from which the above information was extracted and limited to the top 5 countries. We can see that the US has the most purchases in rock genre (157) followed by the Canada  (107). It is clear from the above visuals that is rock is extremely popular genre and also very successful.</a:t>
            </a:r>
          </a:p>
        </p:txBody>
      </p:sp>
      <p:sp>
        <p:nvSpPr>
          <p:cNvPr id="5" name="Title 1">
            <a:extLst>
              <a:ext uri="{FF2B5EF4-FFF2-40B4-BE49-F238E27FC236}">
                <a16:creationId xmlns:a16="http://schemas.microsoft.com/office/drawing/2014/main" id="{D32DA919-6B45-473C-A336-30237474BDE1}"/>
              </a:ext>
            </a:extLst>
          </p:cNvPr>
          <p:cNvSpPr txBox="1">
            <a:spLocks/>
          </p:cNvSpPr>
          <p:nvPr/>
        </p:nvSpPr>
        <p:spPr>
          <a:xfrm>
            <a:off x="0" y="11166"/>
            <a:ext cx="12192000" cy="1096646"/>
          </a:xfrm>
          <a:prstGeom prst="rect">
            <a:avLst/>
          </a:prstGeom>
          <a:solidFill>
            <a:schemeClr val="accent2">
              <a:lumMod val="75000"/>
            </a:schemeClr>
          </a:solidFill>
          <a:effectLst>
            <a:softEdge rad="469900"/>
          </a:effectLst>
          <a:scene3d>
            <a:camera prst="orthographicFront"/>
            <a:lightRig rig="threePt" dir="t"/>
          </a:scene3d>
          <a:sp3d>
            <a:bevel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dirty="0"/>
          </a:p>
        </p:txBody>
      </p:sp>
      <p:sp>
        <p:nvSpPr>
          <p:cNvPr id="6" name="TextBox 5">
            <a:extLst>
              <a:ext uri="{FF2B5EF4-FFF2-40B4-BE49-F238E27FC236}">
                <a16:creationId xmlns:a16="http://schemas.microsoft.com/office/drawing/2014/main" id="{3A84FFF8-3716-4DCF-A5AE-7F233B34DE90}"/>
              </a:ext>
            </a:extLst>
          </p:cNvPr>
          <p:cNvSpPr txBox="1"/>
          <p:nvPr/>
        </p:nvSpPr>
        <p:spPr>
          <a:xfrm>
            <a:off x="577849" y="286713"/>
            <a:ext cx="11299825" cy="523220"/>
          </a:xfrm>
          <a:prstGeom prst="rect">
            <a:avLst/>
          </a:prstGeom>
          <a:noFill/>
        </p:spPr>
        <p:txBody>
          <a:bodyPr wrap="square" rtlCol="0">
            <a:spAutoFit/>
          </a:bodyPr>
          <a:lstStyle/>
          <a:p>
            <a:pPr algn="ctr"/>
            <a:r>
              <a:rPr lang="en-US" sz="2800" dirty="0">
                <a:latin typeface="+mj-lt"/>
              </a:rPr>
              <a:t>Which are the top 5 countries with highest purchases in their popular genre?</a:t>
            </a:r>
            <a:endParaRPr lang="en-IN" sz="2800" dirty="0">
              <a:latin typeface="+mj-lt"/>
            </a:endParaRPr>
          </a:p>
        </p:txBody>
      </p:sp>
      <p:pic>
        <p:nvPicPr>
          <p:cNvPr id="10" name="Picture 9">
            <a:extLst>
              <a:ext uri="{FF2B5EF4-FFF2-40B4-BE49-F238E27FC236}">
                <a16:creationId xmlns:a16="http://schemas.microsoft.com/office/drawing/2014/main" id="{A2C5F319-6D99-43AA-BC65-743570582F43}"/>
              </a:ext>
            </a:extLst>
          </p:cNvPr>
          <p:cNvPicPr>
            <a:picLocks noChangeAspect="1"/>
          </p:cNvPicPr>
          <p:nvPr/>
        </p:nvPicPr>
        <p:blipFill>
          <a:blip r:embed="rId2"/>
          <a:stretch>
            <a:fillRect/>
          </a:stretch>
        </p:blipFill>
        <p:spPr>
          <a:xfrm>
            <a:off x="159805" y="1300628"/>
            <a:ext cx="7307795" cy="3179932"/>
          </a:xfrm>
          <a:prstGeom prst="rect">
            <a:avLst/>
          </a:prstGeom>
        </p:spPr>
      </p:pic>
      <p:pic>
        <p:nvPicPr>
          <p:cNvPr id="11" name="Picture 10">
            <a:extLst>
              <a:ext uri="{FF2B5EF4-FFF2-40B4-BE49-F238E27FC236}">
                <a16:creationId xmlns:a16="http://schemas.microsoft.com/office/drawing/2014/main" id="{73905EF6-1878-42F5-B8EF-F8A6CF8AB4BF}"/>
              </a:ext>
            </a:extLst>
          </p:cNvPr>
          <p:cNvPicPr>
            <a:picLocks noChangeAspect="1"/>
          </p:cNvPicPr>
          <p:nvPr/>
        </p:nvPicPr>
        <p:blipFill>
          <a:blip r:embed="rId3"/>
          <a:stretch>
            <a:fillRect/>
          </a:stretch>
        </p:blipFill>
        <p:spPr>
          <a:xfrm>
            <a:off x="7629525" y="1300627"/>
            <a:ext cx="4142799" cy="3179931"/>
          </a:xfrm>
          <a:prstGeom prst="rect">
            <a:avLst/>
          </a:prstGeom>
        </p:spPr>
      </p:pic>
    </p:spTree>
    <p:extLst>
      <p:ext uri="{BB962C8B-B14F-4D97-AF65-F5344CB8AC3E}">
        <p14:creationId xmlns:p14="http://schemas.microsoft.com/office/powerpoint/2010/main" val="327569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21A904-B9A2-42A4-80B1-9E245AAA275E}"/>
              </a:ext>
            </a:extLst>
          </p:cNvPr>
          <p:cNvPicPr>
            <a:picLocks noGrp="1" noChangeAspect="1"/>
          </p:cNvPicPr>
          <p:nvPr>
            <p:ph sz="half" idx="1"/>
          </p:nvPr>
        </p:nvPicPr>
        <p:blipFill>
          <a:blip r:embed="rId2"/>
          <a:stretch>
            <a:fillRect/>
          </a:stretch>
        </p:blipFill>
        <p:spPr>
          <a:xfrm>
            <a:off x="1" y="1421423"/>
            <a:ext cx="5384800" cy="2916897"/>
          </a:xfrm>
          <a:prstGeom prst="rect">
            <a:avLst/>
          </a:prstGeom>
        </p:spPr>
      </p:pic>
      <p:sp>
        <p:nvSpPr>
          <p:cNvPr id="4" name="Content Placeholder 3">
            <a:extLst>
              <a:ext uri="{FF2B5EF4-FFF2-40B4-BE49-F238E27FC236}">
                <a16:creationId xmlns:a16="http://schemas.microsoft.com/office/drawing/2014/main" id="{3D9579C1-B3F4-4948-B974-83F07147B75F}"/>
              </a:ext>
            </a:extLst>
          </p:cNvPr>
          <p:cNvSpPr>
            <a:spLocks noGrp="1"/>
          </p:cNvSpPr>
          <p:nvPr>
            <p:ph sz="half" idx="2"/>
          </p:nvPr>
        </p:nvSpPr>
        <p:spPr>
          <a:xfrm>
            <a:off x="204766" y="4550702"/>
            <a:ext cx="11572239" cy="2153605"/>
          </a:xfrm>
        </p:spPr>
        <p:txBody>
          <a:bodyPr>
            <a:normAutofit/>
          </a:bodyPr>
          <a:lstStyle/>
          <a:p>
            <a:pPr marL="0" indent="0" algn="just">
              <a:buNone/>
            </a:pPr>
            <a:r>
              <a:rPr lang="en-IN" dirty="0">
                <a:solidFill>
                  <a:schemeClr val="bg1"/>
                </a:solidFill>
                <a:latin typeface="+mj-lt"/>
              </a:rPr>
              <a:t>The above bar charts highlights the maximum total bytes of tracks which is sold  per genre in each country. We can clearly see that Rock genre has the most buyers in terms of count of country and US is the number 1 country in terms most bytes sold and Argentina is lowest. TV shows genre has the most sales in US.</a:t>
            </a:r>
          </a:p>
        </p:txBody>
      </p:sp>
      <p:sp>
        <p:nvSpPr>
          <p:cNvPr id="5" name="Title 1">
            <a:extLst>
              <a:ext uri="{FF2B5EF4-FFF2-40B4-BE49-F238E27FC236}">
                <a16:creationId xmlns:a16="http://schemas.microsoft.com/office/drawing/2014/main" id="{65C05944-4E82-4CDD-894E-B6AAD805D2EE}"/>
              </a:ext>
            </a:extLst>
          </p:cNvPr>
          <p:cNvSpPr>
            <a:spLocks noGrp="1"/>
          </p:cNvSpPr>
          <p:nvPr>
            <p:ph type="title"/>
          </p:nvPr>
        </p:nvSpPr>
        <p:spPr>
          <a:xfrm>
            <a:off x="0" y="0"/>
            <a:ext cx="12192000" cy="1096646"/>
          </a:xfrm>
          <a:solidFill>
            <a:schemeClr val="accent2">
              <a:lumMod val="75000"/>
            </a:schemeClr>
          </a:solidFill>
          <a:effectLst>
            <a:softEdge rad="469900"/>
          </a:effectLst>
          <a:scene3d>
            <a:camera prst="orthographicFront"/>
            <a:lightRig rig="threePt" dir="t"/>
          </a:scene3d>
          <a:sp3d>
            <a:bevelT/>
          </a:sp3d>
        </p:spPr>
        <p:txBody>
          <a:bodyPr>
            <a:normAutofit/>
          </a:bodyPr>
          <a:lstStyle/>
          <a:p>
            <a:pPr algn="ctr"/>
            <a:r>
              <a:rPr lang="en-US" sz="4000" dirty="0"/>
              <a:t> </a:t>
            </a:r>
            <a:r>
              <a:rPr lang="en-US" sz="3200" dirty="0"/>
              <a:t>What is max </a:t>
            </a:r>
            <a:r>
              <a:rPr lang="en-US" sz="2800" dirty="0"/>
              <a:t>total</a:t>
            </a:r>
            <a:r>
              <a:rPr lang="en-US" sz="3200" dirty="0"/>
              <a:t> bytes of track sold per genre in each country popular track in each country?</a:t>
            </a:r>
            <a:endParaRPr lang="en-IN" sz="3200" dirty="0"/>
          </a:p>
        </p:txBody>
      </p:sp>
      <p:pic>
        <p:nvPicPr>
          <p:cNvPr id="7" name="Picture 6">
            <a:extLst>
              <a:ext uri="{FF2B5EF4-FFF2-40B4-BE49-F238E27FC236}">
                <a16:creationId xmlns:a16="http://schemas.microsoft.com/office/drawing/2014/main" id="{431128FD-E72F-4439-B9EA-0E14718F484B}"/>
              </a:ext>
            </a:extLst>
          </p:cNvPr>
          <p:cNvPicPr>
            <a:picLocks noChangeAspect="1"/>
          </p:cNvPicPr>
          <p:nvPr/>
        </p:nvPicPr>
        <p:blipFill>
          <a:blip r:embed="rId3"/>
          <a:stretch>
            <a:fillRect/>
          </a:stretch>
        </p:blipFill>
        <p:spPr>
          <a:xfrm>
            <a:off x="5527041" y="1421423"/>
            <a:ext cx="6573520" cy="2916897"/>
          </a:xfrm>
          <a:prstGeom prst="rect">
            <a:avLst/>
          </a:prstGeom>
        </p:spPr>
      </p:pic>
    </p:spTree>
    <p:extLst>
      <p:ext uri="{BB962C8B-B14F-4D97-AF65-F5344CB8AC3E}">
        <p14:creationId xmlns:p14="http://schemas.microsoft.com/office/powerpoint/2010/main" val="316603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111E93F-45AC-4A4C-9C1E-1FB44192EF04}"/>
              </a:ext>
            </a:extLst>
          </p:cNvPr>
          <p:cNvPicPr>
            <a:picLocks noGrp="1" noChangeAspect="1"/>
          </p:cNvPicPr>
          <p:nvPr>
            <p:ph sz="half" idx="1"/>
          </p:nvPr>
        </p:nvPicPr>
        <p:blipFill>
          <a:blip r:embed="rId2"/>
          <a:stretch>
            <a:fillRect/>
          </a:stretch>
        </p:blipFill>
        <p:spPr>
          <a:xfrm>
            <a:off x="335279" y="1361756"/>
            <a:ext cx="6573521" cy="2939415"/>
          </a:xfrm>
          <a:prstGeom prst="rect">
            <a:avLst/>
          </a:prstGeom>
        </p:spPr>
      </p:pic>
      <p:sp>
        <p:nvSpPr>
          <p:cNvPr id="4" name="Content Placeholder 3">
            <a:extLst>
              <a:ext uri="{FF2B5EF4-FFF2-40B4-BE49-F238E27FC236}">
                <a16:creationId xmlns:a16="http://schemas.microsoft.com/office/drawing/2014/main" id="{44136115-58E3-4C3B-BBA5-A01CEBA4F481}"/>
              </a:ext>
            </a:extLst>
          </p:cNvPr>
          <p:cNvSpPr>
            <a:spLocks noGrp="1"/>
          </p:cNvSpPr>
          <p:nvPr>
            <p:ph sz="half" idx="2"/>
          </p:nvPr>
        </p:nvSpPr>
        <p:spPr>
          <a:xfrm>
            <a:off x="548639" y="4754879"/>
            <a:ext cx="10805161" cy="1422083"/>
          </a:xfrm>
        </p:spPr>
        <p:txBody>
          <a:bodyPr>
            <a:normAutofit fontScale="92500" lnSpcReduction="10000"/>
          </a:bodyPr>
          <a:lstStyle/>
          <a:p>
            <a:pPr marL="0" indent="0" algn="just">
              <a:buNone/>
            </a:pPr>
            <a:r>
              <a:rPr lang="en-IN" dirty="0">
                <a:solidFill>
                  <a:schemeClr val="bg1"/>
                </a:solidFill>
                <a:latin typeface="+mj-lt"/>
              </a:rPr>
              <a:t>A SQL query was executed to find the average duration length in minutes for each album. From the bar chart, it is clearly visible that Battlestar Galactica Season 1 has the longest average duration (48.13) while Scheherazade has the shortest average duration (9).</a:t>
            </a:r>
          </a:p>
        </p:txBody>
      </p:sp>
      <p:sp>
        <p:nvSpPr>
          <p:cNvPr id="6" name="Title 1">
            <a:extLst>
              <a:ext uri="{FF2B5EF4-FFF2-40B4-BE49-F238E27FC236}">
                <a16:creationId xmlns:a16="http://schemas.microsoft.com/office/drawing/2014/main" id="{7CD3E033-2E06-4BB5-8BC3-DB2FA9DB886E}"/>
              </a:ext>
            </a:extLst>
          </p:cNvPr>
          <p:cNvSpPr txBox="1">
            <a:spLocks/>
          </p:cNvSpPr>
          <p:nvPr/>
        </p:nvSpPr>
        <p:spPr>
          <a:xfrm>
            <a:off x="0" y="0"/>
            <a:ext cx="12192000" cy="1096646"/>
          </a:xfrm>
          <a:prstGeom prst="rect">
            <a:avLst/>
          </a:prstGeom>
          <a:solidFill>
            <a:schemeClr val="accent2">
              <a:lumMod val="75000"/>
            </a:schemeClr>
          </a:solidFill>
          <a:effectLst>
            <a:softEdge rad="469900"/>
          </a:effectLst>
          <a:scene3d>
            <a:camera prst="orthographicFront"/>
            <a:lightRig rig="threePt" dir="t"/>
          </a:scene3d>
          <a:sp3d>
            <a:bevel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What is the average duration in minutes for each album?</a:t>
            </a:r>
            <a:endParaRPr lang="en-IN" sz="3200" dirty="0"/>
          </a:p>
        </p:txBody>
      </p:sp>
      <p:pic>
        <p:nvPicPr>
          <p:cNvPr id="8" name="Picture 7">
            <a:extLst>
              <a:ext uri="{FF2B5EF4-FFF2-40B4-BE49-F238E27FC236}">
                <a16:creationId xmlns:a16="http://schemas.microsoft.com/office/drawing/2014/main" id="{06D1820E-9BE3-42F1-9064-42A2C57ECACF}"/>
              </a:ext>
            </a:extLst>
          </p:cNvPr>
          <p:cNvPicPr>
            <a:picLocks noChangeAspect="1"/>
          </p:cNvPicPr>
          <p:nvPr/>
        </p:nvPicPr>
        <p:blipFill>
          <a:blip r:embed="rId3"/>
          <a:stretch>
            <a:fillRect/>
          </a:stretch>
        </p:blipFill>
        <p:spPr>
          <a:xfrm>
            <a:off x="7071360" y="1361755"/>
            <a:ext cx="4785361" cy="2939415"/>
          </a:xfrm>
          <a:prstGeom prst="rect">
            <a:avLst/>
          </a:prstGeom>
        </p:spPr>
      </p:pic>
    </p:spTree>
    <p:extLst>
      <p:ext uri="{BB962C8B-B14F-4D97-AF65-F5344CB8AC3E}">
        <p14:creationId xmlns:p14="http://schemas.microsoft.com/office/powerpoint/2010/main" val="38589666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334</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SQL PROJECT  CHINOOK MUSIC STORE DATABASE</vt:lpstr>
      <vt:lpstr>WHO ARE THE TOP EARNING ARTIST IN EACH GENRE?</vt:lpstr>
      <vt:lpstr>PowerPoint Presentation</vt:lpstr>
      <vt:lpstr> What is max total bytes of track sold per genre in each country popular track in each country?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CHINOOK MUSIC STORE DATABASE</dc:title>
  <dc:creator>Aditya Deval</dc:creator>
  <cp:lastModifiedBy>Aditya Deval</cp:lastModifiedBy>
  <cp:revision>16</cp:revision>
  <dcterms:created xsi:type="dcterms:W3CDTF">2020-05-11T11:50:56Z</dcterms:created>
  <dcterms:modified xsi:type="dcterms:W3CDTF">2020-05-14T08:01:33Z</dcterms:modified>
</cp:coreProperties>
</file>