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3870F3-AA7F-4AEF-9DA0-A895E644F72D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02F2ED6-3F58-4736-A832-39BE65F17B3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96075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70F3-AA7F-4AEF-9DA0-A895E644F72D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2ED6-3F58-4736-A832-39BE65F17B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3768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70F3-AA7F-4AEF-9DA0-A895E644F72D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2ED6-3F58-4736-A832-39BE65F17B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207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70F3-AA7F-4AEF-9DA0-A895E644F72D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2ED6-3F58-4736-A832-39BE65F17B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16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3870F3-AA7F-4AEF-9DA0-A895E644F72D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2F2ED6-3F58-4736-A832-39BE65F17B32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2033553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70F3-AA7F-4AEF-9DA0-A895E644F72D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2ED6-3F58-4736-A832-39BE65F17B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2585271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70F3-AA7F-4AEF-9DA0-A895E644F72D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2ED6-3F58-4736-A832-39BE65F17B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0758463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70F3-AA7F-4AEF-9DA0-A895E644F72D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2ED6-3F58-4736-A832-39BE65F17B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9394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70F3-AA7F-4AEF-9DA0-A895E644F72D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2ED6-3F58-4736-A832-39BE65F17B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908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B3870F3-AA7F-4AEF-9DA0-A895E644F72D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02F2ED6-3F58-4736-A832-39BE65F17B3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34541631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B3870F3-AA7F-4AEF-9DA0-A895E644F72D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02F2ED6-3F58-4736-A832-39BE65F17B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9637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3870F3-AA7F-4AEF-9DA0-A895E644F72D}" type="datetimeFigureOut">
              <a:rPr lang="ru-RU" smtClean="0"/>
              <a:pPr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02F2ED6-3F58-4736-A832-39BE65F17B3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745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663A36-0C06-2B39-9121-F36F78624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4891" y="797309"/>
            <a:ext cx="5782236" cy="4394988"/>
          </a:xfrm>
        </p:spPr>
        <p:txBody>
          <a:bodyPr/>
          <a:lstStyle/>
          <a:p>
            <a:r>
              <a:rPr lang="ru-RU" sz="3600" dirty="0" smtClean="0"/>
              <a:t>Паттерны </a:t>
            </a:r>
            <a:r>
              <a:rPr lang="ru-RU" sz="3600" dirty="0" smtClean="0"/>
              <a:t>проектирования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A6479E2-7C36-5FB4-D0AA-FA8964D02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775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Хранитель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Паттерн Хранитель </a:t>
            </a:r>
            <a:r>
              <a:rPr lang="ru-RU" dirty="0" smtClean="0"/>
              <a:t>позволяет </a:t>
            </a:r>
            <a:r>
              <a:rPr lang="ru-RU" dirty="0" smtClean="0"/>
              <a:t>не нарушая инкапсуляцию зафиксировать и сохранить </a:t>
            </a:r>
            <a:r>
              <a:rPr lang="ru-RU" dirty="0" smtClean="0"/>
              <a:t>внутреннее </a:t>
            </a:r>
            <a:r>
              <a:rPr lang="ru-RU" dirty="0" smtClean="0"/>
              <a:t>состояния объекта так, чтобы позднее восстановить его в этом </a:t>
            </a:r>
            <a:r>
              <a:rPr lang="ru-RU" dirty="0" smtClean="0"/>
              <a:t>состоянии.</a:t>
            </a:r>
          </a:p>
          <a:p>
            <a:pPr>
              <a:buNone/>
            </a:pPr>
            <a:r>
              <a:rPr lang="ru-RU" dirty="0" smtClean="0"/>
              <a:t>Шаблон Хранитель используется, когда:</a:t>
            </a:r>
            <a:br>
              <a:rPr lang="ru-RU" dirty="0" smtClean="0"/>
            </a:br>
            <a:r>
              <a:rPr lang="ru-RU" dirty="0" smtClean="0"/>
              <a:t>— необходимо сохранить снимок состояния объекта (или его части) для последующего восстановления</a:t>
            </a:r>
            <a:br>
              <a:rPr lang="ru-RU" dirty="0" smtClean="0"/>
            </a:br>
            <a:r>
              <a:rPr lang="ru-RU" dirty="0" smtClean="0"/>
              <a:t>— прямой интерфейс получения состояния объекта раскрывает детали реализации и нарушает инкапсуляцию </a:t>
            </a:r>
            <a:r>
              <a:rPr lang="ru-RU" dirty="0" smtClean="0"/>
              <a:t>объекта.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Хранитель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Memento</a:t>
            </a:r>
            <a:r>
              <a:rPr lang="ru-RU" dirty="0" smtClean="0"/>
              <a:t> («хранитель») </a:t>
            </a:r>
            <a:r>
              <a:rPr lang="ru-RU" dirty="0" smtClean="0"/>
              <a:t>сохраняет </a:t>
            </a:r>
            <a:r>
              <a:rPr lang="ru-RU" dirty="0" smtClean="0"/>
              <a:t>состояние объекта </a:t>
            </a:r>
            <a:r>
              <a:rPr lang="ru-RU" dirty="0" err="1" smtClean="0"/>
              <a:t>Originator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Originator</a:t>
            </a:r>
            <a:r>
              <a:rPr lang="ru-RU" dirty="0" smtClean="0"/>
              <a:t> («создатель») </a:t>
            </a:r>
            <a:r>
              <a:rPr lang="ru-RU" dirty="0" smtClean="0"/>
              <a:t>создает </a:t>
            </a:r>
            <a:r>
              <a:rPr lang="ru-RU" dirty="0" smtClean="0"/>
              <a:t>экземпляр объекта хранителя. Имеет полный доступ к </a:t>
            </a:r>
            <a:r>
              <a:rPr lang="ru-RU" dirty="0" err="1" smtClean="0"/>
              <a:t>Memento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Caretaker</a:t>
            </a:r>
            <a:r>
              <a:rPr lang="ru-RU" dirty="0" smtClean="0"/>
              <a:t> («опекун») </a:t>
            </a:r>
            <a:r>
              <a:rPr lang="ru-RU" dirty="0" smtClean="0"/>
              <a:t> </a:t>
            </a:r>
            <a:r>
              <a:rPr lang="ru-RU" dirty="0" smtClean="0"/>
              <a:t>производит сохранения состояний.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хранитель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7299" y="1434353"/>
            <a:ext cx="5430371" cy="5298141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CC7832"/>
                </a:solidFill>
              </a:rPr>
              <a:t>class </a:t>
            </a:r>
            <a:r>
              <a:rPr lang="en-US" dirty="0" smtClean="0"/>
              <a:t>Doc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CC7832"/>
                </a:solidFill>
              </a:rPr>
              <a:t>private </a:t>
            </a:r>
            <a:r>
              <a:rPr lang="en-US" dirty="0" smtClean="0"/>
              <a:t>string text = </a:t>
            </a:r>
            <a:r>
              <a:rPr lang="en-US" dirty="0" smtClean="0">
                <a:solidFill>
                  <a:srgbClr val="6A8759"/>
                </a:solidFill>
              </a:rPr>
              <a:t>""</a:t>
            </a:r>
            <a:r>
              <a:rPr lang="en-US" dirty="0" smtClean="0">
                <a:solidFill>
                  <a:srgbClr val="CC7832"/>
                </a:solidFill>
              </a:rPr>
              <a:t>; </a:t>
            </a:r>
            <a:r>
              <a:rPr lang="ru-RU" dirty="0" smtClean="0">
                <a:solidFill>
                  <a:srgbClr val="808080"/>
                </a:solidFill>
              </a:rPr>
              <a:t/>
            </a:r>
            <a:br>
              <a:rPr lang="ru-RU" dirty="0" smtClean="0">
                <a:solidFill>
                  <a:srgbClr val="808080"/>
                </a:solidFill>
              </a:rPr>
            </a:br>
            <a:r>
              <a:rPr lang="ru-RU" dirty="0" smtClean="0">
                <a:solidFill>
                  <a:srgbClr val="808080"/>
                </a:solidFill>
              </a:rPr>
              <a:t>    </a:t>
            </a:r>
            <a:r>
              <a:rPr lang="en-US" dirty="0" smtClean="0">
                <a:solidFill>
                  <a:srgbClr val="CC7832"/>
                </a:solidFill>
              </a:rPr>
              <a:t>private </a:t>
            </a:r>
            <a:r>
              <a:rPr lang="en-US" dirty="0" err="1" smtClean="0">
                <a:solidFill>
                  <a:srgbClr val="CC7832"/>
                </a:solidFill>
              </a:rPr>
              <a:t>int</a:t>
            </a:r>
            <a:r>
              <a:rPr lang="en-US" dirty="0" smtClean="0">
                <a:solidFill>
                  <a:srgbClr val="CC7832"/>
                </a:solidFill>
              </a:rPr>
              <a:t> </a:t>
            </a:r>
            <a:r>
              <a:rPr lang="en-US" dirty="0" smtClean="0"/>
              <a:t>style = </a:t>
            </a:r>
            <a:r>
              <a:rPr lang="en-US" dirty="0" smtClean="0">
                <a:solidFill>
                  <a:srgbClr val="6897BB"/>
                </a:solidFill>
              </a:rPr>
              <a:t>1</a:t>
            </a:r>
            <a:r>
              <a:rPr lang="en-US" dirty="0" smtClean="0">
                <a:solidFill>
                  <a:srgbClr val="CC7832"/>
                </a:solidFill>
              </a:rPr>
              <a:t>; </a:t>
            </a:r>
            <a:r>
              <a:rPr lang="ru-RU" dirty="0" smtClean="0">
                <a:solidFill>
                  <a:srgbClr val="808080"/>
                </a:solidFill>
              </a:rPr>
              <a:t/>
            </a:r>
            <a:br>
              <a:rPr lang="ru-RU" dirty="0" smtClean="0">
                <a:solidFill>
                  <a:srgbClr val="808080"/>
                </a:solidFill>
              </a:rPr>
            </a:br>
            <a:r>
              <a:rPr lang="ru-RU" dirty="0" smtClean="0">
                <a:solidFill>
                  <a:srgbClr val="808080"/>
                </a:solidFill>
              </a:rPr>
              <a:t/>
            </a:r>
            <a:br>
              <a:rPr lang="ru-RU" dirty="0" smtClean="0">
                <a:solidFill>
                  <a:srgbClr val="808080"/>
                </a:solidFill>
              </a:rPr>
            </a:br>
            <a:r>
              <a:rPr lang="ru-RU" dirty="0" smtClean="0">
                <a:solidFill>
                  <a:srgbClr val="808080"/>
                </a:solidFill>
              </a:rPr>
              <a:t>    </a:t>
            </a:r>
            <a:r>
              <a:rPr lang="en-US" dirty="0" smtClean="0">
                <a:solidFill>
                  <a:srgbClr val="CC7832"/>
                </a:solidFill>
              </a:rPr>
              <a:t>public void </a:t>
            </a:r>
            <a:r>
              <a:rPr lang="en-US" dirty="0" err="1" smtClean="0"/>
              <a:t>AddBlock</a:t>
            </a:r>
            <a:r>
              <a:rPr lang="en-US" dirty="0" smtClean="0"/>
              <a:t>(string text)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CC7832"/>
                </a:solidFill>
              </a:rPr>
              <a:t>this</a:t>
            </a:r>
            <a:r>
              <a:rPr lang="en-US" dirty="0" err="1" smtClean="0"/>
              <a:t>.text</a:t>
            </a:r>
            <a:r>
              <a:rPr lang="en-US" dirty="0" smtClean="0"/>
              <a:t> += text + </a:t>
            </a:r>
            <a:r>
              <a:rPr lang="en-US" dirty="0" smtClean="0">
                <a:solidFill>
                  <a:srgbClr val="6A8759"/>
                </a:solidFill>
              </a:rPr>
              <a:t>'</a:t>
            </a:r>
            <a:r>
              <a:rPr lang="en-US" dirty="0" smtClean="0">
                <a:solidFill>
                  <a:srgbClr val="CC7832"/>
                </a:solidFill>
              </a:rPr>
              <a:t>\n</a:t>
            </a:r>
            <a:r>
              <a:rPr lang="en-US" dirty="0" smtClean="0">
                <a:solidFill>
                  <a:srgbClr val="6A8759"/>
                </a:solidFill>
              </a:rPr>
              <a:t>'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br>
              <a:rPr lang="en-US" dirty="0" smtClean="0">
                <a:solidFill>
                  <a:srgbClr val="CC7832"/>
                </a:solidFill>
              </a:rPr>
            </a:br>
            <a:r>
              <a:rPr lang="en-US" dirty="0" smtClean="0">
                <a:solidFill>
                  <a:srgbClr val="CC7832"/>
                </a:solidFill>
              </a:rPr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A8759"/>
                </a:solidFill>
              </a:rPr>
              <a:t>"</a:t>
            </a:r>
            <a:r>
              <a:rPr lang="ru-RU" dirty="0" smtClean="0">
                <a:solidFill>
                  <a:srgbClr val="6A8759"/>
                </a:solidFill>
              </a:rPr>
              <a:t>Добавлен </a:t>
            </a:r>
            <a:r>
              <a:rPr lang="ru-RU" dirty="0" err="1" smtClean="0">
                <a:solidFill>
                  <a:srgbClr val="6A8759"/>
                </a:solidFill>
              </a:rPr>
              <a:t>блок:</a:t>
            </a:r>
            <a:r>
              <a:rPr lang="ru-RU" dirty="0" err="1" smtClean="0">
                <a:solidFill>
                  <a:srgbClr val="CC7832"/>
                </a:solidFill>
              </a:rPr>
              <a:t>\</a:t>
            </a:r>
            <a:r>
              <a:rPr lang="en-US" dirty="0" smtClean="0">
                <a:solidFill>
                  <a:srgbClr val="CC7832"/>
                </a:solidFill>
              </a:rPr>
              <a:t>n</a:t>
            </a:r>
            <a:r>
              <a:rPr lang="en-US" dirty="0" smtClean="0">
                <a:solidFill>
                  <a:srgbClr val="6A8759"/>
                </a:solidFill>
              </a:rPr>
              <a:t>{0}"</a:t>
            </a:r>
            <a:r>
              <a:rPr lang="en-US" dirty="0" smtClean="0">
                <a:solidFill>
                  <a:srgbClr val="CC7832"/>
                </a:solidFill>
              </a:rPr>
              <a:t>, </a:t>
            </a:r>
            <a:r>
              <a:rPr lang="en-US" dirty="0" smtClean="0"/>
              <a:t>text)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br>
              <a:rPr lang="en-US" dirty="0" smtClean="0">
                <a:solidFill>
                  <a:srgbClr val="CC7832"/>
                </a:solidFill>
              </a:rPr>
            </a:br>
            <a:r>
              <a:rPr lang="en-US" dirty="0" smtClean="0">
                <a:solidFill>
                  <a:srgbClr val="CC7832"/>
                </a:solidFill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CC7832"/>
                </a:solidFill>
              </a:rPr>
              <a:t>public void </a:t>
            </a:r>
            <a:r>
              <a:rPr lang="en-US" dirty="0" err="1" smtClean="0"/>
              <a:t>SetStyle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CC7832"/>
                </a:solidFill>
              </a:rPr>
              <a:t>int</a:t>
            </a:r>
            <a:r>
              <a:rPr lang="en-US" dirty="0" smtClean="0">
                <a:solidFill>
                  <a:srgbClr val="CC7832"/>
                </a:solidFill>
              </a:rPr>
              <a:t> </a:t>
            </a:r>
            <a:r>
              <a:rPr lang="en-US" dirty="0" smtClean="0"/>
              <a:t>style)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solidFill>
                  <a:srgbClr val="CC7832"/>
                </a:solidFill>
              </a:rPr>
              <a:t>if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CC7832"/>
                </a:solidFill>
              </a:rPr>
              <a:t>this</a:t>
            </a:r>
            <a:r>
              <a:rPr lang="en-US" dirty="0" err="1" smtClean="0"/>
              <a:t>.style</a:t>
            </a:r>
            <a:r>
              <a:rPr lang="en-US" dirty="0" smtClean="0"/>
              <a:t> != style)</a:t>
            </a:r>
            <a:br>
              <a:rPr lang="en-US" dirty="0" smtClean="0"/>
            </a:br>
            <a:r>
              <a:rPr lang="en-US" dirty="0" smtClean="0"/>
              <a:t>       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>
                <a:solidFill>
                  <a:srgbClr val="CC7832"/>
                </a:solidFill>
              </a:rPr>
              <a:t>this</a:t>
            </a:r>
            <a:r>
              <a:rPr lang="en-US" dirty="0" err="1" smtClean="0"/>
              <a:t>.style</a:t>
            </a:r>
            <a:r>
              <a:rPr lang="en-US" dirty="0" smtClean="0"/>
              <a:t> = style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br>
              <a:rPr lang="en-US" dirty="0" smtClean="0">
                <a:solidFill>
                  <a:srgbClr val="CC7832"/>
                </a:solidFill>
              </a:rPr>
            </a:br>
            <a:r>
              <a:rPr lang="en-US" dirty="0" smtClean="0">
                <a:solidFill>
                  <a:srgbClr val="CC7832"/>
                </a:solidFill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A8759"/>
                </a:solidFill>
              </a:rPr>
              <a:t>"</a:t>
            </a:r>
            <a:r>
              <a:rPr lang="ru-RU" dirty="0" smtClean="0">
                <a:solidFill>
                  <a:srgbClr val="6A8759"/>
                </a:solidFill>
              </a:rPr>
              <a:t>Установлен стиль: тип {0}"</a:t>
            </a:r>
            <a:r>
              <a:rPr lang="ru-RU" dirty="0" smtClean="0">
                <a:solidFill>
                  <a:srgbClr val="CC7832"/>
                </a:solidFill>
              </a:rPr>
              <a:t>, </a:t>
            </a:r>
            <a:r>
              <a:rPr lang="en-US" dirty="0" smtClean="0"/>
              <a:t>style)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br>
              <a:rPr lang="en-US" dirty="0" smtClean="0">
                <a:solidFill>
                  <a:srgbClr val="CC7832"/>
                </a:solidFill>
              </a:rPr>
            </a:br>
            <a:r>
              <a:rPr lang="en-US" dirty="0" smtClean="0">
                <a:solidFill>
                  <a:srgbClr val="CC7832"/>
                </a:solidFill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CC7832"/>
                </a:solidFill>
              </a:rPr>
              <a:t>public void </a:t>
            </a:r>
            <a:r>
              <a:rPr lang="en-US" dirty="0" smtClean="0"/>
              <a:t>Print()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A8759"/>
                </a:solidFill>
              </a:rPr>
              <a:t>"</a:t>
            </a:r>
            <a:r>
              <a:rPr lang="en-US" dirty="0" smtClean="0">
                <a:solidFill>
                  <a:srgbClr val="CC7832"/>
                </a:solidFill>
              </a:rPr>
              <a:t>\n</a:t>
            </a:r>
            <a:r>
              <a:rPr lang="en-US" dirty="0" smtClean="0">
                <a:solidFill>
                  <a:srgbClr val="6A8759"/>
                </a:solidFill>
              </a:rPr>
              <a:t>--- </a:t>
            </a:r>
            <a:r>
              <a:rPr lang="ru-RU" dirty="0" smtClean="0">
                <a:solidFill>
                  <a:srgbClr val="6A8759"/>
                </a:solidFill>
              </a:rPr>
              <a:t>ПЕЧАТЬ ---</a:t>
            </a:r>
            <a:r>
              <a:rPr lang="ru-RU" dirty="0" smtClean="0">
                <a:solidFill>
                  <a:srgbClr val="CC7832"/>
                </a:solidFill>
              </a:rPr>
              <a:t>\</a:t>
            </a:r>
            <a:r>
              <a:rPr lang="en-US" dirty="0" smtClean="0">
                <a:solidFill>
                  <a:srgbClr val="CC7832"/>
                </a:solidFill>
              </a:rPr>
              <a:t>n</a:t>
            </a:r>
            <a:r>
              <a:rPr lang="ru-RU" dirty="0" smtClean="0">
                <a:solidFill>
                  <a:srgbClr val="6A8759"/>
                </a:solidFill>
              </a:rPr>
              <a:t>Стиль: тип {1}</a:t>
            </a:r>
            <a:r>
              <a:rPr lang="ru-RU" dirty="0" smtClean="0">
                <a:solidFill>
                  <a:srgbClr val="CC7832"/>
                </a:solidFill>
              </a:rPr>
              <a:t>\</a:t>
            </a:r>
            <a:r>
              <a:rPr lang="en-US" dirty="0" smtClean="0">
                <a:solidFill>
                  <a:srgbClr val="CC7832"/>
                </a:solidFill>
              </a:rPr>
              <a:t>n</a:t>
            </a:r>
            <a:r>
              <a:rPr lang="ru-RU" dirty="0" err="1" smtClean="0">
                <a:solidFill>
                  <a:srgbClr val="6A8759"/>
                </a:solidFill>
              </a:rPr>
              <a:t>Текст:</a:t>
            </a:r>
            <a:r>
              <a:rPr lang="ru-RU" dirty="0" err="1" smtClean="0">
                <a:solidFill>
                  <a:srgbClr val="CC7832"/>
                </a:solidFill>
              </a:rPr>
              <a:t>\</a:t>
            </a:r>
            <a:r>
              <a:rPr lang="en-US" dirty="0" smtClean="0">
                <a:solidFill>
                  <a:srgbClr val="CC7832"/>
                </a:solidFill>
              </a:rPr>
              <a:t>n</a:t>
            </a:r>
            <a:r>
              <a:rPr lang="en-US" dirty="0" smtClean="0">
                <a:solidFill>
                  <a:srgbClr val="6A8759"/>
                </a:solidFill>
              </a:rPr>
              <a:t>{0}"</a:t>
            </a:r>
            <a:r>
              <a:rPr lang="en-US" dirty="0" smtClean="0">
                <a:solidFill>
                  <a:srgbClr val="CC7832"/>
                </a:solidFill>
              </a:rPr>
              <a:t>, </a:t>
            </a:r>
            <a:r>
              <a:rPr lang="en-US" dirty="0" smtClean="0"/>
              <a:t>text</a:t>
            </a:r>
            <a:r>
              <a:rPr lang="en-US" dirty="0" smtClean="0">
                <a:solidFill>
                  <a:srgbClr val="CC7832"/>
                </a:solidFill>
              </a:rPr>
              <a:t>, </a:t>
            </a:r>
            <a:r>
              <a:rPr lang="en-US" dirty="0" smtClean="0"/>
              <a:t>style)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br>
              <a:rPr lang="en-US" dirty="0" smtClean="0">
                <a:solidFill>
                  <a:srgbClr val="CC7832"/>
                </a:solidFill>
              </a:rPr>
            </a:br>
            <a:r>
              <a:rPr lang="en-US" dirty="0" smtClean="0">
                <a:solidFill>
                  <a:srgbClr val="CC7832"/>
                </a:solidFill>
              </a:rPr>
              <a:t>    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ru-RU" dirty="0" smtClean="0"/>
              <a:t>      </a:t>
            </a:r>
            <a:r>
              <a:rPr lang="en-US" dirty="0" smtClean="0">
                <a:solidFill>
                  <a:srgbClr val="CC7832"/>
                </a:solidFill>
              </a:rPr>
              <a:t>public </a:t>
            </a:r>
            <a:r>
              <a:rPr lang="en-US" dirty="0" err="1" smtClean="0"/>
              <a:t>DocMemento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66D"/>
                </a:solidFill>
              </a:rPr>
              <a:t>SaveState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A8759"/>
                </a:solidFill>
              </a:rPr>
              <a:t>"</a:t>
            </a:r>
            <a:r>
              <a:rPr lang="ru-RU" dirty="0" smtClean="0">
                <a:solidFill>
                  <a:srgbClr val="6A8759"/>
                </a:solidFill>
              </a:rPr>
              <a:t>Сохранение документа."</a:t>
            </a:r>
            <a:r>
              <a:rPr lang="ru-RU" dirty="0" smtClean="0"/>
              <a:t>)</a:t>
            </a:r>
            <a:r>
              <a:rPr lang="ru-RU" dirty="0" smtClean="0">
                <a:solidFill>
                  <a:srgbClr val="CC7832"/>
                </a:solidFill>
              </a:rPr>
              <a:t>;</a:t>
            </a:r>
            <a:br>
              <a:rPr lang="ru-RU" dirty="0" smtClean="0">
                <a:solidFill>
                  <a:srgbClr val="CC7832"/>
                </a:solidFill>
              </a:rPr>
            </a:br>
            <a:r>
              <a:rPr lang="ru-RU" dirty="0" smtClean="0">
                <a:solidFill>
                  <a:srgbClr val="CC7832"/>
                </a:solidFill>
              </a:rPr>
              <a:t> </a:t>
            </a:r>
            <a:r>
              <a:rPr lang="ru-RU" dirty="0" smtClean="0">
                <a:solidFill>
                  <a:srgbClr val="CC7832"/>
                </a:solidFill>
              </a:rPr>
              <a:t>           </a:t>
            </a:r>
            <a:r>
              <a:rPr lang="en-US" dirty="0" smtClean="0">
                <a:solidFill>
                  <a:srgbClr val="CC7832"/>
                </a:solidFill>
              </a:rPr>
              <a:t>return new </a:t>
            </a:r>
            <a:r>
              <a:rPr lang="en-US" dirty="0" err="1" smtClean="0"/>
              <a:t>DocMemento</a:t>
            </a:r>
            <a:r>
              <a:rPr lang="en-US" dirty="0" smtClean="0"/>
              <a:t>(text</a:t>
            </a:r>
            <a:r>
              <a:rPr lang="en-US" dirty="0" smtClean="0">
                <a:solidFill>
                  <a:srgbClr val="CC7832"/>
                </a:solidFill>
              </a:rPr>
              <a:t>, </a:t>
            </a:r>
            <a:r>
              <a:rPr lang="en-US" dirty="0" smtClean="0"/>
              <a:t>style)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br>
              <a:rPr lang="en-US" dirty="0" smtClean="0">
                <a:solidFill>
                  <a:srgbClr val="CC7832"/>
                </a:solidFill>
              </a:rPr>
            </a:br>
            <a:r>
              <a:rPr lang="ru-RU" dirty="0" smtClean="0">
                <a:solidFill>
                  <a:srgbClr val="CC7832"/>
                </a:solidFill>
              </a:rPr>
              <a:t>      </a:t>
            </a:r>
            <a:r>
              <a:rPr lang="en-US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    </a:t>
            </a:r>
            <a:r>
              <a:rPr lang="en-US" dirty="0" smtClean="0">
                <a:solidFill>
                  <a:srgbClr val="CC7832"/>
                </a:solidFill>
              </a:rPr>
              <a:t>public </a:t>
            </a:r>
            <a:r>
              <a:rPr lang="en-US" dirty="0" smtClean="0">
                <a:solidFill>
                  <a:srgbClr val="CC7832"/>
                </a:solidFill>
              </a:rPr>
              <a:t>void </a:t>
            </a:r>
            <a:r>
              <a:rPr lang="en-US" dirty="0" err="1" smtClean="0">
                <a:solidFill>
                  <a:srgbClr val="FFC66D"/>
                </a:solidFill>
              </a:rPr>
              <a:t>RestoreState</a:t>
            </a:r>
            <a:r>
              <a:rPr lang="en-US" dirty="0" smtClean="0"/>
              <a:t>(</a:t>
            </a:r>
            <a:r>
              <a:rPr lang="en-US" dirty="0" err="1" smtClean="0"/>
              <a:t>DocMemento</a:t>
            </a:r>
            <a:r>
              <a:rPr lang="en-US" dirty="0" smtClean="0"/>
              <a:t> memento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text = </a:t>
            </a:r>
            <a:r>
              <a:rPr lang="en-US" dirty="0" err="1" smtClean="0"/>
              <a:t>memento.Text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br>
              <a:rPr lang="en-US" dirty="0" smtClean="0">
                <a:solidFill>
                  <a:srgbClr val="CC7832"/>
                </a:solidFill>
              </a:rPr>
            </a:br>
            <a:r>
              <a:rPr lang="en-US" dirty="0" smtClean="0">
                <a:solidFill>
                  <a:srgbClr val="CC7832"/>
                </a:solidFill>
              </a:rPr>
              <a:t>    </a:t>
            </a:r>
            <a:r>
              <a:rPr lang="en-US" dirty="0" smtClean="0"/>
              <a:t>style = </a:t>
            </a:r>
            <a:r>
              <a:rPr lang="en-US" dirty="0" err="1" smtClean="0"/>
              <a:t>memento.Style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br>
              <a:rPr lang="en-US" dirty="0" smtClean="0">
                <a:solidFill>
                  <a:srgbClr val="CC7832"/>
                </a:solidFill>
              </a:rPr>
            </a:br>
            <a:r>
              <a:rPr lang="ru-RU" dirty="0" smtClean="0">
                <a:solidFill>
                  <a:srgbClr val="CC7832"/>
                </a:solidFill>
              </a:rPr>
              <a:t>      </a:t>
            </a:r>
            <a:r>
              <a:rPr lang="en-US" dirty="0" smtClean="0"/>
              <a:t>}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sz="3300" dirty="0" smtClean="0"/>
              <a:t>Для начала создадим класс нашего документа – класс </a:t>
            </a:r>
            <a:r>
              <a:rPr lang="ru-RU" sz="3300" dirty="0" err="1" smtClean="0"/>
              <a:t>Doc</a:t>
            </a:r>
            <a:r>
              <a:rPr lang="ru-RU" sz="3300" dirty="0" smtClean="0"/>
              <a:t>. Он будет содержать в себе два параметра – текст и стиль, которые пользователь может изменить с помощью соответствующих методов – </a:t>
            </a:r>
            <a:r>
              <a:rPr lang="ru-RU" sz="3300" dirty="0" err="1" smtClean="0"/>
              <a:t>AddBlock</a:t>
            </a:r>
            <a:r>
              <a:rPr lang="ru-RU" sz="3300" dirty="0" smtClean="0"/>
              <a:t>(</a:t>
            </a:r>
            <a:r>
              <a:rPr lang="ru-RU" sz="3300" dirty="0" err="1" smtClean="0"/>
              <a:t>string</a:t>
            </a:r>
            <a:r>
              <a:rPr lang="ru-RU" sz="3300" dirty="0" smtClean="0"/>
              <a:t> </a:t>
            </a:r>
            <a:r>
              <a:rPr lang="ru-RU" sz="3300" dirty="0" err="1" smtClean="0"/>
              <a:t>text</a:t>
            </a:r>
            <a:r>
              <a:rPr lang="ru-RU" sz="3300" dirty="0" smtClean="0"/>
              <a:t>) и </a:t>
            </a:r>
            <a:r>
              <a:rPr lang="ru-RU" sz="3300" dirty="0" err="1" smtClean="0"/>
              <a:t>SetStyle</a:t>
            </a:r>
            <a:r>
              <a:rPr lang="ru-RU" sz="3300" dirty="0" smtClean="0"/>
              <a:t>(</a:t>
            </a:r>
            <a:r>
              <a:rPr lang="ru-RU" sz="3300" dirty="0" err="1" smtClean="0"/>
              <a:t>int</a:t>
            </a:r>
            <a:r>
              <a:rPr lang="ru-RU" sz="3300" dirty="0" smtClean="0"/>
              <a:t> </a:t>
            </a:r>
            <a:r>
              <a:rPr lang="ru-RU" sz="3300" dirty="0" err="1" smtClean="0"/>
              <a:t>style</a:t>
            </a:r>
            <a:r>
              <a:rPr lang="ru-RU" sz="3300" dirty="0" smtClean="0"/>
              <a:t>). Выводить содержимое будем через метод </a:t>
            </a:r>
            <a:r>
              <a:rPr lang="ru-RU" sz="3300" dirty="0" err="1" smtClean="0"/>
              <a:t>Print</a:t>
            </a:r>
            <a:r>
              <a:rPr lang="ru-RU" sz="3300" dirty="0" smtClean="0"/>
              <a:t>().</a:t>
            </a:r>
          </a:p>
          <a:p>
            <a:r>
              <a:rPr lang="ru-RU" sz="3300" dirty="0" smtClean="0"/>
              <a:t>Д</a:t>
            </a:r>
            <a:r>
              <a:rPr lang="ru-RU" sz="3300" dirty="0" smtClean="0"/>
              <a:t>обавим </a:t>
            </a:r>
            <a:r>
              <a:rPr lang="ru-RU" sz="3300" dirty="0" smtClean="0"/>
              <a:t>два метода: для сохранения в </a:t>
            </a:r>
            <a:r>
              <a:rPr lang="ru-RU" sz="3300" dirty="0" err="1" smtClean="0"/>
              <a:t>объект-memento</a:t>
            </a:r>
            <a:r>
              <a:rPr lang="ru-RU" sz="3300" dirty="0" smtClean="0"/>
              <a:t> и восстановления состояния из </a:t>
            </a:r>
            <a:r>
              <a:rPr lang="ru-RU" sz="3300" dirty="0" err="1" smtClean="0"/>
              <a:t>объекта-memento</a:t>
            </a:r>
            <a:r>
              <a:rPr lang="ru-RU" sz="3300" dirty="0" smtClean="0"/>
              <a:t>:</a:t>
            </a:r>
            <a:endParaRPr lang="ru-RU" sz="33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хранитель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rgbClr val="CC7832"/>
                </a:solidFill>
              </a:rPr>
              <a:t>class </a:t>
            </a:r>
            <a:r>
              <a:rPr lang="en-US" dirty="0" err="1" smtClean="0"/>
              <a:t>DocMemento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CC7832"/>
                </a:solidFill>
              </a:rPr>
              <a:t>public </a:t>
            </a:r>
            <a:r>
              <a:rPr lang="en-US" dirty="0" smtClean="0"/>
              <a:t>string Text { get</a:t>
            </a:r>
            <a:r>
              <a:rPr lang="en-US" dirty="0" smtClean="0">
                <a:solidFill>
                  <a:srgbClr val="CC7832"/>
                </a:solidFill>
              </a:rPr>
              <a:t>; private </a:t>
            </a:r>
            <a:r>
              <a:rPr lang="en-US" dirty="0" smtClean="0"/>
              <a:t>set</a:t>
            </a:r>
            <a:r>
              <a:rPr lang="en-US" dirty="0" smtClean="0">
                <a:solidFill>
                  <a:srgbClr val="CC7832"/>
                </a:solidFill>
              </a:rPr>
              <a:t>;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CC7832"/>
                </a:solidFill>
              </a:rPr>
              <a:t>public </a:t>
            </a:r>
            <a:r>
              <a:rPr lang="en-US" dirty="0" err="1" smtClean="0">
                <a:solidFill>
                  <a:srgbClr val="CC7832"/>
                </a:solidFill>
              </a:rPr>
              <a:t>int</a:t>
            </a:r>
            <a:r>
              <a:rPr lang="en-US" dirty="0" smtClean="0">
                <a:solidFill>
                  <a:srgbClr val="CC7832"/>
                </a:solidFill>
              </a:rPr>
              <a:t> </a:t>
            </a:r>
            <a:r>
              <a:rPr lang="en-US" dirty="0" smtClean="0"/>
              <a:t>Style { get</a:t>
            </a:r>
            <a:r>
              <a:rPr lang="en-US" dirty="0" smtClean="0">
                <a:solidFill>
                  <a:srgbClr val="CC7832"/>
                </a:solidFill>
              </a:rPr>
              <a:t>; private </a:t>
            </a:r>
            <a:r>
              <a:rPr lang="en-US" dirty="0" smtClean="0"/>
              <a:t>set</a:t>
            </a:r>
            <a:r>
              <a:rPr lang="en-US" dirty="0" smtClean="0">
                <a:solidFill>
                  <a:srgbClr val="CC7832"/>
                </a:solidFill>
              </a:rPr>
              <a:t>;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CC7832"/>
                </a:solidFill>
              </a:rPr>
              <a:t>public </a:t>
            </a:r>
            <a:r>
              <a:rPr lang="en-US" dirty="0" err="1" smtClean="0">
                <a:solidFill>
                  <a:srgbClr val="FFC66D"/>
                </a:solidFill>
              </a:rPr>
              <a:t>DocMemento</a:t>
            </a:r>
            <a:r>
              <a:rPr lang="en-US" dirty="0" smtClean="0"/>
              <a:t>(string text</a:t>
            </a:r>
            <a:r>
              <a:rPr lang="en-US" dirty="0" smtClean="0">
                <a:solidFill>
                  <a:srgbClr val="CC7832"/>
                </a:solidFill>
              </a:rPr>
              <a:t>, </a:t>
            </a:r>
            <a:r>
              <a:rPr lang="en-US" dirty="0" err="1" smtClean="0">
                <a:solidFill>
                  <a:srgbClr val="CC7832"/>
                </a:solidFill>
              </a:rPr>
              <a:t>int</a:t>
            </a:r>
            <a:r>
              <a:rPr lang="en-US" dirty="0" smtClean="0">
                <a:solidFill>
                  <a:srgbClr val="CC7832"/>
                </a:solidFill>
              </a:rPr>
              <a:t> </a:t>
            </a:r>
            <a:r>
              <a:rPr lang="en-US" dirty="0" smtClean="0"/>
              <a:t>style)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solidFill>
                  <a:srgbClr val="9876AA"/>
                </a:solidFill>
              </a:rPr>
              <a:t>Text </a:t>
            </a:r>
            <a:r>
              <a:rPr lang="en-US" dirty="0" smtClean="0"/>
              <a:t>= text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br>
              <a:rPr lang="en-US" dirty="0" smtClean="0">
                <a:solidFill>
                  <a:srgbClr val="CC7832"/>
                </a:solidFill>
              </a:rPr>
            </a:br>
            <a:r>
              <a:rPr lang="en-US" dirty="0" smtClean="0">
                <a:solidFill>
                  <a:srgbClr val="CC7832"/>
                </a:solidFill>
              </a:rPr>
              <a:t>        </a:t>
            </a:r>
            <a:r>
              <a:rPr lang="en-US" dirty="0" smtClean="0">
                <a:solidFill>
                  <a:srgbClr val="9876AA"/>
                </a:solidFill>
              </a:rPr>
              <a:t>Style </a:t>
            </a:r>
            <a:r>
              <a:rPr lang="en-US" dirty="0" smtClean="0"/>
              <a:t>= style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br>
              <a:rPr lang="en-US" dirty="0" smtClean="0">
                <a:solidFill>
                  <a:srgbClr val="CC7832"/>
                </a:solidFill>
              </a:rPr>
            </a:br>
            <a:r>
              <a:rPr lang="en-US" dirty="0" smtClean="0">
                <a:solidFill>
                  <a:srgbClr val="CC7832"/>
                </a:solidFill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Далее нам нужно создать класс для хранения состояния документа – </a:t>
            </a:r>
            <a:r>
              <a:rPr lang="ru-RU" dirty="0" err="1" smtClean="0"/>
              <a:t>DocMemento</a:t>
            </a:r>
            <a:r>
              <a:rPr lang="ru-RU" dirty="0" smtClean="0"/>
              <a:t>. </a:t>
            </a:r>
            <a:r>
              <a:rPr lang="ru-RU" dirty="0" smtClean="0"/>
              <a:t>В данном случае это своего рода контейнер-копия сохранённого состояния объекта </a:t>
            </a:r>
            <a:r>
              <a:rPr lang="ru-RU" dirty="0" err="1" smtClean="0"/>
              <a:t>Doc</a:t>
            </a:r>
            <a:r>
              <a:rPr lang="ru-RU" dirty="0" smtClean="0"/>
              <a:t>. Мы передаём не копию экземпляра документа, а только его состояние со значимыми параметрами.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хранитель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7299" y="1380565"/>
            <a:ext cx="6039972" cy="525331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C7832"/>
                </a:solidFill>
              </a:rPr>
              <a:t>class </a:t>
            </a:r>
            <a:r>
              <a:rPr lang="en-US" dirty="0" err="1" smtClean="0"/>
              <a:t>EditorHistory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CC7832"/>
                </a:solidFill>
              </a:rPr>
              <a:t>private </a:t>
            </a:r>
            <a:r>
              <a:rPr lang="en-US" dirty="0" smtClean="0"/>
              <a:t>Stack History { get</a:t>
            </a:r>
            <a:r>
              <a:rPr lang="en-US" dirty="0" smtClean="0">
                <a:solidFill>
                  <a:srgbClr val="CC7832"/>
                </a:solidFill>
              </a:rPr>
              <a:t>; </a:t>
            </a:r>
            <a:r>
              <a:rPr lang="en-US" dirty="0" smtClean="0"/>
              <a:t>set</a:t>
            </a:r>
            <a:r>
              <a:rPr lang="en-US" dirty="0" smtClean="0">
                <a:solidFill>
                  <a:srgbClr val="CC7832"/>
                </a:solidFill>
              </a:rPr>
              <a:t>;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CC7832"/>
                </a:solidFill>
              </a:rPr>
              <a:t>public </a:t>
            </a:r>
            <a:r>
              <a:rPr lang="en-US" dirty="0" err="1" smtClean="0">
                <a:solidFill>
                  <a:srgbClr val="FFC66D"/>
                </a:solidFill>
              </a:rPr>
              <a:t>EditorHistory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solidFill>
                  <a:srgbClr val="9876AA"/>
                </a:solidFill>
              </a:rPr>
              <a:t>History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CC7832"/>
                </a:solidFill>
              </a:rPr>
              <a:t>new </a:t>
            </a:r>
            <a:r>
              <a:rPr lang="en-US" dirty="0" smtClean="0"/>
              <a:t>Stack()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br>
              <a:rPr lang="en-US" dirty="0" smtClean="0">
                <a:solidFill>
                  <a:srgbClr val="CC7832"/>
                </a:solidFill>
              </a:rPr>
            </a:br>
            <a:r>
              <a:rPr lang="en-US" dirty="0" smtClean="0">
                <a:solidFill>
                  <a:srgbClr val="CC7832"/>
                </a:solidFill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CC7832"/>
                </a:solidFill>
              </a:rPr>
              <a:t>public void </a:t>
            </a:r>
            <a:r>
              <a:rPr lang="en-US" dirty="0" smtClean="0">
                <a:solidFill>
                  <a:srgbClr val="FFC66D"/>
                </a:solidFill>
              </a:rPr>
              <a:t>Push</a:t>
            </a:r>
            <a:r>
              <a:rPr lang="en-US" dirty="0" smtClean="0"/>
              <a:t>(</a:t>
            </a:r>
            <a:r>
              <a:rPr lang="en-US" dirty="0" err="1" smtClean="0"/>
              <a:t>DocMemento</a:t>
            </a:r>
            <a:r>
              <a:rPr lang="en-US" dirty="0" smtClean="0"/>
              <a:t> memento)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A8759"/>
                </a:solidFill>
              </a:rPr>
              <a:t>"</a:t>
            </a:r>
            <a:r>
              <a:rPr lang="ru-RU" dirty="0" smtClean="0">
                <a:solidFill>
                  <a:srgbClr val="6A8759"/>
                </a:solidFill>
              </a:rPr>
              <a:t>Сохранение документа."</a:t>
            </a:r>
            <a:r>
              <a:rPr lang="ru-RU" dirty="0" smtClean="0"/>
              <a:t>)</a:t>
            </a:r>
            <a:r>
              <a:rPr lang="ru-RU" dirty="0" smtClean="0">
                <a:solidFill>
                  <a:srgbClr val="CC7832"/>
                </a:solidFill>
              </a:rPr>
              <a:t>;</a:t>
            </a:r>
            <a:br>
              <a:rPr lang="ru-RU" dirty="0" smtClean="0">
                <a:solidFill>
                  <a:srgbClr val="CC7832"/>
                </a:solidFill>
              </a:rPr>
            </a:br>
            <a:r>
              <a:rPr lang="ru-RU" dirty="0" smtClean="0">
                <a:solidFill>
                  <a:srgbClr val="CC7832"/>
                </a:solidFill>
              </a:rPr>
              <a:t>        </a:t>
            </a:r>
            <a:r>
              <a:rPr lang="en-US" dirty="0" err="1" smtClean="0">
                <a:solidFill>
                  <a:srgbClr val="9876AA"/>
                </a:solidFill>
              </a:rPr>
              <a:t>History</a:t>
            </a:r>
            <a:r>
              <a:rPr lang="en-US" dirty="0" err="1" smtClean="0"/>
              <a:t>.Push</a:t>
            </a:r>
            <a:r>
              <a:rPr lang="en-US" dirty="0" smtClean="0"/>
              <a:t>(memento)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br>
              <a:rPr lang="en-US" dirty="0" smtClean="0">
                <a:solidFill>
                  <a:srgbClr val="CC7832"/>
                </a:solidFill>
              </a:rPr>
            </a:br>
            <a:r>
              <a:rPr lang="en-US" dirty="0" smtClean="0">
                <a:solidFill>
                  <a:srgbClr val="CC7832"/>
                </a:solidFill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CC7832"/>
                </a:solidFill>
              </a:rPr>
              <a:t>public </a:t>
            </a:r>
            <a:r>
              <a:rPr lang="en-US" dirty="0" err="1" smtClean="0"/>
              <a:t>DocMemento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66D"/>
                </a:solidFill>
              </a:rPr>
              <a:t>Pop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A8759"/>
                </a:solidFill>
              </a:rPr>
              <a:t>"</a:t>
            </a:r>
            <a:r>
              <a:rPr lang="ru-RU" dirty="0" smtClean="0">
                <a:solidFill>
                  <a:srgbClr val="6A8759"/>
                </a:solidFill>
              </a:rPr>
              <a:t>Отмена последних действий."</a:t>
            </a:r>
            <a:r>
              <a:rPr lang="ru-RU" dirty="0" smtClean="0"/>
              <a:t>)</a:t>
            </a:r>
            <a:r>
              <a:rPr lang="ru-RU" dirty="0" smtClean="0">
                <a:solidFill>
                  <a:srgbClr val="CC7832"/>
                </a:solidFill>
              </a:rPr>
              <a:t>;</a:t>
            </a:r>
            <a:br>
              <a:rPr lang="ru-RU" dirty="0" smtClean="0">
                <a:solidFill>
                  <a:srgbClr val="CC7832"/>
                </a:solidFill>
              </a:rPr>
            </a:br>
            <a:r>
              <a:rPr lang="ru-RU" dirty="0" smtClean="0">
                <a:solidFill>
                  <a:srgbClr val="CC7832"/>
                </a:solidFill>
              </a:rPr>
              <a:t>        </a:t>
            </a:r>
            <a:r>
              <a:rPr lang="en-US" dirty="0" smtClean="0">
                <a:solidFill>
                  <a:srgbClr val="CC7832"/>
                </a:solidFill>
              </a:rPr>
              <a:t>return </a:t>
            </a:r>
            <a:r>
              <a:rPr lang="en-US" dirty="0" err="1" smtClean="0">
                <a:solidFill>
                  <a:srgbClr val="9876AA"/>
                </a:solidFill>
              </a:rPr>
              <a:t>History</a:t>
            </a:r>
            <a:r>
              <a:rPr lang="en-US" dirty="0" err="1" smtClean="0"/>
              <a:t>.Pop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br>
              <a:rPr lang="en-US" dirty="0" smtClean="0">
                <a:solidFill>
                  <a:srgbClr val="CC7832"/>
                </a:solidFill>
              </a:rPr>
            </a:br>
            <a:r>
              <a:rPr lang="en-US" dirty="0" smtClean="0">
                <a:solidFill>
                  <a:srgbClr val="CC7832"/>
                </a:solidFill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001434" y="1748117"/>
            <a:ext cx="4375243" cy="3619500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Создадим класс, который будет в себе содержать историю изменений документа – </a:t>
            </a:r>
            <a:r>
              <a:rPr lang="ru-RU" sz="2400" dirty="0" err="1" smtClean="0"/>
              <a:t>EditorHistory</a:t>
            </a:r>
            <a:r>
              <a:rPr lang="ru-RU" sz="2400" dirty="0" smtClean="0"/>
              <a:t>. Вся история состояний будет храниться в стеке, который будет скрыт от пользователя для доступа напрямую.</a:t>
            </a: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1678" y="1371599"/>
            <a:ext cx="10178322" cy="4507993"/>
          </a:xfrm>
        </p:spPr>
        <p:txBody>
          <a:bodyPr>
            <a:normAutofit/>
          </a:bodyPr>
          <a:lstStyle/>
          <a:p>
            <a:r>
              <a:rPr lang="ru-RU" dirty="0" smtClean="0"/>
              <a:t>Паттерн строитель</a:t>
            </a:r>
            <a:r>
              <a:rPr lang="ru-RU" dirty="0" smtClean="0"/>
              <a:t>— </a:t>
            </a:r>
            <a:r>
              <a:rPr lang="ru-RU" dirty="0" smtClean="0"/>
              <a:t>это паттерн проектирования, который позволяет поэтапно создавать сложные объекты с помощью четко определенной последовательности действий. Строительство контролируется объектом-распорядителем (</a:t>
            </a:r>
            <a:r>
              <a:rPr lang="ru-RU" dirty="0" err="1" smtClean="0"/>
              <a:t>director</a:t>
            </a:r>
            <a:r>
              <a:rPr lang="ru-RU" dirty="0" smtClean="0"/>
              <a:t>), которому нужно знать только тип создаваемого объекта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Паттерн проектирования строитель </a:t>
            </a:r>
            <a:r>
              <a:rPr lang="ru-RU" dirty="0" smtClean="0"/>
              <a:t>разработан </a:t>
            </a:r>
            <a:r>
              <a:rPr lang="ru-RU" dirty="0" smtClean="0"/>
              <a:t>для обеспечения гибкого решения различных задач создания </a:t>
            </a:r>
            <a:r>
              <a:rPr lang="ru-RU" dirty="0" smtClean="0"/>
              <a:t>объектов.</a:t>
            </a:r>
            <a:endParaRPr lang="ru-RU" dirty="0" smtClean="0"/>
          </a:p>
          <a:p>
            <a:r>
              <a:rPr lang="ru-RU" dirty="0" smtClean="0"/>
              <a:t>Паттерн проектирования строитель </a:t>
            </a:r>
            <a:r>
              <a:rPr lang="ru-RU" dirty="0" smtClean="0"/>
              <a:t>позволяет </a:t>
            </a:r>
            <a:r>
              <a:rPr lang="ru-RU" dirty="0" smtClean="0"/>
              <a:t>отделить построение сложного объекта от его представления.</a:t>
            </a:r>
          </a:p>
          <a:p>
            <a:r>
              <a:rPr lang="ru-RU" dirty="0" smtClean="0"/>
              <a:t>Паттерн строитель </a:t>
            </a:r>
            <a:r>
              <a:rPr lang="ru-RU" dirty="0" smtClean="0"/>
              <a:t>создает </a:t>
            </a:r>
            <a:r>
              <a:rPr lang="ru-RU" dirty="0" smtClean="0"/>
              <a:t>сложные объекты, используя простые объекты и поэтапный подход.</a:t>
            </a:r>
          </a:p>
          <a:p>
            <a:r>
              <a:rPr lang="ru-RU" dirty="0" smtClean="0"/>
              <a:t>Этот </a:t>
            </a:r>
            <a:r>
              <a:rPr lang="ru-RU" dirty="0" smtClean="0"/>
              <a:t>паттерн полезен для создания разных </a:t>
            </a:r>
            <a:r>
              <a:rPr lang="ru-RU" dirty="0" err="1" smtClean="0"/>
              <a:t>иммутабельных</a:t>
            </a:r>
            <a:r>
              <a:rPr lang="ru-RU" dirty="0" smtClean="0"/>
              <a:t> объектов с помощью одного и того же процесса построения объекта.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765" y="1344704"/>
            <a:ext cx="10721787" cy="2967319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Product</a:t>
            </a:r>
            <a:r>
              <a:rPr lang="ru-RU" b="1" dirty="0" smtClean="0"/>
              <a:t> (продукт) </a:t>
            </a:r>
            <a:endParaRPr lang="ru-RU" b="1" dirty="0" smtClean="0"/>
          </a:p>
          <a:p>
            <a:r>
              <a:rPr lang="ru-RU" b="1" dirty="0" err="1" smtClean="0"/>
              <a:t>Builder</a:t>
            </a:r>
            <a:r>
              <a:rPr lang="ru-RU" b="1" dirty="0" smtClean="0"/>
              <a:t> </a:t>
            </a:r>
            <a:r>
              <a:rPr lang="ru-RU" b="1" dirty="0" smtClean="0"/>
              <a:t>(строитель</a:t>
            </a:r>
            <a:r>
              <a:rPr lang="ru-RU" b="1" dirty="0" smtClean="0"/>
              <a:t>)</a:t>
            </a:r>
            <a:endParaRPr lang="ru-RU" dirty="0" smtClean="0"/>
          </a:p>
          <a:p>
            <a:r>
              <a:rPr lang="ru-RU" b="1" dirty="0" err="1" smtClean="0"/>
              <a:t>ConcreteBuilder</a:t>
            </a:r>
            <a:r>
              <a:rPr lang="ru-RU" b="1" dirty="0" smtClean="0"/>
              <a:t> (конкретный строитель)</a:t>
            </a:r>
            <a:r>
              <a:rPr lang="ru-RU" dirty="0" smtClean="0"/>
              <a:t> </a:t>
            </a:r>
          </a:p>
          <a:p>
            <a:r>
              <a:rPr lang="ru-RU" b="1" dirty="0" err="1" smtClean="0"/>
              <a:t>Director</a:t>
            </a:r>
            <a:r>
              <a:rPr lang="ru-RU" b="1" dirty="0" smtClean="0"/>
              <a:t> (распорядитель)</a:t>
            </a:r>
            <a:r>
              <a:rPr lang="ru-RU" dirty="0" smtClean="0"/>
              <a:t> </a:t>
            </a:r>
          </a:p>
        </p:txBody>
      </p:sp>
      <p:pic>
        <p:nvPicPr>
          <p:cNvPr id="1026" name="Picture 2" descr="https://habrastorage.org/r/w1560/getpro/habr/upload_files/5be/75b/89c/5be75b89c5b0ee93b2db8e81711ac07d.png"/>
          <p:cNvPicPr>
            <a:picLocks noChangeAspect="1" noChangeArrowheads="1"/>
          </p:cNvPicPr>
          <p:nvPr/>
        </p:nvPicPr>
        <p:blipFill>
          <a:blip r:embed="rId2" cstate="print"/>
          <a:srcRect l="2983" t="10817" r="3200" b="4404"/>
          <a:stretch>
            <a:fillRect/>
          </a:stretch>
        </p:blipFill>
        <p:spPr bwMode="auto">
          <a:xfrm>
            <a:off x="2646337" y="3281082"/>
            <a:ext cx="7412064" cy="32990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Product</a:t>
            </a:r>
            <a:r>
              <a:rPr lang="ru-RU" b="1" dirty="0" smtClean="0"/>
              <a:t> (продукт)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46310" y="1129553"/>
            <a:ext cx="9598961" cy="5620871"/>
          </a:xfrm>
        </p:spPr>
        <p:txBody>
          <a:bodyPr numCol="2">
            <a:normAutofit fontScale="6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class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4271AE"/>
                </a:solidFill>
                <a:latin typeface="Menlo"/>
              </a:rPr>
              <a:t>Car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8959A8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private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String chassis;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private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String body;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private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String paint;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private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String interior;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4271AE"/>
                </a:solidFill>
                <a:latin typeface="Menlo"/>
              </a:rPr>
              <a:t>Car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super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4271AE"/>
                </a:solidFill>
                <a:latin typeface="Menlo"/>
              </a:rPr>
              <a:t>Car</a:t>
            </a:r>
            <a:r>
              <a:rPr lang="ru-RU" b="1" dirty="0" smtClean="0">
                <a:solidFill>
                  <a:srgbClr val="4271AE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String chassis, String body, String paint, String interior)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(); </a:t>
            </a:r>
            <a:r>
              <a:rPr lang="en-US" b="1" dirty="0" err="1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.chassis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= chassis;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err="1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.body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= body;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err="1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.paint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= paint;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err="1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.interior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= interior;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String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getChassis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chassis;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void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setChassis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(String chassis)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err="1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.chassis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= chassis;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String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getBody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body;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void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setBody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(String body)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err="1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.body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= body;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String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getPaint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paint;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void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setPaint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(String paint)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err="1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.paint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= paint;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String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getInterior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interior;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void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setInterior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(String interior)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err="1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.interior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= interior;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8959A8"/>
                </a:solidFill>
                <a:latin typeface="Menlo"/>
              </a:rPr>
              <a:t>boolean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doQualityCheck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(chassis !=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null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&amp;&amp; 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!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chassis.trim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().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isEmpty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()) &amp;&amp; (body !=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null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&amp;&amp; 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!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body.trim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().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isEmpty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())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&amp;&amp;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(paint !=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null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&amp;&amp; 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!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paint.trim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().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isEmpty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()) 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&amp;&amp; 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interior !=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null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&amp;&amp;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!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interior.trim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().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isEmpty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());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@Override</a:t>
            </a:r>
            <a:endParaRPr lang="ru-RU" dirty="0" smtClean="0">
              <a:solidFill>
                <a:srgbClr val="F5871F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F5871F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String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toString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r>
              <a:rPr lang="en-US" dirty="0" smtClean="0">
                <a:solidFill>
                  <a:srgbClr val="8E908C"/>
                </a:solidFill>
                <a:latin typeface="Menlo"/>
              </a:rPr>
              <a:t>/</a:t>
            </a:r>
            <a:endParaRPr lang="ru-RU" dirty="0" smtClean="0">
              <a:solidFill>
                <a:srgbClr val="8E908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8E908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8E908C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StringBuilder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builder =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new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StringBuilder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builder.append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"Car </a:t>
            </a:r>
            <a:r>
              <a:rPr lang="ru-RU" dirty="0" smtClean="0">
                <a:solidFill>
                  <a:srgbClr val="718C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[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chassis="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).append(chassis).append(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", </a:t>
            </a:r>
            <a:r>
              <a:rPr lang="ru-RU" dirty="0" smtClean="0">
                <a:solidFill>
                  <a:srgbClr val="718C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body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="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).append(body).append(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", </a:t>
            </a:r>
            <a:r>
              <a:rPr lang="ru-RU" dirty="0" smtClean="0">
                <a:solidFill>
                  <a:srgbClr val="718C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paint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="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).append(paint)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builder.toString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794376" y="457199"/>
            <a:ext cx="3146614" cy="503816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2900" b="1" dirty="0" smtClean="0"/>
              <a:t>	</a:t>
            </a:r>
            <a:r>
              <a:rPr lang="ru-RU" sz="2900" b="1" dirty="0" err="1" smtClean="0"/>
              <a:t>Product</a:t>
            </a:r>
            <a:r>
              <a:rPr lang="ru-RU" sz="2900" b="1" dirty="0" smtClean="0"/>
              <a:t> </a:t>
            </a:r>
            <a:r>
              <a:rPr lang="ru-RU" sz="2900" b="1" dirty="0" smtClean="0"/>
              <a:t>(продукт)</a:t>
            </a:r>
            <a:r>
              <a:rPr lang="ru-RU" sz="2900" dirty="0" smtClean="0"/>
              <a:t> - Класс, который определяет сложный объект, который мы пытаемся шаг за шагом сконструировать, используя простые объекты</a:t>
            </a:r>
            <a:r>
              <a:rPr lang="ru-RU" sz="2900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Builder</a:t>
            </a:r>
            <a:r>
              <a:rPr lang="ru-RU" b="1" dirty="0" smtClean="0"/>
              <a:t> (строитель)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interface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CarBuilder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{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CarBuilder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fixChassis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;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CarBuilder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fixBody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CarBuilder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4271AE"/>
                </a:solidFill>
                <a:latin typeface="Menlo"/>
              </a:rPr>
              <a:t>paint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CarBuilder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fixInterior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Car </a:t>
            </a:r>
            <a:r>
              <a:rPr lang="en-US" b="1" dirty="0" smtClean="0">
                <a:solidFill>
                  <a:srgbClr val="4271AE"/>
                </a:solidFill>
                <a:latin typeface="Menlo"/>
              </a:rPr>
              <a:t>build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en-US" dirty="0" smtClean="0">
                <a:solidFill>
                  <a:srgbClr val="4D4D4C"/>
                </a:solidFill>
                <a:latin typeface="Menlo"/>
              </a:rPr>
              <a:t>}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513294" y="2286000"/>
            <a:ext cx="5935102" cy="4320988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b="1" dirty="0" err="1" smtClean="0"/>
              <a:t>Builder</a:t>
            </a:r>
            <a:r>
              <a:rPr lang="ru-RU" b="1" dirty="0" smtClean="0"/>
              <a:t> </a:t>
            </a:r>
            <a:r>
              <a:rPr lang="ru-RU" b="1" dirty="0" smtClean="0"/>
              <a:t>(строитель)</a:t>
            </a:r>
            <a:r>
              <a:rPr lang="ru-RU" dirty="0" smtClean="0"/>
              <a:t> - абстрактный класс/интерфейс, который определяет все этапы, необходимые для производства сложного объекта-</a:t>
            </a:r>
            <a:r>
              <a:rPr lang="ru-RU" b="1" dirty="0" smtClean="0"/>
              <a:t>продукта</a:t>
            </a:r>
            <a:r>
              <a:rPr lang="ru-RU" dirty="0" smtClean="0"/>
              <a:t>. Как правило, здесь объявляются (абстрактно) все этапы (</a:t>
            </a:r>
            <a:r>
              <a:rPr lang="ru-RU" dirty="0" err="1" smtClean="0"/>
              <a:t>buildPart</a:t>
            </a:r>
            <a:r>
              <a:rPr lang="ru-RU" dirty="0" smtClean="0"/>
              <a:t>), а их реализация относится к классам конкретных строителей (</a:t>
            </a:r>
            <a:r>
              <a:rPr lang="ru-RU" dirty="0" err="1" smtClean="0"/>
              <a:t>ConcreteBuilder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7506" y="206188"/>
            <a:ext cx="11044518" cy="1668329"/>
          </a:xfrm>
        </p:spPr>
        <p:txBody>
          <a:bodyPr>
            <a:normAutofit/>
          </a:bodyPr>
          <a:lstStyle/>
          <a:p>
            <a:r>
              <a:rPr lang="ru-RU" sz="4000" b="1" dirty="0" err="1" smtClean="0"/>
              <a:t>ConcreteBuilder</a:t>
            </a:r>
            <a:r>
              <a:rPr lang="ru-RU" sz="4000" b="1" dirty="0" smtClean="0"/>
              <a:t> (конкретный строитель)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48871" y="914401"/>
            <a:ext cx="5522257" cy="5943600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class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SportsCarBuilder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implements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CarBuilder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{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private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String chassis;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private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String body;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private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String paint;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private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String interior;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SportsCarBuilder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super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@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Override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CarBuilder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fixChassis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System.out.println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"Assembling chassis of the sports model"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);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err="1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.chassis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= 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"Sporty Chassis"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@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Override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CarBuilder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fixBody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System.out.println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"Assembling body of the sports model"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);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err="1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.body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= 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"Sporty Body"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@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Override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CarBuilder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4271AE"/>
                </a:solidFill>
                <a:latin typeface="Menlo"/>
              </a:rPr>
              <a:t>paint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System.out.println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"Painting body of the sports model"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);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err="1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.paint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= 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"Sporty Torch Red Paint"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; 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@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Override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CarBuilder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fixInterior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System.out.println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"Setting up interior of the sports </a:t>
            </a:r>
            <a:r>
              <a:rPr lang="ru-RU" dirty="0" smtClean="0">
                <a:solidFill>
                  <a:srgbClr val="718C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model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);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err="1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.interior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= 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"Sporty interior"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@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Override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Car </a:t>
            </a:r>
            <a:r>
              <a:rPr lang="en-US" b="1" dirty="0" smtClean="0">
                <a:solidFill>
                  <a:srgbClr val="4271AE"/>
                </a:solidFill>
                <a:latin typeface="Menlo"/>
              </a:rPr>
              <a:t>build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Car 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car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=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new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Car(chassis, body, paint, interior);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if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car.doQualityCheck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())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car;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else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	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System.out.println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"Car assembly is incomplete. Can't deliver!"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);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null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; } }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373906" y="1470212"/>
            <a:ext cx="5298140" cy="4435288"/>
          </a:xfrm>
        </p:spPr>
        <p:txBody>
          <a:bodyPr>
            <a:noAutofit/>
          </a:bodyPr>
          <a:lstStyle/>
          <a:p>
            <a:r>
              <a:rPr lang="ru-RU" sz="2400" b="1" dirty="0" err="1" smtClean="0"/>
              <a:t>ConcreteBuilder</a:t>
            </a:r>
            <a:r>
              <a:rPr lang="ru-RU" sz="2400" b="1" dirty="0" smtClean="0"/>
              <a:t> (конкретный строитель)</a:t>
            </a:r>
            <a:r>
              <a:rPr lang="ru-RU" sz="2400" dirty="0" smtClean="0"/>
              <a:t> - класс-строитель, который предоставляет фактический код для создания объекта-</a:t>
            </a:r>
            <a:r>
              <a:rPr lang="ru-RU" sz="2400" b="1" dirty="0" smtClean="0"/>
              <a:t>продукта</a:t>
            </a:r>
            <a:r>
              <a:rPr lang="ru-RU" sz="2400" dirty="0" smtClean="0"/>
              <a:t>. У нас может быть несколько разных </a:t>
            </a:r>
            <a:r>
              <a:rPr lang="ru-RU" sz="2400" b="1" dirty="0" smtClean="0"/>
              <a:t>ConcreteBuilder</a:t>
            </a:r>
            <a:r>
              <a:rPr lang="ru-RU" sz="2400" dirty="0" smtClean="0"/>
              <a:t>-классов, каждый из которых реализует различную разновидность или способ создания объекта-</a:t>
            </a:r>
            <a:r>
              <a:rPr lang="ru-RU" sz="2400" b="1" dirty="0" smtClean="0"/>
              <a:t>продукта</a:t>
            </a:r>
            <a:r>
              <a:rPr lang="ru-RU" sz="2400" dirty="0" smtClean="0"/>
              <a:t>.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 err="1" smtClean="0"/>
              <a:t>Director</a:t>
            </a:r>
            <a:r>
              <a:rPr lang="ru-RU" sz="5400" b="1" dirty="0" smtClean="0"/>
              <a:t> (</a:t>
            </a:r>
            <a:r>
              <a:rPr lang="ru-RU" sz="5400" b="1" dirty="0" smtClean="0"/>
              <a:t>распорядитель)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14400" y="2232212"/>
            <a:ext cx="7566212" cy="367328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class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AutomotiveEngineer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{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private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CarBuilder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builder;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AutomotiveEngineer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</a:t>
            </a:r>
            <a:r>
              <a:rPr lang="en-US" dirty="0" err="1" smtClean="0">
                <a:solidFill>
                  <a:srgbClr val="F5871F"/>
                </a:solidFill>
                <a:latin typeface="Menlo"/>
              </a:rPr>
              <a:t>CarBuilder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 builder)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super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err="1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.builder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= builder;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if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</a:t>
            </a:r>
            <a:r>
              <a:rPr lang="en-US" b="1" dirty="0" err="1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.builder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==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null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)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throw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new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IllegalArgumentException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"Automotive Engineer can't 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work </a:t>
            </a:r>
            <a:r>
              <a:rPr lang="en-US" dirty="0" smtClean="0">
                <a:solidFill>
                  <a:srgbClr val="718C00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);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Car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manufactureCar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builder.fixChassis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().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fixBody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().paint().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fixInterior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().build();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960659" y="1407459"/>
            <a:ext cx="3926541" cy="416634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 smtClean="0"/>
              <a:t>    Распорядитель</a:t>
            </a:r>
            <a:r>
              <a:rPr lang="ru-RU" sz="2400" dirty="0" smtClean="0"/>
              <a:t> </a:t>
            </a:r>
            <a:r>
              <a:rPr lang="ru-RU" sz="2400" dirty="0" smtClean="0"/>
              <a:t>-</a:t>
            </a:r>
            <a:r>
              <a:rPr lang="ru-RU" sz="2400" dirty="0" err="1" smtClean="0"/>
              <a:t>супервизионный</a:t>
            </a:r>
            <a:r>
              <a:rPr lang="ru-RU" sz="2400" dirty="0" smtClean="0"/>
              <a:t> </a:t>
            </a:r>
            <a:r>
              <a:rPr lang="ru-RU" sz="2400" dirty="0" smtClean="0"/>
              <a:t>класс, под </a:t>
            </a:r>
            <a:r>
              <a:rPr lang="ru-RU" sz="2400" dirty="0" err="1" smtClean="0"/>
              <a:t>конролем</a:t>
            </a:r>
            <a:r>
              <a:rPr lang="ru-RU" sz="2400" dirty="0" smtClean="0"/>
              <a:t> </a:t>
            </a:r>
            <a:r>
              <a:rPr lang="ru-RU" sz="2400" dirty="0" err="1" smtClean="0"/>
              <a:t>котрого</a:t>
            </a:r>
            <a:r>
              <a:rPr lang="ru-RU" sz="2400" dirty="0" smtClean="0"/>
              <a:t> строитель выполняет скоординированные этапы для создания </a:t>
            </a:r>
            <a:r>
              <a:rPr lang="ru-RU" sz="2400" dirty="0" smtClean="0"/>
              <a:t>объекта-продукта. Распорядитель </a:t>
            </a:r>
            <a:r>
              <a:rPr lang="ru-RU" sz="2400" dirty="0" smtClean="0"/>
              <a:t>обычно получает на вход строителя с этапами на выполнение в четком порядке для построения </a:t>
            </a:r>
            <a:r>
              <a:rPr lang="ru-RU" sz="2400" dirty="0" smtClean="0"/>
              <a:t>объекта-продукта.</a:t>
            </a:r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63034" y="1676401"/>
            <a:ext cx="6866965" cy="4203192"/>
          </a:xfrm>
        </p:spPr>
        <p:txBody>
          <a:bodyPr>
            <a:normAutofit/>
          </a:bodyPr>
          <a:lstStyle/>
          <a:p>
            <a:r>
              <a:rPr lang="ru-RU" dirty="0" smtClean="0"/>
              <a:t>Адаптер — это шаблон структурного проектирования, который позволяет объектам с несовместимыми интерфейсами взаимодействовать друг с другом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Адаптер получает интерфейс, совместимый с одним из существующих объектов.</a:t>
            </a:r>
          </a:p>
          <a:p>
            <a:r>
              <a:rPr lang="ru-RU" dirty="0" smtClean="0"/>
              <a:t>Используя этот интерфейс, существующий объект может безопасно вызывать методы адаптера.</a:t>
            </a:r>
          </a:p>
          <a:p>
            <a:r>
              <a:rPr lang="ru-RU" dirty="0" smtClean="0"/>
              <a:t>При получении вызова адаптер передает запрос второму объекту, но в формате и порядке, которые ожидает второй объект</a:t>
            </a:r>
            <a:r>
              <a:rPr lang="ru-RU" dirty="0" smtClean="0"/>
              <a:t>.</a:t>
            </a:r>
            <a:endParaRPr lang="ru-RU" dirty="0" smtClean="0"/>
          </a:p>
        </p:txBody>
      </p:sp>
      <p:pic>
        <p:nvPicPr>
          <p:cNvPr id="16386" name="Picture 2" descr="https://habrastorage.org/r/w1560/getpro/habr/upload_files/f93/653/a21/f93653a210c53b690b15e711a0522ac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810" y="1869141"/>
            <a:ext cx="3216537" cy="40206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8959A8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4271AE"/>
                </a:solidFill>
              </a:rPr>
              <a:t>SpecialEnemy</a:t>
            </a:r>
            <a:r>
              <a:rPr lang="en-US" dirty="0" smtClean="0"/>
              <a:t> {   </a:t>
            </a:r>
            <a:endParaRPr lang="ru-RU" dirty="0" smtClean="0"/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8959A8"/>
                </a:solidFill>
              </a:rPr>
              <a:t>	</a:t>
            </a:r>
            <a:r>
              <a:rPr lang="ru-RU" b="1" dirty="0" smtClean="0">
                <a:solidFill>
                  <a:srgbClr val="8959A8"/>
                </a:solidFill>
              </a:rPr>
              <a:t>	</a:t>
            </a:r>
            <a:r>
              <a:rPr lang="en-US" b="1" dirty="0" smtClean="0">
                <a:solidFill>
                  <a:srgbClr val="8959A8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/>
              <a:t>String </a:t>
            </a:r>
            <a:r>
              <a:rPr lang="en-US" b="1" dirty="0" err="1" smtClean="0">
                <a:solidFill>
                  <a:srgbClr val="4271AE"/>
                </a:solidFill>
              </a:rPr>
              <a:t>castSpell</a:t>
            </a:r>
            <a:r>
              <a:rPr lang="en-US" dirty="0" smtClean="0">
                <a:solidFill>
                  <a:srgbClr val="F5871F"/>
                </a:solidFill>
              </a:rPr>
              <a:t>()</a:t>
            </a:r>
            <a:r>
              <a:rPr lang="en-US" dirty="0" smtClean="0"/>
              <a:t> {      </a:t>
            </a:r>
            <a:endParaRPr lang="ru-RU" dirty="0" smtClean="0"/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8959A8"/>
                </a:solidFill>
              </a:rPr>
              <a:t>	</a:t>
            </a:r>
            <a:r>
              <a:rPr lang="ru-RU" b="1" dirty="0" smtClean="0">
                <a:solidFill>
                  <a:srgbClr val="8959A8"/>
                </a:solidFill>
              </a:rPr>
              <a:t>		</a:t>
            </a:r>
            <a:r>
              <a:rPr lang="en-US" b="1" dirty="0" smtClean="0">
                <a:solidFill>
                  <a:srgbClr val="8959A8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18C00"/>
                </a:solidFill>
              </a:rPr>
              <a:t>"using spell"</a:t>
            </a:r>
            <a:r>
              <a:rPr lang="en-US" dirty="0" smtClean="0"/>
              <a:t>;   </a:t>
            </a:r>
            <a:endParaRPr lang="ru-RU" dirty="0" smtClean="0"/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8959A8"/>
                </a:solidFill>
                <a:latin typeface="Menlo"/>
              </a:rPr>
              <a:t>interface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IEnemy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 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String </a:t>
            </a:r>
            <a:r>
              <a:rPr lang="en-US" b="1" dirty="0" smtClean="0">
                <a:solidFill>
                  <a:srgbClr val="4271AE"/>
                </a:solidFill>
                <a:latin typeface="Menlo"/>
              </a:rPr>
              <a:t>attack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;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8959A8"/>
                </a:solidFill>
                <a:latin typeface="Menlo"/>
              </a:rPr>
              <a:t>class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EnemyAdapter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implements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b="1" dirty="0" err="1" smtClean="0">
                <a:solidFill>
                  <a:srgbClr val="4271AE"/>
                </a:solidFill>
                <a:latin typeface="Menlo"/>
              </a:rPr>
              <a:t>IEnemy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 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SpecialEnemy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e;  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EnemyAdapter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SpecialEnemy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se) {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	</a:t>
            </a:r>
            <a:r>
              <a:rPr lang="en-US" b="1" dirty="0" err="1" smtClean="0">
                <a:solidFill>
                  <a:srgbClr val="8959A8"/>
                </a:solidFill>
                <a:latin typeface="Menlo"/>
              </a:rPr>
              <a:t>this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.e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= se;  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 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public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string </a:t>
            </a:r>
            <a:r>
              <a:rPr lang="en-US" b="1" dirty="0" smtClean="0">
                <a:solidFill>
                  <a:srgbClr val="4271AE"/>
                </a:solidFill>
                <a:latin typeface="Menlo"/>
              </a:rPr>
              <a:t>attack</a:t>
            </a:r>
            <a:r>
              <a:rPr lang="en-US" dirty="0" smtClean="0">
                <a:solidFill>
                  <a:srgbClr val="F5871F"/>
                </a:solidFill>
                <a:latin typeface="Menlo"/>
              </a:rPr>
              <a:t>()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{     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b="1" dirty="0" smtClean="0">
                <a:solidFill>
                  <a:srgbClr val="4D4D4C"/>
                </a:solidFill>
                <a:latin typeface="Menlo"/>
              </a:rPr>
              <a:t>		</a:t>
            </a:r>
            <a:r>
              <a:rPr lang="en-US" b="1" dirty="0" smtClean="0">
                <a:solidFill>
                  <a:srgbClr val="8959A8"/>
                </a:solidFill>
                <a:latin typeface="Menlo"/>
              </a:rPr>
              <a:t>return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4D4D4C"/>
                </a:solidFill>
                <a:latin typeface="Menlo"/>
              </a:rPr>
              <a:t>e.CastSpell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();   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ru-RU" dirty="0" smtClean="0">
                <a:solidFill>
                  <a:srgbClr val="4D4D4C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</a:t>
            </a:r>
            <a:endParaRPr lang="ru-RU" dirty="0" smtClean="0">
              <a:solidFill>
                <a:srgbClr val="4D4D4C"/>
              </a:solidFill>
              <a:latin typeface="Menlo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4D4D4C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4D4D4C"/>
                </a:solidFill>
                <a:latin typeface="Menlo"/>
              </a:rPr>
              <a:t>}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5262281" y="2214282"/>
            <a:ext cx="6633883" cy="3691218"/>
          </a:xfrm>
        </p:spPr>
        <p:txBody>
          <a:bodyPr>
            <a:noAutofit/>
          </a:bodyPr>
          <a:lstStyle/>
          <a:p>
            <a:r>
              <a:rPr lang="ru-RU" dirty="0" smtClean="0"/>
              <a:t>Создадим класс </a:t>
            </a:r>
            <a:r>
              <a:rPr lang="ru-RU" b="1" dirty="0" err="1" smtClean="0"/>
              <a:t>SpecialEnemy</a:t>
            </a:r>
            <a:r>
              <a:rPr lang="ru-RU" dirty="0" smtClean="0"/>
              <a:t>, использующий метод </a:t>
            </a:r>
            <a:r>
              <a:rPr lang="ru-RU" b="1" dirty="0" err="1" smtClean="0"/>
              <a:t>CastSpell</a:t>
            </a:r>
            <a:r>
              <a:rPr lang="ru-RU" dirty="0" smtClean="0"/>
              <a:t>. </a:t>
            </a:r>
            <a:r>
              <a:rPr lang="ru-RU" dirty="0" smtClean="0"/>
              <a:t>Затем, создадим интерфейс </a:t>
            </a:r>
            <a:r>
              <a:rPr lang="ru-RU" b="1" dirty="0" err="1" smtClean="0"/>
              <a:t>IEnemy</a:t>
            </a:r>
            <a:r>
              <a:rPr lang="ru-RU" dirty="0" smtClean="0"/>
              <a:t> для управления поведением врагов, в данном случае это только один метод для </a:t>
            </a:r>
            <a:r>
              <a:rPr lang="ru-RU" dirty="0" smtClean="0"/>
              <a:t>атаки. </a:t>
            </a:r>
            <a:r>
              <a:rPr lang="ru-RU" dirty="0" smtClean="0"/>
              <a:t>Теперь нам нужно реализовать этот интерфейс в классе </a:t>
            </a:r>
            <a:r>
              <a:rPr lang="ru-RU" b="1" dirty="0" err="1" smtClean="0"/>
              <a:t>EnemyAdapter</a:t>
            </a:r>
            <a:r>
              <a:rPr lang="ru-RU" dirty="0" smtClean="0"/>
              <a:t>, который соединит обе части вместе</a:t>
            </a:r>
            <a:r>
              <a:rPr lang="ru-RU" dirty="0" smtClean="0"/>
              <a:t>. </a:t>
            </a:r>
            <a:r>
              <a:rPr lang="ru-RU" dirty="0" smtClean="0"/>
              <a:t>Нам нужно добавить ссылку на </a:t>
            </a:r>
            <a:r>
              <a:rPr lang="ru-RU" b="1" dirty="0" err="1" smtClean="0"/>
              <a:t>SpecialEnemy</a:t>
            </a:r>
            <a:r>
              <a:rPr lang="ru-RU" dirty="0" smtClean="0"/>
              <a:t>, чтобы иметь доступ к методу </a:t>
            </a:r>
            <a:r>
              <a:rPr lang="ru-RU" b="1" dirty="0" err="1" smtClean="0"/>
              <a:t>CastSpell</a:t>
            </a:r>
            <a:r>
              <a:rPr lang="ru-RU" dirty="0" smtClean="0"/>
              <a:t>. Таким образом, мы можем использовать метод атаки без реализации его в </a:t>
            </a:r>
            <a:r>
              <a:rPr lang="ru-RU" b="1" dirty="0" err="1" smtClean="0"/>
              <a:t>SpecialEnemy</a:t>
            </a:r>
            <a:r>
              <a:rPr lang="ru-RU" dirty="0" smtClean="0"/>
              <a:t>. Или мы можем создать конструктор и передать туда экземпляр </a:t>
            </a:r>
            <a:r>
              <a:rPr lang="ru-RU" b="1" dirty="0" err="1" smtClean="0"/>
              <a:t>SpecialEnemy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Эмблема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441</TotalTime>
  <Words>415</Words>
  <Application>Microsoft Office PowerPoint</Application>
  <PresentationFormat>Произвольный</PresentationFormat>
  <Paragraphs>167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Эмблема</vt:lpstr>
      <vt:lpstr>Паттерны проектирования</vt:lpstr>
      <vt:lpstr>строитель</vt:lpstr>
      <vt:lpstr>составляющие</vt:lpstr>
      <vt:lpstr>Product (продукт) </vt:lpstr>
      <vt:lpstr>Builder (строитель) </vt:lpstr>
      <vt:lpstr>ConcreteBuilder (конкретный строитель)</vt:lpstr>
      <vt:lpstr>Director (распорядитель)</vt:lpstr>
      <vt:lpstr>адаптер</vt:lpstr>
      <vt:lpstr>адаптер</vt:lpstr>
      <vt:lpstr>Хранитель</vt:lpstr>
      <vt:lpstr>Хранитель</vt:lpstr>
      <vt:lpstr>хранитель</vt:lpstr>
      <vt:lpstr>хранитель</vt:lpstr>
      <vt:lpstr>хранитель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Хакимова Регина Рустамовна</dc:creator>
  <cp:lastModifiedBy>User</cp:lastModifiedBy>
  <cp:revision>34</cp:revision>
  <dcterms:created xsi:type="dcterms:W3CDTF">2023-04-04T10:35:03Z</dcterms:created>
  <dcterms:modified xsi:type="dcterms:W3CDTF">2023-04-18T07:59:55Z</dcterms:modified>
</cp:coreProperties>
</file>