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10A39-0577-4E6B-B740-0608BB768A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31E32-C1D1-473A-B486-EC07986DEF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063D1-89DF-4C2D-9A78-686113D767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72B55B-F746-420B-A197-33E99C686473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43F90-BDEC-40A7-8661-AFC0DFCECF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71BF1-B624-43BC-9266-C34AE6AAFB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123022-0DCB-45A3-87D0-ABF11F22739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7527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8EB1F-AB89-4278-94E3-6654D0FC26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CC598-87D4-4E2F-B86E-E35A2506A4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D6183-360E-495D-B74E-7647E47D90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EB9F67-CC9D-4806-9E03-790B9E9C0CE5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CD9FB-3FDE-4965-B8F3-6225537ADE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1A2AB-B484-4F26-A212-899F92226A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4D2CB-CE47-4301-A9CA-5F727BC1C6A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0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1AEAE9-9ABE-4651-91E8-BA6D5FD8B20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663BDD-EC43-486E-84D6-E2C439D24B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520CB-57F8-49FB-8AC2-9D6B090570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4F2318-52CD-4B4D-BEF8-2B8C453671F3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773D9-1688-46F0-B875-76916BF08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CD0F4-1530-446C-A792-A9714D8444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70F001-FA25-46B4-B8D6-E230BF373A5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82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8182D-C081-4719-BA6A-3413050C78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6F5D-34CD-444E-B328-46A51F9CEA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B7D96-0A7B-491E-8F53-7776CAADD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CBAE6D-ED53-4EA3-96FE-2AC627ED5F4E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46E19-2BE4-40C9-8FBB-3BF99EFF9A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C04FA-8AF6-441C-8851-967AE6D5CA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637695-6439-4AD8-8ED3-3A0C32E0B88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994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73263-C360-4102-9BB0-4340367AC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5A67E-A363-42F2-86C6-74870B410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10C3E-52BB-4120-9A94-62FAC190F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4921F3-71F7-417D-8779-F184EACDD9ED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0AADB-BDC6-472B-82D5-8F713123D4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18E00-3BF5-4F93-A533-C6C8582568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83490D-28F1-4C56-A017-B91438A0E94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33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7E67-D252-4B68-864C-D65F3EA51D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2A927-8E0B-40F2-9F03-F5C86A0CFE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CC8EF6-5287-4088-B0E9-5D9BBC6F874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1C72B8-0818-4750-9C5F-A243CAF527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9F75D1-65C4-4BD4-BE88-AA50D6366418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2698-7D9C-416F-9577-90A2BA17F3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FBFD9-8988-41FC-AEA6-97A536A842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481B4B-BCB1-4802-86F8-ACAE8D3B2F9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4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D9F6B-CC26-4A51-A657-0E5FA4311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E08398-4368-4100-95FB-AF40E0212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9B7183-8721-401E-B915-0FC98AE9CB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E41998-B207-4DBD-9D94-A19D9917B52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1080FE-E309-4D3C-BE3F-4116644D2A1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C4E4E0-E5A9-4EF9-BF72-D9B6072D80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853487-BED8-4EDE-90AA-E235846255C3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84B876-2115-45E3-8468-52665155F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93D2F9-EB92-4ACC-BAEE-73A9199840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110638-D76F-426D-906A-7CBA58B547B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4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4D23-B75A-44C3-9311-B5D5119D12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2B5E96-4C8F-4671-BD18-0CC71A37C5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23FD69-44C8-40F0-ACA9-721A7412D583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111189-7D7D-4AEA-B2C9-FA6F386BF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9D90AF-5601-43E0-8A4B-2FA0530CB3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2389AB-4E1B-4DDE-A0B0-A0DC993D478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2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1C5F29-D73A-4936-AB5F-636110032A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554B84-512B-4F54-8B34-CB18715B6B68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FB56EC-3FCF-4063-91A2-015ABA47B2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0BCA1F-5F50-4076-A65E-C33B003FA3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F90815-0A95-489C-ACC4-8883B6EF390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657C9-C9C9-41CC-B3C3-DCF61458D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27C8D-2DB5-4407-98E3-8E415C45C7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3FEC8-29F7-40AC-8ADB-B25C5C438FA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7E245-9759-4415-A6A3-1070D1E7D1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EA5D9-7471-49A8-B675-6730F2392145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F6064-BA9B-47A1-9F3B-79EB855D80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D48CDE-39BE-495D-81FB-057325C499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BF4015-BC23-449E-978D-63F50444725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56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89F9D-ABEC-465A-B9DD-90B38CECCC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83834B-3821-4BCE-89D7-5437A03147E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E844EC-0884-44D8-BD6C-99F157AF80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00D9D-95CB-4C41-B53A-A479B5328F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D30A0-E534-4A59-96CD-0C3F8AEC46D1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B6B8E-003F-45EC-AE46-764F88C269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AB38A9-B4E9-487C-9AB1-97E5444A4F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DA4247-85FF-4B60-8C96-CEB805A230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8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4615C0-35A8-4544-81BD-C57A3160B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DA72E-1F7E-44D8-8141-FCEBDA36D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23B3A-ED20-4475-9859-67C43DF35B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9283B53-C607-4CAE-9CC2-4F19D8023424}" type="datetime1">
              <a:rPr lang="es-ES"/>
              <a:pPr lvl="0"/>
              <a:t>06/11/2017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2F6CA-7256-4CD3-A84E-334AB4F02D0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CA221A-327D-44A4-8CC7-9BEEB4ADEE3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B1ABD57-1B35-4C49-9797-B4D809DEEEB0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3DAB-A3B5-4047-8B06-3CF9F363F5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5066" y="1359017"/>
            <a:ext cx="9720044" cy="951323"/>
          </a:xfrm>
        </p:spPr>
        <p:txBody>
          <a:bodyPr/>
          <a:lstStyle/>
          <a:p>
            <a:pPr lvl="0"/>
            <a:r>
              <a:rPr lang="es-ES" b="1">
                <a:effectLst>
                  <a:outerShdw dist="38096" dir="2700000">
                    <a:srgbClr val="000000"/>
                  </a:outerShdw>
                </a:effectLst>
              </a:rPr>
              <a:t>Fundamentos de Computación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4A54D-630F-4847-A820-F7B05F2AC7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s-ES" b="1"/>
              <a:t>Escáner- </a:t>
            </a:r>
            <a:r>
              <a:rPr lang="es-AR" b="1"/>
              <a:t>Formatos Gráficos</a:t>
            </a:r>
            <a:endParaRPr lang="es-ES" b="1"/>
          </a:p>
          <a:p>
            <a:pPr lvl="0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C881B-572A-42D6-B58E-173595B838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Profundidad del color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FAE92-45F5-41F9-9494-D6B1C44C28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s-ES"/>
              <a:t>Este parámetro, expresado en bits, indica el número de tonalidades de color que un píxel puede adoptar</a:t>
            </a:r>
          </a:p>
          <a:p>
            <a:pPr marL="0" lvl="0" indent="0" algn="just">
              <a:buNone/>
            </a:pPr>
            <a:r>
              <a:rPr lang="es-ES"/>
              <a:t>Según el número de bits: </a:t>
            </a:r>
          </a:p>
          <a:p>
            <a:pPr lvl="0" algn="just">
              <a:buFont typeface="Wingdings" pitchFamily="2"/>
              <a:buChar char="Ø"/>
            </a:pPr>
            <a:r>
              <a:rPr lang="es-ES"/>
              <a:t>1 bits, resultaría una imagen en blanco y negro. </a:t>
            </a:r>
          </a:p>
          <a:p>
            <a:pPr lvl="0" algn="just">
              <a:buFont typeface="Wingdings" pitchFamily="2"/>
              <a:buChar char="Ø"/>
            </a:pPr>
            <a:r>
              <a:rPr lang="es-ES"/>
              <a:t>8 bits, se obtendría una imagen de 256 tonos de grises. </a:t>
            </a:r>
          </a:p>
          <a:p>
            <a:pPr lvl="0" algn="just">
              <a:buFont typeface="Wingdings" pitchFamily="2"/>
              <a:buChar char="Ø"/>
            </a:pPr>
            <a:r>
              <a:rPr lang="es-ES"/>
              <a:t>24 bits u 8 bits por componente de color (verde, rojo, azul), la imagen puede llegar a ser de 16'7 millones de colores. </a:t>
            </a:r>
          </a:p>
          <a:p>
            <a:pPr lvl="0" algn="just">
              <a:buFont typeface="Wingdings" pitchFamily="2"/>
              <a:buChar char="Ø"/>
            </a:pPr>
            <a:r>
              <a:rPr lang="es-ES"/>
              <a:t>30 bits, permite sobrepasar los mil millones de colores..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6E4C-E47B-4C97-A5B8-026E7B8E7C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¿Cuánto ocupa una imagen?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B9899-6D26-4F47-9E65-3E39A1B8D2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164357"/>
            <a:ext cx="10515600" cy="4012606"/>
          </a:xfrm>
        </p:spPr>
        <p:txBody>
          <a:bodyPr/>
          <a:lstStyle/>
          <a:p>
            <a:pPr marL="0" lvl="0" indent="0" algn="just">
              <a:buNone/>
            </a:pPr>
            <a:r>
              <a:rPr lang="es-ES"/>
              <a:t>Para saber exactamente cuál va a ser el tamaño de una imagen, deberemos calcular primero el número de píxeles (o puntos) que tendrá, y para ello usamos la siguiente fórmula:</a:t>
            </a:r>
          </a:p>
        </p:txBody>
      </p:sp>
      <p:pic>
        <p:nvPicPr>
          <p:cNvPr id="4" name="Picture 4" descr="Resultado de imagen para pregunta pensando">
            <a:extLst>
              <a:ext uri="{FF2B5EF4-FFF2-40B4-BE49-F238E27FC236}">
                <a16:creationId xmlns:a16="http://schemas.microsoft.com/office/drawing/2014/main" id="{8F671C4B-789F-4822-BFE3-6D90119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33677" y="365129"/>
            <a:ext cx="1239569" cy="1601836"/>
          </a:xfrm>
          <a:prstGeom prst="rect">
            <a:avLst/>
          </a:prstGeom>
          <a:solidFill>
            <a:srgbClr val="EDEDED"/>
          </a:solidFill>
          <a:ln w="190496" cap="sq">
            <a:solidFill>
              <a:srgbClr val="FFFFFF"/>
            </a:solidFill>
            <a:prstDash val="solid"/>
            <a:miter/>
          </a:ln>
          <a:effectLst>
            <a:outerShdw dist="50803" dir="12900142" algn="tl">
              <a:srgbClr val="000000">
                <a:alpha val="3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25B1F3-1C38-4C3A-8547-A638DD47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4" y="3941512"/>
            <a:ext cx="10496553" cy="971550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5E3DD-A027-49C3-9FF4-9F3A2F531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¿Cuánto ocupa una imagen?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DB502-1BA8-4AB2-94BF-EC5A5BCEA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7867" y="3322042"/>
            <a:ext cx="10515600" cy="2894204"/>
          </a:xfrm>
        </p:spPr>
        <p:txBody>
          <a:bodyPr/>
          <a:lstStyle/>
          <a:p>
            <a:pPr lvl="0" algn="just"/>
            <a:r>
              <a:rPr lang="es-ES"/>
              <a:t>Donde L y A son las dimensiones de la imagen en centímetros (una pulgada = 2,54 cm) </a:t>
            </a:r>
          </a:p>
          <a:p>
            <a:pPr lvl="0" algn="just"/>
            <a:r>
              <a:rPr lang="es-ES"/>
              <a:t>RH y RV las resoluciones horizontal y vertical respectivamente medidas en puntos/pulgada. </a:t>
            </a:r>
          </a:p>
          <a:p>
            <a:pPr lvl="0" algn="just"/>
            <a:r>
              <a:rPr lang="es-ES"/>
              <a:t>Para calcular el tamaño en bits, multiplicaremos el Nº de píxel por el número de bits por píxel.</a:t>
            </a:r>
          </a:p>
        </p:txBody>
      </p:sp>
      <p:pic>
        <p:nvPicPr>
          <p:cNvPr id="4" name="Picture 4" descr="Resultado de imagen para pregunta pensando">
            <a:extLst>
              <a:ext uri="{FF2B5EF4-FFF2-40B4-BE49-F238E27FC236}">
                <a16:creationId xmlns:a16="http://schemas.microsoft.com/office/drawing/2014/main" id="{3E5ED5AA-0998-4963-B2F1-3676E80F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15870" y="334021"/>
            <a:ext cx="957376" cy="1237174"/>
          </a:xfrm>
          <a:prstGeom prst="rect">
            <a:avLst/>
          </a:prstGeom>
          <a:solidFill>
            <a:srgbClr val="EDEDED"/>
          </a:solidFill>
          <a:ln w="190496" cap="sq">
            <a:solidFill>
              <a:srgbClr val="FFFFFF"/>
            </a:solidFill>
            <a:prstDash val="solid"/>
            <a:miter/>
          </a:ln>
          <a:effectLst>
            <a:outerShdw dist="50803" dir="12900142" algn="tl">
              <a:srgbClr val="000000">
                <a:alpha val="3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E44676-F484-457C-A516-E6CB3348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40" y="1830957"/>
            <a:ext cx="10496553" cy="971550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B85908D5-5CFF-48E4-8617-FE3E7A5D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9" y="335383"/>
            <a:ext cx="10974162" cy="59395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 descr="Resultado de imagen para ejemplo">
            <a:extLst>
              <a:ext uri="{FF2B5EF4-FFF2-40B4-BE49-F238E27FC236}">
                <a16:creationId xmlns:a16="http://schemas.microsoft.com/office/drawing/2014/main" id="{4B442A10-6565-457C-9D68-F38C18EA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34149" y="5283896"/>
            <a:ext cx="1013895" cy="12511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E3037-6B5C-481C-9E32-7A4A2D3B92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46DCA-9CF3-4F84-A999-04973E6011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Imagen analógica a digital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lvl="0"/>
            <a:r>
              <a:rPr lang="es-ES"/>
              <a:t>Imagen digital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ACFF61-270E-412C-8380-0AA4CACE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63" y="2686635"/>
            <a:ext cx="7171666" cy="663799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000"/>
              </a:srgbClr>
            </a:outerShdw>
          </a:effectLst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52EB5097-DC18-43E4-8676-072EF698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63" y="5325520"/>
            <a:ext cx="6619871" cy="552453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DB726-BB22-43FB-9B01-DD0F4C2C8C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C1092-C3C9-4C00-BED5-177F7072251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Trabajo Práctico N.º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C9345-4DC4-4DCA-A651-09B4D5E981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/>
              <a:t>Escáner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3213A-FC03-4B26-A1C0-6E261CBB82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57" y="1976631"/>
            <a:ext cx="7131341" cy="4351336"/>
          </a:xfrm>
        </p:spPr>
        <p:txBody>
          <a:bodyPr/>
          <a:lstStyle/>
          <a:p>
            <a:pPr lvl="0" algn="just"/>
            <a:r>
              <a:rPr lang="es-ES"/>
              <a:t>Son unos dispositivos de </a:t>
            </a:r>
            <a:r>
              <a:rPr lang="es-ES" b="1"/>
              <a:t>entrada </a:t>
            </a:r>
          </a:p>
          <a:p>
            <a:pPr lvl="0" algn="just"/>
            <a:r>
              <a:rPr lang="es-ES"/>
              <a:t>utilizan un </a:t>
            </a:r>
            <a:r>
              <a:rPr lang="es-ES" b="1"/>
              <a:t>haz luminoso </a:t>
            </a:r>
            <a:r>
              <a:rPr lang="es-ES"/>
              <a:t>para detectar los patrones de luz y oscuridad (o los colores) de la superficie del papel, convirtiendo la imagen en </a:t>
            </a:r>
            <a:r>
              <a:rPr lang="es-ES" b="1"/>
              <a:t>señales digitales</a:t>
            </a:r>
            <a:r>
              <a:rPr lang="es-ES"/>
              <a:t>.</a:t>
            </a:r>
          </a:p>
          <a:p>
            <a:pPr lvl="0" algn="just"/>
            <a:r>
              <a:rPr lang="es-ES"/>
              <a:t>Transforma las imágenes a </a:t>
            </a:r>
            <a:r>
              <a:rPr lang="es-ES" b="1"/>
              <a:t>formato digital</a:t>
            </a:r>
            <a:r>
              <a:rPr lang="es-ES"/>
              <a:t>, es decir en series de </a:t>
            </a:r>
            <a:r>
              <a:rPr lang="es-ES" b="1"/>
              <a:t>0</a:t>
            </a:r>
            <a:r>
              <a:rPr lang="es-ES"/>
              <a:t> y de </a:t>
            </a:r>
            <a:r>
              <a:rPr lang="es-ES" b="1"/>
              <a:t>1</a:t>
            </a:r>
          </a:p>
        </p:txBody>
      </p:sp>
      <p:pic>
        <p:nvPicPr>
          <p:cNvPr id="4" name="Picture 4" descr="Resultado de imagen para escaner">
            <a:extLst>
              <a:ext uri="{FF2B5EF4-FFF2-40B4-BE49-F238E27FC236}">
                <a16:creationId xmlns:a16="http://schemas.microsoft.com/office/drawing/2014/main" id="{E4CBDC18-8CF3-44C9-AEA5-3783B92D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36652" y="1690689"/>
            <a:ext cx="3594433" cy="3846048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ADFB0-C141-4E40-843A-CF7F2D0E7C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OCR</a:t>
            </a:r>
            <a:r>
              <a:rPr lang="es-ES"/>
              <a:t> (“Optical Character Recognition”),</a:t>
            </a:r>
          </a:p>
        </p:txBody>
      </p:sp>
      <p:pic>
        <p:nvPicPr>
          <p:cNvPr id="3" name="Picture 2" descr="Resultado de imagen para OCR (“Optical Character Recognition”),">
            <a:extLst>
              <a:ext uri="{FF2B5EF4-FFF2-40B4-BE49-F238E27FC236}">
                <a16:creationId xmlns:a16="http://schemas.microsoft.com/office/drawing/2014/main" id="{24A4702A-5F81-48FE-AC46-DA9E0667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68429" y="3673025"/>
            <a:ext cx="4171611" cy="2333493"/>
          </a:xfrm>
          <a:prstGeom prst="rect">
            <a:avLst/>
          </a:prstGeom>
          <a:noFill/>
          <a:ln cap="flat">
            <a:noFill/>
          </a:ln>
          <a:effectLst>
            <a:outerShdw dist="38098" dir="7799737" algn="tl">
              <a:srgbClr val="000000">
                <a:alpha val="40000"/>
              </a:srgbClr>
            </a:outerShdw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84A3373-5584-4227-85D0-DCDA587E1B26}"/>
              </a:ext>
            </a:extLst>
          </p:cNvPr>
          <p:cNvSpPr/>
          <p:nvPr/>
        </p:nvSpPr>
        <p:spPr>
          <a:xfrm>
            <a:off x="838203" y="1690689"/>
            <a:ext cx="9673209" cy="175432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Reconocimiento Óptico de Caracteres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. </a:t>
            </a: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Procedimiento que permite digitalizar un texto a través de un </a:t>
            </a: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escáner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.</a:t>
            </a:r>
          </a:p>
          <a:p>
            <a:pPr marL="285750" marR="0" lvl="0" indent="-28575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Convertirlo en texto reconocible por el ordenador, pudiendo ser editado, nos evita tener que teclear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6BB8C-5EC8-4839-A905-DD335C4124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Escáner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EBAC-D212-4256-A740-37ED5B0CA4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s-ES"/>
              <a:t>Un escáner se compone de dos piezas básicas: </a:t>
            </a:r>
          </a:p>
          <a:p>
            <a:pPr marL="514350" lvl="0" indent="-514350" algn="just">
              <a:buFont typeface="Calibri Light"/>
              <a:buAutoNum type="arabicPeriod"/>
            </a:pPr>
            <a:r>
              <a:rPr lang="es-ES"/>
              <a:t>El cabezal de reconocimiento óptico</a:t>
            </a:r>
          </a:p>
          <a:p>
            <a:pPr marL="514350" lvl="0" indent="-514350" algn="just">
              <a:buFont typeface="Calibri Light"/>
              <a:buAutoNum type="arabicPeriod"/>
            </a:pPr>
            <a:r>
              <a:rPr lang="es-ES"/>
              <a:t>Un simple mecanismo de avance por debajo de un cristal que hace las veces de soporte para los objetos que se van a escanear.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EAE57-CB99-4120-84F8-E439D2A19A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Cabezal de reconocimiento óptico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24896-CD12-405A-BCDF-CD04D21F4B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/>
              <a:t>Realiza un muestreo del objeto</a:t>
            </a:r>
          </a:p>
          <a:p>
            <a:pPr lvl="0" algn="just"/>
            <a:r>
              <a:rPr lang="es-ES"/>
              <a:t>Reconociendo un determinado número de puntos por pulgada y a cada uno de estos puntos le asigna un valor en función del número de bits del proceso: 1 bit sería 1 color (negro o blanco), 2 bits serían 4 colores, 8 bits serían 256 colores y así sucesivamente hasta llegar a los 32 bits (color verdadero). </a:t>
            </a:r>
          </a:p>
          <a:p>
            <a:pPr lvl="0" algn="just"/>
            <a:r>
              <a:rPr lang="es-ES"/>
              <a:t>Los escáneres en color suelen disponer de 3 fuentes de luz (rojo, verde y azul), y utilizando simultáneamente cada una de ellas, se pueden formar las imágenes en color.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A6974-DDFE-4E36-BFC9-39F2182DCC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Funcionamiento del escáner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2014E-6386-47D8-881F-0D97CCB388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916485" cy="4351336"/>
          </a:xfrm>
        </p:spPr>
        <p:txBody>
          <a:bodyPr/>
          <a:lstStyle/>
          <a:p>
            <a:pPr lvl="0" algn="just"/>
            <a:r>
              <a:rPr lang="es-ES"/>
              <a:t>El documento </a:t>
            </a:r>
            <a:r>
              <a:rPr lang="es-ES" b="1"/>
              <a:t>se ilumina línea a línea </a:t>
            </a:r>
            <a:r>
              <a:rPr lang="es-ES"/>
              <a:t>por una fuente de luz fluorescente o incandescente.</a:t>
            </a:r>
          </a:p>
          <a:p>
            <a:pPr lvl="0" algn="just"/>
            <a:endParaRPr lang="es-ES"/>
          </a:p>
          <a:p>
            <a:pPr lvl="0" algn="just"/>
            <a:r>
              <a:rPr lang="es-ES"/>
              <a:t> La luz reflejada incide a través de una lente sobre un fotosensor denominado </a:t>
            </a:r>
            <a:r>
              <a:rPr lang="es-ES" b="1"/>
              <a:t>CCD</a:t>
            </a:r>
            <a:r>
              <a:rPr lang="es-ES"/>
              <a:t> (“charge coupled device”). EL CCD es una tabla lineal de elementos fotoeléctricos o detectores.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9B810-2B22-446E-A0F9-273E29CE4E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Funcionamiento del escáner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CDEE8-214D-4995-B8AC-904BDA4A17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292443" cy="4351336"/>
          </a:xfrm>
        </p:spPr>
        <p:txBody>
          <a:bodyPr/>
          <a:lstStyle/>
          <a:p>
            <a:pPr lvl="0"/>
            <a:r>
              <a:rPr lang="es-ES"/>
              <a:t>Para conseguir un escáner en color, el procedimiento descrito es repetido tres veces utilizando cada vez un filtro de color distinto ( rojo, verdes y azules)</a:t>
            </a:r>
          </a:p>
        </p:txBody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62C53BF8-4403-4502-9D1B-E28CF8D5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2983" y="1506839"/>
            <a:ext cx="3999704" cy="3929222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E3EE-73B9-4F7D-B130-8F17468F60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Funcionamiento del escáner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BF210-7618-4511-9F14-C161FBDC240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Estos niveles de tensión eléctrica, analógicos, deben convertirse en valores digitales. </a:t>
            </a:r>
          </a:p>
          <a:p>
            <a:pPr lvl="0"/>
            <a:r>
              <a:rPr lang="es-ES"/>
              <a:t>Un conversor analógico-digital (ADC) convierte el voltaje de salida de cada elemento del CCD en una trama de bits adecuada, que representa la intensidad de la luz reflejada.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0FEC3-B916-4BA1-872D-6460D3F597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Funcionamiento del escáner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C7D9D-E9FA-46F7-A99B-DCB4F7604D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/>
              <a:t>Una vez convertidos los valores analógicos en digitales, la información resultante puede:</a:t>
            </a:r>
          </a:p>
          <a:p>
            <a:pPr lvl="0"/>
            <a:r>
              <a:rPr lang="es-ES"/>
              <a:t>Almacenarse localmente en una RAM para un procesado posterior (frecuentemente en aplicaciones OCR)</a:t>
            </a:r>
          </a:p>
          <a:p>
            <a:pPr lvl="0"/>
            <a:r>
              <a:rPr lang="es-ES"/>
              <a:t>Enviar directamente al ordenador. Así, una vez recibidos los datos de la imagen digitalizada, el ordenador puede procesar la información, mediante software OCR, de edición de gráficos u otras utilidades.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630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Fundamentos de Computación</vt:lpstr>
      <vt:lpstr>Escáner </vt:lpstr>
      <vt:lpstr>OCR (“Optical Character Recognition”),</vt:lpstr>
      <vt:lpstr>Escáner </vt:lpstr>
      <vt:lpstr>Cabezal de reconocimiento óptico</vt:lpstr>
      <vt:lpstr>Funcionamiento del escáner</vt:lpstr>
      <vt:lpstr>Funcionamiento del escáner</vt:lpstr>
      <vt:lpstr>Funcionamiento del escáner</vt:lpstr>
      <vt:lpstr>Funcionamiento del escáner</vt:lpstr>
      <vt:lpstr>Profundidad del color</vt:lpstr>
      <vt:lpstr>¿Cuánto ocupa una imagen?</vt:lpstr>
      <vt:lpstr>¿Cuánto ocupa una imagen?</vt:lpstr>
      <vt:lpstr>Presentación de PowerPoint</vt:lpstr>
      <vt:lpstr>Diferencias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9</dc:title>
  <dc:creator>Hogar</dc:creator>
  <cp:lastModifiedBy>Hogar</cp:lastModifiedBy>
  <cp:revision>1</cp:revision>
  <dcterms:created xsi:type="dcterms:W3CDTF">2017-11-06T18:10:35Z</dcterms:created>
  <dcterms:modified xsi:type="dcterms:W3CDTF">2017-11-06T19:13:24Z</dcterms:modified>
</cp:coreProperties>
</file>