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4" r:id="rId5"/>
    <p:sldId id="267" r:id="rId6"/>
    <p:sldId id="268" r:id="rId7"/>
    <p:sldId id="270" r:id="rId8"/>
    <p:sldId id="271" r:id="rId9"/>
    <p:sldId id="273" r:id="rId10"/>
    <p:sldId id="274" r:id="rId11"/>
    <p:sldId id="277" r:id="rId12"/>
    <p:sldId id="278" r:id="rId13"/>
    <p:sldId id="279" r:id="rId14"/>
    <p:sldId id="280" r:id="rId15"/>
    <p:sldId id="281" r:id="rId16"/>
    <p:sldId id="282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title>
      <c:tx>
        <c:rich>
          <a:bodyPr/>
          <a:lstStyle/>
          <a:p>
            <a:pPr>
              <a:defRPr lang="es-AR"/>
            </a:pPr>
            <a:r>
              <a:rPr lang="en-US" dirty="0"/>
              <a:t>DISCO DURO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Lbls>
            <c:dLbl>
              <c:idx val="0"/>
              <c:layout>
                <c:manualLayout>
                  <c:x val="-0.16326692670360649"/>
                  <c:y val="1.0313827134689349E-3"/>
                </c:manualLayout>
              </c:layout>
              <c:tx>
                <c:rich>
                  <a:bodyPr/>
                  <a:lstStyle/>
                  <a:p>
                    <a:r>
                      <a:rPr lang="en-US" b="1" dirty="0"/>
                      <a:t>D: 500 GB</a:t>
                    </a:r>
                    <a:endParaRPr lang="en-US" dirty="0"/>
                  </a:p>
                </c:rich>
              </c:tx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29-4ACA-B708-EB1BC422364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="1" dirty="0"/>
                      <a:t>C:</a:t>
                    </a:r>
                    <a:r>
                      <a:rPr lang="en-US" b="1" baseline="0" dirty="0"/>
                      <a:t> </a:t>
                    </a:r>
                    <a:r>
                      <a:rPr lang="en-US" b="1" dirty="0"/>
                      <a:t>150 GB</a:t>
                    </a:r>
                    <a:endParaRPr lang="en-US" dirty="0"/>
                  </a:p>
                </c:rich>
              </c:tx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29-4ACA-B708-EB1BC422364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b="1" dirty="0"/>
                      <a:t>E: 50 GB</a:t>
                    </a:r>
                    <a:endParaRPr lang="en-US" dirty="0"/>
                  </a:p>
                </c:rich>
              </c:tx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29-4ACA-B708-EB1BC4223641}"/>
                </c:ext>
              </c:extLst>
            </c:dLbl>
            <c:dLbl>
              <c:idx val="3"/>
              <c:layout>
                <c:manualLayout>
                  <c:x val="0.12781848449499375"/>
                  <c:y val="0.139088631524385"/>
                </c:manualLayout>
              </c:layout>
              <c:tx>
                <c:rich>
                  <a:bodyPr/>
                  <a:lstStyle/>
                  <a:p>
                    <a:r>
                      <a:rPr lang="en-US" b="1" dirty="0"/>
                      <a:t>F: 300 GB</a:t>
                    </a:r>
                    <a:endParaRPr lang="en-US" dirty="0"/>
                  </a:p>
                </c:rich>
              </c:tx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29-4ACA-B708-EB1BC42236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AR" b="1"/>
                </a:pPr>
                <a:endParaRPr lang="es-ES"/>
              </a:p>
            </c:txPr>
            <c:showPercent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  <c:pt idx="3">
                  <c:v>4º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0.5</c:v>
                </c:pt>
                <c:pt idx="1">
                  <c:v>0.15000000000000002</c:v>
                </c:pt>
                <c:pt idx="2">
                  <c:v>5.000000000000001E-2</c:v>
                </c:pt>
                <c:pt idx="3">
                  <c:v>0.30000000000000004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129-4ACA-B708-EB1BC4223641}"/>
            </c:ext>
          </c:extLst>
        </c:ser>
        <c:dLbls>
          <c:showPercent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es-E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3292819"/>
              </p:ext>
            </p:extLst>
          </p:nvPr>
        </p:nvGraphicFramePr>
        <p:xfrm>
          <a:off x="1547664" y="1628800"/>
          <a:ext cx="6552728" cy="36003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763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763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0066">
                <a:tc>
                  <a:txBody>
                    <a:bodyPr/>
                    <a:lstStyle/>
                    <a:p>
                      <a:r>
                        <a:rPr lang="es-AR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 1 o</a:t>
                      </a:r>
                      <a:r>
                        <a:rPr lang="es-AR" baseline="0" dirty="0"/>
                        <a:t> 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0066">
                <a:tc>
                  <a:txBody>
                    <a:bodyPr/>
                    <a:lstStyle/>
                    <a:p>
                      <a:r>
                        <a:rPr lang="es-AR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0066">
                <a:tc>
                  <a:txBody>
                    <a:bodyPr/>
                    <a:lstStyle/>
                    <a:p>
                      <a:r>
                        <a:rPr lang="es-AR" dirty="0"/>
                        <a:t>KILOBYTE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1024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0066">
                <a:tc>
                  <a:txBody>
                    <a:bodyPr/>
                    <a:lstStyle/>
                    <a:p>
                      <a:r>
                        <a:rPr lang="es-AR" dirty="0"/>
                        <a:t>MEGABYTE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1024 Kilobyte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0066">
                <a:tc>
                  <a:txBody>
                    <a:bodyPr/>
                    <a:lstStyle/>
                    <a:p>
                      <a:r>
                        <a:rPr lang="es-AR" dirty="0"/>
                        <a:t>GIGABYTE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1024 Megabyte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0066">
                <a:tc>
                  <a:txBody>
                    <a:bodyPr/>
                    <a:lstStyle/>
                    <a:p>
                      <a:r>
                        <a:rPr lang="es-AR" dirty="0"/>
                        <a:t>TERABYTE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1024 Gigabyte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6640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AR" dirty="0"/>
              <a:t>5. Si tengo particionado el disco duro de la siguiente manera…..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781402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83047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Responder: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/>
              <a:t>¿de qué tamaño es el disco duro en TB?</a:t>
            </a:r>
          </a:p>
          <a:p>
            <a:pPr marL="514350" indent="-514350">
              <a:buFont typeface="+mj-lt"/>
              <a:buAutoNum type="arabicPeriod"/>
            </a:pPr>
            <a:endParaRPr lang="es-AR" dirty="0"/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b="1" dirty="0" err="1">
                <a:solidFill>
                  <a:srgbClr val="C00000"/>
                </a:solidFill>
              </a:rPr>
              <a:t>Rta</a:t>
            </a:r>
            <a:r>
              <a:rPr lang="es-AR" b="1" dirty="0">
                <a:solidFill>
                  <a:srgbClr val="C00000"/>
                </a:solidFill>
              </a:rPr>
              <a:t>: 1TB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2. ¿de qué tamaño es la partición F en MB?</a:t>
            </a:r>
          </a:p>
          <a:p>
            <a:pPr marL="0" indent="0">
              <a:buNone/>
            </a:pPr>
            <a:r>
              <a:rPr lang="es-AR" dirty="0"/>
              <a:t>	 GB-&gt; MB (multiplicar) 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b="1" dirty="0" err="1">
                <a:solidFill>
                  <a:srgbClr val="C00000"/>
                </a:solidFill>
              </a:rPr>
              <a:t>Rta</a:t>
            </a:r>
            <a:r>
              <a:rPr lang="es-AR" b="1" dirty="0">
                <a:solidFill>
                  <a:srgbClr val="C00000"/>
                </a:solidFill>
              </a:rPr>
              <a:t>: 307200 MB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29945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Responder: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3. ¿cuánto espacio disponible hay en la partición C si el espacio utilizado en la misma es del 40%?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150 GB----100 % ( PARTICIÓN  C)</a:t>
            </a:r>
          </a:p>
          <a:p>
            <a:pPr marL="0" indent="0">
              <a:buNone/>
            </a:pPr>
            <a:r>
              <a:rPr lang="es-AR" dirty="0">
                <a:solidFill>
                  <a:srgbClr val="00B050"/>
                </a:solidFill>
              </a:rPr>
              <a:t>X </a:t>
            </a:r>
            <a:r>
              <a:rPr lang="es-AR" dirty="0"/>
              <a:t>   GB----40% ( PARTICIÓN C OCUPADA)</a:t>
            </a:r>
          </a:p>
          <a:p>
            <a:pPr marL="0" indent="0">
              <a:buNone/>
            </a:pPr>
            <a:r>
              <a:rPr lang="es-AR" b="1" dirty="0">
                <a:solidFill>
                  <a:srgbClr val="00B050"/>
                </a:solidFill>
              </a:rPr>
              <a:t>X= (40*150)/100= 60- &gt; OCUPADO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>
                <a:solidFill>
                  <a:srgbClr val="0070C0"/>
                </a:solidFill>
              </a:rPr>
              <a:t>¿ Y LIBRE?</a:t>
            </a:r>
          </a:p>
        </p:txBody>
      </p:sp>
    </p:spTree>
    <p:extLst>
      <p:ext uri="{BB962C8B-B14F-4D97-AF65-F5344CB8AC3E}">
        <p14:creationId xmlns:p14="http://schemas.microsoft.com/office/powerpoint/2010/main" xmlns="" val="234658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Responder: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4. Si el espacio ocupado en la partición E es de 44,5 GB</a:t>
            </a:r>
          </a:p>
          <a:p>
            <a:pPr marL="0" indent="0">
              <a:buNone/>
            </a:pPr>
            <a:endParaRPr lang="es-AR" dirty="0"/>
          </a:p>
          <a:p>
            <a:pPr marL="514350" indent="-514350">
              <a:buFont typeface="+mj-lt"/>
              <a:buAutoNum type="alphaLcPeriod"/>
            </a:pPr>
            <a:r>
              <a:rPr lang="es-AR" dirty="0"/>
              <a:t>¿cuál es el porcentaje del disco ocupado?¿ y libre?</a:t>
            </a:r>
          </a:p>
          <a:p>
            <a:pPr marL="514350" indent="-514350">
              <a:buFont typeface="+mj-lt"/>
              <a:buAutoNum type="alphaLcPeriod"/>
            </a:pPr>
            <a:r>
              <a:rPr lang="es-AR" dirty="0"/>
              <a:t>¿cuánto espacio disponible tengo en MB?</a:t>
            </a:r>
          </a:p>
          <a:p>
            <a:pPr marL="514350" indent="-514350">
              <a:buFont typeface="+mj-lt"/>
              <a:buAutoNum type="alphaLcPeriod"/>
            </a:pPr>
            <a:r>
              <a:rPr lang="es-AR" dirty="0"/>
              <a:t>¿cuánto espacio ocupado tengo en MB?</a:t>
            </a:r>
          </a:p>
          <a:p>
            <a:pPr marL="514350" indent="-514350">
              <a:buFont typeface="+mj-lt"/>
              <a:buAutoNum type="alphaLcPeriod"/>
            </a:pPr>
            <a:endParaRPr lang="es-AR" dirty="0"/>
          </a:p>
          <a:p>
            <a:pPr marL="514350" indent="-514350">
              <a:buFont typeface="+mj-lt"/>
              <a:buAutoNum type="alphaLcPeriod"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1682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Responder: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05273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/>
              <a:t>4. Si el espacio ocupado en la partición E es de 44,5 GB</a:t>
            </a:r>
          </a:p>
          <a:p>
            <a:pPr marL="0" indent="0">
              <a:buNone/>
            </a:pPr>
            <a:endParaRPr lang="es-AR" dirty="0"/>
          </a:p>
          <a:p>
            <a:pPr marL="514350" indent="-514350">
              <a:buFont typeface="+mj-lt"/>
              <a:buAutoNum type="alphaLcPeriod"/>
            </a:pPr>
            <a:r>
              <a:rPr lang="es-AR" dirty="0"/>
              <a:t>¿cuál es el porcentaje del disco ocupado?¿ y libre?</a:t>
            </a:r>
          </a:p>
          <a:p>
            <a:pPr marL="0" indent="0">
              <a:buNone/>
            </a:pPr>
            <a:r>
              <a:rPr lang="es-AR" dirty="0"/>
              <a:t>50 GB-----100% (total)</a:t>
            </a:r>
          </a:p>
          <a:p>
            <a:pPr marL="0" indent="0">
              <a:buNone/>
            </a:pPr>
            <a:r>
              <a:rPr lang="es-AR" dirty="0"/>
              <a:t>44,5 GB----X  (ocupado)</a:t>
            </a:r>
          </a:p>
          <a:p>
            <a:pPr marL="0" indent="0">
              <a:buNone/>
            </a:pPr>
            <a:r>
              <a:rPr lang="es-AR" dirty="0"/>
              <a:t>X= (44.5*100)/50=89 </a:t>
            </a:r>
          </a:p>
          <a:p>
            <a:pPr marL="0" indent="0">
              <a:buNone/>
            </a:pPr>
            <a:endParaRPr lang="es-AR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b="1" dirty="0">
                <a:solidFill>
                  <a:srgbClr val="00B050"/>
                </a:solidFill>
              </a:rPr>
              <a:t>Libre???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>
                <a:solidFill>
                  <a:srgbClr val="C00000"/>
                </a:solidFill>
              </a:rPr>
              <a:t>Rta</a:t>
            </a:r>
            <a:r>
              <a:rPr lang="es-AR" dirty="0">
                <a:solidFill>
                  <a:srgbClr val="C00000"/>
                </a:solidFill>
              </a:rPr>
              <a:t>: Ocupado: 89%- libre 11%</a:t>
            </a:r>
          </a:p>
          <a:p>
            <a:pPr marL="514350" indent="-514350">
              <a:buFont typeface="+mj-lt"/>
              <a:buAutoNum type="alphaLcPeriod"/>
            </a:pPr>
            <a:endParaRPr lang="es-AR" dirty="0"/>
          </a:p>
          <a:p>
            <a:pPr marL="514350" indent="-514350">
              <a:buFont typeface="+mj-lt"/>
              <a:buAutoNum type="alphaLcPeriod"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94064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Responder: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4. Si el espacio ocupado en la partición E es de 44,5 GB</a:t>
            </a:r>
          </a:p>
          <a:p>
            <a:pPr marL="0" indent="0">
              <a:buNone/>
            </a:pPr>
            <a:r>
              <a:rPr lang="es-AR" dirty="0"/>
              <a:t>b. ¿cuánto espacio disponible tengo en MB?</a:t>
            </a:r>
          </a:p>
          <a:p>
            <a:pPr marL="0" indent="0">
              <a:buNone/>
            </a:pPr>
            <a:r>
              <a:rPr lang="es-AR" dirty="0"/>
              <a:t>Espacio disponible en GB-&gt; 50-44,5= 5,5 GB</a:t>
            </a:r>
          </a:p>
          <a:p>
            <a:pPr marL="0" indent="0">
              <a:buNone/>
            </a:pPr>
            <a:r>
              <a:rPr lang="es-AR" dirty="0"/>
              <a:t>Pasar a MB </a:t>
            </a:r>
          </a:p>
          <a:p>
            <a:pPr marL="0" indent="0">
              <a:buNone/>
            </a:pPr>
            <a:r>
              <a:rPr lang="es-AR" dirty="0"/>
              <a:t>GB-&gt;MB (</a:t>
            </a:r>
            <a:r>
              <a:rPr lang="es-AR" dirty="0" err="1"/>
              <a:t>mutiplicar</a:t>
            </a:r>
            <a:r>
              <a:rPr lang="es-AR" dirty="0"/>
              <a:t>) </a:t>
            </a:r>
          </a:p>
          <a:p>
            <a:pPr marL="0" indent="0">
              <a:buNone/>
            </a:pPr>
            <a:r>
              <a:rPr lang="es-AR" dirty="0"/>
              <a:t>5,5*1024= 5632 MB</a:t>
            </a:r>
          </a:p>
          <a:p>
            <a:pPr marL="0" indent="0">
              <a:buNone/>
            </a:pPr>
            <a:r>
              <a:rPr lang="es-AR" b="1" dirty="0" err="1">
                <a:solidFill>
                  <a:srgbClr val="C00000"/>
                </a:solidFill>
              </a:rPr>
              <a:t>Rta</a:t>
            </a:r>
            <a:r>
              <a:rPr lang="es-AR" b="1" dirty="0">
                <a:solidFill>
                  <a:srgbClr val="C00000"/>
                </a:solidFill>
              </a:rPr>
              <a:t>= 5632 MB</a:t>
            </a:r>
          </a:p>
          <a:p>
            <a:pPr marL="514350" indent="-514350">
              <a:buFont typeface="+mj-lt"/>
              <a:buAutoNum type="alphaLcPeriod"/>
            </a:pPr>
            <a:endParaRPr lang="es-AR" dirty="0"/>
          </a:p>
          <a:p>
            <a:pPr marL="514350" indent="-514350">
              <a:buFont typeface="+mj-lt"/>
              <a:buAutoNum type="alphaLcPeriod"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6515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Responder: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4. Si el espacio ocupado en la partición E es de 44,5 GB</a:t>
            </a:r>
          </a:p>
          <a:p>
            <a:pPr marL="0" indent="0">
              <a:buNone/>
            </a:pPr>
            <a:r>
              <a:rPr lang="es-AR" dirty="0"/>
              <a:t>c. ¿cuánto espacio ocupado tengo en MB?</a:t>
            </a:r>
          </a:p>
          <a:p>
            <a:pPr marL="0" indent="0">
              <a:buNone/>
            </a:pPr>
            <a:r>
              <a:rPr lang="es-AR" dirty="0"/>
              <a:t>GB-&gt; MB (</a:t>
            </a:r>
            <a:r>
              <a:rPr lang="es-AR" dirty="0" err="1"/>
              <a:t>mutiplicar</a:t>
            </a:r>
            <a:r>
              <a:rPr lang="es-AR" dirty="0"/>
              <a:t>)</a:t>
            </a:r>
          </a:p>
          <a:p>
            <a:pPr marL="0" indent="0">
              <a:buNone/>
            </a:pPr>
            <a:r>
              <a:rPr lang="es-AR" dirty="0"/>
              <a:t>44,5*1024=45568 MB</a:t>
            </a:r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: </a:t>
            </a:r>
            <a:r>
              <a:rPr lang="es-AR" b="1" dirty="0">
                <a:solidFill>
                  <a:srgbClr val="C00000"/>
                </a:solidFill>
              </a:rPr>
              <a:t>45568 MB</a:t>
            </a:r>
          </a:p>
          <a:p>
            <a:pPr marL="0" indent="0">
              <a:buNone/>
            </a:pPr>
            <a:endParaRPr lang="es-AR" dirty="0"/>
          </a:p>
          <a:p>
            <a:pPr marL="514350" indent="-514350">
              <a:buFont typeface="+mj-lt"/>
              <a:buAutoNum type="alphaLcPeriod"/>
            </a:pPr>
            <a:endParaRPr lang="es-AR" dirty="0"/>
          </a:p>
          <a:p>
            <a:pPr marL="514350" indent="-514350">
              <a:buFont typeface="+mj-lt"/>
              <a:buAutoNum type="alphaLcPeriod"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66689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620688"/>
            <a:ext cx="8229600" cy="46085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dirty="0"/>
              <a:t>Para pasar de una unidad </a:t>
            </a:r>
            <a:r>
              <a:rPr lang="es-AR" b="1" dirty="0">
                <a:solidFill>
                  <a:srgbClr val="FF0000"/>
                </a:solidFill>
              </a:rPr>
              <a:t>más grande a otra más pequeña</a:t>
            </a:r>
            <a:r>
              <a:rPr lang="es-AR" dirty="0"/>
              <a:t>, se multiplica por </a:t>
            </a:r>
            <a:r>
              <a:rPr lang="es-AR" b="1" dirty="0"/>
              <a:t>1024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TB-&gt; GB-&gt; MB-&gt; KB-&gt; B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BYTE-&gt; bit   </a:t>
            </a:r>
            <a:r>
              <a:rPr lang="es-AR" b="1" dirty="0">
                <a:solidFill>
                  <a:srgbClr val="00B050"/>
                </a:solidFill>
              </a:rPr>
              <a:t>????</a:t>
            </a:r>
          </a:p>
          <a:p>
            <a:pPr marL="0" indent="0">
              <a:buNone/>
            </a:pPr>
            <a:r>
              <a:rPr lang="es-AR" dirty="0"/>
              <a:t>Para pasar de una unidad </a:t>
            </a:r>
            <a:r>
              <a:rPr lang="es-AR" b="1" dirty="0">
                <a:solidFill>
                  <a:srgbClr val="FF0000"/>
                </a:solidFill>
              </a:rPr>
              <a:t>más </a:t>
            </a:r>
            <a:r>
              <a:rPr lang="es-AR" b="1" dirty="0" smtClean="0">
                <a:solidFill>
                  <a:srgbClr val="FF0000"/>
                </a:solidFill>
              </a:rPr>
              <a:t>pequeña </a:t>
            </a:r>
            <a:r>
              <a:rPr lang="es-AR" b="1" dirty="0">
                <a:solidFill>
                  <a:srgbClr val="FF0000"/>
                </a:solidFill>
              </a:rPr>
              <a:t>a otra más grande </a:t>
            </a:r>
            <a:r>
              <a:rPr lang="es-AR" dirty="0"/>
              <a:t>se divide por </a:t>
            </a:r>
            <a:r>
              <a:rPr lang="es-AR" b="1" dirty="0"/>
              <a:t>1024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B-&gt; KB-&gt; MB-&gt; GB-&gt; TB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bit -&gt;  BYTE            </a:t>
            </a:r>
            <a:r>
              <a:rPr lang="es-AR" b="1" dirty="0">
                <a:solidFill>
                  <a:srgbClr val="00B050"/>
                </a:solidFill>
              </a:rPr>
              <a:t>????</a:t>
            </a:r>
          </a:p>
          <a:p>
            <a:pPr marL="0" indent="0">
              <a:buNone/>
            </a:pPr>
            <a:endParaRPr lang="es-AR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xmlns="" val="388251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9533993"/>
              </p:ext>
            </p:extLst>
          </p:nvPr>
        </p:nvGraphicFramePr>
        <p:xfrm>
          <a:off x="1547664" y="1484784"/>
          <a:ext cx="6552728" cy="37444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763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763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44082">
                <a:tc>
                  <a:txBody>
                    <a:bodyPr/>
                    <a:lstStyle/>
                    <a:p>
                      <a:r>
                        <a:rPr lang="es-AR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/>
                        <a:t> 8589934592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0066">
                <a:tc>
                  <a:txBody>
                    <a:bodyPr/>
                    <a:lstStyle/>
                    <a:p>
                      <a:r>
                        <a:rPr lang="es-AR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/>
                        <a:t>1073741824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0066">
                <a:tc>
                  <a:txBody>
                    <a:bodyPr/>
                    <a:lstStyle/>
                    <a:p>
                      <a:r>
                        <a:rPr lang="es-AR" dirty="0"/>
                        <a:t>KILOBYTE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1" dirty="0"/>
                        <a:t>1048576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0066">
                <a:tc>
                  <a:txBody>
                    <a:bodyPr/>
                    <a:lstStyle/>
                    <a:p>
                      <a:r>
                        <a:rPr lang="es-AR" dirty="0"/>
                        <a:t>MEGABYTE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0066">
                <a:tc>
                  <a:txBody>
                    <a:bodyPr/>
                    <a:lstStyle/>
                    <a:p>
                      <a:r>
                        <a:rPr lang="es-AR" dirty="0"/>
                        <a:t>GIGABYTE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0066">
                <a:tc>
                  <a:txBody>
                    <a:bodyPr/>
                    <a:lstStyle/>
                    <a:p>
                      <a:r>
                        <a:rPr lang="es-AR" dirty="0"/>
                        <a:t>TERABYTE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/>
                        <a:t>0,009765625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2616376" y="548680"/>
            <a:ext cx="466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Calcular la unidad de medida que corresponda..</a:t>
            </a:r>
          </a:p>
        </p:txBody>
      </p:sp>
    </p:spTree>
    <p:extLst>
      <p:ext uri="{BB962C8B-B14F-4D97-AF65-F5344CB8AC3E}">
        <p14:creationId xmlns:p14="http://schemas.microsoft.com/office/powerpoint/2010/main" xmlns="" val="96017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Calcular…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/>
              <a:t>1. ¿Cuántos MB de memoria RAM tiene un ordenador que tiene 1 GB?</a:t>
            </a:r>
          </a:p>
          <a:p>
            <a:pPr marL="0" indent="0">
              <a:buNone/>
            </a:pPr>
            <a:r>
              <a:rPr lang="es-AR" dirty="0"/>
              <a:t>GB-&gt; MB (multiplicar) 1*1024= 1024 MB</a:t>
            </a:r>
          </a:p>
          <a:p>
            <a:pPr marL="0" indent="0">
              <a:buNone/>
            </a:pPr>
            <a:r>
              <a:rPr lang="es-AR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30037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836712"/>
          </a:xfrm>
        </p:spPr>
        <p:txBody>
          <a:bodyPr/>
          <a:lstStyle/>
          <a:p>
            <a:r>
              <a:rPr lang="es-AR" dirty="0"/>
              <a:t>Calcular…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602" y="764704"/>
            <a:ext cx="9505056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2.  ¿Cuántos KB de memoria RAM tiene un ordenador que tiene 3 GB?</a:t>
            </a:r>
          </a:p>
          <a:p>
            <a:pPr marL="0" indent="0">
              <a:buNone/>
            </a:pPr>
            <a:r>
              <a:rPr lang="es-AR" sz="4400" dirty="0"/>
              <a:t>DOS formas</a:t>
            </a:r>
          </a:p>
          <a:p>
            <a:pPr marL="514350" indent="-514350">
              <a:buFont typeface="+mj-lt"/>
              <a:buAutoNum type="alphaLcPeriod"/>
            </a:pPr>
            <a:r>
              <a:rPr lang="es-AR" sz="4400" dirty="0"/>
              <a:t>GB-&gt; MB-&gt; KB (multiplicar) </a:t>
            </a:r>
          </a:p>
          <a:p>
            <a:pPr marL="0" indent="0">
              <a:buNone/>
            </a:pPr>
            <a:r>
              <a:rPr lang="es-AR" sz="4400" dirty="0"/>
              <a:t>	3*1024=3072 MB</a:t>
            </a:r>
          </a:p>
          <a:p>
            <a:pPr marL="0" indent="0">
              <a:buNone/>
            </a:pPr>
            <a:r>
              <a:rPr lang="es-AR" sz="4400" dirty="0"/>
              <a:t>	3072* 1024= </a:t>
            </a:r>
            <a:r>
              <a:rPr lang="es-AR" sz="4400" b="1" dirty="0">
                <a:solidFill>
                  <a:srgbClr val="C00000"/>
                </a:solidFill>
              </a:rPr>
              <a:t>3145728 KB</a:t>
            </a:r>
          </a:p>
          <a:p>
            <a:pPr marL="0" indent="0">
              <a:buNone/>
            </a:pPr>
            <a:endParaRPr lang="es-AR" sz="4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AR" sz="4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AR" sz="4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97284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836712"/>
          </a:xfrm>
        </p:spPr>
        <p:txBody>
          <a:bodyPr/>
          <a:lstStyle/>
          <a:p>
            <a:r>
              <a:rPr lang="es-AR" dirty="0"/>
              <a:t>Calcular…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602" y="764704"/>
            <a:ext cx="9505056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2. ¿Cuántos KB de memoria RAM tiene un ordenador que tiene 3 GB?</a:t>
            </a:r>
          </a:p>
          <a:p>
            <a:pPr marL="0" indent="0">
              <a:buNone/>
            </a:pPr>
            <a:r>
              <a:rPr lang="es-AR" sz="2000" dirty="0"/>
              <a:t>DOS formas</a:t>
            </a:r>
          </a:p>
          <a:p>
            <a:pPr marL="514350" indent="-514350">
              <a:buAutoNum type="alphaLcPeriod" startAt="2"/>
            </a:pPr>
            <a:r>
              <a:rPr lang="es-AR" sz="2800" dirty="0"/>
              <a:t>REGLA DE 3 SIMPLE</a:t>
            </a:r>
          </a:p>
          <a:p>
            <a:pPr marL="0" indent="0">
              <a:buNone/>
            </a:pPr>
            <a:r>
              <a:rPr lang="es-AR" sz="2800" dirty="0"/>
              <a:t>   	1 GB -----1024 MB</a:t>
            </a:r>
          </a:p>
          <a:p>
            <a:pPr marL="0" indent="0">
              <a:buNone/>
            </a:pPr>
            <a:r>
              <a:rPr lang="es-AR" sz="2800" dirty="0"/>
              <a:t>	3 GB ---- </a:t>
            </a:r>
            <a:r>
              <a:rPr lang="es-AR" sz="2800" b="1" dirty="0">
                <a:solidFill>
                  <a:srgbClr val="00B050"/>
                </a:solidFill>
              </a:rPr>
              <a:t>x = (3*1024)/1=3072 MB</a:t>
            </a:r>
          </a:p>
          <a:p>
            <a:pPr marL="0" indent="0">
              <a:buNone/>
            </a:pPr>
            <a:endParaRPr lang="es-AR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sz="2800" b="1" dirty="0">
                <a:solidFill>
                  <a:srgbClr val="00B050"/>
                </a:solidFill>
              </a:rPr>
              <a:t>	</a:t>
            </a:r>
            <a:r>
              <a:rPr lang="es-AR" sz="2800" dirty="0"/>
              <a:t>1 MB-----1024 KB</a:t>
            </a:r>
          </a:p>
          <a:p>
            <a:pPr marL="0" indent="0">
              <a:buNone/>
            </a:pPr>
            <a:r>
              <a:rPr lang="es-AR" sz="2800" dirty="0"/>
              <a:t>	3072MB---</a:t>
            </a:r>
            <a:r>
              <a:rPr lang="es-AR" sz="2800" b="1" dirty="0">
                <a:solidFill>
                  <a:srgbClr val="00B050"/>
                </a:solidFill>
              </a:rPr>
              <a:t>X =(3072* 1024)/1 = </a:t>
            </a:r>
            <a:r>
              <a:rPr lang="es-AR" sz="2800" b="1" dirty="0">
                <a:solidFill>
                  <a:srgbClr val="C00000"/>
                </a:solidFill>
              </a:rPr>
              <a:t>3145728 KB</a:t>
            </a:r>
          </a:p>
          <a:p>
            <a:pPr marL="0" indent="0">
              <a:buNone/>
            </a:pPr>
            <a:endParaRPr lang="es-AR" sz="4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AR" sz="4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AR" sz="4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4420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Calcular…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/>
              <a:t>3. ¿Cuántos GB de memoria RAM tiene un ordenador que tiene 3145728 MB?</a:t>
            </a:r>
          </a:p>
          <a:p>
            <a:pPr marL="0" indent="0">
              <a:buNone/>
            </a:pPr>
            <a:r>
              <a:rPr lang="es-AR" dirty="0"/>
              <a:t> a.</a:t>
            </a:r>
          </a:p>
          <a:p>
            <a:pPr marL="0" indent="0">
              <a:buNone/>
            </a:pPr>
            <a:r>
              <a:rPr lang="es-AR" dirty="0"/>
              <a:t>MB-&gt; GB (dividir)  </a:t>
            </a:r>
          </a:p>
          <a:p>
            <a:pPr marL="0" indent="0">
              <a:buNone/>
            </a:pPr>
            <a:r>
              <a:rPr lang="es-AR" dirty="0"/>
              <a:t>314572/1024= </a:t>
            </a:r>
            <a:r>
              <a:rPr lang="es-AR" dirty="0">
                <a:solidFill>
                  <a:srgbClr val="C00000"/>
                </a:solidFill>
              </a:rPr>
              <a:t>2GB</a:t>
            </a:r>
          </a:p>
          <a:p>
            <a:pPr marL="0" indent="0">
              <a:buNone/>
            </a:pPr>
            <a:endParaRPr lang="es-AR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67957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Calcular…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/>
              <a:t>3. ¿Cuántos GB de memoria RAM tiene un ordenador que tiene 3145728 MB?</a:t>
            </a:r>
          </a:p>
          <a:p>
            <a:pPr marL="0" indent="0">
              <a:buNone/>
            </a:pPr>
            <a:r>
              <a:rPr lang="es-AR" dirty="0"/>
              <a:t> b. REGLA DE 3 SIMPLE</a:t>
            </a:r>
          </a:p>
          <a:p>
            <a:pPr marL="0" indent="0">
              <a:buNone/>
            </a:pPr>
            <a:r>
              <a:rPr lang="es-AR" b="1" dirty="0"/>
              <a:t>1 GB----1024 MB</a:t>
            </a:r>
          </a:p>
          <a:p>
            <a:pPr marL="0" indent="0">
              <a:buNone/>
            </a:pPr>
            <a:r>
              <a:rPr lang="es-AR" b="1" dirty="0">
                <a:solidFill>
                  <a:srgbClr val="00B050"/>
                </a:solidFill>
              </a:rPr>
              <a:t>X</a:t>
            </a:r>
            <a:r>
              <a:rPr lang="es-AR" b="1" dirty="0"/>
              <a:t> -------3145728 MB</a:t>
            </a:r>
          </a:p>
          <a:p>
            <a:pPr marL="0" indent="0">
              <a:buNone/>
            </a:pPr>
            <a:endParaRPr lang="es-AR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AR" b="1" dirty="0">
                <a:solidFill>
                  <a:srgbClr val="00B050"/>
                </a:solidFill>
              </a:rPr>
              <a:t>X= (3145728 *1)/1024= </a:t>
            </a:r>
            <a:r>
              <a:rPr lang="es-AR" b="1" dirty="0">
                <a:solidFill>
                  <a:srgbClr val="C00000"/>
                </a:solidFill>
              </a:rPr>
              <a:t>2GB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24275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Calcular…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4. ¿Cuántos GB de memoria RAM tiene un ordenador que </a:t>
            </a:r>
            <a:r>
              <a:rPr lang="es-AR" b="1" dirty="0" smtClean="0"/>
              <a:t>tiene 3145728 KB? </a:t>
            </a:r>
          </a:p>
          <a:p>
            <a:pPr marL="0" indent="0">
              <a:buNone/>
            </a:pPr>
            <a:r>
              <a:rPr lang="es-AR" b="1" dirty="0" smtClean="0"/>
              <a:t>KB-&gt;MB-&gt; GB (dividir)-&gt; RTA:</a:t>
            </a:r>
            <a:r>
              <a:rPr lang="es-AR" b="1" dirty="0" smtClean="0">
                <a:solidFill>
                  <a:srgbClr val="C00000"/>
                </a:solidFill>
              </a:rPr>
              <a:t> 3GB</a:t>
            </a:r>
            <a:r>
              <a:rPr lang="es-AR" b="1" dirty="0" smtClean="0"/>
              <a:t> </a:t>
            </a:r>
            <a:endParaRPr lang="es-AR" b="1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905840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578</Words>
  <Application>Microsoft Office PowerPoint</Application>
  <PresentationFormat>Presentación en pantalla (4:3)</PresentationFormat>
  <Paragraphs>135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Diapositiva 1</vt:lpstr>
      <vt:lpstr>Diapositiva 2</vt:lpstr>
      <vt:lpstr>Diapositiva 3</vt:lpstr>
      <vt:lpstr>Calcular…</vt:lpstr>
      <vt:lpstr>Calcular…</vt:lpstr>
      <vt:lpstr>Calcular…</vt:lpstr>
      <vt:lpstr>Calcular…</vt:lpstr>
      <vt:lpstr>Calcular…</vt:lpstr>
      <vt:lpstr>Calcular…</vt:lpstr>
      <vt:lpstr>5. Si tengo particionado el disco duro de la siguiente manera…..</vt:lpstr>
      <vt:lpstr>Responder:</vt:lpstr>
      <vt:lpstr>Responder:</vt:lpstr>
      <vt:lpstr>Responder:</vt:lpstr>
      <vt:lpstr>Responder:</vt:lpstr>
      <vt:lpstr>Responder:</vt:lpstr>
      <vt:lpstr>Responder: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UNIDADES DE MEDIDAS</dc:title>
  <dc:creator>alumno</dc:creator>
  <cp:lastModifiedBy>Usuario</cp:lastModifiedBy>
  <cp:revision>20</cp:revision>
  <dcterms:created xsi:type="dcterms:W3CDTF">2017-09-26T10:40:11Z</dcterms:created>
  <dcterms:modified xsi:type="dcterms:W3CDTF">2019-09-24T16:16:00Z</dcterms:modified>
</cp:coreProperties>
</file>