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92" r:id="rId6"/>
    <p:sldId id="293" r:id="rId7"/>
    <p:sldId id="294" r:id="rId8"/>
    <p:sldId id="260" r:id="rId9"/>
    <p:sldId id="274" r:id="rId10"/>
    <p:sldId id="290" r:id="rId11"/>
    <p:sldId id="297" r:id="rId12"/>
    <p:sldId id="298" r:id="rId13"/>
    <p:sldId id="299" r:id="rId14"/>
    <p:sldId id="300" r:id="rId15"/>
    <p:sldId id="301" r:id="rId16"/>
    <p:sldId id="302" r:id="rId17"/>
    <p:sldId id="303" r:id="rId18"/>
    <p:sldId id="304" r:id="rId19"/>
    <p:sldId id="305" r:id="rId20"/>
    <p:sldId id="306" r:id="rId21"/>
    <p:sldId id="307" r:id="rId22"/>
    <p:sldId id="296" r:id="rId23"/>
    <p:sldId id="291" r:id="rId24"/>
    <p:sldId id="295" r:id="rId25"/>
    <p:sldId id="309" r:id="rId26"/>
    <p:sldId id="310" r:id="rId27"/>
    <p:sldId id="278" r:id="rId28"/>
    <p:sldId id="288" r:id="rId29"/>
    <p:sldId id="286" r:id="rId30"/>
    <p:sldId id="287" r:id="rId31"/>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1297" autoAdjust="0"/>
  </p:normalViewPr>
  <p:slideViewPr>
    <p:cSldViewPr>
      <p:cViewPr>
        <p:scale>
          <a:sx n="68" d="100"/>
          <a:sy n="68" d="100"/>
        </p:scale>
        <p:origin x="-120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6A751462-6C85-464A-88D0-1511F78EE0E2}" type="datetimeFigureOut">
              <a:rPr lang="en-US" smtClean="0"/>
              <a:t>5/19/2016</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687888"/>
            <a:ext cx="5389563" cy="44418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3712"/>
          </a:xfrm>
          <a:prstGeom prst="rect">
            <a:avLst/>
          </a:prstGeom>
        </p:spPr>
        <p:txBody>
          <a:bodyPr vert="horz" lIns="91440" tIns="45720" rIns="91440" bIns="45720" rtlCol="0" anchor="b"/>
          <a:lstStyle>
            <a:lvl1pPr algn="r">
              <a:defRPr sz="1200"/>
            </a:lvl1pPr>
          </a:lstStyle>
          <a:p>
            <a:fld id="{5F6C0E54-DC3C-4C3E-849E-0ABC369EED51}" type="slidenum">
              <a:rPr lang="en-US" smtClean="0"/>
              <a:t>‹#›</a:t>
            </a:fld>
            <a:endParaRPr lang="en-US"/>
          </a:p>
        </p:txBody>
      </p:sp>
    </p:spTree>
    <p:extLst>
      <p:ext uri="{BB962C8B-B14F-4D97-AF65-F5344CB8AC3E}">
        <p14:creationId xmlns:p14="http://schemas.microsoft.com/office/powerpoint/2010/main" val="173204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6C0E54-DC3C-4C3E-849E-0ABC369EED51}" type="slidenum">
              <a:rPr lang="en-US" smtClean="0"/>
              <a:t>6</a:t>
            </a:fld>
            <a:endParaRPr lang="en-US"/>
          </a:p>
        </p:txBody>
      </p:sp>
    </p:spTree>
    <p:extLst>
      <p:ext uri="{BB962C8B-B14F-4D97-AF65-F5344CB8AC3E}">
        <p14:creationId xmlns:p14="http://schemas.microsoft.com/office/powerpoint/2010/main" val="140571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B74AA-9C7F-4B4B-B0BA-A8B8D49B8ECE}"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16483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B74AA-9C7F-4B4B-B0BA-A8B8D49B8ECE}"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31953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B74AA-9C7F-4B4B-B0BA-A8B8D49B8ECE}"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227513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B74AA-9C7F-4B4B-B0BA-A8B8D49B8ECE}"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390487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B74AA-9C7F-4B4B-B0BA-A8B8D49B8ECE}" type="datetimeFigureOut">
              <a:rPr lang="en-US" smtClean="0"/>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161047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B74AA-9C7F-4B4B-B0BA-A8B8D49B8ECE}"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146367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B74AA-9C7F-4B4B-B0BA-A8B8D49B8ECE}" type="datetimeFigureOut">
              <a:rPr lang="en-US" smtClean="0"/>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35645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B74AA-9C7F-4B4B-B0BA-A8B8D49B8ECE}" type="datetimeFigureOut">
              <a:rPr lang="en-US" smtClean="0"/>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336837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B74AA-9C7F-4B4B-B0BA-A8B8D49B8ECE}" type="datetimeFigureOut">
              <a:rPr lang="en-US" smtClean="0"/>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50720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B74AA-9C7F-4B4B-B0BA-A8B8D49B8ECE}"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392471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B74AA-9C7F-4B4B-B0BA-A8B8D49B8ECE}" type="datetimeFigureOut">
              <a:rPr lang="en-US" smtClean="0"/>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9D265-FB87-4651-B0A5-2BDD628E4B8F}" type="slidenum">
              <a:rPr lang="en-US" smtClean="0"/>
              <a:t>‹#›</a:t>
            </a:fld>
            <a:endParaRPr lang="en-US"/>
          </a:p>
        </p:txBody>
      </p:sp>
    </p:spTree>
    <p:extLst>
      <p:ext uri="{BB962C8B-B14F-4D97-AF65-F5344CB8AC3E}">
        <p14:creationId xmlns:p14="http://schemas.microsoft.com/office/powerpoint/2010/main" val="155153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B74AA-9C7F-4B4B-B0BA-A8B8D49B8ECE}" type="datetimeFigureOut">
              <a:rPr lang="en-US" smtClean="0"/>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9D265-FB87-4651-B0A5-2BDD628E4B8F}" type="slidenum">
              <a:rPr lang="en-US" smtClean="0"/>
              <a:t>‹#›</a:t>
            </a:fld>
            <a:endParaRPr lang="en-US"/>
          </a:p>
        </p:txBody>
      </p:sp>
    </p:spTree>
    <p:extLst>
      <p:ext uri="{BB962C8B-B14F-4D97-AF65-F5344CB8AC3E}">
        <p14:creationId xmlns:p14="http://schemas.microsoft.com/office/powerpoint/2010/main" val="3771920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839200" cy="1470025"/>
          </a:xfrm>
        </p:spPr>
        <p:txBody>
          <a:bodyPr>
            <a:normAutofit/>
          </a:bodyPr>
          <a:lstStyle/>
          <a:p>
            <a:r>
              <a:rPr lang="en-US" sz="3600" b="1" dirty="0" smtClean="0">
                <a:latin typeface="Times New Roman" pitchFamily="18" charset="0"/>
                <a:cs typeface="Times New Roman" pitchFamily="18" charset="0"/>
              </a:rPr>
              <a:t>University of Computer  Studies, Mandalay</a:t>
            </a:r>
            <a:endParaRPr lang="en-US" sz="3600" dirty="0"/>
          </a:p>
        </p:txBody>
      </p:sp>
      <p:sp>
        <p:nvSpPr>
          <p:cNvPr id="8" name="Title 1"/>
          <p:cNvSpPr txBox="1">
            <a:spLocks/>
          </p:cNvSpPr>
          <p:nvPr/>
        </p:nvSpPr>
        <p:spPr>
          <a:xfrm>
            <a:off x="152400" y="2514600"/>
            <a:ext cx="8839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smtClean="0"/>
          </a:p>
          <a:p>
            <a:endParaRPr lang="en-US" sz="3600" dirty="0"/>
          </a:p>
        </p:txBody>
      </p:sp>
      <p:sp>
        <p:nvSpPr>
          <p:cNvPr id="9" name="Title 1"/>
          <p:cNvSpPr txBox="1">
            <a:spLocks/>
          </p:cNvSpPr>
          <p:nvPr/>
        </p:nvSpPr>
        <p:spPr>
          <a:xfrm>
            <a:off x="381000" y="2133600"/>
            <a:ext cx="8610600" cy="3886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latin typeface="Times New Roman" pitchFamily="18" charset="0"/>
                <a:cs typeface="Times New Roman" pitchFamily="18" charset="0"/>
              </a:rPr>
              <a:t>Title		: Myanmar Homonym Disambiguation System</a:t>
            </a:r>
          </a:p>
          <a:p>
            <a:pPr algn="l"/>
            <a:r>
              <a:rPr lang="en-US" sz="2400" b="1" dirty="0" smtClean="0">
                <a:latin typeface="Times New Roman" pitchFamily="18" charset="0"/>
                <a:cs typeface="Times New Roman" pitchFamily="18" charset="0"/>
              </a:rPr>
              <a:t>Supervisor	:Dr. Aye </a:t>
            </a:r>
            <a:r>
              <a:rPr lang="en-US" sz="2400" b="1" dirty="0" err="1" smtClean="0">
                <a:latin typeface="Times New Roman" pitchFamily="18" charset="0"/>
                <a:cs typeface="Times New Roman" pitchFamily="18" charset="0"/>
              </a:rPr>
              <a:t>Thida</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Name		: Ma </a:t>
            </a:r>
            <a:r>
              <a:rPr lang="en-US" sz="2400" b="1" dirty="0" err="1" smtClean="0">
                <a:latin typeface="Times New Roman" pitchFamily="18" charset="0"/>
                <a:cs typeface="Times New Roman" pitchFamily="18" charset="0"/>
              </a:rPr>
              <a:t>Zar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Zar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Hlaing</a:t>
            </a:r>
            <a:endParaRPr lang="en-US" sz="2400" b="1" dirty="0" smtClean="0">
              <a:latin typeface="Times New Roman" pitchFamily="18" charset="0"/>
              <a:cs typeface="Times New Roman" pitchFamily="18" charset="0"/>
            </a:endParaRPr>
          </a:p>
          <a:p>
            <a:pPr algn="l"/>
            <a:r>
              <a:rPr lang="en-US" sz="2400" b="1" dirty="0" smtClean="0">
                <a:latin typeface="Times New Roman" pitchFamily="18" charset="0"/>
                <a:cs typeface="Times New Roman" pitchFamily="18" charset="0"/>
              </a:rPr>
              <a:t>Roll No.	: 5CS-8</a:t>
            </a:r>
          </a:p>
          <a:p>
            <a:pPr algn="l"/>
            <a:r>
              <a:rPr lang="en-US" sz="2400" b="1" dirty="0" smtClean="0">
                <a:latin typeface="Times New Roman" pitchFamily="18" charset="0"/>
                <a:cs typeface="Times New Roman" pitchFamily="18" charset="0"/>
              </a:rPr>
              <a:t>Seminar	: Pre-Seminar</a:t>
            </a:r>
          </a:p>
          <a:p>
            <a:pPr algn="l"/>
            <a:r>
              <a:rPr lang="en-US" sz="2400" b="1" dirty="0" smtClean="0">
                <a:latin typeface="Times New Roman" pitchFamily="18" charset="0"/>
                <a:cs typeface="Times New Roman" pitchFamily="18" charset="0"/>
              </a:rPr>
              <a:t>Date		: 15-3-2016</a:t>
            </a:r>
          </a:p>
          <a:p>
            <a:pPr algn="l"/>
            <a:endParaRPr lang="en-US" sz="2400" dirty="0"/>
          </a:p>
        </p:txBody>
      </p:sp>
    </p:spTree>
    <p:extLst>
      <p:ext uri="{BB962C8B-B14F-4D97-AF65-F5344CB8AC3E}">
        <p14:creationId xmlns:p14="http://schemas.microsoft.com/office/powerpoint/2010/main" val="817350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r>
              <a:rPr lang="en-US" dirty="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iv) Context Error which is pronounced the </a:t>
            </a:r>
            <a:r>
              <a:rPr lang="en-US" sz="2400" dirty="0" smtClean="0">
                <a:latin typeface="Times New Roman" pitchFamily="18" charset="0"/>
                <a:cs typeface="Times New Roman" pitchFamily="18" charset="0"/>
              </a:rPr>
              <a:t> same </a:t>
            </a:r>
            <a:r>
              <a:rPr lang="en-US" sz="2400" dirty="0">
                <a:latin typeface="Times New Roman" pitchFamily="18" charset="0"/>
                <a:cs typeface="Times New Roman" pitchFamily="18" charset="0"/>
              </a:rPr>
              <a:t>as </a:t>
            </a:r>
            <a:r>
              <a:rPr lang="en-US" sz="2400" dirty="0" smtClean="0">
                <a:latin typeface="Times New Roman" pitchFamily="18" charset="0"/>
                <a:cs typeface="Times New Roman" pitchFamily="18" charset="0"/>
              </a:rPr>
              <a:t>the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intended </a:t>
            </a:r>
            <a:r>
              <a:rPr lang="en-US" sz="2400" dirty="0">
                <a:latin typeface="Times New Roman" pitchFamily="18" charset="0"/>
                <a:cs typeface="Times New Roman" pitchFamily="18" charset="0"/>
              </a:rPr>
              <a:t>word but the word is ambiguous for the input</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sequence.</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Myanmar Homonym Disambiguation System satisfy Context Errors.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Myanmar language is used an official language so  </a:t>
            </a:r>
            <a:r>
              <a:rPr lang="en-US" sz="2400" dirty="0" smtClean="0">
                <a:latin typeface="Times New Roman" pitchFamily="18" charset="0"/>
                <a:cs typeface="Times New Roman" pitchFamily="18" charset="0"/>
              </a:rPr>
              <a:t>this system </a:t>
            </a:r>
            <a:r>
              <a:rPr lang="en-US" sz="2400" dirty="0">
                <a:latin typeface="Times New Roman" pitchFamily="18" charset="0"/>
                <a:cs typeface="Times New Roman" pitchFamily="18" charset="0"/>
              </a:rPr>
              <a:t>is an important role.</a:t>
            </a:r>
            <a:endParaRPr lang="en-US" sz="2400" dirty="0"/>
          </a:p>
        </p:txBody>
      </p:sp>
    </p:spTree>
    <p:extLst>
      <p:ext uri="{BB962C8B-B14F-4D97-AF65-F5344CB8AC3E}">
        <p14:creationId xmlns:p14="http://schemas.microsoft.com/office/powerpoint/2010/main" val="1799132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Tokenization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Tokenization is the process of breaking a stream of text up into words, phrases, symbols, or other meaningful elements called tokens.</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list of tokens become input for further processing such as parsing or mining.</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Tokenization is useful both in linguistics and in computer science, where it forms part of lexical analysis.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1306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Typically , tokenization occurs at the word level.</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However , it is sometimes difficult to define all continuous strings of alphabetic characters and to define what  is mean by a “word”.</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Tokens are separated by punctuation characters.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83007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Homonym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Homonym is a word pronounced the same as another but differing in meaning , where spelled the same way or not.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 homonym is sort of like two people who have the same thing but different.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Two words are homonyms if they are pronounced or spelled the same way but different meanings.</a:t>
            </a:r>
          </a:p>
          <a:p>
            <a:pPr marL="0" indent="0">
              <a:buNone/>
            </a:pP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61005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languages such as English where words are delimited by whitespace.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However, tokenization is more difficult for languages such as Myanmar, Thai, Japanese , and Chinese which have no word boundaries.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45795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 of Speech (POS)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corpus linguistics,</a:t>
            </a:r>
            <a:r>
              <a:rPr lang="en-US" dirty="0">
                <a:latin typeface="Times New Roman" pitchFamily="18" charset="0"/>
                <a:cs typeface="Times New Roman" pitchFamily="18" charset="0"/>
              </a:rPr>
              <a:t> part-of-speech tagging (</a:t>
            </a:r>
            <a:r>
              <a:rPr lang="en-US" dirty="0" smtClean="0">
                <a:latin typeface="Times New Roman" pitchFamily="18" charset="0"/>
                <a:cs typeface="Times New Roman" pitchFamily="18" charset="0"/>
              </a:rPr>
              <a:t>POS tagging or POST), also called grammatical tagging or word category </a:t>
            </a:r>
            <a:r>
              <a:rPr lang="en-US" dirty="0">
                <a:latin typeface="Times New Roman" pitchFamily="18" charset="0"/>
                <a:cs typeface="Times New Roman" pitchFamily="18" charset="0"/>
              </a:rPr>
              <a:t>  disambiguation, is the process of marking up a word in a text (corpus) as corresponding to a particular </a:t>
            </a:r>
            <a:r>
              <a:rPr lang="en-US" dirty="0" smtClean="0">
                <a:latin typeface="Times New Roman" pitchFamily="18" charset="0"/>
                <a:cs typeface="Times New Roman" pitchFamily="18" charset="0"/>
              </a:rPr>
              <a:t>part of speech, </a:t>
            </a:r>
            <a:r>
              <a:rPr lang="en-US" dirty="0">
                <a:latin typeface="Times New Roman" pitchFamily="18" charset="0"/>
                <a:cs typeface="Times New Roman" pitchFamily="18" charset="0"/>
              </a:rPr>
              <a:t>based on both its definition and its context—i.e., its </a:t>
            </a:r>
            <a:r>
              <a:rPr lang="en-US" dirty="0" smtClean="0">
                <a:latin typeface="Times New Roman" pitchFamily="18" charset="0"/>
                <a:cs typeface="Times New Roman" pitchFamily="18" charset="0"/>
              </a:rPr>
              <a:t>relationship with adjacent and related words </a:t>
            </a:r>
            <a:r>
              <a:rPr lang="en-US" dirty="0">
                <a:latin typeface="Times New Roman" pitchFamily="18" charset="0"/>
                <a:cs typeface="Times New Roman" pitchFamily="18" charset="0"/>
              </a:rPr>
              <a:t> in a </a:t>
            </a:r>
            <a:r>
              <a:rPr lang="en-US" dirty="0" smtClean="0">
                <a:latin typeface="Times New Roman" pitchFamily="18" charset="0"/>
                <a:cs typeface="Times New Roman" pitchFamily="18" charset="0"/>
              </a:rPr>
              <a:t>phrase,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sentence, </a:t>
            </a:r>
            <a:r>
              <a:rPr lang="en-US" dirty="0">
                <a:latin typeface="Times New Roman" pitchFamily="18" charset="0"/>
                <a:cs typeface="Times New Roman" pitchFamily="18" charset="0"/>
              </a:rPr>
              <a:t>or </a:t>
            </a:r>
            <a:r>
              <a:rPr lang="en-US" dirty="0" smtClean="0">
                <a:latin typeface="Times New Roman" pitchFamily="18" charset="0"/>
                <a:cs typeface="Times New Roman" pitchFamily="18" charset="0"/>
              </a:rPr>
              <a:t>paragraph. </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simplified form of this is commonly taught to school-age children, in the identification of words as </a:t>
            </a:r>
            <a:r>
              <a:rPr lang="en-US" dirty="0" smtClean="0">
                <a:latin typeface="Times New Roman" pitchFamily="18" charset="0"/>
                <a:cs typeface="Times New Roman" pitchFamily="18" charset="0"/>
              </a:rPr>
              <a:t>nouns,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verbs, adjectives,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adverbs, </a:t>
            </a:r>
            <a:r>
              <a:rPr lang="en-US" dirty="0">
                <a:latin typeface="Times New Roman" pitchFamily="18" charset="0"/>
                <a:cs typeface="Times New Roman" pitchFamily="18" charset="0"/>
              </a:rPr>
              <a:t>etc.</a:t>
            </a:r>
          </a:p>
        </p:txBody>
      </p:sp>
    </p:spTree>
    <p:extLst>
      <p:ext uri="{BB962C8B-B14F-4D97-AF65-F5344CB8AC3E}">
        <p14:creationId xmlns:p14="http://schemas.microsoft.com/office/powerpoint/2010/main" val="3878319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700" dirty="0">
                <a:latin typeface="Times New Roman" pitchFamily="18" charset="0"/>
                <a:cs typeface="Times New Roman" pitchFamily="18" charset="0"/>
              </a:rPr>
              <a:t>Part-of-speech tagging is harder than just having a list of words and their parts of speech, because some words can represent more than one part of speech at different times, and because some parts of speech are complex or </a:t>
            </a:r>
            <a:r>
              <a:rPr lang="en-US" sz="2700" dirty="0" smtClean="0">
                <a:latin typeface="Times New Roman" pitchFamily="18" charset="0"/>
                <a:cs typeface="Times New Roman" pitchFamily="18" charset="0"/>
              </a:rPr>
              <a:t>unspoken.</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2785680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Examples of Myanmar Homonym words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300" dirty="0" smtClean="0">
                <a:latin typeface="Zawgyi-One" pitchFamily="34" charset="0"/>
                <a:cs typeface="Zawgyi-One" pitchFamily="34" charset="0"/>
              </a:rPr>
              <a:t>၁။	</a:t>
            </a:r>
            <a:r>
              <a:rPr lang="en-US" sz="2300" dirty="0" err="1" smtClean="0">
                <a:latin typeface="Zawgyi-One" pitchFamily="34" charset="0"/>
                <a:cs typeface="Zawgyi-One" pitchFamily="34" charset="0"/>
              </a:rPr>
              <a:t>ကံ</a:t>
            </a:r>
            <a:r>
              <a:rPr lang="en-US" sz="2300" dirty="0">
                <a:latin typeface="Zawgyi-One" pitchFamily="34" charset="0"/>
                <a:cs typeface="Zawgyi-One" pitchFamily="34" charset="0"/>
              </a:rPr>
              <a:t> </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ကန</a:t>
            </a:r>
            <a:r>
              <a:rPr lang="en-US" sz="2300" dirty="0" smtClean="0">
                <a:latin typeface="Zawgyi-One" pitchFamily="34" charset="0"/>
                <a:cs typeface="Zawgyi-One" pitchFamily="34" charset="0"/>
              </a:rPr>
              <a:t>္</a:t>
            </a:r>
          </a:p>
          <a:p>
            <a:pPr marL="0" indent="0" algn="just">
              <a:buNone/>
            </a:pPr>
            <a:r>
              <a:rPr lang="en-US" sz="2300" dirty="0" smtClean="0">
                <a:latin typeface="Zawgyi-One" pitchFamily="34" charset="0"/>
                <a:cs typeface="Zawgyi-One" pitchFamily="34" charset="0"/>
              </a:rPr>
              <a:t>၂။	က် ၊ ၾက</a:t>
            </a:r>
          </a:p>
          <a:p>
            <a:pPr marL="0" indent="0" algn="just">
              <a:buNone/>
            </a:pPr>
            <a:r>
              <a:rPr lang="en-US" sz="2300" dirty="0" smtClean="0">
                <a:latin typeface="Zawgyi-One" pitchFamily="34" charset="0"/>
                <a:cs typeface="Zawgyi-One" pitchFamily="34" charset="0"/>
              </a:rPr>
              <a:t>၃။	</a:t>
            </a:r>
            <a:r>
              <a:rPr lang="en-US" sz="2300" dirty="0" err="1" smtClean="0">
                <a:latin typeface="Zawgyi-One" pitchFamily="34" charset="0"/>
                <a:cs typeface="Zawgyi-One" pitchFamily="34" charset="0"/>
              </a:rPr>
              <a:t>ခ်န</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ခံ</a:t>
            </a:r>
            <a:endParaRPr lang="en-US" sz="2300" dirty="0" smtClean="0">
              <a:latin typeface="Zawgyi-One" pitchFamily="34" charset="0"/>
              <a:cs typeface="Zawgyi-One" pitchFamily="34" charset="0"/>
            </a:endParaRPr>
          </a:p>
          <a:p>
            <a:pPr marL="0" indent="0" algn="just">
              <a:buNone/>
            </a:pPr>
            <a:r>
              <a:rPr lang="en-US" sz="2300" dirty="0" smtClean="0">
                <a:latin typeface="Zawgyi-One" pitchFamily="34" charset="0"/>
                <a:cs typeface="Zawgyi-One" pitchFamily="34" charset="0"/>
              </a:rPr>
              <a:t>၄။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 ၾ</a:t>
            </a:r>
            <a:r>
              <a:rPr lang="en-US" sz="2300" dirty="0" err="1" smtClean="0">
                <a:latin typeface="Zawgyi-One" pitchFamily="34" charset="0"/>
                <a:cs typeface="Zawgyi-One" pitchFamily="34" charset="0"/>
              </a:rPr>
              <a:t>ကိဳး</a:t>
            </a:r>
            <a:endParaRPr lang="en-US" sz="2300" dirty="0" smtClean="0">
              <a:latin typeface="Zawgyi-One" pitchFamily="34" charset="0"/>
              <a:cs typeface="Zawgyi-One" pitchFamily="34" charset="0"/>
            </a:endParaRPr>
          </a:p>
          <a:p>
            <a:pPr marL="0" indent="0" algn="just">
              <a:buNone/>
            </a:pPr>
            <a:r>
              <a:rPr lang="en-US" sz="2300" dirty="0" smtClean="0">
                <a:latin typeface="Zawgyi-One" pitchFamily="34" charset="0"/>
                <a:cs typeface="Zawgyi-One" pitchFamily="34" charset="0"/>
              </a:rPr>
              <a:t>၅။	</a:t>
            </a:r>
            <a:r>
              <a:rPr lang="en-US" sz="2300" dirty="0" err="1" smtClean="0">
                <a:latin typeface="Zawgyi-One" pitchFamily="34" charset="0"/>
                <a:cs typeface="Zawgyi-One" pitchFamily="34" charset="0"/>
              </a:rPr>
              <a:t>ပ်ံ</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ပန</a:t>
            </a:r>
            <a:r>
              <a:rPr lang="en-US" sz="2300" dirty="0" smtClean="0">
                <a:latin typeface="Zawgyi-One" pitchFamily="34" charset="0"/>
                <a:cs typeface="Zawgyi-One" pitchFamily="34" charset="0"/>
              </a:rPr>
              <a:t>္</a:t>
            </a:r>
          </a:p>
          <a:p>
            <a:pPr marL="0" indent="0" algn="just">
              <a:buNone/>
            </a:pPr>
            <a:r>
              <a:rPr lang="en-US" sz="2300" dirty="0" smtClean="0">
                <a:latin typeface="Zawgyi-One" pitchFamily="34" charset="0"/>
                <a:cs typeface="Zawgyi-One" pitchFamily="34" charset="0"/>
              </a:rPr>
              <a:t>၆။	</a:t>
            </a:r>
            <a:r>
              <a:rPr lang="en-US" sz="2300" dirty="0" err="1" smtClean="0">
                <a:latin typeface="Zawgyi-One" pitchFamily="34" charset="0"/>
                <a:cs typeface="Zawgyi-One" pitchFamily="34" charset="0"/>
              </a:rPr>
              <a:t>သံ</a:t>
            </a:r>
            <a:r>
              <a:rPr lang="en-US" sz="2300" dirty="0">
                <a:latin typeface="Zawgyi-One" pitchFamily="34" charset="0"/>
                <a:cs typeface="Zawgyi-One" pitchFamily="34" charset="0"/>
              </a:rPr>
              <a:t> </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သန</a:t>
            </a:r>
            <a:r>
              <a:rPr lang="en-US" sz="2300" dirty="0" smtClean="0">
                <a:latin typeface="Zawgyi-One" pitchFamily="34" charset="0"/>
                <a:cs typeface="Zawgyi-One" pitchFamily="34" charset="0"/>
              </a:rPr>
              <a:t>္</a:t>
            </a:r>
          </a:p>
          <a:p>
            <a:pPr marL="0" indent="0" algn="just">
              <a:buNone/>
            </a:pPr>
            <a:r>
              <a:rPr lang="en-US" sz="2300" dirty="0" smtClean="0">
                <a:latin typeface="Zawgyi-One" pitchFamily="34" charset="0"/>
                <a:cs typeface="Zawgyi-One" pitchFamily="34" charset="0"/>
              </a:rPr>
              <a:t>၇။	</a:t>
            </a:r>
            <a:r>
              <a:rPr lang="en-US" sz="2300" dirty="0" err="1" smtClean="0">
                <a:latin typeface="Zawgyi-One" pitchFamily="34" charset="0"/>
                <a:cs typeface="Zawgyi-One" pitchFamily="34" charset="0"/>
              </a:rPr>
              <a:t>တံ</a:t>
            </a:r>
            <a:r>
              <a:rPr lang="en-US" sz="2300" dirty="0">
                <a:latin typeface="Zawgyi-One" pitchFamily="34" charset="0"/>
                <a:cs typeface="Zawgyi-One" pitchFamily="34" charset="0"/>
              </a:rPr>
              <a:t> </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တန</a:t>
            </a:r>
            <a:r>
              <a:rPr lang="en-US" sz="2300" dirty="0" smtClean="0">
                <a:latin typeface="Zawgyi-One" pitchFamily="34" charset="0"/>
                <a:cs typeface="Zawgyi-One" pitchFamily="34" charset="0"/>
              </a:rPr>
              <a:t>္</a:t>
            </a:r>
          </a:p>
          <a:p>
            <a:pPr marL="0" indent="0" algn="just">
              <a:buNone/>
            </a:pPr>
            <a:r>
              <a:rPr lang="en-US" sz="2300" dirty="0" smtClean="0">
                <a:latin typeface="Zawgyi-One" pitchFamily="34" charset="0"/>
                <a:cs typeface="Zawgyi-One" pitchFamily="34" charset="0"/>
              </a:rPr>
              <a:t>၈။	က်ဴး ၊ ၾ</a:t>
            </a:r>
            <a:r>
              <a:rPr lang="en-US" sz="2300" dirty="0" err="1" smtClean="0">
                <a:latin typeface="Zawgyi-One" pitchFamily="34" charset="0"/>
                <a:cs typeface="Zawgyi-One" pitchFamily="34" charset="0"/>
              </a:rPr>
              <a:t>ကဴး</a:t>
            </a:r>
            <a:endParaRPr lang="en-US" sz="2300" dirty="0" smtClean="0">
              <a:latin typeface="Zawgyi-One" pitchFamily="34" charset="0"/>
              <a:cs typeface="Zawgyi-One" pitchFamily="34" charset="0"/>
            </a:endParaRPr>
          </a:p>
          <a:p>
            <a:pPr marL="0" indent="0" algn="just">
              <a:buNone/>
            </a:pPr>
            <a:r>
              <a:rPr lang="en-US" sz="2300" dirty="0" smtClean="0">
                <a:latin typeface="Zawgyi-One" pitchFamily="34" charset="0"/>
                <a:cs typeface="Zawgyi-One" pitchFamily="34" charset="0"/>
              </a:rPr>
              <a:t>၉။	</a:t>
            </a:r>
            <a:r>
              <a:rPr lang="en-US" sz="2300" dirty="0" err="1" smtClean="0">
                <a:latin typeface="Zawgyi-One" pitchFamily="34" charset="0"/>
                <a:cs typeface="Zawgyi-One" pitchFamily="34" charset="0"/>
              </a:rPr>
              <a:t>ကန္း</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ကမ္း</a:t>
            </a:r>
            <a:endParaRPr lang="en-US" sz="2300" dirty="0" smtClean="0">
              <a:latin typeface="Zawgyi-One" pitchFamily="34" charset="0"/>
              <a:cs typeface="Zawgyi-One" pitchFamily="34" charset="0"/>
            </a:endParaRPr>
          </a:p>
          <a:p>
            <a:pPr marL="0" indent="0" algn="just">
              <a:buNone/>
            </a:pPr>
            <a:r>
              <a:rPr lang="en-US" sz="2300" dirty="0" smtClean="0">
                <a:latin typeface="Zawgyi-One" pitchFamily="34" charset="0"/>
                <a:cs typeface="Zawgyi-One" pitchFamily="34" charset="0"/>
              </a:rPr>
              <a:t>၁၀။	</a:t>
            </a:r>
            <a:r>
              <a:rPr lang="en-US" sz="2300" dirty="0" err="1" smtClean="0">
                <a:latin typeface="Zawgyi-One" pitchFamily="34" charset="0"/>
                <a:cs typeface="Zawgyi-One" pitchFamily="34" charset="0"/>
              </a:rPr>
              <a:t>ခန္း</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ခမ္း</a:t>
            </a:r>
            <a:endParaRPr lang="en-US" sz="2300" dirty="0">
              <a:latin typeface="Zawgyi-One" pitchFamily="34" charset="0"/>
              <a:cs typeface="Zawgyi-One" pitchFamily="34" charset="0"/>
            </a:endParaRPr>
          </a:p>
        </p:txBody>
      </p:sp>
    </p:spTree>
    <p:extLst>
      <p:ext uri="{BB962C8B-B14F-4D97-AF65-F5344CB8AC3E}">
        <p14:creationId xmlns:p14="http://schemas.microsoft.com/office/powerpoint/2010/main" val="1261640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Examples of Homonym words and sentences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300" dirty="0" smtClean="0">
                <a:latin typeface="Zawgyi-One" pitchFamily="34" charset="0"/>
                <a:cs typeface="Zawgyi-One" pitchFamily="34" charset="0"/>
              </a:rPr>
              <a:t>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က်ိဳူး</a:t>
            </a:r>
            <a:endParaRPr lang="en-US" sz="2300" dirty="0" smtClean="0">
              <a:latin typeface="Zawgyi-One" pitchFamily="34" charset="0"/>
              <a:cs typeface="Zawgyi-One" pitchFamily="34" charset="0"/>
            </a:endParaRPr>
          </a:p>
          <a:p>
            <a:pPr marL="0" indent="0">
              <a:buNone/>
            </a:pPr>
            <a:r>
              <a:rPr lang="en-US" sz="2300" dirty="0" err="1" smtClean="0">
                <a:latin typeface="Zawgyi-One" pitchFamily="34" charset="0"/>
                <a:cs typeface="Zawgyi-One" pitchFamily="34" charset="0"/>
              </a:rPr>
              <a:t>စာအုပ္မ်ားကို</a:t>
            </a:r>
            <a:r>
              <a:rPr lang="en-US" sz="2300" dirty="0" smtClean="0">
                <a:latin typeface="Zawgyi-One" pitchFamily="34" charset="0"/>
                <a:cs typeface="Zawgyi-One" pitchFamily="34" charset="0"/>
              </a:rPr>
              <a:t> 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ဖင</a:t>
            </a:r>
            <a:r>
              <a:rPr lang="en-US" sz="2300" dirty="0" smtClean="0">
                <a:latin typeface="Zawgyi-One" pitchFamily="34" charset="0"/>
                <a:cs typeface="Zawgyi-One" pitchFamily="34" charset="0"/>
              </a:rPr>
              <a:t>္႕ </a:t>
            </a:r>
            <a:r>
              <a:rPr lang="en-US" sz="2300" dirty="0" err="1" smtClean="0">
                <a:latin typeface="Zawgyi-One" pitchFamily="34" charset="0"/>
                <a:cs typeface="Zawgyi-One" pitchFamily="34" charset="0"/>
              </a:rPr>
              <a:t>ခ်ည္ထားသည</a:t>
            </a:r>
            <a:r>
              <a:rPr lang="en-US" sz="2300" dirty="0" smtClean="0">
                <a:latin typeface="Zawgyi-One" pitchFamily="34" charset="0"/>
                <a:cs typeface="Zawgyi-One" pitchFamily="34" charset="0"/>
              </a:rPr>
              <a:t>္။</a:t>
            </a:r>
          </a:p>
          <a:p>
            <a:pPr marL="0" indent="0">
              <a:buNone/>
            </a:pPr>
            <a:r>
              <a:rPr lang="en-US" sz="2300" dirty="0" err="1" smtClean="0">
                <a:latin typeface="Zawgyi-One" pitchFamily="34" charset="0"/>
                <a:cs typeface="Zawgyi-One" pitchFamily="34" charset="0"/>
              </a:rPr>
              <a:t>တံတား</a:t>
            </a:r>
            <a:r>
              <a:rPr lang="en-US" sz="2300" dirty="0">
                <a:latin typeface="Zawgyi-One" pitchFamily="34" charset="0"/>
                <a:cs typeface="Zawgyi-One" pitchFamily="34" charset="0"/>
              </a:rPr>
              <a: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ေန</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a:t>
            </a:r>
          </a:p>
          <a:p>
            <a:pPr marL="0" indent="0">
              <a:buNone/>
            </a:pPr>
            <a:endParaRPr lang="en-US" sz="2300" dirty="0">
              <a:latin typeface="Zawgyi-One" pitchFamily="34" charset="0"/>
              <a:cs typeface="Zawgyi-One" pitchFamily="34" charset="0"/>
            </a:endParaRPr>
          </a:p>
          <a:p>
            <a:pPr marL="0" indent="0">
              <a:buNone/>
            </a:pPr>
            <a:r>
              <a:rPr lang="en-US" sz="2300" dirty="0" smtClean="0">
                <a:latin typeface="Zawgyi-One" pitchFamily="34" charset="0"/>
                <a:cs typeface="Zawgyi-One" pitchFamily="34" charset="0"/>
              </a:rPr>
              <a:t>ျ</a:t>
            </a:r>
            <a:r>
              <a:rPr lang="en-US" sz="2300" dirty="0" err="1" smtClean="0">
                <a:latin typeface="Zawgyi-One" pitchFamily="34" charset="0"/>
                <a:cs typeface="Zawgyi-One" pitchFamily="34" charset="0"/>
              </a:rPr>
              <a:t>ပန</a:t>
            </a:r>
            <a:r>
              <a:rPr lang="en-US" sz="2300" dirty="0" smtClean="0">
                <a:latin typeface="Zawgyi-One" pitchFamily="34" charset="0"/>
                <a:cs typeface="Zawgyi-One" pitchFamily="34" charset="0"/>
              </a:rPr>
              <a:t>္ ၊ </a:t>
            </a:r>
            <a:r>
              <a:rPr lang="en-US" sz="2300" dirty="0" err="1" smtClean="0">
                <a:latin typeface="Zawgyi-One" pitchFamily="34" charset="0"/>
                <a:cs typeface="Zawgyi-One" pitchFamily="34" charset="0"/>
              </a:rPr>
              <a:t>ပ်ံ</a:t>
            </a:r>
            <a:endParaRPr lang="en-US" sz="2300" dirty="0" smtClean="0">
              <a:latin typeface="Zawgyi-One" pitchFamily="34" charset="0"/>
              <a:cs typeface="Zawgyi-One" pitchFamily="34" charset="0"/>
            </a:endParaRPr>
          </a:p>
          <a:p>
            <a:pPr marL="0" indent="0">
              <a:buNone/>
            </a:pPr>
            <a:r>
              <a:rPr lang="en-US" sz="2300" dirty="0" err="1" smtClean="0">
                <a:latin typeface="Zawgyi-One" pitchFamily="34" charset="0"/>
                <a:cs typeface="Zawgyi-One" pitchFamily="34" charset="0"/>
              </a:rPr>
              <a:t>ေမာင္ေမာင္သည</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မိ</a:t>
            </a:r>
            <a:r>
              <a:rPr lang="en-US" sz="2300" dirty="0" smtClean="0">
                <a:latin typeface="Zawgyi-One" pitchFamily="34" charset="0"/>
                <a:cs typeface="Zawgyi-One" pitchFamily="34" charset="0"/>
              </a:rPr>
              <a:t>ဳ႕ မွ ျ</a:t>
            </a:r>
            <a:r>
              <a:rPr lang="en-US" sz="2300" dirty="0" err="1" smtClean="0">
                <a:latin typeface="Zawgyi-One" pitchFamily="34" charset="0"/>
                <a:cs typeface="Zawgyi-One" pitchFamily="34" charset="0"/>
              </a:rPr>
              <a:t>ပန္လာသည</a:t>
            </a:r>
            <a:r>
              <a:rPr lang="en-US" sz="2300" dirty="0" smtClean="0">
                <a:latin typeface="Zawgyi-One" pitchFamily="34" charset="0"/>
                <a:cs typeface="Zawgyi-One" pitchFamily="34" charset="0"/>
              </a:rPr>
              <a:t>္။</a:t>
            </a:r>
          </a:p>
          <a:p>
            <a:pPr marL="0" indent="0">
              <a:buNone/>
            </a:pPr>
            <a:r>
              <a:rPr lang="en-US" sz="2300" dirty="0" err="1" smtClean="0">
                <a:latin typeface="Zawgyi-One" pitchFamily="34" charset="0"/>
                <a:cs typeface="Zawgyi-One" pitchFamily="34" charset="0"/>
              </a:rPr>
              <a:t>ငွက္မ်ား</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ပ်ံ</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ေနသည</a:t>
            </a:r>
            <a:r>
              <a:rPr lang="en-US" sz="2300" dirty="0" smtClean="0">
                <a:latin typeface="Zawgyi-One" pitchFamily="34" charset="0"/>
                <a:cs typeface="Zawgyi-One" pitchFamily="34" charset="0"/>
              </a:rPr>
              <a:t>္။</a:t>
            </a:r>
          </a:p>
          <a:p>
            <a:pPr marL="0" indent="0">
              <a:buNone/>
            </a:pPr>
            <a:endParaRPr lang="en-US" sz="2300" dirty="0">
              <a:latin typeface="Zawgyi-One" pitchFamily="34" charset="0"/>
              <a:cs typeface="Zawgyi-One" pitchFamily="34" charset="0"/>
            </a:endParaRPr>
          </a:p>
          <a:p>
            <a:pPr marL="0" indent="0">
              <a:buNone/>
            </a:pPr>
            <a:r>
              <a:rPr lang="en-US" sz="2300" dirty="0" smtClean="0">
                <a:latin typeface="Zawgyi-One" pitchFamily="34" charset="0"/>
                <a:cs typeface="Zawgyi-One" pitchFamily="34" charset="0"/>
              </a:rPr>
              <a:t>က် ၊ ၾက</a:t>
            </a:r>
          </a:p>
          <a:p>
            <a:pPr marL="0" indent="0">
              <a:buNone/>
            </a:pPr>
            <a:r>
              <a:rPr lang="en-US" sz="2300" dirty="0" err="1" smtClean="0">
                <a:latin typeface="Zawgyi-One" pitchFamily="34" charset="0"/>
                <a:cs typeface="Zawgyi-One" pitchFamily="34" charset="0"/>
              </a:rPr>
              <a:t>စာေမးပြဲ</a:t>
            </a:r>
            <a:r>
              <a:rPr lang="en-US" sz="2300" dirty="0" smtClean="0">
                <a:latin typeface="Zawgyi-One" pitchFamily="34" charset="0"/>
                <a:cs typeface="Zawgyi-One" pitchFamily="34" charset="0"/>
              </a:rPr>
              <a:t> က်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a:t>
            </a:r>
          </a:p>
          <a:p>
            <a:pPr marL="0" indent="0">
              <a:buNone/>
            </a:pPr>
            <a:r>
              <a:rPr lang="en-US" sz="2300" dirty="0" err="1" smtClean="0">
                <a:latin typeface="Zawgyi-One" pitchFamily="34" charset="0"/>
                <a:cs typeface="Zawgyi-One" pitchFamily="34" charset="0"/>
              </a:rPr>
              <a:t>ကေလးမ်ား</a:t>
            </a:r>
            <a:r>
              <a:rPr lang="en-US" sz="2300" dirty="0" smtClean="0">
                <a:latin typeface="Zawgyi-One" pitchFamily="34" charset="0"/>
                <a:cs typeface="Zawgyi-One" pitchFamily="34" charset="0"/>
              </a:rPr>
              <a:t> </a:t>
            </a:r>
            <a:r>
              <a:rPr lang="en-US" sz="2300" dirty="0" err="1" smtClean="0">
                <a:latin typeface="Zawgyi-One" pitchFamily="34" charset="0"/>
                <a:cs typeface="Zawgyi-One" pitchFamily="34" charset="0"/>
              </a:rPr>
              <a:t>ကစားေန</a:t>
            </a:r>
            <a:r>
              <a:rPr lang="en-US" sz="2300" dirty="0" smtClean="0">
                <a:latin typeface="Zawgyi-One" pitchFamily="34" charset="0"/>
                <a:cs typeface="Zawgyi-One" pitchFamily="34" charset="0"/>
              </a:rPr>
              <a:t> ၾက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a:t>
            </a:r>
            <a:endParaRPr lang="en-US" sz="2300" dirty="0">
              <a:latin typeface="Zawgyi-One" pitchFamily="34" charset="0"/>
              <a:cs typeface="Zawgyi-One" pitchFamily="34" charset="0"/>
            </a:endParaRPr>
          </a:p>
        </p:txBody>
      </p:sp>
    </p:spTree>
    <p:extLst>
      <p:ext uri="{BB962C8B-B14F-4D97-AF65-F5344CB8AC3E}">
        <p14:creationId xmlns:p14="http://schemas.microsoft.com/office/powerpoint/2010/main" val="2058367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Corpus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700" dirty="0" smtClean="0">
                <a:latin typeface="Times New Roman" pitchFamily="18" charset="0"/>
                <a:cs typeface="Times New Roman" pitchFamily="18" charset="0"/>
              </a:rPr>
              <a:t>Text Corpus is a large structured set of texts.</a:t>
            </a:r>
          </a:p>
          <a:p>
            <a:pPr algn="just"/>
            <a:endParaRPr lang="en-US" sz="2700" dirty="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The corpus may be composed of written language , spoken language or both.</a:t>
            </a:r>
          </a:p>
          <a:p>
            <a:pPr marL="0" indent="0" algn="just">
              <a:buNone/>
            </a:pPr>
            <a:endParaRPr lang="en-US"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A corpus may contain texts in a single language (monolingual corpus ) or text data in multiple languages (multilingual corpus).</a:t>
            </a:r>
          </a:p>
          <a:p>
            <a:pPr marL="0" indent="0" algn="just">
              <a:buNone/>
            </a:pPr>
            <a:endParaRPr lang="en-US" sz="2700" dirty="0" smtClean="0">
              <a:latin typeface="Times New Roman" pitchFamily="18" charset="0"/>
              <a:cs typeface="Times New Roman" pitchFamily="18" charset="0"/>
            </a:endParaRPr>
          </a:p>
          <a:p>
            <a:pPr algn="just"/>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2981669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371600"/>
            <a:ext cx="4572000" cy="3046988"/>
          </a:xfrm>
          <a:prstGeom prst="rect">
            <a:avLst/>
          </a:prstGeom>
        </p:spPr>
        <p:txBody>
          <a:bodyPr>
            <a:spAutoFit/>
          </a:bodyPr>
          <a:lstStyle/>
          <a:p>
            <a:pPr marL="285750" indent="-285750" algn="just">
              <a:buFont typeface="Arial" pitchFamily="34" charset="0"/>
              <a:buChar char="•"/>
            </a:pPr>
            <a:r>
              <a:rPr lang="en-US" sz="2400" dirty="0" smtClean="0">
                <a:latin typeface="Times New Roman" pitchFamily="18" charset="0"/>
                <a:cs typeface="Times New Roman" pitchFamily="18" charset="0"/>
              </a:rPr>
              <a:t>Abstract</a:t>
            </a:r>
          </a:p>
          <a:p>
            <a:pPr marL="285750" indent="-285750" algn="just">
              <a:buFont typeface="Arial" pitchFamily="34" charset="0"/>
              <a:buChar char="•"/>
            </a:pPr>
            <a:r>
              <a:rPr lang="en-US" sz="2400" dirty="0" smtClean="0">
                <a:latin typeface="Times New Roman" pitchFamily="18" charset="0"/>
                <a:cs typeface="Times New Roman" pitchFamily="18" charset="0"/>
              </a:rPr>
              <a:t>Objectives</a:t>
            </a:r>
          </a:p>
          <a:p>
            <a:pPr marL="285750" indent="-285750" algn="just">
              <a:buFont typeface="Arial" pitchFamily="34" charset="0"/>
              <a:buChar char="•"/>
            </a:pPr>
            <a:r>
              <a:rPr lang="en-US" sz="2400" dirty="0" smtClean="0">
                <a:latin typeface="Times New Roman" pitchFamily="18" charset="0"/>
                <a:cs typeface="Times New Roman" pitchFamily="18" charset="0"/>
              </a:rPr>
              <a:t>Motivation</a:t>
            </a: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smtClean="0">
                <a:latin typeface="Times New Roman" pitchFamily="18" charset="0"/>
                <a:cs typeface="Times New Roman" pitchFamily="18" charset="0"/>
              </a:rPr>
              <a:t>Introduction</a:t>
            </a:r>
          </a:p>
          <a:p>
            <a:pPr marL="285750" indent="-285750" algn="just">
              <a:buFont typeface="Arial" pitchFamily="34" charset="0"/>
              <a:buChar char="•"/>
            </a:pPr>
            <a:r>
              <a:rPr lang="en-US" sz="2400" dirty="0">
                <a:latin typeface="Times New Roman" pitchFamily="18" charset="0"/>
                <a:cs typeface="Times New Roman" pitchFamily="18" charset="0"/>
              </a:rPr>
              <a:t>Contribution</a:t>
            </a:r>
          </a:p>
          <a:p>
            <a:pPr marL="285750" indent="-285750" algn="just">
              <a:buFont typeface="Arial" pitchFamily="34" charset="0"/>
              <a:buChar char="•"/>
            </a:pPr>
            <a:r>
              <a:rPr lang="en-US" sz="2400" dirty="0" smtClean="0">
                <a:latin typeface="Times New Roman" pitchFamily="18" charset="0"/>
                <a:cs typeface="Times New Roman" pitchFamily="18" charset="0"/>
              </a:rPr>
              <a:t>System Flow Diagram</a:t>
            </a:r>
          </a:p>
          <a:p>
            <a:pPr marL="285750" indent="-285750" algn="just">
              <a:buFont typeface="Arial" pitchFamily="34" charset="0"/>
              <a:buChar char="•"/>
            </a:pPr>
            <a:r>
              <a:rPr lang="en-US" sz="2400" dirty="0" smtClean="0">
                <a:latin typeface="Times New Roman" pitchFamily="18" charset="0"/>
                <a:cs typeface="Times New Roman" pitchFamily="18" charset="0"/>
              </a:rPr>
              <a:t>References</a:t>
            </a:r>
          </a:p>
          <a:p>
            <a:pPr marL="285750" indent="-285750" algn="just">
              <a:buFont typeface="Arial" pitchFamily="34" charset="0"/>
              <a:buChar char="•"/>
            </a:pPr>
            <a:r>
              <a:rPr lang="en-US" sz="2400" dirty="0" smtClean="0">
                <a:latin typeface="Times New Roman" pitchFamily="18" charset="0"/>
                <a:cs typeface="Times New Roman" pitchFamily="18" charset="0"/>
              </a:rPr>
              <a:t>Conclusion</a:t>
            </a:r>
          </a:p>
        </p:txBody>
      </p:sp>
      <p:sp>
        <p:nvSpPr>
          <p:cNvPr id="5" name="Rectangle 4"/>
          <p:cNvSpPr/>
          <p:nvPr/>
        </p:nvSpPr>
        <p:spPr>
          <a:xfrm>
            <a:off x="3086100" y="646148"/>
            <a:ext cx="2019300" cy="584775"/>
          </a:xfrm>
          <a:prstGeom prst="rect">
            <a:avLst/>
          </a:prstGeom>
        </p:spPr>
        <p:txBody>
          <a:bodyPr wrap="square">
            <a:spAutoFit/>
          </a:bodyPr>
          <a:lstStyle/>
          <a:p>
            <a:pPr algn="ctr"/>
            <a:r>
              <a:rPr lang="en-US" sz="3200" dirty="0" smtClean="0">
                <a:latin typeface="Times New Roman" pitchFamily="18" charset="0"/>
                <a:cs typeface="Times New Roman" pitchFamily="18" charset="0"/>
              </a:rPr>
              <a:t>Outlines                </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653828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300" dirty="0" smtClean="0">
                <a:latin typeface="Times New Roman" pitchFamily="18" charset="0"/>
                <a:cs typeface="Times New Roman" pitchFamily="18" charset="0"/>
              </a:rPr>
              <a:t>In order to make the corpora more useful for doing linguistic research , they are often subjected to a process known as annotation.</a:t>
            </a: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An example of annotating a corpus is part-of-speech tagging, or POS-tagging , in which information about each word’s part of speech (verb, noun, adjective , etc.) is added to the corpus in the form of tags.</a:t>
            </a:r>
          </a:p>
          <a:p>
            <a:pPr algn="just"/>
            <a:endParaRPr lang="en-US" sz="2300" dirty="0">
              <a:latin typeface="Times New Roman" pitchFamily="18" charset="0"/>
              <a:cs typeface="Times New Roman" pitchFamily="18" charset="0"/>
            </a:endParaRPr>
          </a:p>
          <a:p>
            <a:pPr algn="just"/>
            <a:r>
              <a:rPr lang="en-US" sz="2300" dirty="0" smtClean="0">
                <a:latin typeface="Times New Roman" pitchFamily="18" charset="0"/>
                <a:cs typeface="Times New Roman" pitchFamily="18" charset="0"/>
              </a:rPr>
              <a:t>When the language of the corpus is not a working language of the researchers who use it, interlinear glossing is used to make the annotation bilingual.</a:t>
            </a:r>
          </a:p>
          <a:p>
            <a:pPr algn="just"/>
            <a:endParaRPr lang="en-US" sz="2300" dirty="0">
              <a:latin typeface="Times New Roman" pitchFamily="18" charset="0"/>
              <a:cs typeface="Times New Roman" pitchFamily="18" charset="0"/>
            </a:endParaRPr>
          </a:p>
          <a:p>
            <a:pPr algn="just"/>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4214701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Myanmar Annotated Corpus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300" dirty="0" err="1" smtClean="0">
                <a:latin typeface="Zawgyi-One" pitchFamily="34" charset="0"/>
                <a:cs typeface="Zawgyi-One" pitchFamily="34" charset="0"/>
              </a:rPr>
              <a:t>သစ္ကိုင္း</a:t>
            </a:r>
            <a:r>
              <a:rPr lang="en-US" sz="2300" dirty="0" smtClean="0">
                <a:latin typeface="Zawgyi-One" pitchFamily="34" charset="0"/>
                <a:cs typeface="Zawgyi-One" pitchFamily="34" charset="0"/>
              </a:rPr>
              <a:t> [NCCP]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တံတား</a:t>
            </a:r>
            <a:r>
              <a:rPr lang="en-US" sz="2300" dirty="0" smtClean="0">
                <a:latin typeface="Zawgyi-One" pitchFamily="34" charset="0"/>
                <a:cs typeface="Zawgyi-One" pitchFamily="34" charset="0"/>
              </a:rPr>
              <a:t>[NCCP]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သူ</a:t>
            </a:r>
            <a:r>
              <a:rPr lang="en-US" sz="2300" dirty="0" smtClean="0">
                <a:latin typeface="Zawgyi-One" pitchFamily="34" charset="0"/>
                <a:cs typeface="Zawgyi-One" pitchFamily="34" charset="0"/>
              </a:rPr>
              <a:t> [PRO]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[PONOM] 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[NCCS]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 POOBJ] </a:t>
            </a:r>
            <a:r>
              <a:rPr lang="en-US" sz="2300" dirty="0" err="1" smtClean="0">
                <a:latin typeface="Zawgyi-One" pitchFamily="34" charset="0"/>
                <a:cs typeface="Zawgyi-One" pitchFamily="34" charset="0"/>
              </a:rPr>
              <a:t>ယူလာ</a:t>
            </a:r>
            <a:r>
              <a:rPr lang="en-US" sz="2300" dirty="0" smtClean="0">
                <a:latin typeface="Zawgyi-One" pitchFamily="34" charset="0"/>
                <a:cs typeface="Zawgyi-One" pitchFamily="34" charset="0"/>
              </a:rPr>
              <a:t> [VAC]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စာအုပ္မ်ား</a:t>
            </a:r>
            <a:r>
              <a:rPr lang="en-US" sz="2300" dirty="0" smtClean="0">
                <a:latin typeface="Zawgyi-One" pitchFamily="34" charset="0"/>
                <a:cs typeface="Zawgyi-One" pitchFamily="34" charset="0"/>
              </a:rPr>
              <a:t> [NCCP]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[POOBJ] 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[NCCS] ျ</a:t>
            </a:r>
            <a:r>
              <a:rPr lang="en-US" sz="2300" dirty="0" err="1" smtClean="0">
                <a:latin typeface="Zawgyi-One" pitchFamily="34" charset="0"/>
                <a:cs typeface="Zawgyi-One" pitchFamily="34" charset="0"/>
              </a:rPr>
              <a:t>ဖင</a:t>
            </a:r>
            <a:r>
              <a:rPr lang="en-US" sz="2300" dirty="0" smtClean="0">
                <a:latin typeface="Zawgyi-One" pitchFamily="34" charset="0"/>
                <a:cs typeface="Zawgyi-One" pitchFamily="34" charset="0"/>
              </a:rPr>
              <a:t>့္ [POACC] </a:t>
            </a:r>
            <a:r>
              <a:rPr lang="en-US" sz="2300" dirty="0" err="1" smtClean="0">
                <a:latin typeface="Zawgyi-One" pitchFamily="34" charset="0"/>
                <a:cs typeface="Zawgyi-One" pitchFamily="34" charset="0"/>
              </a:rPr>
              <a:t>ခ်ည္ထား</a:t>
            </a:r>
            <a:r>
              <a:rPr lang="en-US" sz="2300" dirty="0" smtClean="0">
                <a:latin typeface="Zawgyi-One" pitchFamily="34" charset="0"/>
                <a:cs typeface="Zawgyi-One" pitchFamily="34" charset="0"/>
              </a:rPr>
              <a:t>[VST]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pPr marL="0" indent="0">
              <a:buNone/>
            </a:pPr>
            <a:endParaRPr lang="en-US" sz="2300" dirty="0" smtClean="0">
              <a:latin typeface="Zawgyi-One" pitchFamily="34" charset="0"/>
              <a:cs typeface="Zawgyi-One" pitchFamily="34" charset="0"/>
            </a:endParaRPr>
          </a:p>
          <a:p>
            <a:pPr marL="0" indent="0">
              <a:buNone/>
            </a:pPr>
            <a:endParaRPr lang="en-US" sz="2300" dirty="0" smtClean="0">
              <a:latin typeface="Zawgyi-One" pitchFamily="34" charset="0"/>
              <a:cs typeface="Zawgyi-One" pitchFamily="34" charset="0"/>
            </a:endParaRPr>
          </a:p>
          <a:p>
            <a:pPr marL="0" indent="0">
              <a:buNone/>
            </a:pPr>
            <a:endParaRPr lang="en-US" sz="2300" dirty="0" smtClean="0">
              <a:latin typeface="Zawgyi-One" pitchFamily="34" charset="0"/>
              <a:cs typeface="Zawgyi-One" pitchFamily="34" charset="0"/>
            </a:endParaRPr>
          </a:p>
        </p:txBody>
      </p:sp>
    </p:spTree>
    <p:extLst>
      <p:ext uri="{BB962C8B-B14F-4D97-AF65-F5344CB8AC3E}">
        <p14:creationId xmlns:p14="http://schemas.microsoft.com/office/powerpoint/2010/main" val="124263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latin typeface="Times New Roman" pitchFamily="18" charset="0"/>
                <a:cs typeface="Times New Roman" pitchFamily="18" charset="0"/>
              </a:rPr>
              <a:t>Homonym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2133600"/>
          </a:xfrm>
        </p:spPr>
        <p:txBody>
          <a:bodyPr>
            <a:normAutofit lnSpcReduction="10000"/>
          </a:bodyPr>
          <a:lstStyle/>
          <a:p>
            <a:pPr algn="just"/>
            <a:r>
              <a:rPr lang="en-US" sz="2400" dirty="0">
                <a:latin typeface="Times New Roman" pitchFamily="18" charset="0"/>
                <a:cs typeface="Times New Roman" pitchFamily="18" charset="0"/>
              </a:rPr>
              <a:t>Homonym is a word pronounced the same as another but differing in meaning, where spelled the same </a:t>
            </a:r>
            <a:r>
              <a:rPr lang="en-US" sz="2400" dirty="0" smtClean="0">
                <a:latin typeface="Times New Roman" pitchFamily="18" charset="0"/>
                <a:cs typeface="Times New Roman" pitchFamily="18" charset="0"/>
              </a:rPr>
              <a:t>way </a:t>
            </a:r>
            <a:r>
              <a:rPr lang="en-US" sz="2400" dirty="0">
                <a:latin typeface="Times New Roman" pitchFamily="18" charset="0"/>
                <a:cs typeface="Times New Roman" pitchFamily="18" charset="0"/>
              </a:rPr>
              <a:t>or not</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Examples of Homonym words  and sentences</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6" name="Content Placeholder 2"/>
          <p:cNvSpPr txBox="1">
            <a:spLocks/>
          </p:cNvSpPr>
          <p:nvPr/>
        </p:nvSpPr>
        <p:spPr>
          <a:xfrm>
            <a:off x="990600" y="2362200"/>
            <a:ext cx="7696200" cy="4038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Zawgyi-One" pitchFamily="34" charset="0"/>
                <a:cs typeface="Zawgyi-One" pitchFamily="34" charset="0"/>
              </a:rPr>
              <a:t>ၾ</a:t>
            </a:r>
            <a:r>
              <a:rPr lang="en-US" sz="2000" dirty="0" err="1" smtClean="0">
                <a:latin typeface="Zawgyi-One" pitchFamily="34" charset="0"/>
                <a:cs typeface="Zawgyi-One" pitchFamily="34" charset="0"/>
              </a:rPr>
              <a:t>ကိဳး</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က်ိဳး</a:t>
            </a:r>
            <a:endParaRPr lang="en-US" sz="2000" dirty="0" smtClean="0">
              <a:latin typeface="Zawgyi-One" pitchFamily="34" charset="0"/>
              <a:cs typeface="Zawgyi-One" pitchFamily="34" charset="0"/>
            </a:endParaRPr>
          </a:p>
          <a:p>
            <a:pPr marL="0" indent="0">
              <a:buFont typeface="Arial" pitchFamily="34" charset="0"/>
              <a:buNone/>
            </a:pPr>
            <a:r>
              <a:rPr lang="en-US" sz="2000" dirty="0" err="1" smtClean="0">
                <a:latin typeface="Zawgyi-One" pitchFamily="34" charset="0"/>
                <a:cs typeface="Zawgyi-One" pitchFamily="34" charset="0"/>
              </a:rPr>
              <a:t>စာအုပ္မ်ားကို</a:t>
            </a:r>
            <a:r>
              <a:rPr lang="en-US" sz="2000" dirty="0" smtClean="0">
                <a:latin typeface="Zawgyi-One" pitchFamily="34" charset="0"/>
                <a:cs typeface="Zawgyi-One" pitchFamily="34" charset="0"/>
              </a:rPr>
              <a:t> </a:t>
            </a:r>
            <a:r>
              <a:rPr lang="en-US" sz="2000" b="1" u="sng" dirty="0" smtClean="0">
                <a:latin typeface="Zawgyi-One" pitchFamily="34" charset="0"/>
                <a:cs typeface="Zawgyi-One" pitchFamily="34" charset="0"/>
              </a:rPr>
              <a:t>ၾ</a:t>
            </a:r>
            <a:r>
              <a:rPr lang="en-US" sz="2000" b="1" u="sng" dirty="0" err="1" smtClean="0">
                <a:latin typeface="Zawgyi-One" pitchFamily="34" charset="0"/>
                <a:cs typeface="Zawgyi-One" pitchFamily="34" charset="0"/>
              </a:rPr>
              <a:t>က</a:t>
            </a:r>
            <a:r>
              <a:rPr lang="en-US" sz="2000" dirty="0" err="1" smtClean="0">
                <a:latin typeface="Zawgyi-One" pitchFamily="34" charset="0"/>
                <a:cs typeface="Zawgyi-One" pitchFamily="34" charset="0"/>
              </a:rPr>
              <a:t>ိဳး</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ဖင</a:t>
            </a:r>
            <a:r>
              <a:rPr lang="en-US" sz="2000" dirty="0" smtClean="0">
                <a:latin typeface="Zawgyi-One" pitchFamily="34" charset="0"/>
                <a:cs typeface="Zawgyi-One" pitchFamily="34" charset="0"/>
              </a:rPr>
              <a:t>့္</a:t>
            </a:r>
            <a:r>
              <a:rPr lang="en-US" sz="2000" dirty="0" err="1" smtClean="0">
                <a:latin typeface="Zawgyi-One" pitchFamily="34" charset="0"/>
                <a:cs typeface="Zawgyi-One" pitchFamily="34" charset="0"/>
              </a:rPr>
              <a:t>ခ်ည္ထားသည</a:t>
            </a:r>
            <a:r>
              <a:rPr lang="en-US" sz="2000" dirty="0" smtClean="0">
                <a:latin typeface="Zawgyi-One" pitchFamily="34" charset="0"/>
                <a:cs typeface="Zawgyi-One" pitchFamily="34" charset="0"/>
              </a:rPr>
              <a:t>္။</a:t>
            </a:r>
          </a:p>
          <a:p>
            <a:pPr marL="0" indent="0">
              <a:buFont typeface="Arial" pitchFamily="34" charset="0"/>
              <a:buNone/>
            </a:pPr>
            <a:r>
              <a:rPr lang="en-US" sz="2000" dirty="0" err="1" smtClean="0">
                <a:latin typeface="Zawgyi-One" pitchFamily="34" charset="0"/>
                <a:cs typeface="Zawgyi-One" pitchFamily="34" charset="0"/>
              </a:rPr>
              <a:t>တံတား</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သည္</a:t>
            </a:r>
            <a:r>
              <a:rPr lang="en-US" sz="2000" b="1" u="sng" dirty="0" err="1" smtClean="0">
                <a:latin typeface="Zawgyi-One" pitchFamily="34" charset="0"/>
                <a:cs typeface="Zawgyi-One" pitchFamily="34" charset="0"/>
              </a:rPr>
              <a:t>က်ိဳး</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ေနသည</a:t>
            </a:r>
            <a:r>
              <a:rPr lang="en-US" sz="2000" dirty="0" smtClean="0">
                <a:latin typeface="Zawgyi-One" pitchFamily="34" charset="0"/>
                <a:cs typeface="Zawgyi-One" pitchFamily="34" charset="0"/>
              </a:rPr>
              <a:t>္။</a:t>
            </a:r>
          </a:p>
          <a:p>
            <a:pPr marL="0" indent="0">
              <a:buFont typeface="Arial" pitchFamily="34" charset="0"/>
              <a:buNone/>
            </a:pPr>
            <a:endParaRPr lang="en-US" sz="2000" dirty="0" smtClean="0">
              <a:latin typeface="Zawgyi-One" pitchFamily="34" charset="0"/>
              <a:cs typeface="Zawgyi-One" pitchFamily="34" charset="0"/>
            </a:endParaRPr>
          </a:p>
          <a:p>
            <a:pPr marL="0" indent="0">
              <a:buFont typeface="Arial" pitchFamily="34" charset="0"/>
              <a:buNone/>
            </a:pPr>
            <a:r>
              <a:rPr lang="en-US" sz="2000" dirty="0" smtClean="0">
                <a:latin typeface="Zawgyi-One" pitchFamily="34" charset="0"/>
                <a:cs typeface="Zawgyi-One" pitchFamily="34" charset="0"/>
              </a:rPr>
              <a:t>ျ</a:t>
            </a:r>
            <a:r>
              <a:rPr lang="en-US" sz="2000" dirty="0" err="1" smtClean="0">
                <a:latin typeface="Zawgyi-One" pitchFamily="34" charset="0"/>
                <a:cs typeface="Zawgyi-One" pitchFamily="34" charset="0"/>
              </a:rPr>
              <a:t>ပန</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ပ်ံ</a:t>
            </a:r>
            <a:endParaRPr lang="en-US" sz="2000" dirty="0" smtClean="0">
              <a:latin typeface="Zawgyi-One" pitchFamily="34" charset="0"/>
              <a:cs typeface="Zawgyi-One" pitchFamily="34" charset="0"/>
            </a:endParaRPr>
          </a:p>
          <a:p>
            <a:pPr marL="0" indent="0">
              <a:buFont typeface="Arial" pitchFamily="34" charset="0"/>
              <a:buNone/>
            </a:pPr>
            <a:r>
              <a:rPr lang="en-US" sz="2000" dirty="0" err="1" smtClean="0">
                <a:latin typeface="Zawgyi-One" pitchFamily="34" charset="0"/>
                <a:cs typeface="Zawgyi-One" pitchFamily="34" charset="0"/>
              </a:rPr>
              <a:t>ေမာင္ေမာင</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မိ</a:t>
            </a:r>
            <a:r>
              <a:rPr lang="en-US" sz="2000" dirty="0" smtClean="0">
                <a:latin typeface="Zawgyi-One" pitchFamily="34" charset="0"/>
                <a:cs typeface="Zawgyi-One" pitchFamily="34" charset="0"/>
              </a:rPr>
              <a:t>ဳ႕မွ ျ</a:t>
            </a:r>
            <a:r>
              <a:rPr lang="en-US" sz="2000" dirty="0" err="1" smtClean="0">
                <a:latin typeface="Zawgyi-One" pitchFamily="34" charset="0"/>
                <a:cs typeface="Zawgyi-One" pitchFamily="34" charset="0"/>
              </a:rPr>
              <a:t>ပန္လာသည</a:t>
            </a:r>
            <a:r>
              <a:rPr lang="en-US" sz="2000" dirty="0" smtClean="0">
                <a:latin typeface="Zawgyi-One" pitchFamily="34" charset="0"/>
                <a:cs typeface="Zawgyi-One" pitchFamily="34" charset="0"/>
              </a:rPr>
              <a:t>္။</a:t>
            </a:r>
          </a:p>
          <a:p>
            <a:pPr marL="0" indent="0">
              <a:buFont typeface="Arial" pitchFamily="34" charset="0"/>
              <a:buNone/>
            </a:pPr>
            <a:r>
              <a:rPr lang="en-US" sz="2000" dirty="0" err="1" smtClean="0">
                <a:latin typeface="Zawgyi-One" pitchFamily="34" charset="0"/>
                <a:cs typeface="Zawgyi-One" pitchFamily="34" charset="0"/>
              </a:rPr>
              <a:t>ငွက္မ်ား</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ပ်ံေနသည</a:t>
            </a:r>
            <a:r>
              <a:rPr lang="en-US" sz="2000" dirty="0" smtClean="0">
                <a:latin typeface="Zawgyi-One" pitchFamily="34" charset="0"/>
                <a:cs typeface="Zawgyi-One" pitchFamily="34" charset="0"/>
              </a:rPr>
              <a:t>္။</a:t>
            </a:r>
          </a:p>
          <a:p>
            <a:pPr marL="0" indent="0">
              <a:buFont typeface="Arial" pitchFamily="34" charset="0"/>
              <a:buNone/>
            </a:pPr>
            <a:endParaRPr lang="en-US" sz="2000" dirty="0" smtClean="0">
              <a:latin typeface="Zawgyi-One" pitchFamily="34" charset="0"/>
              <a:cs typeface="Zawgyi-One" pitchFamily="34" charset="0"/>
            </a:endParaRPr>
          </a:p>
          <a:p>
            <a:pPr marL="0" indent="0">
              <a:buFont typeface="Arial" pitchFamily="34" charset="0"/>
              <a:buNone/>
            </a:pPr>
            <a:r>
              <a:rPr lang="en-US" sz="2000" dirty="0" smtClean="0">
                <a:latin typeface="Zawgyi-One" pitchFamily="34" charset="0"/>
                <a:cs typeface="Zawgyi-One" pitchFamily="34" charset="0"/>
              </a:rPr>
              <a:t>က်၊ၾက</a:t>
            </a:r>
          </a:p>
          <a:p>
            <a:pPr marL="0" indent="0">
              <a:buFont typeface="Arial" pitchFamily="34" charset="0"/>
              <a:buNone/>
            </a:pPr>
            <a:r>
              <a:rPr lang="en-US" sz="2000" dirty="0" err="1" smtClean="0">
                <a:latin typeface="Zawgyi-One" pitchFamily="34" charset="0"/>
                <a:cs typeface="Zawgyi-One" pitchFamily="34" charset="0"/>
              </a:rPr>
              <a:t>စာေမးပြဲ</a:t>
            </a:r>
            <a:r>
              <a:rPr lang="en-US" sz="2000" dirty="0" smtClean="0">
                <a:latin typeface="Zawgyi-One" pitchFamily="34" charset="0"/>
                <a:cs typeface="Zawgyi-One" pitchFamily="34" charset="0"/>
              </a:rPr>
              <a:t> </a:t>
            </a:r>
            <a:r>
              <a:rPr lang="en-US" sz="2000" b="1" u="sng" dirty="0" err="1" smtClean="0">
                <a:latin typeface="Zawgyi-One" pitchFamily="34" charset="0"/>
                <a:cs typeface="Zawgyi-One" pitchFamily="34" charset="0"/>
              </a:rPr>
              <a:t>က်</a:t>
            </a:r>
            <a:r>
              <a:rPr lang="en-US" sz="2000" dirty="0" err="1" smtClean="0">
                <a:latin typeface="Zawgyi-One" pitchFamily="34" charset="0"/>
                <a:cs typeface="Zawgyi-One" pitchFamily="34" charset="0"/>
              </a:rPr>
              <a:t>သည</a:t>
            </a:r>
            <a:r>
              <a:rPr lang="en-US" sz="2000" dirty="0" smtClean="0">
                <a:latin typeface="Zawgyi-One" pitchFamily="34" charset="0"/>
                <a:cs typeface="Zawgyi-One" pitchFamily="34" charset="0"/>
              </a:rPr>
              <a:t>္။</a:t>
            </a:r>
          </a:p>
          <a:p>
            <a:pPr marL="0" indent="0">
              <a:buFont typeface="Arial" pitchFamily="34" charset="0"/>
              <a:buNone/>
            </a:pPr>
            <a:r>
              <a:rPr lang="en-US" sz="2000" dirty="0" err="1" smtClean="0">
                <a:latin typeface="Zawgyi-One" pitchFamily="34" charset="0"/>
                <a:cs typeface="Zawgyi-One" pitchFamily="34" charset="0"/>
              </a:rPr>
              <a:t>ကေလးမ်ား</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ကစားေန</a:t>
            </a:r>
            <a:r>
              <a:rPr lang="en-US" sz="2000" dirty="0" smtClean="0">
                <a:latin typeface="Zawgyi-One" pitchFamily="34" charset="0"/>
                <a:cs typeface="Zawgyi-One" pitchFamily="34" charset="0"/>
              </a:rPr>
              <a:t> </a:t>
            </a:r>
            <a:r>
              <a:rPr lang="en-US" sz="2000" b="1" u="sng" dirty="0" smtClean="0">
                <a:latin typeface="Zawgyi-One" pitchFamily="34" charset="0"/>
                <a:cs typeface="Zawgyi-One" pitchFamily="34" charset="0"/>
              </a:rPr>
              <a:t>ၾက </a:t>
            </a:r>
            <a:r>
              <a:rPr lang="en-US" sz="2000" dirty="0" err="1" smtClean="0">
                <a:latin typeface="Zawgyi-One" pitchFamily="34" charset="0"/>
                <a:cs typeface="Zawgyi-One" pitchFamily="34" charset="0"/>
              </a:rPr>
              <a:t>သည</a:t>
            </a:r>
            <a:r>
              <a:rPr lang="en-US" sz="2000" dirty="0" smtClean="0">
                <a:latin typeface="Zawgyi-One" pitchFamily="34" charset="0"/>
                <a:cs typeface="Zawgyi-One" pitchFamily="34" charset="0"/>
              </a:rPr>
              <a:t>္။</a:t>
            </a:r>
          </a:p>
          <a:p>
            <a:pPr marL="0" indent="0">
              <a:buFont typeface="Arial" pitchFamily="34" charset="0"/>
              <a:buNone/>
            </a:pPr>
            <a:endParaRPr lang="en-US" sz="2000" dirty="0" smtClean="0">
              <a:latin typeface="Zawgyi-One" pitchFamily="34" charset="0"/>
              <a:cs typeface="Zawgyi-One" pitchFamily="34" charset="0"/>
            </a:endParaRPr>
          </a:p>
          <a:p>
            <a:pPr marL="0" indent="0">
              <a:buFont typeface="Arial" pitchFamily="34" charset="0"/>
              <a:buNone/>
            </a:pPr>
            <a:endParaRPr lang="en-US" sz="2000" dirty="0">
              <a:latin typeface="Zawgyi-One" pitchFamily="34" charset="0"/>
              <a:cs typeface="Zawgyi-One" pitchFamily="34" charset="0"/>
            </a:endParaRPr>
          </a:p>
        </p:txBody>
      </p:sp>
    </p:spTree>
    <p:extLst>
      <p:ext uri="{BB962C8B-B14F-4D97-AF65-F5344CB8AC3E}">
        <p14:creationId xmlns:p14="http://schemas.microsoft.com/office/powerpoint/2010/main" val="131042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a:bodyPr>
          <a:lstStyle/>
          <a:p>
            <a:r>
              <a:rPr lang="en-US" dirty="0" smtClean="0">
                <a:latin typeface="Times New Roman" pitchFamily="18" charset="0"/>
                <a:cs typeface="Times New Roman" pitchFamily="18" charset="0"/>
              </a:rPr>
              <a:t>Corpus-Based N-Gram Model</a:t>
            </a:r>
            <a:endParaRPr lang="en-US" dirty="0"/>
          </a:p>
        </p:txBody>
      </p:sp>
      <p:sp>
        <p:nvSpPr>
          <p:cNvPr id="7" name="Content Placeholder 2"/>
          <p:cNvSpPr>
            <a:spLocks noGrp="1"/>
          </p:cNvSpPr>
          <p:nvPr>
            <p:ph idx="1"/>
          </p:nvPr>
        </p:nvSpPr>
        <p:spPr>
          <a:xfrm>
            <a:off x="457200" y="1295400"/>
            <a:ext cx="8229600" cy="5257800"/>
          </a:xfrm>
        </p:spPr>
        <p:txBody>
          <a:bodyPr>
            <a:normAutofit fontScale="92500" lnSpcReduction="10000"/>
          </a:bodyPr>
          <a:lstStyle/>
          <a:p>
            <a:pPr marL="342900" lvl="1" indent="-342900" algn="just">
              <a:buFont typeface="Arial" pitchFamily="34" charset="0"/>
              <a:buChar char="•"/>
            </a:pPr>
            <a:endParaRPr lang="en-US" sz="2400" dirty="0" smtClean="0">
              <a:latin typeface="Times New Roman" pitchFamily="18" charset="0"/>
              <a:cs typeface="Times New Roman" pitchFamily="18" charset="0"/>
            </a:endParaRPr>
          </a:p>
          <a:p>
            <a:pPr marL="342900" lvl="1" indent="-342900" algn="just">
              <a:buFont typeface="Arial" pitchFamily="34" charset="0"/>
              <a:buChar char="•"/>
            </a:pPr>
            <a:r>
              <a:rPr lang="en-US" sz="2400" dirty="0">
                <a:latin typeface="Times New Roman" pitchFamily="18" charset="0"/>
                <a:cs typeface="Times New Roman" pitchFamily="18" charset="0"/>
              </a:rPr>
              <a:t>An n-gram model is a type of probabilistic language model for predicting the next item in such a sequence</a:t>
            </a:r>
            <a:r>
              <a:rPr lang="en-US" sz="2400" dirty="0" smtClean="0">
                <a:latin typeface="Times New Roman" pitchFamily="18" charset="0"/>
                <a:cs typeface="Times New Roman" pitchFamily="18" charset="0"/>
              </a:rPr>
              <a:t>.</a:t>
            </a:r>
          </a:p>
          <a:p>
            <a:pPr marL="0" lvl="1" indent="0" algn="just">
              <a:buNone/>
            </a:pPr>
            <a:endParaRPr lang="en-US" sz="2400" dirty="0">
              <a:latin typeface="Times New Roman" pitchFamily="18" charset="0"/>
              <a:cs typeface="Times New Roman" pitchFamily="18" charset="0"/>
            </a:endParaRPr>
          </a:p>
          <a:p>
            <a:pPr marL="342900" lvl="1" indent="-342900" algn="just">
              <a:buFont typeface="Arial" pitchFamily="34" charset="0"/>
              <a:buChar char="•"/>
            </a:pPr>
            <a:r>
              <a:rPr lang="en-US" sz="2400" dirty="0">
                <a:latin typeface="Times New Roman" pitchFamily="18" charset="0"/>
                <a:cs typeface="Times New Roman" pitchFamily="18" charset="0"/>
              </a:rPr>
              <a:t> n-gram models are now widely used in probability, commutation theory, computational linguistic   (for instance, statistical natural language processing), computational biology (for instance, biological sequence analysis), and data compression.</a:t>
            </a:r>
          </a:p>
          <a:p>
            <a:pPr marL="342900" lvl="1" indent="-342900" algn="just">
              <a:buFont typeface="Arial" pitchFamily="34" charset="0"/>
              <a:buChar char="•"/>
            </a:pP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formula of Corpus –Based N-Gram Model is as follows:</a:t>
            </a:r>
          </a:p>
          <a:p>
            <a:pPr marL="0" indent="0" algn="just">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P(wn|wn-1)=C(wn-1,wn)/C(wn-1)</a:t>
            </a:r>
          </a:p>
          <a:p>
            <a:pPr marL="0" indent="0" algn="just">
              <a:buNone/>
            </a:pPr>
            <a:r>
              <a:rPr lang="en-US" sz="2400" dirty="0"/>
              <a:t/>
            </a:r>
            <a:br>
              <a:rPr lang="en-US" sz="2400" dirty="0"/>
            </a:b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89013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Bigram</a:t>
            </a:r>
            <a:endParaRPr lang="en-US" dirty="0">
              <a:latin typeface="Times New Roman" pitchFamily="18" charset="0"/>
              <a:cs typeface="Times New Roman" pitchFamily="18" charset="0"/>
            </a:endParaRPr>
          </a:p>
        </p:txBody>
      </p:sp>
      <p:sp>
        <p:nvSpPr>
          <p:cNvPr id="5" name="Content Placeholder 2"/>
          <p:cNvSpPr>
            <a:spLocks noGrp="1"/>
          </p:cNvSpPr>
          <p:nvPr>
            <p:ph idx="1"/>
          </p:nvPr>
        </p:nvSpPr>
        <p:spPr>
          <a:xfrm>
            <a:off x="457200" y="1600200"/>
            <a:ext cx="8229600" cy="4525963"/>
          </a:xfrm>
        </p:spPr>
        <p:txBody>
          <a:bodyPr>
            <a:no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  bigram is a sequence of two adjacent elements from a string of tokens , which are typically letters , syllables , or words.</a:t>
            </a:r>
          </a:p>
          <a:p>
            <a:r>
              <a:rPr lang="en-US" sz="2400" dirty="0" smtClean="0">
                <a:latin typeface="Times New Roman" pitchFamily="18" charset="0"/>
                <a:cs typeface="Times New Roman" pitchFamily="18" charset="0"/>
              </a:rPr>
              <a:t>A bigram is an n-gram for n=2.</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frequency distribution of every bigram in a string is commonly used for simple statistical analysis of text in many applications , including in computational linguistics , speech recognition , and so on.</a:t>
            </a:r>
            <a:endParaRPr lang="en-US" sz="2400" dirty="0">
              <a:latin typeface="Times New Roman" pitchFamily="18" charset="0"/>
              <a:cs typeface="Times New Roman" pitchFamily="18" charset="0"/>
            </a:endParaRPr>
          </a:p>
          <a:p>
            <a:pPr marL="0" indent="0">
              <a:buNone/>
            </a:pPr>
            <a:endParaRPr lang="en-US" sz="2400" dirty="0" smtClean="0">
              <a:latin typeface="Times New Roman" pitchFamily="18" charset="0"/>
              <a:cs typeface="Times New Roman" pitchFamily="18" charset="0"/>
            </a:endParaRPr>
          </a:p>
        </p:txBody>
      </p:sp>
      <p:sp>
        <p:nvSpPr>
          <p:cNvPr id="2" name="Rectangle 1"/>
          <p:cNvSpPr/>
          <p:nvPr/>
        </p:nvSpPr>
        <p:spPr>
          <a:xfrm>
            <a:off x="914400" y="1219200"/>
            <a:ext cx="7620000" cy="1938992"/>
          </a:xfrm>
          <a:prstGeom prst="rect">
            <a:avLst/>
          </a:prstGeom>
        </p:spPr>
        <p:txBody>
          <a:bodyPr wrap="square">
            <a:spAutoFit/>
          </a:bodyPr>
          <a:lstStyle/>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90444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latin typeface="Times New Roman" pitchFamily="18" charset="0"/>
                <a:cs typeface="Times New Roman" pitchFamily="18" charset="0"/>
              </a:rPr>
              <a:t>Bigram Calculation</a:t>
            </a:r>
            <a:endParaRPr lang="en-US" dirty="0">
              <a:latin typeface="Times New Roman" pitchFamily="18" charset="0"/>
              <a:cs typeface="Times New Roman" pitchFamily="18" charset="0"/>
            </a:endParaRPr>
          </a:p>
        </p:txBody>
      </p:sp>
      <p:sp>
        <p:nvSpPr>
          <p:cNvPr id="4" name="Content Placeholder 2"/>
          <p:cNvSpPr>
            <a:spLocks noGrp="1"/>
          </p:cNvSpPr>
          <p:nvPr>
            <p:ph idx="1"/>
          </p:nvPr>
        </p:nvSpPr>
        <p:spPr>
          <a:xfrm>
            <a:off x="457200" y="990600"/>
            <a:ext cx="8382000" cy="5715000"/>
          </a:xfrm>
        </p:spPr>
        <p:txBody>
          <a:bodyPr>
            <a:noAutofit/>
          </a:bodyPr>
          <a:lstStyle/>
          <a:p>
            <a:pPr marL="0" indent="0">
              <a:buNone/>
            </a:pPr>
            <a:r>
              <a:rPr lang="en-US" sz="2000" dirty="0" smtClean="0">
                <a:latin typeface="Zawgyi-One" pitchFamily="34" charset="0"/>
                <a:cs typeface="Zawgyi-One" pitchFamily="34" charset="0"/>
              </a:rPr>
              <a:t>	Input </a:t>
            </a:r>
            <a:r>
              <a:rPr lang="en-US" sz="2000" dirty="0" smtClean="0">
                <a:latin typeface="Zawgyi-One" pitchFamily="34" charset="0"/>
                <a:cs typeface="Zawgyi-One" pitchFamily="34" charset="0"/>
              </a:rPr>
              <a:t>sentence</a:t>
            </a:r>
          </a:p>
          <a:p>
            <a:pPr marL="0" indent="0">
              <a:buNone/>
            </a:pP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စ</a:t>
            </a:r>
            <a:r>
              <a:rPr lang="en-US" sz="2000" dirty="0" err="1" smtClean="0">
                <a:latin typeface="Zawgyi-One" pitchFamily="34" charset="0"/>
                <a:cs typeface="Zawgyi-One" pitchFamily="34" charset="0"/>
              </a:rPr>
              <a:t>ားပ</a:t>
            </a:r>
            <a:r>
              <a:rPr lang="en-US" sz="2000" dirty="0" smtClean="0">
                <a:latin typeface="Zawgyi-One" pitchFamily="34" charset="0"/>
                <a:cs typeface="Zawgyi-One" pitchFamily="34" charset="0"/>
              </a:rPr>
              <a:t>ြြ</a:t>
            </a:r>
            <a:r>
              <a:rPr lang="en-US" sz="2000" dirty="0" err="1" smtClean="0">
                <a:latin typeface="Zawgyi-One" pitchFamily="34" charset="0"/>
                <a:cs typeface="Zawgyi-One" pitchFamily="34" charset="0"/>
              </a:rPr>
              <a:t>ဲခံုသည</a:t>
            </a:r>
            <a:r>
              <a:rPr lang="en-US" sz="2000" dirty="0" smtClean="0">
                <a:latin typeface="Zawgyi-One" pitchFamily="34" charset="0"/>
                <a:cs typeface="Zawgyi-One" pitchFamily="34" charset="0"/>
              </a:rPr>
              <a:t>္ ၾ</a:t>
            </a:r>
            <a:r>
              <a:rPr lang="en-US" sz="2000" dirty="0" err="1" smtClean="0">
                <a:latin typeface="Zawgyi-One" pitchFamily="34" charset="0"/>
                <a:cs typeface="Zawgyi-One" pitchFamily="34" charset="0"/>
              </a:rPr>
              <a:t>ကိဳးေနသည</a:t>
            </a:r>
            <a:r>
              <a:rPr lang="en-US" sz="2000" dirty="0" smtClean="0">
                <a:latin typeface="Zawgyi-One" pitchFamily="34" charset="0"/>
                <a:cs typeface="Zawgyi-One" pitchFamily="34" charset="0"/>
              </a:rPr>
              <a:t>္။(homonym is </a:t>
            </a:r>
            <a:r>
              <a:rPr lang="en-US" sz="2000" b="1" dirty="0" smtClean="0">
                <a:latin typeface="Zawgyi-One" pitchFamily="34" charset="0"/>
                <a:cs typeface="Zawgyi-One" pitchFamily="34" charset="0"/>
              </a:rPr>
              <a:t>ၾ</a:t>
            </a:r>
            <a:r>
              <a:rPr lang="en-US" sz="2000" b="1" dirty="0" err="1" smtClean="0">
                <a:latin typeface="Zawgyi-One" pitchFamily="34" charset="0"/>
                <a:cs typeface="Zawgyi-One" pitchFamily="34" charset="0"/>
              </a:rPr>
              <a:t>ကိဳး</a:t>
            </a:r>
            <a:r>
              <a:rPr lang="en-US" sz="2000" b="1" dirty="0" smtClean="0">
                <a:latin typeface="Zawgyi-One" pitchFamily="34" charset="0"/>
                <a:cs typeface="Zawgyi-One" pitchFamily="34" charset="0"/>
              </a:rPr>
              <a:t>)    </a:t>
            </a:r>
            <a:endParaRPr lang="en-US" sz="2000" b="1" dirty="0" smtClean="0">
              <a:latin typeface="Zawgyi-One" pitchFamily="34" charset="0"/>
              <a:cs typeface="Zawgyi-One" pitchFamily="34" charset="0"/>
            </a:endParaRPr>
          </a:p>
          <a:p>
            <a:pPr marL="0" indent="0">
              <a:buNone/>
            </a:pPr>
            <a:r>
              <a:rPr lang="en-US" sz="2000" b="1" dirty="0" smtClean="0">
                <a:latin typeface="Zawgyi-One" pitchFamily="34" charset="0"/>
                <a:cs typeface="Zawgyi-One" pitchFamily="34" charset="0"/>
              </a:rPr>
              <a:t>           </a:t>
            </a:r>
            <a:r>
              <a:rPr lang="en-US" sz="2000" b="1" dirty="0" smtClean="0">
                <a:latin typeface="Zawgyi-One" pitchFamily="34" charset="0"/>
                <a:cs typeface="Zawgyi-One" pitchFamily="34" charset="0"/>
              </a:rPr>
              <a:t>another homonym=</a:t>
            </a:r>
            <a:r>
              <a:rPr lang="en-US" sz="2000" b="1" dirty="0" err="1" smtClean="0">
                <a:latin typeface="Zawgyi-One" pitchFamily="34" charset="0"/>
                <a:cs typeface="Zawgyi-One" pitchFamily="34" charset="0"/>
              </a:rPr>
              <a:t>က</a:t>
            </a:r>
            <a:r>
              <a:rPr lang="en-US" sz="2000" b="1" dirty="0" err="1" smtClean="0">
                <a:latin typeface="Zawgyi-One" pitchFamily="34" charset="0"/>
                <a:cs typeface="Zawgyi-One" pitchFamily="34" charset="0"/>
              </a:rPr>
              <a:t>်ိုဳး</a:t>
            </a:r>
            <a:endParaRPr lang="en-US" sz="2000" b="1" dirty="0" smtClean="0">
              <a:latin typeface="Zawgyi-One" pitchFamily="34" charset="0"/>
              <a:cs typeface="Zawgyi-One" pitchFamily="34" charset="0"/>
            </a:endParaRPr>
          </a:p>
          <a:p>
            <a:pPr marL="0" indent="0">
              <a:buNone/>
            </a:pPr>
            <a:endParaRPr lang="en-US" sz="2000" dirty="0" smtClean="0">
              <a:latin typeface="Zawgyi-One" pitchFamily="34" charset="0"/>
              <a:cs typeface="Zawgyi-One" pitchFamily="34" charset="0"/>
            </a:endParaRPr>
          </a:p>
          <a:p>
            <a:pPr marL="0" indent="0">
              <a:buNone/>
            </a:pPr>
            <a:r>
              <a:rPr lang="en-US" sz="2000" dirty="0" smtClean="0">
                <a:latin typeface="Zawgyi-One" pitchFamily="34" charset="0"/>
                <a:cs typeface="Zawgyi-One" pitchFamily="34" charset="0"/>
              </a:rPr>
              <a:t>	Remove </a:t>
            </a:r>
            <a:r>
              <a:rPr lang="en-US" sz="2000" dirty="0" smtClean="0">
                <a:latin typeface="Zawgyi-One" pitchFamily="34" charset="0"/>
                <a:cs typeface="Zawgyi-One" pitchFamily="34" charset="0"/>
              </a:rPr>
              <a:t>function words</a:t>
            </a:r>
          </a:p>
          <a:p>
            <a:pPr marL="0" indent="0">
              <a:buNone/>
            </a:pP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စ</a:t>
            </a:r>
            <a:r>
              <a:rPr lang="en-US" sz="2000" dirty="0" err="1" smtClean="0">
                <a:latin typeface="Zawgyi-One" pitchFamily="34" charset="0"/>
                <a:cs typeface="Zawgyi-One" pitchFamily="34" charset="0"/>
              </a:rPr>
              <a:t>ားပြဲခုံ</a:t>
            </a:r>
            <a:r>
              <a:rPr lang="en-US" sz="2000" dirty="0" smtClean="0">
                <a:latin typeface="Zawgyi-One" pitchFamily="34" charset="0"/>
                <a:cs typeface="Zawgyi-One" pitchFamily="34" charset="0"/>
              </a:rPr>
              <a:t> ၾ</a:t>
            </a:r>
            <a:r>
              <a:rPr lang="en-US" sz="2000" dirty="0" err="1" smtClean="0">
                <a:latin typeface="Zawgyi-One" pitchFamily="34" charset="0"/>
                <a:cs typeface="Zawgyi-One" pitchFamily="34" charset="0"/>
              </a:rPr>
              <a:t>ကိဳး</a:t>
            </a:r>
            <a:endParaRPr lang="en-US" sz="2000" dirty="0" smtClean="0">
              <a:latin typeface="Zawgyi-One" pitchFamily="34" charset="0"/>
              <a:cs typeface="Zawgyi-One" pitchFamily="34" charset="0"/>
            </a:endParaRPr>
          </a:p>
          <a:p>
            <a:pPr marL="0" indent="0">
              <a:buNone/>
            </a:pPr>
            <a:r>
              <a:rPr lang="en-US" sz="2000" dirty="0" smtClean="0">
                <a:latin typeface="Zawgyi-One" pitchFamily="34" charset="0"/>
                <a:cs typeface="Zawgyi-One" pitchFamily="34" charset="0"/>
              </a:rPr>
              <a:t>	w</a:t>
            </a:r>
            <a:r>
              <a:rPr lang="en-US" sz="2000" baseline="-25000" dirty="0" smtClean="0">
                <a:latin typeface="Zawgyi-One" pitchFamily="34" charset="0"/>
                <a:cs typeface="Zawgyi-One" pitchFamily="34" charset="0"/>
              </a:rPr>
              <a:t>n-1    </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w</a:t>
            </a:r>
            <a:r>
              <a:rPr lang="en-US" sz="2000" baseline="-25000" dirty="0" err="1" smtClean="0">
                <a:latin typeface="Zawgyi-One" pitchFamily="34" charset="0"/>
                <a:cs typeface="Zawgyi-One" pitchFamily="34" charset="0"/>
              </a:rPr>
              <a:t>n</a:t>
            </a:r>
            <a:endParaRPr lang="en-US" sz="2000" baseline="-25000" dirty="0" smtClean="0">
              <a:latin typeface="Zawgyi-One" pitchFamily="34" charset="0"/>
              <a:cs typeface="Zawgyi-One" pitchFamily="34" charset="0"/>
            </a:endParaRPr>
          </a:p>
          <a:p>
            <a:pPr marL="0" indent="0">
              <a:buNone/>
            </a:pPr>
            <a:r>
              <a:rPr lang="en-US" sz="2000" dirty="0" smtClean="0">
                <a:latin typeface="Zawgyi-One" pitchFamily="34" charset="0"/>
                <a:cs typeface="Zawgyi-One" pitchFamily="34" charset="0"/>
              </a:rPr>
              <a:t/>
            </a:r>
            <a:br>
              <a:rPr lang="en-US" sz="2000" dirty="0" smtClean="0">
                <a:latin typeface="Zawgyi-One" pitchFamily="34" charset="0"/>
                <a:cs typeface="Zawgyi-One" pitchFamily="34" charset="0"/>
              </a:rPr>
            </a:br>
            <a:r>
              <a:rPr lang="en-US" sz="2000" dirty="0" smtClean="0">
                <a:latin typeface="Zawgyi-One" pitchFamily="34" charset="0"/>
                <a:cs typeface="Zawgyi-One" pitchFamily="34" charset="0"/>
              </a:rPr>
              <a:t>	By </a:t>
            </a:r>
            <a:r>
              <a:rPr lang="en-US" sz="2000" dirty="0" smtClean="0">
                <a:latin typeface="Zawgyi-One" pitchFamily="34" charset="0"/>
                <a:cs typeface="Zawgyi-One" pitchFamily="34" charset="0"/>
              </a:rPr>
              <a:t>using N-Gram</a:t>
            </a:r>
          </a:p>
          <a:p>
            <a:pPr marL="0" indent="0">
              <a:buNone/>
            </a:pPr>
            <a:r>
              <a:rPr lang="en-US" sz="2000" dirty="0" smtClean="0">
                <a:latin typeface="Zawgyi-One" pitchFamily="34" charset="0"/>
                <a:cs typeface="Zawgyi-One" pitchFamily="34" charset="0"/>
              </a:rPr>
              <a:t>	P(w</a:t>
            </a:r>
            <a:r>
              <a:rPr lang="en-US" sz="2000" baseline="-25000" dirty="0" smtClean="0">
                <a:latin typeface="Zawgyi-One" pitchFamily="34" charset="0"/>
                <a:cs typeface="Zawgyi-One" pitchFamily="34" charset="0"/>
              </a:rPr>
              <a:t>n</a:t>
            </a:r>
            <a:r>
              <a:rPr lang="en-US" sz="2000" dirty="0" smtClean="0">
                <a:latin typeface="Zawgyi-One" pitchFamily="34" charset="0"/>
                <a:cs typeface="Zawgyi-One" pitchFamily="34" charset="0"/>
              </a:rPr>
              <a:t>|w</a:t>
            </a:r>
            <a:r>
              <a:rPr lang="en-US" sz="2000" baseline="-25000" dirty="0" smtClean="0">
                <a:latin typeface="Zawgyi-One" pitchFamily="34" charset="0"/>
                <a:cs typeface="Zawgyi-One" pitchFamily="34" charset="0"/>
              </a:rPr>
              <a:t>n-1</a:t>
            </a:r>
            <a:r>
              <a:rPr lang="en-US" sz="2000" dirty="0" smtClean="0">
                <a:latin typeface="Zawgyi-One" pitchFamily="34" charset="0"/>
                <a:cs typeface="Zawgyi-One" pitchFamily="34" charset="0"/>
              </a:rPr>
              <a:t>)=C(w</a:t>
            </a:r>
            <a:r>
              <a:rPr lang="en-US" sz="2000" baseline="-25000" dirty="0" smtClean="0">
                <a:latin typeface="Zawgyi-One" pitchFamily="34" charset="0"/>
                <a:cs typeface="Zawgyi-One" pitchFamily="34" charset="0"/>
              </a:rPr>
              <a:t>n-1</a:t>
            </a:r>
            <a:r>
              <a:rPr lang="en-US" sz="2000" dirty="0" smtClean="0">
                <a:latin typeface="Zawgyi-One" pitchFamily="34" charset="0"/>
                <a:cs typeface="Zawgyi-One" pitchFamily="34" charset="0"/>
              </a:rPr>
              <a:t>,w</a:t>
            </a:r>
            <a:r>
              <a:rPr lang="en-US" sz="2000" baseline="-25000" dirty="0" smtClean="0">
                <a:latin typeface="Zawgyi-One" pitchFamily="34" charset="0"/>
                <a:cs typeface="Zawgyi-One" pitchFamily="34" charset="0"/>
              </a:rPr>
              <a:t>n</a:t>
            </a:r>
            <a:r>
              <a:rPr lang="en-US" sz="2000" dirty="0" smtClean="0">
                <a:latin typeface="Zawgyi-One" pitchFamily="34" charset="0"/>
                <a:cs typeface="Zawgyi-One" pitchFamily="34" charset="0"/>
              </a:rPr>
              <a:t>)/C(w</a:t>
            </a:r>
            <a:r>
              <a:rPr lang="en-US" sz="2000" baseline="-25000" dirty="0" smtClean="0">
                <a:latin typeface="Zawgyi-One" pitchFamily="34" charset="0"/>
                <a:cs typeface="Zawgyi-One" pitchFamily="34" charset="0"/>
              </a:rPr>
              <a:t>n-1</a:t>
            </a:r>
            <a:r>
              <a:rPr lang="en-US" sz="2000" dirty="0" smtClean="0">
                <a:latin typeface="Zawgyi-One" pitchFamily="34" charset="0"/>
                <a:cs typeface="Zawgyi-One" pitchFamily="34" charset="0"/>
              </a:rPr>
              <a:t>)</a:t>
            </a:r>
          </a:p>
          <a:p>
            <a:pPr marL="0" indent="0">
              <a:buNone/>
            </a:pPr>
            <a:r>
              <a:rPr lang="en-US" sz="2000" dirty="0" smtClean="0">
                <a:latin typeface="Zawgyi-One" pitchFamily="34" charset="0"/>
                <a:cs typeface="Zawgyi-One" pitchFamily="34" charset="0"/>
              </a:rPr>
              <a:t>	P(ၾ</a:t>
            </a:r>
            <a:r>
              <a:rPr lang="en-US" sz="2000" dirty="0" err="1" smtClean="0">
                <a:latin typeface="Zawgyi-One" pitchFamily="34" charset="0"/>
                <a:cs typeface="Zawgyi-One" pitchFamily="34" charset="0"/>
              </a:rPr>
              <a:t>က</a:t>
            </a:r>
            <a:r>
              <a:rPr lang="en-US" sz="2000" dirty="0" err="1" smtClean="0">
                <a:latin typeface="Zawgyi-One" pitchFamily="34" charset="0"/>
                <a:cs typeface="Zawgyi-One" pitchFamily="34" charset="0"/>
              </a:rPr>
              <a:t>ိဳး|စားပြဲခံု</a:t>
            </a:r>
            <a:r>
              <a:rPr lang="en-US" sz="2000" dirty="0" smtClean="0">
                <a:latin typeface="Zawgyi-One" pitchFamily="34" charset="0"/>
                <a:cs typeface="Zawgyi-One" pitchFamily="34" charset="0"/>
              </a:rPr>
              <a:t>)=C(</a:t>
            </a:r>
            <a:r>
              <a:rPr lang="en-US" sz="2000" dirty="0" err="1" smtClean="0">
                <a:latin typeface="Zawgyi-One" pitchFamily="34" charset="0"/>
                <a:cs typeface="Zawgyi-One" pitchFamily="34" charset="0"/>
              </a:rPr>
              <a:t>စားပြဲခံု</a:t>
            </a:r>
            <a:r>
              <a:rPr lang="en-US" sz="2000" dirty="0" smtClean="0">
                <a:latin typeface="Zawgyi-One" pitchFamily="34" charset="0"/>
                <a:cs typeface="Zawgyi-One" pitchFamily="34" charset="0"/>
              </a:rPr>
              <a:t>, ၾ</a:t>
            </a:r>
            <a:r>
              <a:rPr lang="en-US" sz="2000" dirty="0" err="1" smtClean="0">
                <a:latin typeface="Zawgyi-One" pitchFamily="34" charset="0"/>
                <a:cs typeface="Zawgyi-One" pitchFamily="34" charset="0"/>
              </a:rPr>
              <a:t>ကိဳး</a:t>
            </a:r>
            <a:r>
              <a:rPr lang="en-US" sz="2000" dirty="0" smtClean="0">
                <a:latin typeface="Zawgyi-One" pitchFamily="34" charset="0"/>
                <a:cs typeface="Zawgyi-One" pitchFamily="34" charset="0"/>
              </a:rPr>
              <a:t>)/ C(</a:t>
            </a:r>
            <a:r>
              <a:rPr lang="en-US" sz="2000" dirty="0" err="1" smtClean="0">
                <a:latin typeface="Zawgyi-One" pitchFamily="34" charset="0"/>
                <a:cs typeface="Zawgyi-One" pitchFamily="34" charset="0"/>
              </a:rPr>
              <a:t>စားပြဲခံု</a:t>
            </a:r>
            <a:r>
              <a:rPr lang="en-US" sz="2000" dirty="0" smtClean="0">
                <a:latin typeface="Zawgyi-One" pitchFamily="34" charset="0"/>
                <a:cs typeface="Zawgyi-One" pitchFamily="34" charset="0"/>
              </a:rPr>
              <a:t>)=0/5</a:t>
            </a:r>
          </a:p>
          <a:p>
            <a:pPr marL="0" indent="0">
              <a:buNone/>
            </a:pPr>
            <a:r>
              <a:rPr lang="en-US" sz="2000" dirty="0" smtClean="0">
                <a:latin typeface="Zawgyi-One" pitchFamily="34" charset="0"/>
                <a:cs typeface="Zawgyi-One" pitchFamily="34" charset="0"/>
              </a:rPr>
              <a:t>                          N,N                  N</a:t>
            </a:r>
          </a:p>
          <a:p>
            <a:pPr marL="0" indent="0">
              <a:buNone/>
            </a:pPr>
            <a:r>
              <a:rPr lang="en-US" sz="2000" dirty="0" smtClean="0">
                <a:latin typeface="Zawgyi-One" pitchFamily="34" charset="0"/>
                <a:cs typeface="Zawgyi-One" pitchFamily="34" charset="0"/>
              </a:rPr>
              <a:t>	P(</a:t>
            </a:r>
            <a:r>
              <a:rPr lang="en-US" sz="2000" dirty="0" err="1" smtClean="0">
                <a:latin typeface="Zawgyi-One" pitchFamily="34" charset="0"/>
                <a:cs typeface="Zawgyi-One" pitchFamily="34" charset="0"/>
              </a:rPr>
              <a:t>က</a:t>
            </a:r>
            <a:r>
              <a:rPr lang="en-US" sz="2000" dirty="0" err="1" smtClean="0">
                <a:latin typeface="Zawgyi-One" pitchFamily="34" charset="0"/>
                <a:cs typeface="Zawgyi-One" pitchFamily="34" charset="0"/>
              </a:rPr>
              <a:t>်ိဳး|စားပြဲခံု</a:t>
            </a:r>
            <a:r>
              <a:rPr lang="en-US" sz="2000" dirty="0" smtClean="0">
                <a:latin typeface="Zawgyi-One" pitchFamily="34" charset="0"/>
                <a:cs typeface="Zawgyi-One" pitchFamily="34" charset="0"/>
              </a:rPr>
              <a:t>)=C(</a:t>
            </a:r>
            <a:r>
              <a:rPr lang="en-US" sz="2000" dirty="0" err="1" smtClean="0">
                <a:latin typeface="Zawgyi-One" pitchFamily="34" charset="0"/>
                <a:cs typeface="Zawgyi-One" pitchFamily="34" charset="0"/>
              </a:rPr>
              <a:t>စားပြဲခံု,က်ိဳး</a:t>
            </a:r>
            <a:r>
              <a:rPr lang="en-US" sz="2000" dirty="0" smtClean="0">
                <a:latin typeface="Zawgyi-One" pitchFamily="34" charset="0"/>
                <a:cs typeface="Zawgyi-One" pitchFamily="34" charset="0"/>
              </a:rPr>
              <a:t>)/C(</a:t>
            </a:r>
            <a:r>
              <a:rPr lang="en-US" sz="2000" dirty="0" err="1" smtClean="0">
                <a:latin typeface="Zawgyi-One" pitchFamily="34" charset="0"/>
                <a:cs typeface="Zawgyi-One" pitchFamily="34" charset="0"/>
              </a:rPr>
              <a:t>စားပြဲခံု</a:t>
            </a:r>
            <a:r>
              <a:rPr lang="en-US" sz="2000" dirty="0" smtClean="0">
                <a:latin typeface="Zawgyi-One" pitchFamily="34" charset="0"/>
                <a:cs typeface="Zawgyi-One" pitchFamily="34" charset="0"/>
              </a:rPr>
              <a:t>)=2/5=0.4</a:t>
            </a:r>
          </a:p>
          <a:p>
            <a:pPr marL="0" indent="0">
              <a:buNone/>
            </a:pPr>
            <a:r>
              <a:rPr lang="en-US" sz="2000" dirty="0" smtClean="0">
                <a:latin typeface="Zawgyi-One" pitchFamily="34" charset="0"/>
                <a:cs typeface="Zawgyi-One" pitchFamily="34" charset="0"/>
              </a:rPr>
              <a:t>                           N,V               N</a:t>
            </a:r>
          </a:p>
          <a:p>
            <a:pPr marL="0" indent="0">
              <a:buNone/>
            </a:pPr>
            <a:r>
              <a:rPr lang="en-US" sz="2000" dirty="0" smtClean="0">
                <a:latin typeface="Zawgyi-One" pitchFamily="34" charset="0"/>
                <a:cs typeface="Zawgyi-One" pitchFamily="34" charset="0"/>
              </a:rPr>
              <a:t>	Therefore</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စားပြဲခံုသည</a:t>
            </a:r>
            <a:r>
              <a:rPr lang="en-US" sz="2000" dirty="0" smtClean="0">
                <a:latin typeface="Zawgyi-One" pitchFamily="34" charset="0"/>
                <a:cs typeface="Zawgyi-One" pitchFamily="34" charset="0"/>
              </a:rPr>
              <a:t>္ </a:t>
            </a:r>
            <a:r>
              <a:rPr lang="en-US" sz="2000" dirty="0" err="1" smtClean="0">
                <a:latin typeface="Zawgyi-One" pitchFamily="34" charset="0"/>
                <a:cs typeface="Zawgyi-One" pitchFamily="34" charset="0"/>
              </a:rPr>
              <a:t>က်ိဳးေနသည</a:t>
            </a:r>
            <a:r>
              <a:rPr lang="en-US" sz="2000" dirty="0" smtClean="0">
                <a:latin typeface="Zawgyi-One" pitchFamily="34" charset="0"/>
                <a:cs typeface="Zawgyi-One" pitchFamily="34" charset="0"/>
              </a:rPr>
              <a:t>္။</a:t>
            </a:r>
          </a:p>
          <a:p>
            <a:pPr marL="0" indent="0">
              <a:buNone/>
            </a:pPr>
            <a:endParaRPr lang="en-US" sz="2000" dirty="0">
              <a:latin typeface="Zawgyi-One" pitchFamily="34" charset="0"/>
              <a:cs typeface="Zawgyi-One" pitchFamily="34" charset="0"/>
            </a:endParaRPr>
          </a:p>
        </p:txBody>
      </p:sp>
    </p:spTree>
    <p:extLst>
      <p:ext uri="{BB962C8B-B14F-4D97-AF65-F5344CB8AC3E}">
        <p14:creationId xmlns:p14="http://schemas.microsoft.com/office/powerpoint/2010/main" val="245329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sz="2300" dirty="0" err="1" smtClean="0">
                <a:latin typeface="Zawgyi-One" pitchFamily="34" charset="0"/>
                <a:cs typeface="Zawgyi-One" pitchFamily="34" charset="0"/>
              </a:rPr>
              <a:t>သစ္ကိုင္း</a:t>
            </a:r>
            <a:r>
              <a:rPr lang="en-US" sz="2300" dirty="0" smtClean="0">
                <a:latin typeface="Zawgyi-One" pitchFamily="34" charset="0"/>
                <a:cs typeface="Zawgyi-One" pitchFamily="34" charset="0"/>
              </a:rPr>
              <a:t> [NCCP]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တံတား</a:t>
            </a:r>
            <a:r>
              <a:rPr lang="en-US" sz="2300" dirty="0" smtClean="0">
                <a:latin typeface="Zawgyi-One" pitchFamily="34" charset="0"/>
                <a:cs typeface="Zawgyi-One" pitchFamily="34" charset="0"/>
              </a:rPr>
              <a:t>[NCCP]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သူ</a:t>
            </a:r>
            <a:r>
              <a:rPr lang="en-US" sz="2300" dirty="0" smtClean="0">
                <a:latin typeface="Zawgyi-One" pitchFamily="34" charset="0"/>
                <a:cs typeface="Zawgyi-One" pitchFamily="34" charset="0"/>
              </a:rPr>
              <a:t> [PRO]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[PONOM] 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[NCCS]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 POOBJ] </a:t>
            </a:r>
            <a:r>
              <a:rPr lang="en-US" sz="2300" dirty="0" err="1" smtClean="0">
                <a:latin typeface="Zawgyi-One" pitchFamily="34" charset="0"/>
                <a:cs typeface="Zawgyi-One" pitchFamily="34" charset="0"/>
              </a:rPr>
              <a:t>ယူလာ</a:t>
            </a:r>
            <a:r>
              <a:rPr lang="en-US" sz="2300" dirty="0" smtClean="0">
                <a:latin typeface="Zawgyi-One" pitchFamily="34" charset="0"/>
                <a:cs typeface="Zawgyi-One" pitchFamily="34" charset="0"/>
              </a:rPr>
              <a:t> [VAC]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endParaRPr lang="en-US" sz="2300" dirty="0">
              <a:latin typeface="Zawgyi-One" pitchFamily="34" charset="0"/>
              <a:cs typeface="Zawgyi-One" pitchFamily="34" charset="0"/>
            </a:endParaRPr>
          </a:p>
          <a:p>
            <a:r>
              <a:rPr lang="en-US" sz="2300" dirty="0" err="1" smtClean="0">
                <a:latin typeface="Zawgyi-One" pitchFamily="34" charset="0"/>
                <a:cs typeface="Zawgyi-One" pitchFamily="34" charset="0"/>
              </a:rPr>
              <a:t>စာအုပ္မ်ား</a:t>
            </a:r>
            <a:r>
              <a:rPr lang="en-US" sz="2300" dirty="0" smtClean="0">
                <a:latin typeface="Zawgyi-One" pitchFamily="34" charset="0"/>
                <a:cs typeface="Zawgyi-One" pitchFamily="34" charset="0"/>
              </a:rPr>
              <a:t> [NCCP] </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[POOBJ] ၾ</a:t>
            </a:r>
            <a:r>
              <a:rPr lang="en-US" sz="2300" dirty="0" err="1" smtClean="0">
                <a:latin typeface="Zawgyi-One" pitchFamily="34" charset="0"/>
                <a:cs typeface="Zawgyi-One" pitchFamily="34" charset="0"/>
              </a:rPr>
              <a:t>ကိဳး</a:t>
            </a:r>
            <a:r>
              <a:rPr lang="en-US" sz="2300" dirty="0" smtClean="0">
                <a:latin typeface="Zawgyi-One" pitchFamily="34" charset="0"/>
                <a:cs typeface="Zawgyi-One" pitchFamily="34" charset="0"/>
              </a:rPr>
              <a:t> [NCCS] ျ</a:t>
            </a:r>
            <a:r>
              <a:rPr lang="en-US" sz="2300" dirty="0" err="1" smtClean="0">
                <a:latin typeface="Zawgyi-One" pitchFamily="34" charset="0"/>
                <a:cs typeface="Zawgyi-One" pitchFamily="34" charset="0"/>
              </a:rPr>
              <a:t>ဖင</a:t>
            </a:r>
            <a:r>
              <a:rPr lang="en-US" sz="2300" dirty="0" smtClean="0">
                <a:latin typeface="Zawgyi-One" pitchFamily="34" charset="0"/>
                <a:cs typeface="Zawgyi-One" pitchFamily="34" charset="0"/>
              </a:rPr>
              <a:t>့္ [POACC] </a:t>
            </a:r>
            <a:r>
              <a:rPr lang="en-US" sz="2300" dirty="0" err="1" smtClean="0">
                <a:latin typeface="Zawgyi-One" pitchFamily="34" charset="0"/>
                <a:cs typeface="Zawgyi-One" pitchFamily="34" charset="0"/>
              </a:rPr>
              <a:t>ခ်ည္ထား</a:t>
            </a:r>
            <a:r>
              <a:rPr lang="en-US" sz="2300" dirty="0" smtClean="0">
                <a:latin typeface="Zawgyi-One" pitchFamily="34" charset="0"/>
                <a:cs typeface="Zawgyi-One" pitchFamily="34" charset="0"/>
              </a:rPr>
              <a:t>[VST] </a:t>
            </a:r>
            <a:r>
              <a:rPr lang="en-US" sz="2300" dirty="0" err="1" smtClean="0">
                <a:latin typeface="Zawgyi-One" pitchFamily="34" charset="0"/>
                <a:cs typeface="Zawgyi-One" pitchFamily="34" charset="0"/>
              </a:rPr>
              <a:t>သည</a:t>
            </a:r>
            <a:r>
              <a:rPr lang="en-US" sz="2300" dirty="0" smtClean="0">
                <a:latin typeface="Zawgyi-One" pitchFamily="34" charset="0"/>
                <a:cs typeface="Zawgyi-One" pitchFamily="34" charset="0"/>
              </a:rPr>
              <a:t>္္ [POVP] ။ [SM]</a:t>
            </a:r>
          </a:p>
          <a:p>
            <a:pPr marL="0" indent="0">
              <a:buNone/>
            </a:pPr>
            <a:endParaRPr lang="en-US" sz="2300" dirty="0" smtClean="0">
              <a:latin typeface="Zawgyi-One" pitchFamily="34" charset="0"/>
              <a:cs typeface="Zawgyi-One" pitchFamily="34" charset="0"/>
            </a:endParaRPr>
          </a:p>
          <a:p>
            <a:pPr marL="0" indent="0">
              <a:buNone/>
            </a:pPr>
            <a:endParaRPr lang="en-US" sz="2300" dirty="0" smtClean="0">
              <a:latin typeface="Zawgyi-One" pitchFamily="34" charset="0"/>
              <a:cs typeface="Zawgyi-One" pitchFamily="34" charset="0"/>
            </a:endParaRPr>
          </a:p>
          <a:p>
            <a:pPr marL="0" indent="0">
              <a:buNone/>
            </a:pPr>
            <a:endParaRPr lang="en-US" sz="2300" dirty="0" smtClean="0">
              <a:latin typeface="Zawgyi-One" pitchFamily="34" charset="0"/>
              <a:cs typeface="Zawgyi-One" pitchFamily="34" charset="0"/>
            </a:endParaRPr>
          </a:p>
        </p:txBody>
      </p:sp>
      <p:sp>
        <p:nvSpPr>
          <p:cNvPr id="5" name="Title 1"/>
          <p:cNvSpPr>
            <a:spLocks noGrp="1"/>
          </p:cNvSpPr>
          <p:nvPr>
            <p:ph type="title"/>
          </p:nvPr>
        </p:nvSpPr>
        <p:spPr/>
        <p:txBody>
          <a:bodyPr/>
          <a:lstStyle/>
          <a:p>
            <a:r>
              <a:rPr lang="en-US" dirty="0" smtClean="0">
                <a:latin typeface="Times New Roman" pitchFamily="18" charset="0"/>
                <a:cs typeface="Times New Roman" pitchFamily="18" charset="0"/>
              </a:rPr>
              <a:t>Training Corpus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5317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600" y="-76200"/>
            <a:ext cx="4572000" cy="769441"/>
          </a:xfrm>
          <a:prstGeom prst="rect">
            <a:avLst/>
          </a:prstGeom>
        </p:spPr>
        <p:txBody>
          <a:bodyPr>
            <a:spAutoFit/>
          </a:bodyPr>
          <a:lstStyle/>
          <a:p>
            <a:pPr algn="ctr"/>
            <a:r>
              <a:rPr lang="en-US" sz="4400" dirty="0" smtClean="0">
                <a:latin typeface="Times New Roman" pitchFamily="18" charset="0"/>
                <a:cs typeface="Times New Roman" pitchFamily="18" charset="0"/>
              </a:rPr>
              <a:t>System Flow</a:t>
            </a:r>
            <a:endParaRPr lang="en-US" sz="4400" dirty="0">
              <a:latin typeface="Times New Roman" pitchFamily="18" charset="0"/>
              <a:cs typeface="Times New Roman" pitchFamily="18" charset="0"/>
            </a:endParaRPr>
          </a:p>
        </p:txBody>
      </p:sp>
      <p:sp>
        <p:nvSpPr>
          <p:cNvPr id="3" name="Rectangle 2"/>
          <p:cNvSpPr/>
          <p:nvPr/>
        </p:nvSpPr>
        <p:spPr>
          <a:xfrm>
            <a:off x="1508538" y="4863728"/>
            <a:ext cx="463588" cy="369332"/>
          </a:xfrm>
          <a:prstGeom prst="rect">
            <a:avLst/>
          </a:prstGeom>
        </p:spPr>
        <p:txBody>
          <a:bodyPr wrap="none">
            <a:spAutoFit/>
          </a:bodyPr>
          <a:lstStyle/>
          <a:p>
            <a:r>
              <a:rPr lang="en-US" dirty="0" smtClean="0">
                <a:latin typeface="Times New Roman" pitchFamily="18" charset="0"/>
                <a:ea typeface="Tahoma" pitchFamily="34" charset="0"/>
                <a:cs typeface="Times New Roman" pitchFamily="18" charset="0"/>
              </a:rPr>
              <a:t>No</a:t>
            </a:r>
            <a:endParaRPr lang="en-US" dirty="0">
              <a:latin typeface="Times New Roman" pitchFamily="18" charset="0"/>
              <a:ea typeface="Tahoma" pitchFamily="34" charset="0"/>
              <a:cs typeface="Times New Roman" pitchFamily="18" charset="0"/>
            </a:endParaRPr>
          </a:p>
        </p:txBody>
      </p:sp>
      <p:grpSp>
        <p:nvGrpSpPr>
          <p:cNvPr id="24" name="Group 23"/>
          <p:cNvGrpSpPr/>
          <p:nvPr/>
        </p:nvGrpSpPr>
        <p:grpSpPr>
          <a:xfrm>
            <a:off x="1066800" y="643766"/>
            <a:ext cx="7080769" cy="5680834"/>
            <a:chOff x="1005044" y="76199"/>
            <a:chExt cx="7681756" cy="5844022"/>
          </a:xfrm>
        </p:grpSpPr>
        <p:grpSp>
          <p:nvGrpSpPr>
            <p:cNvPr id="6" name="Group 5"/>
            <p:cNvGrpSpPr/>
            <p:nvPr/>
          </p:nvGrpSpPr>
          <p:grpSpPr>
            <a:xfrm>
              <a:off x="1066800" y="76199"/>
              <a:ext cx="7620000" cy="5385248"/>
              <a:chOff x="171341" y="-550702"/>
              <a:chExt cx="7201722" cy="3854306"/>
            </a:xfrm>
          </p:grpSpPr>
          <p:sp>
            <p:nvSpPr>
              <p:cNvPr id="7" name="AutoShape 2"/>
              <p:cNvSpPr>
                <a:spLocks noChangeArrowheads="1"/>
              </p:cNvSpPr>
              <p:nvPr/>
            </p:nvSpPr>
            <p:spPr bwMode="auto">
              <a:xfrm>
                <a:off x="214604" y="-550702"/>
                <a:ext cx="2232660" cy="483870"/>
              </a:xfrm>
              <a:prstGeom prst="flowChartInputOutpu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400" dirty="0">
                    <a:effectLst/>
                    <a:latin typeface="Times New Roman" pitchFamily="18" charset="0"/>
                    <a:ea typeface="Times New Roman"/>
                    <a:cs typeface="Times New Roman" pitchFamily="18" charset="0"/>
                  </a:rPr>
                  <a:t>Input Word or Sentence</a:t>
                </a:r>
              </a:p>
              <a:p>
                <a:pPr marL="0" marR="0">
                  <a:lnSpc>
                    <a:spcPct val="115000"/>
                  </a:lnSpc>
                  <a:spcBef>
                    <a:spcPts val="0"/>
                  </a:spcBef>
                  <a:spcAft>
                    <a:spcPts val="1000"/>
                  </a:spcAft>
                </a:pPr>
                <a:r>
                  <a:rPr lang="en-US" sz="1400" dirty="0">
                    <a:effectLst/>
                    <a:latin typeface="Times New Roman" pitchFamily="18" charset="0"/>
                    <a:ea typeface="Times New Roman"/>
                    <a:cs typeface="Times New Roman" pitchFamily="18" charset="0"/>
                  </a:rPr>
                  <a:t> </a:t>
                </a:r>
              </a:p>
            </p:txBody>
          </p:sp>
          <p:sp>
            <p:nvSpPr>
              <p:cNvPr id="9" name="AutoShape 5"/>
              <p:cNvSpPr>
                <a:spLocks noChangeArrowheads="1"/>
              </p:cNvSpPr>
              <p:nvPr/>
            </p:nvSpPr>
            <p:spPr bwMode="auto">
              <a:xfrm>
                <a:off x="171341" y="1245844"/>
                <a:ext cx="1881505" cy="1211663"/>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r>
                  <a:rPr lang="en-US" sz="1200" dirty="0">
                    <a:latin typeface="Times New Roman" pitchFamily="18" charset="0"/>
                    <a:cs typeface="Times New Roman" pitchFamily="18" charset="0"/>
                  </a:rPr>
                  <a:t>Check Context Error or Homonym</a:t>
                </a:r>
              </a:p>
            </p:txBody>
          </p:sp>
          <p:sp>
            <p:nvSpPr>
              <p:cNvPr id="11" name="Rectangle 10"/>
              <p:cNvSpPr>
                <a:spLocks noChangeArrowheads="1"/>
              </p:cNvSpPr>
              <p:nvPr/>
            </p:nvSpPr>
            <p:spPr bwMode="auto">
              <a:xfrm>
                <a:off x="2827176" y="1609798"/>
                <a:ext cx="1881505" cy="5041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200" dirty="0">
                    <a:effectLst/>
                    <a:latin typeface="Times New Roman" pitchFamily="18" charset="0"/>
                    <a:ea typeface="Times New Roman"/>
                    <a:cs typeface="Times New Roman" pitchFamily="18" charset="0"/>
                  </a:rPr>
                  <a:t>Corpus Based N-Gram Model</a:t>
                </a:r>
              </a:p>
            </p:txBody>
          </p:sp>
          <p:sp>
            <p:nvSpPr>
              <p:cNvPr id="12" name="AutoShape 8"/>
              <p:cNvSpPr>
                <a:spLocks noChangeArrowheads="1"/>
              </p:cNvSpPr>
              <p:nvPr/>
            </p:nvSpPr>
            <p:spPr bwMode="auto">
              <a:xfrm>
                <a:off x="6214189" y="1379405"/>
                <a:ext cx="1158874" cy="896281"/>
              </a:xfrm>
              <a:prstGeom prst="flowChartMagneticDisk">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200" dirty="0">
                    <a:effectLst/>
                    <a:latin typeface="Times New Roman" pitchFamily="18" charset="0"/>
                    <a:ea typeface="Times New Roman"/>
                    <a:cs typeface="Times New Roman" pitchFamily="18" charset="0"/>
                  </a:rPr>
                  <a:t>Annotated Corpus</a:t>
                </a:r>
              </a:p>
            </p:txBody>
          </p:sp>
          <p:cxnSp>
            <p:nvCxnSpPr>
              <p:cNvPr id="14" name="AutoShape 10"/>
              <p:cNvCxnSpPr>
                <a:cxnSpLocks noChangeShapeType="1"/>
                <a:endCxn id="9" idx="0"/>
              </p:cNvCxnSpPr>
              <p:nvPr/>
            </p:nvCxnSpPr>
            <p:spPr bwMode="auto">
              <a:xfrm flipH="1">
                <a:off x="1112094" y="594587"/>
                <a:ext cx="2648" cy="651257"/>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6" name="AutoShape 12"/>
              <p:cNvCxnSpPr>
                <a:cxnSpLocks noChangeShapeType="1"/>
                <a:stCxn id="9" idx="3"/>
                <a:endCxn id="11" idx="1"/>
              </p:cNvCxnSpPr>
              <p:nvPr/>
            </p:nvCxnSpPr>
            <p:spPr bwMode="auto">
              <a:xfrm>
                <a:off x="2052846" y="1851676"/>
                <a:ext cx="774330" cy="10218"/>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7" name="AutoShape 13"/>
              <p:cNvCxnSpPr>
                <a:cxnSpLocks noChangeShapeType="1"/>
              </p:cNvCxnSpPr>
              <p:nvPr/>
            </p:nvCxnSpPr>
            <p:spPr bwMode="auto">
              <a:xfrm flipH="1">
                <a:off x="4711958" y="1846867"/>
                <a:ext cx="1496060"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8" name="AutoShape 14"/>
              <p:cNvCxnSpPr>
                <a:cxnSpLocks noChangeShapeType="1"/>
              </p:cNvCxnSpPr>
              <p:nvPr/>
            </p:nvCxnSpPr>
            <p:spPr bwMode="auto">
              <a:xfrm>
                <a:off x="3876358" y="2113988"/>
                <a:ext cx="0" cy="89488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9" name="AutoShape 15"/>
              <p:cNvCxnSpPr>
                <a:cxnSpLocks noChangeShapeType="1"/>
              </p:cNvCxnSpPr>
              <p:nvPr/>
            </p:nvCxnSpPr>
            <p:spPr bwMode="auto">
              <a:xfrm flipH="1">
                <a:off x="2222479" y="3295330"/>
                <a:ext cx="675874" cy="8274"/>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0" name="AutoShape 16"/>
              <p:cNvCxnSpPr>
                <a:cxnSpLocks noChangeShapeType="1"/>
                <a:stCxn id="9" idx="2"/>
              </p:cNvCxnSpPr>
              <p:nvPr/>
            </p:nvCxnSpPr>
            <p:spPr bwMode="auto">
              <a:xfrm flipH="1">
                <a:off x="1110344" y="2457507"/>
                <a:ext cx="1750" cy="644227"/>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171341" y="225017"/>
                <a:ext cx="1881505" cy="369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endParaRPr lang="en-US" sz="1100" dirty="0">
                  <a:latin typeface="Zawgyi-One" pitchFamily="34" charset="0"/>
                  <a:ea typeface="Times New Roman"/>
                  <a:cs typeface="Zawgyi-One" pitchFamily="34" charset="0"/>
                </a:endParaRPr>
              </a:p>
            </p:txBody>
          </p:sp>
          <p:cxnSp>
            <p:nvCxnSpPr>
              <p:cNvPr id="27" name="AutoShape 10"/>
              <p:cNvCxnSpPr>
                <a:cxnSpLocks noChangeShapeType="1"/>
                <a:stCxn id="7" idx="3"/>
              </p:cNvCxnSpPr>
              <p:nvPr/>
            </p:nvCxnSpPr>
            <p:spPr bwMode="auto">
              <a:xfrm flipH="1">
                <a:off x="1107565" y="-66832"/>
                <a:ext cx="103" cy="27991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sp>
          <p:nvSpPr>
            <p:cNvPr id="25" name="Flowchart: Alternate Process 24"/>
            <p:cNvSpPr/>
            <p:nvPr/>
          </p:nvSpPr>
          <p:spPr>
            <a:xfrm>
              <a:off x="1005044" y="5198895"/>
              <a:ext cx="2175165" cy="72132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itchFamily="18" charset="0"/>
                  <a:cs typeface="Times New Roman" pitchFamily="18" charset="0"/>
                </a:rPr>
                <a:t>End</a:t>
              </a:r>
              <a:endParaRPr lang="en-US" sz="1400" dirty="0">
                <a:solidFill>
                  <a:schemeClr val="tx1"/>
                </a:solidFill>
                <a:latin typeface="Times New Roman" pitchFamily="18" charset="0"/>
                <a:cs typeface="Times New Roman" pitchFamily="18" charset="0"/>
              </a:endParaRPr>
            </a:p>
          </p:txBody>
        </p:sp>
      </p:grpSp>
      <p:grpSp>
        <p:nvGrpSpPr>
          <p:cNvPr id="22" name="Group 21"/>
          <p:cNvGrpSpPr/>
          <p:nvPr/>
        </p:nvGrpSpPr>
        <p:grpSpPr>
          <a:xfrm>
            <a:off x="3810000" y="5486400"/>
            <a:ext cx="2590531" cy="784476"/>
            <a:chOff x="3962669" y="5885105"/>
            <a:chExt cx="2590531" cy="922622"/>
          </a:xfrm>
        </p:grpSpPr>
        <p:sp>
          <p:nvSpPr>
            <p:cNvPr id="4" name="Flowchart: Display 3"/>
            <p:cNvSpPr/>
            <p:nvPr/>
          </p:nvSpPr>
          <p:spPr>
            <a:xfrm>
              <a:off x="3962669" y="5885105"/>
              <a:ext cx="2590531" cy="922622"/>
            </a:xfrm>
            <a:prstGeom prst="flowChartDisplay">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84965" y="6023250"/>
              <a:ext cx="2057399" cy="615359"/>
            </a:xfrm>
            <a:prstGeom prst="rect">
              <a:avLst/>
            </a:prstGeom>
          </p:spPr>
          <p:txBody>
            <a:bodyPr wrap="square">
              <a:spAutoFit/>
            </a:bodyPr>
            <a:lstStyle/>
            <a:p>
              <a:r>
                <a:rPr lang="en-US" sz="1400" dirty="0">
                  <a:latin typeface="Times New Roman" pitchFamily="18" charset="0"/>
                  <a:cs typeface="Times New Roman" pitchFamily="18" charset="0"/>
                </a:rPr>
                <a:t>Output dis-ambiguous word</a:t>
              </a:r>
            </a:p>
          </p:txBody>
        </p:sp>
      </p:grpSp>
      <p:sp>
        <p:nvSpPr>
          <p:cNvPr id="23" name="Rectangle 22"/>
          <p:cNvSpPr/>
          <p:nvPr/>
        </p:nvSpPr>
        <p:spPr>
          <a:xfrm>
            <a:off x="1359523" y="1763644"/>
            <a:ext cx="1119474" cy="307777"/>
          </a:xfrm>
          <a:prstGeom prst="rect">
            <a:avLst/>
          </a:prstGeom>
        </p:spPr>
        <p:txBody>
          <a:bodyPr wrap="none">
            <a:spAutoFit/>
          </a:bodyPr>
          <a:lstStyle/>
          <a:p>
            <a:r>
              <a:rPr lang="en-US" sz="1400" dirty="0">
                <a:latin typeface="Times New Roman" pitchFamily="18" charset="0"/>
                <a:cs typeface="Times New Roman" pitchFamily="18" charset="0"/>
              </a:rPr>
              <a:t>Tokenization</a:t>
            </a:r>
          </a:p>
        </p:txBody>
      </p:sp>
      <p:sp>
        <p:nvSpPr>
          <p:cNvPr id="40" name="Rectangle 39"/>
          <p:cNvSpPr/>
          <p:nvPr/>
        </p:nvSpPr>
        <p:spPr>
          <a:xfrm>
            <a:off x="3017414" y="3504541"/>
            <a:ext cx="528286" cy="369332"/>
          </a:xfrm>
          <a:prstGeom prst="rect">
            <a:avLst/>
          </a:prstGeom>
        </p:spPr>
        <p:txBody>
          <a:bodyPr wrap="none">
            <a:spAutoFit/>
          </a:bodyPr>
          <a:lstStyle/>
          <a:p>
            <a:r>
              <a:rPr lang="en-US" dirty="0" smtClean="0">
                <a:latin typeface="Times New Roman" pitchFamily="18" charset="0"/>
                <a:ea typeface="Tahoma" pitchFamily="34" charset="0"/>
                <a:cs typeface="Times New Roman" pitchFamily="18" charset="0"/>
              </a:rPr>
              <a:t>Yes</a:t>
            </a:r>
            <a:endParaRPr lang="en-US"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71148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r>
              <a:rPr lang="en-US" dirty="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dirty="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Nyein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Thwet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Thwet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Aung</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Khin</a:t>
            </a:r>
            <a:r>
              <a:rPr lang="en-US" sz="2400" dirty="0">
                <a:latin typeface="Times New Roman" pitchFamily="18" charset="0"/>
                <a:cs typeface="Times New Roman" pitchFamily="18" charset="0"/>
              </a:rPr>
              <a:t> Mar </a:t>
            </a:r>
            <a:r>
              <a:rPr lang="en-US" sz="2400" dirty="0" err="1">
                <a:latin typeface="Times New Roman" pitchFamily="18" charset="0"/>
                <a:cs typeface="Times New Roman" pitchFamily="18" charset="0"/>
              </a:rPr>
              <a:t>Soe</a:t>
            </a:r>
            <a:r>
              <a:rPr lang="en-US" sz="2400" dirty="0">
                <a:latin typeface="Times New Roman" pitchFamily="18" charset="0"/>
                <a:cs typeface="Times New Roman" pitchFamily="18" charset="0"/>
              </a:rPr>
              <a:t>, Ni </a:t>
            </a:r>
            <a:r>
              <a:rPr lang="en-US" sz="2400" dirty="0" err="1">
                <a:latin typeface="Times New Roman" pitchFamily="18" charset="0"/>
                <a:cs typeface="Times New Roman" pitchFamily="18" charset="0"/>
              </a:rPr>
              <a:t>Lar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Thein</a:t>
            </a:r>
            <a:r>
              <a:rPr lang="en-US" sz="2400" dirty="0">
                <a:latin typeface="Times New Roman" pitchFamily="18" charset="0"/>
                <a:cs typeface="Times New Roman" pitchFamily="18" charset="0"/>
              </a:rPr>
              <a:t> ,  </a:t>
            </a:r>
          </a:p>
          <a:p>
            <a:pPr marL="0" indent="0" algn="just">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Ambiguous </a:t>
            </a:r>
            <a:r>
              <a:rPr lang="en-US" sz="2400" b="1" dirty="0" err="1">
                <a:latin typeface="Times New Roman" pitchFamily="18" charset="0"/>
                <a:cs typeface="Times New Roman" pitchFamily="18" charset="0"/>
              </a:rPr>
              <a:t>Myanamar</a:t>
            </a:r>
            <a:r>
              <a:rPr lang="en-US" sz="2400" b="1" dirty="0">
                <a:latin typeface="Times New Roman" pitchFamily="18" charset="0"/>
                <a:cs typeface="Times New Roman" pitchFamily="18" charset="0"/>
              </a:rPr>
              <a:t> Words Disambiguation for    </a:t>
            </a:r>
          </a:p>
          <a:p>
            <a:pPr marL="0" indent="0" algn="just">
              <a:buNone/>
            </a:pP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Myananmar</a:t>
            </a:r>
            <a:r>
              <a:rPr lang="en-US" sz="2400" b="1" dirty="0">
                <a:latin typeface="Times New Roman" pitchFamily="18" charset="0"/>
                <a:cs typeface="Times New Roman" pitchFamily="18" charset="0"/>
              </a:rPr>
              <a:t> to English Machine Translation</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International       </a:t>
            </a:r>
          </a:p>
          <a:p>
            <a:pPr marL="0" indent="0" algn="just">
              <a:buNone/>
            </a:pPr>
            <a:r>
              <a:rPr lang="en-US" sz="2400" dirty="0">
                <a:latin typeface="Times New Roman" pitchFamily="18" charset="0"/>
                <a:cs typeface="Times New Roman" pitchFamily="18" charset="0"/>
              </a:rPr>
              <a:t>      Journal of Computer Applications (0975 – 8887) </a:t>
            </a:r>
            <a:r>
              <a:rPr lang="pt-BR" sz="2400" dirty="0">
                <a:latin typeface="Times New Roman" pitchFamily="18" charset="0"/>
                <a:cs typeface="Times New Roman" pitchFamily="18" charset="0"/>
              </a:rPr>
              <a:t>Volume 7–  </a:t>
            </a:r>
          </a:p>
          <a:p>
            <a:pPr marL="0" indent="0" algn="just">
              <a:buNone/>
            </a:pPr>
            <a:r>
              <a:rPr lang="pt-BR" sz="2400" dirty="0">
                <a:latin typeface="Times New Roman" pitchFamily="18" charset="0"/>
                <a:cs typeface="Times New Roman" pitchFamily="18" charset="0"/>
              </a:rPr>
              <a:t>       No.8, August </a:t>
            </a:r>
            <a:r>
              <a:rPr lang="pt-BR" sz="2400" dirty="0" smtClean="0">
                <a:latin typeface="Times New Roman" pitchFamily="18" charset="0"/>
                <a:cs typeface="Times New Roman" pitchFamily="18" charset="0"/>
              </a:rPr>
              <a:t>2011</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This paper used  Naïve Bayesian (NB) classifier to               </a:t>
            </a:r>
          </a:p>
          <a:p>
            <a:pPr marL="0" indent="0" algn="just">
              <a:buNone/>
            </a:pPr>
            <a:r>
              <a:rPr lang="en-US" sz="2400" dirty="0" smtClean="0">
                <a:latin typeface="Times New Roman" pitchFamily="18" charset="0"/>
                <a:cs typeface="Times New Roman" pitchFamily="18" charset="0"/>
              </a:rPr>
              <a:t>                         solve ambiguity of words in </a:t>
            </a:r>
            <a:r>
              <a:rPr lang="en-US" sz="2400" dirty="0">
                <a:latin typeface="Times New Roman" pitchFamily="18" charset="0"/>
                <a:cs typeface="Times New Roman" pitchFamily="18" charset="0"/>
              </a:rPr>
              <a:t>Myanmar </a:t>
            </a:r>
            <a:r>
              <a:rPr lang="en-US" sz="2400" dirty="0" smtClean="0">
                <a:latin typeface="Times New Roman" pitchFamily="18" charset="0"/>
                <a:cs typeface="Times New Roman" pitchFamily="18" charset="0"/>
              </a:rPr>
              <a:t>Language.</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And then, Myanmar English Parallel Corpus is 	             used	for the </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Myananmar</a:t>
            </a:r>
            <a:r>
              <a:rPr lang="en-US" sz="2400" b="1" dirty="0">
                <a:latin typeface="Times New Roman" pitchFamily="18" charset="0"/>
                <a:cs typeface="Times New Roman" pitchFamily="18" charset="0"/>
              </a:rPr>
              <a:t> to English Machine </a:t>
            </a:r>
            <a:r>
              <a:rPr lang="en-US" sz="2400" b="1" dirty="0" smtClean="0">
                <a:latin typeface="Times New Roman" pitchFamily="18" charset="0"/>
                <a:cs typeface="Times New Roman" pitchFamily="18" charset="0"/>
              </a:rPr>
              <a:t>		Translation.</a:t>
            </a:r>
            <a:r>
              <a:rPr lang="en-US" sz="2400" i="1" dirty="0" smtClean="0">
                <a:latin typeface="Times New Roman" pitchFamily="18" charset="0"/>
                <a:cs typeface="Times New Roman" pitchFamily="18" charset="0"/>
              </a:rPr>
              <a:t> </a:t>
            </a:r>
            <a:endParaRPr lang="nl-NL" sz="2400" dirty="0" smtClean="0">
              <a:latin typeface="Times New Roman" pitchFamily="18" charset="0"/>
              <a:cs typeface="Times New Roman" pitchFamily="18" charset="0"/>
            </a:endParaRPr>
          </a:p>
          <a:p>
            <a:pPr algn="just"/>
            <a:endParaRPr lang="nl-NL" sz="2400" dirty="0">
              <a:latin typeface="Times New Roman" pitchFamily="18" charset="0"/>
              <a:cs typeface="Times New Roman" pitchFamily="18" charset="0"/>
            </a:endParaRPr>
          </a:p>
          <a:p>
            <a:pPr algn="just"/>
            <a:endParaRPr lang="nl-NL"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30853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a:xfrm>
            <a:off x="457200" y="1600200"/>
            <a:ext cx="8229600" cy="5181600"/>
          </a:xfrm>
        </p:spPr>
        <p:txBody>
          <a:bodyPr>
            <a:noAutofit/>
          </a:bodyPr>
          <a:lstStyle/>
          <a:p>
            <a:pPr marL="0" indent="0" algn="just">
              <a:buNone/>
            </a:pPr>
            <a:r>
              <a:rPr lang="en-US" sz="2400" dirty="0">
                <a:latin typeface="Times New Roman" pitchFamily="18" charset="0"/>
                <a:cs typeface="Times New Roman" pitchFamily="18" charset="0"/>
              </a:rPr>
              <a:t>3</a:t>
            </a:r>
            <a:r>
              <a:rPr lang="en-US" sz="2400" dirty="0" smtClean="0">
                <a:latin typeface="Times New Roman" pitchFamily="18" charset="0"/>
                <a:cs typeface="Times New Roman" pitchFamily="18" charset="0"/>
              </a:rPr>
              <a:t>. Jun-Su </a:t>
            </a:r>
            <a:r>
              <a:rPr lang="en-US" sz="2400" dirty="0">
                <a:latin typeface="Times New Roman" pitchFamily="18" charset="0"/>
                <a:cs typeface="Times New Roman" pitchFamily="18" charset="0"/>
              </a:rPr>
              <a:t>Kim Wang-Woo Lee Chang-Hwan Kim </a:t>
            </a:r>
            <a:r>
              <a:rPr lang="en-US" sz="2400" dirty="0" err="1">
                <a:latin typeface="Times New Roman" pitchFamily="18" charset="0"/>
                <a:cs typeface="Times New Roman" pitchFamily="18" charset="0"/>
              </a:rPr>
              <a:t>Cheol</a:t>
            </a:r>
            <a:r>
              <a:rPr lang="en-US" sz="2400" dirty="0">
                <a:latin typeface="Times New Roman" pitchFamily="18" charset="0"/>
                <a:cs typeface="Times New Roman" pitchFamily="18" charset="0"/>
              </a:rPr>
              <a:t>-young </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Ock</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Dept. of Computer </a:t>
            </a:r>
            <a:r>
              <a:rPr lang="en-US" sz="2400" dirty="0" err="1" smtClean="0">
                <a:latin typeface="Times New Roman" pitchFamily="18" charset="0"/>
                <a:cs typeface="Times New Roman" pitchFamily="18" charset="0"/>
              </a:rPr>
              <a:t>Engineering&amp;Information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Techonology</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University </a:t>
            </a:r>
            <a:r>
              <a:rPr lang="en-US" sz="2400" dirty="0">
                <a:latin typeface="Times New Roman" pitchFamily="18" charset="0"/>
                <a:cs typeface="Times New Roman" pitchFamily="18" charset="0"/>
              </a:rPr>
              <a:t>of Ulsan 680-749, San29,Mugeo-dong, Nam-</a:t>
            </a:r>
            <a:r>
              <a:rPr lang="en-US" sz="2400" dirty="0" err="1">
                <a:latin typeface="Times New Roman" pitchFamily="18" charset="0"/>
                <a:cs typeface="Times New Roman" pitchFamily="18" charset="0"/>
              </a:rPr>
              <a:t>gu</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Ulsan</a:t>
            </a:r>
            <a:r>
              <a:rPr lang="en-US" sz="2400" dirty="0">
                <a:latin typeface="Times New Roman" pitchFamily="18" charset="0"/>
                <a:cs typeface="Times New Roman" pitchFamily="18" charset="0"/>
              </a:rPr>
              <a:t>, Korea “A Korean Homonym </a:t>
            </a:r>
            <a:r>
              <a:rPr lang="en-US" sz="2400" dirty="0" smtClean="0">
                <a:latin typeface="Times New Roman" pitchFamily="18" charset="0"/>
                <a:cs typeface="Times New Roman" pitchFamily="18" charset="0"/>
              </a:rPr>
              <a:t>Disambiguation System.</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This paper  used </a:t>
            </a:r>
            <a:r>
              <a:rPr lang="en-US" sz="2400" dirty="0">
                <a:latin typeface="Times New Roman" pitchFamily="18" charset="0"/>
                <a:cs typeface="Times New Roman" pitchFamily="18" charset="0"/>
              </a:rPr>
              <a:t>Statistical </a:t>
            </a:r>
            <a:r>
              <a:rPr lang="en-US" sz="2400" dirty="0" smtClean="0">
                <a:latin typeface="Times New Roman" pitchFamily="18" charset="0"/>
                <a:cs typeface="Times New Roman" pitchFamily="18" charset="0"/>
              </a:rPr>
              <a:t>Model Using 			weights to disambiguate  </a:t>
            </a:r>
            <a:r>
              <a:rPr lang="en-US" sz="2400" dirty="0">
                <a:latin typeface="Times New Roman" pitchFamily="18" charset="0"/>
                <a:cs typeface="Times New Roman" pitchFamily="18" charset="0"/>
              </a:rPr>
              <a:t>Korean </a:t>
            </a:r>
            <a:r>
              <a:rPr lang="en-US" sz="2400" dirty="0" smtClean="0">
                <a:latin typeface="Times New Roman" pitchFamily="18" charset="0"/>
                <a:cs typeface="Times New Roman" pitchFamily="18" charset="0"/>
              </a:rPr>
              <a:t>Homonym.</a:t>
            </a:r>
          </a:p>
          <a:p>
            <a:pPr lvl="1"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9820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Natural Language Processing (NLP) is one of the most important research area carried out in the world of Human Language.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Myanmar Homonym Disambiguation System is the kind of Word Sense Disambiguation System in Natural Language </a:t>
            </a:r>
            <a:r>
              <a:rPr lang="en-US" sz="2400" dirty="0" smtClean="0">
                <a:latin typeface="Times New Roman" pitchFamily="18" charset="0"/>
                <a:cs typeface="Times New Roman" pitchFamily="18" charset="0"/>
              </a:rPr>
              <a:t>Processing.</a:t>
            </a:r>
          </a:p>
          <a:p>
            <a:pPr algn="just"/>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3860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smtClean="0">
                <a:latin typeface="Times New Roman" pitchFamily="18" charset="0"/>
                <a:cs typeface="Times New Roman" pitchFamily="18" charset="0"/>
              </a:rPr>
              <a:t>Incorrect </a:t>
            </a:r>
            <a:r>
              <a:rPr lang="en-US" sz="2400" dirty="0">
                <a:latin typeface="Times New Roman" pitchFamily="18" charset="0"/>
                <a:cs typeface="Times New Roman" pitchFamily="18" charset="0"/>
              </a:rPr>
              <a:t>usage of </a:t>
            </a:r>
            <a:r>
              <a:rPr lang="en-US" sz="2400" dirty="0" smtClean="0">
                <a:latin typeface="Times New Roman" pitchFamily="18" charset="0"/>
                <a:cs typeface="Times New Roman" pitchFamily="18" charset="0"/>
              </a:rPr>
              <a:t>homonym is  a very common </a:t>
            </a:r>
            <a:r>
              <a:rPr lang="en-US" sz="2400" dirty="0">
                <a:latin typeface="Times New Roman" pitchFamily="18" charset="0"/>
                <a:cs typeface="Times New Roman" pitchFamily="18" charset="0"/>
              </a:rPr>
              <a:t>problem in </a:t>
            </a:r>
            <a:r>
              <a:rPr lang="en-US" sz="2400" dirty="0" smtClean="0">
                <a:latin typeface="Times New Roman" pitchFamily="18" charset="0"/>
                <a:cs typeface="Times New Roman" pitchFamily="18" charset="0"/>
              </a:rPr>
              <a:t>Myanmar to English Translation.</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Many spelling checkers will  </a:t>
            </a:r>
            <a:r>
              <a:rPr lang="en-US" sz="2400" dirty="0">
                <a:latin typeface="Times New Roman" pitchFamily="18" charset="0"/>
                <a:cs typeface="Times New Roman" pitchFamily="18" charset="0"/>
              </a:rPr>
              <a:t>not be able to detect </a:t>
            </a:r>
            <a:r>
              <a:rPr lang="en-US" sz="2400" dirty="0" smtClean="0">
                <a:latin typeface="Times New Roman" pitchFamily="18" charset="0"/>
                <a:cs typeface="Times New Roman" pitchFamily="18" charset="0"/>
              </a:rPr>
              <a:t> homonym </a:t>
            </a:r>
            <a:r>
              <a:rPr lang="en-US" sz="2400" dirty="0">
                <a:latin typeface="Times New Roman" pitchFamily="18" charset="0"/>
                <a:cs typeface="Times New Roman" pitchFamily="18" charset="0"/>
              </a:rPr>
              <a:t>errors.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Homonym errors can be solved , the performance of spell checker will  improve.</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 Myanmar Homonym Disambiguation System  is an important role in Natural Language Processing.</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03002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ont’d</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Myanmar </a:t>
            </a:r>
            <a:r>
              <a:rPr lang="en-US" sz="2400" dirty="0">
                <a:latin typeface="Times New Roman" pitchFamily="18" charset="0"/>
                <a:cs typeface="Times New Roman" pitchFamily="18" charset="0"/>
              </a:rPr>
              <a:t>Homonym Disambiguation System can solve </a:t>
            </a:r>
            <a:r>
              <a:rPr lang="en-US" sz="2400" dirty="0" smtClean="0">
                <a:latin typeface="Times New Roman" pitchFamily="18" charset="0"/>
                <a:cs typeface="Times New Roman" pitchFamily="18" charset="0"/>
              </a:rPr>
              <a:t>Context errors.</a:t>
            </a:r>
          </a:p>
          <a:p>
            <a:pPr marL="0" indent="0" algn="just">
              <a:buNone/>
            </a:pP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solve Myanmar Homonyms, </a:t>
            </a:r>
            <a:r>
              <a:rPr lang="en-US" sz="2400" dirty="0" smtClean="0">
                <a:latin typeface="Times New Roman" pitchFamily="18" charset="0"/>
                <a:cs typeface="Times New Roman" pitchFamily="18" charset="0"/>
              </a:rPr>
              <a:t>Annotated Myanmar Text </a:t>
            </a:r>
            <a:r>
              <a:rPr lang="en-US" sz="2400" dirty="0">
                <a:latin typeface="Times New Roman" pitchFamily="18" charset="0"/>
                <a:cs typeface="Times New Roman" pitchFamily="18" charset="0"/>
              </a:rPr>
              <a:t>Corpus is needed to </a:t>
            </a:r>
            <a:r>
              <a:rPr lang="en-US" sz="2400" dirty="0" smtClean="0">
                <a:latin typeface="Times New Roman" pitchFamily="18" charset="0"/>
                <a:cs typeface="Times New Roman" pitchFamily="18" charset="0"/>
              </a:rPr>
              <a:t>create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manually to apply in Myanmar Homonym Disambiguation System.</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Building of Annotated Myanmar Text </a:t>
            </a:r>
            <a:r>
              <a:rPr lang="en-US" sz="2400" dirty="0" smtClean="0">
                <a:latin typeface="Times New Roman" pitchFamily="18" charset="0"/>
                <a:cs typeface="Times New Roman" pitchFamily="18" charset="0"/>
              </a:rPr>
              <a:t>Corpus is very useful for the development of this system. </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Corpus-Based N-Gram Model is applied in this system.</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5372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7" name="Content Placeholder 2"/>
          <p:cNvSpPr>
            <a:spLocks noGrp="1"/>
          </p:cNvSpPr>
          <p:nvPr>
            <p:ph idx="1"/>
          </p:nvPr>
        </p:nvSpPr>
        <p:spPr>
          <a:xfrm>
            <a:off x="457200" y="1600200"/>
            <a:ext cx="8229600" cy="4525963"/>
          </a:xfrm>
        </p:spPr>
        <p:txBody>
          <a:bodyPr>
            <a:normAutofit/>
          </a:bodyPr>
          <a:lstStyle/>
          <a:p>
            <a:pPr lvl="0"/>
            <a:r>
              <a:rPr lang="en-US" sz="2400" dirty="0">
                <a:latin typeface="Times New Roman" pitchFamily="18" charset="0"/>
                <a:ea typeface="Tahoma" pitchFamily="34" charset="0"/>
                <a:cs typeface="Times New Roman" pitchFamily="18" charset="0"/>
              </a:rPr>
              <a:t>To improve accuracy </a:t>
            </a:r>
            <a:r>
              <a:rPr lang="en-US" sz="2400" dirty="0" smtClean="0">
                <a:latin typeface="Times New Roman" pitchFamily="18" charset="0"/>
                <a:ea typeface="Tahoma" pitchFamily="34" charset="0"/>
                <a:cs typeface="Times New Roman" pitchFamily="18" charset="0"/>
              </a:rPr>
              <a:t>of </a:t>
            </a:r>
            <a:r>
              <a:rPr lang="en-US" sz="2400" dirty="0">
                <a:latin typeface="Times New Roman" pitchFamily="18" charset="0"/>
                <a:ea typeface="Tahoma" pitchFamily="34" charset="0"/>
                <a:cs typeface="Times New Roman" pitchFamily="18" charset="0"/>
              </a:rPr>
              <a:t>Myanmar spelling </a:t>
            </a:r>
            <a:r>
              <a:rPr lang="en-US" sz="2400" dirty="0" smtClean="0">
                <a:latin typeface="Times New Roman" pitchFamily="18" charset="0"/>
                <a:ea typeface="Tahoma" pitchFamily="34" charset="0"/>
                <a:cs typeface="Times New Roman" pitchFamily="18" charset="0"/>
              </a:rPr>
              <a:t>checker</a:t>
            </a:r>
          </a:p>
          <a:p>
            <a:pPr lvl="0"/>
            <a:endParaRPr lang="en-US" sz="2400" dirty="0" smtClean="0">
              <a:latin typeface="Times New Roman" pitchFamily="18" charset="0"/>
              <a:ea typeface="Tahoma" pitchFamily="34" charset="0"/>
              <a:cs typeface="Times New Roman" pitchFamily="18" charset="0"/>
            </a:endParaRPr>
          </a:p>
          <a:p>
            <a:pPr lvl="0"/>
            <a:r>
              <a:rPr lang="en-US" sz="2400" dirty="0" smtClean="0">
                <a:latin typeface="Times New Roman" pitchFamily="18" charset="0"/>
                <a:ea typeface="Tahoma" pitchFamily="34" charset="0"/>
                <a:cs typeface="Times New Roman" pitchFamily="18" charset="0"/>
              </a:rPr>
              <a:t>To </a:t>
            </a:r>
            <a:r>
              <a:rPr lang="en-US" sz="2400" dirty="0">
                <a:latin typeface="Times New Roman" pitchFamily="18" charset="0"/>
                <a:ea typeface="Tahoma" pitchFamily="34" charset="0"/>
                <a:cs typeface="Times New Roman" pitchFamily="18" charset="0"/>
              </a:rPr>
              <a:t>provide Myanmar to English  </a:t>
            </a:r>
            <a:r>
              <a:rPr lang="en-US" sz="2400" dirty="0" smtClean="0">
                <a:latin typeface="Times New Roman" pitchFamily="18" charset="0"/>
                <a:ea typeface="Tahoma" pitchFamily="34" charset="0"/>
                <a:cs typeface="Times New Roman" pitchFamily="18" charset="0"/>
              </a:rPr>
              <a:t>translation</a:t>
            </a:r>
          </a:p>
          <a:p>
            <a:pPr lvl="0"/>
            <a:endParaRPr lang="en-US" sz="2400" dirty="0" smtClean="0">
              <a:latin typeface="Times New Roman" pitchFamily="18" charset="0"/>
              <a:ea typeface="Tahoma" pitchFamily="34" charset="0"/>
              <a:cs typeface="Times New Roman" pitchFamily="18" charset="0"/>
            </a:endParaRPr>
          </a:p>
          <a:p>
            <a:pPr lvl="0"/>
            <a:r>
              <a:rPr lang="en-US" sz="2400" dirty="0" smtClean="0">
                <a:latin typeface="Times New Roman" pitchFamily="18" charset="0"/>
                <a:ea typeface="Tahoma" pitchFamily="34" charset="0"/>
                <a:cs typeface="Times New Roman" pitchFamily="18" charset="0"/>
              </a:rPr>
              <a:t>To </a:t>
            </a:r>
            <a:r>
              <a:rPr lang="en-US" sz="2400" dirty="0">
                <a:latin typeface="Times New Roman" pitchFamily="18" charset="0"/>
                <a:ea typeface="Tahoma" pitchFamily="34" charset="0"/>
                <a:cs typeface="Times New Roman" pitchFamily="18" charset="0"/>
              </a:rPr>
              <a:t>use Myanmar words and </a:t>
            </a:r>
            <a:r>
              <a:rPr lang="en-US" sz="2400" dirty="0" smtClean="0">
                <a:latin typeface="Times New Roman" pitchFamily="18" charset="0"/>
                <a:ea typeface="Tahoma" pitchFamily="34" charset="0"/>
                <a:cs typeface="Times New Roman" pitchFamily="18" charset="0"/>
              </a:rPr>
              <a:t> </a:t>
            </a:r>
            <a:r>
              <a:rPr lang="en-US" sz="2400" dirty="0">
                <a:latin typeface="Times New Roman" pitchFamily="18" charset="0"/>
                <a:ea typeface="Tahoma" pitchFamily="34" charset="0"/>
                <a:cs typeface="Times New Roman" pitchFamily="18" charset="0"/>
              </a:rPr>
              <a:t>sentences correctly</a:t>
            </a:r>
          </a:p>
          <a:p>
            <a:endParaRPr lang="en-US" sz="24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930330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990600"/>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5" name="Content Placeholder 2"/>
          <p:cNvSpPr>
            <a:spLocks noGrp="1"/>
          </p:cNvSpPr>
          <p:nvPr>
            <p:ph idx="1"/>
          </p:nvPr>
        </p:nvSpPr>
        <p:spPr>
          <a:xfrm>
            <a:off x="457200" y="1066800"/>
            <a:ext cx="8229600" cy="5334000"/>
          </a:xfrm>
        </p:spPr>
        <p:txBody>
          <a:bodyPr>
            <a:noAutofit/>
          </a:bodyPr>
          <a:lstStyle/>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Most Researchers </a:t>
            </a:r>
            <a:r>
              <a:rPr lang="en-US" sz="2400" dirty="0">
                <a:latin typeface="Times New Roman" pitchFamily="18" charset="0"/>
                <a:cs typeface="Times New Roman" pitchFamily="18" charset="0"/>
              </a:rPr>
              <a:t>have been researched for spell checking of </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many languages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However</a:t>
            </a:r>
            <a:r>
              <a:rPr lang="en-US" sz="2400" dirty="0">
                <a:latin typeface="Times New Roman" pitchFamily="18" charset="0"/>
                <a:cs typeface="Times New Roman" pitchFamily="18" charset="0"/>
              </a:rPr>
              <a:t>, Myanmar spell checking of </a:t>
            </a:r>
            <a:r>
              <a:rPr lang="en-US" sz="2400" dirty="0" smtClean="0">
                <a:latin typeface="Times New Roman" pitchFamily="18" charset="0"/>
                <a:cs typeface="Times New Roman" pitchFamily="18" charset="0"/>
              </a:rPr>
              <a:t>Homonyms or Myanmar Homonym Disambiguation System </a:t>
            </a:r>
            <a:r>
              <a:rPr lang="en-US" sz="2400" dirty="0">
                <a:latin typeface="Times New Roman" pitchFamily="18" charset="0"/>
                <a:cs typeface="Times New Roman" pitchFamily="18" charset="0"/>
              </a:rPr>
              <a:t>is still in its infancy</a:t>
            </a:r>
            <a:r>
              <a:rPr lang="en-US" sz="2400" dirty="0" smtClean="0">
                <a:latin typeface="Times New Roman" pitchFamily="18" charset="0"/>
                <a:cs typeface="Times New Roman" pitchFamily="18" charset="0"/>
              </a:rPr>
              <a:t>.</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Solving Myanmar Homonyms can support in the research area of  Natural Language Processing.</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5208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Cont’d;</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sz="2400" dirty="0">
                <a:latin typeface="Times New Roman" pitchFamily="18" charset="0"/>
                <a:cs typeface="Times New Roman" pitchFamily="18" charset="0"/>
              </a:rPr>
              <a:t>Context Errors are only one syllable, which are ambiguous for poor reader</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most common reasons for misused homonyms caused       </a:t>
            </a:r>
          </a:p>
          <a:p>
            <a:pPr marL="0" indent="0" algn="just">
              <a:buNone/>
            </a:pPr>
            <a:r>
              <a:rPr lang="en-US" sz="2400" dirty="0">
                <a:latin typeface="Times New Roman" pitchFamily="18" charset="0"/>
                <a:cs typeface="Times New Roman" pitchFamily="18" charset="0"/>
              </a:rPr>
              <a:t>      context errors. </a:t>
            </a: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Myanmar Homonym Disambiguation System can solve these errors.</a:t>
            </a:r>
            <a:endParaRPr lang="en-US" sz="2400" dirty="0"/>
          </a:p>
        </p:txBody>
      </p:sp>
    </p:spTree>
    <p:extLst>
      <p:ext uri="{BB962C8B-B14F-4D97-AF65-F5344CB8AC3E}">
        <p14:creationId xmlns:p14="http://schemas.microsoft.com/office/powerpoint/2010/main" val="377429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Myanmar</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Homonym Disambiguation System is </a:t>
            </a:r>
            <a:r>
              <a:rPr lang="en-US" sz="2400" dirty="0">
                <a:latin typeface="Times New Roman" pitchFamily="18" charset="0"/>
                <a:cs typeface="Times New Roman" pitchFamily="18" charset="0"/>
              </a:rPr>
              <a:t>one of the most </a:t>
            </a:r>
            <a:r>
              <a:rPr lang="en-US" sz="2400" dirty="0" smtClean="0">
                <a:latin typeface="Times New Roman" pitchFamily="18" charset="0"/>
                <a:cs typeface="Times New Roman" pitchFamily="18" charset="0"/>
              </a:rPr>
              <a:t>vital role in NLP </a:t>
            </a:r>
            <a:r>
              <a:rPr lang="en-US" sz="2400" dirty="0">
                <a:latin typeface="Times New Roman" pitchFamily="18" charset="0"/>
                <a:cs typeface="Times New Roman" pitchFamily="18" charset="0"/>
              </a:rPr>
              <a:t>tasks, which is used in order to increase the success rate of NLP applications.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Myanmar Homonym </a:t>
            </a:r>
            <a:r>
              <a:rPr lang="en-US" sz="2400" dirty="0">
                <a:latin typeface="Times New Roman" pitchFamily="18" charset="0"/>
                <a:cs typeface="Times New Roman" pitchFamily="18" charset="0"/>
              </a:rPr>
              <a:t>Disambiguation System is defined as the task of </a:t>
            </a:r>
            <a:r>
              <a:rPr lang="en-US" sz="2400" dirty="0" smtClean="0">
                <a:latin typeface="Times New Roman" pitchFamily="18" charset="0"/>
                <a:cs typeface="Times New Roman" pitchFamily="18" charset="0"/>
              </a:rPr>
              <a:t>using the </a:t>
            </a:r>
            <a:r>
              <a:rPr lang="en-US" sz="2400" dirty="0">
                <a:latin typeface="Times New Roman" pitchFamily="18" charset="0"/>
                <a:cs typeface="Times New Roman" pitchFamily="18" charset="0"/>
              </a:rPr>
              <a:t>correct </a:t>
            </a:r>
            <a:r>
              <a:rPr lang="en-US" sz="2400" dirty="0" smtClean="0">
                <a:latin typeface="Times New Roman" pitchFamily="18" charset="0"/>
                <a:cs typeface="Times New Roman" pitchFamily="18" charset="0"/>
              </a:rPr>
              <a:t>homonym word </a:t>
            </a:r>
            <a:r>
              <a:rPr lang="en-US" sz="2400" dirty="0">
                <a:latin typeface="Times New Roman" pitchFamily="18" charset="0"/>
                <a:cs typeface="Times New Roman" pitchFamily="18" charset="0"/>
              </a:rPr>
              <a:t>in specific context. </a:t>
            </a: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Human language translation is a difficult task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natural language because there has language </a:t>
            </a:r>
            <a:r>
              <a:rPr lang="en-US" sz="2400" dirty="0" smtClean="0">
                <a:latin typeface="Times New Roman" pitchFamily="18" charset="0"/>
                <a:cs typeface="Times New Roman" pitchFamily="18" charset="0"/>
              </a:rPr>
              <a:t>ambiguity</a:t>
            </a:r>
          </a:p>
        </p:txBody>
      </p:sp>
    </p:spTree>
    <p:extLst>
      <p:ext uri="{BB962C8B-B14F-4D97-AF65-F5344CB8AC3E}">
        <p14:creationId xmlns:p14="http://schemas.microsoft.com/office/powerpoint/2010/main" val="241468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Categories of Errors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219200"/>
            <a:ext cx="8229600" cy="5486400"/>
          </a:xfrm>
        </p:spPr>
        <p:txBody>
          <a:bodyPr>
            <a:normAutofit/>
          </a:bodyPr>
          <a:lstStyle/>
          <a:p>
            <a:pPr marL="0" indent="0"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 </a:t>
            </a:r>
            <a:r>
              <a:rPr lang="en-US" sz="2400" dirty="0" smtClean="0">
                <a:latin typeface="Times New Roman" pitchFamily="18" charset="0"/>
                <a:cs typeface="Times New Roman" pitchFamily="18" charset="0"/>
              </a:rPr>
              <a:t> Typographic </a:t>
            </a:r>
            <a:r>
              <a:rPr lang="en-US" sz="2400" dirty="0">
                <a:latin typeface="Times New Roman" pitchFamily="18" charset="0"/>
                <a:cs typeface="Times New Roman" pitchFamily="18" charset="0"/>
              </a:rPr>
              <a:t>error which is </a:t>
            </a:r>
            <a:r>
              <a:rPr lang="en-US" sz="2400" dirty="0" smtClean="0">
                <a:latin typeface="Times New Roman" pitchFamily="18" charset="0"/>
                <a:cs typeface="Times New Roman" pitchFamily="18" charset="0"/>
              </a:rPr>
              <a:t>caused the word in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wrong                      	order because of accidentally mistype characters</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(ii) Phonetic Error which is pronounced the same as the 	intended word but the spelling is wrong</a:t>
            </a: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(iii)  Sequence Error which often caused the wrong format of 	character sequence and</a:t>
            </a: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78205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TotalTime>
  <Words>1596</Words>
  <Application>Microsoft Office PowerPoint</Application>
  <PresentationFormat>On-screen Show (4:3)</PresentationFormat>
  <Paragraphs>237</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University of Computer  Studies, Mandalay</vt:lpstr>
      <vt:lpstr>PowerPoint Presentation</vt:lpstr>
      <vt:lpstr>Abstract</vt:lpstr>
      <vt:lpstr>Cont’d;</vt:lpstr>
      <vt:lpstr>Objectives</vt:lpstr>
      <vt:lpstr>Introduction</vt:lpstr>
      <vt:lpstr>Cont’d;</vt:lpstr>
      <vt:lpstr>Cont’d;</vt:lpstr>
      <vt:lpstr> Categories of Errors </vt:lpstr>
      <vt:lpstr>Cont’d;</vt:lpstr>
      <vt:lpstr>Tokenization</vt:lpstr>
      <vt:lpstr>Cont’d;</vt:lpstr>
      <vt:lpstr>Homonym</vt:lpstr>
      <vt:lpstr>Cont’d;</vt:lpstr>
      <vt:lpstr>Part of Speech (POS)</vt:lpstr>
      <vt:lpstr>Cont’d;</vt:lpstr>
      <vt:lpstr> Examples of Myanmar Homonym words</vt:lpstr>
      <vt:lpstr>Examples of Homonym words and sentences</vt:lpstr>
      <vt:lpstr>Corpus</vt:lpstr>
      <vt:lpstr>Cont’d;</vt:lpstr>
      <vt:lpstr>Myanmar Annotated Corpus</vt:lpstr>
      <vt:lpstr>Homonym</vt:lpstr>
      <vt:lpstr>Corpus-Based N-Gram Model</vt:lpstr>
      <vt:lpstr>Bigram</vt:lpstr>
      <vt:lpstr>Bigram Calculation</vt:lpstr>
      <vt:lpstr>Training Corpus </vt:lpstr>
      <vt:lpstr>PowerPoint Presentation</vt:lpstr>
      <vt:lpstr>cont’d;</vt:lpstr>
      <vt:lpstr>cont’d;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Computer  Studies, Mandalay</dc:title>
  <dc:creator>User</dc:creator>
  <cp:lastModifiedBy>ZarZarHlaing</cp:lastModifiedBy>
  <cp:revision>174</cp:revision>
  <dcterms:created xsi:type="dcterms:W3CDTF">2016-03-08T11:28:39Z</dcterms:created>
  <dcterms:modified xsi:type="dcterms:W3CDTF">2016-05-20T05:02:42Z</dcterms:modified>
</cp:coreProperties>
</file>