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3" r:id="rId1"/>
  </p:sldMasterIdLst>
  <p:sldIdLst>
    <p:sldId id="257" r:id="rId2"/>
    <p:sldId id="264" r:id="rId3"/>
    <p:sldId id="284" r:id="rId4"/>
    <p:sldId id="271" r:id="rId5"/>
    <p:sldId id="289" r:id="rId6"/>
    <p:sldId id="290" r:id="rId7"/>
    <p:sldId id="291" r:id="rId8"/>
    <p:sldId id="292" r:id="rId9"/>
    <p:sldId id="293" r:id="rId10"/>
    <p:sldId id="294" r:id="rId11"/>
    <p:sldId id="295" r:id="rId12"/>
    <p:sldId id="296" r:id="rId13"/>
    <p:sldId id="276" r:id="rId14"/>
    <p:sldId id="277" r:id="rId15"/>
    <p:sldId id="286" r:id="rId16"/>
    <p:sldId id="280" r:id="rId17"/>
    <p:sldId id="281" r:id="rId18"/>
    <p:sldId id="287" r:id="rId19"/>
    <p:sldId id="282" r:id="rId20"/>
    <p:sldId id="288" r:id="rId21"/>
    <p:sldId id="28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660"/>
  </p:normalViewPr>
  <p:slideViewPr>
    <p:cSldViewPr snapToGrid="0">
      <p:cViewPr varScale="1">
        <p:scale>
          <a:sx n="86" d="100"/>
          <a:sy n="86" d="100"/>
        </p:scale>
        <p:origin x="69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185707-A54C-4840-B6EA-1DC0DEEDA8E0}"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6C859-C450-40CE-9955-F67C4D289427}" type="slidenum">
              <a:rPr lang="en-IN" smtClean="0"/>
              <a:t>‹#›</a:t>
            </a:fld>
            <a:endParaRPr lang="en-IN"/>
          </a:p>
        </p:txBody>
      </p:sp>
    </p:spTree>
    <p:extLst>
      <p:ext uri="{BB962C8B-B14F-4D97-AF65-F5344CB8AC3E}">
        <p14:creationId xmlns:p14="http://schemas.microsoft.com/office/powerpoint/2010/main" val="253118748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185707-A54C-4840-B6EA-1DC0DEEDA8E0}"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D6C859-C450-40CE-9955-F67C4D289427}" type="slidenum">
              <a:rPr lang="en-IN" smtClean="0"/>
              <a:t>‹#›</a:t>
            </a:fld>
            <a:endParaRPr lang="en-IN"/>
          </a:p>
        </p:txBody>
      </p:sp>
    </p:spTree>
    <p:extLst>
      <p:ext uri="{BB962C8B-B14F-4D97-AF65-F5344CB8AC3E}">
        <p14:creationId xmlns:p14="http://schemas.microsoft.com/office/powerpoint/2010/main" val="4222246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B185707-A54C-4840-B6EA-1DC0DEEDA8E0}"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6C859-C450-40CE-9955-F67C4D289427}" type="slidenum">
              <a:rPr lang="en-IN" smtClean="0"/>
              <a:t>‹#›</a:t>
            </a:fld>
            <a:endParaRPr lang="en-IN"/>
          </a:p>
        </p:txBody>
      </p:sp>
    </p:spTree>
    <p:extLst>
      <p:ext uri="{BB962C8B-B14F-4D97-AF65-F5344CB8AC3E}">
        <p14:creationId xmlns:p14="http://schemas.microsoft.com/office/powerpoint/2010/main" val="2293737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B185707-A54C-4840-B6EA-1DC0DEEDA8E0}"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6C859-C450-40CE-9955-F67C4D28942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40216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185707-A54C-4840-B6EA-1DC0DEEDA8E0}"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6C859-C450-40CE-9955-F67C4D289427}" type="slidenum">
              <a:rPr lang="en-IN" smtClean="0"/>
              <a:t>‹#›</a:t>
            </a:fld>
            <a:endParaRPr lang="en-IN"/>
          </a:p>
        </p:txBody>
      </p:sp>
    </p:spTree>
    <p:extLst>
      <p:ext uri="{BB962C8B-B14F-4D97-AF65-F5344CB8AC3E}">
        <p14:creationId xmlns:p14="http://schemas.microsoft.com/office/powerpoint/2010/main" val="1225608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B185707-A54C-4840-B6EA-1DC0DEEDA8E0}" type="datetimeFigureOut">
              <a:rPr lang="en-IN" smtClean="0"/>
              <a:t>30-12-2021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6C859-C450-40CE-9955-F67C4D289427}" type="slidenum">
              <a:rPr lang="en-IN" smtClean="0"/>
              <a:t>‹#›</a:t>
            </a:fld>
            <a:endParaRPr lang="en-IN"/>
          </a:p>
        </p:txBody>
      </p:sp>
    </p:spTree>
    <p:extLst>
      <p:ext uri="{BB962C8B-B14F-4D97-AF65-F5344CB8AC3E}">
        <p14:creationId xmlns:p14="http://schemas.microsoft.com/office/powerpoint/2010/main" val="3326429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B185707-A54C-4840-B6EA-1DC0DEEDA8E0}" type="datetimeFigureOut">
              <a:rPr lang="en-IN" smtClean="0"/>
              <a:t>30-12-2021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6C859-C450-40CE-9955-F67C4D289427}" type="slidenum">
              <a:rPr lang="en-IN" smtClean="0"/>
              <a:t>‹#›</a:t>
            </a:fld>
            <a:endParaRPr lang="en-IN"/>
          </a:p>
        </p:txBody>
      </p:sp>
    </p:spTree>
    <p:extLst>
      <p:ext uri="{BB962C8B-B14F-4D97-AF65-F5344CB8AC3E}">
        <p14:creationId xmlns:p14="http://schemas.microsoft.com/office/powerpoint/2010/main" val="4049525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185707-A54C-4840-B6EA-1DC0DEEDA8E0}"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6C859-C450-40CE-9955-F67C4D289427}" type="slidenum">
              <a:rPr lang="en-IN" smtClean="0"/>
              <a:t>‹#›</a:t>
            </a:fld>
            <a:endParaRPr lang="en-IN"/>
          </a:p>
        </p:txBody>
      </p:sp>
    </p:spTree>
    <p:extLst>
      <p:ext uri="{BB962C8B-B14F-4D97-AF65-F5344CB8AC3E}">
        <p14:creationId xmlns:p14="http://schemas.microsoft.com/office/powerpoint/2010/main" val="156446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185707-A54C-4840-B6EA-1DC0DEEDA8E0}"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6C859-C450-40CE-9955-F67C4D289427}" type="slidenum">
              <a:rPr lang="en-IN" smtClean="0"/>
              <a:t>‹#›</a:t>
            </a:fld>
            <a:endParaRPr lang="en-IN"/>
          </a:p>
        </p:txBody>
      </p:sp>
    </p:spTree>
    <p:extLst>
      <p:ext uri="{BB962C8B-B14F-4D97-AF65-F5344CB8AC3E}">
        <p14:creationId xmlns:p14="http://schemas.microsoft.com/office/powerpoint/2010/main" val="426053456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B185707-A54C-4840-B6EA-1DC0DEEDA8E0}"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6C859-C450-40CE-9955-F67C4D289427}" type="slidenum">
              <a:rPr lang="en-IN" smtClean="0"/>
              <a:t>‹#›</a:t>
            </a:fld>
            <a:endParaRPr lang="en-IN"/>
          </a:p>
        </p:txBody>
      </p:sp>
    </p:spTree>
    <p:extLst>
      <p:ext uri="{BB962C8B-B14F-4D97-AF65-F5344CB8AC3E}">
        <p14:creationId xmlns:p14="http://schemas.microsoft.com/office/powerpoint/2010/main" val="3609159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185707-A54C-4840-B6EA-1DC0DEEDA8E0}"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6C859-C450-40CE-9955-F67C4D289427}" type="slidenum">
              <a:rPr lang="en-IN" smtClean="0"/>
              <a:t>‹#›</a:t>
            </a:fld>
            <a:endParaRPr lang="en-IN"/>
          </a:p>
        </p:txBody>
      </p:sp>
    </p:spTree>
    <p:extLst>
      <p:ext uri="{BB962C8B-B14F-4D97-AF65-F5344CB8AC3E}">
        <p14:creationId xmlns:p14="http://schemas.microsoft.com/office/powerpoint/2010/main" val="98985644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185707-A54C-4840-B6EA-1DC0DEEDA8E0}"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D6C859-C450-40CE-9955-F67C4D289427}" type="slidenum">
              <a:rPr lang="en-IN" smtClean="0"/>
              <a:t>‹#›</a:t>
            </a:fld>
            <a:endParaRPr lang="en-IN"/>
          </a:p>
        </p:txBody>
      </p:sp>
    </p:spTree>
    <p:extLst>
      <p:ext uri="{BB962C8B-B14F-4D97-AF65-F5344CB8AC3E}">
        <p14:creationId xmlns:p14="http://schemas.microsoft.com/office/powerpoint/2010/main" val="4079836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185707-A54C-4840-B6EA-1DC0DEEDA8E0}" type="datetimeFigureOut">
              <a:rPr lang="en-IN" smtClean="0"/>
              <a:t>30-12-2021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D6C859-C450-40CE-9955-F67C4D289427}" type="slidenum">
              <a:rPr lang="en-IN" smtClean="0"/>
              <a:t>‹#›</a:t>
            </a:fld>
            <a:endParaRPr lang="en-IN"/>
          </a:p>
        </p:txBody>
      </p:sp>
    </p:spTree>
    <p:extLst>
      <p:ext uri="{BB962C8B-B14F-4D97-AF65-F5344CB8AC3E}">
        <p14:creationId xmlns:p14="http://schemas.microsoft.com/office/powerpoint/2010/main" val="170254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B185707-A54C-4840-B6EA-1DC0DEEDA8E0}" type="datetimeFigureOut">
              <a:rPr lang="en-IN" smtClean="0"/>
              <a:t>30-12-2021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BD6C859-C450-40CE-9955-F67C4D289427}" type="slidenum">
              <a:rPr lang="en-IN" smtClean="0"/>
              <a:t>‹#›</a:t>
            </a:fld>
            <a:endParaRPr lang="en-IN"/>
          </a:p>
        </p:txBody>
      </p:sp>
    </p:spTree>
    <p:extLst>
      <p:ext uri="{BB962C8B-B14F-4D97-AF65-F5344CB8AC3E}">
        <p14:creationId xmlns:p14="http://schemas.microsoft.com/office/powerpoint/2010/main" val="2682938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B185707-A54C-4840-B6EA-1DC0DEEDA8E0}" type="datetimeFigureOut">
              <a:rPr lang="en-IN" smtClean="0"/>
              <a:t>30-12-2021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BD6C859-C450-40CE-9955-F67C4D289427}" type="slidenum">
              <a:rPr lang="en-IN" smtClean="0"/>
              <a:t>‹#›</a:t>
            </a:fld>
            <a:endParaRPr lang="en-IN"/>
          </a:p>
        </p:txBody>
      </p:sp>
    </p:spTree>
    <p:extLst>
      <p:ext uri="{BB962C8B-B14F-4D97-AF65-F5344CB8AC3E}">
        <p14:creationId xmlns:p14="http://schemas.microsoft.com/office/powerpoint/2010/main" val="638902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B185707-A54C-4840-B6EA-1DC0DEEDA8E0}" type="datetimeFigureOut">
              <a:rPr lang="en-IN" smtClean="0"/>
              <a:t>30-12-2021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BD6C859-C450-40CE-9955-F67C4D289427}" type="slidenum">
              <a:rPr lang="en-IN" smtClean="0"/>
              <a:t>‹#›</a:t>
            </a:fld>
            <a:endParaRPr lang="en-IN"/>
          </a:p>
        </p:txBody>
      </p:sp>
    </p:spTree>
    <p:extLst>
      <p:ext uri="{BB962C8B-B14F-4D97-AF65-F5344CB8AC3E}">
        <p14:creationId xmlns:p14="http://schemas.microsoft.com/office/powerpoint/2010/main" val="262525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185707-A54C-4840-B6EA-1DC0DEEDA8E0}"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D6C859-C450-40CE-9955-F67C4D289427}" type="slidenum">
              <a:rPr lang="en-IN" smtClean="0"/>
              <a:t>‹#›</a:t>
            </a:fld>
            <a:endParaRPr lang="en-IN"/>
          </a:p>
        </p:txBody>
      </p:sp>
    </p:spTree>
    <p:extLst>
      <p:ext uri="{BB962C8B-B14F-4D97-AF65-F5344CB8AC3E}">
        <p14:creationId xmlns:p14="http://schemas.microsoft.com/office/powerpoint/2010/main" val="254172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B185707-A54C-4840-B6EA-1DC0DEEDA8E0}" type="datetimeFigureOut">
              <a:rPr lang="en-IN" smtClean="0"/>
              <a:t>30-12-2021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BD6C859-C450-40CE-9955-F67C4D289427}" type="slidenum">
              <a:rPr lang="en-IN" smtClean="0"/>
              <a:t>‹#›</a:t>
            </a:fld>
            <a:endParaRPr lang="en-IN"/>
          </a:p>
        </p:txBody>
      </p:sp>
    </p:spTree>
    <p:extLst>
      <p:ext uri="{BB962C8B-B14F-4D97-AF65-F5344CB8AC3E}">
        <p14:creationId xmlns:p14="http://schemas.microsoft.com/office/powerpoint/2010/main" val="2789111372"/>
      </p:ext>
    </p:extLst>
  </p:cSld>
  <p:clrMap bg1="dk1" tx1="lt1" bg2="dk2" tx2="lt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 id="2147484088" r:id="rId15"/>
    <p:sldLayoutId id="2147484089" r:id="rId16"/>
    <p:sldLayoutId id="214748409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FC2E-E447-4B91-B71E-AF0BDAD97342}"/>
              </a:ext>
            </a:extLst>
          </p:cNvPr>
          <p:cNvSpPr>
            <a:spLocks noGrp="1"/>
          </p:cNvSpPr>
          <p:nvPr>
            <p:ph type="title"/>
          </p:nvPr>
        </p:nvSpPr>
        <p:spPr>
          <a:xfrm>
            <a:off x="376238" y="576542"/>
            <a:ext cx="11549062" cy="2985808"/>
          </a:xfrm>
        </p:spPr>
        <p:txBody>
          <a:bodyPr/>
          <a:lstStyle/>
          <a:p>
            <a:r>
              <a:rPr lang="en-IN" sz="7000" dirty="0"/>
              <a:t>CSE4019 </a:t>
            </a:r>
            <a:br>
              <a:rPr lang="en-IN" sz="8000" dirty="0"/>
            </a:br>
            <a:r>
              <a:rPr lang="en-IN" sz="8000" dirty="0"/>
              <a:t>Image Processing</a:t>
            </a:r>
            <a:br>
              <a:rPr lang="en-IN" sz="8000" dirty="0"/>
            </a:br>
            <a:endParaRPr lang="en-IN" sz="8000" dirty="0"/>
          </a:p>
        </p:txBody>
      </p:sp>
      <p:sp>
        <p:nvSpPr>
          <p:cNvPr id="3" name="Content Placeholder 2">
            <a:extLst>
              <a:ext uri="{FF2B5EF4-FFF2-40B4-BE49-F238E27FC236}">
                <a16:creationId xmlns:a16="http://schemas.microsoft.com/office/drawing/2014/main" id="{6B43EB4E-A3B2-49DB-AEE1-E2655D54024E}"/>
              </a:ext>
            </a:extLst>
          </p:cNvPr>
          <p:cNvSpPr>
            <a:spLocks noGrp="1"/>
          </p:cNvSpPr>
          <p:nvPr>
            <p:ph idx="1"/>
          </p:nvPr>
        </p:nvSpPr>
        <p:spPr>
          <a:xfrm>
            <a:off x="8277225" y="6229351"/>
            <a:ext cx="3829050" cy="552450"/>
          </a:xfrm>
        </p:spPr>
        <p:txBody>
          <a:bodyPr>
            <a:normAutofit/>
          </a:bodyPr>
          <a:lstStyle/>
          <a:p>
            <a:pPr marL="0" indent="0">
              <a:buNone/>
            </a:pPr>
            <a:r>
              <a:rPr lang="en-IN" sz="2400" dirty="0">
                <a:latin typeface="Arial" panose="020B0604020202020204" pitchFamily="34" charset="0"/>
                <a:cs typeface="Arial" panose="020B0604020202020204" pitchFamily="34" charset="0"/>
              </a:rPr>
              <a:t>Prof: Geetha S</a:t>
            </a:r>
          </a:p>
        </p:txBody>
      </p:sp>
      <p:sp>
        <p:nvSpPr>
          <p:cNvPr id="4" name="Title 1">
            <a:extLst>
              <a:ext uri="{FF2B5EF4-FFF2-40B4-BE49-F238E27FC236}">
                <a16:creationId xmlns:a16="http://schemas.microsoft.com/office/drawing/2014/main" id="{70855926-545B-449E-B9A8-81DC872AD2A3}"/>
              </a:ext>
            </a:extLst>
          </p:cNvPr>
          <p:cNvSpPr txBox="1">
            <a:spLocks/>
          </p:cNvSpPr>
          <p:nvPr/>
        </p:nvSpPr>
        <p:spPr>
          <a:xfrm>
            <a:off x="1097756" y="3429000"/>
            <a:ext cx="10106025" cy="208597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5200" u="sng" dirty="0"/>
              <a:t>SIGN LANGUAGE INTERPRETER</a:t>
            </a:r>
            <a:br>
              <a:rPr lang="en-IN" sz="5200" u="sng" dirty="0"/>
            </a:br>
            <a:r>
              <a:rPr lang="en-IN" sz="5200" u="sng" dirty="0"/>
              <a:t>FOR THE DEAF AND MUTE</a:t>
            </a:r>
          </a:p>
        </p:txBody>
      </p:sp>
    </p:spTree>
    <p:extLst>
      <p:ext uri="{BB962C8B-B14F-4D97-AF65-F5344CB8AC3E}">
        <p14:creationId xmlns:p14="http://schemas.microsoft.com/office/powerpoint/2010/main" val="3310038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A55AF3-1BAC-4F46-A5B8-5FEA2355F434}"/>
              </a:ext>
            </a:extLst>
          </p:cNvPr>
          <p:cNvSpPr>
            <a:spLocks noGrp="1"/>
          </p:cNvSpPr>
          <p:nvPr>
            <p:ph idx="1"/>
          </p:nvPr>
        </p:nvSpPr>
        <p:spPr>
          <a:xfrm>
            <a:off x="800100" y="885825"/>
            <a:ext cx="9729787" cy="5143500"/>
          </a:xfrm>
        </p:spPr>
        <p:txBody>
          <a:bodyPr>
            <a:noAutofit/>
          </a:bodyPr>
          <a:lstStyle/>
          <a:p>
            <a:pPr marL="0" indent="0">
              <a:lnSpc>
                <a:spcPct val="107000"/>
              </a:lnSpc>
              <a:spcAft>
                <a:spcPts val="800"/>
              </a:spcAft>
              <a:buNone/>
            </a:pPr>
            <a:r>
              <a:rPr lang="en-IN" sz="1800" b="1" dirty="0">
                <a:effectLst/>
                <a:latin typeface="Arial" panose="020B0604020202020204" pitchFamily="34" charset="0"/>
                <a:ea typeface="Calibri" panose="020F0502020204030204" pitchFamily="34" charset="0"/>
                <a:cs typeface="Arial" panose="020B0604020202020204" pitchFamily="34" charset="0"/>
              </a:rPr>
              <a:t>Badhe, P. C., &amp; Kulkarni, V. (2015, November). Indian sign language translator using gesture recognition algorithm. In </a:t>
            </a:r>
            <a:r>
              <a:rPr lang="en-IN" sz="1800" b="1" i="1" dirty="0">
                <a:effectLst/>
                <a:latin typeface="Arial" panose="020B0604020202020204" pitchFamily="34" charset="0"/>
                <a:ea typeface="Calibri" panose="020F0502020204030204" pitchFamily="34" charset="0"/>
                <a:cs typeface="Arial" panose="020B0604020202020204" pitchFamily="34" charset="0"/>
              </a:rPr>
              <a:t>2015 IEEE International Conference on Computer Graphics, Vision and Information Security (CGVIS)</a:t>
            </a:r>
            <a:r>
              <a:rPr lang="en-IN" sz="1800" b="1" dirty="0">
                <a:effectLst/>
                <a:latin typeface="Arial" panose="020B0604020202020204" pitchFamily="34" charset="0"/>
                <a:ea typeface="Calibri" panose="020F0502020204030204" pitchFamily="34" charset="0"/>
                <a:cs typeface="Arial" panose="020B0604020202020204" pitchFamily="34" charset="0"/>
              </a:rPr>
              <a:t> (pp. 195-200). IEEE.</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Arial" panose="020B0604020202020204" pitchFamily="34" charset="0"/>
              </a:rPr>
              <a:t>A system named "Indian Sign Language (ISL) Translator using Gesture recognition algorithm" has been implemented in this paper. The system basically translates gestures made in Indian Sign Language into English. The gestures that have been translated include numbers, alphabets and few phrases. Data acquisition is first performed by the algorithm, then to track hand movement, the pre-processing of gestures is performed using a combinational algorithm, and recognition is done using template matching.</a:t>
            </a:r>
          </a:p>
          <a:p>
            <a:pPr marL="0" indent="0">
              <a:lnSpc>
                <a:spcPct val="107000"/>
              </a:lnSpc>
              <a:spcAft>
                <a:spcPts val="800"/>
              </a:spcAft>
              <a:buNone/>
            </a:pPr>
            <a:r>
              <a:rPr lang="en-IN" sz="1800" b="1" u="sng" dirty="0">
                <a:effectLst/>
                <a:latin typeface="Arial" panose="020B0604020202020204" pitchFamily="34" charset="0"/>
                <a:ea typeface="Calibri" panose="020F0502020204030204" pitchFamily="34" charset="0"/>
                <a:cs typeface="Arial" panose="020B0604020202020204" pitchFamily="34" charset="0"/>
              </a:rPr>
              <a:t>Limitation</a:t>
            </a:r>
            <a:r>
              <a:rPr lang="en-IN" sz="1800" b="1" dirty="0">
                <a:effectLst/>
                <a:latin typeface="Arial" panose="020B0604020202020204" pitchFamily="34" charset="0"/>
                <a:ea typeface="Calibri" panose="020F0502020204030204" pitchFamily="34" charset="0"/>
                <a:cs typeface="Arial" panose="020B0604020202020204" pitchFamily="34" charset="0"/>
              </a:rPr>
              <a:t>:</a:t>
            </a:r>
            <a:r>
              <a:rPr lang="en-IN" sz="1800" b="1" u="sng" dirty="0">
                <a:effectLst/>
                <a:latin typeface="Arial" panose="020B0604020202020204" pitchFamily="34" charset="0"/>
                <a:ea typeface="Calibri" panose="020F0502020204030204" pitchFamily="34" charset="0"/>
                <a:cs typeface="Arial" panose="020B0604020202020204" pitchFamily="34" charset="0"/>
              </a:rPr>
              <a:t> </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Arial" panose="020B0604020202020204" pitchFamily="34" charset="0"/>
              </a:rPr>
              <a:t>Histogram needs to be set every time the lighting conditions change.</a:t>
            </a:r>
          </a:p>
          <a:p>
            <a:pPr marL="0" indent="0">
              <a:lnSpc>
                <a:spcPct val="107000"/>
              </a:lnSpc>
              <a:spcAft>
                <a:spcPts val="800"/>
              </a:spcAft>
              <a:buNone/>
            </a:pP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31549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87E7B61-B5FB-40C6-A41C-7ECB4E3E6648}"/>
              </a:ext>
            </a:extLst>
          </p:cNvPr>
          <p:cNvGraphicFramePr>
            <a:graphicFrameLocks noGrp="1"/>
          </p:cNvGraphicFramePr>
          <p:nvPr>
            <p:ph idx="1"/>
            <p:extLst>
              <p:ext uri="{D42A27DB-BD31-4B8C-83A1-F6EECF244321}">
                <p14:modId xmlns:p14="http://schemas.microsoft.com/office/powerpoint/2010/main" val="2702066385"/>
              </p:ext>
            </p:extLst>
          </p:nvPr>
        </p:nvGraphicFramePr>
        <p:xfrm>
          <a:off x="1028701" y="1700212"/>
          <a:ext cx="9022133" cy="3457575"/>
        </p:xfrm>
        <a:graphic>
          <a:graphicData uri="http://schemas.openxmlformats.org/drawingml/2006/table">
            <a:tbl>
              <a:tblPr firstRow="1" bandRow="1" bandCol="1">
                <a:tableStyleId>{00A15C55-8517-42AA-B614-E9B94910E393}</a:tableStyleId>
              </a:tblPr>
              <a:tblGrid>
                <a:gridCol w="1844604">
                  <a:extLst>
                    <a:ext uri="{9D8B030D-6E8A-4147-A177-3AD203B41FA5}">
                      <a16:colId xmlns:a16="http://schemas.microsoft.com/office/drawing/2014/main" val="2196250230"/>
                    </a:ext>
                  </a:extLst>
                </a:gridCol>
                <a:gridCol w="1885908">
                  <a:extLst>
                    <a:ext uri="{9D8B030D-6E8A-4147-A177-3AD203B41FA5}">
                      <a16:colId xmlns:a16="http://schemas.microsoft.com/office/drawing/2014/main" val="1287251303"/>
                    </a:ext>
                  </a:extLst>
                </a:gridCol>
                <a:gridCol w="3391632">
                  <a:extLst>
                    <a:ext uri="{9D8B030D-6E8A-4147-A177-3AD203B41FA5}">
                      <a16:colId xmlns:a16="http://schemas.microsoft.com/office/drawing/2014/main" val="2919276982"/>
                    </a:ext>
                  </a:extLst>
                </a:gridCol>
                <a:gridCol w="1899989">
                  <a:extLst>
                    <a:ext uri="{9D8B030D-6E8A-4147-A177-3AD203B41FA5}">
                      <a16:colId xmlns:a16="http://schemas.microsoft.com/office/drawing/2014/main" val="723638845"/>
                    </a:ext>
                  </a:extLst>
                </a:gridCol>
              </a:tblGrid>
              <a:tr h="288294">
                <a:tc>
                  <a:txBody>
                    <a:bodyPr/>
                    <a:lstStyle/>
                    <a:p>
                      <a:pPr algn="l">
                        <a:lnSpc>
                          <a:spcPct val="107000"/>
                        </a:lnSpc>
                        <a:spcAft>
                          <a:spcPts val="800"/>
                        </a:spcAft>
                      </a:pPr>
                      <a:r>
                        <a:rPr lang="en-US" sz="1100" dirty="0">
                          <a:effectLst/>
                        </a:rPr>
                        <a:t>Author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US" sz="1100">
                          <a:effectLst/>
                        </a:rPr>
                        <a:t>Title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IN" sz="1100">
                          <a:effectLst/>
                        </a:rPr>
                        <a:t>Methodology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US" sz="1100">
                          <a:effectLst/>
                        </a:rPr>
                        <a:t>Limitation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247649407"/>
                  </a:ext>
                </a:extLst>
              </a:tr>
              <a:tr h="3169281">
                <a:tc>
                  <a:txBody>
                    <a:bodyPr/>
                    <a:lstStyle/>
                    <a:p>
                      <a:pPr algn="l">
                        <a:lnSpc>
                          <a:spcPct val="107000"/>
                        </a:lnSpc>
                        <a:spcAft>
                          <a:spcPts val="800"/>
                        </a:spcAft>
                      </a:pPr>
                      <a:r>
                        <a:rPr lang="en-IN" sz="1100" dirty="0" err="1">
                          <a:effectLst/>
                        </a:rPr>
                        <a:t>Ghali</a:t>
                      </a:r>
                      <a:r>
                        <a:rPr lang="en-IN" sz="1100" dirty="0">
                          <a:effectLst/>
                        </a:rPr>
                        <a:t> Upendra[1], </a:t>
                      </a:r>
                      <a:r>
                        <a:rPr lang="en-IN" sz="1100" dirty="0" err="1">
                          <a:effectLst/>
                        </a:rPr>
                        <a:t>Kokkiligadda</a:t>
                      </a:r>
                      <a:r>
                        <a:rPr lang="en-IN" sz="1100" dirty="0">
                          <a:effectLst/>
                        </a:rPr>
                        <a:t> </a:t>
                      </a:r>
                      <a:r>
                        <a:rPr lang="en-IN" sz="1100" dirty="0" err="1">
                          <a:effectLst/>
                        </a:rPr>
                        <a:t>Bhuvanendra</a:t>
                      </a:r>
                      <a:r>
                        <a:rPr lang="en-IN" sz="1100" dirty="0">
                          <a:effectLst/>
                        </a:rPr>
                        <a:t> [2], D Gayathri [3].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US" sz="1100" dirty="0">
                          <a:effectLst/>
                        </a:rPr>
                        <a:t>Sign Language Interpreter using Convolution Neural Network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US" sz="1100">
                          <a:effectLst/>
                        </a:rPr>
                        <a:t>The recognition of hand gestures is done using Convolution Neural Network. </a:t>
                      </a:r>
                      <a:endParaRPr lang="en-IN" sz="1100">
                        <a:effectLst/>
                      </a:endParaRPr>
                    </a:p>
                    <a:p>
                      <a:pPr algn="l">
                        <a:lnSpc>
                          <a:spcPct val="107000"/>
                        </a:lnSpc>
                        <a:spcAft>
                          <a:spcPts val="800"/>
                        </a:spcAft>
                      </a:pPr>
                      <a:r>
                        <a:rPr lang="en-US" sz="1100">
                          <a:effectLst/>
                        </a:rPr>
                        <a:t>The gesture made by the hand inside the recognition area in each frame is matched with the pre-classified data available in the dataset and when a match is declared, the corresponding alphabet/number is given as a text output, easily understandable by a normal person who doesn’t know the sign language.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pPr>
                      <a:r>
                        <a:rPr lang="en-US" sz="1100" dirty="0">
                          <a:effectLst/>
                        </a:rPr>
                        <a:t>Despite using 2 models for similar looking alphabets, they have no background subtraction, is not focused on preprocess and works at 98% accuracy.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398181076"/>
                  </a:ext>
                </a:extLst>
              </a:tr>
            </a:tbl>
          </a:graphicData>
        </a:graphic>
      </p:graphicFrame>
    </p:spTree>
    <p:extLst>
      <p:ext uri="{BB962C8B-B14F-4D97-AF65-F5344CB8AC3E}">
        <p14:creationId xmlns:p14="http://schemas.microsoft.com/office/powerpoint/2010/main" val="775158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C04561D-C856-4DFA-BE76-8B28532C9D18}"/>
              </a:ext>
            </a:extLst>
          </p:cNvPr>
          <p:cNvGraphicFramePr>
            <a:graphicFrameLocks noGrp="1"/>
          </p:cNvGraphicFramePr>
          <p:nvPr>
            <p:ph idx="1"/>
            <p:extLst>
              <p:ext uri="{D42A27DB-BD31-4B8C-83A1-F6EECF244321}">
                <p14:modId xmlns:p14="http://schemas.microsoft.com/office/powerpoint/2010/main" val="3835592667"/>
              </p:ext>
            </p:extLst>
          </p:nvPr>
        </p:nvGraphicFramePr>
        <p:xfrm>
          <a:off x="1585912" y="1091528"/>
          <a:ext cx="7834949" cy="4969510"/>
        </p:xfrm>
        <a:graphic>
          <a:graphicData uri="http://schemas.openxmlformats.org/drawingml/2006/table">
            <a:tbl>
              <a:tblPr firstRow="1" bandRow="1">
                <a:tableStyleId>{00A15C55-8517-42AA-B614-E9B94910E393}</a:tableStyleId>
              </a:tblPr>
              <a:tblGrid>
                <a:gridCol w="1390964">
                  <a:extLst>
                    <a:ext uri="{9D8B030D-6E8A-4147-A177-3AD203B41FA5}">
                      <a16:colId xmlns:a16="http://schemas.microsoft.com/office/drawing/2014/main" val="2696284858"/>
                    </a:ext>
                  </a:extLst>
                </a:gridCol>
                <a:gridCol w="1859499">
                  <a:extLst>
                    <a:ext uri="{9D8B030D-6E8A-4147-A177-3AD203B41FA5}">
                      <a16:colId xmlns:a16="http://schemas.microsoft.com/office/drawing/2014/main" val="621951461"/>
                    </a:ext>
                  </a:extLst>
                </a:gridCol>
                <a:gridCol w="2621682">
                  <a:extLst>
                    <a:ext uri="{9D8B030D-6E8A-4147-A177-3AD203B41FA5}">
                      <a16:colId xmlns:a16="http://schemas.microsoft.com/office/drawing/2014/main" val="3725133219"/>
                    </a:ext>
                  </a:extLst>
                </a:gridCol>
                <a:gridCol w="1962804">
                  <a:extLst>
                    <a:ext uri="{9D8B030D-6E8A-4147-A177-3AD203B41FA5}">
                      <a16:colId xmlns:a16="http://schemas.microsoft.com/office/drawing/2014/main" val="576019949"/>
                    </a:ext>
                  </a:extLst>
                </a:gridCol>
              </a:tblGrid>
              <a:tr h="344202">
                <a:tc>
                  <a:txBody>
                    <a:bodyPr/>
                    <a:lstStyle/>
                    <a:p>
                      <a:pPr>
                        <a:lnSpc>
                          <a:spcPct val="107000"/>
                        </a:lnSpc>
                        <a:spcAft>
                          <a:spcPts val="800"/>
                        </a:spcAft>
                      </a:pPr>
                      <a:r>
                        <a:rPr lang="en-US" sz="1100">
                          <a:effectLst/>
                        </a:rPr>
                        <a:t>Author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a:effectLst/>
                        </a:rPr>
                        <a:t>Title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1100">
                          <a:effectLst/>
                        </a:rPr>
                        <a:t>Methodology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a:effectLst/>
                        </a:rPr>
                        <a:t>Limitation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955595411"/>
                  </a:ext>
                </a:extLst>
              </a:tr>
              <a:tr h="4625308">
                <a:tc>
                  <a:txBody>
                    <a:bodyPr/>
                    <a:lstStyle/>
                    <a:p>
                      <a:pPr>
                        <a:lnSpc>
                          <a:spcPct val="107000"/>
                        </a:lnSpc>
                        <a:spcAft>
                          <a:spcPts val="800"/>
                        </a:spcAft>
                      </a:pPr>
                      <a:r>
                        <a:rPr lang="en-IN" sz="1100" dirty="0" err="1">
                          <a:effectLst/>
                        </a:rPr>
                        <a:t>Saha</a:t>
                      </a:r>
                      <a:r>
                        <a:rPr lang="en-IN" sz="1100" dirty="0">
                          <a:effectLst/>
                        </a:rPr>
                        <a:t>, 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1100" dirty="0">
                          <a:effectLst/>
                        </a:rPr>
                        <a:t>Sign-Language – </a:t>
                      </a:r>
                    </a:p>
                    <a:p>
                      <a:pPr>
                        <a:lnSpc>
                          <a:spcPct val="107000"/>
                        </a:lnSpc>
                        <a:spcAft>
                          <a:spcPts val="800"/>
                        </a:spcAft>
                      </a:pPr>
                      <a:r>
                        <a:rPr lang="en-IN" sz="1100" dirty="0">
                          <a:effectLst/>
                        </a:rPr>
                        <a:t>A very simple CNN project.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dirty="0">
                          <a:effectLst/>
                        </a:rPr>
                        <a:t>Created 44 gesture samples using OpenCV.</a:t>
                      </a:r>
                      <a:endParaRPr lang="en-IN" sz="1100" dirty="0">
                        <a:effectLst/>
                      </a:endParaRPr>
                    </a:p>
                    <a:p>
                      <a:pPr>
                        <a:lnSpc>
                          <a:spcPct val="107000"/>
                        </a:lnSpc>
                        <a:spcAft>
                          <a:spcPts val="800"/>
                        </a:spcAft>
                      </a:pPr>
                      <a:r>
                        <a:rPr lang="en-US" sz="1100" dirty="0">
                          <a:effectLst/>
                        </a:rPr>
                        <a:t>Then created a CNN which looks a lot similar to MNIST classifying model using both </a:t>
                      </a:r>
                      <a:r>
                        <a:rPr lang="en-US" sz="1100" dirty="0" err="1">
                          <a:effectLst/>
                        </a:rPr>
                        <a:t>Tensorflow</a:t>
                      </a:r>
                      <a:r>
                        <a:rPr lang="en-US" sz="1100" dirty="0">
                          <a:effectLst/>
                        </a:rPr>
                        <a:t> and </a:t>
                      </a:r>
                      <a:r>
                        <a:rPr lang="en-US" sz="1100" dirty="0" err="1">
                          <a:effectLst/>
                        </a:rPr>
                        <a:t>Keras</a:t>
                      </a:r>
                      <a:r>
                        <a:rPr lang="en-US" sz="1100" dirty="0">
                          <a:effectLst/>
                        </a:rPr>
                        <a:t>.</a:t>
                      </a:r>
                      <a:endParaRPr lang="en-IN" sz="1100" dirty="0">
                        <a:effectLst/>
                      </a:endParaRPr>
                    </a:p>
                    <a:p>
                      <a:pPr>
                        <a:lnSpc>
                          <a:spcPct val="107000"/>
                        </a:lnSpc>
                        <a:spcAft>
                          <a:spcPts val="800"/>
                        </a:spcAft>
                      </a:pPr>
                      <a:r>
                        <a:rPr lang="en-US" sz="1100" dirty="0">
                          <a:effectLst/>
                        </a:rPr>
                        <a:t>Then used the model which was trained using </a:t>
                      </a:r>
                      <a:r>
                        <a:rPr lang="en-US" sz="1100" dirty="0" err="1">
                          <a:effectLst/>
                        </a:rPr>
                        <a:t>Keras</a:t>
                      </a:r>
                      <a:r>
                        <a:rPr lang="en-US" sz="1100" dirty="0">
                          <a:effectLst/>
                        </a:rPr>
                        <a:t> on a video stream.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1100" dirty="0">
                          <a:effectLst/>
                        </a:rPr>
                        <a:t>Working with Histograms was an unnecessary overhead, every time there was a change in lighting conditions!</a:t>
                      </a:r>
                    </a:p>
                    <a:p>
                      <a:pPr>
                        <a:lnSpc>
                          <a:spcPct val="107000"/>
                        </a:lnSpc>
                        <a:spcAft>
                          <a:spcPts val="800"/>
                        </a:spcAft>
                      </a:pPr>
                      <a:r>
                        <a:rPr lang="en-IN" sz="1100" dirty="0">
                          <a:effectLst/>
                        </a:rPr>
                        <a:t>This was the biggest turndown when we compared it with a simple OpenCV functions-based system. So, we bent towards the process of filtering with a mask and then blurring. It was a fast and smooth method and gave even better results.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17351548"/>
                  </a:ext>
                </a:extLst>
              </a:tr>
            </a:tbl>
          </a:graphicData>
        </a:graphic>
      </p:graphicFrame>
    </p:spTree>
    <p:extLst>
      <p:ext uri="{BB962C8B-B14F-4D97-AF65-F5344CB8AC3E}">
        <p14:creationId xmlns:p14="http://schemas.microsoft.com/office/powerpoint/2010/main" val="3370633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93272-60F4-4446-92CA-2CE738312096}"/>
              </a:ext>
            </a:extLst>
          </p:cNvPr>
          <p:cNvSpPr>
            <a:spLocks noGrp="1"/>
          </p:cNvSpPr>
          <p:nvPr>
            <p:ph type="title"/>
          </p:nvPr>
        </p:nvSpPr>
        <p:spPr>
          <a:xfrm>
            <a:off x="1285875" y="2426634"/>
            <a:ext cx="9391650" cy="2004732"/>
          </a:xfrm>
        </p:spPr>
        <p:txBody>
          <a:bodyPr/>
          <a:lstStyle/>
          <a:p>
            <a:pPr algn="ctr"/>
            <a:r>
              <a:rPr lang="en-IN" sz="5400" u="sng" dirty="0"/>
              <a:t>PROPOSED SYSTEM</a:t>
            </a:r>
            <a:br>
              <a:rPr lang="en-IN" sz="5400" u="sng" dirty="0"/>
            </a:br>
            <a:r>
              <a:rPr lang="en-IN" sz="5400" u="sng" dirty="0"/>
              <a:t>(PROJECT METHODOLOGY)</a:t>
            </a:r>
          </a:p>
        </p:txBody>
      </p:sp>
    </p:spTree>
    <p:extLst>
      <p:ext uri="{BB962C8B-B14F-4D97-AF65-F5344CB8AC3E}">
        <p14:creationId xmlns:p14="http://schemas.microsoft.com/office/powerpoint/2010/main" val="1548470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B92AB-F807-43F3-8BCA-5042EEAAA493}"/>
              </a:ext>
            </a:extLst>
          </p:cNvPr>
          <p:cNvSpPr>
            <a:spLocks noGrp="1"/>
          </p:cNvSpPr>
          <p:nvPr>
            <p:ph type="title"/>
          </p:nvPr>
        </p:nvSpPr>
        <p:spPr>
          <a:xfrm>
            <a:off x="893977" y="733986"/>
            <a:ext cx="9696450" cy="814107"/>
          </a:xfrm>
        </p:spPr>
        <p:txBody>
          <a:bodyPr/>
          <a:lstStyle/>
          <a:p>
            <a:r>
              <a:rPr lang="en-IN" sz="5000" u="sng" dirty="0"/>
              <a:t>DATASET</a:t>
            </a:r>
          </a:p>
        </p:txBody>
      </p:sp>
      <p:sp>
        <p:nvSpPr>
          <p:cNvPr id="3" name="Content Placeholder 2">
            <a:extLst>
              <a:ext uri="{FF2B5EF4-FFF2-40B4-BE49-F238E27FC236}">
                <a16:creationId xmlns:a16="http://schemas.microsoft.com/office/drawing/2014/main" id="{29B83607-D8DD-4C86-89E8-5A35381A4AF2}"/>
              </a:ext>
            </a:extLst>
          </p:cNvPr>
          <p:cNvSpPr>
            <a:spLocks noGrp="1"/>
          </p:cNvSpPr>
          <p:nvPr>
            <p:ph idx="1"/>
          </p:nvPr>
        </p:nvSpPr>
        <p:spPr>
          <a:xfrm>
            <a:off x="893977" y="1962151"/>
            <a:ext cx="10727716" cy="4195481"/>
          </a:xfrm>
        </p:spPr>
        <p:txBody>
          <a:bodyPr>
            <a:normAutofit/>
          </a:bodyPr>
          <a:lstStyle/>
          <a:p>
            <a:pPr marL="0" indent="0" algn="just">
              <a:buNone/>
            </a:pPr>
            <a:r>
              <a:rPr lang="en-US" sz="2400" dirty="0">
                <a:latin typeface="Arial" panose="020B0604020202020204" pitchFamily="34" charset="0"/>
                <a:cs typeface="Arial" panose="020B0604020202020204" pitchFamily="34" charset="0"/>
              </a:rPr>
              <a:t>MNIST data set consisting of 26 alphabets of Indian Sign Language and 9 numbers. Data set consists of 1200 images for each character.</a:t>
            </a:r>
          </a:p>
          <a:p>
            <a:pPr marL="0" indent="0" algn="just">
              <a:buNone/>
            </a:pPr>
            <a:r>
              <a:rPr lang="en-US" sz="2400" dirty="0">
                <a:latin typeface="Arial" panose="020B0604020202020204" pitchFamily="34" charset="0"/>
                <a:cs typeface="Arial" panose="020B0604020202020204" pitchFamily="34" charset="0"/>
              </a:rPr>
              <a:t>Sample Data:-</a:t>
            </a:r>
            <a:endParaRPr lang="en-IN" sz="2400"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3161559D-2688-460B-912B-1DC92D74BC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307" y="3590925"/>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54AA552-3A21-41FC-8541-DC99110C55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6837" y="3590925"/>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4A484BA-5791-4966-8328-6B4D4162A7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0843" y="4729442"/>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83F0EA0B-2766-4FA2-8246-2A3E308269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2359" y="471991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DFD22CC9-A9F8-44DC-91DB-A9205D0210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01229" y="3590925"/>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932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B92AB-F807-43F3-8BCA-5042EEAAA493}"/>
              </a:ext>
            </a:extLst>
          </p:cNvPr>
          <p:cNvSpPr>
            <a:spLocks noGrp="1"/>
          </p:cNvSpPr>
          <p:nvPr>
            <p:ph type="title"/>
          </p:nvPr>
        </p:nvSpPr>
        <p:spPr>
          <a:xfrm>
            <a:off x="400050" y="257175"/>
            <a:ext cx="10134600" cy="814107"/>
          </a:xfrm>
        </p:spPr>
        <p:txBody>
          <a:bodyPr/>
          <a:lstStyle/>
          <a:p>
            <a:r>
              <a:rPr lang="en-IN" sz="5000" u="sng" dirty="0"/>
              <a:t>PROBLEM STATEMENT (NOVELTY)</a:t>
            </a:r>
          </a:p>
        </p:txBody>
      </p:sp>
      <p:sp>
        <p:nvSpPr>
          <p:cNvPr id="3" name="Content Placeholder 2">
            <a:extLst>
              <a:ext uri="{FF2B5EF4-FFF2-40B4-BE49-F238E27FC236}">
                <a16:creationId xmlns:a16="http://schemas.microsoft.com/office/drawing/2014/main" id="{29B83607-D8DD-4C86-89E8-5A35381A4AF2}"/>
              </a:ext>
            </a:extLst>
          </p:cNvPr>
          <p:cNvSpPr>
            <a:spLocks noGrp="1"/>
          </p:cNvSpPr>
          <p:nvPr>
            <p:ph idx="1"/>
          </p:nvPr>
        </p:nvSpPr>
        <p:spPr>
          <a:xfrm>
            <a:off x="541642" y="1243293"/>
            <a:ext cx="11108716" cy="4976532"/>
          </a:xfrm>
        </p:spPr>
        <p:txBody>
          <a:bodyPr>
            <a:noAutofit/>
          </a:bodyPr>
          <a:lstStyle/>
          <a:p>
            <a:pPr algn="just">
              <a:buFont typeface="Wingdings" panose="05000000000000000000" pitchFamily="2" charset="2"/>
              <a:buChar char="Ø"/>
            </a:pPr>
            <a:r>
              <a:rPr lang="en-US" sz="2400" dirty="0">
                <a:latin typeface="Arial" panose="020B0604020202020204" pitchFamily="34" charset="0"/>
                <a:cs typeface="Arial" panose="020B0604020202020204" pitchFamily="34" charset="0"/>
              </a:rPr>
              <a:t>Main contributions of the study to the Indian Sign Language Recognition field:</a:t>
            </a:r>
          </a:p>
          <a:p>
            <a:pPr lvl="1" algn="just">
              <a:buFont typeface="Wingdings" panose="05000000000000000000" pitchFamily="2" charset="2"/>
              <a:buChar char="§"/>
            </a:pPr>
            <a:r>
              <a:rPr lang="en-US" sz="2400" dirty="0">
                <a:latin typeface="Arial" panose="020B0604020202020204" pitchFamily="34" charset="0"/>
                <a:cs typeface="Arial" panose="020B0604020202020204" pitchFamily="34" charset="0"/>
              </a:rPr>
              <a:t>Improving the pre-processing to predict gestures in </a:t>
            </a:r>
            <a:r>
              <a:rPr lang="en-US" sz="2400" u="sng" dirty="0">
                <a:latin typeface="Arial" panose="020B0604020202020204" pitchFamily="34" charset="0"/>
                <a:cs typeface="Arial" panose="020B0604020202020204" pitchFamily="34" charset="0"/>
              </a:rPr>
              <a:t>low light conditions with a higher accuracy.</a:t>
            </a:r>
          </a:p>
          <a:p>
            <a:pPr lvl="1" algn="just">
              <a:buFont typeface="Wingdings" panose="05000000000000000000" pitchFamily="2" charset="2"/>
              <a:buChar char="§"/>
            </a:pPr>
            <a:r>
              <a:rPr lang="en-US" sz="2400" dirty="0">
                <a:latin typeface="Arial" panose="020B0604020202020204" pitchFamily="34" charset="0"/>
                <a:cs typeface="Arial" panose="020B0604020202020204" pitchFamily="34" charset="0"/>
              </a:rPr>
              <a:t>Reduce the time-consuming overhead of the histogram dependence for </a:t>
            </a:r>
            <a:r>
              <a:rPr lang="en-US" sz="2400" u="sng" dirty="0">
                <a:latin typeface="Arial" panose="020B0604020202020204" pitchFamily="34" charset="0"/>
                <a:cs typeface="Arial" panose="020B0604020202020204" pitchFamily="34" charset="0"/>
              </a:rPr>
              <a:t>changing lighting conditions</a:t>
            </a:r>
            <a:r>
              <a:rPr lang="en-US" sz="2400" b="1" dirty="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sz="2400" dirty="0">
                <a:latin typeface="Arial" panose="020B0604020202020204" pitchFamily="34" charset="0"/>
                <a:cs typeface="Arial" panose="020B0604020202020204" pitchFamily="34" charset="0"/>
              </a:rPr>
              <a:t>The main focus of our work was to create a vision-based system to identify Indian sign language gestures, keeping </a:t>
            </a:r>
            <a:r>
              <a:rPr lang="en-US" sz="2400" u="sng" dirty="0">
                <a:latin typeface="Arial" panose="020B0604020202020204" pitchFamily="34" charset="0"/>
                <a:cs typeface="Arial" panose="020B0604020202020204" pitchFamily="34" charset="0"/>
              </a:rPr>
              <a:t>resource intensity of the application bare minimum</a:t>
            </a:r>
            <a:r>
              <a:rPr lang="en-US" sz="2400" dirty="0">
                <a:latin typeface="Arial" panose="020B0604020202020204" pitchFamily="34" charset="0"/>
                <a:cs typeface="Arial" panose="020B0604020202020204" pitchFamily="34" charset="0"/>
              </a:rPr>
              <a:t>. The research paper primarily focuses on </a:t>
            </a:r>
            <a:r>
              <a:rPr lang="en-US" sz="2400" u="sng" dirty="0">
                <a:latin typeface="Arial" panose="020B0604020202020204" pitchFamily="34" charset="0"/>
                <a:cs typeface="Arial" panose="020B0604020202020204" pitchFamily="34" charset="0"/>
              </a:rPr>
              <a:t>increasing the overall efficiency of the algorithm </a:t>
            </a:r>
            <a:r>
              <a:rPr lang="en-US" sz="2400" dirty="0">
                <a:latin typeface="Arial" panose="020B0604020202020204" pitchFamily="34" charset="0"/>
                <a:cs typeface="Arial" panose="020B0604020202020204" pitchFamily="34" charset="0"/>
              </a:rPr>
              <a:t>for Indian Sign Language recognition by leveraging Machine Learning to accurately predict. </a:t>
            </a:r>
          </a:p>
          <a:p>
            <a:pPr algn="just">
              <a:buFont typeface="Wingdings" panose="05000000000000000000" pitchFamily="2" charset="2"/>
              <a:buChar char="Ø"/>
            </a:pPr>
            <a:r>
              <a:rPr lang="en-US" sz="2400" dirty="0">
                <a:latin typeface="Arial" panose="020B0604020202020204" pitchFamily="34" charset="0"/>
                <a:cs typeface="Arial" panose="020B0604020202020204" pitchFamily="34" charset="0"/>
              </a:rPr>
              <a:t>We have implemented the </a:t>
            </a:r>
            <a:r>
              <a:rPr lang="en-US" sz="2400" u="sng" dirty="0">
                <a:latin typeface="Arial" panose="020B0604020202020204" pitchFamily="34" charset="0"/>
                <a:cs typeface="Arial" panose="020B0604020202020204" pitchFamily="34" charset="0"/>
              </a:rPr>
              <a:t>autocorrect feature </a:t>
            </a:r>
            <a:r>
              <a:rPr lang="en-US" sz="2400" dirty="0">
                <a:latin typeface="Arial" panose="020B0604020202020204" pitchFamily="34" charset="0"/>
                <a:cs typeface="Arial" panose="020B0604020202020204" pitchFamily="34" charset="0"/>
              </a:rPr>
              <a:t>for words in which we verify the spellings and predict the closest possible word which is more relevant in the sentence.</a:t>
            </a:r>
          </a:p>
        </p:txBody>
      </p:sp>
    </p:spTree>
    <p:extLst>
      <p:ext uri="{BB962C8B-B14F-4D97-AF65-F5344CB8AC3E}">
        <p14:creationId xmlns:p14="http://schemas.microsoft.com/office/powerpoint/2010/main" val="4259752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B92AB-F807-43F3-8BCA-5042EEAAA493}"/>
              </a:ext>
            </a:extLst>
          </p:cNvPr>
          <p:cNvSpPr>
            <a:spLocks noGrp="1"/>
          </p:cNvSpPr>
          <p:nvPr>
            <p:ph type="title"/>
          </p:nvPr>
        </p:nvSpPr>
        <p:spPr>
          <a:xfrm>
            <a:off x="361949" y="246620"/>
            <a:ext cx="9696450" cy="814107"/>
          </a:xfrm>
        </p:spPr>
        <p:txBody>
          <a:bodyPr/>
          <a:lstStyle/>
          <a:p>
            <a:r>
              <a:rPr lang="en-IN" sz="5000" u="sng" dirty="0"/>
              <a:t>DESIGN DIAGRAMS</a:t>
            </a:r>
          </a:p>
        </p:txBody>
      </p:sp>
      <p:sp>
        <p:nvSpPr>
          <p:cNvPr id="12" name="TextBox 11">
            <a:extLst>
              <a:ext uri="{FF2B5EF4-FFF2-40B4-BE49-F238E27FC236}">
                <a16:creationId xmlns:a16="http://schemas.microsoft.com/office/drawing/2014/main" id="{DFD17DA4-5F9F-4B48-975C-0CEEE2A3A39F}"/>
              </a:ext>
            </a:extLst>
          </p:cNvPr>
          <p:cNvSpPr txBox="1"/>
          <p:nvPr/>
        </p:nvSpPr>
        <p:spPr>
          <a:xfrm>
            <a:off x="159359" y="4985176"/>
            <a:ext cx="2640992" cy="1477328"/>
          </a:xfrm>
          <a:prstGeom prst="rect">
            <a:avLst/>
          </a:prstGeom>
          <a:noFill/>
        </p:spPr>
        <p:txBody>
          <a:bodyPr wrap="square" rtlCol="0">
            <a:spAutoFit/>
          </a:bodyPr>
          <a:lstStyle/>
          <a:p>
            <a:r>
              <a:rPr lang="en-IN" sz="3000" dirty="0"/>
              <a:t>Data Flow Diagram Level 1</a:t>
            </a:r>
          </a:p>
        </p:txBody>
      </p:sp>
      <p:pic>
        <p:nvPicPr>
          <p:cNvPr id="15" name="Picture 14">
            <a:extLst>
              <a:ext uri="{FF2B5EF4-FFF2-40B4-BE49-F238E27FC236}">
                <a16:creationId xmlns:a16="http://schemas.microsoft.com/office/drawing/2014/main" id="{C7BC4D29-379D-4E23-B797-645FD7798136}"/>
              </a:ext>
            </a:extLst>
          </p:cNvPr>
          <p:cNvPicPr>
            <a:picLocks noChangeAspect="1"/>
          </p:cNvPicPr>
          <p:nvPr/>
        </p:nvPicPr>
        <p:blipFill>
          <a:blip r:embed="rId2"/>
          <a:stretch>
            <a:fillRect/>
          </a:stretch>
        </p:blipFill>
        <p:spPr>
          <a:xfrm>
            <a:off x="2276475" y="4756767"/>
            <a:ext cx="8677275" cy="1806753"/>
          </a:xfrm>
          <a:prstGeom prst="rect">
            <a:avLst/>
          </a:prstGeom>
        </p:spPr>
      </p:pic>
      <p:sp>
        <p:nvSpPr>
          <p:cNvPr id="16" name="TextBox 15">
            <a:extLst>
              <a:ext uri="{FF2B5EF4-FFF2-40B4-BE49-F238E27FC236}">
                <a16:creationId xmlns:a16="http://schemas.microsoft.com/office/drawing/2014/main" id="{932FD875-C15B-4DBB-A5BE-8DDE4F829026}"/>
              </a:ext>
            </a:extLst>
          </p:cNvPr>
          <p:cNvSpPr txBox="1"/>
          <p:nvPr/>
        </p:nvSpPr>
        <p:spPr>
          <a:xfrm>
            <a:off x="9010650" y="5400675"/>
            <a:ext cx="603050" cy="323165"/>
          </a:xfrm>
          <a:prstGeom prst="rect">
            <a:avLst/>
          </a:prstGeom>
          <a:noFill/>
        </p:spPr>
        <p:txBody>
          <a:bodyPr wrap="none" rtlCol="0">
            <a:spAutoFit/>
          </a:bodyPr>
          <a:lstStyle/>
          <a:p>
            <a:r>
              <a:rPr lang="en-IN" sz="1500" dirty="0">
                <a:solidFill>
                  <a:schemeClr val="bg1"/>
                </a:solidFill>
                <a:latin typeface="Arial Rounded MT Bold" panose="020F0704030504030204" pitchFamily="34" charset="0"/>
                <a:cs typeface="Times New Roman" panose="02020603050405020304" pitchFamily="18" charset="0"/>
              </a:rPr>
              <a:t>Sign</a:t>
            </a:r>
          </a:p>
        </p:txBody>
      </p:sp>
      <p:pic>
        <p:nvPicPr>
          <p:cNvPr id="8" name="Picture 7">
            <a:extLst>
              <a:ext uri="{FF2B5EF4-FFF2-40B4-BE49-F238E27FC236}">
                <a16:creationId xmlns:a16="http://schemas.microsoft.com/office/drawing/2014/main" id="{EEA8B55D-923B-49D1-90FF-731EA5275F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89467" y="1315058"/>
            <a:ext cx="7168932" cy="2939728"/>
          </a:xfrm>
          <a:prstGeom prst="rect">
            <a:avLst/>
          </a:prstGeom>
          <a:noFill/>
          <a:ln>
            <a:noFill/>
          </a:ln>
        </p:spPr>
      </p:pic>
      <p:pic>
        <p:nvPicPr>
          <p:cNvPr id="1028" name="Picture 4" descr="Laptop On White Background Stock Footage Video (100% Royalty-free) 8128234  | Shutterstock">
            <a:extLst>
              <a:ext uri="{FF2B5EF4-FFF2-40B4-BE49-F238E27FC236}">
                <a16:creationId xmlns:a16="http://schemas.microsoft.com/office/drawing/2014/main" id="{1E15A3E7-82F8-4124-8D0E-299F37A6FB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96" t="15962" r="21127" b="15963"/>
          <a:stretch/>
        </p:blipFill>
        <p:spPr bwMode="auto">
          <a:xfrm>
            <a:off x="5953125" y="1444199"/>
            <a:ext cx="1342555" cy="898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400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B92AB-F807-43F3-8BCA-5042EEAAA493}"/>
              </a:ext>
            </a:extLst>
          </p:cNvPr>
          <p:cNvSpPr>
            <a:spLocks noGrp="1"/>
          </p:cNvSpPr>
          <p:nvPr>
            <p:ph type="title"/>
          </p:nvPr>
        </p:nvSpPr>
        <p:spPr>
          <a:xfrm>
            <a:off x="447675" y="581777"/>
            <a:ext cx="5876925" cy="814107"/>
          </a:xfrm>
        </p:spPr>
        <p:txBody>
          <a:bodyPr/>
          <a:lstStyle/>
          <a:p>
            <a:r>
              <a:rPr lang="en-IN" sz="5000" u="sng" dirty="0"/>
              <a:t>FLOWCHART OF THE SYSTEM</a:t>
            </a:r>
          </a:p>
        </p:txBody>
      </p:sp>
      <p:pic>
        <p:nvPicPr>
          <p:cNvPr id="4" name="Picture 3">
            <a:extLst>
              <a:ext uri="{FF2B5EF4-FFF2-40B4-BE49-F238E27FC236}">
                <a16:creationId xmlns:a16="http://schemas.microsoft.com/office/drawing/2014/main" id="{6F246E53-0496-4725-9475-9F64AF6D1FA1}"/>
              </a:ext>
            </a:extLst>
          </p:cNvPr>
          <p:cNvPicPr>
            <a:picLocks noChangeAspect="1"/>
          </p:cNvPicPr>
          <p:nvPr/>
        </p:nvPicPr>
        <p:blipFill>
          <a:blip r:embed="rId2"/>
          <a:stretch>
            <a:fillRect/>
          </a:stretch>
        </p:blipFill>
        <p:spPr>
          <a:xfrm>
            <a:off x="6969202" y="1"/>
            <a:ext cx="4470323" cy="6858000"/>
          </a:xfrm>
          <a:prstGeom prst="rect">
            <a:avLst/>
          </a:prstGeom>
        </p:spPr>
      </p:pic>
      <p:sp>
        <p:nvSpPr>
          <p:cNvPr id="5" name="TextBox 4">
            <a:extLst>
              <a:ext uri="{FF2B5EF4-FFF2-40B4-BE49-F238E27FC236}">
                <a16:creationId xmlns:a16="http://schemas.microsoft.com/office/drawing/2014/main" id="{158C8C28-236E-42F5-AAD0-801360D4F4A3}"/>
              </a:ext>
            </a:extLst>
          </p:cNvPr>
          <p:cNvSpPr txBox="1"/>
          <p:nvPr/>
        </p:nvSpPr>
        <p:spPr>
          <a:xfrm>
            <a:off x="104775" y="2413337"/>
            <a:ext cx="6845378" cy="4154984"/>
          </a:xfrm>
          <a:prstGeom prst="rect">
            <a:avLst/>
          </a:prstGeom>
          <a:noFill/>
        </p:spPr>
        <p:txBody>
          <a:bodyPr wrap="square">
            <a:spAutoFit/>
          </a:bodyPr>
          <a:lstStyle/>
          <a:p>
            <a:pPr marL="342900" indent="-342900" algn="just">
              <a:buFont typeface="Wingdings" panose="05000000000000000000" pitchFamily="2" charset="2"/>
              <a:buChar char="Ø"/>
            </a:pPr>
            <a:r>
              <a:rPr lang="en-US" sz="2400" b="0" i="0" u="none" strike="noStrike" baseline="0" dirty="0">
                <a:latin typeface="Arial" panose="020B0604020202020204" pitchFamily="34" charset="0"/>
                <a:cs typeface="Arial" panose="020B0604020202020204" pitchFamily="34" charset="0"/>
              </a:rPr>
              <a:t>The system is trained using 35 classes and 50 epochs to attain the accuracy.</a:t>
            </a:r>
          </a:p>
          <a:p>
            <a:pPr marL="342900" indent="-342900" algn="just">
              <a:buFont typeface="Wingdings" panose="05000000000000000000" pitchFamily="2" charset="2"/>
              <a:buChar char="Ø"/>
            </a:pPr>
            <a:endParaRPr lang="en-US" sz="2400" b="0" i="0" u="none" strike="noStrike" baseline="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US" sz="2400" b="0" i="0" u="none" strike="noStrike" baseline="0" dirty="0">
                <a:latin typeface="Arial" panose="020B0604020202020204" pitchFamily="34" charset="0"/>
                <a:cs typeface="Arial" panose="020B0604020202020204" pitchFamily="34" charset="0"/>
              </a:rPr>
              <a:t>After the training, the system </a:t>
            </a:r>
            <a:r>
              <a:rPr lang="en-US" sz="2400" dirty="0">
                <a:latin typeface="Arial" panose="020B0604020202020204" pitchFamily="34" charset="0"/>
                <a:cs typeface="Arial" panose="020B0604020202020204" pitchFamily="34" charset="0"/>
              </a:rPr>
              <a:t>is</a:t>
            </a:r>
            <a:r>
              <a:rPr lang="en-US" sz="2400" b="0" i="0" u="none" strike="noStrike" baseline="0" dirty="0">
                <a:latin typeface="Arial" panose="020B0604020202020204" pitchFamily="34" charset="0"/>
                <a:cs typeface="Arial" panose="020B0604020202020204" pitchFamily="34" charset="0"/>
              </a:rPr>
              <a:t> able to detect only the relevant parts from the camera window </a:t>
            </a:r>
            <a:r>
              <a:rPr lang="en-US" sz="2400" dirty="0">
                <a:latin typeface="Arial" panose="020B0604020202020204" pitchFamily="34" charset="0"/>
                <a:cs typeface="Arial" panose="020B0604020202020204" pitchFamily="34" charset="0"/>
              </a:rPr>
              <a:t>and </a:t>
            </a:r>
            <a:r>
              <a:rPr lang="en-US" sz="2400" b="0" i="0" u="none" strike="noStrike" baseline="0" dirty="0">
                <a:latin typeface="Arial" panose="020B0604020202020204" pitchFamily="34" charset="0"/>
                <a:cs typeface="Arial" panose="020B0604020202020204" pitchFamily="34" charset="0"/>
              </a:rPr>
              <a:t>subtract the background to remove the irrelevant objects from the image.</a:t>
            </a:r>
          </a:p>
          <a:p>
            <a:pPr marL="342900" indent="-342900" algn="just">
              <a:buFont typeface="Wingdings" panose="05000000000000000000" pitchFamily="2" charset="2"/>
              <a:buChar char="Ø"/>
            </a:pPr>
            <a:endParaRPr lang="en-US" sz="2400" b="0" i="0" u="none" strike="noStrike" baseline="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US" sz="2400" b="0" i="0" u="none" strike="noStrike" baseline="0" dirty="0">
                <a:latin typeface="Arial" panose="020B0604020202020204" pitchFamily="34" charset="0"/>
                <a:cs typeface="Arial" panose="020B0604020202020204" pitchFamily="34" charset="0"/>
              </a:rPr>
              <a:t>Lastly, the web camera starts capturing the gestures and displays the corresponding alphabets and words on the screen.</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0184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93272-60F4-4446-92CA-2CE738312096}"/>
              </a:ext>
            </a:extLst>
          </p:cNvPr>
          <p:cNvSpPr>
            <a:spLocks noGrp="1"/>
          </p:cNvSpPr>
          <p:nvPr>
            <p:ph type="title"/>
          </p:nvPr>
        </p:nvSpPr>
        <p:spPr>
          <a:xfrm>
            <a:off x="1295400" y="2540934"/>
            <a:ext cx="9082087" cy="2004732"/>
          </a:xfrm>
        </p:spPr>
        <p:txBody>
          <a:bodyPr/>
          <a:lstStyle/>
          <a:p>
            <a:pPr algn="ctr"/>
            <a:r>
              <a:rPr lang="en-IN" sz="5400" u="sng" dirty="0"/>
              <a:t>PROPOSED MODULES</a:t>
            </a:r>
          </a:p>
        </p:txBody>
      </p:sp>
    </p:spTree>
    <p:extLst>
      <p:ext uri="{BB962C8B-B14F-4D97-AF65-F5344CB8AC3E}">
        <p14:creationId xmlns:p14="http://schemas.microsoft.com/office/powerpoint/2010/main" val="3928148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B92AB-F807-43F3-8BCA-5042EEAAA493}"/>
              </a:ext>
            </a:extLst>
          </p:cNvPr>
          <p:cNvSpPr>
            <a:spLocks noGrp="1"/>
          </p:cNvSpPr>
          <p:nvPr>
            <p:ph type="title"/>
          </p:nvPr>
        </p:nvSpPr>
        <p:spPr>
          <a:xfrm>
            <a:off x="214734" y="102985"/>
            <a:ext cx="5519316" cy="811416"/>
          </a:xfrm>
        </p:spPr>
        <p:txBody>
          <a:bodyPr/>
          <a:lstStyle/>
          <a:p>
            <a:pPr algn="ctr"/>
            <a:r>
              <a:rPr lang="en-IN" sz="4000" u="sng" dirty="0"/>
              <a:t>1. IMAGE CAPTURING</a:t>
            </a:r>
          </a:p>
        </p:txBody>
      </p:sp>
      <p:pic>
        <p:nvPicPr>
          <p:cNvPr id="4" name="Picture 3">
            <a:extLst>
              <a:ext uri="{FF2B5EF4-FFF2-40B4-BE49-F238E27FC236}">
                <a16:creationId xmlns:a16="http://schemas.microsoft.com/office/drawing/2014/main" id="{8178C0D7-CEB1-48A9-8F9A-3C4163BD09C7}"/>
              </a:ext>
            </a:extLst>
          </p:cNvPr>
          <p:cNvPicPr>
            <a:picLocks noChangeAspect="1"/>
          </p:cNvPicPr>
          <p:nvPr/>
        </p:nvPicPr>
        <p:blipFill>
          <a:blip r:embed="rId2"/>
          <a:stretch>
            <a:fillRect/>
          </a:stretch>
        </p:blipFill>
        <p:spPr>
          <a:xfrm>
            <a:off x="7522363" y="851307"/>
            <a:ext cx="4376316" cy="2434629"/>
          </a:xfrm>
          <a:prstGeom prst="rect">
            <a:avLst/>
          </a:prstGeom>
        </p:spPr>
      </p:pic>
      <p:pic>
        <p:nvPicPr>
          <p:cNvPr id="7" name="Picture 6">
            <a:extLst>
              <a:ext uri="{FF2B5EF4-FFF2-40B4-BE49-F238E27FC236}">
                <a16:creationId xmlns:a16="http://schemas.microsoft.com/office/drawing/2014/main" id="{EDE8AED0-F015-4184-A506-AC0011F966B9}"/>
              </a:ext>
            </a:extLst>
          </p:cNvPr>
          <p:cNvPicPr>
            <a:picLocks noChangeAspect="1"/>
          </p:cNvPicPr>
          <p:nvPr/>
        </p:nvPicPr>
        <p:blipFill rotWithShape="1">
          <a:blip r:embed="rId3"/>
          <a:srcRect l="21841" t="22170" r="25127" b="17070"/>
          <a:stretch/>
        </p:blipFill>
        <p:spPr>
          <a:xfrm>
            <a:off x="8915400" y="4297066"/>
            <a:ext cx="3086100" cy="2409222"/>
          </a:xfrm>
          <a:prstGeom prst="rect">
            <a:avLst/>
          </a:prstGeom>
        </p:spPr>
      </p:pic>
      <p:sp>
        <p:nvSpPr>
          <p:cNvPr id="9" name="Title 1">
            <a:extLst>
              <a:ext uri="{FF2B5EF4-FFF2-40B4-BE49-F238E27FC236}">
                <a16:creationId xmlns:a16="http://schemas.microsoft.com/office/drawing/2014/main" id="{488165A2-32B5-4F75-A289-5D3BAB957F14}"/>
              </a:ext>
            </a:extLst>
          </p:cNvPr>
          <p:cNvSpPr txBox="1">
            <a:spLocks/>
          </p:cNvSpPr>
          <p:nvPr/>
        </p:nvSpPr>
        <p:spPr>
          <a:xfrm>
            <a:off x="133351" y="3713052"/>
            <a:ext cx="9069754" cy="15769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u="sng" dirty="0"/>
              <a:t>2. IMAGE PROCESSING &amp; TRAINING</a:t>
            </a:r>
          </a:p>
        </p:txBody>
      </p:sp>
      <p:sp>
        <p:nvSpPr>
          <p:cNvPr id="8" name="Title 1">
            <a:extLst>
              <a:ext uri="{FF2B5EF4-FFF2-40B4-BE49-F238E27FC236}">
                <a16:creationId xmlns:a16="http://schemas.microsoft.com/office/drawing/2014/main" id="{AA010F78-F0D5-4329-904E-E2FEBA14CED0}"/>
              </a:ext>
            </a:extLst>
          </p:cNvPr>
          <p:cNvSpPr txBox="1">
            <a:spLocks/>
          </p:cNvSpPr>
          <p:nvPr/>
        </p:nvSpPr>
        <p:spPr>
          <a:xfrm>
            <a:off x="293321" y="4501552"/>
            <a:ext cx="7688629" cy="200025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400" dirty="0">
                <a:latin typeface="Arial" panose="020B0604020202020204" pitchFamily="34" charset="0"/>
                <a:cs typeface="Arial" panose="020B0604020202020204" pitchFamily="34" charset="0"/>
              </a:rPr>
              <a:t>Image pre-processing is done to improve the image data suppressing unwilling distortions and to enhance some image features important for further processing. Images are pre-processed both during training stage and recognition stage. After processing, the images are trained against CNN model.</a:t>
            </a:r>
            <a:endParaRPr lang="en-IN" sz="2400" dirty="0">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F444D4F4-0934-4D52-B2D0-87DC3AA82AD2}"/>
              </a:ext>
            </a:extLst>
          </p:cNvPr>
          <p:cNvSpPr txBox="1">
            <a:spLocks/>
          </p:cNvSpPr>
          <p:nvPr/>
        </p:nvSpPr>
        <p:spPr>
          <a:xfrm>
            <a:off x="293321" y="914401"/>
            <a:ext cx="6936154" cy="26669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400" dirty="0">
                <a:latin typeface="Arial" panose="020B0604020202020204" pitchFamily="34" charset="0"/>
                <a:cs typeface="Arial" panose="020B0604020202020204" pitchFamily="34" charset="0"/>
              </a:rPr>
              <a:t>The system detects only the relevant parts from the camera window, filtering out the hand from the background. By applying hand detection, the system disregards the region which is not required and thus reduce the amount of calculation needed during training and testing of the system.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201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B92AB-F807-43F3-8BCA-5042EEAAA493}"/>
              </a:ext>
            </a:extLst>
          </p:cNvPr>
          <p:cNvSpPr>
            <a:spLocks noGrp="1"/>
          </p:cNvSpPr>
          <p:nvPr>
            <p:ph type="title"/>
          </p:nvPr>
        </p:nvSpPr>
        <p:spPr>
          <a:xfrm>
            <a:off x="2762251" y="700368"/>
            <a:ext cx="6010274" cy="814107"/>
          </a:xfrm>
        </p:spPr>
        <p:txBody>
          <a:bodyPr/>
          <a:lstStyle/>
          <a:p>
            <a:r>
              <a:rPr lang="en-IN" sz="5000" u="sng" dirty="0"/>
              <a:t>TEAM MEMBERS</a:t>
            </a:r>
          </a:p>
        </p:txBody>
      </p:sp>
      <p:sp>
        <p:nvSpPr>
          <p:cNvPr id="3" name="Content Placeholder 2">
            <a:extLst>
              <a:ext uri="{FF2B5EF4-FFF2-40B4-BE49-F238E27FC236}">
                <a16:creationId xmlns:a16="http://schemas.microsoft.com/office/drawing/2014/main" id="{29B83607-D8DD-4C86-89E8-5A35381A4AF2}"/>
              </a:ext>
            </a:extLst>
          </p:cNvPr>
          <p:cNvSpPr>
            <a:spLocks noGrp="1"/>
          </p:cNvSpPr>
          <p:nvPr>
            <p:ph idx="1"/>
          </p:nvPr>
        </p:nvSpPr>
        <p:spPr>
          <a:xfrm>
            <a:off x="1112837" y="2224368"/>
            <a:ext cx="8946541" cy="4195481"/>
          </a:xfrm>
        </p:spPr>
        <p:txBody>
          <a:bodyPr>
            <a:normAutofit/>
          </a:bodyPr>
          <a:lstStyle/>
          <a:p>
            <a:r>
              <a:rPr lang="en-IN" sz="2800" dirty="0">
                <a:latin typeface="Arial" panose="020B0604020202020204" pitchFamily="34" charset="0"/>
                <a:cs typeface="Arial" panose="020B0604020202020204" pitchFamily="34" charset="0"/>
              </a:rPr>
              <a:t>Faraz Suhail [19BCE1525]</a:t>
            </a:r>
          </a:p>
          <a:p>
            <a:endParaRPr lang="en-IN" sz="2800" dirty="0">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Hardik Govil [19BCE1530]</a:t>
            </a:r>
          </a:p>
          <a:p>
            <a:endParaRPr lang="en-IN" sz="2800" dirty="0">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Zara Iqbal [19BCE1710]</a:t>
            </a:r>
          </a:p>
          <a:p>
            <a:pPr marL="0" indent="0">
              <a:buNone/>
            </a:pP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9246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B92AB-F807-43F3-8BCA-5042EEAAA493}"/>
              </a:ext>
            </a:extLst>
          </p:cNvPr>
          <p:cNvSpPr>
            <a:spLocks noGrp="1"/>
          </p:cNvSpPr>
          <p:nvPr>
            <p:ph type="title"/>
          </p:nvPr>
        </p:nvSpPr>
        <p:spPr>
          <a:xfrm>
            <a:off x="214734" y="102985"/>
            <a:ext cx="6300366" cy="811416"/>
          </a:xfrm>
        </p:spPr>
        <p:txBody>
          <a:bodyPr/>
          <a:lstStyle/>
          <a:p>
            <a:r>
              <a:rPr lang="en-IN" sz="4000" u="sng" dirty="0"/>
              <a:t>3. FEATURE EXTRACTION</a:t>
            </a:r>
          </a:p>
        </p:txBody>
      </p:sp>
      <p:sp>
        <p:nvSpPr>
          <p:cNvPr id="9" name="Title 1">
            <a:extLst>
              <a:ext uri="{FF2B5EF4-FFF2-40B4-BE49-F238E27FC236}">
                <a16:creationId xmlns:a16="http://schemas.microsoft.com/office/drawing/2014/main" id="{488165A2-32B5-4F75-A289-5D3BAB957F14}"/>
              </a:ext>
            </a:extLst>
          </p:cNvPr>
          <p:cNvSpPr txBox="1">
            <a:spLocks/>
          </p:cNvSpPr>
          <p:nvPr/>
        </p:nvSpPr>
        <p:spPr>
          <a:xfrm>
            <a:off x="214734" y="3365249"/>
            <a:ext cx="8079153" cy="15769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u="sng" dirty="0"/>
              <a:t>4. RECOGNITION OF GESTURE</a:t>
            </a:r>
          </a:p>
        </p:txBody>
      </p:sp>
      <p:sp>
        <p:nvSpPr>
          <p:cNvPr id="8" name="Title 1">
            <a:extLst>
              <a:ext uri="{FF2B5EF4-FFF2-40B4-BE49-F238E27FC236}">
                <a16:creationId xmlns:a16="http://schemas.microsoft.com/office/drawing/2014/main" id="{AA010F78-F0D5-4329-904E-E2FEBA14CED0}"/>
              </a:ext>
            </a:extLst>
          </p:cNvPr>
          <p:cNvSpPr txBox="1">
            <a:spLocks/>
          </p:cNvSpPr>
          <p:nvPr/>
        </p:nvSpPr>
        <p:spPr>
          <a:xfrm>
            <a:off x="293320" y="4143185"/>
            <a:ext cx="7688629" cy="2866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400" dirty="0">
                <a:latin typeface="Arial" panose="020B0604020202020204" pitchFamily="34" charset="0"/>
                <a:cs typeface="Arial" panose="020B0604020202020204" pitchFamily="34" charset="0"/>
              </a:rPr>
              <a:t>This processed image is passed to the CNN model for prediction and if a letter is detected for more than 90 frames then the letter is printed and taken into consideration for forming the word. The word is checked for grammatical errors and corrected with the closest possible word. </a:t>
            </a:r>
            <a:endParaRPr lang="en-IN" sz="2400" dirty="0">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F444D4F4-0934-4D52-B2D0-87DC3AA82AD2}"/>
              </a:ext>
            </a:extLst>
          </p:cNvPr>
          <p:cNvSpPr txBox="1">
            <a:spLocks/>
          </p:cNvSpPr>
          <p:nvPr/>
        </p:nvSpPr>
        <p:spPr>
          <a:xfrm>
            <a:off x="293321" y="914401"/>
            <a:ext cx="6936154" cy="250696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400" dirty="0">
                <a:latin typeface="Arial" panose="020B0604020202020204" pitchFamily="34" charset="0"/>
                <a:cs typeface="Arial" panose="020B0604020202020204" pitchFamily="34" charset="0"/>
              </a:rPr>
              <a:t>Background subtraction will remove the irrelevant background pixels from the window. The system computes the location of the hand by adjusting the range on the trackbars. </a:t>
            </a:r>
            <a:endParaRPr lang="en-IN" sz="24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A29891C9-B964-445F-A09D-811616BC8C91}"/>
              </a:ext>
            </a:extLst>
          </p:cNvPr>
          <p:cNvPicPr>
            <a:picLocks noChangeAspect="1"/>
          </p:cNvPicPr>
          <p:nvPr/>
        </p:nvPicPr>
        <p:blipFill>
          <a:blip r:embed="rId2"/>
          <a:stretch>
            <a:fillRect/>
          </a:stretch>
        </p:blipFill>
        <p:spPr>
          <a:xfrm>
            <a:off x="8239125" y="557169"/>
            <a:ext cx="3426560" cy="2866530"/>
          </a:xfrm>
          <a:prstGeom prst="rect">
            <a:avLst/>
          </a:prstGeom>
        </p:spPr>
      </p:pic>
      <p:pic>
        <p:nvPicPr>
          <p:cNvPr id="12" name="Picture 11">
            <a:extLst>
              <a:ext uri="{FF2B5EF4-FFF2-40B4-BE49-F238E27FC236}">
                <a16:creationId xmlns:a16="http://schemas.microsoft.com/office/drawing/2014/main" id="{B0E06DB0-58B8-46CE-A7AE-39B71246CA77}"/>
              </a:ext>
            </a:extLst>
          </p:cNvPr>
          <p:cNvPicPr>
            <a:picLocks noChangeAspect="1"/>
          </p:cNvPicPr>
          <p:nvPr/>
        </p:nvPicPr>
        <p:blipFill rotWithShape="1">
          <a:blip r:embed="rId3"/>
          <a:srcRect l="11694" t="10748" r="11568" b="17015"/>
          <a:stretch/>
        </p:blipFill>
        <p:spPr>
          <a:xfrm>
            <a:off x="8239125" y="4514660"/>
            <a:ext cx="3800477" cy="1323293"/>
          </a:xfrm>
          <a:prstGeom prst="rect">
            <a:avLst/>
          </a:prstGeom>
        </p:spPr>
      </p:pic>
    </p:spTree>
    <p:extLst>
      <p:ext uri="{BB962C8B-B14F-4D97-AF65-F5344CB8AC3E}">
        <p14:creationId xmlns:p14="http://schemas.microsoft.com/office/powerpoint/2010/main" val="3499124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B92AB-F807-43F3-8BCA-5042EEAAA493}"/>
              </a:ext>
            </a:extLst>
          </p:cNvPr>
          <p:cNvSpPr>
            <a:spLocks noGrp="1"/>
          </p:cNvSpPr>
          <p:nvPr>
            <p:ph type="title"/>
          </p:nvPr>
        </p:nvSpPr>
        <p:spPr>
          <a:xfrm>
            <a:off x="3829050" y="2458202"/>
            <a:ext cx="5876925" cy="814107"/>
          </a:xfrm>
        </p:spPr>
        <p:txBody>
          <a:bodyPr/>
          <a:lstStyle/>
          <a:p>
            <a:r>
              <a:rPr lang="en-IN" sz="5000" u="sng" dirty="0"/>
              <a:t>THANK YOU</a:t>
            </a:r>
          </a:p>
        </p:txBody>
      </p:sp>
    </p:spTree>
    <p:extLst>
      <p:ext uri="{BB962C8B-B14F-4D97-AF65-F5344CB8AC3E}">
        <p14:creationId xmlns:p14="http://schemas.microsoft.com/office/powerpoint/2010/main" val="2680772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B92AB-F807-43F3-8BCA-5042EEAAA493}"/>
              </a:ext>
            </a:extLst>
          </p:cNvPr>
          <p:cNvSpPr>
            <a:spLocks noGrp="1"/>
          </p:cNvSpPr>
          <p:nvPr>
            <p:ph type="title"/>
          </p:nvPr>
        </p:nvSpPr>
        <p:spPr>
          <a:xfrm>
            <a:off x="864209" y="709893"/>
            <a:ext cx="9696450" cy="814107"/>
          </a:xfrm>
        </p:spPr>
        <p:txBody>
          <a:bodyPr/>
          <a:lstStyle/>
          <a:p>
            <a:r>
              <a:rPr lang="en-IN" sz="5000" u="sng" dirty="0"/>
              <a:t>ABSTRACT</a:t>
            </a:r>
          </a:p>
        </p:txBody>
      </p:sp>
      <p:sp>
        <p:nvSpPr>
          <p:cNvPr id="3" name="Content Placeholder 2">
            <a:extLst>
              <a:ext uri="{FF2B5EF4-FFF2-40B4-BE49-F238E27FC236}">
                <a16:creationId xmlns:a16="http://schemas.microsoft.com/office/drawing/2014/main" id="{29B83607-D8DD-4C86-89E8-5A35381A4AF2}"/>
              </a:ext>
            </a:extLst>
          </p:cNvPr>
          <p:cNvSpPr>
            <a:spLocks noGrp="1"/>
          </p:cNvSpPr>
          <p:nvPr>
            <p:ph idx="1"/>
          </p:nvPr>
        </p:nvSpPr>
        <p:spPr>
          <a:xfrm>
            <a:off x="864209" y="1624293"/>
            <a:ext cx="10727716" cy="4824132"/>
          </a:xfrm>
        </p:spPr>
        <p:txBody>
          <a:bodyPr>
            <a:noAutofit/>
          </a:bodyPr>
          <a:lstStyle/>
          <a:p>
            <a:pPr marL="0" indent="0" algn="just">
              <a:buNone/>
            </a:pPr>
            <a:r>
              <a:rPr lang="en-US" sz="2400" dirty="0">
                <a:latin typeface="Arial" panose="020B0604020202020204" pitchFamily="34" charset="0"/>
                <a:cs typeface="Arial" panose="020B0604020202020204" pitchFamily="34" charset="0"/>
              </a:rPr>
              <a:t>Communication for the majority of people is not difficult. It should be the same way for the deaf and mute people. Inability to speak is indeed a true disability and such people use different modes to communicate with others. There are a number of methods available for their communication and one such method of communication is sign language.</a:t>
            </a:r>
          </a:p>
          <a:p>
            <a:pPr marL="0" indent="0" algn="just">
              <a:buNone/>
            </a:pPr>
            <a:r>
              <a:rPr lang="en-US" sz="2400" dirty="0">
                <a:latin typeface="Arial" panose="020B0604020202020204" pitchFamily="34" charset="0"/>
                <a:cs typeface="Arial" panose="020B0604020202020204" pitchFamily="34" charset="0"/>
              </a:rPr>
              <a:t>Developing an </a:t>
            </a:r>
            <a:r>
              <a:rPr lang="en-US" sz="2400" b="1" dirty="0">
                <a:latin typeface="Arial" panose="020B0604020202020204" pitchFamily="34" charset="0"/>
                <a:cs typeface="Arial" panose="020B0604020202020204" pitchFamily="34" charset="0"/>
              </a:rPr>
              <a:t>Indian sign language application </a:t>
            </a:r>
            <a:r>
              <a:rPr lang="en-US" sz="2400" dirty="0">
                <a:latin typeface="Arial" panose="020B0604020202020204" pitchFamily="34" charset="0"/>
                <a:cs typeface="Arial" panose="020B0604020202020204" pitchFamily="34" charset="0"/>
              </a:rPr>
              <a:t>for deaf and mute people can prove to be vital, as they’ll be able to communicate easily with even those who don’t understand sign language. Our project offers a platform for bridging the communication gap between speaking people and deaf and dumb people with the help of sign language. The project deals with designing and implementing a user-friendly and more intuitive way of communication.</a:t>
            </a:r>
          </a:p>
          <a:p>
            <a:pPr marL="0" indent="0" algn="just">
              <a:buNone/>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9414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93272-60F4-4446-92CA-2CE738312096}"/>
              </a:ext>
            </a:extLst>
          </p:cNvPr>
          <p:cNvSpPr>
            <a:spLocks noGrp="1"/>
          </p:cNvSpPr>
          <p:nvPr>
            <p:ph type="title"/>
          </p:nvPr>
        </p:nvSpPr>
        <p:spPr>
          <a:xfrm>
            <a:off x="2047875" y="2426634"/>
            <a:ext cx="7324726" cy="2004732"/>
          </a:xfrm>
        </p:spPr>
        <p:txBody>
          <a:bodyPr/>
          <a:lstStyle/>
          <a:p>
            <a:pPr algn="ctr"/>
            <a:r>
              <a:rPr lang="en-IN" sz="5400" u="sng" dirty="0"/>
              <a:t>LITERATURE SURVEY</a:t>
            </a:r>
          </a:p>
        </p:txBody>
      </p:sp>
    </p:spTree>
    <p:extLst>
      <p:ext uri="{BB962C8B-B14F-4D97-AF65-F5344CB8AC3E}">
        <p14:creationId xmlns:p14="http://schemas.microsoft.com/office/powerpoint/2010/main" val="2907932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CF58D7-203A-43B6-A760-87E6709F7DFC}"/>
              </a:ext>
            </a:extLst>
          </p:cNvPr>
          <p:cNvSpPr>
            <a:spLocks noGrp="1"/>
          </p:cNvSpPr>
          <p:nvPr>
            <p:ph idx="1"/>
          </p:nvPr>
        </p:nvSpPr>
        <p:spPr>
          <a:xfrm>
            <a:off x="645130" y="1143000"/>
            <a:ext cx="9404723" cy="5105399"/>
          </a:xfrm>
        </p:spPr>
        <p:txBody>
          <a:bodyPr/>
          <a:lstStyle/>
          <a:p>
            <a:pPr marL="0" indent="0">
              <a:lnSpc>
                <a:spcPct val="107000"/>
              </a:lnSpc>
              <a:spcAft>
                <a:spcPts val="800"/>
              </a:spcAft>
              <a:buNone/>
            </a:pPr>
            <a:r>
              <a:rPr lang="en-IN" sz="1800" b="1" dirty="0" err="1">
                <a:effectLst/>
                <a:latin typeface="Arial" panose="020B0604020202020204" pitchFamily="34" charset="0"/>
                <a:ea typeface="Calibri" panose="020F0502020204030204" pitchFamily="34" charset="0"/>
                <a:cs typeface="Arial" panose="020B0604020202020204" pitchFamily="34" charset="0"/>
              </a:rPr>
              <a:t>Naglot</a:t>
            </a:r>
            <a:r>
              <a:rPr lang="en-IN" sz="1800" b="1" dirty="0">
                <a:effectLst/>
                <a:latin typeface="Arial" panose="020B0604020202020204" pitchFamily="34" charset="0"/>
                <a:ea typeface="Calibri" panose="020F0502020204030204" pitchFamily="34" charset="0"/>
                <a:cs typeface="Arial" panose="020B0604020202020204" pitchFamily="34" charset="0"/>
              </a:rPr>
              <a:t>, D., &amp; Kulkarni, M. (2016, August). Real time sign language recognition using the leap motion controller. In </a:t>
            </a:r>
            <a:r>
              <a:rPr lang="en-IN" sz="1800" b="1" i="1" dirty="0">
                <a:effectLst/>
                <a:latin typeface="Arial" panose="020B0604020202020204" pitchFamily="34" charset="0"/>
                <a:ea typeface="Calibri" panose="020F0502020204030204" pitchFamily="34" charset="0"/>
                <a:cs typeface="Arial" panose="020B0604020202020204" pitchFamily="34" charset="0"/>
              </a:rPr>
              <a:t>2016 International Conference on Inventive Computation Technologies (ICICT)</a:t>
            </a:r>
            <a:r>
              <a:rPr lang="en-IN" sz="1800" b="1" dirty="0">
                <a:effectLst/>
                <a:latin typeface="Arial" panose="020B0604020202020204" pitchFamily="34" charset="0"/>
                <a:ea typeface="Calibri" panose="020F0502020204030204" pitchFamily="34" charset="0"/>
                <a:cs typeface="Arial" panose="020B0604020202020204" pitchFamily="34" charset="0"/>
              </a:rPr>
              <a:t> (Vol. 3, pp. 1-5). IEEE.</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Signs of American Sign Language were captured using new digital sensor called “Leap Motion Controller” which is 3D non-contact motion sensor that tracks and detects hands, fingers, bones and finger-like objects. The proposed system used Multi-Layer Perceptron (MLP) neural network with Back Propagation (BP) algorithm to build a classification model which takes feature set as input. Multi-Layer Perceptron (MLP) neural network is used to recognize different signs. Recognition rate of the proposed system is 95%.</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IN" sz="1800" b="1" u="sng" dirty="0">
                <a:effectLst/>
                <a:latin typeface="Arial" panose="020B0604020202020204" pitchFamily="34" charset="0"/>
                <a:ea typeface="Calibri" panose="020F0502020204030204" pitchFamily="34" charset="0"/>
                <a:cs typeface="Arial" panose="020B0604020202020204" pitchFamily="34" charset="0"/>
              </a:rPr>
              <a:t>Limitation</a:t>
            </a:r>
            <a:r>
              <a:rPr lang="en-IN" sz="1800" b="1" dirty="0">
                <a:effectLst/>
                <a:latin typeface="Arial" panose="020B0604020202020204" pitchFamily="34" charset="0"/>
                <a:ea typeface="Calibri" panose="020F0502020204030204" pitchFamily="34" charset="0"/>
                <a:cs typeface="Arial" panose="020B0604020202020204" pitchFamily="34" charset="0"/>
              </a:rPr>
              <a:t>:</a:t>
            </a:r>
            <a:r>
              <a:rPr lang="en-IN" sz="1800" b="1" u="sng" dirty="0">
                <a:effectLst/>
                <a:latin typeface="Arial" panose="020B0604020202020204" pitchFamily="34" charset="0"/>
                <a:ea typeface="Calibri" panose="020F0502020204030204" pitchFamily="34" charset="0"/>
                <a:cs typeface="Arial" panose="020B0604020202020204" pitchFamily="34" charset="0"/>
              </a:rPr>
              <a:t> </a:t>
            </a:r>
          </a:p>
          <a:p>
            <a:pPr marL="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Arial" panose="020B0604020202020204" pitchFamily="34" charset="0"/>
              </a:rPr>
              <a:t>MLP includes too many parameters because it is fully connected. Each node is connected to another in a very dense web — resulting in redundancy and inefficiency.</a:t>
            </a: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9350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CF58D7-203A-43B6-A760-87E6709F7DFC}"/>
              </a:ext>
            </a:extLst>
          </p:cNvPr>
          <p:cNvSpPr>
            <a:spLocks noGrp="1"/>
          </p:cNvSpPr>
          <p:nvPr>
            <p:ph idx="1"/>
          </p:nvPr>
        </p:nvSpPr>
        <p:spPr>
          <a:xfrm>
            <a:off x="645130" y="1143000"/>
            <a:ext cx="9404723" cy="5105399"/>
          </a:xfrm>
        </p:spPr>
        <p:txBody>
          <a:bodyPr/>
          <a:lstStyle/>
          <a:p>
            <a:pPr marL="0" indent="0">
              <a:lnSpc>
                <a:spcPct val="107000"/>
              </a:lnSpc>
              <a:spcAft>
                <a:spcPts val="800"/>
              </a:spcAft>
              <a:buNone/>
            </a:pPr>
            <a:r>
              <a:rPr lang="en-IN" sz="1800" b="1" dirty="0" err="1">
                <a:effectLst/>
                <a:latin typeface="Arial" panose="020B0604020202020204" pitchFamily="34" charset="0"/>
                <a:ea typeface="Calibri" panose="020F0502020204030204" pitchFamily="34" charset="0"/>
                <a:cs typeface="Arial" panose="020B0604020202020204" pitchFamily="34" charset="0"/>
              </a:rPr>
              <a:t>Bodda</a:t>
            </a:r>
            <a:r>
              <a:rPr lang="en-IN" sz="1800" b="1" dirty="0">
                <a:effectLst/>
                <a:latin typeface="Arial" panose="020B0604020202020204" pitchFamily="34" charset="0"/>
                <a:ea typeface="Calibri" panose="020F0502020204030204" pitchFamily="34" charset="0"/>
                <a:cs typeface="Arial" panose="020B0604020202020204" pitchFamily="34" charset="0"/>
              </a:rPr>
              <a:t>, S. C., Gupta, P., Joshi, G., &amp; Chaturvedi, A. (2020). A new architecture for hand-worn Sign language to Speech translator. </a:t>
            </a:r>
            <a:r>
              <a:rPr lang="en-IN" sz="1800" b="1" i="1" dirty="0" err="1">
                <a:effectLst/>
                <a:latin typeface="Arial" panose="020B0604020202020204" pitchFamily="34" charset="0"/>
                <a:ea typeface="Calibri" panose="020F0502020204030204" pitchFamily="34" charset="0"/>
                <a:cs typeface="Arial" panose="020B0604020202020204" pitchFamily="34" charset="0"/>
              </a:rPr>
              <a:t>arXiv</a:t>
            </a:r>
            <a:r>
              <a:rPr lang="en-IN" sz="1800" b="1" i="1" dirty="0">
                <a:effectLst/>
                <a:latin typeface="Arial" panose="020B0604020202020204" pitchFamily="34" charset="0"/>
                <a:ea typeface="Calibri" panose="020F0502020204030204" pitchFamily="34" charset="0"/>
                <a:cs typeface="Arial" panose="020B0604020202020204" pitchFamily="34" charset="0"/>
              </a:rPr>
              <a:t> preprint arXiv:2009.03988</a:t>
            </a:r>
            <a:r>
              <a:rPr lang="en-IN" sz="1800" b="1" dirty="0">
                <a:effectLst/>
                <a:latin typeface="Arial" panose="020B0604020202020204" pitchFamily="34" charset="0"/>
                <a:ea typeface="Calibri" panose="020F0502020204030204" pitchFamily="34" charset="0"/>
                <a:cs typeface="Arial" panose="020B0604020202020204" pitchFamily="34" charset="0"/>
              </a:rPr>
              <a:t>.</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Designing and implementation of Smart glove is described in this project, a hand-worn hardware device capable of translating American Sign Language gestures into English speech by tracking the finger’s orientation, gestures and hand motion. It uses hardware sensors like the Flex, the Accelerometer and gyroscope and intelligent software to capture and translate the gestures into speech.</a:t>
            </a:r>
          </a:p>
          <a:p>
            <a:pPr marL="0" indent="0">
              <a:lnSpc>
                <a:spcPct val="107000"/>
              </a:lnSpc>
              <a:spcAft>
                <a:spcPts val="800"/>
              </a:spcAft>
              <a:buNone/>
            </a:pPr>
            <a:r>
              <a:rPr lang="en-IN" sz="1800" b="1" u="sng" dirty="0">
                <a:effectLst/>
                <a:latin typeface="Arial" panose="020B0604020202020204" pitchFamily="34" charset="0"/>
                <a:ea typeface="Calibri" panose="020F0502020204030204" pitchFamily="34" charset="0"/>
                <a:cs typeface="Arial" panose="020B0604020202020204" pitchFamily="34" charset="0"/>
              </a:rPr>
              <a:t>Limitation</a:t>
            </a:r>
            <a:r>
              <a:rPr lang="en-IN" sz="1800" b="1" dirty="0">
                <a:effectLst/>
                <a:latin typeface="Arial" panose="020B0604020202020204" pitchFamily="34" charset="0"/>
                <a:ea typeface="Calibri" panose="020F0502020204030204" pitchFamily="34" charset="0"/>
                <a:cs typeface="Arial" panose="020B0604020202020204" pitchFamily="34" charset="0"/>
              </a:rPr>
              <a:t>:</a:t>
            </a:r>
            <a:r>
              <a:rPr lang="en-IN" sz="1800" b="1" u="sng" dirty="0">
                <a:effectLst/>
                <a:latin typeface="Arial" panose="020B0604020202020204" pitchFamily="34" charset="0"/>
                <a:ea typeface="Calibri" panose="020F0502020204030204" pitchFamily="34" charset="0"/>
                <a:cs typeface="Arial" panose="020B0604020202020204" pitchFamily="34" charset="0"/>
              </a:rPr>
              <a:t> </a:t>
            </a:r>
          </a:p>
          <a:p>
            <a:pPr marL="0" indent="0">
              <a:lnSpc>
                <a:spcPct val="107000"/>
              </a:lnSpc>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Usage of so many hardware sensors make it cost ineffective, difficult in maintaining and the device cannot recognize object(hand) moving at a constant velocity.</a:t>
            </a: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69716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7B7F-510A-47E6-B7C3-F7E18050A4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EFB341-4501-42DA-8AF2-65115A48579C}"/>
              </a:ext>
            </a:extLst>
          </p:cNvPr>
          <p:cNvSpPr>
            <a:spLocks noGrp="1"/>
          </p:cNvSpPr>
          <p:nvPr>
            <p:ph idx="1"/>
          </p:nvPr>
        </p:nvSpPr>
        <p:spPr>
          <a:xfrm>
            <a:off x="900114" y="1371600"/>
            <a:ext cx="9149740" cy="4876799"/>
          </a:xfrm>
        </p:spPr>
        <p:txBody>
          <a:bodyPr>
            <a:normAutofit/>
          </a:bodyPr>
          <a:lstStyle/>
          <a:p>
            <a:pPr marL="0" indent="0">
              <a:lnSpc>
                <a:spcPct val="107000"/>
              </a:lnSpc>
              <a:spcAft>
                <a:spcPts val="800"/>
              </a:spcAft>
              <a:buNone/>
            </a:pPr>
            <a:r>
              <a:rPr lang="en-IN" sz="1800" b="1" dirty="0" err="1">
                <a:effectLst/>
                <a:latin typeface="Arial" panose="020B0604020202020204" pitchFamily="34" charset="0"/>
                <a:ea typeface="Calibri" panose="020F0502020204030204" pitchFamily="34" charset="0"/>
                <a:cs typeface="Arial" panose="020B0604020202020204" pitchFamily="34" charset="0"/>
              </a:rPr>
              <a:t>Raghuveera</a:t>
            </a:r>
            <a:r>
              <a:rPr lang="en-IN" sz="1800" b="1" dirty="0">
                <a:effectLst/>
                <a:latin typeface="Arial" panose="020B0604020202020204" pitchFamily="34" charset="0"/>
                <a:ea typeface="Calibri" panose="020F0502020204030204" pitchFamily="34" charset="0"/>
                <a:cs typeface="Arial" panose="020B0604020202020204" pitchFamily="34" charset="0"/>
              </a:rPr>
              <a:t>, T., Deepthi, R., </a:t>
            </a:r>
            <a:r>
              <a:rPr lang="en-IN" sz="1800" b="1" dirty="0" err="1">
                <a:effectLst/>
                <a:latin typeface="Arial" panose="020B0604020202020204" pitchFamily="34" charset="0"/>
                <a:ea typeface="Calibri" panose="020F0502020204030204" pitchFamily="34" charset="0"/>
                <a:cs typeface="Arial" panose="020B0604020202020204" pitchFamily="34" charset="0"/>
              </a:rPr>
              <a:t>Mangalashri</a:t>
            </a:r>
            <a:r>
              <a:rPr lang="en-IN" sz="1800" b="1" dirty="0">
                <a:effectLst/>
                <a:latin typeface="Arial" panose="020B0604020202020204" pitchFamily="34" charset="0"/>
                <a:ea typeface="Calibri" panose="020F0502020204030204" pitchFamily="34" charset="0"/>
                <a:cs typeface="Arial" panose="020B0604020202020204" pitchFamily="34" charset="0"/>
              </a:rPr>
              <a:t>, R., &amp; Akshaya, R. (2020). A depth-based Indian sign language recognition using </a:t>
            </a:r>
            <a:r>
              <a:rPr lang="en-IN" sz="1800" b="1" dirty="0" err="1">
                <a:effectLst/>
                <a:latin typeface="Arial" panose="020B0604020202020204" pitchFamily="34" charset="0"/>
                <a:ea typeface="Calibri" panose="020F0502020204030204" pitchFamily="34" charset="0"/>
                <a:cs typeface="Arial" panose="020B0604020202020204" pitchFamily="34" charset="0"/>
              </a:rPr>
              <a:t>microsoft</a:t>
            </a:r>
            <a:r>
              <a:rPr lang="en-IN" sz="1800" b="1" dirty="0">
                <a:effectLst/>
                <a:latin typeface="Arial" panose="020B0604020202020204" pitchFamily="34" charset="0"/>
                <a:ea typeface="Calibri" panose="020F0502020204030204" pitchFamily="34" charset="0"/>
                <a:cs typeface="Arial" panose="020B0604020202020204" pitchFamily="34" charset="0"/>
              </a:rPr>
              <a:t> </a:t>
            </a:r>
            <a:r>
              <a:rPr lang="en-IN" sz="1800" b="1" dirty="0" err="1">
                <a:effectLst/>
                <a:latin typeface="Arial" panose="020B0604020202020204" pitchFamily="34" charset="0"/>
                <a:ea typeface="Calibri" panose="020F0502020204030204" pitchFamily="34" charset="0"/>
                <a:cs typeface="Arial" panose="020B0604020202020204" pitchFamily="34" charset="0"/>
              </a:rPr>
              <a:t>kinect</a:t>
            </a:r>
            <a:r>
              <a:rPr lang="en-IN" sz="1800" b="1" dirty="0">
                <a:effectLst/>
                <a:latin typeface="Arial" panose="020B0604020202020204" pitchFamily="34" charset="0"/>
                <a:ea typeface="Calibri" panose="020F0502020204030204" pitchFamily="34" charset="0"/>
                <a:cs typeface="Arial" panose="020B0604020202020204" pitchFamily="34" charset="0"/>
              </a:rPr>
              <a:t>. </a:t>
            </a:r>
            <a:r>
              <a:rPr lang="en-IN" sz="1800" b="1" i="1" dirty="0" err="1">
                <a:effectLst/>
                <a:latin typeface="Arial" panose="020B0604020202020204" pitchFamily="34" charset="0"/>
                <a:ea typeface="Calibri" panose="020F0502020204030204" pitchFamily="34" charset="0"/>
                <a:cs typeface="Arial" panose="020B0604020202020204" pitchFamily="34" charset="0"/>
              </a:rPr>
              <a:t>Sādhanā</a:t>
            </a:r>
            <a:r>
              <a:rPr lang="en-IN" sz="1800" b="1" dirty="0">
                <a:effectLst/>
                <a:latin typeface="Arial" panose="020B0604020202020204" pitchFamily="34" charset="0"/>
                <a:ea typeface="Calibri" panose="020F0502020204030204" pitchFamily="34" charset="0"/>
                <a:cs typeface="Arial" panose="020B0604020202020204" pitchFamily="34" charset="0"/>
              </a:rPr>
              <a:t>, </a:t>
            </a:r>
            <a:r>
              <a:rPr lang="en-IN" sz="1800" b="1" i="1" dirty="0">
                <a:effectLst/>
                <a:latin typeface="Arial" panose="020B0604020202020204" pitchFamily="34" charset="0"/>
                <a:ea typeface="Calibri" panose="020F0502020204030204" pitchFamily="34" charset="0"/>
                <a:cs typeface="Arial" panose="020B0604020202020204" pitchFamily="34" charset="0"/>
              </a:rPr>
              <a:t>45</a:t>
            </a:r>
            <a:r>
              <a:rPr lang="en-IN" sz="1800" b="1" dirty="0">
                <a:effectLst/>
                <a:latin typeface="Arial" panose="020B0604020202020204" pitchFamily="34" charset="0"/>
                <a:ea typeface="Calibri" panose="020F0502020204030204" pitchFamily="34" charset="0"/>
                <a:cs typeface="Arial" panose="020B0604020202020204" pitchFamily="34" charset="0"/>
              </a:rPr>
              <a:t>(1), 1-13.</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The system captures hand gestures through Microsoft Kinect. The dataset includes single-handed signs, double-handed signs and fingerspelling, totaling to about 4600 images. The hand region was accurately segmented and hand features are extracted using Speeded Up Robust Features, Histogram of Oriented Gradients and Local Binary Patterns to recognize the hand posture. The system ensembles the three feature classifiers trained using Support Vector Machine to improve the average recognition accuracy up to 71.85%. The system then translates the sequence of hand gestures recognized into the best approximate meaningful English sentences. </a:t>
            </a:r>
          </a:p>
          <a:p>
            <a:pPr marL="0" indent="0">
              <a:lnSpc>
                <a:spcPct val="107000"/>
              </a:lnSpc>
              <a:spcAft>
                <a:spcPts val="800"/>
              </a:spcAft>
              <a:buNone/>
            </a:pPr>
            <a:r>
              <a:rPr lang="en-IN" sz="1800" b="1" u="sng" dirty="0">
                <a:effectLst/>
                <a:latin typeface="Arial" panose="020B0604020202020204" pitchFamily="34" charset="0"/>
                <a:ea typeface="Calibri" panose="020F0502020204030204" pitchFamily="34" charset="0"/>
                <a:cs typeface="Arial" panose="020B0604020202020204" pitchFamily="34" charset="0"/>
              </a:rPr>
              <a:t>Limitation</a:t>
            </a:r>
            <a:r>
              <a:rPr lang="en-IN" sz="1800" b="1" dirty="0">
                <a:effectLst/>
                <a:latin typeface="Arial" panose="020B0604020202020204" pitchFamily="34" charset="0"/>
                <a:ea typeface="Calibri" panose="020F0502020204030204" pitchFamily="34" charset="0"/>
                <a:cs typeface="Arial" panose="020B0604020202020204" pitchFamily="34" charset="0"/>
              </a:rPr>
              <a:t>:</a:t>
            </a:r>
            <a:r>
              <a:rPr lang="en-IN" sz="1800" b="1" u="sng" dirty="0">
                <a:effectLst/>
                <a:latin typeface="Arial" panose="020B0604020202020204" pitchFamily="34" charset="0"/>
                <a:ea typeface="Calibri" panose="020F0502020204030204" pitchFamily="34" charset="0"/>
                <a:cs typeface="Arial" panose="020B0604020202020204" pitchFamily="34" charset="0"/>
              </a:rPr>
              <a:t> </a:t>
            </a:r>
          </a:p>
          <a:p>
            <a:pPr marL="0" indent="0">
              <a:lnSpc>
                <a:spcPct val="107000"/>
              </a:lnSpc>
              <a:spcAft>
                <a:spcPts val="8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Does not work well when the reaction is under 0.5 seconds, the detection depth is limited and the Kinect camera is very sensitive to sunlight.</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0002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A55AF3-1BAC-4F46-A5B8-5FEA2355F434}"/>
              </a:ext>
            </a:extLst>
          </p:cNvPr>
          <p:cNvSpPr>
            <a:spLocks noGrp="1"/>
          </p:cNvSpPr>
          <p:nvPr>
            <p:ph idx="1"/>
          </p:nvPr>
        </p:nvSpPr>
        <p:spPr>
          <a:xfrm>
            <a:off x="480218" y="414338"/>
            <a:ext cx="9878220" cy="6043612"/>
          </a:xfrm>
        </p:spPr>
        <p:txBody>
          <a:bodyPr>
            <a:noAutofit/>
          </a:bodyPr>
          <a:lstStyle/>
          <a:p>
            <a:pPr marL="0" indent="0">
              <a:lnSpc>
                <a:spcPct val="107000"/>
              </a:lnSpc>
              <a:spcAft>
                <a:spcPts val="800"/>
              </a:spcAft>
              <a:buNone/>
            </a:pPr>
            <a:r>
              <a:rPr lang="en-IN" sz="1800" b="1" dirty="0" err="1">
                <a:effectLst/>
                <a:latin typeface="Arial" panose="020B0604020202020204" pitchFamily="34" charset="0"/>
                <a:ea typeface="Calibri" panose="020F0502020204030204" pitchFamily="34" charset="0"/>
                <a:cs typeface="Times New Roman" panose="02020603050405020304" pitchFamily="18" charset="0"/>
              </a:rPr>
              <a:t>Rastgoo</a:t>
            </a:r>
            <a:r>
              <a:rPr lang="en-IN" sz="1800" b="1" dirty="0">
                <a:effectLst/>
                <a:latin typeface="Arial" panose="020B0604020202020204" pitchFamily="34" charset="0"/>
                <a:ea typeface="Calibri" panose="020F0502020204030204" pitchFamily="34" charset="0"/>
                <a:cs typeface="Times New Roman" panose="02020603050405020304" pitchFamily="18" charset="0"/>
              </a:rPr>
              <a:t>, R., </a:t>
            </a:r>
            <a:r>
              <a:rPr lang="en-IN" sz="1800" b="1" dirty="0" err="1">
                <a:effectLst/>
                <a:latin typeface="Arial" panose="020B0604020202020204" pitchFamily="34" charset="0"/>
                <a:ea typeface="Calibri" panose="020F0502020204030204" pitchFamily="34" charset="0"/>
                <a:cs typeface="Times New Roman" panose="02020603050405020304" pitchFamily="18" charset="0"/>
              </a:rPr>
              <a:t>Kiani</a:t>
            </a:r>
            <a:r>
              <a:rPr lang="en-IN" sz="1800" b="1" dirty="0">
                <a:effectLst/>
                <a:latin typeface="Arial" panose="020B0604020202020204" pitchFamily="34" charset="0"/>
                <a:ea typeface="Calibri" panose="020F0502020204030204" pitchFamily="34" charset="0"/>
                <a:cs typeface="Times New Roman" panose="02020603050405020304" pitchFamily="18" charset="0"/>
              </a:rPr>
              <a:t>, K., &amp; </a:t>
            </a:r>
            <a:r>
              <a:rPr lang="en-IN" sz="1800" b="1" dirty="0" err="1">
                <a:effectLst/>
                <a:latin typeface="Arial" panose="020B0604020202020204" pitchFamily="34" charset="0"/>
                <a:ea typeface="Calibri" panose="020F0502020204030204" pitchFamily="34" charset="0"/>
                <a:cs typeface="Times New Roman" panose="02020603050405020304" pitchFamily="18" charset="0"/>
              </a:rPr>
              <a:t>Escalera</a:t>
            </a:r>
            <a:r>
              <a:rPr lang="en-IN" sz="1800" b="1" dirty="0">
                <a:effectLst/>
                <a:latin typeface="Arial" panose="020B0604020202020204" pitchFamily="34" charset="0"/>
                <a:ea typeface="Calibri" panose="020F0502020204030204" pitchFamily="34" charset="0"/>
                <a:cs typeface="Times New Roman" panose="02020603050405020304" pitchFamily="18" charset="0"/>
              </a:rPr>
              <a:t>, S. (2020). Video-based isolated hand sign language recognition using a deep cascaded model. </a:t>
            </a:r>
            <a:r>
              <a:rPr lang="en-IN" sz="1800" b="1" i="1" dirty="0">
                <a:effectLst/>
                <a:latin typeface="Arial" panose="020B0604020202020204" pitchFamily="34" charset="0"/>
                <a:ea typeface="Calibri" panose="020F0502020204030204" pitchFamily="34" charset="0"/>
                <a:cs typeface="Times New Roman" panose="02020603050405020304" pitchFamily="18" charset="0"/>
              </a:rPr>
              <a:t>Multimedia Tools and Applications</a:t>
            </a: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r>
              <a:rPr lang="en-IN" sz="1800" b="1" i="1" dirty="0">
                <a:effectLst/>
                <a:latin typeface="Arial" panose="020B0604020202020204" pitchFamily="34" charset="0"/>
                <a:ea typeface="Calibri" panose="020F0502020204030204" pitchFamily="34" charset="0"/>
                <a:cs typeface="Times New Roman" panose="02020603050405020304" pitchFamily="18" charset="0"/>
              </a:rPr>
              <a:t>79</a:t>
            </a:r>
            <a:r>
              <a:rPr lang="en-IN" sz="1800" b="1" dirty="0">
                <a:effectLst/>
                <a:latin typeface="Arial" panose="020B0604020202020204" pitchFamily="34" charset="0"/>
                <a:ea typeface="Calibri" panose="020F0502020204030204" pitchFamily="34" charset="0"/>
                <a:cs typeface="Times New Roman" panose="02020603050405020304" pitchFamily="18" charset="0"/>
              </a:rPr>
              <a:t>, 22965-22987.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The purpose of this project was to classify signed American Signed Language letters using simple images of hands taken with a personal device such as a laptop webcam. Make a future implementation of a real time ASL-to-oral/written language translator. Project was structured into 3 distinct functional blocks: Data Processing, Training, Classify Gesture. Compiled dataset of American Sign Language (ASL) called the ASL Alphabet from Kaggle was t</a:t>
            </a:r>
            <a:r>
              <a:rPr lang="en-IN" sz="1800" dirty="0">
                <a:effectLst/>
                <a:latin typeface="Arial" panose="020B0604020202020204" pitchFamily="34" charset="0"/>
                <a:ea typeface="Calibri" panose="020F0502020204030204" pitchFamily="34" charset="0"/>
                <a:cs typeface="Times New Roman" panose="02020603050405020304" pitchFamily="18" charset="0"/>
              </a:rPr>
              <a:t>he </a:t>
            </a:r>
            <a:r>
              <a:rPr lang="en-US" sz="1800" dirty="0">
                <a:effectLst/>
                <a:latin typeface="Arial" panose="020B0604020202020204" pitchFamily="34" charset="0"/>
                <a:ea typeface="Calibri" panose="020F0502020204030204" pitchFamily="34" charset="0"/>
                <a:cs typeface="Times New Roman" panose="02020603050405020304" pitchFamily="18" charset="0"/>
              </a:rPr>
              <a:t>primary source of data for this project. Data preprocessing was done using the PILLOW library and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sklearn.decomposition</a:t>
            </a:r>
            <a:r>
              <a:rPr lang="en-US" sz="1800" dirty="0">
                <a:effectLst/>
                <a:latin typeface="Arial" panose="020B0604020202020204" pitchFamily="34" charset="0"/>
                <a:ea typeface="Calibri" panose="020F0502020204030204" pitchFamily="34" charset="0"/>
                <a:cs typeface="Times New Roman" panose="02020603050405020304" pitchFamily="18" charset="0"/>
              </a:rPr>
              <a:t> library, which is useful for its matrix optimization and decomposition functionality. Adam optimizer and Cross Entropy Loss were used to train the modules.</a:t>
            </a:r>
          </a:p>
          <a:p>
            <a:pPr marL="0" indent="0">
              <a:lnSpc>
                <a:spcPct val="107000"/>
              </a:lnSpc>
              <a:spcAft>
                <a:spcPts val="800"/>
              </a:spcAft>
              <a:buNone/>
            </a:pPr>
            <a:r>
              <a:rPr lang="en-IN" sz="1800" b="1" u="sng" dirty="0">
                <a:effectLst/>
                <a:latin typeface="Arial" panose="020B0604020202020204" pitchFamily="34" charset="0"/>
                <a:ea typeface="Calibri" panose="020F0502020204030204" pitchFamily="34" charset="0"/>
                <a:cs typeface="Arial" panose="020B0604020202020204" pitchFamily="34" charset="0"/>
              </a:rPr>
              <a:t>Limitation</a:t>
            </a:r>
            <a:r>
              <a:rPr lang="en-IN" sz="1800" b="1" dirty="0">
                <a:effectLst/>
                <a:latin typeface="Arial" panose="020B0604020202020204" pitchFamily="34" charset="0"/>
                <a:ea typeface="Calibri" panose="020F0502020204030204" pitchFamily="34" charset="0"/>
                <a:cs typeface="Arial" panose="020B0604020202020204" pitchFamily="34" charset="0"/>
              </a:rPr>
              <a:t>:</a:t>
            </a:r>
            <a:r>
              <a:rPr lang="en-IN" sz="1800" b="1" u="sng" dirty="0">
                <a:effectLst/>
                <a:latin typeface="Arial" panose="020B0604020202020204" pitchFamily="34" charset="0"/>
                <a:ea typeface="Calibri" panose="020F0502020204030204" pitchFamily="34" charset="0"/>
                <a:cs typeface="Arial" panose="020B0604020202020204" pitchFamily="34" charset="0"/>
              </a:rPr>
              <a:t> </a:t>
            </a:r>
          </a:p>
          <a:p>
            <a:pPr marL="0" indent="0">
              <a:lnSpc>
                <a:spcPct val="107000"/>
              </a:lnSpc>
              <a:spcAft>
                <a:spcPts val="80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It tends to converge faster, performance measurement may not be accurate, </a:t>
            </a:r>
            <a:r>
              <a:rPr lang="en-IN" sz="1800" dirty="0">
                <a:effectLst/>
                <a:latin typeface="Arial" panose="020B0604020202020204" pitchFamily="34" charset="0"/>
                <a:ea typeface="Calibri" panose="020F0502020204030204" pitchFamily="34" charset="0"/>
                <a:cs typeface="Times New Roman" panose="02020603050405020304" pitchFamily="18" charset="0"/>
              </a:rPr>
              <a:t>training on the required amount of data is computationally expensive due to the cost of propagating high dimensional inputs through the network and problem of gradient being vanished exists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p>
        </p:txBody>
      </p:sp>
    </p:spTree>
    <p:extLst>
      <p:ext uri="{BB962C8B-B14F-4D97-AF65-F5344CB8AC3E}">
        <p14:creationId xmlns:p14="http://schemas.microsoft.com/office/powerpoint/2010/main" val="2277809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A55AF3-1BAC-4F46-A5B8-5FEA2355F434}"/>
              </a:ext>
            </a:extLst>
          </p:cNvPr>
          <p:cNvSpPr>
            <a:spLocks noGrp="1"/>
          </p:cNvSpPr>
          <p:nvPr>
            <p:ph idx="1"/>
          </p:nvPr>
        </p:nvSpPr>
        <p:spPr>
          <a:xfrm>
            <a:off x="642937" y="728662"/>
            <a:ext cx="9729787" cy="5143500"/>
          </a:xfrm>
        </p:spPr>
        <p:txBody>
          <a:bodyPr>
            <a:noAutofit/>
          </a:bodyPr>
          <a:lstStyle/>
          <a:p>
            <a:pPr marL="0" indent="0">
              <a:lnSpc>
                <a:spcPct val="107000"/>
              </a:lnSpc>
              <a:spcAft>
                <a:spcPts val="800"/>
              </a:spcAft>
              <a:buNone/>
            </a:pPr>
            <a:r>
              <a:rPr lang="en-IN" sz="1800" b="1" dirty="0">
                <a:effectLst/>
                <a:latin typeface="Arial" panose="020B0604020202020204" pitchFamily="34" charset="0"/>
                <a:ea typeface="Calibri" panose="020F0502020204030204" pitchFamily="34" charset="0"/>
                <a:cs typeface="Arial" panose="020B0604020202020204" pitchFamily="34" charset="0"/>
              </a:rPr>
              <a:t>Sawant, S. N. (2014). Sign language recognition system to aid deaf-dumb people using PCA. </a:t>
            </a:r>
            <a:r>
              <a:rPr lang="en-IN" sz="1800" b="1" i="1" dirty="0">
                <a:effectLst/>
                <a:latin typeface="Arial" panose="020B0604020202020204" pitchFamily="34" charset="0"/>
                <a:ea typeface="Calibri" panose="020F0502020204030204" pitchFamily="34" charset="0"/>
                <a:cs typeface="Arial" panose="020B0604020202020204" pitchFamily="34" charset="0"/>
              </a:rPr>
              <a:t>Int. J. </a:t>
            </a:r>
            <a:r>
              <a:rPr lang="en-IN" sz="1800" b="1" i="1" dirty="0" err="1">
                <a:effectLst/>
                <a:latin typeface="Arial" panose="020B0604020202020204" pitchFamily="34" charset="0"/>
                <a:ea typeface="Calibri" panose="020F0502020204030204" pitchFamily="34" charset="0"/>
                <a:cs typeface="Arial" panose="020B0604020202020204" pitchFamily="34" charset="0"/>
              </a:rPr>
              <a:t>Comput</a:t>
            </a:r>
            <a:r>
              <a:rPr lang="en-IN" sz="1800" b="1" i="1" dirty="0">
                <a:effectLst/>
                <a:latin typeface="Arial" panose="020B0604020202020204" pitchFamily="34" charset="0"/>
                <a:ea typeface="Calibri" panose="020F0502020204030204" pitchFamily="34" charset="0"/>
                <a:cs typeface="Arial" panose="020B0604020202020204" pitchFamily="34" charset="0"/>
              </a:rPr>
              <a:t>. Sci. Eng. Technol.(IJCSET)</a:t>
            </a:r>
            <a:r>
              <a:rPr lang="en-IN" sz="1800" b="1" dirty="0">
                <a:effectLst/>
                <a:latin typeface="Arial" panose="020B0604020202020204" pitchFamily="34" charset="0"/>
                <a:ea typeface="Calibri" panose="020F0502020204030204" pitchFamily="34" charset="0"/>
                <a:cs typeface="Arial" panose="020B0604020202020204" pitchFamily="34" charset="0"/>
              </a:rPr>
              <a:t>, </a:t>
            </a:r>
            <a:r>
              <a:rPr lang="en-IN" sz="1800" b="1" i="1" dirty="0">
                <a:effectLst/>
                <a:latin typeface="Arial" panose="020B0604020202020204" pitchFamily="34" charset="0"/>
                <a:ea typeface="Calibri" panose="020F0502020204030204" pitchFamily="34" charset="0"/>
                <a:cs typeface="Arial" panose="020B0604020202020204" pitchFamily="34" charset="0"/>
              </a:rPr>
              <a:t>5</a:t>
            </a:r>
            <a:r>
              <a:rPr lang="en-IN" sz="1800" b="1" dirty="0">
                <a:effectLst/>
                <a:latin typeface="Arial" panose="020B0604020202020204" pitchFamily="34" charset="0"/>
                <a:ea typeface="Calibri" panose="020F0502020204030204" pitchFamily="34" charset="0"/>
                <a:cs typeface="Arial" panose="020B0604020202020204" pitchFamily="34" charset="0"/>
              </a:rPr>
              <a:t>(05).</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Arial" panose="020B0604020202020204" pitchFamily="34" charset="0"/>
              </a:rPr>
              <a:t>Here vision-based approach has been used. This paper presents design and implementation of real time Sign Language Recognition system to recognize 26 gestures from the Indian Sign Language using MATLAB. The signs are captured by using web cam. These signs are pre-processed for feature extraction using HSV colour model. The obtained features are compared by using Principal Component Analysis (PCA) algorithm. Minimum Euclidean distance is calculated for sign recognition, after comparing features of captured sign with testing database minimum. The recognized gesture is then converted into voice and text format.</a:t>
            </a:r>
          </a:p>
          <a:p>
            <a:pPr marL="0" indent="0">
              <a:lnSpc>
                <a:spcPct val="107000"/>
              </a:lnSpc>
              <a:spcAft>
                <a:spcPts val="800"/>
              </a:spcAft>
              <a:buNone/>
            </a:pPr>
            <a:r>
              <a:rPr lang="en-IN" sz="1800" b="1" u="sng" dirty="0">
                <a:effectLst/>
                <a:latin typeface="Arial" panose="020B0604020202020204" pitchFamily="34" charset="0"/>
                <a:ea typeface="Calibri" panose="020F0502020204030204" pitchFamily="34" charset="0"/>
                <a:cs typeface="Arial" panose="020B0604020202020204" pitchFamily="34" charset="0"/>
              </a:rPr>
              <a:t>Limitation</a:t>
            </a:r>
            <a:r>
              <a:rPr lang="en-IN" sz="1800" b="1" dirty="0">
                <a:effectLst/>
                <a:latin typeface="Arial" panose="020B0604020202020204" pitchFamily="34" charset="0"/>
                <a:ea typeface="Calibri" panose="020F0502020204030204" pitchFamily="34" charset="0"/>
                <a:cs typeface="Arial" panose="020B0604020202020204" pitchFamily="34" charset="0"/>
              </a:rPr>
              <a:t>:</a:t>
            </a:r>
            <a:r>
              <a:rPr lang="en-IN" sz="1800" b="1" u="sng" dirty="0">
                <a:effectLst/>
                <a:latin typeface="Arial" panose="020B0604020202020204" pitchFamily="34" charset="0"/>
                <a:ea typeface="Calibri" panose="020F0502020204030204" pitchFamily="34" charset="0"/>
                <a:cs typeface="Arial" panose="020B0604020202020204" pitchFamily="34" charset="0"/>
              </a:rPr>
              <a:t> </a:t>
            </a:r>
          </a:p>
          <a:p>
            <a:pPr marL="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Arial" panose="020B0604020202020204" pitchFamily="34" charset="0"/>
              </a:rPr>
              <a:t>Background Subtraction wasn’t implemented and the accuracy of it was very low.</a:t>
            </a:r>
          </a:p>
        </p:txBody>
      </p:sp>
    </p:spTree>
    <p:extLst>
      <p:ext uri="{BB962C8B-B14F-4D97-AF65-F5344CB8AC3E}">
        <p14:creationId xmlns:p14="http://schemas.microsoft.com/office/powerpoint/2010/main" val="17429470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2298</TotalTime>
  <Words>1814</Words>
  <Application>Microsoft Office PowerPoint</Application>
  <PresentationFormat>Widescreen</PresentationFormat>
  <Paragraphs>87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Rounded MT Bold</vt:lpstr>
      <vt:lpstr>Calibri</vt:lpstr>
      <vt:lpstr>Century Gothic</vt:lpstr>
      <vt:lpstr>Wingdings</vt:lpstr>
      <vt:lpstr>Wingdings 3</vt:lpstr>
      <vt:lpstr>Ion</vt:lpstr>
      <vt:lpstr>CSE4019  Image Processing </vt:lpstr>
      <vt:lpstr>TEAM MEMBERS</vt:lpstr>
      <vt:lpstr>ABSTRACT</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PROPOSED SYSTEM (PROJECT METHODOLOGY)</vt:lpstr>
      <vt:lpstr>DATASET</vt:lpstr>
      <vt:lpstr>PROBLEM STATEMENT (NOVELTY)</vt:lpstr>
      <vt:lpstr>DESIGN DIAGRAMS</vt:lpstr>
      <vt:lpstr>FLOWCHART OF THE SYSTEM</vt:lpstr>
      <vt:lpstr>PROPOSED MODULES</vt:lpstr>
      <vt:lpstr>1. IMAGE CAPTURING</vt:lpstr>
      <vt:lpstr>3. FEATURE EXTRACTION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Faraz Suhail</dc:creator>
  <cp:lastModifiedBy>GOVIL HARDIK AMIT KUMAR</cp:lastModifiedBy>
  <cp:revision>271</cp:revision>
  <dcterms:created xsi:type="dcterms:W3CDTF">2020-04-10T08:58:25Z</dcterms:created>
  <dcterms:modified xsi:type="dcterms:W3CDTF">2021-12-30T16:44:36Z</dcterms:modified>
</cp:coreProperties>
</file>