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Lora"/>
      <p:regular r:id="rId34"/>
      <p:bold r:id="rId35"/>
      <p:italic r:id="rId36"/>
      <p:boldItalic r:id="rId37"/>
    </p:embeddedFont>
    <p:embeddedFont>
      <p:font typeface="Quattrocento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QuattrocentoSans-italic.fntdata"/><Relationship Id="rId20" Type="http://schemas.openxmlformats.org/officeDocument/2006/relationships/slide" Target="slides/slide16.xml"/><Relationship Id="rId41" Type="http://schemas.openxmlformats.org/officeDocument/2006/relationships/font" Target="fonts/QuattrocentoSans-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Lora-bold.fntdata"/><Relationship Id="rId12" Type="http://schemas.openxmlformats.org/officeDocument/2006/relationships/slide" Target="slides/slide8.xml"/><Relationship Id="rId34" Type="http://schemas.openxmlformats.org/officeDocument/2006/relationships/font" Target="fonts/Lora-regular.fntdata"/><Relationship Id="rId15" Type="http://schemas.openxmlformats.org/officeDocument/2006/relationships/slide" Target="slides/slide11.xml"/><Relationship Id="rId37" Type="http://schemas.openxmlformats.org/officeDocument/2006/relationships/font" Target="fonts/Lora-boldItalic.fntdata"/><Relationship Id="rId14" Type="http://schemas.openxmlformats.org/officeDocument/2006/relationships/slide" Target="slides/slide10.xml"/><Relationship Id="rId36" Type="http://schemas.openxmlformats.org/officeDocument/2006/relationships/font" Target="fonts/Lora-italic.fntdata"/><Relationship Id="rId17" Type="http://schemas.openxmlformats.org/officeDocument/2006/relationships/slide" Target="slides/slide13.xml"/><Relationship Id="rId39" Type="http://schemas.openxmlformats.org/officeDocument/2006/relationships/font" Target="fonts/QuattrocentoSans-bold.fntdata"/><Relationship Id="rId16" Type="http://schemas.openxmlformats.org/officeDocument/2006/relationships/slide" Target="slides/slide12.xml"/><Relationship Id="rId38" Type="http://schemas.openxmlformats.org/officeDocument/2006/relationships/font" Target="fonts/QuattrocentoSans-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ddf2a5b67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ddf2a5b6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ddf2a5b67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ddf2a5b6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ddf2a5b67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ddf2a5b6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ddf2a5b67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ddf2a5b6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ddf2a5b67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ddf2a5b6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ddf2a5b67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ddf2a5b6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ddf2a5b67_0_1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ddf2a5b6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ddf2a5b67_0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ddf2a5b6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4c3e7804d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4c3e7804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4c3e7804d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4c3e7804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4c3e7804d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4c3e7804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4c3e7804d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04c3e7804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4c3e7804d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4c3e7804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4c3e7804d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4c3e7804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4c3e7804d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4c3e7804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4c3e7804d_0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4c3e7804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04c3e7804d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04c3e7804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4c3e7804d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04c3e7804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4c3e7804d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4c3e7804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ddf2a5b67_0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eddf2a5b6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4c3e7804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4c3e780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ddf2a5b67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ddf2a5b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ddf2a5b67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ddf2a5b6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ddf2a5b67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ddf2a5b6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ddf2a5b67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ddf2a5b6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ddf2a5b67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ddf2a5b6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96630" y="2003888"/>
            <a:ext cx="4523700" cy="1159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cxnSp>
        <p:nvCxnSpPr>
          <p:cNvPr id="11" name="Google Shape;11;p2"/>
          <p:cNvCxnSpPr/>
          <p:nvPr/>
        </p:nvCxnSpPr>
        <p:spPr>
          <a:xfrm>
            <a:off x="-6025" y="3676512"/>
            <a:ext cx="9162000" cy="0"/>
          </a:xfrm>
          <a:prstGeom prst="straightConnector1">
            <a:avLst/>
          </a:prstGeom>
          <a:noFill/>
          <a:ln cap="flat" cmpd="sng" w="9525">
            <a:solidFill>
              <a:srgbClr val="000000"/>
            </a:solidFill>
            <a:prstDash val="solid"/>
            <a:round/>
            <a:headEnd len="med" w="med" type="none"/>
            <a:tailEnd len="med" w="med" type="none"/>
          </a:ln>
        </p:spPr>
      </p:cxnSp>
      <p:sp>
        <p:nvSpPr>
          <p:cNvPr id="12" name="Google Shape;12;p2"/>
          <p:cNvSpPr/>
          <p:nvPr/>
        </p:nvSpPr>
        <p:spPr>
          <a:xfrm>
            <a:off x="111795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65" name="Shape 65"/>
        <p:cNvGrpSpPr/>
        <p:nvPr/>
      </p:nvGrpSpPr>
      <p:grpSpPr>
        <a:xfrm>
          <a:off x="0" y="0"/>
          <a:ext cx="0" cy="0"/>
          <a:chOff x="0" y="0"/>
          <a:chExt cx="0" cy="0"/>
        </a:xfrm>
      </p:grpSpPr>
      <p:sp>
        <p:nvSpPr>
          <p:cNvPr id="66" name="Google Shape;66;p1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txBox="1"/>
          <p:nvPr>
            <p:ph idx="1" type="subTitle"/>
          </p:nvPr>
        </p:nvSpPr>
        <p:spPr>
          <a:xfrm>
            <a:off x="2022300" y="2815923"/>
            <a:ext cx="5591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15" name="Google Shape;15;p3"/>
          <p:cNvCxnSpPr/>
          <p:nvPr/>
        </p:nvCxnSpPr>
        <p:spPr>
          <a:xfrm>
            <a:off x="-6025" y="2571762"/>
            <a:ext cx="1984500" cy="0"/>
          </a:xfrm>
          <a:prstGeom prst="straightConnector1">
            <a:avLst/>
          </a:prstGeom>
          <a:noFill/>
          <a:ln cap="flat" cmpd="sng" w="9525">
            <a:solidFill>
              <a:srgbClr val="CCCCCC"/>
            </a:solidFill>
            <a:prstDash val="solid"/>
            <a:round/>
            <a:headEnd len="med" w="med" type="none"/>
            <a:tailEnd len="med" w="med" type="none"/>
          </a:ln>
        </p:spPr>
      </p:cxnSp>
      <p:sp>
        <p:nvSpPr>
          <p:cNvPr id="16" name="Google Shape;16;p3"/>
          <p:cNvSpPr/>
          <p:nvPr/>
        </p:nvSpPr>
        <p:spPr>
          <a:xfrm>
            <a:off x="1117950" y="228825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18" name="Google Shape;18;p3"/>
          <p:cNvCxnSpPr/>
          <p:nvPr/>
        </p:nvCxnSpPr>
        <p:spPr>
          <a:xfrm>
            <a:off x="5898975" y="2571750"/>
            <a:ext cx="3251100" cy="0"/>
          </a:xfrm>
          <a:prstGeom prst="straightConnector1">
            <a:avLst/>
          </a:prstGeom>
          <a:noFill/>
          <a:ln cap="flat" cmpd="sng" w="9525">
            <a:solidFill>
              <a:srgbClr val="CCCCCC"/>
            </a:solidFill>
            <a:prstDash val="solid"/>
            <a:round/>
            <a:headEnd len="med" w="med" type="none"/>
            <a:tailEnd len="med" w="med" type="none"/>
          </a:ln>
        </p:spPr>
      </p:cxnSp>
      <p:sp>
        <p:nvSpPr>
          <p:cNvPr id="19" name="Google Shape;19;p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0" name="Shape 20"/>
        <p:cNvGrpSpPr/>
        <p:nvPr/>
      </p:nvGrpSpPr>
      <p:grpSpPr>
        <a:xfrm>
          <a:off x="0" y="0"/>
          <a:ext cx="0" cy="0"/>
          <a:chOff x="0" y="0"/>
          <a:chExt cx="0" cy="0"/>
        </a:xfrm>
      </p:grpSpPr>
      <p:sp>
        <p:nvSpPr>
          <p:cNvPr id="21" name="Google Shape;21;p4"/>
          <p:cNvSpPr txBox="1"/>
          <p:nvPr>
            <p:ph idx="1" type="body"/>
          </p:nvPr>
        </p:nvSpPr>
        <p:spPr>
          <a:xfrm>
            <a:off x="2105050" y="2238000"/>
            <a:ext cx="4933800" cy="819900"/>
          </a:xfrm>
          <a:prstGeom prst="rect">
            <a:avLst/>
          </a:prstGeom>
        </p:spPr>
        <p:txBody>
          <a:bodyPr anchorCtr="0" anchor="b" bIns="91425" lIns="91425" spcFirstLastPara="1" rIns="91425" wrap="square" tIns="91425">
            <a:noAutofit/>
          </a:bodyPr>
          <a:lstStyle>
            <a:lvl1pPr indent="-381000" lvl="0" marL="457200" rtl="0" algn="ctr">
              <a:spcBef>
                <a:spcPts val="600"/>
              </a:spcBef>
              <a:spcAft>
                <a:spcPts val="0"/>
              </a:spcAft>
              <a:buSzPts val="2400"/>
              <a:buFont typeface="Lora"/>
              <a:buChar char="◉"/>
              <a:defRPr i="1" sz="2400">
                <a:latin typeface="Lora"/>
                <a:ea typeface="Lora"/>
                <a:cs typeface="Lora"/>
                <a:sym typeface="Lora"/>
              </a:defRPr>
            </a:lvl1pPr>
            <a:lvl2pPr indent="-355600" lvl="1" marL="914400" rtl="0" algn="ctr">
              <a:spcBef>
                <a:spcPts val="0"/>
              </a:spcBef>
              <a:spcAft>
                <a:spcPts val="0"/>
              </a:spcAft>
              <a:buSzPts val="2000"/>
              <a:buFont typeface="Lora"/>
              <a:buChar char="○"/>
              <a:defRPr i="1">
                <a:latin typeface="Lora"/>
                <a:ea typeface="Lora"/>
                <a:cs typeface="Lora"/>
                <a:sym typeface="Lora"/>
              </a:defRPr>
            </a:lvl2pPr>
            <a:lvl3pPr indent="-355600" lvl="2" marL="1371600" rtl="0" algn="ctr">
              <a:spcBef>
                <a:spcPts val="0"/>
              </a:spcBef>
              <a:spcAft>
                <a:spcPts val="0"/>
              </a:spcAft>
              <a:buSzPts val="2000"/>
              <a:buFont typeface="Lora"/>
              <a:buChar char="■"/>
              <a:defRPr i="1">
                <a:latin typeface="Lora"/>
                <a:ea typeface="Lora"/>
                <a:cs typeface="Lora"/>
                <a:sym typeface="Lora"/>
              </a:defRPr>
            </a:lvl3pPr>
            <a:lvl4pPr indent="-381000" lvl="3" marL="1828800" rtl="0" algn="ctr">
              <a:spcBef>
                <a:spcPts val="0"/>
              </a:spcBef>
              <a:spcAft>
                <a:spcPts val="0"/>
              </a:spcAft>
              <a:buSzPts val="2400"/>
              <a:buFont typeface="Lora"/>
              <a:buChar char="●"/>
              <a:defRPr i="1" sz="2400">
                <a:latin typeface="Lora"/>
                <a:ea typeface="Lora"/>
                <a:cs typeface="Lora"/>
                <a:sym typeface="Lora"/>
              </a:defRPr>
            </a:lvl4pPr>
            <a:lvl5pPr indent="-381000" lvl="4" marL="2286000" rtl="0" algn="ctr">
              <a:spcBef>
                <a:spcPts val="0"/>
              </a:spcBef>
              <a:spcAft>
                <a:spcPts val="0"/>
              </a:spcAft>
              <a:buSzPts val="2400"/>
              <a:buFont typeface="Lora"/>
              <a:buChar char="○"/>
              <a:defRPr i="1" sz="2400">
                <a:latin typeface="Lora"/>
                <a:ea typeface="Lora"/>
                <a:cs typeface="Lora"/>
                <a:sym typeface="Lora"/>
              </a:defRPr>
            </a:lvl5pPr>
            <a:lvl6pPr indent="-381000" lvl="5" marL="2743200" rtl="0" algn="ctr">
              <a:spcBef>
                <a:spcPts val="0"/>
              </a:spcBef>
              <a:spcAft>
                <a:spcPts val="0"/>
              </a:spcAft>
              <a:buSzPts val="2400"/>
              <a:buFont typeface="Lora"/>
              <a:buChar char="■"/>
              <a:defRPr i="1" sz="2400">
                <a:latin typeface="Lora"/>
                <a:ea typeface="Lora"/>
                <a:cs typeface="Lora"/>
                <a:sym typeface="Lora"/>
              </a:defRPr>
            </a:lvl6pPr>
            <a:lvl7pPr indent="-381000" lvl="6" marL="3200400" rtl="0" algn="ctr">
              <a:spcBef>
                <a:spcPts val="0"/>
              </a:spcBef>
              <a:spcAft>
                <a:spcPts val="0"/>
              </a:spcAft>
              <a:buSzPts val="2400"/>
              <a:buFont typeface="Lora"/>
              <a:buChar char="●"/>
              <a:defRPr i="1" sz="2400">
                <a:latin typeface="Lora"/>
                <a:ea typeface="Lora"/>
                <a:cs typeface="Lora"/>
                <a:sym typeface="Lora"/>
              </a:defRPr>
            </a:lvl7pPr>
            <a:lvl8pPr indent="-381000" lvl="7" marL="3657600" rtl="0" algn="ctr">
              <a:spcBef>
                <a:spcPts val="0"/>
              </a:spcBef>
              <a:spcAft>
                <a:spcPts val="0"/>
              </a:spcAft>
              <a:buSzPts val="2400"/>
              <a:buFont typeface="Lora"/>
              <a:buChar char="○"/>
              <a:defRPr i="1" sz="2400">
                <a:latin typeface="Lora"/>
                <a:ea typeface="Lora"/>
                <a:cs typeface="Lora"/>
                <a:sym typeface="Lora"/>
              </a:defRPr>
            </a:lvl8pPr>
            <a:lvl9pPr indent="-381000" lvl="8" marL="4114800" algn="ctr">
              <a:spcBef>
                <a:spcPts val="0"/>
              </a:spcBef>
              <a:spcAft>
                <a:spcPts val="0"/>
              </a:spcAft>
              <a:buSzPts val="2400"/>
              <a:buFont typeface="Lora"/>
              <a:buChar char="■"/>
              <a:defRPr i="1" sz="2400">
                <a:latin typeface="Lora"/>
                <a:ea typeface="Lora"/>
                <a:cs typeface="Lora"/>
                <a:sym typeface="Lora"/>
              </a:defRPr>
            </a:lvl9pPr>
          </a:lstStyle>
          <a:p/>
        </p:txBody>
      </p:sp>
      <p:cxnSp>
        <p:nvCxnSpPr>
          <p:cNvPr id="22" name="Google Shape;22;p4"/>
          <p:cNvCxnSpPr/>
          <p:nvPr/>
        </p:nvCxnSpPr>
        <p:spPr>
          <a:xfrm>
            <a:off x="4584075" y="3676500"/>
            <a:ext cx="0" cy="1480500"/>
          </a:xfrm>
          <a:prstGeom prst="straightConnector1">
            <a:avLst/>
          </a:prstGeom>
          <a:noFill/>
          <a:ln cap="flat" cmpd="sng" w="9525">
            <a:solidFill>
              <a:srgbClr val="CCCCCC"/>
            </a:solidFill>
            <a:prstDash val="solid"/>
            <a:round/>
            <a:headEnd len="med" w="med" type="none"/>
            <a:tailEnd len="med" w="med" type="none"/>
          </a:ln>
        </p:spPr>
      </p:cxnSp>
      <p:sp>
        <p:nvSpPr>
          <p:cNvPr id="23" name="Google Shape;23;p4"/>
          <p:cNvSpPr/>
          <p:nvPr/>
        </p:nvSpPr>
        <p:spPr>
          <a:xfrm>
            <a:off x="428850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Lora"/>
                <a:ea typeface="Lora"/>
                <a:cs typeface="Lora"/>
                <a:sym typeface="Lora"/>
              </a:rPr>
              <a:t>“</a:t>
            </a:r>
            <a:endParaRPr b="1" sz="3600">
              <a:latin typeface="Lora"/>
              <a:ea typeface="Lora"/>
              <a:cs typeface="Lora"/>
              <a:sym typeface="Lora"/>
            </a:endParaRPr>
          </a:p>
        </p:txBody>
      </p:sp>
      <p:sp>
        <p:nvSpPr>
          <p:cNvPr id="25" name="Google Shape;25;p4"/>
          <p:cNvSpPr txBox="1"/>
          <p:nvPr>
            <p:ph idx="12" type="sldNum"/>
          </p:nvPr>
        </p:nvSpPr>
        <p:spPr>
          <a:xfrm>
            <a:off x="4297650" y="1"/>
            <a:ext cx="548700" cy="393600"/>
          </a:xfrm>
          <a:prstGeom prst="rect">
            <a:avLst/>
          </a:prstGeom>
        </p:spPr>
        <p:txBody>
          <a:bodyPr anchorCtr="0" anchor="t"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28" name="Google Shape;28;p5"/>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Lora"/>
              <a:buNone/>
              <a:defRPr b="1" sz="2000">
                <a:latin typeface="Lora"/>
                <a:ea typeface="Lora"/>
                <a:cs typeface="Lora"/>
                <a:sym typeface="Lora"/>
              </a:defRPr>
            </a:lvl1pPr>
            <a:lvl2pPr lvl="1" rtl="0">
              <a:spcBef>
                <a:spcPts val="0"/>
              </a:spcBef>
              <a:spcAft>
                <a:spcPts val="0"/>
              </a:spcAft>
              <a:buSzPts val="2000"/>
              <a:buFont typeface="Lora"/>
              <a:buNone/>
              <a:defRPr b="1" sz="2000">
                <a:highlight>
                  <a:srgbClr val="FFFFFF"/>
                </a:highlight>
                <a:latin typeface="Lora"/>
                <a:ea typeface="Lora"/>
                <a:cs typeface="Lora"/>
                <a:sym typeface="Lora"/>
              </a:defRPr>
            </a:lvl2pPr>
            <a:lvl3pPr lvl="2" rtl="0">
              <a:spcBef>
                <a:spcPts val="0"/>
              </a:spcBef>
              <a:spcAft>
                <a:spcPts val="0"/>
              </a:spcAft>
              <a:buSzPts val="2000"/>
              <a:buFont typeface="Lora"/>
              <a:buNone/>
              <a:defRPr b="1" sz="2000">
                <a:highlight>
                  <a:srgbClr val="FFFFFF"/>
                </a:highlight>
                <a:latin typeface="Lora"/>
                <a:ea typeface="Lora"/>
                <a:cs typeface="Lora"/>
                <a:sym typeface="Lora"/>
              </a:defRPr>
            </a:lvl3pPr>
            <a:lvl4pPr lvl="3" rtl="0">
              <a:spcBef>
                <a:spcPts val="0"/>
              </a:spcBef>
              <a:spcAft>
                <a:spcPts val="0"/>
              </a:spcAft>
              <a:buSzPts val="2000"/>
              <a:buFont typeface="Lora"/>
              <a:buNone/>
              <a:defRPr b="1" sz="2000">
                <a:highlight>
                  <a:srgbClr val="FFFFFF"/>
                </a:highlight>
                <a:latin typeface="Lora"/>
                <a:ea typeface="Lora"/>
                <a:cs typeface="Lora"/>
                <a:sym typeface="Lora"/>
              </a:defRPr>
            </a:lvl4pPr>
            <a:lvl5pPr lvl="4" rtl="0">
              <a:spcBef>
                <a:spcPts val="0"/>
              </a:spcBef>
              <a:spcAft>
                <a:spcPts val="0"/>
              </a:spcAft>
              <a:buSzPts val="2000"/>
              <a:buFont typeface="Lora"/>
              <a:buNone/>
              <a:defRPr b="1" sz="2000">
                <a:highlight>
                  <a:srgbClr val="FFFFFF"/>
                </a:highlight>
                <a:latin typeface="Lora"/>
                <a:ea typeface="Lora"/>
                <a:cs typeface="Lora"/>
                <a:sym typeface="Lora"/>
              </a:defRPr>
            </a:lvl5pPr>
            <a:lvl6pPr lvl="5" rtl="0">
              <a:spcBef>
                <a:spcPts val="0"/>
              </a:spcBef>
              <a:spcAft>
                <a:spcPts val="0"/>
              </a:spcAft>
              <a:buSzPts val="2000"/>
              <a:buFont typeface="Lora"/>
              <a:buNone/>
              <a:defRPr b="1" sz="2000">
                <a:highlight>
                  <a:srgbClr val="FFFFFF"/>
                </a:highlight>
                <a:latin typeface="Lora"/>
                <a:ea typeface="Lora"/>
                <a:cs typeface="Lora"/>
                <a:sym typeface="Lora"/>
              </a:defRPr>
            </a:lvl6pPr>
            <a:lvl7pPr lvl="6" rtl="0">
              <a:spcBef>
                <a:spcPts val="0"/>
              </a:spcBef>
              <a:spcAft>
                <a:spcPts val="0"/>
              </a:spcAft>
              <a:buSzPts val="2000"/>
              <a:buFont typeface="Lora"/>
              <a:buNone/>
              <a:defRPr b="1" sz="2000">
                <a:highlight>
                  <a:srgbClr val="FFFFFF"/>
                </a:highlight>
                <a:latin typeface="Lora"/>
                <a:ea typeface="Lora"/>
                <a:cs typeface="Lora"/>
                <a:sym typeface="Lora"/>
              </a:defRPr>
            </a:lvl7pPr>
            <a:lvl8pPr lvl="7" rtl="0">
              <a:spcBef>
                <a:spcPts val="0"/>
              </a:spcBef>
              <a:spcAft>
                <a:spcPts val="0"/>
              </a:spcAft>
              <a:buSzPts val="2000"/>
              <a:buFont typeface="Lora"/>
              <a:buNone/>
              <a:defRPr b="1" sz="2000">
                <a:highlight>
                  <a:srgbClr val="FFFFFF"/>
                </a:highlight>
                <a:latin typeface="Lora"/>
                <a:ea typeface="Lora"/>
                <a:cs typeface="Lora"/>
                <a:sym typeface="Lora"/>
              </a:defRPr>
            </a:lvl8pPr>
            <a:lvl9pPr lvl="8" rtl="0">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30" name="Google Shape;30;p5"/>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31" name="Google Shape;31;p5"/>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32" name="Google Shape;32;p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3" name="Shape 33"/>
        <p:cNvGrpSpPr/>
        <p:nvPr/>
      </p:nvGrpSpPr>
      <p:grpSpPr>
        <a:xfrm>
          <a:off x="0" y="0"/>
          <a:ext cx="0" cy="0"/>
          <a:chOff x="0" y="0"/>
          <a:chExt cx="0" cy="0"/>
        </a:xfrm>
      </p:grpSpPr>
      <p:sp>
        <p:nvSpPr>
          <p:cNvPr id="34" name="Google Shape;34;p6"/>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5" name="Google Shape;35;p6"/>
          <p:cNvSpPr txBox="1"/>
          <p:nvPr>
            <p:ph idx="1" type="body"/>
          </p:nvPr>
        </p:nvSpPr>
        <p:spPr>
          <a:xfrm>
            <a:off x="1381250" y="1618700"/>
            <a:ext cx="3425400" cy="3231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6" name="Google Shape;36;p6"/>
          <p:cNvSpPr txBox="1"/>
          <p:nvPr>
            <p:ph idx="2" type="body"/>
          </p:nvPr>
        </p:nvSpPr>
        <p:spPr>
          <a:xfrm>
            <a:off x="5012916" y="1618700"/>
            <a:ext cx="3425400" cy="3231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cxnSp>
        <p:nvCxnSpPr>
          <p:cNvPr id="37" name="Google Shape;37;p6"/>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38" name="Google Shape;38;p6"/>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6"/>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40" name="Google Shape;40;p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1" name="Shape 41"/>
        <p:cNvGrpSpPr/>
        <p:nvPr/>
      </p:nvGrpSpPr>
      <p:grpSpPr>
        <a:xfrm>
          <a:off x="0" y="0"/>
          <a:ext cx="0" cy="0"/>
          <a:chOff x="0" y="0"/>
          <a:chExt cx="0" cy="0"/>
        </a:xfrm>
      </p:grpSpPr>
      <p:sp>
        <p:nvSpPr>
          <p:cNvPr id="42" name="Google Shape;42;p7"/>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3" name="Google Shape;43;p7"/>
          <p:cNvSpPr txBox="1"/>
          <p:nvPr>
            <p:ph idx="1" type="body"/>
          </p:nvPr>
        </p:nvSpPr>
        <p:spPr>
          <a:xfrm>
            <a:off x="1381250"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4" name="Google Shape;44;p7"/>
          <p:cNvSpPr txBox="1"/>
          <p:nvPr>
            <p:ph idx="2" type="body"/>
          </p:nvPr>
        </p:nvSpPr>
        <p:spPr>
          <a:xfrm>
            <a:off x="3834912"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5" name="Google Shape;45;p7"/>
          <p:cNvSpPr txBox="1"/>
          <p:nvPr>
            <p:ph idx="3" type="body"/>
          </p:nvPr>
        </p:nvSpPr>
        <p:spPr>
          <a:xfrm>
            <a:off x="6288573"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cxnSp>
        <p:nvCxnSpPr>
          <p:cNvPr id="46" name="Google Shape;46;p7"/>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47" name="Google Shape;47;p7"/>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7"/>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49" name="Google Shape;49;p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8"/>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cxnSp>
        <p:nvCxnSpPr>
          <p:cNvPr id="52" name="Google Shape;52;p8"/>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53" name="Google Shape;53;p8"/>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8"/>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55" name="Google Shape;55;p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9"/>
          <p:cNvSpPr txBox="1"/>
          <p:nvPr>
            <p:ph idx="1" type="body"/>
          </p:nvPr>
        </p:nvSpPr>
        <p:spPr>
          <a:xfrm>
            <a:off x="1990450" y="4037375"/>
            <a:ext cx="5163000" cy="519600"/>
          </a:xfrm>
          <a:prstGeom prst="rect">
            <a:avLst/>
          </a:prstGeom>
        </p:spPr>
        <p:txBody>
          <a:bodyPr anchorCtr="0" anchor="b" bIns="91425" lIns="91425" spcFirstLastPara="1" rIns="91425" wrap="square" tIns="91425">
            <a:noAutofit/>
          </a:bodyPr>
          <a:lstStyle>
            <a:lvl1pPr indent="-228600" lvl="0" marL="457200" algn="ctr">
              <a:spcBef>
                <a:spcPts val="360"/>
              </a:spcBef>
              <a:spcAft>
                <a:spcPts val="0"/>
              </a:spcAft>
              <a:buSzPts val="1400"/>
              <a:buFont typeface="Lora"/>
              <a:buNone/>
              <a:defRPr i="1" sz="1400">
                <a:latin typeface="Lora"/>
                <a:ea typeface="Lora"/>
                <a:cs typeface="Lora"/>
                <a:sym typeface="Lora"/>
              </a:defRPr>
            </a:lvl1pPr>
          </a:lstStyle>
          <a:p/>
        </p:txBody>
      </p:sp>
      <p:cxnSp>
        <p:nvCxnSpPr>
          <p:cNvPr id="58" name="Google Shape;58;p9"/>
          <p:cNvCxnSpPr/>
          <p:nvPr/>
        </p:nvCxnSpPr>
        <p:spPr>
          <a:xfrm>
            <a:off x="-6025" y="4666129"/>
            <a:ext cx="9162000" cy="0"/>
          </a:xfrm>
          <a:prstGeom prst="straightConnector1">
            <a:avLst/>
          </a:prstGeom>
          <a:noFill/>
          <a:ln cap="flat" cmpd="sng" w="9525">
            <a:solidFill>
              <a:srgbClr val="CCCCCC"/>
            </a:solidFill>
            <a:prstDash val="solid"/>
            <a:round/>
            <a:headEnd len="med" w="med" type="none"/>
            <a:tailEnd len="med" w="med" type="none"/>
          </a:ln>
        </p:spPr>
      </p:cxnSp>
      <p:sp>
        <p:nvSpPr>
          <p:cNvPr id="59" name="Google Shape;59;p9"/>
          <p:cNvSpPr/>
          <p:nvPr/>
        </p:nvSpPr>
        <p:spPr>
          <a:xfrm>
            <a:off x="4457400" y="4551496"/>
            <a:ext cx="229200" cy="229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txBox="1"/>
          <p:nvPr>
            <p:ph idx="12" type="sldNum"/>
          </p:nvPr>
        </p:nvSpPr>
        <p:spPr>
          <a:xfrm>
            <a:off x="4297650" y="4780700"/>
            <a:ext cx="548700" cy="3627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cxnSp>
        <p:nvCxnSpPr>
          <p:cNvPr id="62" name="Google Shape;62;p10"/>
          <p:cNvCxnSpPr/>
          <p:nvPr/>
        </p:nvCxnSpPr>
        <p:spPr>
          <a:xfrm>
            <a:off x="-6025" y="4513729"/>
            <a:ext cx="9162000" cy="0"/>
          </a:xfrm>
          <a:prstGeom prst="straightConnector1">
            <a:avLst/>
          </a:prstGeom>
          <a:noFill/>
          <a:ln cap="flat" cmpd="sng" w="9525">
            <a:solidFill>
              <a:srgbClr val="CCCCCC"/>
            </a:solidFill>
            <a:prstDash val="solid"/>
            <a:round/>
            <a:headEnd len="med" w="med" type="none"/>
            <a:tailEnd len="med" w="med" type="none"/>
          </a:ln>
        </p:spPr>
      </p:cxnSp>
      <p:sp>
        <p:nvSpPr>
          <p:cNvPr id="63" name="Google Shape;63;p10"/>
          <p:cNvSpPr/>
          <p:nvPr/>
        </p:nvSpPr>
        <p:spPr>
          <a:xfrm>
            <a:off x="4293700" y="4235405"/>
            <a:ext cx="556500" cy="55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0"/>
          <p:cNvSpPr txBox="1"/>
          <p:nvPr>
            <p:ph idx="12" type="sldNum"/>
          </p:nvPr>
        </p:nvSpPr>
        <p:spPr>
          <a:xfrm>
            <a:off x="4297650" y="4791900"/>
            <a:ext cx="548700" cy="3516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indent="-355600" lvl="1" marL="9144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indent="-355600" lvl="2" marL="1371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indent="-342900" lvl="3" marL="18288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indent="-342900" lvl="4" marL="22860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indent="-342900" lvl="5" marL="27432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indent="-342900" lvl="6" marL="32004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indent="-342900" lvl="7" marL="36576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indent="-342900" lvl="8" marL="41148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p:txBody>
      </p:sp>
      <p:sp>
        <p:nvSpPr>
          <p:cNvPr id="7" name="Google Shape;7;p1"/>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000"/>
              <a:buFont typeface="Lora"/>
              <a:buNone/>
              <a:defRPr b="1" sz="2000">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b="1" sz="2000">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b="1" sz="2000">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b="1" sz="2000">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b="1" sz="2000">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b="1" sz="2000">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b="1" sz="2000">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b="1" sz="2000">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b="1" sz="2000">
                <a:solidFill>
                  <a:schemeClr val="dk1"/>
                </a:solidFill>
                <a:latin typeface="Lora"/>
                <a:ea typeface="Lora"/>
                <a:cs typeface="Lora"/>
                <a:sym typeface="Lor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type="ctrTitle"/>
          </p:nvPr>
        </p:nvSpPr>
        <p:spPr>
          <a:xfrm>
            <a:off x="996622" y="2003900"/>
            <a:ext cx="71121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SIMULATION OF MOLECULAR DYNAMICS USING OPENMP</a:t>
            </a:r>
            <a:endParaRPr/>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2"/>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2"/>
          <p:cNvSpPr txBox="1"/>
          <p:nvPr/>
        </p:nvSpPr>
        <p:spPr>
          <a:xfrm>
            <a:off x="5530525" y="3958425"/>
            <a:ext cx="3364500" cy="6618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360"/>
              </a:spcBef>
              <a:spcAft>
                <a:spcPts val="0"/>
              </a:spcAft>
              <a:buNone/>
            </a:pPr>
            <a:r>
              <a:rPr i="1" lang="en">
                <a:solidFill>
                  <a:schemeClr val="dk1"/>
                </a:solidFill>
                <a:latin typeface="Lora"/>
                <a:ea typeface="Lora"/>
                <a:cs typeface="Lora"/>
                <a:sym typeface="Lora"/>
              </a:rPr>
              <a:t>Parallel and Distributed Computing </a:t>
            </a:r>
            <a:endParaRPr i="1">
              <a:solidFill>
                <a:schemeClr val="dk1"/>
              </a:solidFill>
              <a:latin typeface="Lora"/>
              <a:ea typeface="Lora"/>
              <a:cs typeface="Lora"/>
              <a:sym typeface="Lora"/>
            </a:endParaRPr>
          </a:p>
          <a:p>
            <a:pPr indent="0" lvl="0" marL="0" marR="0" rtl="0" algn="ctr">
              <a:lnSpc>
                <a:spcPct val="100000"/>
              </a:lnSpc>
              <a:spcBef>
                <a:spcPts val="360"/>
              </a:spcBef>
              <a:spcAft>
                <a:spcPts val="0"/>
              </a:spcAft>
              <a:buNone/>
            </a:pPr>
            <a:r>
              <a:rPr i="1" lang="en">
                <a:solidFill>
                  <a:schemeClr val="dk1"/>
                </a:solidFill>
                <a:latin typeface="Lora"/>
                <a:ea typeface="Lora"/>
                <a:cs typeface="Lora"/>
                <a:sym typeface="Lora"/>
              </a:rPr>
              <a:t>J-Component</a:t>
            </a:r>
            <a:endParaRPr>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1" name="Google Shape;151;p21"/>
          <p:cNvSpPr txBox="1"/>
          <p:nvPr>
            <p:ph type="title"/>
          </p:nvPr>
        </p:nvSpPr>
        <p:spPr>
          <a:xfrm>
            <a:off x="1381250" y="896100"/>
            <a:ext cx="70755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First Paper:</a:t>
            </a:r>
            <a:r>
              <a:rPr lang="en"/>
              <a:t>Couturier, R. and Chipot, C., 2000. Parallel molecular dynamics using OpenMP on a shared memory machine. </a:t>
            </a:r>
            <a:endParaRPr b="0" sz="1000">
              <a:solidFill>
                <a:srgbClr val="777777"/>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52" name="Google Shape;152;p21"/>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The strength of this approach lies in the possibility to proceed incrementally, with only a few alterations of the original, scalar code. If do-loop splitting with OpenMP is certainly less efficient than domain decomposition (DD) approaches, its fast implementation, requiring little knowledge of the source code, also involves significantly less programming effort. Linear wallclock speed-up ratios using four processors, and ranging between 6.0 and 7.0 with eight, underline the cost-effectiveness of OpenMP directives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22"/>
          <p:cNvSpPr txBox="1"/>
          <p:nvPr>
            <p:ph type="title"/>
          </p:nvPr>
        </p:nvSpPr>
        <p:spPr>
          <a:xfrm>
            <a:off x="1381250" y="555200"/>
            <a:ext cx="7245000" cy="77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Second</a:t>
            </a:r>
            <a:r>
              <a:rPr lang="en"/>
              <a:t> Paper:</a:t>
            </a:r>
            <a:r>
              <a:rPr lang="en"/>
              <a:t> Tarmyshov, K.B. and Müller-Plathe, F., 2005. Parallelizing a molecular dynamics algorithm on a multiprocessor workstation using OpenMP. </a:t>
            </a:r>
            <a:endParaRPr/>
          </a:p>
        </p:txBody>
      </p:sp>
      <p:sp>
        <p:nvSpPr>
          <p:cNvPr id="159" name="Google Shape;159;p22"/>
          <p:cNvSpPr txBox="1"/>
          <p:nvPr>
            <p:ph idx="1" type="body"/>
          </p:nvPr>
        </p:nvSpPr>
        <p:spPr>
          <a:xfrm>
            <a:off x="517800" y="1397325"/>
            <a:ext cx="81084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The atomistic molecular dynamics program YASP has been parallelized for shared-memory computer architectures. Parallelization was restricted to the most CPU-time-consuming parts:  neighbor-list construction, calculation of nonbonded, angle and dihedral forces, and constraints. Only in the case of the neighbor list did the data structure have to be changed. The parallel code achieves a useful speedup over the sequential version for systems of several thousand atoms and above. On an IBM Regatta p690+, the throughput increases with the number of processors up to a maximum of 12−16 processors depending on the characteristics of the simulated systems. On dual-processor Xeon systems, the speedup is about 1.7.</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5" name="Google Shape;165;p23"/>
          <p:cNvSpPr txBox="1"/>
          <p:nvPr>
            <p:ph type="title"/>
          </p:nvPr>
        </p:nvSpPr>
        <p:spPr>
          <a:xfrm>
            <a:off x="1381250" y="671225"/>
            <a:ext cx="7269000" cy="66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Third</a:t>
            </a:r>
            <a:r>
              <a:rPr lang="en"/>
              <a:t> Paper:</a:t>
            </a:r>
            <a:r>
              <a:rPr lang="en"/>
              <a:t>Procacci, P., 2016. Hybrid MPI/OpenMP implementation of the ORAC molecular dynamics program for generalized ensemble and fast switching alchemical simulations.</a:t>
            </a:r>
            <a:endParaRPr/>
          </a:p>
        </p:txBody>
      </p:sp>
      <p:sp>
        <p:nvSpPr>
          <p:cNvPr id="166" name="Google Shape;166;p23"/>
          <p:cNvSpPr txBox="1"/>
          <p:nvPr>
            <p:ph idx="1" type="body"/>
          </p:nvPr>
        </p:nvSpPr>
        <p:spPr>
          <a:xfrm>
            <a:off x="1057350" y="1904050"/>
            <a:ext cx="7352700" cy="2845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We present a new release of the ORAC program with a hybrid OpenMP/MPI multilevel parallelism tailored for generalized ensemble (GE) and fast switching double annihilation (FS-DAM) nonequilibrium technology aimed at evaluating the binding free energy in drug-receptor system on high performance computing platforms. The efficiency, simplicity, and inherent parallel nature of the ORAC implementation of the FS-DAM algorithm, project the code as a possible effective tool for a second generation high throughput virtual screening in drug discovery and design.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Research Gaps</a:t>
            </a:r>
            <a:endParaRPr/>
          </a:p>
        </p:txBody>
      </p:sp>
      <p:sp>
        <p:nvSpPr>
          <p:cNvPr id="172" name="Google Shape;172;p24"/>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ora"/>
                <a:ea typeface="Lora"/>
                <a:cs typeface="Lora"/>
                <a:sym typeface="Lora"/>
              </a:rPr>
              <a:t>5</a:t>
            </a:r>
            <a:endParaRPr sz="2400">
              <a:latin typeface="Lora"/>
              <a:ea typeface="Lora"/>
              <a:cs typeface="Lora"/>
              <a:sym typeface="Lora"/>
            </a:endParaRPr>
          </a:p>
        </p:txBody>
      </p:sp>
      <p:sp>
        <p:nvSpPr>
          <p:cNvPr id="173" name="Google Shape;173;p2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idx="1" type="body"/>
          </p:nvPr>
        </p:nvSpPr>
        <p:spPr>
          <a:xfrm>
            <a:off x="374125" y="1618700"/>
            <a:ext cx="4432500" cy="323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Structural changes in proteins can take nanoseconds (10–9 s), microseconds (10–6 s), milliseconds (10–3 s), or longer – Millions to trillions of sequential time steps for nanosecond to millisecond events (and even more for slower ones) Until lately, simulations of 1 microsecond were unusual. </a:t>
            </a:r>
            <a:endParaRPr/>
          </a:p>
        </p:txBody>
      </p:sp>
      <p:sp>
        <p:nvSpPr>
          <p:cNvPr id="179" name="Google Shape;179;p25"/>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Research Gaps</a:t>
            </a:r>
            <a:endParaRPr/>
          </a:p>
        </p:txBody>
      </p:sp>
      <p:sp>
        <p:nvSpPr>
          <p:cNvPr id="180" name="Google Shape;180;p2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1" name="Google Shape;181;p25"/>
          <p:cNvSpPr txBox="1"/>
          <p:nvPr>
            <p:ph idx="2" type="body"/>
          </p:nvPr>
        </p:nvSpPr>
        <p:spPr>
          <a:xfrm>
            <a:off x="5012926" y="1618700"/>
            <a:ext cx="3946500" cy="323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Advances in computer power have allowed microsecond simulations, but simulation periods continue a challenge. Enabling longer-timescale simulations is an active research area, connecting:  Algorithmic developments  Parallel computing  Hardware: GPUs, specialized hardware </a:t>
            </a:r>
            <a:endParaRPr/>
          </a:p>
          <a:p>
            <a:pPr indent="0" lvl="0" marL="0" rtl="0" algn="l">
              <a:spcBef>
                <a:spcPts val="6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Architecture Diagram</a:t>
            </a:r>
            <a:endParaRPr/>
          </a:p>
        </p:txBody>
      </p:sp>
      <p:sp>
        <p:nvSpPr>
          <p:cNvPr id="187" name="Google Shape;187;p26"/>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ora"/>
                <a:ea typeface="Lora"/>
                <a:cs typeface="Lora"/>
                <a:sym typeface="Lora"/>
              </a:rPr>
              <a:t>6</a:t>
            </a:r>
            <a:endParaRPr sz="2400">
              <a:latin typeface="Lora"/>
              <a:ea typeface="Lora"/>
              <a:cs typeface="Lora"/>
              <a:sym typeface="Lora"/>
            </a:endParaRPr>
          </a:p>
        </p:txBody>
      </p:sp>
      <p:sp>
        <p:nvSpPr>
          <p:cNvPr id="188" name="Google Shape;188;p2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idx="12" type="sldNum"/>
          </p:nvPr>
        </p:nvSpPr>
        <p:spPr>
          <a:xfrm>
            <a:off x="4297650" y="4780700"/>
            <a:ext cx="548700" cy="36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94" name="Google Shape;194;p27"/>
          <p:cNvPicPr preferRelativeResize="0"/>
          <p:nvPr/>
        </p:nvPicPr>
        <p:blipFill>
          <a:blip r:embed="rId3">
            <a:alphaModFix/>
          </a:blip>
          <a:stretch>
            <a:fillRect/>
          </a:stretch>
        </p:blipFill>
        <p:spPr>
          <a:xfrm>
            <a:off x="1802450" y="76250"/>
            <a:ext cx="5339226" cy="49909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idx="1" type="body"/>
          </p:nvPr>
        </p:nvSpPr>
        <p:spPr>
          <a:xfrm>
            <a:off x="1990450" y="4037375"/>
            <a:ext cx="5163000" cy="519600"/>
          </a:xfrm>
          <a:prstGeom prst="rect">
            <a:avLst/>
          </a:prstGeom>
        </p:spPr>
        <p:txBody>
          <a:bodyPr anchorCtr="0" anchor="b" bIns="91425" lIns="91425" spcFirstLastPara="1" rIns="91425" wrap="square" tIns="91425">
            <a:noAutofit/>
          </a:bodyPr>
          <a:lstStyle/>
          <a:p>
            <a:pPr indent="0" lvl="0" marL="0" rtl="0" algn="ctr">
              <a:spcBef>
                <a:spcPts val="360"/>
              </a:spcBef>
              <a:spcAft>
                <a:spcPts val="0"/>
              </a:spcAft>
              <a:buNone/>
            </a:pPr>
            <a:r>
              <a:rPr lang="en"/>
              <a:t>Architecture Flow Diagram</a:t>
            </a:r>
            <a:endParaRPr/>
          </a:p>
        </p:txBody>
      </p:sp>
      <p:sp>
        <p:nvSpPr>
          <p:cNvPr id="200" name="Google Shape;200;p28"/>
          <p:cNvSpPr txBox="1"/>
          <p:nvPr>
            <p:ph idx="12" type="sldNum"/>
          </p:nvPr>
        </p:nvSpPr>
        <p:spPr>
          <a:xfrm>
            <a:off x="4297650" y="4780700"/>
            <a:ext cx="548700" cy="36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01" name="Google Shape;201;p28"/>
          <p:cNvPicPr preferRelativeResize="0"/>
          <p:nvPr/>
        </p:nvPicPr>
        <p:blipFill>
          <a:blip r:embed="rId3">
            <a:alphaModFix/>
          </a:blip>
          <a:stretch>
            <a:fillRect/>
          </a:stretch>
        </p:blipFill>
        <p:spPr>
          <a:xfrm>
            <a:off x="2098925" y="75050"/>
            <a:ext cx="4656251" cy="40893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7" name="Google Shape;207;p29"/>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Review-2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3" name="Google Shape;213;p30"/>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Proposed Work</a:t>
            </a:r>
            <a:endParaRPr/>
          </a:p>
        </p:txBody>
      </p:sp>
      <p:sp>
        <p:nvSpPr>
          <p:cNvPr id="214" name="Google Shape;214;p30"/>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t>We will write a code which will expect the kinetic and potential energy of an atom at all time step which will help us in foreseeing the motions (velocity, position acceleration etc) of the atoms. The sum of kinetic energy and potential energy must be constant and equal to total energy our code will also print the error in total energy which will tell us about what percentage of error we can get in our calculations. </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Group Members</a:t>
            </a:r>
            <a:endParaRPr/>
          </a:p>
        </p:txBody>
      </p:sp>
      <p:sp>
        <p:nvSpPr>
          <p:cNvPr id="87" name="Google Shape;87;p13"/>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ora"/>
                <a:ea typeface="Lora"/>
                <a:cs typeface="Lora"/>
                <a:sym typeface="Lora"/>
              </a:rPr>
              <a:t>1</a:t>
            </a:r>
            <a:endParaRPr sz="2400">
              <a:latin typeface="Lora"/>
              <a:ea typeface="Lora"/>
              <a:cs typeface="Lora"/>
              <a:sym typeface="Lora"/>
            </a:endParaRPr>
          </a:p>
        </p:txBody>
      </p:sp>
      <p:sp>
        <p:nvSpPr>
          <p:cNvPr id="88" name="Google Shape;88;p1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0" name="Google Shape;220;p31"/>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PAC Analysis</a:t>
            </a:r>
            <a:endParaRPr/>
          </a:p>
        </p:txBody>
      </p:sp>
      <p:pic>
        <p:nvPicPr>
          <p:cNvPr id="221" name="Google Shape;221;p31"/>
          <p:cNvPicPr preferRelativeResize="0"/>
          <p:nvPr/>
        </p:nvPicPr>
        <p:blipFill>
          <a:blip r:embed="rId3">
            <a:alphaModFix/>
          </a:blip>
          <a:stretch>
            <a:fillRect/>
          </a:stretch>
        </p:blipFill>
        <p:spPr>
          <a:xfrm>
            <a:off x="1214438" y="1587237"/>
            <a:ext cx="6715125" cy="3028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32"/>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Expected Output</a:t>
            </a:r>
            <a:endParaRPr/>
          </a:p>
        </p:txBody>
      </p:sp>
      <p:sp>
        <p:nvSpPr>
          <p:cNvPr id="228" name="Google Shape;228;p32"/>
          <p:cNvSpPr txBox="1"/>
          <p:nvPr>
            <p:ph idx="1" type="body"/>
          </p:nvPr>
        </p:nvSpPr>
        <p:spPr>
          <a:xfrm>
            <a:off x="1226550" y="1331695"/>
            <a:ext cx="68097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900"/>
              <a:t>The main outcome we are expecting from this project is the decrease in amount of time taken to compute the potential and kinetic energies of atoms and that is also the reason why we are paralleling the compute and update function as they do most of the calculation. Another Outcome which we are expecting from this simulation is decrease in the error of theoretical and practically observed energies. Lesser the error, more the accuracy but we also know we cannot have the error free output but we are doing our best to make it very small by do not taking approximation of most of the values in calculation part</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Modules</a:t>
            </a:r>
            <a:endParaRPr/>
          </a:p>
        </p:txBody>
      </p:sp>
      <p:sp>
        <p:nvSpPr>
          <p:cNvPr id="234" name="Google Shape;234;p33"/>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700"/>
              <a:t>Compute: - COMPUTE computes the forces and energies of atoms.  </a:t>
            </a:r>
            <a:endParaRPr sz="1700"/>
          </a:p>
          <a:p>
            <a:pPr indent="0" lvl="0" marL="0" rtl="0" algn="l">
              <a:spcBef>
                <a:spcPts val="600"/>
              </a:spcBef>
              <a:spcAft>
                <a:spcPts val="0"/>
              </a:spcAft>
              <a:buNone/>
            </a:pPr>
            <a:r>
              <a:rPr lang="en" sz="1700"/>
              <a:t>Initialize: - INITIALIZE initializes the positions, velocities, and accelerations.  </a:t>
            </a:r>
            <a:endParaRPr sz="1700"/>
          </a:p>
          <a:p>
            <a:pPr indent="0" lvl="0" marL="0" rtl="0" algn="l">
              <a:spcBef>
                <a:spcPts val="600"/>
              </a:spcBef>
              <a:spcAft>
                <a:spcPts val="0"/>
              </a:spcAft>
              <a:buNone/>
            </a:pPr>
            <a:r>
              <a:rPr lang="en" sz="1700"/>
              <a:t>Timestamp: - TIMESTAMP prints the current YMDHMS date as a time stamp.  </a:t>
            </a:r>
            <a:endParaRPr sz="1700"/>
          </a:p>
          <a:p>
            <a:pPr indent="0" lvl="0" marL="0" rtl="0" algn="l">
              <a:spcBef>
                <a:spcPts val="600"/>
              </a:spcBef>
              <a:spcAft>
                <a:spcPts val="0"/>
              </a:spcAft>
              <a:buNone/>
            </a:pPr>
            <a:r>
              <a:rPr lang="en" sz="1700"/>
              <a:t>Update: - UPDATE updates positions, velocities and accelerations.  </a:t>
            </a:r>
            <a:endParaRPr sz="1700"/>
          </a:p>
          <a:p>
            <a:pPr indent="0" lvl="0" marL="0" rtl="0" algn="l">
              <a:spcBef>
                <a:spcPts val="600"/>
              </a:spcBef>
              <a:spcAft>
                <a:spcPts val="0"/>
              </a:spcAft>
              <a:buNone/>
            </a:pPr>
            <a:r>
              <a:rPr lang="en" sz="1700"/>
              <a:t>Displacement: - DISPLACEMENT computes the displacement between two particles.  </a:t>
            </a:r>
            <a:endParaRPr sz="1700"/>
          </a:p>
          <a:p>
            <a:pPr indent="0" lvl="0" marL="0" rtl="0" algn="l">
              <a:spcBef>
                <a:spcPts val="600"/>
              </a:spcBef>
              <a:spcAft>
                <a:spcPts val="0"/>
              </a:spcAft>
              <a:buNone/>
            </a:pPr>
            <a:r>
              <a:rPr lang="en" sz="1700"/>
              <a:t>CPU Time: - CPU_TIME reports the elapsed CPU time.</a:t>
            </a:r>
            <a:endParaRPr sz="1700"/>
          </a:p>
        </p:txBody>
      </p:sp>
      <p:sp>
        <p:nvSpPr>
          <p:cNvPr id="235" name="Google Shape;235;p3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idx="12" type="sldNum"/>
          </p:nvPr>
        </p:nvSpPr>
        <p:spPr>
          <a:xfrm>
            <a:off x="4297650" y="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41" name="Google Shape;241;p34"/>
          <p:cNvSpPr txBox="1"/>
          <p:nvPr>
            <p:ph idx="1" type="body"/>
          </p:nvPr>
        </p:nvSpPr>
        <p:spPr>
          <a:xfrm>
            <a:off x="2105050" y="2238000"/>
            <a:ext cx="4933800" cy="819900"/>
          </a:xfrm>
          <a:prstGeom prst="rect">
            <a:avLst/>
          </a:prstGeom>
        </p:spPr>
        <p:txBody>
          <a:bodyPr anchorCtr="0" anchor="b" bIns="91425" lIns="91425" spcFirstLastPara="1" rIns="91425" wrap="square" tIns="91425">
            <a:noAutofit/>
          </a:bodyPr>
          <a:lstStyle/>
          <a:p>
            <a:pPr indent="0" lvl="0" marL="0" rtl="0" algn="ctr">
              <a:spcBef>
                <a:spcPts val="600"/>
              </a:spcBef>
              <a:spcAft>
                <a:spcPts val="0"/>
              </a:spcAft>
              <a:buNone/>
            </a:pPr>
            <a:r>
              <a:rPr lang="en"/>
              <a:t>Implementation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ph idx="12" type="sldNum"/>
          </p:nvPr>
        </p:nvSpPr>
        <p:spPr>
          <a:xfrm>
            <a:off x="4297650" y="4780700"/>
            <a:ext cx="548700" cy="36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47" name="Google Shape;247;p35"/>
          <p:cNvSpPr txBox="1"/>
          <p:nvPr>
            <p:ph idx="1" type="body"/>
          </p:nvPr>
        </p:nvSpPr>
        <p:spPr>
          <a:xfrm>
            <a:off x="1990450" y="4037375"/>
            <a:ext cx="5163000" cy="519600"/>
          </a:xfrm>
          <a:prstGeom prst="rect">
            <a:avLst/>
          </a:prstGeom>
        </p:spPr>
        <p:txBody>
          <a:bodyPr anchorCtr="0" anchor="b" bIns="91425" lIns="91425" spcFirstLastPara="1" rIns="91425" wrap="square" tIns="91425">
            <a:noAutofit/>
          </a:bodyPr>
          <a:lstStyle/>
          <a:p>
            <a:pPr indent="0" lvl="0" marL="0" rtl="0" algn="ctr">
              <a:spcBef>
                <a:spcPts val="360"/>
              </a:spcBef>
              <a:spcAft>
                <a:spcPts val="0"/>
              </a:spcAft>
              <a:buNone/>
            </a:pPr>
            <a:r>
              <a:rPr lang="en"/>
              <a:t>Implementation Flowchart</a:t>
            </a:r>
            <a:endParaRPr/>
          </a:p>
        </p:txBody>
      </p:sp>
      <p:pic>
        <p:nvPicPr>
          <p:cNvPr id="248" name="Google Shape;248;p35"/>
          <p:cNvPicPr preferRelativeResize="0"/>
          <p:nvPr/>
        </p:nvPicPr>
        <p:blipFill>
          <a:blip r:embed="rId3">
            <a:alphaModFix/>
          </a:blip>
          <a:stretch>
            <a:fillRect/>
          </a:stretch>
        </p:blipFill>
        <p:spPr>
          <a:xfrm>
            <a:off x="1990450" y="81075"/>
            <a:ext cx="5293251" cy="50100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4" name="Google Shape;254;p36"/>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Review-3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0" name="Google Shape;260;p37"/>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Output</a:t>
            </a:r>
            <a:endParaRPr/>
          </a:p>
        </p:txBody>
      </p:sp>
      <p:pic>
        <p:nvPicPr>
          <p:cNvPr id="261" name="Google Shape;261;p37"/>
          <p:cNvPicPr preferRelativeResize="0"/>
          <p:nvPr/>
        </p:nvPicPr>
        <p:blipFill>
          <a:blip r:embed="rId3">
            <a:alphaModFix/>
          </a:blip>
          <a:stretch>
            <a:fillRect/>
          </a:stretch>
        </p:blipFill>
        <p:spPr>
          <a:xfrm>
            <a:off x="3803381" y="0"/>
            <a:ext cx="4553689"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67" name="Google Shape;267;p38"/>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In this project we present a new approach to accelerate molecular dynamics simulations with inexpensive product graphics hardware. To derive an effective mapping onto this type of computer architecture, we have used the new Compute Unified Device Architecture programming interface to implement a new parallel algorithm. Our experimental results show that the parallel algorithm based method allows speedups of up to fifteen seconds compared to the corresponding sequential implementation. This speed up can also be enhanced when we increase number of atoms and number of time steps</a:t>
            </a:r>
            <a:endParaRPr sz="1800"/>
          </a:p>
        </p:txBody>
      </p:sp>
      <p:sp>
        <p:nvSpPr>
          <p:cNvPr id="268" name="Google Shape;268;p3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9"/>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Research</a:t>
            </a:r>
            <a:endParaRPr/>
          </a:p>
        </p:txBody>
      </p:sp>
      <p:sp>
        <p:nvSpPr>
          <p:cNvPr id="274" name="Google Shape;274;p39"/>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We can include Graphics processing units (GPUs), originally developed for interpreting real-time effects in computer games, now provide unparalleled computational power for scientific applications. We can develop a general purpose molecular dynamics code that runs completely on a single GPU. It is expected that our GPU application can provide a presentation equivalent to that of fast 30 processor core distributed memory cluster. Results of this can show that GPUs implementation as an inexpensive another to such clusters and discuss implications for the future</a:t>
            </a:r>
            <a:endParaRPr sz="2000"/>
          </a:p>
        </p:txBody>
      </p:sp>
      <p:sp>
        <p:nvSpPr>
          <p:cNvPr id="275" name="Google Shape;275;p3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0"/>
          <p:cNvSpPr txBox="1"/>
          <p:nvPr>
            <p:ph idx="1" type="body"/>
          </p:nvPr>
        </p:nvSpPr>
        <p:spPr>
          <a:xfrm>
            <a:off x="2105050" y="2238000"/>
            <a:ext cx="4933800" cy="819900"/>
          </a:xfrm>
          <a:prstGeom prst="rect">
            <a:avLst/>
          </a:prstGeom>
        </p:spPr>
        <p:txBody>
          <a:bodyPr anchorCtr="0" anchor="b" bIns="91425" lIns="91425" spcFirstLastPara="1" rIns="91425" wrap="square" tIns="91425">
            <a:noAutofit/>
          </a:bodyPr>
          <a:lstStyle/>
          <a:p>
            <a:pPr indent="0" lvl="0" marL="0" rtl="0" algn="ctr">
              <a:spcBef>
                <a:spcPts val="600"/>
              </a:spcBef>
              <a:spcAft>
                <a:spcPts val="0"/>
              </a:spcAft>
              <a:buNone/>
            </a:pPr>
            <a:r>
              <a:rPr lang="en"/>
              <a:t>Thank You!</a:t>
            </a:r>
            <a:endParaRPr/>
          </a:p>
        </p:txBody>
      </p:sp>
      <p:sp>
        <p:nvSpPr>
          <p:cNvPr id="281" name="Google Shape;281;p40"/>
          <p:cNvSpPr txBox="1"/>
          <p:nvPr>
            <p:ph idx="12" type="sldNum"/>
          </p:nvPr>
        </p:nvSpPr>
        <p:spPr>
          <a:xfrm>
            <a:off x="4297650" y="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Team</a:t>
            </a:r>
            <a:endParaRPr/>
          </a:p>
        </p:txBody>
      </p:sp>
      <p:grpSp>
        <p:nvGrpSpPr>
          <p:cNvPr id="94" name="Google Shape;94;p14"/>
          <p:cNvGrpSpPr/>
          <p:nvPr/>
        </p:nvGrpSpPr>
        <p:grpSpPr>
          <a:xfrm>
            <a:off x="916458" y="1019750"/>
            <a:ext cx="214625" cy="214625"/>
            <a:chOff x="2594050" y="1631825"/>
            <a:chExt cx="439625" cy="439625"/>
          </a:xfrm>
        </p:grpSpPr>
        <p:sp>
          <p:nvSpPr>
            <p:cNvPr id="95" name="Google Shape;95;p1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14"/>
          <p:cNvSpPr/>
          <p:nvPr/>
        </p:nvSpPr>
        <p:spPr>
          <a:xfrm>
            <a:off x="1499592" y="2053050"/>
            <a:ext cx="1685100" cy="1685100"/>
          </a:xfrm>
          <a:prstGeom prst="ellipse">
            <a:avLst/>
          </a:prstGeom>
          <a:noFill/>
          <a:ln cap="flat" cmpd="sng" w="114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Zara Iqbal</a:t>
            </a:r>
            <a:endParaRPr b="1">
              <a:latin typeface="Lora"/>
              <a:ea typeface="Lora"/>
              <a:cs typeface="Lora"/>
              <a:sym typeface="Lora"/>
            </a:endParaRPr>
          </a:p>
          <a:p>
            <a:pPr indent="0" lvl="0" marL="0" rtl="0" algn="ctr">
              <a:spcBef>
                <a:spcPts val="0"/>
              </a:spcBef>
              <a:spcAft>
                <a:spcPts val="0"/>
              </a:spcAft>
              <a:buNone/>
            </a:pPr>
            <a:r>
              <a:rPr b="1" lang="en">
                <a:latin typeface="Lora"/>
                <a:ea typeface="Lora"/>
                <a:cs typeface="Lora"/>
                <a:sym typeface="Lora"/>
              </a:rPr>
              <a:t>19BCE1710</a:t>
            </a:r>
            <a:endParaRPr b="1">
              <a:latin typeface="Lora"/>
              <a:ea typeface="Lora"/>
              <a:cs typeface="Lora"/>
              <a:sym typeface="Lora"/>
            </a:endParaRPr>
          </a:p>
        </p:txBody>
      </p:sp>
      <p:sp>
        <p:nvSpPr>
          <p:cNvPr id="100" name="Google Shape;100;p14"/>
          <p:cNvSpPr/>
          <p:nvPr/>
        </p:nvSpPr>
        <p:spPr>
          <a:xfrm>
            <a:off x="6721258" y="2053050"/>
            <a:ext cx="1685100" cy="1685100"/>
          </a:xfrm>
          <a:prstGeom prst="ellipse">
            <a:avLst/>
          </a:prstGeom>
          <a:noFill/>
          <a:ln cap="flat" cmpd="sng" w="114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Isaac Emmanuel</a:t>
            </a:r>
            <a:endParaRPr b="1">
              <a:latin typeface="Lora"/>
              <a:ea typeface="Lora"/>
              <a:cs typeface="Lora"/>
              <a:sym typeface="Lora"/>
            </a:endParaRPr>
          </a:p>
          <a:p>
            <a:pPr indent="0" lvl="0" marL="0" rtl="0" algn="ctr">
              <a:spcBef>
                <a:spcPts val="0"/>
              </a:spcBef>
              <a:spcAft>
                <a:spcPts val="0"/>
              </a:spcAft>
              <a:buNone/>
            </a:pPr>
            <a:r>
              <a:rPr b="1" lang="en">
                <a:latin typeface="Lora"/>
                <a:ea typeface="Lora"/>
                <a:cs typeface="Lora"/>
                <a:sym typeface="Lora"/>
              </a:rPr>
              <a:t>19BCE1750</a:t>
            </a:r>
            <a:endParaRPr b="1">
              <a:latin typeface="Lora"/>
              <a:ea typeface="Lora"/>
              <a:cs typeface="Lora"/>
              <a:sym typeface="Lora"/>
            </a:endParaRPr>
          </a:p>
        </p:txBody>
      </p:sp>
      <p:sp>
        <p:nvSpPr>
          <p:cNvPr id="101" name="Google Shape;101;p14"/>
          <p:cNvSpPr/>
          <p:nvPr/>
        </p:nvSpPr>
        <p:spPr>
          <a:xfrm>
            <a:off x="4110400" y="2053050"/>
            <a:ext cx="1685100" cy="1685100"/>
          </a:xfrm>
          <a:prstGeom prst="ellipse">
            <a:avLst/>
          </a:prstGeom>
          <a:noFill/>
          <a:ln cap="flat" cmpd="sng" w="114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Keshav Bhatia</a:t>
            </a:r>
            <a:endParaRPr b="1">
              <a:latin typeface="Lora"/>
              <a:ea typeface="Lora"/>
              <a:cs typeface="Lora"/>
              <a:sym typeface="Lora"/>
            </a:endParaRPr>
          </a:p>
          <a:p>
            <a:pPr indent="0" lvl="0" marL="0" rtl="0" algn="ctr">
              <a:spcBef>
                <a:spcPts val="0"/>
              </a:spcBef>
              <a:spcAft>
                <a:spcPts val="0"/>
              </a:spcAft>
              <a:buNone/>
            </a:pPr>
            <a:r>
              <a:rPr b="1" lang="en">
                <a:latin typeface="Lora"/>
                <a:ea typeface="Lora"/>
                <a:cs typeface="Lora"/>
                <a:sym typeface="Lora"/>
              </a:rPr>
              <a:t>19BCE1709</a:t>
            </a:r>
            <a:endParaRPr b="1">
              <a:latin typeface="Lora"/>
              <a:ea typeface="Lora"/>
              <a:cs typeface="Lora"/>
              <a:sym typeface="Lora"/>
            </a:endParaRPr>
          </a:p>
        </p:txBody>
      </p:sp>
      <p:cxnSp>
        <p:nvCxnSpPr>
          <p:cNvPr id="102" name="Google Shape;102;p14"/>
          <p:cNvCxnSpPr>
            <a:endCxn id="101" idx="2"/>
          </p:cNvCxnSpPr>
          <p:nvPr/>
        </p:nvCxnSpPr>
        <p:spPr>
          <a:xfrm>
            <a:off x="3184600" y="2895600"/>
            <a:ext cx="925800" cy="0"/>
          </a:xfrm>
          <a:prstGeom prst="straightConnector1">
            <a:avLst/>
          </a:prstGeom>
          <a:noFill/>
          <a:ln cap="flat" cmpd="sng" w="38100">
            <a:solidFill>
              <a:schemeClr val="accent1"/>
            </a:solidFill>
            <a:prstDash val="solid"/>
            <a:round/>
            <a:headEnd len="sm" w="sm" type="none"/>
            <a:tailEnd len="sm" w="sm" type="triangle"/>
          </a:ln>
        </p:spPr>
      </p:cxnSp>
      <p:cxnSp>
        <p:nvCxnSpPr>
          <p:cNvPr id="103" name="Google Shape;103;p14"/>
          <p:cNvCxnSpPr>
            <a:endCxn id="100" idx="2"/>
          </p:cNvCxnSpPr>
          <p:nvPr/>
        </p:nvCxnSpPr>
        <p:spPr>
          <a:xfrm>
            <a:off x="5795458" y="2895600"/>
            <a:ext cx="925800" cy="0"/>
          </a:xfrm>
          <a:prstGeom prst="straightConnector1">
            <a:avLst/>
          </a:prstGeom>
          <a:noFill/>
          <a:ln cap="flat" cmpd="sng" w="38100">
            <a:solidFill>
              <a:schemeClr val="accent1"/>
            </a:solidFill>
            <a:prstDash val="solid"/>
            <a:round/>
            <a:headEnd len="sm" w="sm" type="none"/>
            <a:tailEnd len="sm" w="sm" type="triangle"/>
          </a:ln>
        </p:spPr>
      </p:cxnSp>
      <p:sp>
        <p:nvSpPr>
          <p:cNvPr id="104" name="Google Shape;104;p1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0" name="Google Shape;110;p15"/>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Review-1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116" name="Google Shape;116;p16"/>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ora"/>
                <a:ea typeface="Lora"/>
                <a:cs typeface="Lora"/>
                <a:sym typeface="Lora"/>
              </a:rPr>
              <a:t>2</a:t>
            </a:r>
            <a:endParaRPr sz="2400">
              <a:latin typeface="Lora"/>
              <a:ea typeface="Lora"/>
              <a:cs typeface="Lora"/>
              <a:sym typeface="Lora"/>
            </a:endParaRPr>
          </a:p>
        </p:txBody>
      </p:sp>
      <p:sp>
        <p:nvSpPr>
          <p:cNvPr id="117" name="Google Shape;117;p1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3" name="Google Shape;123;p17"/>
          <p:cNvSpPr txBox="1"/>
          <p:nvPr>
            <p:ph type="title"/>
          </p:nvPr>
        </p:nvSpPr>
        <p:spPr>
          <a:xfrm>
            <a:off x="1381250" y="896100"/>
            <a:ext cx="13263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124" name="Google Shape;124;p17"/>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The main objective of this project experiment is to decrease the amount of time taken to compute the potential and kinetic energies of atoms. For the same reason, we are also paralleling the compute and update function as they do most of the calculation. Another objective of the project is to simulate the decrease in the error of theoretical and practically observed energies.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130" name="Google Shape;130;p18"/>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ora"/>
                <a:ea typeface="Lora"/>
                <a:cs typeface="Lora"/>
                <a:sym typeface="Lora"/>
              </a:rPr>
              <a:t>3</a:t>
            </a:r>
            <a:endParaRPr sz="2400">
              <a:latin typeface="Lora"/>
              <a:ea typeface="Lora"/>
              <a:cs typeface="Lora"/>
              <a:sym typeface="Lora"/>
            </a:endParaRPr>
          </a:p>
        </p:txBody>
      </p:sp>
      <p:sp>
        <p:nvSpPr>
          <p:cNvPr id="131" name="Google Shape;131;p1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7" name="Google Shape;137;p19"/>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138" name="Google Shape;138;p19"/>
          <p:cNvSpPr txBox="1"/>
          <p:nvPr>
            <p:ph idx="1" type="body"/>
          </p:nvPr>
        </p:nvSpPr>
        <p:spPr>
          <a:xfrm>
            <a:off x="412800" y="1466175"/>
            <a:ext cx="8353500" cy="326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Molecular-dynamics (MD) simulation is a well-progressed numerical method that shows the use of a suitable algorithm to solve the classical equations of motion for atoms relating with a known </a:t>
            </a:r>
            <a:r>
              <a:rPr lang="en"/>
              <a:t>interatomic</a:t>
            </a:r>
            <a:r>
              <a:rPr lang="en"/>
              <a:t> potential. MD simulation techniques are well suited for studying surface phenomena, as they give a qualitative explanation of surface structure and dynamics. We are going to parallelize the serial simulation of Molecular Dynamics which will help us to save time.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144" name="Google Shape;144;p20"/>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ora"/>
                <a:ea typeface="Lora"/>
                <a:cs typeface="Lora"/>
                <a:sym typeface="Lora"/>
              </a:rPr>
              <a:t>4</a:t>
            </a:r>
            <a:endParaRPr sz="2400">
              <a:latin typeface="Lora"/>
              <a:ea typeface="Lora"/>
              <a:cs typeface="Lora"/>
              <a:sym typeface="Lora"/>
            </a:endParaRPr>
          </a:p>
        </p:txBody>
      </p:sp>
      <p:sp>
        <p:nvSpPr>
          <p:cNvPr id="145" name="Google Shape;145;p2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