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ousine"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AtsmCibq0l+jvndltu5yqmxV/E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914400" y="2980864"/>
            <a:ext cx="72126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b="1"/>
            </a:lvl1pPr>
            <a:lvl2pPr lvl="1" algn="l">
              <a:lnSpc>
                <a:spcPct val="100000"/>
              </a:lnSpc>
              <a:spcBef>
                <a:spcPts val="0"/>
              </a:spcBef>
              <a:spcAft>
                <a:spcPts val="0"/>
              </a:spcAft>
              <a:buSzPts val="4800"/>
              <a:buNone/>
              <a:defRPr sz="4800" b="1"/>
            </a:lvl2pPr>
            <a:lvl3pPr lvl="2" algn="l">
              <a:lnSpc>
                <a:spcPct val="100000"/>
              </a:lnSpc>
              <a:spcBef>
                <a:spcPts val="0"/>
              </a:spcBef>
              <a:spcAft>
                <a:spcPts val="0"/>
              </a:spcAft>
              <a:buSzPts val="4800"/>
              <a:buNone/>
              <a:defRPr sz="4800" b="1"/>
            </a:lvl3pPr>
            <a:lvl4pPr lvl="3" algn="l">
              <a:lnSpc>
                <a:spcPct val="100000"/>
              </a:lnSpc>
              <a:spcBef>
                <a:spcPts val="0"/>
              </a:spcBef>
              <a:spcAft>
                <a:spcPts val="0"/>
              </a:spcAft>
              <a:buSzPts val="4800"/>
              <a:buNone/>
              <a:defRPr sz="4800" b="1"/>
            </a:lvl4pPr>
            <a:lvl5pPr lvl="4" algn="l">
              <a:lnSpc>
                <a:spcPct val="100000"/>
              </a:lnSpc>
              <a:spcBef>
                <a:spcPts val="0"/>
              </a:spcBef>
              <a:spcAft>
                <a:spcPts val="0"/>
              </a:spcAft>
              <a:buSzPts val="4800"/>
              <a:buNone/>
              <a:defRPr sz="4800" b="1"/>
            </a:lvl5pPr>
            <a:lvl6pPr lvl="5" algn="l">
              <a:lnSpc>
                <a:spcPct val="100000"/>
              </a:lnSpc>
              <a:spcBef>
                <a:spcPts val="0"/>
              </a:spcBef>
              <a:spcAft>
                <a:spcPts val="0"/>
              </a:spcAft>
              <a:buSzPts val="4800"/>
              <a:buNone/>
              <a:defRPr sz="4800" b="1"/>
            </a:lvl6pPr>
            <a:lvl7pPr lvl="6" algn="l">
              <a:lnSpc>
                <a:spcPct val="100000"/>
              </a:lnSpc>
              <a:spcBef>
                <a:spcPts val="0"/>
              </a:spcBef>
              <a:spcAft>
                <a:spcPts val="0"/>
              </a:spcAft>
              <a:buSzPts val="4800"/>
              <a:buNone/>
              <a:defRPr sz="4800" b="1"/>
            </a:lvl7pPr>
            <a:lvl8pPr lvl="7" algn="l">
              <a:lnSpc>
                <a:spcPct val="100000"/>
              </a:lnSpc>
              <a:spcBef>
                <a:spcPts val="0"/>
              </a:spcBef>
              <a:spcAft>
                <a:spcPts val="0"/>
              </a:spcAft>
              <a:buSzPts val="4800"/>
              <a:buNone/>
              <a:defRPr sz="4800" b="1"/>
            </a:lvl8pPr>
            <a:lvl9pPr lvl="8" algn="l">
              <a:lnSpc>
                <a:spcPct val="100000"/>
              </a:lnSpc>
              <a:spcBef>
                <a:spcPts val="0"/>
              </a:spcBef>
              <a:spcAft>
                <a:spcPts val="0"/>
              </a:spcAft>
              <a:buSzPts val="4800"/>
              <a:buNone/>
              <a:defRPr sz="4800" b="1"/>
            </a:lvl9pPr>
          </a:lstStyle>
          <a:p>
            <a:endParaRPr/>
          </a:p>
        </p:txBody>
      </p:sp>
      <p:sp>
        <p:nvSpPr>
          <p:cNvPr id="13" name="Google Shape;13;p13"/>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sm" len="sm"/>
            <a:tailEnd type="none" w="sm" len="sm"/>
          </a:ln>
        </p:spPr>
      </p:sp>
      <p:sp>
        <p:nvSpPr>
          <p:cNvPr id="14" name="Google Shape;14;p13"/>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 name="Google Shape;15;p13"/>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13"/>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sm" len="sm"/>
            <a:tailEnd type="none" w="sm" len="sm"/>
          </a:ln>
        </p:spPr>
      </p:sp>
      <p:sp>
        <p:nvSpPr>
          <p:cNvPr id="17" name="Google Shape;17;p13"/>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
        <p:cNvGrpSpPr/>
        <p:nvPr/>
      </p:nvGrpSpPr>
      <p:grpSpPr>
        <a:xfrm>
          <a:off x="0" y="0"/>
          <a:ext cx="0" cy="0"/>
          <a:chOff x="0" y="0"/>
          <a:chExt cx="0" cy="0"/>
        </a:xfrm>
      </p:grpSpPr>
      <p:sp>
        <p:nvSpPr>
          <p:cNvPr id="19" name="Google Shape;19;p14"/>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20" name="Google Shape;20;p14"/>
          <p:cNvSpPr txBox="1">
            <a:spLocks noGrp="1"/>
          </p:cNvSpPr>
          <p:nvPr>
            <p:ph type="body" idx="1"/>
          </p:nvPr>
        </p:nvSpPr>
        <p:spPr>
          <a:xfrm>
            <a:off x="420778" y="1239803"/>
            <a:ext cx="39945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21" name="Google Shape;21;p14"/>
          <p:cNvSpPr txBox="1">
            <a:spLocks noGrp="1"/>
          </p:cNvSpPr>
          <p:nvPr>
            <p:ph type="body" idx="2"/>
          </p:nvPr>
        </p:nvSpPr>
        <p:spPr>
          <a:xfrm>
            <a:off x="4731381" y="1239803"/>
            <a:ext cx="39945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22" name="Google Shape;22;p14"/>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15"/>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sm" len="sm"/>
            <a:tailEnd type="none" w="sm" len="sm"/>
          </a:ln>
        </p:spPr>
      </p:sp>
      <p:sp>
        <p:nvSpPr>
          <p:cNvPr id="25" name="Google Shape;25;p15"/>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 name="Google Shape;26;p15"/>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7" name="Google Shape;27;p15"/>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sm" len="sm"/>
            <a:tailEnd type="none" w="sm" len="sm"/>
          </a:ln>
        </p:spPr>
      </p:sp>
      <p:sp>
        <p:nvSpPr>
          <p:cNvPr id="28" name="Google Shape;28;p15"/>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5"/>
          <p:cNvSpPr txBox="1">
            <a:spLocks noGrp="1"/>
          </p:cNvSpPr>
          <p:nvPr>
            <p:ph type="ctrTitle"/>
          </p:nvPr>
        </p:nvSpPr>
        <p:spPr>
          <a:xfrm>
            <a:off x="921200" y="1509206"/>
            <a:ext cx="72057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b="1"/>
            </a:lvl1pPr>
            <a:lvl2pPr lvl="1" algn="l">
              <a:lnSpc>
                <a:spcPct val="100000"/>
              </a:lnSpc>
              <a:spcBef>
                <a:spcPts val="0"/>
              </a:spcBef>
              <a:spcAft>
                <a:spcPts val="0"/>
              </a:spcAft>
              <a:buSzPts val="3600"/>
              <a:buNone/>
              <a:defRPr sz="3600" b="1"/>
            </a:lvl2pPr>
            <a:lvl3pPr lvl="2" algn="l">
              <a:lnSpc>
                <a:spcPct val="100000"/>
              </a:lnSpc>
              <a:spcBef>
                <a:spcPts val="0"/>
              </a:spcBef>
              <a:spcAft>
                <a:spcPts val="0"/>
              </a:spcAft>
              <a:buSzPts val="3600"/>
              <a:buNone/>
              <a:defRPr sz="3600" b="1"/>
            </a:lvl3pPr>
            <a:lvl4pPr lvl="3" algn="l">
              <a:lnSpc>
                <a:spcPct val="100000"/>
              </a:lnSpc>
              <a:spcBef>
                <a:spcPts val="0"/>
              </a:spcBef>
              <a:spcAft>
                <a:spcPts val="0"/>
              </a:spcAft>
              <a:buSzPts val="3600"/>
              <a:buNone/>
              <a:defRPr sz="3600" b="1"/>
            </a:lvl4pPr>
            <a:lvl5pPr lvl="4" algn="l">
              <a:lnSpc>
                <a:spcPct val="100000"/>
              </a:lnSpc>
              <a:spcBef>
                <a:spcPts val="0"/>
              </a:spcBef>
              <a:spcAft>
                <a:spcPts val="0"/>
              </a:spcAft>
              <a:buSzPts val="3600"/>
              <a:buNone/>
              <a:defRPr sz="3600" b="1"/>
            </a:lvl5pPr>
            <a:lvl6pPr lvl="5" algn="l">
              <a:lnSpc>
                <a:spcPct val="100000"/>
              </a:lnSpc>
              <a:spcBef>
                <a:spcPts val="0"/>
              </a:spcBef>
              <a:spcAft>
                <a:spcPts val="0"/>
              </a:spcAft>
              <a:buSzPts val="3600"/>
              <a:buNone/>
              <a:defRPr sz="3600" b="1"/>
            </a:lvl6pPr>
            <a:lvl7pPr lvl="6" algn="l">
              <a:lnSpc>
                <a:spcPct val="100000"/>
              </a:lnSpc>
              <a:spcBef>
                <a:spcPts val="0"/>
              </a:spcBef>
              <a:spcAft>
                <a:spcPts val="0"/>
              </a:spcAft>
              <a:buSzPts val="3600"/>
              <a:buNone/>
              <a:defRPr sz="3600" b="1"/>
            </a:lvl7pPr>
            <a:lvl8pPr lvl="7" algn="l">
              <a:lnSpc>
                <a:spcPct val="100000"/>
              </a:lnSpc>
              <a:spcBef>
                <a:spcPts val="0"/>
              </a:spcBef>
              <a:spcAft>
                <a:spcPts val="0"/>
              </a:spcAft>
              <a:buSzPts val="3600"/>
              <a:buNone/>
              <a:defRPr sz="3600" b="1"/>
            </a:lvl8pPr>
            <a:lvl9pPr lvl="8" algn="l">
              <a:lnSpc>
                <a:spcPct val="100000"/>
              </a:lnSpc>
              <a:spcBef>
                <a:spcPts val="0"/>
              </a:spcBef>
              <a:spcAft>
                <a:spcPts val="0"/>
              </a:spcAft>
              <a:buSzPts val="3600"/>
              <a:buNone/>
              <a:defRPr sz="3600" b="1"/>
            </a:lvl9pPr>
          </a:lstStyle>
          <a:p>
            <a:endParaRPr/>
          </a:p>
        </p:txBody>
      </p:sp>
      <p:sp>
        <p:nvSpPr>
          <p:cNvPr id="30" name="Google Shape;30;p15"/>
          <p:cNvSpPr txBox="1">
            <a:spLocks noGrp="1"/>
          </p:cNvSpPr>
          <p:nvPr>
            <p:ph type="subTitle" idx="1"/>
          </p:nvPr>
        </p:nvSpPr>
        <p:spPr>
          <a:xfrm>
            <a:off x="4698564" y="3108819"/>
            <a:ext cx="3542400" cy="7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800"/>
              <a:buNone/>
              <a:defRPr sz="1800">
                <a:solidFill>
                  <a:srgbClr val="FFFFFF"/>
                </a:solidFill>
              </a:defRPr>
            </a:lvl1pPr>
            <a:lvl2pPr lvl="1" algn="r">
              <a:lnSpc>
                <a:spcPct val="100000"/>
              </a:lnSpc>
              <a:spcBef>
                <a:spcPts val="0"/>
              </a:spcBef>
              <a:spcAft>
                <a:spcPts val="0"/>
              </a:spcAft>
              <a:buClr>
                <a:srgbClr val="FFFFFF"/>
              </a:buClr>
              <a:buSzPts val="1800"/>
              <a:buNone/>
              <a:defRPr sz="1800">
                <a:solidFill>
                  <a:srgbClr val="FFFFFF"/>
                </a:solidFill>
              </a:defRPr>
            </a:lvl2pPr>
            <a:lvl3pPr lvl="2" algn="r">
              <a:lnSpc>
                <a:spcPct val="100000"/>
              </a:lnSpc>
              <a:spcBef>
                <a:spcPts val="0"/>
              </a:spcBef>
              <a:spcAft>
                <a:spcPts val="0"/>
              </a:spcAft>
              <a:buClr>
                <a:srgbClr val="FFFFFF"/>
              </a:buClr>
              <a:buSzPts val="1800"/>
              <a:buNone/>
              <a:defRPr sz="1800">
                <a:solidFill>
                  <a:srgbClr val="FFFFFF"/>
                </a:solidFill>
              </a:defRPr>
            </a:lvl3pPr>
            <a:lvl4pPr lvl="3" algn="r">
              <a:lnSpc>
                <a:spcPct val="100000"/>
              </a:lnSpc>
              <a:spcBef>
                <a:spcPts val="0"/>
              </a:spcBef>
              <a:spcAft>
                <a:spcPts val="0"/>
              </a:spcAft>
              <a:buClr>
                <a:srgbClr val="FFFFFF"/>
              </a:buClr>
              <a:buSzPts val="2400"/>
              <a:buNone/>
              <a:defRPr>
                <a:solidFill>
                  <a:srgbClr val="FFFFFF"/>
                </a:solidFill>
              </a:defRPr>
            </a:lvl4pPr>
            <a:lvl5pPr lvl="4" algn="r">
              <a:lnSpc>
                <a:spcPct val="100000"/>
              </a:lnSpc>
              <a:spcBef>
                <a:spcPts val="0"/>
              </a:spcBef>
              <a:spcAft>
                <a:spcPts val="0"/>
              </a:spcAft>
              <a:buClr>
                <a:srgbClr val="FFFFFF"/>
              </a:buClr>
              <a:buSzPts val="2400"/>
              <a:buNone/>
              <a:defRPr>
                <a:solidFill>
                  <a:srgbClr val="FFFFFF"/>
                </a:solidFill>
              </a:defRPr>
            </a:lvl5pPr>
            <a:lvl6pPr lvl="5" algn="r">
              <a:lnSpc>
                <a:spcPct val="100000"/>
              </a:lnSpc>
              <a:spcBef>
                <a:spcPts val="0"/>
              </a:spcBef>
              <a:spcAft>
                <a:spcPts val="0"/>
              </a:spcAft>
              <a:buClr>
                <a:srgbClr val="FFFFFF"/>
              </a:buClr>
              <a:buSzPts val="2400"/>
              <a:buNone/>
              <a:defRPr>
                <a:solidFill>
                  <a:srgbClr val="FFFFFF"/>
                </a:solidFill>
              </a:defRPr>
            </a:lvl6pPr>
            <a:lvl7pPr lvl="6" algn="r">
              <a:lnSpc>
                <a:spcPct val="100000"/>
              </a:lnSpc>
              <a:spcBef>
                <a:spcPts val="0"/>
              </a:spcBef>
              <a:spcAft>
                <a:spcPts val="0"/>
              </a:spcAft>
              <a:buClr>
                <a:srgbClr val="FFFFFF"/>
              </a:buClr>
              <a:buSzPts val="2400"/>
              <a:buNone/>
              <a:defRPr>
                <a:solidFill>
                  <a:srgbClr val="FFFFFF"/>
                </a:solidFill>
              </a:defRPr>
            </a:lvl7pPr>
            <a:lvl8pPr lvl="7" algn="r">
              <a:lnSpc>
                <a:spcPct val="100000"/>
              </a:lnSpc>
              <a:spcBef>
                <a:spcPts val="0"/>
              </a:spcBef>
              <a:spcAft>
                <a:spcPts val="0"/>
              </a:spcAft>
              <a:buClr>
                <a:srgbClr val="FFFFFF"/>
              </a:buClr>
              <a:buSzPts val="2400"/>
              <a:buNone/>
              <a:defRPr>
                <a:solidFill>
                  <a:srgbClr val="FFFFFF"/>
                </a:solidFill>
              </a:defRPr>
            </a:lvl8pPr>
            <a:lvl9pPr lvl="8" algn="r">
              <a:lnSpc>
                <a:spcPct val="100000"/>
              </a:lnSpc>
              <a:spcBef>
                <a:spcPts val="0"/>
              </a:spcBef>
              <a:spcAft>
                <a:spcPts val="0"/>
              </a:spcAft>
              <a:buClr>
                <a:srgbClr val="FFFFFF"/>
              </a:buClr>
              <a:buSzPts val="2400"/>
              <a:buNone/>
              <a:defRPr>
                <a:solidFill>
                  <a:srgbClr val="FFFFFF"/>
                </a:solidFill>
              </a:defRPr>
            </a:lvl9pPr>
          </a:lstStyle>
          <a:p>
            <a:endParaRPr/>
          </a:p>
        </p:txBody>
      </p:sp>
      <p:sp>
        <p:nvSpPr>
          <p:cNvPr id="31" name="Google Shape;31;p15"/>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2"/>
        <p:cNvGrpSpPr/>
        <p:nvPr/>
      </p:nvGrpSpPr>
      <p:grpSpPr>
        <a:xfrm>
          <a:off x="0" y="0"/>
          <a:ext cx="0" cy="0"/>
          <a:chOff x="0" y="0"/>
          <a:chExt cx="0" cy="0"/>
        </a:xfrm>
      </p:grpSpPr>
      <p:sp>
        <p:nvSpPr>
          <p:cNvPr id="33" name="Google Shape;33;p16"/>
          <p:cNvSpPr txBox="1">
            <a:spLocks noGrp="1"/>
          </p:cNvSpPr>
          <p:nvPr>
            <p:ph type="body" idx="1"/>
          </p:nvPr>
        </p:nvSpPr>
        <p:spPr>
          <a:xfrm>
            <a:off x="1413600" y="2466600"/>
            <a:ext cx="6316800" cy="819900"/>
          </a:xfrm>
          <a:prstGeom prst="rect">
            <a:avLst/>
          </a:prstGeom>
          <a:noFill/>
          <a:ln>
            <a:noFill/>
          </a:ln>
        </p:spPr>
        <p:txBody>
          <a:bodyPr spcFirstLastPara="1" wrap="square" lIns="91425" tIns="91425" rIns="91425" bIns="91425" anchor="t" anchorCtr="0">
            <a:noAutofit/>
          </a:bodyPr>
          <a:lstStyle>
            <a:lvl1pPr marL="457200" lvl="0" indent="-381000" algn="ctr">
              <a:lnSpc>
                <a:spcPct val="100000"/>
              </a:lnSpc>
              <a:spcBef>
                <a:spcPts val="600"/>
              </a:spcBef>
              <a:spcAft>
                <a:spcPts val="0"/>
              </a:spcAft>
              <a:buSzPts val="2400"/>
              <a:buChar char="▪"/>
              <a:defRPr sz="2400" b="1"/>
            </a:lvl1pPr>
            <a:lvl2pPr marL="914400" lvl="1" indent="-381000" algn="ctr">
              <a:lnSpc>
                <a:spcPct val="100000"/>
              </a:lnSpc>
              <a:spcBef>
                <a:spcPts val="0"/>
              </a:spcBef>
              <a:spcAft>
                <a:spcPts val="0"/>
              </a:spcAft>
              <a:buSzPts val="2400"/>
              <a:buChar char="▫"/>
              <a:defRPr b="1"/>
            </a:lvl2pPr>
            <a:lvl3pPr marL="1371600" lvl="2" indent="-381000" algn="ctr">
              <a:lnSpc>
                <a:spcPct val="100000"/>
              </a:lnSpc>
              <a:spcBef>
                <a:spcPts val="0"/>
              </a:spcBef>
              <a:spcAft>
                <a:spcPts val="0"/>
              </a:spcAft>
              <a:buSzPts val="2400"/>
              <a:buChar char="■"/>
              <a:defRPr b="1"/>
            </a:lvl3pPr>
            <a:lvl4pPr marL="1828800" lvl="3" indent="-381000" algn="ctr">
              <a:lnSpc>
                <a:spcPct val="100000"/>
              </a:lnSpc>
              <a:spcBef>
                <a:spcPts val="0"/>
              </a:spcBef>
              <a:spcAft>
                <a:spcPts val="0"/>
              </a:spcAft>
              <a:buSzPts val="2400"/>
              <a:buChar char="●"/>
              <a:defRPr sz="2400" b="1"/>
            </a:lvl4pPr>
            <a:lvl5pPr marL="2286000" lvl="4" indent="-381000" algn="ctr">
              <a:lnSpc>
                <a:spcPct val="100000"/>
              </a:lnSpc>
              <a:spcBef>
                <a:spcPts val="0"/>
              </a:spcBef>
              <a:spcAft>
                <a:spcPts val="0"/>
              </a:spcAft>
              <a:buSzPts val="2400"/>
              <a:buChar char="○"/>
              <a:defRPr sz="2400" b="1"/>
            </a:lvl5pPr>
            <a:lvl6pPr marL="2743200" lvl="5" indent="-381000" algn="ctr">
              <a:lnSpc>
                <a:spcPct val="100000"/>
              </a:lnSpc>
              <a:spcBef>
                <a:spcPts val="0"/>
              </a:spcBef>
              <a:spcAft>
                <a:spcPts val="0"/>
              </a:spcAft>
              <a:buSzPts val="2400"/>
              <a:buChar char="■"/>
              <a:defRPr sz="2400" b="1"/>
            </a:lvl6pPr>
            <a:lvl7pPr marL="3200400" lvl="6" indent="-381000" algn="ctr">
              <a:lnSpc>
                <a:spcPct val="100000"/>
              </a:lnSpc>
              <a:spcBef>
                <a:spcPts val="0"/>
              </a:spcBef>
              <a:spcAft>
                <a:spcPts val="0"/>
              </a:spcAft>
              <a:buSzPts val="2400"/>
              <a:buChar char="●"/>
              <a:defRPr sz="2400" b="1"/>
            </a:lvl7pPr>
            <a:lvl8pPr marL="3657600" lvl="7" indent="-381000" algn="ctr">
              <a:lnSpc>
                <a:spcPct val="100000"/>
              </a:lnSpc>
              <a:spcBef>
                <a:spcPts val="0"/>
              </a:spcBef>
              <a:spcAft>
                <a:spcPts val="0"/>
              </a:spcAft>
              <a:buSzPts val="2400"/>
              <a:buChar char="○"/>
              <a:defRPr sz="2400" b="1"/>
            </a:lvl8pPr>
            <a:lvl9pPr marL="4114800" lvl="8" indent="-381000" algn="ctr">
              <a:lnSpc>
                <a:spcPct val="100000"/>
              </a:lnSpc>
              <a:spcBef>
                <a:spcPts val="0"/>
              </a:spcBef>
              <a:spcAft>
                <a:spcPts val="0"/>
              </a:spcAft>
              <a:buSzPts val="2400"/>
              <a:buChar char="■"/>
              <a:defRPr sz="2400" b="1"/>
            </a:lvl9pPr>
          </a:lstStyle>
          <a:p>
            <a:endParaRPr/>
          </a:p>
        </p:txBody>
      </p:sp>
      <p:grpSp>
        <p:nvGrpSpPr>
          <p:cNvPr id="34" name="Google Shape;34;p16"/>
          <p:cNvGrpSpPr/>
          <p:nvPr/>
        </p:nvGrpSpPr>
        <p:grpSpPr>
          <a:xfrm>
            <a:off x="3954441" y="1078293"/>
            <a:ext cx="1212106" cy="1158543"/>
            <a:chOff x="3754950" y="1132925"/>
            <a:chExt cx="1580939" cy="1544725"/>
          </a:xfrm>
        </p:grpSpPr>
        <p:sp>
          <p:nvSpPr>
            <p:cNvPr id="35" name="Google Shape;35;p16"/>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6"/>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7" name="Google Shape;37;p16"/>
            <p:cNvCxnSpPr>
              <a:endCxn id="35" idx="1"/>
            </p:cNvCxnSpPr>
            <p:nvPr/>
          </p:nvCxnSpPr>
          <p:spPr>
            <a:xfrm>
              <a:off x="3890221" y="1267892"/>
              <a:ext cx="211800" cy="212100"/>
            </a:xfrm>
            <a:prstGeom prst="straightConnector1">
              <a:avLst/>
            </a:prstGeom>
            <a:noFill/>
            <a:ln w="9525" cap="flat" cmpd="sng">
              <a:solidFill>
                <a:srgbClr val="FFFFFF"/>
              </a:solidFill>
              <a:prstDash val="dash"/>
              <a:round/>
              <a:headEnd type="none" w="sm" len="sm"/>
              <a:tailEnd type="none" w="sm" len="sm"/>
            </a:ln>
          </p:spPr>
        </p:cxnSp>
        <p:cxnSp>
          <p:nvCxnSpPr>
            <p:cNvPr id="38" name="Google Shape;38;p16"/>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9" name="Google Shape;39;p16"/>
            <p:cNvSpPr/>
            <p:nvPr/>
          </p:nvSpPr>
          <p:spPr>
            <a:xfrm>
              <a:off x="4222975" y="1683233"/>
              <a:ext cx="698050" cy="549925"/>
            </a:xfrm>
            <a:prstGeom prst="rect">
              <a:avLst/>
            </a:prstGeom>
          </p:spPr>
          <p:txBody>
            <a:bodyPr>
              <a:prstTxWarp prst="textPlain">
                <a:avLst/>
              </a:prstTxWarp>
            </a:bodyPr>
            <a:lstStyle/>
            <a:p>
              <a:pPr lvl="0" algn="ctr"/>
              <a:r>
                <a:rPr b="1" i="0">
                  <a:ln w="19050" cap="flat" cmpd="sng">
                    <a:solidFill>
                      <a:srgbClr val="FFFFFF"/>
                    </a:solidFill>
                    <a:prstDash val="solid"/>
                    <a:round/>
                    <a:headEnd type="none" w="sm" len="sm"/>
                    <a:tailEnd type="none" w="sm" len="sm"/>
                  </a:ln>
                  <a:noFill/>
                  <a:latin typeface="Arial"/>
                </a:rPr>
                <a:t>“</a:t>
              </a:r>
            </a:p>
          </p:txBody>
        </p:sp>
        <p:cxnSp>
          <p:nvCxnSpPr>
            <p:cNvPr id="40" name="Google Shape;40;p16"/>
            <p:cNvCxnSpPr>
              <a:stCxn id="35" idx="5"/>
            </p:cNvCxnSpPr>
            <p:nvPr/>
          </p:nvCxnSpPr>
          <p:spPr>
            <a:xfrm>
              <a:off x="5041979" y="2419950"/>
              <a:ext cx="253800" cy="257700"/>
            </a:xfrm>
            <a:prstGeom prst="straightConnector1">
              <a:avLst/>
            </a:prstGeom>
            <a:noFill/>
            <a:ln w="9525" cap="flat" cmpd="sng">
              <a:solidFill>
                <a:srgbClr val="FFFFFF"/>
              </a:solidFill>
              <a:prstDash val="dash"/>
              <a:round/>
              <a:headEnd type="none" w="sm" len="sm"/>
              <a:tailEnd type="none" w="sm" len="sm"/>
            </a:ln>
          </p:spPr>
        </p:cxnSp>
        <p:cxnSp>
          <p:nvCxnSpPr>
            <p:cNvPr id="41" name="Google Shape;41;p16"/>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42" name="Google Shape;42;p16"/>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3"/>
        <p:cNvGrpSpPr/>
        <p:nvPr/>
      </p:nvGrpSpPr>
      <p:grpSpPr>
        <a:xfrm>
          <a:off x="0" y="0"/>
          <a:ext cx="0" cy="0"/>
          <a:chOff x="0" y="0"/>
          <a:chExt cx="0" cy="0"/>
        </a:xfrm>
      </p:grpSpPr>
      <p:sp>
        <p:nvSpPr>
          <p:cNvPr id="44" name="Google Shape;44;p17"/>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5" name="Google Shape;45;p17"/>
          <p:cNvSpPr txBox="1">
            <a:spLocks noGrp="1"/>
          </p:cNvSpPr>
          <p:nvPr>
            <p:ph type="body" idx="1"/>
          </p:nvPr>
        </p:nvSpPr>
        <p:spPr>
          <a:xfrm>
            <a:off x="343225" y="1125000"/>
            <a:ext cx="8290800" cy="36390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46" name="Google Shape;46;p17"/>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8"/>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1" name="Google Shape;51;p19"/>
          <p:cNvSpPr txBox="1">
            <a:spLocks noGrp="1"/>
          </p:cNvSpPr>
          <p:nvPr>
            <p:ph type="body" idx="1"/>
          </p:nvPr>
        </p:nvSpPr>
        <p:spPr>
          <a:xfrm>
            <a:off x="457200" y="1234143"/>
            <a:ext cx="2631900" cy="3348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52" name="Google Shape;52;p19"/>
          <p:cNvSpPr txBox="1">
            <a:spLocks noGrp="1"/>
          </p:cNvSpPr>
          <p:nvPr>
            <p:ph type="body" idx="2"/>
          </p:nvPr>
        </p:nvSpPr>
        <p:spPr>
          <a:xfrm>
            <a:off x="3223964" y="1234143"/>
            <a:ext cx="2631900" cy="3348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53" name="Google Shape;53;p19"/>
          <p:cNvSpPr txBox="1">
            <a:spLocks noGrp="1"/>
          </p:cNvSpPr>
          <p:nvPr>
            <p:ph type="body" idx="3"/>
          </p:nvPr>
        </p:nvSpPr>
        <p:spPr>
          <a:xfrm>
            <a:off x="5990727" y="1234143"/>
            <a:ext cx="2631900" cy="3348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54" name="Google Shape;54;p19"/>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0"/>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7" name="Google Shape;57;p20"/>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2"/>
          <p:cNvPicPr preferRelativeResize="0"/>
          <p:nvPr/>
        </p:nvPicPr>
        <p:blipFill rotWithShape="1">
          <a:blip r:embed="rId10">
            <a:alphaModFix/>
          </a:blip>
          <a:srcRect/>
          <a:stretch/>
        </p:blipFill>
        <p:spPr>
          <a:xfrm>
            <a:off x="1116" y="0"/>
            <a:ext cx="9141767" cy="5143500"/>
          </a:xfrm>
          <a:prstGeom prst="rect">
            <a:avLst/>
          </a:prstGeom>
          <a:noFill/>
          <a:ln>
            <a:noFill/>
          </a:ln>
        </p:spPr>
      </p:pic>
      <p:sp>
        <p:nvSpPr>
          <p:cNvPr id="7" name="Google Shape;7;p12"/>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2"/>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endParaRPr/>
          </a:p>
        </p:txBody>
      </p:sp>
      <p:sp>
        <p:nvSpPr>
          <p:cNvPr id="9" name="Google Shape;9;p12"/>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endParaRPr/>
          </a:p>
        </p:txBody>
      </p:sp>
      <p:sp>
        <p:nvSpPr>
          <p:cNvPr id="10" name="Google Shape;10;p12"/>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tableau.com/learn/articles/data-visualization"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rkabacoff.github.io/datavis/" TargetMode="External"/><Relationship Id="rId5" Type="http://schemas.openxmlformats.org/officeDocument/2006/relationships/hyperlink" Target="https://towardsdatascience.com/introduction-to-data-visualization-in-python-89a54c97fbed" TargetMode="External"/><Relationship Id="rId4" Type="http://schemas.openxmlformats.org/officeDocument/2006/relationships/hyperlink" Target="https://influencermarketinghub.com/social-media-trend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1142976" y="2928940"/>
            <a:ext cx="7143800" cy="164307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CSE3020 Data Visualization Review 1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 u="sng"/>
              <a:t>Tools Used</a:t>
            </a:r>
            <a:endParaRPr u="sng"/>
          </a:p>
        </p:txBody>
      </p:sp>
      <p:sp>
        <p:nvSpPr>
          <p:cNvPr id="141" name="Google Shape;141;p10"/>
          <p:cNvSpPr txBox="1">
            <a:spLocks noGrp="1"/>
          </p:cNvSpPr>
          <p:nvPr>
            <p:ph type="body" idx="1"/>
          </p:nvPr>
        </p:nvSpPr>
        <p:spPr>
          <a:xfrm>
            <a:off x="416579" y="1125000"/>
            <a:ext cx="8178900" cy="3639000"/>
          </a:xfrm>
          <a:prstGeom prst="rect">
            <a:avLst/>
          </a:prstGeom>
          <a:noFill/>
          <a:ln>
            <a:noFill/>
          </a:ln>
        </p:spPr>
        <p:txBody>
          <a:bodyPr spcFirstLastPara="1" wrap="square" lIns="91425" tIns="91425" rIns="91425" bIns="91425" anchor="t" anchorCtr="0">
            <a:noAutofit/>
          </a:bodyPr>
          <a:lstStyle/>
          <a:p>
            <a:pPr marL="0" lvl="0" indent="-152400" algn="l" rtl="0">
              <a:lnSpc>
                <a:spcPct val="100000"/>
              </a:lnSpc>
              <a:spcBef>
                <a:spcPts val="600"/>
              </a:spcBef>
              <a:spcAft>
                <a:spcPts val="0"/>
              </a:spcAft>
              <a:buSzPts val="2400"/>
              <a:buChar char="▪"/>
            </a:pPr>
            <a:r>
              <a:rPr lang="en" sz="1800">
                <a:solidFill>
                  <a:srgbClr val="FFFFFF"/>
                </a:solidFill>
              </a:rPr>
              <a:t>Rstudio</a:t>
            </a:r>
            <a:endParaRPr sz="1800">
              <a:solidFill>
                <a:srgbClr val="FFFFFF"/>
              </a:solidFill>
            </a:endParaRPr>
          </a:p>
          <a:p>
            <a:pPr marL="0" lvl="0" indent="-152400" algn="l" rtl="0">
              <a:lnSpc>
                <a:spcPct val="100000"/>
              </a:lnSpc>
              <a:spcBef>
                <a:spcPts val="600"/>
              </a:spcBef>
              <a:spcAft>
                <a:spcPts val="0"/>
              </a:spcAft>
              <a:buSzPts val="2400"/>
              <a:buChar char="▪"/>
            </a:pPr>
            <a:r>
              <a:rPr lang="en" sz="1800">
                <a:solidFill>
                  <a:srgbClr val="FFFFFF"/>
                </a:solidFill>
              </a:rPr>
              <a:t>Jupyter Notebook</a:t>
            </a:r>
            <a:endParaRPr sz="1800">
              <a:solidFill>
                <a:srgbClr val="FFFFFF"/>
              </a:solidFill>
            </a:endParaRPr>
          </a:p>
        </p:txBody>
      </p:sp>
      <p:sp>
        <p:nvSpPr>
          <p:cNvPr id="142" name="Google Shape;142;p10"/>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 u="sng"/>
              <a:t>References</a:t>
            </a:r>
            <a:endParaRPr u="sng"/>
          </a:p>
        </p:txBody>
      </p:sp>
      <p:sp>
        <p:nvSpPr>
          <p:cNvPr id="148" name="Google Shape;148;p11"/>
          <p:cNvSpPr txBox="1">
            <a:spLocks noGrp="1"/>
          </p:cNvSpPr>
          <p:nvPr>
            <p:ph type="body" idx="1"/>
          </p:nvPr>
        </p:nvSpPr>
        <p:spPr>
          <a:xfrm>
            <a:off x="343225" y="1125000"/>
            <a:ext cx="8290800" cy="363900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600"/>
              </a:spcBef>
              <a:spcAft>
                <a:spcPts val="0"/>
              </a:spcAft>
              <a:buSzPts val="2400"/>
              <a:buChar char="▪"/>
            </a:pPr>
            <a:r>
              <a:rPr lang="en" sz="1200" u="sng">
                <a:solidFill>
                  <a:schemeClr val="hlink"/>
                </a:solidFill>
                <a:hlinkClick r:id="rId3"/>
              </a:rPr>
              <a:t>https://www.tableau.com/learn/articles/data-visualization#:~:text=Data%20visualization%20helps%20to%20tell,and%20highlighting%20the%20useful%20information</a:t>
            </a:r>
            <a:r>
              <a:rPr lang="en" sz="1200"/>
              <a:t>.</a:t>
            </a:r>
            <a:endParaRPr/>
          </a:p>
          <a:p>
            <a:pPr marL="457200" lvl="0" indent="-381000" algn="l" rtl="0">
              <a:lnSpc>
                <a:spcPct val="100000"/>
              </a:lnSpc>
              <a:spcBef>
                <a:spcPts val="600"/>
              </a:spcBef>
              <a:spcAft>
                <a:spcPts val="0"/>
              </a:spcAft>
              <a:buSzPts val="2400"/>
              <a:buChar char="▪"/>
            </a:pPr>
            <a:r>
              <a:rPr lang="en" sz="1200" u="sng">
                <a:solidFill>
                  <a:schemeClr val="hlink"/>
                </a:solidFill>
                <a:hlinkClick r:id="rId4"/>
              </a:rPr>
              <a:t>https://influencermarketinghub.com/social-media-trends/</a:t>
            </a:r>
            <a:endParaRPr sz="1200"/>
          </a:p>
          <a:p>
            <a:pPr marL="457200" lvl="0" indent="-381000" algn="l" rtl="0">
              <a:lnSpc>
                <a:spcPct val="100000"/>
              </a:lnSpc>
              <a:spcBef>
                <a:spcPts val="600"/>
              </a:spcBef>
              <a:spcAft>
                <a:spcPts val="0"/>
              </a:spcAft>
              <a:buSzPts val="2400"/>
              <a:buChar char="▪"/>
            </a:pPr>
            <a:r>
              <a:rPr lang="en" sz="1200"/>
              <a:t>Data Visualization – Research Gate</a:t>
            </a:r>
            <a:endParaRPr/>
          </a:p>
          <a:p>
            <a:pPr marL="457200" lvl="0" indent="-381000" algn="l" rtl="0">
              <a:lnSpc>
                <a:spcPct val="100000"/>
              </a:lnSpc>
              <a:spcBef>
                <a:spcPts val="600"/>
              </a:spcBef>
              <a:spcAft>
                <a:spcPts val="0"/>
              </a:spcAft>
              <a:buSzPts val="2400"/>
              <a:buChar char="▪"/>
            </a:pPr>
            <a:r>
              <a:rPr lang="en" sz="1200" u="sng">
                <a:solidFill>
                  <a:schemeClr val="hlink"/>
                </a:solidFill>
                <a:hlinkClick r:id="rId5"/>
              </a:rPr>
              <a:t>Introduction to Data Visualization in Python | by Gilbert Tanner</a:t>
            </a:r>
            <a:endParaRPr/>
          </a:p>
          <a:p>
            <a:pPr marL="457200" lvl="0" indent="-381000" algn="l" rtl="0">
              <a:lnSpc>
                <a:spcPct val="100000"/>
              </a:lnSpc>
              <a:spcBef>
                <a:spcPts val="600"/>
              </a:spcBef>
              <a:spcAft>
                <a:spcPts val="0"/>
              </a:spcAft>
              <a:buSzPts val="2400"/>
              <a:buChar char="▪"/>
            </a:pPr>
            <a:r>
              <a:rPr lang="en" sz="1200" u="sng">
                <a:solidFill>
                  <a:schemeClr val="hlink"/>
                </a:solidFill>
                <a:hlinkClick r:id="rId6"/>
              </a:rPr>
              <a:t>Data Visualization with R</a:t>
            </a:r>
            <a:endParaRPr/>
          </a:p>
          <a:p>
            <a:pPr marL="457200" lvl="0" indent="-228600" algn="l" rtl="0">
              <a:lnSpc>
                <a:spcPct val="100000"/>
              </a:lnSpc>
              <a:spcBef>
                <a:spcPts val="600"/>
              </a:spcBef>
              <a:spcAft>
                <a:spcPts val="0"/>
              </a:spcAft>
              <a:buSzPts val="2400"/>
              <a:buNone/>
            </a:pPr>
            <a:endParaRPr sz="1200"/>
          </a:p>
        </p:txBody>
      </p:sp>
      <p:sp>
        <p:nvSpPr>
          <p:cNvPr id="149" name="Google Shape;149;p1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 u="sng"/>
              <a:t>TITLE</a:t>
            </a:r>
            <a:endParaRPr u="sng"/>
          </a:p>
        </p:txBody>
      </p:sp>
      <p:sp>
        <p:nvSpPr>
          <p:cNvPr id="68" name="Google Shape;68;p2"/>
          <p:cNvSpPr txBox="1"/>
          <p:nvPr/>
        </p:nvSpPr>
        <p:spPr>
          <a:xfrm>
            <a:off x="457200" y="983608"/>
            <a:ext cx="3776700" cy="165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FFFFFF"/>
              </a:solidFill>
              <a:latin typeface="Cousine"/>
              <a:ea typeface="Cousine"/>
              <a:cs typeface="Cousine"/>
              <a:sym typeface="Cousine"/>
            </a:endParaRPr>
          </a:p>
        </p:txBody>
      </p:sp>
      <p:sp>
        <p:nvSpPr>
          <p:cNvPr id="69" name="Google Shape;69;p2"/>
          <p:cNvSpPr txBox="1"/>
          <p:nvPr/>
        </p:nvSpPr>
        <p:spPr>
          <a:xfrm>
            <a:off x="4744975" y="983608"/>
            <a:ext cx="3941700" cy="165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FFFFFF"/>
              </a:solidFill>
              <a:latin typeface="Cousine"/>
              <a:ea typeface="Cousine"/>
              <a:cs typeface="Cousine"/>
              <a:sym typeface="Cousine"/>
            </a:endParaRPr>
          </a:p>
        </p:txBody>
      </p:sp>
      <p:sp>
        <p:nvSpPr>
          <p:cNvPr id="70" name="Google Shape;70;p2"/>
          <p:cNvSpPr txBox="1"/>
          <p:nvPr/>
        </p:nvSpPr>
        <p:spPr>
          <a:xfrm>
            <a:off x="457200" y="3444583"/>
            <a:ext cx="8229600" cy="61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200"/>
              <a:buFont typeface="Arial"/>
              <a:buNone/>
            </a:pPr>
            <a:endParaRPr sz="1200" b="0" i="0" u="none" strike="noStrike" cap="none">
              <a:solidFill>
                <a:srgbClr val="FFFFFF"/>
              </a:solidFill>
              <a:latin typeface="Cousine"/>
              <a:ea typeface="Cousine"/>
              <a:cs typeface="Cousine"/>
              <a:sym typeface="Cousine"/>
            </a:endParaRPr>
          </a:p>
          <a:p>
            <a:pPr marL="0" marR="0" lvl="0" indent="0" algn="l" rtl="0">
              <a:lnSpc>
                <a:spcPct val="100000"/>
              </a:lnSpc>
              <a:spcBef>
                <a:spcPts val="1000"/>
              </a:spcBef>
              <a:spcAft>
                <a:spcPts val="1000"/>
              </a:spcAft>
              <a:buClr>
                <a:srgbClr val="000000"/>
              </a:buClr>
              <a:buSzPts val="1200"/>
              <a:buFont typeface="Arial"/>
              <a:buNone/>
            </a:pPr>
            <a:endParaRPr sz="1200" b="0" i="0" u="none" strike="noStrike" cap="none">
              <a:solidFill>
                <a:srgbClr val="FFFFFF"/>
              </a:solidFill>
              <a:latin typeface="Cousine"/>
              <a:ea typeface="Cousine"/>
              <a:cs typeface="Cousine"/>
              <a:sym typeface="Cousine"/>
            </a:endParaRPr>
          </a:p>
        </p:txBody>
      </p:sp>
      <p:sp>
        <p:nvSpPr>
          <p:cNvPr id="71" name="Google Shape;71;p2"/>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2</a:t>
            </a:fld>
            <a:endParaRPr/>
          </a:p>
        </p:txBody>
      </p:sp>
      <p:sp>
        <p:nvSpPr>
          <p:cNvPr id="72" name="Google Shape;72;p2"/>
          <p:cNvSpPr txBox="1"/>
          <p:nvPr/>
        </p:nvSpPr>
        <p:spPr>
          <a:xfrm>
            <a:off x="571472" y="1142990"/>
            <a:ext cx="7929618"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5400" b="0" i="0" u="none" strike="noStrike" cap="none">
                <a:solidFill>
                  <a:schemeClr val="lt1"/>
                </a:solidFill>
                <a:latin typeface="Cousine"/>
                <a:ea typeface="Cousine"/>
                <a:cs typeface="Cousine"/>
                <a:sym typeface="Cousine"/>
              </a:rPr>
              <a:t>Social Media Data Analysis</a:t>
            </a:r>
            <a:endParaRPr sz="5400" b="0" i="0" u="none" strike="noStrike" cap="none">
              <a:solidFill>
                <a:schemeClr val="lt1"/>
              </a:solidFill>
              <a:latin typeface="Cousine"/>
              <a:ea typeface="Cousine"/>
              <a:cs typeface="Cousine"/>
              <a:sym typeface="Cousine"/>
            </a:endParaRPr>
          </a:p>
        </p:txBody>
      </p:sp>
      <p:sp>
        <p:nvSpPr>
          <p:cNvPr id="73" name="Google Shape;73;p2"/>
          <p:cNvSpPr txBox="1"/>
          <p:nvPr/>
        </p:nvSpPr>
        <p:spPr>
          <a:xfrm>
            <a:off x="571472" y="3000378"/>
            <a:ext cx="5643602"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sng" strike="noStrike" cap="none">
                <a:solidFill>
                  <a:schemeClr val="lt1"/>
                </a:solidFill>
                <a:latin typeface="Cousine"/>
                <a:ea typeface="Cousine"/>
                <a:cs typeface="Cousine"/>
                <a:sym typeface="Cousine"/>
              </a:rPr>
              <a:t>Team Members:</a:t>
            </a:r>
            <a:endParaRPr/>
          </a:p>
          <a:p>
            <a:pPr marL="0" marR="0" lvl="0" indent="0" algn="l" rtl="0">
              <a:lnSpc>
                <a:spcPct val="100000"/>
              </a:lnSpc>
              <a:spcBef>
                <a:spcPts val="0"/>
              </a:spcBef>
              <a:spcAft>
                <a:spcPts val="0"/>
              </a:spcAft>
              <a:buNone/>
            </a:pPr>
            <a:endParaRPr sz="1400" b="0" i="0" u="none" strike="noStrike" cap="none">
              <a:solidFill>
                <a:schemeClr val="lt1"/>
              </a:solidFill>
              <a:latin typeface="Cousine"/>
              <a:ea typeface="Cousine"/>
              <a:cs typeface="Cousine"/>
              <a:sym typeface="Cousine"/>
            </a:endParaRPr>
          </a:p>
          <a:p>
            <a:pPr marL="0" marR="0" lvl="0" indent="0" algn="l" rtl="0">
              <a:lnSpc>
                <a:spcPct val="100000"/>
              </a:lnSpc>
              <a:spcBef>
                <a:spcPts val="0"/>
              </a:spcBef>
              <a:spcAft>
                <a:spcPts val="0"/>
              </a:spcAft>
              <a:buNone/>
            </a:pPr>
            <a:r>
              <a:rPr lang="en" sz="1400" b="0" i="0" u="none" strike="noStrike" cap="none">
                <a:solidFill>
                  <a:schemeClr val="lt1"/>
                </a:solidFill>
                <a:latin typeface="Cousine"/>
                <a:ea typeface="Cousine"/>
                <a:cs typeface="Cousine"/>
                <a:sym typeface="Cousine"/>
              </a:rPr>
              <a:t>Nishtha Malik 19BCE1788</a:t>
            </a:r>
            <a:endParaRPr/>
          </a:p>
          <a:p>
            <a:pPr marL="0" marR="0" lvl="0" indent="0" algn="l" rtl="0">
              <a:lnSpc>
                <a:spcPct val="100000"/>
              </a:lnSpc>
              <a:spcBef>
                <a:spcPts val="0"/>
              </a:spcBef>
              <a:spcAft>
                <a:spcPts val="0"/>
              </a:spcAft>
              <a:buNone/>
            </a:pPr>
            <a:r>
              <a:rPr lang="en" sz="1400" b="0" i="0" u="none" strike="noStrike" cap="none">
                <a:solidFill>
                  <a:schemeClr val="lt1"/>
                </a:solidFill>
                <a:latin typeface="Cousine"/>
                <a:ea typeface="Cousine"/>
                <a:cs typeface="Cousine"/>
                <a:sym typeface="Cousine"/>
              </a:rPr>
              <a:t>Suman Singh 19BCE1235</a:t>
            </a:r>
            <a:endParaRPr/>
          </a:p>
          <a:p>
            <a:pPr marL="0" marR="0" lvl="0" indent="0" algn="l" rtl="0">
              <a:lnSpc>
                <a:spcPct val="100000"/>
              </a:lnSpc>
              <a:spcBef>
                <a:spcPts val="0"/>
              </a:spcBef>
              <a:spcAft>
                <a:spcPts val="0"/>
              </a:spcAft>
              <a:buNone/>
            </a:pPr>
            <a:r>
              <a:rPr lang="en" sz="1400" b="0" i="0" u="none" strike="noStrike" cap="none">
                <a:solidFill>
                  <a:schemeClr val="lt1"/>
                </a:solidFill>
                <a:latin typeface="Cousine"/>
                <a:ea typeface="Cousine"/>
                <a:cs typeface="Cousine"/>
                <a:sym typeface="Cousine"/>
              </a:rPr>
              <a:t>Zara Iqbal 19BCE1710</a:t>
            </a:r>
            <a:endParaRPr sz="1400" b="0" i="0" u="none" strike="noStrike" cap="none">
              <a:solidFill>
                <a:schemeClr val="lt1"/>
              </a:solidFill>
              <a:latin typeface="Cousine"/>
              <a:ea typeface="Cousine"/>
              <a:cs typeface="Cousine"/>
              <a:sym typeface="Cousi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4000">
                <a:solidFill>
                  <a:schemeClr val="accent3"/>
                </a:solidFill>
              </a:rPr>
              <a:t>Abstract</a:t>
            </a:r>
            <a:endParaRPr sz="4000">
              <a:solidFill>
                <a:schemeClr val="accent3"/>
              </a:solidFill>
            </a:endParaRPr>
          </a:p>
        </p:txBody>
      </p:sp>
      <p:sp>
        <p:nvSpPr>
          <p:cNvPr id="79" name="Google Shape;79;p3"/>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pPr marL="0" lvl="0" indent="0" algn="r" rtl="0">
                <a:spcBef>
                  <a:spcPts val="0"/>
                </a:spcBef>
                <a:spcAft>
                  <a:spcPts val="0"/>
                </a:spcAft>
                <a:buClr>
                  <a:srgbClr val="000000"/>
                </a:buClr>
                <a:buSzPts val="1000"/>
                <a:buFont typeface="Arial"/>
                <a:buNone/>
              </a:pPr>
              <a:t>3</a:t>
            </a:fld>
            <a:endParaRPr/>
          </a:p>
        </p:txBody>
      </p:sp>
      <p:sp>
        <p:nvSpPr>
          <p:cNvPr id="80" name="Google Shape;80;p3"/>
          <p:cNvSpPr txBox="1"/>
          <p:nvPr/>
        </p:nvSpPr>
        <p:spPr>
          <a:xfrm>
            <a:off x="1071550" y="1357300"/>
            <a:ext cx="6895500" cy="3093900"/>
          </a:xfrm>
          <a:prstGeom prst="rect">
            <a:avLst/>
          </a:prstGeom>
          <a:noFill/>
          <a:ln>
            <a:noFill/>
          </a:ln>
        </p:spPr>
        <p:txBody>
          <a:bodyPr spcFirstLastPara="1" wrap="square" lIns="91425" tIns="45700" rIns="91425" bIns="45700" anchor="t" anchorCtr="0">
            <a:spAutoFit/>
          </a:bodyPr>
          <a:lstStyle/>
          <a:p>
            <a:pPr marL="457200" marR="0" lvl="0" indent="-323850" algn="l" rtl="0">
              <a:lnSpc>
                <a:spcPct val="100000"/>
              </a:lnSpc>
              <a:spcBef>
                <a:spcPts val="0"/>
              </a:spcBef>
              <a:spcAft>
                <a:spcPts val="0"/>
              </a:spcAft>
              <a:buClr>
                <a:schemeClr val="lt1"/>
              </a:buClr>
              <a:buSzPts val="1500"/>
              <a:buFont typeface="Cousine"/>
              <a:buChar char="●"/>
            </a:pPr>
            <a:r>
              <a:rPr lang="en" sz="1500" b="0" i="0" u="none" strike="noStrike" cap="none">
                <a:solidFill>
                  <a:schemeClr val="lt1"/>
                </a:solidFill>
                <a:latin typeface="Cousine"/>
                <a:ea typeface="Cousine"/>
                <a:cs typeface="Cousine"/>
                <a:sym typeface="Cousine"/>
              </a:rPr>
              <a:t>Data visualization is a quite new and promising field in computer science. </a:t>
            </a:r>
            <a:endParaRPr sz="1500" b="0" i="0" u="none" strike="noStrike" cap="none">
              <a:solidFill>
                <a:schemeClr val="lt1"/>
              </a:solidFill>
              <a:latin typeface="Cousine"/>
              <a:ea typeface="Cousine"/>
              <a:cs typeface="Cousine"/>
              <a:sym typeface="Cousine"/>
            </a:endParaRPr>
          </a:p>
          <a:p>
            <a:pPr marL="457200" marR="0" lvl="0" indent="0" algn="l" rtl="0">
              <a:lnSpc>
                <a:spcPct val="100000"/>
              </a:lnSpc>
              <a:spcBef>
                <a:spcPts val="0"/>
              </a:spcBef>
              <a:spcAft>
                <a:spcPts val="0"/>
              </a:spcAft>
              <a:buNone/>
            </a:pPr>
            <a:endParaRPr sz="1500">
              <a:solidFill>
                <a:schemeClr val="lt1"/>
              </a:solidFill>
              <a:latin typeface="Cousine"/>
              <a:ea typeface="Cousine"/>
              <a:cs typeface="Cousine"/>
              <a:sym typeface="Cousine"/>
            </a:endParaRPr>
          </a:p>
          <a:p>
            <a:pPr marL="457200" marR="0" lvl="0" indent="-323850" algn="l" rtl="0">
              <a:lnSpc>
                <a:spcPct val="100000"/>
              </a:lnSpc>
              <a:spcBef>
                <a:spcPts val="0"/>
              </a:spcBef>
              <a:spcAft>
                <a:spcPts val="0"/>
              </a:spcAft>
              <a:buClr>
                <a:schemeClr val="lt1"/>
              </a:buClr>
              <a:buSzPts val="1500"/>
              <a:buFont typeface="Cousine"/>
              <a:buChar char="●"/>
            </a:pPr>
            <a:r>
              <a:rPr lang="en" sz="1500" b="0" i="0" u="none" strike="noStrike" cap="none">
                <a:solidFill>
                  <a:schemeClr val="lt1"/>
                </a:solidFill>
                <a:latin typeface="Cousine"/>
                <a:ea typeface="Cousine"/>
                <a:cs typeface="Cousine"/>
                <a:sym typeface="Cousine"/>
              </a:rPr>
              <a:t>It uses computer graphic effects to reveal the patterns, trends, relationships out of datasets.</a:t>
            </a:r>
            <a:endParaRPr sz="1500" b="0" i="0" u="none" strike="noStrike" cap="none">
              <a:solidFill>
                <a:schemeClr val="lt1"/>
              </a:solidFill>
              <a:latin typeface="Cousine"/>
              <a:ea typeface="Cousine"/>
              <a:cs typeface="Cousine"/>
              <a:sym typeface="Cousine"/>
            </a:endParaRPr>
          </a:p>
          <a:p>
            <a:pPr marL="457200" marR="0" lvl="0" indent="0" algn="l" rtl="0">
              <a:lnSpc>
                <a:spcPct val="100000"/>
              </a:lnSpc>
              <a:spcBef>
                <a:spcPts val="0"/>
              </a:spcBef>
              <a:spcAft>
                <a:spcPts val="0"/>
              </a:spcAft>
              <a:buNone/>
            </a:pPr>
            <a:r>
              <a:rPr lang="en" sz="1500" b="0" i="0" u="none" strike="noStrike" cap="none">
                <a:solidFill>
                  <a:schemeClr val="lt1"/>
                </a:solidFill>
                <a:latin typeface="Cousine"/>
                <a:ea typeface="Cousine"/>
                <a:cs typeface="Cousine"/>
                <a:sym typeface="Cousine"/>
              </a:rPr>
              <a:t> </a:t>
            </a:r>
            <a:endParaRPr sz="1500" b="0" i="0" u="none" strike="noStrike" cap="none">
              <a:solidFill>
                <a:schemeClr val="lt1"/>
              </a:solidFill>
              <a:latin typeface="Cousine"/>
              <a:ea typeface="Cousine"/>
              <a:cs typeface="Cousine"/>
              <a:sym typeface="Cousine"/>
            </a:endParaRPr>
          </a:p>
          <a:p>
            <a:pPr marL="457200" marR="0" lvl="0" indent="-323850" algn="l" rtl="0">
              <a:lnSpc>
                <a:spcPct val="100000"/>
              </a:lnSpc>
              <a:spcBef>
                <a:spcPts val="0"/>
              </a:spcBef>
              <a:spcAft>
                <a:spcPts val="0"/>
              </a:spcAft>
              <a:buClr>
                <a:schemeClr val="lt1"/>
              </a:buClr>
              <a:buSzPts val="1500"/>
              <a:buFont typeface="Cousine"/>
              <a:buChar char="●"/>
            </a:pPr>
            <a:r>
              <a:rPr lang="en" sz="1500" b="0" i="0" u="none" strike="noStrike" cap="none">
                <a:solidFill>
                  <a:schemeClr val="lt1"/>
                </a:solidFill>
                <a:latin typeface="Cousine"/>
                <a:ea typeface="Cousine"/>
                <a:cs typeface="Cousine"/>
                <a:sym typeface="Cousine"/>
              </a:rPr>
              <a:t>In this project, we will get familiar with the data visualization tools using python and R and observe the modern trends in social media and also about the health breach dataset for cyber security purpose.</a:t>
            </a:r>
            <a:endParaRPr sz="1500" b="0" i="0" u="none" strike="noStrike" cap="none">
              <a:solidFill>
                <a:schemeClr val="lt1"/>
              </a:solidFill>
              <a:latin typeface="Cousine"/>
              <a:ea typeface="Cousine"/>
              <a:cs typeface="Cousine"/>
              <a:sym typeface="Cousine"/>
            </a:endParaRPr>
          </a:p>
          <a:p>
            <a:pPr marL="457200" marR="0" lvl="0" indent="0" algn="l" rtl="0">
              <a:lnSpc>
                <a:spcPct val="100000"/>
              </a:lnSpc>
              <a:spcBef>
                <a:spcPts val="0"/>
              </a:spcBef>
              <a:spcAft>
                <a:spcPts val="0"/>
              </a:spcAft>
              <a:buNone/>
            </a:pPr>
            <a:r>
              <a:rPr lang="en" sz="1500" b="0" i="0" u="none" strike="noStrike" cap="none">
                <a:solidFill>
                  <a:schemeClr val="lt1"/>
                </a:solidFill>
                <a:latin typeface="Cousine"/>
                <a:ea typeface="Cousine"/>
                <a:cs typeface="Cousine"/>
                <a:sym typeface="Cousine"/>
              </a:rPr>
              <a:t> </a:t>
            </a:r>
            <a:endParaRPr sz="1500" b="0" i="0" u="none" strike="noStrike" cap="none">
              <a:solidFill>
                <a:schemeClr val="lt1"/>
              </a:solidFill>
              <a:latin typeface="Cousine"/>
              <a:ea typeface="Cousine"/>
              <a:cs typeface="Cousine"/>
              <a:sym typeface="Cousine"/>
            </a:endParaRPr>
          </a:p>
          <a:p>
            <a:pPr marL="457200" marR="0" lvl="0" indent="-317500" algn="l" rtl="0">
              <a:lnSpc>
                <a:spcPct val="100000"/>
              </a:lnSpc>
              <a:spcBef>
                <a:spcPts val="0"/>
              </a:spcBef>
              <a:spcAft>
                <a:spcPts val="0"/>
              </a:spcAft>
              <a:buClr>
                <a:schemeClr val="lt1"/>
              </a:buClr>
              <a:buSzPts val="1400"/>
              <a:buFont typeface="Cousine"/>
              <a:buChar char="●"/>
            </a:pPr>
            <a:r>
              <a:rPr lang="en" sz="1500" b="0" i="0" u="none" strike="noStrike" cap="none">
                <a:solidFill>
                  <a:schemeClr val="lt1"/>
                </a:solidFill>
                <a:latin typeface="Cousine"/>
                <a:ea typeface="Cousine"/>
                <a:cs typeface="Cousine"/>
                <a:sym typeface="Cousine"/>
              </a:rPr>
              <a:t>To get deeper about it, we will have some discussion about multidimensional data visualization.</a:t>
            </a:r>
            <a:r>
              <a:rPr lang="en" sz="1400" b="0" i="0" u="none" strike="noStrike" cap="none">
                <a:solidFill>
                  <a:schemeClr val="lt1"/>
                </a:solidFill>
                <a:latin typeface="Cousine"/>
                <a:ea typeface="Cousine"/>
                <a:cs typeface="Cousine"/>
                <a:sym typeface="Cousine"/>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body" idx="1"/>
          </p:nvPr>
        </p:nvSpPr>
        <p:spPr>
          <a:xfrm>
            <a:off x="1413600" y="2466600"/>
            <a:ext cx="6316800" cy="819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2400"/>
              <a:buNone/>
            </a:pPr>
            <a:r>
              <a:rPr lang="en" sz="1600"/>
              <a:t>Visualization is the graphical presentation of information, with the goal of providing the viewer with a qualitative understanding of the information contents. </a:t>
            </a:r>
            <a:endParaRPr sz="1600"/>
          </a:p>
          <a:p>
            <a:pPr marL="0" lvl="0" indent="0" algn="ctr" rtl="0">
              <a:lnSpc>
                <a:spcPct val="100000"/>
              </a:lnSpc>
              <a:spcBef>
                <a:spcPts val="600"/>
              </a:spcBef>
              <a:spcAft>
                <a:spcPts val="0"/>
              </a:spcAft>
              <a:buSzPts val="2400"/>
              <a:buNone/>
            </a:pPr>
            <a:r>
              <a:rPr lang="en" sz="1600"/>
              <a:t>It is also the process of transforming objects, concepts, and numbers into a form that is visible to the human eyes.</a:t>
            </a:r>
            <a:endParaRPr sz="1600"/>
          </a:p>
        </p:txBody>
      </p:sp>
      <p:sp>
        <p:nvSpPr>
          <p:cNvPr id="86" name="Google Shape;86;p4"/>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5"/>
          <p:cNvSpPr txBox="1">
            <a:spLocks noGrp="1"/>
          </p:cNvSpPr>
          <p:nvPr>
            <p:ph type="title"/>
          </p:nvPr>
        </p:nvSpPr>
        <p:spPr>
          <a:xfrm>
            <a:off x="404330" y="493832"/>
            <a:ext cx="8229600" cy="43484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 u="sng"/>
              <a:t>Introduction</a:t>
            </a:r>
            <a:endParaRPr u="sng"/>
          </a:p>
        </p:txBody>
      </p:sp>
      <p:sp>
        <p:nvSpPr>
          <p:cNvPr id="92" name="Google Shape;92;p5"/>
          <p:cNvSpPr txBox="1">
            <a:spLocks noGrp="1"/>
          </p:cNvSpPr>
          <p:nvPr>
            <p:ph type="body" idx="1"/>
          </p:nvPr>
        </p:nvSpPr>
        <p:spPr>
          <a:xfrm>
            <a:off x="343225" y="1125000"/>
            <a:ext cx="8290800" cy="363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en" sz="1200"/>
              <a:t>Why do we do data visualization? </a:t>
            </a:r>
            <a:endParaRPr sz="1200"/>
          </a:p>
          <a:p>
            <a:pPr marL="0" lvl="0" indent="0" algn="l" rtl="0">
              <a:lnSpc>
                <a:spcPct val="100000"/>
              </a:lnSpc>
              <a:spcBef>
                <a:spcPts val="600"/>
              </a:spcBef>
              <a:spcAft>
                <a:spcPts val="0"/>
              </a:spcAft>
              <a:buSzPts val="2400"/>
              <a:buNone/>
            </a:pPr>
            <a:endParaRPr sz="1200"/>
          </a:p>
          <a:p>
            <a:pPr marL="457200" lvl="0" indent="-304800" algn="l" rtl="0">
              <a:lnSpc>
                <a:spcPct val="100000"/>
              </a:lnSpc>
              <a:spcBef>
                <a:spcPts val="600"/>
              </a:spcBef>
              <a:spcAft>
                <a:spcPts val="0"/>
              </a:spcAft>
              <a:buSzPts val="1200"/>
              <a:buChar char="▪"/>
            </a:pPr>
            <a:r>
              <a:rPr lang="en" sz="1200"/>
              <a:t>To see and understand pictures is one of the natural instincts of human, and to understand numerical data is a years training skill from schools. From a well-drawn picture, one is much easier to find the trends and relations. </a:t>
            </a:r>
            <a:endParaRPr sz="1200"/>
          </a:p>
          <a:p>
            <a:pPr marL="457200" lvl="0" indent="0" algn="l" rtl="0">
              <a:lnSpc>
                <a:spcPct val="100000"/>
              </a:lnSpc>
              <a:spcBef>
                <a:spcPts val="600"/>
              </a:spcBef>
              <a:spcAft>
                <a:spcPts val="0"/>
              </a:spcAft>
              <a:buNone/>
            </a:pPr>
            <a:endParaRPr sz="1200"/>
          </a:p>
          <a:p>
            <a:pPr marL="457200" lvl="0" indent="-304800" algn="l" rtl="0">
              <a:lnSpc>
                <a:spcPct val="100000"/>
              </a:lnSpc>
              <a:spcBef>
                <a:spcPts val="600"/>
              </a:spcBef>
              <a:spcAft>
                <a:spcPts val="0"/>
              </a:spcAft>
              <a:buSzPts val="1200"/>
              <a:buChar char="▪"/>
            </a:pPr>
            <a:r>
              <a:rPr lang="en" sz="1200"/>
              <a:t>Because visual presentation of information takes advantage of the vast, and often underutilized, capacity of the human eye to detect information from pictures and illustrations. </a:t>
            </a:r>
            <a:endParaRPr sz="1200"/>
          </a:p>
          <a:p>
            <a:pPr marL="457200" lvl="0" indent="0" algn="l" rtl="0">
              <a:lnSpc>
                <a:spcPct val="100000"/>
              </a:lnSpc>
              <a:spcBef>
                <a:spcPts val="600"/>
              </a:spcBef>
              <a:spcAft>
                <a:spcPts val="0"/>
              </a:spcAft>
              <a:buNone/>
            </a:pPr>
            <a:endParaRPr sz="1200"/>
          </a:p>
          <a:p>
            <a:pPr marL="457200" lvl="0" indent="-304800" algn="l" rtl="0">
              <a:lnSpc>
                <a:spcPct val="100000"/>
              </a:lnSpc>
              <a:spcBef>
                <a:spcPts val="600"/>
              </a:spcBef>
              <a:spcAft>
                <a:spcPts val="0"/>
              </a:spcAft>
              <a:buSzPts val="1200"/>
              <a:buChar char="▪"/>
            </a:pPr>
            <a:r>
              <a:rPr lang="en" sz="1200"/>
              <a:t>Data visualization shifts the load from numerical reasoning to visual reasoning. Getting information from pictures is far more time-saving than looking through text and numbers – that’s why many decision makers would rather have information presented to them in graphical form, as opposed to a written or textual form. </a:t>
            </a:r>
            <a:endParaRPr sz="1200"/>
          </a:p>
        </p:txBody>
      </p:sp>
      <p:sp>
        <p:nvSpPr>
          <p:cNvPr id="93" name="Google Shape;93;p5"/>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ctrTitle" idx="4294967295"/>
          </p:nvPr>
        </p:nvSpPr>
        <p:spPr>
          <a:xfrm>
            <a:off x="685800" y="2811715"/>
            <a:ext cx="7772400" cy="780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1"/>
              </a:buClr>
              <a:buSzPts val="2000"/>
              <a:buFont typeface="Cousine"/>
              <a:buNone/>
            </a:pPr>
            <a:r>
              <a:rPr lang="en" sz="6000" b="1" i="0" u="none" strike="noStrike" cap="none">
                <a:solidFill>
                  <a:schemeClr val="lt1"/>
                </a:solidFill>
                <a:latin typeface="Cousine"/>
                <a:ea typeface="Cousine"/>
                <a:cs typeface="Cousine"/>
                <a:sym typeface="Cousine"/>
              </a:rPr>
              <a:t>Literature Review</a:t>
            </a:r>
            <a:endParaRPr sz="6000" b="1" i="0" u="none" strike="noStrike" cap="none">
              <a:solidFill>
                <a:schemeClr val="lt1"/>
              </a:solidFill>
              <a:latin typeface="Cousine"/>
              <a:ea typeface="Cousine"/>
              <a:cs typeface="Cousine"/>
              <a:sym typeface="Cousine"/>
            </a:endParaRPr>
          </a:p>
        </p:txBody>
      </p:sp>
      <p:grpSp>
        <p:nvGrpSpPr>
          <p:cNvPr id="99" name="Google Shape;99;p6"/>
          <p:cNvGrpSpPr/>
          <p:nvPr/>
        </p:nvGrpSpPr>
        <p:grpSpPr>
          <a:xfrm>
            <a:off x="3384426" y="567049"/>
            <a:ext cx="2222406" cy="2111795"/>
            <a:chOff x="3075562" y="756050"/>
            <a:chExt cx="2931161" cy="2815726"/>
          </a:xfrm>
        </p:grpSpPr>
        <p:sp>
          <p:nvSpPr>
            <p:cNvPr id="100" name="Google Shape;100;p6"/>
            <p:cNvSpPr/>
            <p:nvPr/>
          </p:nvSpPr>
          <p:spPr>
            <a:xfrm>
              <a:off x="3950843" y="1762696"/>
              <a:ext cx="1326900" cy="13269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6"/>
            <p:cNvSpPr/>
            <p:nvPr/>
          </p:nvSpPr>
          <p:spPr>
            <a:xfrm>
              <a:off x="3472643" y="1284496"/>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6"/>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sm" len="sm"/>
              <a:tailEnd type="none" w="sm" len="sm"/>
            </a:ln>
          </p:spPr>
        </p:sp>
        <p:sp>
          <p:nvSpPr>
            <p:cNvPr id="103" name="Google Shape;103;p6"/>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sm" len="sm"/>
              <a:tailEnd type="none" w="sm" len="sm"/>
            </a:ln>
          </p:spPr>
        </p:sp>
        <p:sp>
          <p:nvSpPr>
            <p:cNvPr id="104" name="Google Shape;104;p6"/>
            <p:cNvSpPr/>
            <p:nvPr/>
          </p:nvSpPr>
          <p:spPr>
            <a:xfrm rot="-5400000">
              <a:off x="3075562" y="7560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5" name="Google Shape;105;p6"/>
            <p:cNvCxnSpPr/>
            <p:nvPr/>
          </p:nvCxnSpPr>
          <p:spPr>
            <a:xfrm>
              <a:off x="3480293" y="1292146"/>
              <a:ext cx="2268000" cy="2268000"/>
            </a:xfrm>
            <a:prstGeom prst="straightConnector1">
              <a:avLst/>
            </a:prstGeom>
            <a:noFill/>
            <a:ln w="9525" cap="flat" cmpd="sng">
              <a:solidFill>
                <a:srgbClr val="FFFFFF"/>
              </a:solidFill>
              <a:prstDash val="dash"/>
              <a:round/>
              <a:headEnd type="none" w="sm" len="sm"/>
              <a:tailEnd type="none" w="sm" len="sm"/>
            </a:ln>
          </p:spPr>
        </p:cxnSp>
        <p:cxnSp>
          <p:nvCxnSpPr>
            <p:cNvPr id="106" name="Google Shape;106;p6"/>
            <p:cNvCxnSpPr>
              <a:endCxn id="100" idx="7"/>
            </p:cNvCxnSpPr>
            <p:nvPr/>
          </p:nvCxnSpPr>
          <p:spPr>
            <a:xfrm flipH="1">
              <a:off x="5083423" y="1280516"/>
              <a:ext cx="676500" cy="676500"/>
            </a:xfrm>
            <a:prstGeom prst="straightConnector1">
              <a:avLst/>
            </a:prstGeom>
            <a:noFill/>
            <a:ln w="9525" cap="flat" cmpd="sng">
              <a:solidFill>
                <a:srgbClr val="FFFFFF"/>
              </a:solidFill>
              <a:prstDash val="dash"/>
              <a:round/>
              <a:headEnd type="none" w="sm" len="sm"/>
              <a:tailEnd type="none" w="sm" len="sm"/>
            </a:ln>
          </p:spPr>
        </p:cxnSp>
        <p:cxnSp>
          <p:nvCxnSpPr>
            <p:cNvPr id="107" name="Google Shape;107;p6"/>
            <p:cNvCxnSpPr/>
            <p:nvPr/>
          </p:nvCxnSpPr>
          <p:spPr>
            <a:xfrm>
              <a:off x="3345288" y="1288325"/>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108" name="Google Shape;108;p6"/>
            <p:cNvCxnSpPr>
              <a:stCxn id="100" idx="3"/>
            </p:cNvCxnSpPr>
            <p:nvPr/>
          </p:nvCxnSpPr>
          <p:spPr>
            <a:xfrm flipH="1">
              <a:off x="3468663" y="2895276"/>
              <a:ext cx="676500" cy="676500"/>
            </a:xfrm>
            <a:prstGeom prst="straightConnector1">
              <a:avLst/>
            </a:prstGeom>
            <a:noFill/>
            <a:ln w="9525" cap="flat" cmpd="sng">
              <a:solidFill>
                <a:srgbClr val="FFFFFF"/>
              </a:solidFill>
              <a:prstDash val="dash"/>
              <a:round/>
              <a:headEnd type="none" w="sm" len="sm"/>
              <a:tailEnd type="none" w="sm" len="sm"/>
            </a:ln>
          </p:spPr>
        </p:cxnSp>
      </p:grpSp>
      <p:sp>
        <p:nvSpPr>
          <p:cNvPr id="109" name="Google Shape;109;p6"/>
          <p:cNvSpPr/>
          <p:nvPr/>
        </p:nvSpPr>
        <p:spPr>
          <a:xfrm>
            <a:off x="4254089" y="1497787"/>
            <a:ext cx="598974" cy="59835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6"/>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a:spLocks noGrp="1"/>
          </p:cNvSpPr>
          <p:nvPr>
            <p:ph type="title"/>
          </p:nvPr>
        </p:nvSpPr>
        <p:spPr>
          <a:xfrm>
            <a:off x="404330" y="493832"/>
            <a:ext cx="3807630" cy="41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 sz="1400" b="1"/>
              <a:t>Schreck, T. and Keim, D., 2012. Visual analysis of social media data. Computer, 46(5), pp.68-75.</a:t>
            </a:r>
            <a:endParaRPr sz="1400" b="1"/>
          </a:p>
        </p:txBody>
      </p:sp>
      <p:sp>
        <p:nvSpPr>
          <p:cNvPr id="116" name="Google Shape;116;p7"/>
          <p:cNvSpPr txBox="1">
            <a:spLocks noGrp="1"/>
          </p:cNvSpPr>
          <p:nvPr>
            <p:ph type="body" idx="1"/>
          </p:nvPr>
        </p:nvSpPr>
        <p:spPr>
          <a:xfrm>
            <a:off x="249630" y="2010130"/>
            <a:ext cx="3994500" cy="3329857"/>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600"/>
              </a:spcBef>
              <a:spcAft>
                <a:spcPts val="0"/>
              </a:spcAft>
              <a:buSzPts val="1800"/>
              <a:buNone/>
            </a:pPr>
            <a:r>
              <a:rPr lang="en" sz="1600"/>
              <a:t>In this paper, they have explored new and interesting ways to visually analyze many types of social media data including community-provided photo collections, streaming news data, and georeferenced microblog data</a:t>
            </a:r>
            <a:r>
              <a:rPr lang="en"/>
              <a:t>.</a:t>
            </a:r>
            <a:endParaRPr/>
          </a:p>
        </p:txBody>
      </p:sp>
      <p:sp>
        <p:nvSpPr>
          <p:cNvPr id="117" name="Google Shape;117;p7"/>
          <p:cNvSpPr txBox="1">
            <a:spLocks noGrp="1"/>
          </p:cNvSpPr>
          <p:nvPr>
            <p:ph type="body" idx="2"/>
          </p:nvPr>
        </p:nvSpPr>
        <p:spPr>
          <a:xfrm>
            <a:off x="4302585" y="2015312"/>
            <a:ext cx="4481751" cy="3401865"/>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600"/>
              </a:spcBef>
              <a:spcAft>
                <a:spcPts val="0"/>
              </a:spcAft>
              <a:buSzPts val="1800"/>
              <a:buNone/>
            </a:pPr>
            <a:r>
              <a:rPr lang="en" sz="1600"/>
              <a:t>In this paper, the work focuses mainly on social media tools, in particular, on answer portals, Wikis, Reviews and weblogs that are well known or that are provided by famous communities or institutes (e.g., Mayo Clinic, National Library of Medicine). </a:t>
            </a:r>
            <a:endParaRPr sz="1600"/>
          </a:p>
        </p:txBody>
      </p:sp>
      <p:sp>
        <p:nvSpPr>
          <p:cNvPr id="118" name="Google Shape;118;p7"/>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7</a:t>
            </a:fld>
            <a:endParaRPr/>
          </a:p>
        </p:txBody>
      </p:sp>
      <p:sp>
        <p:nvSpPr>
          <p:cNvPr id="119" name="Google Shape;119;p7"/>
          <p:cNvSpPr txBox="1"/>
          <p:nvPr/>
        </p:nvSpPr>
        <p:spPr>
          <a:xfrm>
            <a:off x="4355976" y="322456"/>
            <a:ext cx="4571637"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a:solidFill>
                  <a:schemeClr val="lt1"/>
                </a:solidFill>
                <a:latin typeface="Cousine"/>
                <a:ea typeface="Cousine"/>
                <a:cs typeface="Cousine"/>
                <a:sym typeface="Cousine"/>
              </a:rPr>
              <a:t>Denecke, K. and Nejdl, W., 2009. How valuable is medical social media data? Content analysis of the medical web. Information Sciences, 179(12), pp.1870-1880.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357158" y="285734"/>
            <a:ext cx="8229600" cy="41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 u="sng"/>
              <a:t>Project Description</a:t>
            </a:r>
            <a:endParaRPr u="sng"/>
          </a:p>
        </p:txBody>
      </p:sp>
      <p:sp>
        <p:nvSpPr>
          <p:cNvPr id="125" name="Google Shape;125;p8"/>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8</a:t>
            </a:fld>
            <a:endParaRPr/>
          </a:p>
        </p:txBody>
      </p:sp>
      <p:sp>
        <p:nvSpPr>
          <p:cNvPr id="126" name="Google Shape;126;p8"/>
          <p:cNvSpPr txBox="1"/>
          <p:nvPr/>
        </p:nvSpPr>
        <p:spPr>
          <a:xfrm>
            <a:off x="219450" y="785800"/>
            <a:ext cx="8764800" cy="4185721"/>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lt1"/>
              </a:buClr>
              <a:buSzPts val="1400"/>
              <a:buFont typeface="Cousine"/>
              <a:buChar char="●"/>
            </a:pPr>
            <a:r>
              <a:rPr lang="en" sz="1400" b="0" i="0" u="none" strike="noStrike" cap="none" dirty="0">
                <a:solidFill>
                  <a:schemeClr val="lt1"/>
                </a:solidFill>
                <a:latin typeface="Cousine"/>
                <a:ea typeface="Cousine"/>
                <a:cs typeface="Cousine"/>
                <a:sym typeface="Cousine"/>
              </a:rPr>
              <a:t>In this project we will be visualizing youtube trends, netflix data visualization and the data visualization of a health breach data set for cyber security. We will make use of tools and languages like python and R.</a:t>
            </a:r>
            <a:endParaRPr sz="1400" b="0" i="0" u="none" strike="noStrike" cap="none">
              <a:solidFill>
                <a:schemeClr val="lt1"/>
              </a:solidFill>
              <a:latin typeface="Cousine"/>
              <a:ea typeface="Cousine"/>
              <a:cs typeface="Cousine"/>
              <a:sym typeface="Cousine"/>
            </a:endParaRPr>
          </a:p>
          <a:p>
            <a:pPr marL="457200" marR="0" lvl="0" indent="-317500" algn="l" rtl="0">
              <a:lnSpc>
                <a:spcPct val="100000"/>
              </a:lnSpc>
              <a:spcBef>
                <a:spcPts val="0"/>
              </a:spcBef>
              <a:spcAft>
                <a:spcPts val="0"/>
              </a:spcAft>
              <a:buClr>
                <a:schemeClr val="lt1"/>
              </a:buClr>
              <a:buSzPts val="1400"/>
              <a:buFont typeface="Cousine"/>
              <a:buChar char="●"/>
            </a:pPr>
            <a:r>
              <a:rPr lang="en" sz="1400" b="0" i="0" u="none" strike="noStrike" cap="none" dirty="0" smtClean="0">
                <a:solidFill>
                  <a:schemeClr val="lt1"/>
                </a:solidFill>
                <a:latin typeface="Cousine"/>
                <a:ea typeface="Cousine"/>
                <a:cs typeface="Cousine"/>
                <a:sym typeface="Cousine"/>
              </a:rPr>
              <a:t>Given </a:t>
            </a:r>
            <a:r>
              <a:rPr lang="en" sz="1400" b="0" i="0" u="none" strike="noStrike" cap="none" dirty="0">
                <a:solidFill>
                  <a:schemeClr val="lt1"/>
                </a:solidFill>
                <a:latin typeface="Cousine"/>
                <a:ea typeface="Cousine"/>
                <a:cs typeface="Cousine"/>
                <a:sym typeface="Cousine"/>
              </a:rPr>
              <a:t>the importance of social media in consumers' lives, businesses flock to social platforms in the hope of connecting with their target customers. Staying updated on the latest social media trends can help fuel your strategy and make you stand out in the crowd</a:t>
            </a:r>
            <a:r>
              <a:rPr lang="en" sz="1400" b="0" i="0" u="none" strike="noStrike" cap="none" dirty="0" smtClean="0">
                <a:solidFill>
                  <a:schemeClr val="lt1"/>
                </a:solidFill>
                <a:latin typeface="Cousine"/>
                <a:ea typeface="Cousine"/>
                <a:cs typeface="Cousine"/>
                <a:sym typeface="Cousine"/>
              </a:rPr>
              <a:t>.</a:t>
            </a:r>
            <a:endParaRPr>
              <a:solidFill>
                <a:schemeClr val="lt1"/>
              </a:solidFill>
              <a:latin typeface="Cousine"/>
              <a:ea typeface="Cousine"/>
              <a:cs typeface="Cousine"/>
              <a:sym typeface="Cousine"/>
            </a:endParaRPr>
          </a:p>
          <a:p>
            <a:pPr marL="457200" marR="0" lvl="0" indent="-317500" algn="l" rtl="0">
              <a:lnSpc>
                <a:spcPct val="100000"/>
              </a:lnSpc>
              <a:spcBef>
                <a:spcPts val="0"/>
              </a:spcBef>
              <a:spcAft>
                <a:spcPts val="0"/>
              </a:spcAft>
              <a:buClr>
                <a:schemeClr val="lt1"/>
              </a:buClr>
              <a:buSzPts val="1400"/>
              <a:buFont typeface="Cousine"/>
              <a:buChar char="●"/>
            </a:pPr>
            <a:r>
              <a:rPr lang="en" sz="1400" b="0" i="0" u="none" strike="noStrike" cap="none" dirty="0">
                <a:solidFill>
                  <a:schemeClr val="lt1"/>
                </a:solidFill>
                <a:latin typeface="Cousine"/>
                <a:ea typeface="Cousine"/>
                <a:cs typeface="Cousine"/>
                <a:sym typeface="Cousine"/>
              </a:rPr>
              <a:t>By visualizing this data we will get an idea about the most popular genres, the most interested age group, the countries where netflix has the most popularity, the growth through years and the content shown. This will not only be beneficial for users but also for business strategies and marketing. Similarly, visualizing youtube data we will analyse the trending channels, views, likes, dislikes, predicting tags etc. </a:t>
            </a:r>
            <a:endParaRPr lang="en" sz="1400" b="0" i="0" u="none" strike="noStrike" cap="none" dirty="0" smtClean="0">
              <a:solidFill>
                <a:schemeClr val="lt1"/>
              </a:solidFill>
              <a:latin typeface="Cousine"/>
              <a:ea typeface="Cousine"/>
              <a:cs typeface="Cousine"/>
              <a:sym typeface="Cousine"/>
            </a:endParaRPr>
          </a:p>
          <a:p>
            <a:pPr marL="457200" marR="0" lvl="0" indent="-317500" algn="l" rtl="0">
              <a:lnSpc>
                <a:spcPct val="100000"/>
              </a:lnSpc>
              <a:spcBef>
                <a:spcPts val="0"/>
              </a:spcBef>
              <a:spcAft>
                <a:spcPts val="0"/>
              </a:spcAft>
              <a:buClr>
                <a:schemeClr val="lt1"/>
              </a:buClr>
              <a:buSzPts val="1400"/>
              <a:buFont typeface="Cousine"/>
              <a:buChar char="●"/>
            </a:pPr>
            <a:r>
              <a:rPr lang="en" sz="1400" b="0" i="0" u="none" strike="noStrike" cap="none" dirty="0" smtClean="0">
                <a:solidFill>
                  <a:schemeClr val="lt1"/>
                </a:solidFill>
                <a:latin typeface="Cousine"/>
                <a:ea typeface="Cousine"/>
                <a:cs typeface="Cousine"/>
                <a:sym typeface="Cousine"/>
              </a:rPr>
              <a:t>The </a:t>
            </a:r>
            <a:r>
              <a:rPr lang="en" sz="1400" b="0" i="0" u="none" strike="noStrike" cap="none" dirty="0">
                <a:solidFill>
                  <a:schemeClr val="lt1"/>
                </a:solidFill>
                <a:latin typeface="Cousine"/>
                <a:ea typeface="Cousine"/>
                <a:cs typeface="Cousine"/>
                <a:sym typeface="Cousine"/>
              </a:rPr>
              <a:t>Health Breach Dataset will be analyzed using various Statistical and Visualization methods in R language in order to obtain various results including which State in the US has the highest number of Data Breach and many more. </a:t>
            </a:r>
            <a:endParaRPr lang="en" sz="1400" b="0" i="0" u="none" strike="noStrike" cap="none" dirty="0" smtClean="0">
              <a:solidFill>
                <a:schemeClr val="lt1"/>
              </a:solidFill>
              <a:latin typeface="Cousine"/>
              <a:ea typeface="Cousine"/>
              <a:cs typeface="Cousine"/>
              <a:sym typeface="Cousine"/>
            </a:endParaRPr>
          </a:p>
          <a:p>
            <a:pPr marL="457200" marR="0" lvl="0" indent="-317500" algn="l" rtl="0">
              <a:lnSpc>
                <a:spcPct val="100000"/>
              </a:lnSpc>
              <a:spcBef>
                <a:spcPts val="0"/>
              </a:spcBef>
              <a:spcAft>
                <a:spcPts val="0"/>
              </a:spcAft>
              <a:buClr>
                <a:schemeClr val="lt1"/>
              </a:buClr>
              <a:buSzPts val="1400"/>
              <a:buFont typeface="Cousine"/>
              <a:buChar char="●"/>
            </a:pPr>
            <a:r>
              <a:rPr lang="en" smtClean="0">
                <a:solidFill>
                  <a:schemeClr val="lt1"/>
                </a:solidFill>
                <a:latin typeface="Cousine"/>
                <a:ea typeface="Cousine"/>
                <a:cs typeface="Cousine"/>
                <a:sym typeface="Cousine"/>
              </a:rPr>
              <a:t>There will a machine learning algorithm to predict the health breach at a certain location with the help of the previous dataset.</a:t>
            </a:r>
            <a:endParaRPr sz="1400" b="0" i="0" u="none" strike="noStrike" cap="none">
              <a:solidFill>
                <a:schemeClr val="lt1"/>
              </a:solidFill>
              <a:latin typeface="Cousine"/>
              <a:ea typeface="Cousine"/>
              <a:cs typeface="Cousine"/>
              <a:sym typeface="Cousi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 u="sng"/>
              <a:t>Modules </a:t>
            </a:r>
            <a:endParaRPr u="sng"/>
          </a:p>
        </p:txBody>
      </p:sp>
      <p:sp>
        <p:nvSpPr>
          <p:cNvPr id="132" name="Google Shape;132;p9"/>
          <p:cNvSpPr/>
          <p:nvPr/>
        </p:nvSpPr>
        <p:spPr>
          <a:xfrm>
            <a:off x="3211244" y="1435375"/>
            <a:ext cx="2684100" cy="27159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rgbClr val="FFFFFF"/>
                </a:solidFill>
                <a:latin typeface="Cousine"/>
                <a:ea typeface="Cousine"/>
                <a:cs typeface="Cousine"/>
                <a:sym typeface="Cousine"/>
              </a:rPr>
              <a:t>Youtube Data Visualization</a:t>
            </a:r>
            <a:endParaRPr sz="2400" b="0" i="0" u="none" strike="noStrike" cap="none">
              <a:solidFill>
                <a:srgbClr val="FFFFFF"/>
              </a:solidFill>
              <a:latin typeface="Cousine"/>
              <a:ea typeface="Cousine"/>
              <a:cs typeface="Cousine"/>
              <a:sym typeface="Cousine"/>
            </a:endParaRPr>
          </a:p>
        </p:txBody>
      </p:sp>
      <p:sp>
        <p:nvSpPr>
          <p:cNvPr id="133" name="Google Shape;133;p9"/>
          <p:cNvSpPr/>
          <p:nvPr/>
        </p:nvSpPr>
        <p:spPr>
          <a:xfrm>
            <a:off x="790175" y="1435375"/>
            <a:ext cx="2684100" cy="2715900"/>
          </a:xfrm>
          <a:prstGeom prst="ellipse">
            <a:avLst/>
          </a:pr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rgbClr val="FFFFFF"/>
                </a:solidFill>
                <a:latin typeface="Cousine"/>
                <a:ea typeface="Cousine"/>
                <a:cs typeface="Cousine"/>
                <a:sym typeface="Cousine"/>
              </a:rPr>
              <a:t>Netflix Data Analysis</a:t>
            </a:r>
            <a:endParaRPr sz="2400" b="0" i="0" u="none" strike="noStrike" cap="none">
              <a:solidFill>
                <a:srgbClr val="FFFFFF"/>
              </a:solidFill>
              <a:latin typeface="Cousine"/>
              <a:ea typeface="Cousine"/>
              <a:cs typeface="Cousine"/>
              <a:sym typeface="Cousine"/>
            </a:endParaRPr>
          </a:p>
        </p:txBody>
      </p:sp>
      <p:sp>
        <p:nvSpPr>
          <p:cNvPr id="134" name="Google Shape;134;p9"/>
          <p:cNvSpPr/>
          <p:nvPr/>
        </p:nvSpPr>
        <p:spPr>
          <a:xfrm>
            <a:off x="5669849" y="1435375"/>
            <a:ext cx="2684100" cy="2715900"/>
          </a:xfrm>
          <a:prstGeom prst="ellipse">
            <a:avLst/>
          </a:prstGeom>
          <a:noFill/>
          <a:ln w="19050" cap="flat"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000" b="0" i="0" u="none" strike="noStrike" cap="none" dirty="0">
                <a:solidFill>
                  <a:srgbClr val="FFFFFF"/>
                </a:solidFill>
                <a:latin typeface="Cousine"/>
                <a:ea typeface="Cousine"/>
                <a:cs typeface="Cousine"/>
                <a:sym typeface="Cousine"/>
              </a:rPr>
              <a:t>Health breach Data </a:t>
            </a:r>
            <a:r>
              <a:rPr lang="en" sz="2000" b="0" i="0" u="none" strike="noStrike" cap="none" dirty="0" smtClean="0">
                <a:solidFill>
                  <a:srgbClr val="FFFFFF"/>
                </a:solidFill>
                <a:latin typeface="Cousine"/>
                <a:ea typeface="Cousine"/>
                <a:cs typeface="Cousine"/>
                <a:sym typeface="Cousine"/>
              </a:rPr>
              <a:t>Visualization &amp; Prediction</a:t>
            </a:r>
            <a:endParaRPr sz="2000" b="0" i="0" u="none" strike="noStrike" cap="none">
              <a:solidFill>
                <a:srgbClr val="FFFFFF"/>
              </a:solidFill>
              <a:latin typeface="Cousine"/>
              <a:ea typeface="Cousine"/>
              <a:cs typeface="Cousine"/>
              <a:sym typeface="Cousine"/>
            </a:endParaRPr>
          </a:p>
        </p:txBody>
      </p:sp>
      <p:sp>
        <p:nvSpPr>
          <p:cNvPr id="135" name="Google Shape;135;p9"/>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9</a:t>
            </a:fld>
            <a:endParaRPr/>
          </a:p>
        </p:txBody>
      </p:sp>
    </p:spTree>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716</Words>
  <PresentationFormat>On-screen Show (16:9)</PresentationFormat>
  <Paragraphs>60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Cousine</vt:lpstr>
      <vt:lpstr>Valentine template</vt:lpstr>
      <vt:lpstr>CSE3020 Data Visualization Review 1 </vt:lpstr>
      <vt:lpstr>TITLE</vt:lpstr>
      <vt:lpstr>Abstract</vt:lpstr>
      <vt:lpstr>Slide 4</vt:lpstr>
      <vt:lpstr>Introduction</vt:lpstr>
      <vt:lpstr>Literature Review</vt:lpstr>
      <vt:lpstr>Schreck, T. and Keim, D., 2012. Visual analysis of social media data. Computer, 46(5), pp.68-75.</vt:lpstr>
      <vt:lpstr>Project Description</vt:lpstr>
      <vt:lpstr>Modules </vt:lpstr>
      <vt:lpstr>Tools Used</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CSE3020 Data Visualization Review 1 </dc:title>
  <cp:lastModifiedBy>NISHTHA MALIK</cp:lastModifiedBy>
  <cp:revision>1</cp:revision>
  <dcterms:modified xsi:type="dcterms:W3CDTF">2021-09-30T11:59:04Z</dcterms:modified>
</cp:coreProperties>
</file>