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70" r:id="rId5"/>
    <p:sldId id="259" r:id="rId6"/>
    <p:sldId id="260" r:id="rId7"/>
    <p:sldId id="261" r:id="rId8"/>
    <p:sldId id="271" r:id="rId9"/>
    <p:sldId id="272" r:id="rId10"/>
    <p:sldId id="262" r:id="rId11"/>
    <p:sldId id="273" r:id="rId12"/>
    <p:sldId id="274" r:id="rId13"/>
    <p:sldId id="275" r:id="rId14"/>
    <p:sldId id="263" r:id="rId15"/>
    <p:sldId id="276" r:id="rId16"/>
    <p:sldId id="264" r:id="rId17"/>
    <p:sldId id="265" r:id="rId18"/>
    <p:sldId id="266"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1" autoAdjust="0"/>
    <p:restoredTop sz="94660"/>
  </p:normalViewPr>
  <p:slideViewPr>
    <p:cSldViewPr snapToGrid="0">
      <p:cViewPr>
        <p:scale>
          <a:sx n="75" d="100"/>
          <a:sy n="75" d="100"/>
        </p:scale>
        <p:origin x="1152" y="8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DCD02-1E59-3405-7DC4-CE18CCC2C7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86851B4-2E18-C3F2-0F48-2A47EB3BED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124587A-FB86-BAE6-63A5-23B2317251FC}"/>
              </a:ext>
            </a:extLst>
          </p:cNvPr>
          <p:cNvSpPr>
            <a:spLocks noGrp="1"/>
          </p:cNvSpPr>
          <p:nvPr>
            <p:ph type="dt" sz="half" idx="10"/>
          </p:nvPr>
        </p:nvSpPr>
        <p:spPr/>
        <p:txBody>
          <a:bodyPr/>
          <a:lstStyle/>
          <a:p>
            <a:fld id="{BF4B3B15-029B-4286-B882-6F2F8A093CEA}" type="datetimeFigureOut">
              <a:rPr lang="en-CA" smtClean="0"/>
              <a:t>2023-03-09</a:t>
            </a:fld>
            <a:endParaRPr lang="en-CA"/>
          </a:p>
        </p:txBody>
      </p:sp>
      <p:sp>
        <p:nvSpPr>
          <p:cNvPr id="5" name="Footer Placeholder 4">
            <a:extLst>
              <a:ext uri="{FF2B5EF4-FFF2-40B4-BE49-F238E27FC236}">
                <a16:creationId xmlns:a16="http://schemas.microsoft.com/office/drawing/2014/main" id="{B4A6AE1E-8110-69B6-5391-F482C8724E1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4BC1B4E-C411-C081-2DC4-FB8FA6459E2F}"/>
              </a:ext>
            </a:extLst>
          </p:cNvPr>
          <p:cNvSpPr>
            <a:spLocks noGrp="1"/>
          </p:cNvSpPr>
          <p:nvPr>
            <p:ph type="sldNum" sz="quarter" idx="12"/>
          </p:nvPr>
        </p:nvSpPr>
        <p:spPr/>
        <p:txBody>
          <a:bodyPr/>
          <a:lstStyle/>
          <a:p>
            <a:fld id="{E8EBE157-83BE-4EE7-A330-A03677BE01BF}" type="slidenum">
              <a:rPr lang="en-CA" smtClean="0"/>
              <a:t>‹#›</a:t>
            </a:fld>
            <a:endParaRPr lang="en-CA"/>
          </a:p>
        </p:txBody>
      </p:sp>
    </p:spTree>
    <p:extLst>
      <p:ext uri="{BB962C8B-B14F-4D97-AF65-F5344CB8AC3E}">
        <p14:creationId xmlns:p14="http://schemas.microsoft.com/office/powerpoint/2010/main" val="3375046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52133-DF29-6A32-FA1C-BBC06D609A2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0EAF045-D653-157E-B874-89C2F47EB0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CEB1662-CA2C-A677-4182-7408D1CDA6B7}"/>
              </a:ext>
            </a:extLst>
          </p:cNvPr>
          <p:cNvSpPr>
            <a:spLocks noGrp="1"/>
          </p:cNvSpPr>
          <p:nvPr>
            <p:ph type="dt" sz="half" idx="10"/>
          </p:nvPr>
        </p:nvSpPr>
        <p:spPr/>
        <p:txBody>
          <a:bodyPr/>
          <a:lstStyle/>
          <a:p>
            <a:fld id="{BF4B3B15-029B-4286-B882-6F2F8A093CEA}" type="datetimeFigureOut">
              <a:rPr lang="en-CA" smtClean="0"/>
              <a:t>2023-03-09</a:t>
            </a:fld>
            <a:endParaRPr lang="en-CA"/>
          </a:p>
        </p:txBody>
      </p:sp>
      <p:sp>
        <p:nvSpPr>
          <p:cNvPr id="5" name="Footer Placeholder 4">
            <a:extLst>
              <a:ext uri="{FF2B5EF4-FFF2-40B4-BE49-F238E27FC236}">
                <a16:creationId xmlns:a16="http://schemas.microsoft.com/office/drawing/2014/main" id="{016A6888-3221-0A83-0A4C-DED871377A2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73D223D-303A-EC47-E995-A358A09E68DF}"/>
              </a:ext>
            </a:extLst>
          </p:cNvPr>
          <p:cNvSpPr>
            <a:spLocks noGrp="1"/>
          </p:cNvSpPr>
          <p:nvPr>
            <p:ph type="sldNum" sz="quarter" idx="12"/>
          </p:nvPr>
        </p:nvSpPr>
        <p:spPr/>
        <p:txBody>
          <a:bodyPr/>
          <a:lstStyle/>
          <a:p>
            <a:fld id="{E8EBE157-83BE-4EE7-A330-A03677BE01BF}" type="slidenum">
              <a:rPr lang="en-CA" smtClean="0"/>
              <a:t>‹#›</a:t>
            </a:fld>
            <a:endParaRPr lang="en-CA"/>
          </a:p>
        </p:txBody>
      </p:sp>
    </p:spTree>
    <p:extLst>
      <p:ext uri="{BB962C8B-B14F-4D97-AF65-F5344CB8AC3E}">
        <p14:creationId xmlns:p14="http://schemas.microsoft.com/office/powerpoint/2010/main" val="815759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C52E27-7235-E46C-4E7C-011CFAB026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74854B9-DDA9-EAB5-A936-D757C70EC0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19A1993-199E-F962-DDC0-1A9E404621D6}"/>
              </a:ext>
            </a:extLst>
          </p:cNvPr>
          <p:cNvSpPr>
            <a:spLocks noGrp="1"/>
          </p:cNvSpPr>
          <p:nvPr>
            <p:ph type="dt" sz="half" idx="10"/>
          </p:nvPr>
        </p:nvSpPr>
        <p:spPr/>
        <p:txBody>
          <a:bodyPr/>
          <a:lstStyle/>
          <a:p>
            <a:fld id="{BF4B3B15-029B-4286-B882-6F2F8A093CEA}" type="datetimeFigureOut">
              <a:rPr lang="en-CA" smtClean="0"/>
              <a:t>2023-03-09</a:t>
            </a:fld>
            <a:endParaRPr lang="en-CA"/>
          </a:p>
        </p:txBody>
      </p:sp>
      <p:sp>
        <p:nvSpPr>
          <p:cNvPr id="5" name="Footer Placeholder 4">
            <a:extLst>
              <a:ext uri="{FF2B5EF4-FFF2-40B4-BE49-F238E27FC236}">
                <a16:creationId xmlns:a16="http://schemas.microsoft.com/office/drawing/2014/main" id="{FB0B4BEB-3D33-CC47-0455-26230B3C3F1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BDC3367-56E1-EA39-E509-BAE8C5621E3F}"/>
              </a:ext>
            </a:extLst>
          </p:cNvPr>
          <p:cNvSpPr>
            <a:spLocks noGrp="1"/>
          </p:cNvSpPr>
          <p:nvPr>
            <p:ph type="sldNum" sz="quarter" idx="12"/>
          </p:nvPr>
        </p:nvSpPr>
        <p:spPr/>
        <p:txBody>
          <a:bodyPr/>
          <a:lstStyle/>
          <a:p>
            <a:fld id="{E8EBE157-83BE-4EE7-A330-A03677BE01BF}" type="slidenum">
              <a:rPr lang="en-CA" smtClean="0"/>
              <a:t>‹#›</a:t>
            </a:fld>
            <a:endParaRPr lang="en-CA"/>
          </a:p>
        </p:txBody>
      </p:sp>
    </p:spTree>
    <p:extLst>
      <p:ext uri="{BB962C8B-B14F-4D97-AF65-F5344CB8AC3E}">
        <p14:creationId xmlns:p14="http://schemas.microsoft.com/office/powerpoint/2010/main" val="3383736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995DA-C542-8604-670B-B8D66B0516C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A71C69B-553F-5631-42AD-B905380A8B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52C5E34-64BA-F720-DCB3-01C2D380ED04}"/>
              </a:ext>
            </a:extLst>
          </p:cNvPr>
          <p:cNvSpPr>
            <a:spLocks noGrp="1"/>
          </p:cNvSpPr>
          <p:nvPr>
            <p:ph type="dt" sz="half" idx="10"/>
          </p:nvPr>
        </p:nvSpPr>
        <p:spPr/>
        <p:txBody>
          <a:bodyPr/>
          <a:lstStyle/>
          <a:p>
            <a:fld id="{BF4B3B15-029B-4286-B882-6F2F8A093CEA}" type="datetimeFigureOut">
              <a:rPr lang="en-CA" smtClean="0"/>
              <a:t>2023-03-09</a:t>
            </a:fld>
            <a:endParaRPr lang="en-CA"/>
          </a:p>
        </p:txBody>
      </p:sp>
      <p:sp>
        <p:nvSpPr>
          <p:cNvPr id="5" name="Footer Placeholder 4">
            <a:extLst>
              <a:ext uri="{FF2B5EF4-FFF2-40B4-BE49-F238E27FC236}">
                <a16:creationId xmlns:a16="http://schemas.microsoft.com/office/drawing/2014/main" id="{9AC3B51A-823F-2236-58CF-A7B1564039D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ADC9FA8-369A-0E7F-19A9-2132A5919E25}"/>
              </a:ext>
            </a:extLst>
          </p:cNvPr>
          <p:cNvSpPr>
            <a:spLocks noGrp="1"/>
          </p:cNvSpPr>
          <p:nvPr>
            <p:ph type="sldNum" sz="quarter" idx="12"/>
          </p:nvPr>
        </p:nvSpPr>
        <p:spPr/>
        <p:txBody>
          <a:bodyPr/>
          <a:lstStyle/>
          <a:p>
            <a:fld id="{E8EBE157-83BE-4EE7-A330-A03677BE01BF}" type="slidenum">
              <a:rPr lang="en-CA" smtClean="0"/>
              <a:t>‹#›</a:t>
            </a:fld>
            <a:endParaRPr lang="en-CA"/>
          </a:p>
        </p:txBody>
      </p:sp>
    </p:spTree>
    <p:extLst>
      <p:ext uri="{BB962C8B-B14F-4D97-AF65-F5344CB8AC3E}">
        <p14:creationId xmlns:p14="http://schemas.microsoft.com/office/powerpoint/2010/main" val="1928442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7FFC6-1671-B21D-E126-01F8CA1629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4C72309-5815-0226-DDDE-3B96E48ABA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A3C588-7170-12ED-BAC7-25997D6FDDD6}"/>
              </a:ext>
            </a:extLst>
          </p:cNvPr>
          <p:cNvSpPr>
            <a:spLocks noGrp="1"/>
          </p:cNvSpPr>
          <p:nvPr>
            <p:ph type="dt" sz="half" idx="10"/>
          </p:nvPr>
        </p:nvSpPr>
        <p:spPr/>
        <p:txBody>
          <a:bodyPr/>
          <a:lstStyle/>
          <a:p>
            <a:fld id="{BF4B3B15-029B-4286-B882-6F2F8A093CEA}" type="datetimeFigureOut">
              <a:rPr lang="en-CA" smtClean="0"/>
              <a:t>2023-03-09</a:t>
            </a:fld>
            <a:endParaRPr lang="en-CA"/>
          </a:p>
        </p:txBody>
      </p:sp>
      <p:sp>
        <p:nvSpPr>
          <p:cNvPr id="5" name="Footer Placeholder 4">
            <a:extLst>
              <a:ext uri="{FF2B5EF4-FFF2-40B4-BE49-F238E27FC236}">
                <a16:creationId xmlns:a16="http://schemas.microsoft.com/office/drawing/2014/main" id="{4F4BC9D5-EF14-37A4-CC0B-6300EAD24F9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856F0BA-688C-E821-8F85-44DC026FCF8E}"/>
              </a:ext>
            </a:extLst>
          </p:cNvPr>
          <p:cNvSpPr>
            <a:spLocks noGrp="1"/>
          </p:cNvSpPr>
          <p:nvPr>
            <p:ph type="sldNum" sz="quarter" idx="12"/>
          </p:nvPr>
        </p:nvSpPr>
        <p:spPr/>
        <p:txBody>
          <a:bodyPr/>
          <a:lstStyle/>
          <a:p>
            <a:fld id="{E8EBE157-83BE-4EE7-A330-A03677BE01BF}" type="slidenum">
              <a:rPr lang="en-CA" smtClean="0"/>
              <a:t>‹#›</a:t>
            </a:fld>
            <a:endParaRPr lang="en-CA"/>
          </a:p>
        </p:txBody>
      </p:sp>
    </p:spTree>
    <p:extLst>
      <p:ext uri="{BB962C8B-B14F-4D97-AF65-F5344CB8AC3E}">
        <p14:creationId xmlns:p14="http://schemas.microsoft.com/office/powerpoint/2010/main" val="975973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62F55-31DF-8E20-9F13-8BFAAC91294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0A26411-27F3-5335-8C19-9B486FDA81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1A7D9FE-8712-E8DC-9B8D-28758E6188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7377B4D-0EFA-BFF3-0938-73524A463D9D}"/>
              </a:ext>
            </a:extLst>
          </p:cNvPr>
          <p:cNvSpPr>
            <a:spLocks noGrp="1"/>
          </p:cNvSpPr>
          <p:nvPr>
            <p:ph type="dt" sz="half" idx="10"/>
          </p:nvPr>
        </p:nvSpPr>
        <p:spPr/>
        <p:txBody>
          <a:bodyPr/>
          <a:lstStyle/>
          <a:p>
            <a:fld id="{BF4B3B15-029B-4286-B882-6F2F8A093CEA}" type="datetimeFigureOut">
              <a:rPr lang="en-CA" smtClean="0"/>
              <a:t>2023-03-09</a:t>
            </a:fld>
            <a:endParaRPr lang="en-CA"/>
          </a:p>
        </p:txBody>
      </p:sp>
      <p:sp>
        <p:nvSpPr>
          <p:cNvPr id="6" name="Footer Placeholder 5">
            <a:extLst>
              <a:ext uri="{FF2B5EF4-FFF2-40B4-BE49-F238E27FC236}">
                <a16:creationId xmlns:a16="http://schemas.microsoft.com/office/drawing/2014/main" id="{C7A5F27C-BA44-BF08-48C2-74A6FFD0310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75F190E-0074-EB64-075C-B43C701F28EF}"/>
              </a:ext>
            </a:extLst>
          </p:cNvPr>
          <p:cNvSpPr>
            <a:spLocks noGrp="1"/>
          </p:cNvSpPr>
          <p:nvPr>
            <p:ph type="sldNum" sz="quarter" idx="12"/>
          </p:nvPr>
        </p:nvSpPr>
        <p:spPr/>
        <p:txBody>
          <a:bodyPr/>
          <a:lstStyle/>
          <a:p>
            <a:fld id="{E8EBE157-83BE-4EE7-A330-A03677BE01BF}" type="slidenum">
              <a:rPr lang="en-CA" smtClean="0"/>
              <a:t>‹#›</a:t>
            </a:fld>
            <a:endParaRPr lang="en-CA"/>
          </a:p>
        </p:txBody>
      </p:sp>
    </p:spTree>
    <p:extLst>
      <p:ext uri="{BB962C8B-B14F-4D97-AF65-F5344CB8AC3E}">
        <p14:creationId xmlns:p14="http://schemas.microsoft.com/office/powerpoint/2010/main" val="2885241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AB699-B133-9E01-D9AE-1068FF2DA3D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0A3A6D2-FD71-4D2D-95D1-994838356C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796464-6957-FA44-E644-6DAF971C5F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6CF68C8-DBE1-1800-7F49-081A69A785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3D1864-BACA-84B7-BF8F-095882A735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55FD423-2438-91CF-8582-C80138413C4C}"/>
              </a:ext>
            </a:extLst>
          </p:cNvPr>
          <p:cNvSpPr>
            <a:spLocks noGrp="1"/>
          </p:cNvSpPr>
          <p:nvPr>
            <p:ph type="dt" sz="half" idx="10"/>
          </p:nvPr>
        </p:nvSpPr>
        <p:spPr/>
        <p:txBody>
          <a:bodyPr/>
          <a:lstStyle/>
          <a:p>
            <a:fld id="{BF4B3B15-029B-4286-B882-6F2F8A093CEA}" type="datetimeFigureOut">
              <a:rPr lang="en-CA" smtClean="0"/>
              <a:t>2023-03-09</a:t>
            </a:fld>
            <a:endParaRPr lang="en-CA"/>
          </a:p>
        </p:txBody>
      </p:sp>
      <p:sp>
        <p:nvSpPr>
          <p:cNvPr id="8" name="Footer Placeholder 7">
            <a:extLst>
              <a:ext uri="{FF2B5EF4-FFF2-40B4-BE49-F238E27FC236}">
                <a16:creationId xmlns:a16="http://schemas.microsoft.com/office/drawing/2014/main" id="{19EC1EDB-B4AC-7394-72F5-3E0EA21C37CB}"/>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226393E-6C53-D890-6774-AE699985E545}"/>
              </a:ext>
            </a:extLst>
          </p:cNvPr>
          <p:cNvSpPr>
            <a:spLocks noGrp="1"/>
          </p:cNvSpPr>
          <p:nvPr>
            <p:ph type="sldNum" sz="quarter" idx="12"/>
          </p:nvPr>
        </p:nvSpPr>
        <p:spPr/>
        <p:txBody>
          <a:bodyPr/>
          <a:lstStyle/>
          <a:p>
            <a:fld id="{E8EBE157-83BE-4EE7-A330-A03677BE01BF}" type="slidenum">
              <a:rPr lang="en-CA" smtClean="0"/>
              <a:t>‹#›</a:t>
            </a:fld>
            <a:endParaRPr lang="en-CA"/>
          </a:p>
        </p:txBody>
      </p:sp>
    </p:spTree>
    <p:extLst>
      <p:ext uri="{BB962C8B-B14F-4D97-AF65-F5344CB8AC3E}">
        <p14:creationId xmlns:p14="http://schemas.microsoft.com/office/powerpoint/2010/main" val="496388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4ADF-DC26-39BC-51EA-D3531154ED21}"/>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811433B-7442-189D-4B82-CF85BBA6D3B7}"/>
              </a:ext>
            </a:extLst>
          </p:cNvPr>
          <p:cNvSpPr>
            <a:spLocks noGrp="1"/>
          </p:cNvSpPr>
          <p:nvPr>
            <p:ph type="dt" sz="half" idx="10"/>
          </p:nvPr>
        </p:nvSpPr>
        <p:spPr/>
        <p:txBody>
          <a:bodyPr/>
          <a:lstStyle/>
          <a:p>
            <a:fld id="{BF4B3B15-029B-4286-B882-6F2F8A093CEA}" type="datetimeFigureOut">
              <a:rPr lang="en-CA" smtClean="0"/>
              <a:t>2023-03-09</a:t>
            </a:fld>
            <a:endParaRPr lang="en-CA"/>
          </a:p>
        </p:txBody>
      </p:sp>
      <p:sp>
        <p:nvSpPr>
          <p:cNvPr id="4" name="Footer Placeholder 3">
            <a:extLst>
              <a:ext uri="{FF2B5EF4-FFF2-40B4-BE49-F238E27FC236}">
                <a16:creationId xmlns:a16="http://schemas.microsoft.com/office/drawing/2014/main" id="{72053503-7C1E-CF06-F24F-FA43C025045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9C5806A-BCE6-C924-4C68-6B6461828ECF}"/>
              </a:ext>
            </a:extLst>
          </p:cNvPr>
          <p:cNvSpPr>
            <a:spLocks noGrp="1"/>
          </p:cNvSpPr>
          <p:nvPr>
            <p:ph type="sldNum" sz="quarter" idx="12"/>
          </p:nvPr>
        </p:nvSpPr>
        <p:spPr/>
        <p:txBody>
          <a:bodyPr/>
          <a:lstStyle/>
          <a:p>
            <a:fld id="{E8EBE157-83BE-4EE7-A330-A03677BE01BF}" type="slidenum">
              <a:rPr lang="en-CA" smtClean="0"/>
              <a:t>‹#›</a:t>
            </a:fld>
            <a:endParaRPr lang="en-CA"/>
          </a:p>
        </p:txBody>
      </p:sp>
    </p:spTree>
    <p:extLst>
      <p:ext uri="{BB962C8B-B14F-4D97-AF65-F5344CB8AC3E}">
        <p14:creationId xmlns:p14="http://schemas.microsoft.com/office/powerpoint/2010/main" val="2096463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9C8756-DC73-4C51-ED2C-46FBED0B384D}"/>
              </a:ext>
            </a:extLst>
          </p:cNvPr>
          <p:cNvSpPr>
            <a:spLocks noGrp="1"/>
          </p:cNvSpPr>
          <p:nvPr>
            <p:ph type="dt" sz="half" idx="10"/>
          </p:nvPr>
        </p:nvSpPr>
        <p:spPr/>
        <p:txBody>
          <a:bodyPr/>
          <a:lstStyle/>
          <a:p>
            <a:fld id="{BF4B3B15-029B-4286-B882-6F2F8A093CEA}" type="datetimeFigureOut">
              <a:rPr lang="en-CA" smtClean="0"/>
              <a:t>2023-03-09</a:t>
            </a:fld>
            <a:endParaRPr lang="en-CA"/>
          </a:p>
        </p:txBody>
      </p:sp>
      <p:sp>
        <p:nvSpPr>
          <p:cNvPr id="3" name="Footer Placeholder 2">
            <a:extLst>
              <a:ext uri="{FF2B5EF4-FFF2-40B4-BE49-F238E27FC236}">
                <a16:creationId xmlns:a16="http://schemas.microsoft.com/office/drawing/2014/main" id="{866D8C6D-DC57-BB6F-2D47-56749B12C47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00A6B14-C940-EE48-3311-44C8E366BF01}"/>
              </a:ext>
            </a:extLst>
          </p:cNvPr>
          <p:cNvSpPr>
            <a:spLocks noGrp="1"/>
          </p:cNvSpPr>
          <p:nvPr>
            <p:ph type="sldNum" sz="quarter" idx="12"/>
          </p:nvPr>
        </p:nvSpPr>
        <p:spPr/>
        <p:txBody>
          <a:bodyPr/>
          <a:lstStyle/>
          <a:p>
            <a:fld id="{E8EBE157-83BE-4EE7-A330-A03677BE01BF}" type="slidenum">
              <a:rPr lang="en-CA" smtClean="0"/>
              <a:t>‹#›</a:t>
            </a:fld>
            <a:endParaRPr lang="en-CA"/>
          </a:p>
        </p:txBody>
      </p:sp>
    </p:spTree>
    <p:extLst>
      <p:ext uri="{BB962C8B-B14F-4D97-AF65-F5344CB8AC3E}">
        <p14:creationId xmlns:p14="http://schemas.microsoft.com/office/powerpoint/2010/main" val="3506465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1635A-ECCD-B028-5037-BD55702357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0B81581-99C9-10FE-9A06-DA754D609E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999ACFC-F2AB-FA1A-3EB1-8F8DA2AB70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6E8533-F2FC-DB02-E6C8-275CBDD6840A}"/>
              </a:ext>
            </a:extLst>
          </p:cNvPr>
          <p:cNvSpPr>
            <a:spLocks noGrp="1"/>
          </p:cNvSpPr>
          <p:nvPr>
            <p:ph type="dt" sz="half" idx="10"/>
          </p:nvPr>
        </p:nvSpPr>
        <p:spPr/>
        <p:txBody>
          <a:bodyPr/>
          <a:lstStyle/>
          <a:p>
            <a:fld id="{BF4B3B15-029B-4286-B882-6F2F8A093CEA}" type="datetimeFigureOut">
              <a:rPr lang="en-CA" smtClean="0"/>
              <a:t>2023-03-09</a:t>
            </a:fld>
            <a:endParaRPr lang="en-CA"/>
          </a:p>
        </p:txBody>
      </p:sp>
      <p:sp>
        <p:nvSpPr>
          <p:cNvPr id="6" name="Footer Placeholder 5">
            <a:extLst>
              <a:ext uri="{FF2B5EF4-FFF2-40B4-BE49-F238E27FC236}">
                <a16:creationId xmlns:a16="http://schemas.microsoft.com/office/drawing/2014/main" id="{AD93C43C-C8CE-7614-1A75-7B53F691556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136DD6D-6BBC-7272-C0C6-E65ACE0CF086}"/>
              </a:ext>
            </a:extLst>
          </p:cNvPr>
          <p:cNvSpPr>
            <a:spLocks noGrp="1"/>
          </p:cNvSpPr>
          <p:nvPr>
            <p:ph type="sldNum" sz="quarter" idx="12"/>
          </p:nvPr>
        </p:nvSpPr>
        <p:spPr/>
        <p:txBody>
          <a:bodyPr/>
          <a:lstStyle/>
          <a:p>
            <a:fld id="{E8EBE157-83BE-4EE7-A330-A03677BE01BF}" type="slidenum">
              <a:rPr lang="en-CA" smtClean="0"/>
              <a:t>‹#›</a:t>
            </a:fld>
            <a:endParaRPr lang="en-CA"/>
          </a:p>
        </p:txBody>
      </p:sp>
    </p:spTree>
    <p:extLst>
      <p:ext uri="{BB962C8B-B14F-4D97-AF65-F5344CB8AC3E}">
        <p14:creationId xmlns:p14="http://schemas.microsoft.com/office/powerpoint/2010/main" val="269223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F570F-0A61-46D1-3BD0-B9D4EAC7DF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19C6102-F570-AA76-BEF9-C756AB8845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D5CBABE-2F89-E0B0-F69C-79CF4FA7A4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4C90A1-2132-8C29-03EC-36A4256F7B03}"/>
              </a:ext>
            </a:extLst>
          </p:cNvPr>
          <p:cNvSpPr>
            <a:spLocks noGrp="1"/>
          </p:cNvSpPr>
          <p:nvPr>
            <p:ph type="dt" sz="half" idx="10"/>
          </p:nvPr>
        </p:nvSpPr>
        <p:spPr/>
        <p:txBody>
          <a:bodyPr/>
          <a:lstStyle/>
          <a:p>
            <a:fld id="{BF4B3B15-029B-4286-B882-6F2F8A093CEA}" type="datetimeFigureOut">
              <a:rPr lang="en-CA" smtClean="0"/>
              <a:t>2023-03-09</a:t>
            </a:fld>
            <a:endParaRPr lang="en-CA"/>
          </a:p>
        </p:txBody>
      </p:sp>
      <p:sp>
        <p:nvSpPr>
          <p:cNvPr id="6" name="Footer Placeholder 5">
            <a:extLst>
              <a:ext uri="{FF2B5EF4-FFF2-40B4-BE49-F238E27FC236}">
                <a16:creationId xmlns:a16="http://schemas.microsoft.com/office/drawing/2014/main" id="{E56697BE-9BC8-B14A-7DBA-1AA5808C183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09EB22C-0F6C-A2B2-AFE3-61A06989E864}"/>
              </a:ext>
            </a:extLst>
          </p:cNvPr>
          <p:cNvSpPr>
            <a:spLocks noGrp="1"/>
          </p:cNvSpPr>
          <p:nvPr>
            <p:ph type="sldNum" sz="quarter" idx="12"/>
          </p:nvPr>
        </p:nvSpPr>
        <p:spPr/>
        <p:txBody>
          <a:bodyPr/>
          <a:lstStyle/>
          <a:p>
            <a:fld id="{E8EBE157-83BE-4EE7-A330-A03677BE01BF}" type="slidenum">
              <a:rPr lang="en-CA" smtClean="0"/>
              <a:t>‹#›</a:t>
            </a:fld>
            <a:endParaRPr lang="en-CA"/>
          </a:p>
        </p:txBody>
      </p:sp>
    </p:spTree>
    <p:extLst>
      <p:ext uri="{BB962C8B-B14F-4D97-AF65-F5344CB8AC3E}">
        <p14:creationId xmlns:p14="http://schemas.microsoft.com/office/powerpoint/2010/main" val="334433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FF784D-63BC-B294-16CE-233803691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91ABC23-BD14-024E-D8FC-F9E52D6C27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72A582C-ED2B-88B7-BDFC-D84F9B9349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4B3B15-029B-4286-B882-6F2F8A093CEA}" type="datetimeFigureOut">
              <a:rPr lang="en-CA" smtClean="0"/>
              <a:t>2023-03-09</a:t>
            </a:fld>
            <a:endParaRPr lang="en-CA"/>
          </a:p>
        </p:txBody>
      </p:sp>
      <p:sp>
        <p:nvSpPr>
          <p:cNvPr id="5" name="Footer Placeholder 4">
            <a:extLst>
              <a:ext uri="{FF2B5EF4-FFF2-40B4-BE49-F238E27FC236}">
                <a16:creationId xmlns:a16="http://schemas.microsoft.com/office/drawing/2014/main" id="{BA2E4599-72A6-FCE4-C0CD-0D51DFF2C7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D465DCFF-536A-C9F3-5013-495E7BFA1E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EBE157-83BE-4EE7-A330-A03677BE01BF}" type="slidenum">
              <a:rPr lang="en-CA" smtClean="0"/>
              <a:t>‹#›</a:t>
            </a:fld>
            <a:endParaRPr lang="en-CA"/>
          </a:p>
        </p:txBody>
      </p:sp>
    </p:spTree>
    <p:extLst>
      <p:ext uri="{BB962C8B-B14F-4D97-AF65-F5344CB8AC3E}">
        <p14:creationId xmlns:p14="http://schemas.microsoft.com/office/powerpoint/2010/main" val="1476409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43FD-AAD8-05D0-34D6-0A20EB176794}"/>
              </a:ext>
            </a:extLst>
          </p:cNvPr>
          <p:cNvSpPr>
            <a:spLocks noGrp="1"/>
          </p:cNvSpPr>
          <p:nvPr>
            <p:ph type="ctrTitle"/>
          </p:nvPr>
        </p:nvSpPr>
        <p:spPr/>
        <p:txBody>
          <a:bodyPr/>
          <a:lstStyle/>
          <a:p>
            <a:r>
              <a:rPr lang="en-CA" dirty="0"/>
              <a:t>Loan Eligibility Model</a:t>
            </a:r>
          </a:p>
        </p:txBody>
      </p:sp>
      <p:sp>
        <p:nvSpPr>
          <p:cNvPr id="3" name="Subtitle 2">
            <a:extLst>
              <a:ext uri="{FF2B5EF4-FFF2-40B4-BE49-F238E27FC236}">
                <a16:creationId xmlns:a16="http://schemas.microsoft.com/office/drawing/2014/main" id="{E4404707-1997-4D37-6379-241E530A752D}"/>
              </a:ext>
            </a:extLst>
          </p:cNvPr>
          <p:cNvSpPr>
            <a:spLocks noGrp="1"/>
          </p:cNvSpPr>
          <p:nvPr>
            <p:ph type="subTitle" idx="1"/>
          </p:nvPr>
        </p:nvSpPr>
        <p:spPr/>
        <p:txBody>
          <a:bodyPr/>
          <a:lstStyle/>
          <a:p>
            <a:r>
              <a:rPr lang="en-CA" dirty="0"/>
              <a:t>LHL </a:t>
            </a:r>
          </a:p>
          <a:p>
            <a:r>
              <a:rPr lang="en-CA" dirty="0"/>
              <a:t>Zara Faraz</a:t>
            </a:r>
          </a:p>
        </p:txBody>
      </p:sp>
    </p:spTree>
    <p:extLst>
      <p:ext uri="{BB962C8B-B14F-4D97-AF65-F5344CB8AC3E}">
        <p14:creationId xmlns:p14="http://schemas.microsoft.com/office/powerpoint/2010/main" val="3860581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94A24-01A2-EB7A-BC6B-F4357BD8FD5A}"/>
              </a:ext>
            </a:extLst>
          </p:cNvPr>
          <p:cNvSpPr>
            <a:spLocks noGrp="1"/>
          </p:cNvSpPr>
          <p:nvPr>
            <p:ph type="title"/>
          </p:nvPr>
        </p:nvSpPr>
        <p:spPr>
          <a:xfrm>
            <a:off x="838200" y="365126"/>
            <a:ext cx="10515600" cy="584176"/>
          </a:xfrm>
        </p:spPr>
        <p:txBody>
          <a:bodyPr>
            <a:normAutofit fontScale="90000"/>
          </a:bodyPr>
          <a:lstStyle/>
          <a:p>
            <a:r>
              <a:rPr lang="en-CA" dirty="0"/>
              <a:t>Process</a:t>
            </a:r>
          </a:p>
        </p:txBody>
      </p:sp>
      <p:sp>
        <p:nvSpPr>
          <p:cNvPr id="3" name="Content Placeholder 2">
            <a:extLst>
              <a:ext uri="{FF2B5EF4-FFF2-40B4-BE49-F238E27FC236}">
                <a16:creationId xmlns:a16="http://schemas.microsoft.com/office/drawing/2014/main" id="{E3D6B3C8-651C-5E51-BD03-FCC87687B557}"/>
              </a:ext>
            </a:extLst>
          </p:cNvPr>
          <p:cNvSpPr>
            <a:spLocks noGrp="1"/>
          </p:cNvSpPr>
          <p:nvPr>
            <p:ph idx="1"/>
          </p:nvPr>
        </p:nvSpPr>
        <p:spPr>
          <a:xfrm>
            <a:off x="3995317" y="-458258"/>
            <a:ext cx="3296034" cy="1506772"/>
          </a:xfrm>
        </p:spPr>
        <p:txBody>
          <a:bodyPr>
            <a:normAutofit fontScale="55000" lnSpcReduction="20000"/>
          </a:bodyPr>
          <a:lstStyle/>
          <a:p>
            <a:pPr marL="514350" indent="-514350" algn="l">
              <a:buAutoNum type="arabicPeriod"/>
            </a:pPr>
            <a:r>
              <a:rPr lang="en-US" i="0" dirty="0">
                <a:effectLst/>
                <a:latin typeface="-apple-system"/>
              </a:rPr>
              <a:t>Treatin</a:t>
            </a:r>
            <a:r>
              <a:rPr lang="en-US" dirty="0">
                <a:latin typeface="-apple-system"/>
              </a:rPr>
              <a:t>g the null values </a:t>
            </a:r>
          </a:p>
          <a:p>
            <a:pPr marL="514350" indent="-514350" algn="l">
              <a:buAutoNum type="arabicPeriod"/>
            </a:pPr>
            <a:r>
              <a:rPr lang="en-US" dirty="0">
                <a:latin typeface="-apple-system"/>
              </a:rPr>
              <a:t>Log Transformation </a:t>
            </a:r>
          </a:p>
          <a:p>
            <a:pPr marL="514350" indent="-514350" algn="l">
              <a:buAutoNum type="arabicPeriod"/>
            </a:pPr>
            <a:r>
              <a:rPr lang="en-US" dirty="0">
                <a:latin typeface="-apple-system"/>
              </a:rPr>
              <a:t>Creating new column – Total Income</a:t>
            </a:r>
          </a:p>
          <a:p>
            <a:pPr marL="514350" indent="-514350" algn="l">
              <a:buAutoNum type="arabicPeriod"/>
            </a:pPr>
            <a:r>
              <a:rPr lang="en-US" dirty="0">
                <a:latin typeface="-apple-system"/>
              </a:rPr>
              <a:t>One hot coding for categorical columns</a:t>
            </a:r>
          </a:p>
          <a:p>
            <a:pPr marL="0" indent="0">
              <a:buNone/>
            </a:pPr>
            <a:endParaRPr lang="en-CA" dirty="0"/>
          </a:p>
        </p:txBody>
      </p:sp>
      <p:graphicFrame>
        <p:nvGraphicFramePr>
          <p:cNvPr id="4" name="Table 4">
            <a:extLst>
              <a:ext uri="{FF2B5EF4-FFF2-40B4-BE49-F238E27FC236}">
                <a16:creationId xmlns:a16="http://schemas.microsoft.com/office/drawing/2014/main" id="{4D6C288C-FD37-31A0-CEA2-B2F7B7645F19}"/>
              </a:ext>
            </a:extLst>
          </p:cNvPr>
          <p:cNvGraphicFramePr>
            <a:graphicFrameLocks noGrp="1"/>
          </p:cNvGraphicFramePr>
          <p:nvPr>
            <p:extLst>
              <p:ext uri="{D42A27DB-BD31-4B8C-83A1-F6EECF244321}">
                <p14:modId xmlns:p14="http://schemas.microsoft.com/office/powerpoint/2010/main" val="2074685945"/>
              </p:ext>
            </p:extLst>
          </p:nvPr>
        </p:nvGraphicFramePr>
        <p:xfrm>
          <a:off x="838200" y="1410591"/>
          <a:ext cx="10834209" cy="5333262"/>
        </p:xfrm>
        <a:graphic>
          <a:graphicData uri="http://schemas.openxmlformats.org/drawingml/2006/table">
            <a:tbl>
              <a:tblPr firstRow="1" bandRow="1">
                <a:tableStyleId>{5C22544A-7EE6-4342-B048-85BDC9FD1C3A}</a:tableStyleId>
              </a:tblPr>
              <a:tblGrid>
                <a:gridCol w="3672431">
                  <a:extLst>
                    <a:ext uri="{9D8B030D-6E8A-4147-A177-3AD203B41FA5}">
                      <a16:colId xmlns:a16="http://schemas.microsoft.com/office/drawing/2014/main" val="1169739777"/>
                    </a:ext>
                  </a:extLst>
                </a:gridCol>
                <a:gridCol w="3550375">
                  <a:extLst>
                    <a:ext uri="{9D8B030D-6E8A-4147-A177-3AD203B41FA5}">
                      <a16:colId xmlns:a16="http://schemas.microsoft.com/office/drawing/2014/main" val="72386221"/>
                    </a:ext>
                  </a:extLst>
                </a:gridCol>
                <a:gridCol w="3611403">
                  <a:extLst>
                    <a:ext uri="{9D8B030D-6E8A-4147-A177-3AD203B41FA5}">
                      <a16:colId xmlns:a16="http://schemas.microsoft.com/office/drawing/2014/main" val="753529733"/>
                    </a:ext>
                  </a:extLst>
                </a:gridCol>
              </a:tblGrid>
              <a:tr h="455030">
                <a:tc>
                  <a:txBody>
                    <a:bodyPr/>
                    <a:lstStyle/>
                    <a:p>
                      <a:endParaRPr lang="en-CA" dirty="0"/>
                    </a:p>
                  </a:txBody>
                  <a:tcPr/>
                </a:tc>
                <a:tc>
                  <a:txBody>
                    <a:bodyPr/>
                    <a:lstStyle/>
                    <a:p>
                      <a:r>
                        <a:rPr lang="en-CA" dirty="0"/>
                        <a:t>Before</a:t>
                      </a:r>
                    </a:p>
                  </a:txBody>
                  <a:tcPr/>
                </a:tc>
                <a:tc>
                  <a:txBody>
                    <a:bodyPr/>
                    <a:lstStyle/>
                    <a:p>
                      <a:r>
                        <a:rPr lang="en-CA" dirty="0"/>
                        <a:t>After</a:t>
                      </a:r>
                    </a:p>
                  </a:txBody>
                  <a:tcPr/>
                </a:tc>
                <a:extLst>
                  <a:ext uri="{0D108BD9-81ED-4DB2-BD59-A6C34878D82A}">
                    <a16:rowId xmlns:a16="http://schemas.microsoft.com/office/drawing/2014/main" val="3839783851"/>
                  </a:ext>
                </a:extLst>
              </a:tr>
              <a:tr h="2043592">
                <a:tc>
                  <a:txBody>
                    <a:bodyPr/>
                    <a:lstStyle/>
                    <a:p>
                      <a:r>
                        <a:rPr lang="en-CA" dirty="0"/>
                        <a:t>Treating Null Values</a:t>
                      </a:r>
                    </a:p>
                  </a:txBody>
                  <a:tcPr/>
                </a:tc>
                <a:tc>
                  <a:txBody>
                    <a:bodyPr/>
                    <a:lstStyle/>
                    <a:p>
                      <a:endParaRPr lang="en-CA" sz="1050" dirty="0"/>
                    </a:p>
                  </a:txBody>
                  <a:tcPr/>
                </a:tc>
                <a:tc>
                  <a:txBody>
                    <a:bodyPr/>
                    <a:lstStyle/>
                    <a:p>
                      <a:endParaRPr lang="en-CA" dirty="0"/>
                    </a:p>
                  </a:txBody>
                  <a:tcPr/>
                </a:tc>
                <a:extLst>
                  <a:ext uri="{0D108BD9-81ED-4DB2-BD59-A6C34878D82A}">
                    <a16:rowId xmlns:a16="http://schemas.microsoft.com/office/drawing/2014/main" val="4097795681"/>
                  </a:ext>
                </a:extLst>
              </a:tr>
              <a:tr h="1647589">
                <a:tc>
                  <a:txBody>
                    <a:bodyPr/>
                    <a:lstStyle/>
                    <a:p>
                      <a:r>
                        <a:rPr lang="en-CA" dirty="0"/>
                        <a:t>Log Transformation </a:t>
                      </a:r>
                    </a:p>
                    <a:p>
                      <a:r>
                        <a:rPr lang="en-CA" dirty="0"/>
                        <a:t>(</a:t>
                      </a:r>
                      <a:r>
                        <a:rPr lang="en-CA" dirty="0" err="1"/>
                        <a:t>ApplicantIncome</a:t>
                      </a:r>
                      <a:r>
                        <a:rPr lang="en-CA" dirty="0"/>
                        <a:t>)</a:t>
                      </a:r>
                    </a:p>
                    <a:p>
                      <a:endParaRPr lang="en-CA" dirty="0"/>
                    </a:p>
                    <a:p>
                      <a:endParaRPr lang="en-CA" dirty="0"/>
                    </a:p>
                    <a:p>
                      <a:endParaRPr lang="en-CA" dirty="0"/>
                    </a:p>
                    <a:p>
                      <a:endParaRPr lang="en-CA" dirty="0"/>
                    </a:p>
                    <a:p>
                      <a:endParaRPr lang="en-CA" dirty="0"/>
                    </a:p>
                    <a:p>
                      <a:endParaRPr lang="en-CA" dirty="0"/>
                    </a:p>
                    <a:p>
                      <a:endParaRPr lang="en-CA" dirty="0"/>
                    </a:p>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934167841"/>
                  </a:ext>
                </a:extLst>
              </a:tr>
            </a:tbl>
          </a:graphicData>
        </a:graphic>
      </p:graphicFrame>
      <p:pic>
        <p:nvPicPr>
          <p:cNvPr id="7" name="Picture 6">
            <a:extLst>
              <a:ext uri="{FF2B5EF4-FFF2-40B4-BE49-F238E27FC236}">
                <a16:creationId xmlns:a16="http://schemas.microsoft.com/office/drawing/2014/main" id="{E6EC7FFE-E65C-516D-C1D4-DABAF0168B7A}"/>
              </a:ext>
            </a:extLst>
          </p:cNvPr>
          <p:cNvPicPr>
            <a:picLocks noChangeAspect="1"/>
          </p:cNvPicPr>
          <p:nvPr/>
        </p:nvPicPr>
        <p:blipFill>
          <a:blip r:embed="rId2"/>
          <a:stretch>
            <a:fillRect/>
          </a:stretch>
        </p:blipFill>
        <p:spPr>
          <a:xfrm>
            <a:off x="4711787" y="4196070"/>
            <a:ext cx="2579564" cy="1736452"/>
          </a:xfrm>
          <a:prstGeom prst="rect">
            <a:avLst/>
          </a:prstGeom>
        </p:spPr>
      </p:pic>
      <p:pic>
        <p:nvPicPr>
          <p:cNvPr id="9" name="Picture 8">
            <a:extLst>
              <a:ext uri="{FF2B5EF4-FFF2-40B4-BE49-F238E27FC236}">
                <a16:creationId xmlns:a16="http://schemas.microsoft.com/office/drawing/2014/main" id="{0E51E0E4-82B2-DF4D-3B40-280F9A9ACEAB}"/>
              </a:ext>
            </a:extLst>
          </p:cNvPr>
          <p:cNvPicPr>
            <a:picLocks noChangeAspect="1"/>
          </p:cNvPicPr>
          <p:nvPr/>
        </p:nvPicPr>
        <p:blipFill>
          <a:blip r:embed="rId3"/>
          <a:stretch>
            <a:fillRect/>
          </a:stretch>
        </p:blipFill>
        <p:spPr>
          <a:xfrm>
            <a:off x="8585373" y="4307775"/>
            <a:ext cx="2579565" cy="1814694"/>
          </a:xfrm>
          <a:prstGeom prst="rect">
            <a:avLst/>
          </a:prstGeom>
        </p:spPr>
      </p:pic>
      <p:pic>
        <p:nvPicPr>
          <p:cNvPr id="11" name="Picture 10">
            <a:extLst>
              <a:ext uri="{FF2B5EF4-FFF2-40B4-BE49-F238E27FC236}">
                <a16:creationId xmlns:a16="http://schemas.microsoft.com/office/drawing/2014/main" id="{0546DA0B-F2B9-CEFC-E634-7D4E6911143C}"/>
              </a:ext>
            </a:extLst>
          </p:cNvPr>
          <p:cNvPicPr>
            <a:picLocks noChangeAspect="1"/>
          </p:cNvPicPr>
          <p:nvPr/>
        </p:nvPicPr>
        <p:blipFill>
          <a:blip r:embed="rId4"/>
          <a:stretch>
            <a:fillRect/>
          </a:stretch>
        </p:blipFill>
        <p:spPr>
          <a:xfrm>
            <a:off x="4836273" y="1939349"/>
            <a:ext cx="1480766" cy="1894644"/>
          </a:xfrm>
          <a:prstGeom prst="rect">
            <a:avLst/>
          </a:prstGeom>
        </p:spPr>
      </p:pic>
      <p:pic>
        <p:nvPicPr>
          <p:cNvPr id="13" name="Picture 12">
            <a:extLst>
              <a:ext uri="{FF2B5EF4-FFF2-40B4-BE49-F238E27FC236}">
                <a16:creationId xmlns:a16="http://schemas.microsoft.com/office/drawing/2014/main" id="{AF7888D9-BFAD-2314-4144-F7A76EB5AF80}"/>
              </a:ext>
            </a:extLst>
          </p:cNvPr>
          <p:cNvPicPr>
            <a:picLocks noChangeAspect="1"/>
          </p:cNvPicPr>
          <p:nvPr/>
        </p:nvPicPr>
        <p:blipFill>
          <a:blip r:embed="rId5"/>
          <a:stretch>
            <a:fillRect/>
          </a:stretch>
        </p:blipFill>
        <p:spPr>
          <a:xfrm>
            <a:off x="8270741" y="1939349"/>
            <a:ext cx="1308979" cy="1837008"/>
          </a:xfrm>
          <a:prstGeom prst="rect">
            <a:avLst/>
          </a:prstGeom>
        </p:spPr>
      </p:pic>
    </p:spTree>
    <p:extLst>
      <p:ext uri="{BB962C8B-B14F-4D97-AF65-F5344CB8AC3E}">
        <p14:creationId xmlns:p14="http://schemas.microsoft.com/office/powerpoint/2010/main" val="2470708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94A24-01A2-EB7A-BC6B-F4357BD8FD5A}"/>
              </a:ext>
            </a:extLst>
          </p:cNvPr>
          <p:cNvSpPr>
            <a:spLocks noGrp="1"/>
          </p:cNvSpPr>
          <p:nvPr>
            <p:ph type="title"/>
          </p:nvPr>
        </p:nvSpPr>
        <p:spPr>
          <a:xfrm>
            <a:off x="838200" y="365126"/>
            <a:ext cx="10515600" cy="584176"/>
          </a:xfrm>
        </p:spPr>
        <p:txBody>
          <a:bodyPr>
            <a:normAutofit fontScale="90000"/>
          </a:bodyPr>
          <a:lstStyle/>
          <a:p>
            <a:r>
              <a:rPr lang="en-CA" dirty="0"/>
              <a:t>Process</a:t>
            </a:r>
          </a:p>
        </p:txBody>
      </p:sp>
      <p:sp>
        <p:nvSpPr>
          <p:cNvPr id="3" name="Content Placeholder 2">
            <a:extLst>
              <a:ext uri="{FF2B5EF4-FFF2-40B4-BE49-F238E27FC236}">
                <a16:creationId xmlns:a16="http://schemas.microsoft.com/office/drawing/2014/main" id="{E3D6B3C8-651C-5E51-BD03-FCC87687B557}"/>
              </a:ext>
            </a:extLst>
          </p:cNvPr>
          <p:cNvSpPr>
            <a:spLocks noGrp="1"/>
          </p:cNvSpPr>
          <p:nvPr>
            <p:ph idx="1"/>
          </p:nvPr>
        </p:nvSpPr>
        <p:spPr>
          <a:xfrm>
            <a:off x="3995317" y="-458258"/>
            <a:ext cx="3296034" cy="1506772"/>
          </a:xfrm>
        </p:spPr>
        <p:txBody>
          <a:bodyPr>
            <a:normAutofit fontScale="55000" lnSpcReduction="20000"/>
          </a:bodyPr>
          <a:lstStyle/>
          <a:p>
            <a:pPr marL="514350" indent="-514350" algn="l">
              <a:buAutoNum type="arabicPeriod"/>
            </a:pPr>
            <a:r>
              <a:rPr lang="en-US" i="0" dirty="0">
                <a:effectLst/>
                <a:latin typeface="-apple-system"/>
              </a:rPr>
              <a:t>Treatin</a:t>
            </a:r>
            <a:r>
              <a:rPr lang="en-US" dirty="0">
                <a:latin typeface="-apple-system"/>
              </a:rPr>
              <a:t>g the null values </a:t>
            </a:r>
          </a:p>
          <a:p>
            <a:pPr marL="514350" indent="-514350" algn="l">
              <a:buAutoNum type="arabicPeriod"/>
            </a:pPr>
            <a:r>
              <a:rPr lang="en-US" dirty="0">
                <a:latin typeface="-apple-system"/>
              </a:rPr>
              <a:t>Log Transformation </a:t>
            </a:r>
          </a:p>
          <a:p>
            <a:pPr marL="514350" indent="-514350" algn="l">
              <a:buAutoNum type="arabicPeriod"/>
            </a:pPr>
            <a:r>
              <a:rPr lang="en-US" dirty="0">
                <a:latin typeface="-apple-system"/>
              </a:rPr>
              <a:t>Creating new column – Total Income</a:t>
            </a:r>
          </a:p>
          <a:p>
            <a:pPr marL="514350" indent="-514350" algn="l">
              <a:buAutoNum type="arabicPeriod"/>
            </a:pPr>
            <a:r>
              <a:rPr lang="en-US" dirty="0">
                <a:latin typeface="-apple-system"/>
              </a:rPr>
              <a:t>One hot coding for categorical columns</a:t>
            </a:r>
          </a:p>
          <a:p>
            <a:pPr marL="0" indent="0">
              <a:buNone/>
            </a:pPr>
            <a:endParaRPr lang="en-CA" dirty="0"/>
          </a:p>
        </p:txBody>
      </p:sp>
      <p:graphicFrame>
        <p:nvGraphicFramePr>
          <p:cNvPr id="4" name="Table 4">
            <a:extLst>
              <a:ext uri="{FF2B5EF4-FFF2-40B4-BE49-F238E27FC236}">
                <a16:creationId xmlns:a16="http://schemas.microsoft.com/office/drawing/2014/main" id="{4D6C288C-FD37-31A0-CEA2-B2F7B7645F19}"/>
              </a:ext>
            </a:extLst>
          </p:cNvPr>
          <p:cNvGraphicFramePr>
            <a:graphicFrameLocks noGrp="1"/>
          </p:cNvGraphicFramePr>
          <p:nvPr>
            <p:extLst>
              <p:ext uri="{D42A27DB-BD31-4B8C-83A1-F6EECF244321}">
                <p14:modId xmlns:p14="http://schemas.microsoft.com/office/powerpoint/2010/main" val="3452044686"/>
              </p:ext>
            </p:extLst>
          </p:nvPr>
        </p:nvGraphicFramePr>
        <p:xfrm>
          <a:off x="838200" y="1410591"/>
          <a:ext cx="10834209" cy="5180124"/>
        </p:xfrm>
        <a:graphic>
          <a:graphicData uri="http://schemas.openxmlformats.org/drawingml/2006/table">
            <a:tbl>
              <a:tblPr firstRow="1" bandRow="1">
                <a:tableStyleId>{5C22544A-7EE6-4342-B048-85BDC9FD1C3A}</a:tableStyleId>
              </a:tblPr>
              <a:tblGrid>
                <a:gridCol w="3672431">
                  <a:extLst>
                    <a:ext uri="{9D8B030D-6E8A-4147-A177-3AD203B41FA5}">
                      <a16:colId xmlns:a16="http://schemas.microsoft.com/office/drawing/2014/main" val="1169739777"/>
                    </a:ext>
                  </a:extLst>
                </a:gridCol>
                <a:gridCol w="3550375">
                  <a:extLst>
                    <a:ext uri="{9D8B030D-6E8A-4147-A177-3AD203B41FA5}">
                      <a16:colId xmlns:a16="http://schemas.microsoft.com/office/drawing/2014/main" val="72386221"/>
                    </a:ext>
                  </a:extLst>
                </a:gridCol>
                <a:gridCol w="3611403">
                  <a:extLst>
                    <a:ext uri="{9D8B030D-6E8A-4147-A177-3AD203B41FA5}">
                      <a16:colId xmlns:a16="http://schemas.microsoft.com/office/drawing/2014/main" val="753529733"/>
                    </a:ext>
                  </a:extLst>
                </a:gridCol>
              </a:tblGrid>
              <a:tr h="455030">
                <a:tc>
                  <a:txBody>
                    <a:bodyPr/>
                    <a:lstStyle/>
                    <a:p>
                      <a:endParaRPr lang="en-CA" dirty="0"/>
                    </a:p>
                  </a:txBody>
                  <a:tcPr/>
                </a:tc>
                <a:tc>
                  <a:txBody>
                    <a:bodyPr/>
                    <a:lstStyle/>
                    <a:p>
                      <a:r>
                        <a:rPr lang="en-CA" dirty="0"/>
                        <a:t>Before</a:t>
                      </a:r>
                    </a:p>
                  </a:txBody>
                  <a:tcPr/>
                </a:tc>
                <a:tc>
                  <a:txBody>
                    <a:bodyPr/>
                    <a:lstStyle/>
                    <a:p>
                      <a:r>
                        <a:rPr lang="en-CA" dirty="0"/>
                        <a:t>After</a:t>
                      </a:r>
                    </a:p>
                  </a:txBody>
                  <a:tcPr/>
                </a:tc>
                <a:extLst>
                  <a:ext uri="{0D108BD9-81ED-4DB2-BD59-A6C34878D82A}">
                    <a16:rowId xmlns:a16="http://schemas.microsoft.com/office/drawing/2014/main" val="3839783851"/>
                  </a:ext>
                </a:extLst>
              </a:tr>
              <a:tr h="1711947">
                <a:tc>
                  <a:txBody>
                    <a:bodyPr/>
                    <a:lstStyle/>
                    <a:p>
                      <a:r>
                        <a:rPr lang="en-CA" dirty="0"/>
                        <a:t>Log Transformation </a:t>
                      </a:r>
                    </a:p>
                    <a:p>
                      <a:r>
                        <a:rPr lang="en-CA" dirty="0"/>
                        <a:t>(</a:t>
                      </a:r>
                      <a:r>
                        <a:rPr lang="en-CA" dirty="0" err="1"/>
                        <a:t>LoanAmount</a:t>
                      </a:r>
                      <a:r>
                        <a:rPr lang="en-CA" dirty="0"/>
                        <a:t>)</a:t>
                      </a:r>
                    </a:p>
                  </a:txBody>
                  <a:tcPr/>
                </a:tc>
                <a:tc>
                  <a:txBody>
                    <a:bodyPr/>
                    <a:lstStyle/>
                    <a:p>
                      <a:endParaRPr lang="en-CA" sz="1050" dirty="0"/>
                    </a:p>
                  </a:txBody>
                  <a:tcPr/>
                </a:tc>
                <a:tc>
                  <a:txBody>
                    <a:bodyPr/>
                    <a:lstStyle/>
                    <a:p>
                      <a:endParaRPr lang="en-CA" dirty="0"/>
                    </a:p>
                  </a:txBody>
                  <a:tcPr/>
                </a:tc>
                <a:extLst>
                  <a:ext uri="{0D108BD9-81ED-4DB2-BD59-A6C34878D82A}">
                    <a16:rowId xmlns:a16="http://schemas.microsoft.com/office/drawing/2014/main" val="4097795681"/>
                  </a:ext>
                </a:extLst>
              </a:tr>
              <a:tr h="1001467">
                <a:tc>
                  <a:txBody>
                    <a:bodyPr/>
                    <a:lstStyle/>
                    <a:p>
                      <a:r>
                        <a:rPr lang="en-CA" dirty="0"/>
                        <a:t>Created New Column </a:t>
                      </a:r>
                    </a:p>
                  </a:txBody>
                  <a:tcPr/>
                </a:tc>
                <a:tc>
                  <a:txBody>
                    <a:bodyPr/>
                    <a:lstStyle/>
                    <a:p>
                      <a:endParaRPr lang="en-CA" dirty="0"/>
                    </a:p>
                  </a:txBody>
                  <a:tcPr/>
                </a:tc>
                <a:tc>
                  <a:txBody>
                    <a:bodyPr/>
                    <a:lstStyle/>
                    <a:p>
                      <a:r>
                        <a:rPr lang="en-CA" dirty="0"/>
                        <a:t>Total Income = Applicant Income + Co Applicant Income</a:t>
                      </a:r>
                    </a:p>
                  </a:txBody>
                  <a:tcPr/>
                </a:tc>
                <a:extLst>
                  <a:ext uri="{0D108BD9-81ED-4DB2-BD59-A6C34878D82A}">
                    <a16:rowId xmlns:a16="http://schemas.microsoft.com/office/drawing/2014/main" val="1052980264"/>
                  </a:ext>
                </a:extLst>
              </a:tr>
              <a:tr h="1001467">
                <a:tc>
                  <a:txBody>
                    <a:bodyPr/>
                    <a:lstStyle/>
                    <a:p>
                      <a:r>
                        <a:rPr lang="en-CA" dirty="0"/>
                        <a:t>Log Transformation </a:t>
                      </a:r>
                    </a:p>
                    <a:p>
                      <a:r>
                        <a:rPr lang="en-CA" dirty="0"/>
                        <a:t>(</a:t>
                      </a:r>
                      <a:r>
                        <a:rPr lang="en-CA" dirty="0" err="1"/>
                        <a:t>TotalIncome</a:t>
                      </a:r>
                      <a:r>
                        <a:rPr lang="en-CA" dirty="0"/>
                        <a:t>)</a:t>
                      </a:r>
                    </a:p>
                    <a:p>
                      <a:endParaRPr lang="en-CA" dirty="0"/>
                    </a:p>
                    <a:p>
                      <a:endParaRPr lang="en-CA" dirty="0"/>
                    </a:p>
                    <a:p>
                      <a:endParaRPr lang="en-CA" dirty="0"/>
                    </a:p>
                    <a:p>
                      <a:endParaRPr lang="en-CA" dirty="0"/>
                    </a:p>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934167841"/>
                  </a:ext>
                </a:extLst>
              </a:tr>
            </a:tbl>
          </a:graphicData>
        </a:graphic>
      </p:graphicFrame>
      <p:pic>
        <p:nvPicPr>
          <p:cNvPr id="6" name="Picture 5">
            <a:extLst>
              <a:ext uri="{FF2B5EF4-FFF2-40B4-BE49-F238E27FC236}">
                <a16:creationId xmlns:a16="http://schemas.microsoft.com/office/drawing/2014/main" id="{5F4E7D76-80B3-644C-B692-97E9BE903AAB}"/>
              </a:ext>
            </a:extLst>
          </p:cNvPr>
          <p:cNvPicPr>
            <a:picLocks noChangeAspect="1"/>
          </p:cNvPicPr>
          <p:nvPr/>
        </p:nvPicPr>
        <p:blipFill>
          <a:blip r:embed="rId2"/>
          <a:stretch>
            <a:fillRect/>
          </a:stretch>
        </p:blipFill>
        <p:spPr>
          <a:xfrm>
            <a:off x="4750819" y="2208726"/>
            <a:ext cx="1785029" cy="1220274"/>
          </a:xfrm>
          <a:prstGeom prst="rect">
            <a:avLst/>
          </a:prstGeom>
        </p:spPr>
      </p:pic>
      <p:pic>
        <p:nvPicPr>
          <p:cNvPr id="10" name="Picture 9">
            <a:extLst>
              <a:ext uri="{FF2B5EF4-FFF2-40B4-BE49-F238E27FC236}">
                <a16:creationId xmlns:a16="http://schemas.microsoft.com/office/drawing/2014/main" id="{2874D166-9310-80CB-30B4-928A87A4FB57}"/>
              </a:ext>
            </a:extLst>
          </p:cNvPr>
          <p:cNvPicPr>
            <a:picLocks noChangeAspect="1"/>
          </p:cNvPicPr>
          <p:nvPr/>
        </p:nvPicPr>
        <p:blipFill>
          <a:blip r:embed="rId3"/>
          <a:stretch>
            <a:fillRect/>
          </a:stretch>
        </p:blipFill>
        <p:spPr>
          <a:xfrm>
            <a:off x="8459363" y="1950543"/>
            <a:ext cx="2101608" cy="1478457"/>
          </a:xfrm>
          <a:prstGeom prst="rect">
            <a:avLst/>
          </a:prstGeom>
        </p:spPr>
      </p:pic>
      <p:pic>
        <p:nvPicPr>
          <p:cNvPr id="12" name="Picture 11">
            <a:extLst>
              <a:ext uri="{FF2B5EF4-FFF2-40B4-BE49-F238E27FC236}">
                <a16:creationId xmlns:a16="http://schemas.microsoft.com/office/drawing/2014/main" id="{0312F36C-EEBB-125C-3587-826E58F2A157}"/>
              </a:ext>
            </a:extLst>
          </p:cNvPr>
          <p:cNvPicPr>
            <a:picLocks noChangeAspect="1"/>
          </p:cNvPicPr>
          <p:nvPr/>
        </p:nvPicPr>
        <p:blipFill>
          <a:blip r:embed="rId4"/>
          <a:stretch>
            <a:fillRect/>
          </a:stretch>
        </p:blipFill>
        <p:spPr>
          <a:xfrm>
            <a:off x="4932472" y="4777946"/>
            <a:ext cx="2327056" cy="1549237"/>
          </a:xfrm>
          <a:prstGeom prst="rect">
            <a:avLst/>
          </a:prstGeom>
        </p:spPr>
      </p:pic>
      <p:pic>
        <p:nvPicPr>
          <p:cNvPr id="14" name="Picture 13">
            <a:extLst>
              <a:ext uri="{FF2B5EF4-FFF2-40B4-BE49-F238E27FC236}">
                <a16:creationId xmlns:a16="http://schemas.microsoft.com/office/drawing/2014/main" id="{5C5644BA-2860-724B-C9E7-2E128F31B60E}"/>
              </a:ext>
            </a:extLst>
          </p:cNvPr>
          <p:cNvPicPr>
            <a:picLocks noChangeAspect="1"/>
          </p:cNvPicPr>
          <p:nvPr/>
        </p:nvPicPr>
        <p:blipFill>
          <a:blip r:embed="rId5"/>
          <a:stretch>
            <a:fillRect/>
          </a:stretch>
        </p:blipFill>
        <p:spPr>
          <a:xfrm>
            <a:off x="8663824" y="4708943"/>
            <a:ext cx="2327056" cy="1618240"/>
          </a:xfrm>
          <a:prstGeom prst="rect">
            <a:avLst/>
          </a:prstGeom>
        </p:spPr>
      </p:pic>
    </p:spTree>
    <p:extLst>
      <p:ext uri="{BB962C8B-B14F-4D97-AF65-F5344CB8AC3E}">
        <p14:creationId xmlns:p14="http://schemas.microsoft.com/office/powerpoint/2010/main" val="3888489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D6B3C8-651C-5E51-BD03-FCC87687B557}"/>
              </a:ext>
            </a:extLst>
          </p:cNvPr>
          <p:cNvSpPr>
            <a:spLocks noGrp="1"/>
          </p:cNvSpPr>
          <p:nvPr>
            <p:ph idx="1"/>
          </p:nvPr>
        </p:nvSpPr>
        <p:spPr>
          <a:xfrm>
            <a:off x="3995317" y="-458258"/>
            <a:ext cx="3296034" cy="1506772"/>
          </a:xfrm>
        </p:spPr>
        <p:txBody>
          <a:bodyPr>
            <a:normAutofit fontScale="55000" lnSpcReduction="20000"/>
          </a:bodyPr>
          <a:lstStyle/>
          <a:p>
            <a:pPr marL="514350" indent="-514350" algn="l">
              <a:buAutoNum type="arabicPeriod"/>
            </a:pPr>
            <a:r>
              <a:rPr lang="en-US" i="0" dirty="0">
                <a:effectLst/>
                <a:latin typeface="-apple-system"/>
              </a:rPr>
              <a:t>Treatin</a:t>
            </a:r>
            <a:r>
              <a:rPr lang="en-US" dirty="0">
                <a:latin typeface="-apple-system"/>
              </a:rPr>
              <a:t>g the null values </a:t>
            </a:r>
          </a:p>
          <a:p>
            <a:pPr marL="514350" indent="-514350" algn="l">
              <a:buAutoNum type="arabicPeriod"/>
            </a:pPr>
            <a:r>
              <a:rPr lang="en-US" dirty="0">
                <a:latin typeface="-apple-system"/>
              </a:rPr>
              <a:t>Log Transformation </a:t>
            </a:r>
          </a:p>
          <a:p>
            <a:pPr marL="514350" indent="-514350" algn="l">
              <a:buAutoNum type="arabicPeriod"/>
            </a:pPr>
            <a:r>
              <a:rPr lang="en-US" dirty="0">
                <a:latin typeface="-apple-system"/>
              </a:rPr>
              <a:t>Creating new column – Total Income</a:t>
            </a:r>
          </a:p>
          <a:p>
            <a:pPr marL="514350" indent="-514350" algn="l">
              <a:buAutoNum type="arabicPeriod"/>
            </a:pPr>
            <a:r>
              <a:rPr lang="en-US" dirty="0">
                <a:latin typeface="-apple-system"/>
              </a:rPr>
              <a:t>One hot coding for categorical columns</a:t>
            </a:r>
          </a:p>
          <a:p>
            <a:pPr marL="0" indent="0">
              <a:buNone/>
            </a:pPr>
            <a:endParaRPr lang="en-CA" dirty="0"/>
          </a:p>
        </p:txBody>
      </p:sp>
      <p:graphicFrame>
        <p:nvGraphicFramePr>
          <p:cNvPr id="4" name="Table 4">
            <a:extLst>
              <a:ext uri="{FF2B5EF4-FFF2-40B4-BE49-F238E27FC236}">
                <a16:creationId xmlns:a16="http://schemas.microsoft.com/office/drawing/2014/main" id="{4D6C288C-FD37-31A0-CEA2-B2F7B7645F19}"/>
              </a:ext>
            </a:extLst>
          </p:cNvPr>
          <p:cNvGraphicFramePr>
            <a:graphicFrameLocks noGrp="1"/>
          </p:cNvGraphicFramePr>
          <p:nvPr>
            <p:extLst>
              <p:ext uri="{D42A27DB-BD31-4B8C-83A1-F6EECF244321}">
                <p14:modId xmlns:p14="http://schemas.microsoft.com/office/powerpoint/2010/main" val="3085991664"/>
              </p:ext>
            </p:extLst>
          </p:nvPr>
        </p:nvGraphicFramePr>
        <p:xfrm>
          <a:off x="555902" y="355042"/>
          <a:ext cx="10785113" cy="5489001"/>
        </p:xfrm>
        <a:graphic>
          <a:graphicData uri="http://schemas.openxmlformats.org/drawingml/2006/table">
            <a:tbl>
              <a:tblPr firstRow="1" bandRow="1">
                <a:tableStyleId>{5C22544A-7EE6-4342-B048-85BDC9FD1C3A}</a:tableStyleId>
              </a:tblPr>
              <a:tblGrid>
                <a:gridCol w="2696662">
                  <a:extLst>
                    <a:ext uri="{9D8B030D-6E8A-4147-A177-3AD203B41FA5}">
                      <a16:colId xmlns:a16="http://schemas.microsoft.com/office/drawing/2014/main" val="1169739777"/>
                    </a:ext>
                  </a:extLst>
                </a:gridCol>
                <a:gridCol w="3169176">
                  <a:extLst>
                    <a:ext uri="{9D8B030D-6E8A-4147-A177-3AD203B41FA5}">
                      <a16:colId xmlns:a16="http://schemas.microsoft.com/office/drawing/2014/main" val="72386221"/>
                    </a:ext>
                  </a:extLst>
                </a:gridCol>
                <a:gridCol w="4919275">
                  <a:extLst>
                    <a:ext uri="{9D8B030D-6E8A-4147-A177-3AD203B41FA5}">
                      <a16:colId xmlns:a16="http://schemas.microsoft.com/office/drawing/2014/main" val="753529733"/>
                    </a:ext>
                  </a:extLst>
                </a:gridCol>
              </a:tblGrid>
              <a:tr h="626380">
                <a:tc>
                  <a:txBody>
                    <a:bodyPr/>
                    <a:lstStyle/>
                    <a:p>
                      <a:endParaRPr lang="en-CA" dirty="0"/>
                    </a:p>
                  </a:txBody>
                  <a:tcPr/>
                </a:tc>
                <a:tc>
                  <a:txBody>
                    <a:bodyPr/>
                    <a:lstStyle/>
                    <a:p>
                      <a:r>
                        <a:rPr lang="en-CA" dirty="0"/>
                        <a:t>Before</a:t>
                      </a:r>
                    </a:p>
                  </a:txBody>
                  <a:tcPr/>
                </a:tc>
                <a:tc>
                  <a:txBody>
                    <a:bodyPr/>
                    <a:lstStyle/>
                    <a:p>
                      <a:r>
                        <a:rPr lang="en-CA" dirty="0"/>
                        <a:t>After</a:t>
                      </a:r>
                    </a:p>
                  </a:txBody>
                  <a:tcPr/>
                </a:tc>
                <a:extLst>
                  <a:ext uri="{0D108BD9-81ED-4DB2-BD59-A6C34878D82A}">
                    <a16:rowId xmlns:a16="http://schemas.microsoft.com/office/drawing/2014/main" val="3839783851"/>
                  </a:ext>
                </a:extLst>
              </a:tr>
              <a:tr h="393246">
                <a:tc>
                  <a:txBody>
                    <a:bodyPr/>
                    <a:lstStyle/>
                    <a:p>
                      <a:r>
                        <a:rPr lang="en-CA" dirty="0"/>
                        <a:t>Dependents</a:t>
                      </a:r>
                    </a:p>
                  </a:txBody>
                  <a:tcPr/>
                </a:tc>
                <a:tc>
                  <a:txBody>
                    <a:bodyPr/>
                    <a:lstStyle/>
                    <a:p>
                      <a:r>
                        <a:rPr lang="en-CA" sz="1800" dirty="0"/>
                        <a:t>3+</a:t>
                      </a:r>
                    </a:p>
                  </a:txBody>
                  <a:tcPr/>
                </a:tc>
                <a:tc>
                  <a:txBody>
                    <a:bodyPr/>
                    <a:lstStyle/>
                    <a:p>
                      <a:r>
                        <a:rPr lang="en-CA" sz="1800" dirty="0"/>
                        <a:t>3</a:t>
                      </a:r>
                    </a:p>
                  </a:txBody>
                  <a:tcPr/>
                </a:tc>
                <a:extLst>
                  <a:ext uri="{0D108BD9-81ED-4DB2-BD59-A6C34878D82A}">
                    <a16:rowId xmlns:a16="http://schemas.microsoft.com/office/drawing/2014/main" val="4097795681"/>
                  </a:ext>
                </a:extLst>
              </a:tr>
              <a:tr h="1712199">
                <a:tc>
                  <a:txBody>
                    <a:bodyPr/>
                    <a:lstStyle/>
                    <a:p>
                      <a:r>
                        <a:rPr lang="en-CA" dirty="0" err="1"/>
                        <a:t>as.type</a:t>
                      </a:r>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052980264"/>
                  </a:ext>
                </a:extLst>
              </a:tr>
              <a:tr h="1378588">
                <a:tc>
                  <a:txBody>
                    <a:bodyPr/>
                    <a:lstStyle/>
                    <a:p>
                      <a:r>
                        <a:rPr lang="en-CA" dirty="0"/>
                        <a:t>One </a:t>
                      </a:r>
                      <a:r>
                        <a:rPr lang="en-CA"/>
                        <a:t>hot encoding</a:t>
                      </a:r>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934167841"/>
                  </a:ext>
                </a:extLst>
              </a:tr>
              <a:tr h="1378588">
                <a:tc>
                  <a:txBody>
                    <a:bodyPr/>
                    <a:lstStyle/>
                    <a:p>
                      <a:r>
                        <a:rPr lang="en-CA" dirty="0"/>
                        <a:t>Drop column</a:t>
                      </a:r>
                    </a:p>
                  </a:txBody>
                  <a:tcPr/>
                </a:tc>
                <a:tc>
                  <a:txBody>
                    <a:bodyPr/>
                    <a:lstStyle/>
                    <a:p>
                      <a:r>
                        <a:rPr lang="en-CA" dirty="0" err="1"/>
                        <a:t>Loan_ID</a:t>
                      </a:r>
                      <a:endParaRPr lang="en-CA" dirty="0"/>
                    </a:p>
                  </a:txBody>
                  <a:tcPr/>
                </a:tc>
                <a:tc>
                  <a:txBody>
                    <a:bodyPr/>
                    <a:lstStyle/>
                    <a:p>
                      <a:endParaRPr lang="en-CA" dirty="0"/>
                    </a:p>
                  </a:txBody>
                  <a:tcPr/>
                </a:tc>
                <a:extLst>
                  <a:ext uri="{0D108BD9-81ED-4DB2-BD59-A6C34878D82A}">
                    <a16:rowId xmlns:a16="http://schemas.microsoft.com/office/drawing/2014/main" val="1091572176"/>
                  </a:ext>
                </a:extLst>
              </a:tr>
            </a:tbl>
          </a:graphicData>
        </a:graphic>
      </p:graphicFrame>
      <p:pic>
        <p:nvPicPr>
          <p:cNvPr id="7" name="Picture 6">
            <a:extLst>
              <a:ext uri="{FF2B5EF4-FFF2-40B4-BE49-F238E27FC236}">
                <a16:creationId xmlns:a16="http://schemas.microsoft.com/office/drawing/2014/main" id="{3CEF4B47-A11C-89F6-A5BF-02364708A749}"/>
              </a:ext>
            </a:extLst>
          </p:cNvPr>
          <p:cNvPicPr>
            <a:picLocks noChangeAspect="1"/>
          </p:cNvPicPr>
          <p:nvPr/>
        </p:nvPicPr>
        <p:blipFill>
          <a:blip r:embed="rId2"/>
          <a:stretch>
            <a:fillRect/>
          </a:stretch>
        </p:blipFill>
        <p:spPr>
          <a:xfrm>
            <a:off x="3528298" y="1411621"/>
            <a:ext cx="1260540" cy="1593932"/>
          </a:xfrm>
          <a:prstGeom prst="rect">
            <a:avLst/>
          </a:prstGeom>
        </p:spPr>
      </p:pic>
      <p:pic>
        <p:nvPicPr>
          <p:cNvPr id="13" name="Picture 12">
            <a:extLst>
              <a:ext uri="{FF2B5EF4-FFF2-40B4-BE49-F238E27FC236}">
                <a16:creationId xmlns:a16="http://schemas.microsoft.com/office/drawing/2014/main" id="{1CC321FB-7A24-582F-9B13-5357C3E04746}"/>
              </a:ext>
            </a:extLst>
          </p:cNvPr>
          <p:cNvPicPr>
            <a:picLocks noChangeAspect="1"/>
          </p:cNvPicPr>
          <p:nvPr/>
        </p:nvPicPr>
        <p:blipFill>
          <a:blip r:embed="rId3"/>
          <a:stretch>
            <a:fillRect/>
          </a:stretch>
        </p:blipFill>
        <p:spPr>
          <a:xfrm>
            <a:off x="6540237" y="1411621"/>
            <a:ext cx="1124767" cy="1564893"/>
          </a:xfrm>
          <a:prstGeom prst="rect">
            <a:avLst/>
          </a:prstGeom>
        </p:spPr>
      </p:pic>
      <p:pic>
        <p:nvPicPr>
          <p:cNvPr id="16" name="Picture 15">
            <a:extLst>
              <a:ext uri="{FF2B5EF4-FFF2-40B4-BE49-F238E27FC236}">
                <a16:creationId xmlns:a16="http://schemas.microsoft.com/office/drawing/2014/main" id="{2701FACF-7BB7-4E05-22D7-4A5F425D58EE}"/>
              </a:ext>
            </a:extLst>
          </p:cNvPr>
          <p:cNvPicPr>
            <a:picLocks noChangeAspect="1"/>
          </p:cNvPicPr>
          <p:nvPr/>
        </p:nvPicPr>
        <p:blipFill>
          <a:blip r:embed="rId4"/>
          <a:stretch>
            <a:fillRect/>
          </a:stretch>
        </p:blipFill>
        <p:spPr>
          <a:xfrm>
            <a:off x="6540237" y="3167616"/>
            <a:ext cx="3817493" cy="713871"/>
          </a:xfrm>
          <a:prstGeom prst="rect">
            <a:avLst/>
          </a:prstGeom>
        </p:spPr>
      </p:pic>
      <p:pic>
        <p:nvPicPr>
          <p:cNvPr id="18" name="Picture 17">
            <a:extLst>
              <a:ext uri="{FF2B5EF4-FFF2-40B4-BE49-F238E27FC236}">
                <a16:creationId xmlns:a16="http://schemas.microsoft.com/office/drawing/2014/main" id="{5AB13FAC-B39B-D2CC-C462-DF2EF46A5B99}"/>
              </a:ext>
            </a:extLst>
          </p:cNvPr>
          <p:cNvPicPr>
            <a:picLocks noChangeAspect="1"/>
          </p:cNvPicPr>
          <p:nvPr/>
        </p:nvPicPr>
        <p:blipFill>
          <a:blip r:embed="rId5"/>
          <a:stretch>
            <a:fillRect/>
          </a:stretch>
        </p:blipFill>
        <p:spPr>
          <a:xfrm>
            <a:off x="3390341" y="3274930"/>
            <a:ext cx="2890237" cy="560056"/>
          </a:xfrm>
          <a:prstGeom prst="rect">
            <a:avLst/>
          </a:prstGeom>
        </p:spPr>
      </p:pic>
    </p:spTree>
    <p:extLst>
      <p:ext uri="{BB962C8B-B14F-4D97-AF65-F5344CB8AC3E}">
        <p14:creationId xmlns:p14="http://schemas.microsoft.com/office/powerpoint/2010/main" val="550113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F70F9-02A3-A287-3C11-65AF021D7DDA}"/>
              </a:ext>
            </a:extLst>
          </p:cNvPr>
          <p:cNvSpPr>
            <a:spLocks noGrp="1"/>
          </p:cNvSpPr>
          <p:nvPr>
            <p:ph type="title"/>
          </p:nvPr>
        </p:nvSpPr>
        <p:spPr>
          <a:xfrm>
            <a:off x="838200" y="365126"/>
            <a:ext cx="10515600" cy="608748"/>
          </a:xfrm>
        </p:spPr>
        <p:txBody>
          <a:bodyPr>
            <a:normAutofit fontScale="90000"/>
          </a:bodyPr>
          <a:lstStyle/>
          <a:p>
            <a:r>
              <a:rPr lang="en-CA" dirty="0"/>
              <a:t>PCA and ELBOW Curve</a:t>
            </a:r>
          </a:p>
        </p:txBody>
      </p:sp>
      <p:pic>
        <p:nvPicPr>
          <p:cNvPr id="5" name="Content Placeholder 4">
            <a:extLst>
              <a:ext uri="{FF2B5EF4-FFF2-40B4-BE49-F238E27FC236}">
                <a16:creationId xmlns:a16="http://schemas.microsoft.com/office/drawing/2014/main" id="{9AB03F33-7FC5-E1DA-0327-9BB54F06A3CE}"/>
              </a:ext>
            </a:extLst>
          </p:cNvPr>
          <p:cNvPicPr>
            <a:picLocks noGrp="1" noChangeAspect="1"/>
          </p:cNvPicPr>
          <p:nvPr>
            <p:ph idx="1"/>
          </p:nvPr>
        </p:nvPicPr>
        <p:blipFill>
          <a:blip r:embed="rId2"/>
          <a:stretch>
            <a:fillRect/>
          </a:stretch>
        </p:blipFill>
        <p:spPr>
          <a:xfrm>
            <a:off x="838199" y="973874"/>
            <a:ext cx="3978039" cy="2601950"/>
          </a:xfrm>
        </p:spPr>
      </p:pic>
      <p:pic>
        <p:nvPicPr>
          <p:cNvPr id="7" name="Picture 6">
            <a:extLst>
              <a:ext uri="{FF2B5EF4-FFF2-40B4-BE49-F238E27FC236}">
                <a16:creationId xmlns:a16="http://schemas.microsoft.com/office/drawing/2014/main" id="{FDCA734D-0AA1-0D46-7551-89D4A6992D8C}"/>
              </a:ext>
            </a:extLst>
          </p:cNvPr>
          <p:cNvPicPr>
            <a:picLocks noChangeAspect="1"/>
          </p:cNvPicPr>
          <p:nvPr/>
        </p:nvPicPr>
        <p:blipFill>
          <a:blip r:embed="rId3"/>
          <a:stretch>
            <a:fillRect/>
          </a:stretch>
        </p:blipFill>
        <p:spPr>
          <a:xfrm>
            <a:off x="5454920" y="928868"/>
            <a:ext cx="3369411" cy="2691963"/>
          </a:xfrm>
          <a:prstGeom prst="rect">
            <a:avLst/>
          </a:prstGeom>
        </p:spPr>
      </p:pic>
      <p:pic>
        <p:nvPicPr>
          <p:cNvPr id="9" name="Picture 8">
            <a:extLst>
              <a:ext uri="{FF2B5EF4-FFF2-40B4-BE49-F238E27FC236}">
                <a16:creationId xmlns:a16="http://schemas.microsoft.com/office/drawing/2014/main" id="{39ABA1A9-BE28-C730-DCAE-531517B8E8AB}"/>
              </a:ext>
            </a:extLst>
          </p:cNvPr>
          <p:cNvPicPr>
            <a:picLocks noChangeAspect="1"/>
          </p:cNvPicPr>
          <p:nvPr/>
        </p:nvPicPr>
        <p:blipFill>
          <a:blip r:embed="rId4"/>
          <a:stretch>
            <a:fillRect/>
          </a:stretch>
        </p:blipFill>
        <p:spPr>
          <a:xfrm>
            <a:off x="3006647" y="3789667"/>
            <a:ext cx="3461060" cy="2703207"/>
          </a:xfrm>
          <a:prstGeom prst="rect">
            <a:avLst/>
          </a:prstGeom>
        </p:spPr>
      </p:pic>
    </p:spTree>
    <p:extLst>
      <p:ext uri="{BB962C8B-B14F-4D97-AF65-F5344CB8AC3E}">
        <p14:creationId xmlns:p14="http://schemas.microsoft.com/office/powerpoint/2010/main" val="662968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8D152-F125-51FF-680A-9E096885D5D8}"/>
              </a:ext>
            </a:extLst>
          </p:cNvPr>
          <p:cNvSpPr>
            <a:spLocks noGrp="1"/>
          </p:cNvSpPr>
          <p:nvPr>
            <p:ph type="title"/>
          </p:nvPr>
        </p:nvSpPr>
        <p:spPr/>
        <p:txBody>
          <a:bodyPr/>
          <a:lstStyle/>
          <a:p>
            <a:r>
              <a:rPr lang="en-CA" dirty="0"/>
              <a:t>Modeling</a:t>
            </a:r>
          </a:p>
        </p:txBody>
      </p:sp>
      <p:graphicFrame>
        <p:nvGraphicFramePr>
          <p:cNvPr id="4" name="Table 4">
            <a:extLst>
              <a:ext uri="{FF2B5EF4-FFF2-40B4-BE49-F238E27FC236}">
                <a16:creationId xmlns:a16="http://schemas.microsoft.com/office/drawing/2014/main" id="{83C775D0-FD8E-FD63-8C5A-E6203E192701}"/>
              </a:ext>
            </a:extLst>
          </p:cNvPr>
          <p:cNvGraphicFramePr>
            <a:graphicFrameLocks noGrp="1"/>
          </p:cNvGraphicFramePr>
          <p:nvPr>
            <p:ph idx="1"/>
            <p:extLst>
              <p:ext uri="{D42A27DB-BD31-4B8C-83A1-F6EECF244321}">
                <p14:modId xmlns:p14="http://schemas.microsoft.com/office/powerpoint/2010/main" val="3003582572"/>
              </p:ext>
            </p:extLst>
          </p:nvPr>
        </p:nvGraphicFramePr>
        <p:xfrm>
          <a:off x="492210" y="1356068"/>
          <a:ext cx="11357920" cy="2447251"/>
        </p:xfrm>
        <a:graphic>
          <a:graphicData uri="http://schemas.openxmlformats.org/drawingml/2006/table">
            <a:tbl>
              <a:tblPr firstRow="1" bandRow="1">
                <a:tableStyleId>{5C22544A-7EE6-4342-B048-85BDC9FD1C3A}</a:tableStyleId>
              </a:tblPr>
              <a:tblGrid>
                <a:gridCol w="2839480">
                  <a:extLst>
                    <a:ext uri="{9D8B030D-6E8A-4147-A177-3AD203B41FA5}">
                      <a16:colId xmlns:a16="http://schemas.microsoft.com/office/drawing/2014/main" val="2108633195"/>
                    </a:ext>
                  </a:extLst>
                </a:gridCol>
                <a:gridCol w="2839480">
                  <a:extLst>
                    <a:ext uri="{9D8B030D-6E8A-4147-A177-3AD203B41FA5}">
                      <a16:colId xmlns:a16="http://schemas.microsoft.com/office/drawing/2014/main" val="537387115"/>
                    </a:ext>
                  </a:extLst>
                </a:gridCol>
                <a:gridCol w="2839480">
                  <a:extLst>
                    <a:ext uri="{9D8B030D-6E8A-4147-A177-3AD203B41FA5}">
                      <a16:colId xmlns:a16="http://schemas.microsoft.com/office/drawing/2014/main" val="3162501549"/>
                    </a:ext>
                  </a:extLst>
                </a:gridCol>
                <a:gridCol w="2839480">
                  <a:extLst>
                    <a:ext uri="{9D8B030D-6E8A-4147-A177-3AD203B41FA5}">
                      <a16:colId xmlns:a16="http://schemas.microsoft.com/office/drawing/2014/main" val="1846162439"/>
                    </a:ext>
                  </a:extLst>
                </a:gridCol>
              </a:tblGrid>
              <a:tr h="318895">
                <a:tc>
                  <a:txBody>
                    <a:bodyPr/>
                    <a:lstStyle/>
                    <a:p>
                      <a:r>
                        <a:rPr lang="en-CA" dirty="0"/>
                        <a:t>Logistic Model</a:t>
                      </a:r>
                    </a:p>
                  </a:txBody>
                  <a:tcPr/>
                </a:tc>
                <a:tc>
                  <a:txBody>
                    <a:bodyPr/>
                    <a:lstStyle/>
                    <a:p>
                      <a:r>
                        <a:rPr lang="en-CA" dirty="0"/>
                        <a:t>Random Forest</a:t>
                      </a:r>
                    </a:p>
                  </a:txBody>
                  <a:tcPr/>
                </a:tc>
                <a:tc>
                  <a:txBody>
                    <a:bodyPr/>
                    <a:lstStyle/>
                    <a:p>
                      <a:r>
                        <a:rPr lang="en-CA" dirty="0"/>
                        <a:t>Decision Tree</a:t>
                      </a:r>
                    </a:p>
                  </a:txBody>
                  <a:tcPr/>
                </a:tc>
                <a:tc>
                  <a:txBody>
                    <a:bodyPr/>
                    <a:lstStyle/>
                    <a:p>
                      <a:r>
                        <a:rPr lang="en-CA" dirty="0"/>
                        <a:t>KNN Classifier</a:t>
                      </a:r>
                    </a:p>
                  </a:txBody>
                  <a:tcPr/>
                </a:tc>
                <a:extLst>
                  <a:ext uri="{0D108BD9-81ED-4DB2-BD59-A6C34878D82A}">
                    <a16:rowId xmlns:a16="http://schemas.microsoft.com/office/drawing/2014/main" val="1123703751"/>
                  </a:ext>
                </a:extLst>
              </a:tr>
              <a:tr h="2081491">
                <a:tc>
                  <a:txBody>
                    <a:bodyPr/>
                    <a:lstStyle/>
                    <a:p>
                      <a:r>
                        <a:rPr lang="en-CA" sz="1200" dirty="0"/>
                        <a:t>Accuracy:  0.7402597402597403</a:t>
                      </a:r>
                    </a:p>
                    <a:p>
                      <a:r>
                        <a:rPr lang="en-CA" sz="1200" dirty="0"/>
                        <a:t>Precision:  0.7109375</a:t>
                      </a:r>
                    </a:p>
                    <a:p>
                      <a:r>
                        <a:rPr lang="en-CA" sz="1200" dirty="0"/>
                        <a:t>Recall:  0.9680851063829787</a:t>
                      </a:r>
                    </a:p>
                    <a:p>
                      <a:r>
                        <a:rPr lang="en-CA" sz="1200" dirty="0"/>
                        <a:t>F1-score:  0.8198198198198199</a:t>
                      </a:r>
                    </a:p>
                    <a:p>
                      <a:r>
                        <a:rPr lang="en-CA" sz="1200" dirty="0"/>
                        <a:t>ROC-AUC score:  0.675709219858156</a:t>
                      </a:r>
                    </a:p>
                    <a:p>
                      <a:r>
                        <a:rPr lang="en-CA" sz="1200" dirty="0"/>
                        <a:t>Confusion Matrix:</a:t>
                      </a:r>
                    </a:p>
                    <a:p>
                      <a:r>
                        <a:rPr lang="en-CA" sz="1200" dirty="0"/>
                        <a:t> [[23 37]</a:t>
                      </a:r>
                    </a:p>
                    <a:p>
                      <a:r>
                        <a:rPr lang="en-CA" sz="1200" dirty="0"/>
                        <a:t> [ 3 91]]</a:t>
                      </a:r>
                      <a:endParaRPr lang="en-CA" sz="1600" dirty="0"/>
                    </a:p>
                  </a:txBody>
                  <a:tcPr/>
                </a:tc>
                <a:tc>
                  <a:txBody>
                    <a:bodyPr/>
                    <a:lstStyle/>
                    <a:p>
                      <a:r>
                        <a:rPr lang="en-CA" sz="1200" b="0" i="0" kern="1200" dirty="0">
                          <a:solidFill>
                            <a:schemeClr val="dk1"/>
                          </a:solidFill>
                          <a:effectLst/>
                          <a:latin typeface="+mn-lt"/>
                          <a:ea typeface="+mn-ea"/>
                          <a:cs typeface="+mn-cs"/>
                        </a:rPr>
                        <a:t>Accuracy: 0.7402597402597403 </a:t>
                      </a:r>
                    </a:p>
                    <a:p>
                      <a:r>
                        <a:rPr lang="en-CA" sz="1200" b="0" i="0" kern="1200" dirty="0">
                          <a:solidFill>
                            <a:schemeClr val="dk1"/>
                          </a:solidFill>
                          <a:effectLst/>
                          <a:latin typeface="+mn-lt"/>
                          <a:ea typeface="+mn-ea"/>
                          <a:cs typeface="+mn-cs"/>
                        </a:rPr>
                        <a:t>Precision: 0.7109375 </a:t>
                      </a:r>
                    </a:p>
                    <a:p>
                      <a:r>
                        <a:rPr lang="en-CA" sz="1200" b="0" i="0" kern="1200" dirty="0">
                          <a:solidFill>
                            <a:schemeClr val="dk1"/>
                          </a:solidFill>
                          <a:effectLst/>
                          <a:latin typeface="+mn-lt"/>
                          <a:ea typeface="+mn-ea"/>
                          <a:cs typeface="+mn-cs"/>
                        </a:rPr>
                        <a:t>Recall: 0.9680851063829787 </a:t>
                      </a:r>
                    </a:p>
                    <a:p>
                      <a:r>
                        <a:rPr lang="en-CA" sz="1200" b="0" i="0" kern="1200" dirty="0">
                          <a:solidFill>
                            <a:schemeClr val="dk1"/>
                          </a:solidFill>
                          <a:effectLst/>
                          <a:latin typeface="+mn-lt"/>
                          <a:ea typeface="+mn-ea"/>
                          <a:cs typeface="+mn-cs"/>
                        </a:rPr>
                        <a:t>F1-score: 0.8198198198198199 </a:t>
                      </a:r>
                    </a:p>
                    <a:p>
                      <a:r>
                        <a:rPr lang="en-CA" sz="1200" b="0" i="0" kern="1200" dirty="0">
                          <a:solidFill>
                            <a:schemeClr val="dk1"/>
                          </a:solidFill>
                          <a:effectLst/>
                          <a:latin typeface="+mn-lt"/>
                          <a:ea typeface="+mn-ea"/>
                          <a:cs typeface="+mn-cs"/>
                        </a:rPr>
                        <a:t>ROC-AUC score: 0.675709219858156 Confusion Matrix: </a:t>
                      </a:r>
                    </a:p>
                    <a:p>
                      <a:r>
                        <a:rPr lang="en-CA" sz="1200" b="0" i="0" kern="1200" dirty="0">
                          <a:solidFill>
                            <a:schemeClr val="dk1"/>
                          </a:solidFill>
                          <a:effectLst/>
                          <a:latin typeface="+mn-lt"/>
                          <a:ea typeface="+mn-ea"/>
                          <a:cs typeface="+mn-cs"/>
                        </a:rPr>
                        <a:t>[[23 37] </a:t>
                      </a:r>
                    </a:p>
                    <a:p>
                      <a:r>
                        <a:rPr lang="en-CA" sz="1200" b="0" i="0" kern="1200" dirty="0">
                          <a:solidFill>
                            <a:schemeClr val="dk1"/>
                          </a:solidFill>
                          <a:effectLst/>
                          <a:latin typeface="+mn-lt"/>
                          <a:ea typeface="+mn-ea"/>
                          <a:cs typeface="+mn-cs"/>
                        </a:rPr>
                        <a:t>[ 3 91]]</a:t>
                      </a:r>
                      <a:endParaRPr lang="en-CA" sz="1200" dirty="0"/>
                    </a:p>
                  </a:txBody>
                  <a:tcPr/>
                </a:tc>
                <a:tc>
                  <a:txBody>
                    <a:bodyPr/>
                    <a:lstStyle/>
                    <a:p>
                      <a:r>
                        <a:rPr lang="en-CA" sz="1200" b="0" i="0" kern="1200" dirty="0">
                          <a:solidFill>
                            <a:schemeClr val="dk1"/>
                          </a:solidFill>
                          <a:effectLst/>
                          <a:latin typeface="+mn-lt"/>
                          <a:ea typeface="+mn-ea"/>
                          <a:cs typeface="+mn-cs"/>
                        </a:rPr>
                        <a:t>Accuracy: 0.6493506493506493 </a:t>
                      </a:r>
                    </a:p>
                    <a:p>
                      <a:r>
                        <a:rPr lang="en-CA" sz="1200" b="0" i="0" kern="1200" dirty="0">
                          <a:solidFill>
                            <a:schemeClr val="dk1"/>
                          </a:solidFill>
                          <a:effectLst/>
                          <a:latin typeface="+mn-lt"/>
                          <a:ea typeface="+mn-ea"/>
                          <a:cs typeface="+mn-cs"/>
                        </a:rPr>
                        <a:t>Precision: 0.696078431372549 </a:t>
                      </a:r>
                    </a:p>
                    <a:p>
                      <a:r>
                        <a:rPr lang="en-CA" sz="1200" b="0" i="0" kern="1200" dirty="0">
                          <a:solidFill>
                            <a:schemeClr val="dk1"/>
                          </a:solidFill>
                          <a:effectLst/>
                          <a:latin typeface="+mn-lt"/>
                          <a:ea typeface="+mn-ea"/>
                          <a:cs typeface="+mn-cs"/>
                        </a:rPr>
                        <a:t>Recall: 0.7553191489361702 </a:t>
                      </a:r>
                    </a:p>
                    <a:p>
                      <a:r>
                        <a:rPr lang="en-CA" sz="1200" b="0" i="0" kern="1200" dirty="0">
                          <a:solidFill>
                            <a:schemeClr val="dk1"/>
                          </a:solidFill>
                          <a:effectLst/>
                          <a:latin typeface="+mn-lt"/>
                          <a:ea typeface="+mn-ea"/>
                          <a:cs typeface="+mn-cs"/>
                        </a:rPr>
                        <a:t>F1-score: 0.7244897959183673 </a:t>
                      </a:r>
                    </a:p>
                    <a:p>
                      <a:r>
                        <a:rPr lang="en-CA" sz="1200" b="0" i="0" kern="1200" dirty="0">
                          <a:solidFill>
                            <a:schemeClr val="dk1"/>
                          </a:solidFill>
                          <a:effectLst/>
                          <a:latin typeface="+mn-lt"/>
                          <a:ea typeface="+mn-ea"/>
                          <a:cs typeface="+mn-cs"/>
                        </a:rPr>
                        <a:t>ROC-AUC score: 0.6193262411347518 </a:t>
                      </a:r>
                    </a:p>
                    <a:p>
                      <a:r>
                        <a:rPr lang="en-CA" sz="1200" b="0" i="0" kern="1200" dirty="0">
                          <a:solidFill>
                            <a:schemeClr val="dk1"/>
                          </a:solidFill>
                          <a:effectLst/>
                          <a:latin typeface="+mn-lt"/>
                          <a:ea typeface="+mn-ea"/>
                          <a:cs typeface="+mn-cs"/>
                        </a:rPr>
                        <a:t>Confusion Matrix: </a:t>
                      </a:r>
                    </a:p>
                    <a:p>
                      <a:r>
                        <a:rPr lang="en-CA" sz="1200" b="0" i="0" kern="1200" dirty="0">
                          <a:solidFill>
                            <a:schemeClr val="dk1"/>
                          </a:solidFill>
                          <a:effectLst/>
                          <a:latin typeface="+mn-lt"/>
                          <a:ea typeface="+mn-ea"/>
                          <a:cs typeface="+mn-cs"/>
                        </a:rPr>
                        <a:t>[[29 31] </a:t>
                      </a:r>
                    </a:p>
                    <a:p>
                      <a:r>
                        <a:rPr lang="en-CA" sz="1200" b="0" i="0" kern="1200" dirty="0">
                          <a:solidFill>
                            <a:schemeClr val="dk1"/>
                          </a:solidFill>
                          <a:effectLst/>
                          <a:latin typeface="+mn-lt"/>
                          <a:ea typeface="+mn-ea"/>
                          <a:cs typeface="+mn-cs"/>
                        </a:rPr>
                        <a:t>[23 71]]</a:t>
                      </a:r>
                      <a:endParaRPr lang="en-CA" sz="1200" dirty="0"/>
                    </a:p>
                  </a:txBody>
                  <a:tcPr/>
                </a:tc>
                <a:tc>
                  <a:txBody>
                    <a:bodyPr/>
                    <a:lstStyle/>
                    <a:p>
                      <a:r>
                        <a:rPr lang="en-CA" sz="1200" b="0" i="0" kern="1200" dirty="0">
                          <a:solidFill>
                            <a:schemeClr val="dk1"/>
                          </a:solidFill>
                          <a:effectLst/>
                          <a:latin typeface="+mn-lt"/>
                          <a:ea typeface="+mn-ea"/>
                          <a:cs typeface="+mn-cs"/>
                        </a:rPr>
                        <a:t>Accuracy: 0.6363636363636364 </a:t>
                      </a:r>
                    </a:p>
                    <a:p>
                      <a:r>
                        <a:rPr lang="en-CA" sz="1200" b="0" i="0" kern="1200" dirty="0">
                          <a:solidFill>
                            <a:schemeClr val="dk1"/>
                          </a:solidFill>
                          <a:effectLst/>
                          <a:latin typeface="+mn-lt"/>
                          <a:ea typeface="+mn-ea"/>
                          <a:cs typeface="+mn-cs"/>
                        </a:rPr>
                        <a:t>Precision: 0.6439393939393939 </a:t>
                      </a:r>
                    </a:p>
                    <a:p>
                      <a:r>
                        <a:rPr lang="en-CA" sz="1200" b="0" i="0" kern="1200" dirty="0">
                          <a:solidFill>
                            <a:schemeClr val="dk1"/>
                          </a:solidFill>
                          <a:effectLst/>
                          <a:latin typeface="+mn-lt"/>
                          <a:ea typeface="+mn-ea"/>
                          <a:cs typeface="+mn-cs"/>
                        </a:rPr>
                        <a:t>Recall: 0.9042553191489362 </a:t>
                      </a:r>
                    </a:p>
                    <a:p>
                      <a:r>
                        <a:rPr lang="en-CA" sz="1200" b="0" i="0" kern="1200" dirty="0">
                          <a:solidFill>
                            <a:schemeClr val="dk1"/>
                          </a:solidFill>
                          <a:effectLst/>
                          <a:latin typeface="+mn-lt"/>
                          <a:ea typeface="+mn-ea"/>
                          <a:cs typeface="+mn-cs"/>
                        </a:rPr>
                        <a:t>F1-score: 0.7522123893805309 </a:t>
                      </a:r>
                    </a:p>
                    <a:p>
                      <a:r>
                        <a:rPr lang="en-CA" sz="1200" b="0" i="0" kern="1200" dirty="0">
                          <a:solidFill>
                            <a:schemeClr val="dk1"/>
                          </a:solidFill>
                          <a:effectLst/>
                          <a:latin typeface="+mn-lt"/>
                          <a:ea typeface="+mn-ea"/>
                          <a:cs typeface="+mn-cs"/>
                        </a:rPr>
                        <a:t>ROC-AUC score: 0.5604609929078015 </a:t>
                      </a:r>
                    </a:p>
                    <a:p>
                      <a:r>
                        <a:rPr lang="en-CA" sz="1200" b="0" i="0" kern="1200" dirty="0">
                          <a:solidFill>
                            <a:schemeClr val="dk1"/>
                          </a:solidFill>
                          <a:effectLst/>
                          <a:latin typeface="+mn-lt"/>
                          <a:ea typeface="+mn-ea"/>
                          <a:cs typeface="+mn-cs"/>
                        </a:rPr>
                        <a:t>Confusion Matrix: </a:t>
                      </a:r>
                    </a:p>
                    <a:p>
                      <a:r>
                        <a:rPr lang="en-CA" sz="1200" b="0" i="0" kern="1200" dirty="0">
                          <a:solidFill>
                            <a:schemeClr val="dk1"/>
                          </a:solidFill>
                          <a:effectLst/>
                          <a:latin typeface="+mn-lt"/>
                          <a:ea typeface="+mn-ea"/>
                          <a:cs typeface="+mn-cs"/>
                        </a:rPr>
                        <a:t>[[13 47] </a:t>
                      </a:r>
                    </a:p>
                    <a:p>
                      <a:r>
                        <a:rPr lang="en-CA" sz="1200" b="0" i="0" kern="1200" dirty="0">
                          <a:solidFill>
                            <a:schemeClr val="dk1"/>
                          </a:solidFill>
                          <a:effectLst/>
                          <a:latin typeface="+mn-lt"/>
                          <a:ea typeface="+mn-ea"/>
                          <a:cs typeface="+mn-cs"/>
                        </a:rPr>
                        <a:t>[ 9 85]]</a:t>
                      </a:r>
                      <a:endParaRPr lang="en-CA" sz="1200" dirty="0"/>
                    </a:p>
                  </a:txBody>
                  <a:tcPr/>
                </a:tc>
                <a:extLst>
                  <a:ext uri="{0D108BD9-81ED-4DB2-BD59-A6C34878D82A}">
                    <a16:rowId xmlns:a16="http://schemas.microsoft.com/office/drawing/2014/main" val="2852604247"/>
                  </a:ext>
                </a:extLst>
              </a:tr>
            </a:tbl>
          </a:graphicData>
        </a:graphic>
      </p:graphicFrame>
    </p:spTree>
    <p:extLst>
      <p:ext uri="{BB962C8B-B14F-4D97-AF65-F5344CB8AC3E}">
        <p14:creationId xmlns:p14="http://schemas.microsoft.com/office/powerpoint/2010/main" val="552850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6D228-1941-3289-D86B-C2FD48D56D76}"/>
              </a:ext>
            </a:extLst>
          </p:cNvPr>
          <p:cNvSpPr>
            <a:spLocks noGrp="1"/>
          </p:cNvSpPr>
          <p:nvPr>
            <p:ph type="title"/>
          </p:nvPr>
        </p:nvSpPr>
        <p:spPr/>
        <p:txBody>
          <a:bodyPr/>
          <a:lstStyle/>
          <a:p>
            <a:r>
              <a:rPr lang="en-CA" dirty="0"/>
              <a:t>GRID SEARCH</a:t>
            </a:r>
          </a:p>
        </p:txBody>
      </p:sp>
      <p:graphicFrame>
        <p:nvGraphicFramePr>
          <p:cNvPr id="4" name="Table 4">
            <a:extLst>
              <a:ext uri="{FF2B5EF4-FFF2-40B4-BE49-F238E27FC236}">
                <a16:creationId xmlns:a16="http://schemas.microsoft.com/office/drawing/2014/main" id="{794E2E8E-7FE8-46B1-2C8A-F6ADD1E7F48F}"/>
              </a:ext>
            </a:extLst>
          </p:cNvPr>
          <p:cNvGraphicFramePr>
            <a:graphicFrameLocks noGrp="1"/>
          </p:cNvGraphicFramePr>
          <p:nvPr>
            <p:ph idx="1"/>
            <p:extLst>
              <p:ext uri="{D42A27DB-BD31-4B8C-83A1-F6EECF244321}">
                <p14:modId xmlns:p14="http://schemas.microsoft.com/office/powerpoint/2010/main" val="2183450348"/>
              </p:ext>
            </p:extLst>
          </p:nvPr>
        </p:nvGraphicFramePr>
        <p:xfrm>
          <a:off x="838200" y="1825625"/>
          <a:ext cx="10515600" cy="17424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506496699"/>
                    </a:ext>
                  </a:extLst>
                </a:gridCol>
                <a:gridCol w="5257800">
                  <a:extLst>
                    <a:ext uri="{9D8B030D-6E8A-4147-A177-3AD203B41FA5}">
                      <a16:colId xmlns:a16="http://schemas.microsoft.com/office/drawing/2014/main" val="1511100283"/>
                    </a:ext>
                  </a:extLst>
                </a:gridCol>
              </a:tblGrid>
              <a:tr h="370840">
                <a:tc>
                  <a:txBody>
                    <a:bodyPr/>
                    <a:lstStyle/>
                    <a:p>
                      <a:r>
                        <a:rPr lang="en-CA" dirty="0"/>
                        <a:t>Logistic Regression</a:t>
                      </a:r>
                    </a:p>
                  </a:txBody>
                  <a:tcPr/>
                </a:tc>
                <a:tc>
                  <a:txBody>
                    <a:bodyPr/>
                    <a:lstStyle/>
                    <a:p>
                      <a:r>
                        <a:rPr lang="en-CA" dirty="0"/>
                        <a:t>Random Forest</a:t>
                      </a:r>
                    </a:p>
                  </a:txBody>
                  <a:tcPr/>
                </a:tc>
                <a:extLst>
                  <a:ext uri="{0D108BD9-81ED-4DB2-BD59-A6C34878D82A}">
                    <a16:rowId xmlns:a16="http://schemas.microsoft.com/office/drawing/2014/main" val="2542974755"/>
                  </a:ext>
                </a:extLst>
              </a:tr>
              <a:tr h="370840">
                <a:tc>
                  <a:txBody>
                    <a:bodyPr/>
                    <a:lstStyle/>
                    <a:p>
                      <a:r>
                        <a:rPr lang="en-CA" sz="1200" b="0" i="0" kern="1200" dirty="0">
                          <a:solidFill>
                            <a:schemeClr val="dk1"/>
                          </a:solidFill>
                          <a:effectLst/>
                          <a:latin typeface="+mn-lt"/>
                          <a:ea typeface="+mn-ea"/>
                          <a:cs typeface="+mn-cs"/>
                        </a:rPr>
                        <a:t>Best parameters: {'C': 0.1, 'penalty': 'l1', 'solver': '</a:t>
                      </a:r>
                      <a:r>
                        <a:rPr lang="en-CA" sz="1200" b="0" i="0" kern="1200" dirty="0" err="1">
                          <a:solidFill>
                            <a:schemeClr val="dk1"/>
                          </a:solidFill>
                          <a:effectLst/>
                          <a:latin typeface="+mn-lt"/>
                          <a:ea typeface="+mn-ea"/>
                          <a:cs typeface="+mn-cs"/>
                        </a:rPr>
                        <a:t>liblinear</a:t>
                      </a:r>
                      <a:r>
                        <a:rPr lang="en-CA" sz="1200" b="0" i="0" kern="1200" dirty="0">
                          <a:solidFill>
                            <a:schemeClr val="dk1"/>
                          </a:solidFill>
                          <a:effectLst/>
                          <a:latin typeface="+mn-lt"/>
                          <a:ea typeface="+mn-ea"/>
                          <a:cs typeface="+mn-cs"/>
                        </a:rPr>
                        <a:t>’} </a:t>
                      </a:r>
                    </a:p>
                    <a:p>
                      <a:r>
                        <a:rPr lang="en-CA" sz="1200" b="0" i="0" kern="1200" dirty="0">
                          <a:solidFill>
                            <a:schemeClr val="dk1"/>
                          </a:solidFill>
                          <a:effectLst/>
                          <a:latin typeface="+mn-lt"/>
                          <a:ea typeface="+mn-ea"/>
                          <a:cs typeface="+mn-cs"/>
                        </a:rPr>
                        <a:t>Best score: 0.832608695652174 </a:t>
                      </a:r>
                    </a:p>
                    <a:p>
                      <a:r>
                        <a:rPr lang="en-CA" sz="1200" b="0" i="0" kern="1200" dirty="0">
                          <a:solidFill>
                            <a:schemeClr val="dk1"/>
                          </a:solidFill>
                          <a:effectLst/>
                          <a:latin typeface="+mn-lt"/>
                          <a:ea typeface="+mn-ea"/>
                          <a:cs typeface="+mn-cs"/>
                        </a:rPr>
                        <a:t>Accuracy Logistic Model: 0.7402597402597403 </a:t>
                      </a:r>
                    </a:p>
                    <a:p>
                      <a:r>
                        <a:rPr lang="en-CA" sz="1200" b="0" i="0" kern="1200" dirty="0">
                          <a:solidFill>
                            <a:schemeClr val="dk1"/>
                          </a:solidFill>
                          <a:effectLst/>
                          <a:latin typeface="+mn-lt"/>
                          <a:ea typeface="+mn-ea"/>
                          <a:cs typeface="+mn-cs"/>
                        </a:rPr>
                        <a:t>Precision Logistic Model: 0.7109375 </a:t>
                      </a:r>
                    </a:p>
                    <a:p>
                      <a:r>
                        <a:rPr lang="en-CA" sz="1200" b="0" i="0" kern="1200" dirty="0">
                          <a:solidFill>
                            <a:schemeClr val="dk1"/>
                          </a:solidFill>
                          <a:effectLst/>
                          <a:latin typeface="+mn-lt"/>
                          <a:ea typeface="+mn-ea"/>
                          <a:cs typeface="+mn-cs"/>
                        </a:rPr>
                        <a:t>Recall Logistic Model: 0.9680851063829787 </a:t>
                      </a:r>
                    </a:p>
                    <a:p>
                      <a:r>
                        <a:rPr lang="en-CA" sz="1200" b="0" i="0" kern="1200" dirty="0">
                          <a:solidFill>
                            <a:schemeClr val="dk1"/>
                          </a:solidFill>
                          <a:effectLst/>
                          <a:latin typeface="+mn-lt"/>
                          <a:ea typeface="+mn-ea"/>
                          <a:cs typeface="+mn-cs"/>
                        </a:rPr>
                        <a:t>F1-score Logistic Model: 0.8198198198198199</a:t>
                      </a:r>
                      <a:endParaRPr lang="en-CA" sz="1200" dirty="0"/>
                    </a:p>
                  </a:txBody>
                  <a:tcPr/>
                </a:tc>
                <a:tc>
                  <a:txBody>
                    <a:bodyPr/>
                    <a:lstStyle/>
                    <a:p>
                      <a:r>
                        <a:rPr lang="en-CA" sz="1200" b="0" i="0" kern="1200" dirty="0">
                          <a:solidFill>
                            <a:schemeClr val="dk1"/>
                          </a:solidFill>
                          <a:effectLst/>
                          <a:latin typeface="+mn-lt"/>
                          <a:ea typeface="+mn-ea"/>
                          <a:cs typeface="+mn-cs"/>
                        </a:rPr>
                        <a:t>Best parameters: {'</a:t>
                      </a:r>
                      <a:r>
                        <a:rPr lang="en-CA" sz="1200" b="0" i="0" kern="1200" dirty="0" err="1">
                          <a:solidFill>
                            <a:schemeClr val="dk1"/>
                          </a:solidFill>
                          <a:effectLst/>
                          <a:latin typeface="+mn-lt"/>
                          <a:ea typeface="+mn-ea"/>
                          <a:cs typeface="+mn-cs"/>
                        </a:rPr>
                        <a:t>max_depth</a:t>
                      </a:r>
                      <a:r>
                        <a:rPr lang="en-CA" sz="1200" b="0" i="0" kern="1200" dirty="0">
                          <a:solidFill>
                            <a:schemeClr val="dk1"/>
                          </a:solidFill>
                          <a:effectLst/>
                          <a:latin typeface="+mn-lt"/>
                          <a:ea typeface="+mn-ea"/>
                          <a:cs typeface="+mn-cs"/>
                        </a:rPr>
                        <a:t>': 5, '</a:t>
                      </a:r>
                      <a:r>
                        <a:rPr lang="en-CA" sz="1200" b="0" i="0" kern="1200" dirty="0" err="1">
                          <a:solidFill>
                            <a:schemeClr val="dk1"/>
                          </a:solidFill>
                          <a:effectLst/>
                          <a:latin typeface="+mn-lt"/>
                          <a:ea typeface="+mn-ea"/>
                          <a:cs typeface="+mn-cs"/>
                        </a:rPr>
                        <a:t>min_samples_leaf</a:t>
                      </a:r>
                      <a:r>
                        <a:rPr lang="en-CA" sz="1200" b="0" i="0" kern="1200" dirty="0">
                          <a:solidFill>
                            <a:schemeClr val="dk1"/>
                          </a:solidFill>
                          <a:effectLst/>
                          <a:latin typeface="+mn-lt"/>
                          <a:ea typeface="+mn-ea"/>
                          <a:cs typeface="+mn-cs"/>
                        </a:rPr>
                        <a:t>': 1, '</a:t>
                      </a:r>
                      <a:r>
                        <a:rPr lang="en-CA" sz="1200" b="0" i="0" kern="1200" dirty="0" err="1">
                          <a:solidFill>
                            <a:schemeClr val="dk1"/>
                          </a:solidFill>
                          <a:effectLst/>
                          <a:latin typeface="+mn-lt"/>
                          <a:ea typeface="+mn-ea"/>
                          <a:cs typeface="+mn-cs"/>
                        </a:rPr>
                        <a:t>min_samples_split</a:t>
                      </a:r>
                      <a:r>
                        <a:rPr lang="en-CA" sz="1200" b="0" i="0" kern="1200" dirty="0">
                          <a:solidFill>
                            <a:schemeClr val="dk1"/>
                          </a:solidFill>
                          <a:effectLst/>
                          <a:latin typeface="+mn-lt"/>
                          <a:ea typeface="+mn-ea"/>
                          <a:cs typeface="+mn-cs"/>
                        </a:rPr>
                        <a:t>': 2, '</a:t>
                      </a:r>
                      <a:r>
                        <a:rPr lang="en-CA" sz="1200" b="0" i="0" kern="1200" dirty="0" err="1">
                          <a:solidFill>
                            <a:schemeClr val="dk1"/>
                          </a:solidFill>
                          <a:effectLst/>
                          <a:latin typeface="+mn-lt"/>
                          <a:ea typeface="+mn-ea"/>
                          <a:cs typeface="+mn-cs"/>
                        </a:rPr>
                        <a:t>n_estimators</a:t>
                      </a:r>
                      <a:r>
                        <a:rPr lang="en-CA" sz="1200" b="0" i="0" kern="1200" dirty="0">
                          <a:solidFill>
                            <a:schemeClr val="dk1"/>
                          </a:solidFill>
                          <a:effectLst/>
                          <a:latin typeface="+mn-lt"/>
                          <a:ea typeface="+mn-ea"/>
                          <a:cs typeface="+mn-cs"/>
                        </a:rPr>
                        <a:t>': 50} </a:t>
                      </a:r>
                    </a:p>
                    <a:p>
                      <a:r>
                        <a:rPr lang="en-CA" sz="1200" b="0" i="0" kern="1200" dirty="0">
                          <a:solidFill>
                            <a:schemeClr val="dk1"/>
                          </a:solidFill>
                          <a:effectLst/>
                          <a:latin typeface="+mn-lt"/>
                          <a:ea typeface="+mn-ea"/>
                          <a:cs typeface="+mn-cs"/>
                        </a:rPr>
                        <a:t>Best score: 0.8304347826086957 </a:t>
                      </a:r>
                    </a:p>
                    <a:p>
                      <a:r>
                        <a:rPr lang="en-CA" sz="1200" b="0" i="0" kern="1200" dirty="0">
                          <a:solidFill>
                            <a:schemeClr val="dk1"/>
                          </a:solidFill>
                          <a:effectLst/>
                          <a:latin typeface="+mn-lt"/>
                          <a:ea typeface="+mn-ea"/>
                          <a:cs typeface="+mn-cs"/>
                        </a:rPr>
                        <a:t>Accuracy Random Forest Model: 0.7337662337662337 </a:t>
                      </a:r>
                    </a:p>
                    <a:p>
                      <a:r>
                        <a:rPr lang="en-CA" sz="1200" b="0" i="0" kern="1200" dirty="0">
                          <a:solidFill>
                            <a:schemeClr val="dk1"/>
                          </a:solidFill>
                          <a:effectLst/>
                          <a:latin typeface="+mn-lt"/>
                          <a:ea typeface="+mn-ea"/>
                          <a:cs typeface="+mn-cs"/>
                        </a:rPr>
                        <a:t>Precision Random Forest Model: 0.7086614173228346 </a:t>
                      </a:r>
                    </a:p>
                    <a:p>
                      <a:r>
                        <a:rPr lang="en-CA" sz="1200" b="0" i="0" kern="1200" dirty="0">
                          <a:solidFill>
                            <a:schemeClr val="dk1"/>
                          </a:solidFill>
                          <a:effectLst/>
                          <a:latin typeface="+mn-lt"/>
                          <a:ea typeface="+mn-ea"/>
                          <a:cs typeface="+mn-cs"/>
                        </a:rPr>
                        <a:t>Recall Random Forest Model: 0.9574468085106383 </a:t>
                      </a:r>
                    </a:p>
                    <a:p>
                      <a:r>
                        <a:rPr lang="en-CA" sz="1200" b="0" i="0" kern="1200" dirty="0">
                          <a:solidFill>
                            <a:schemeClr val="dk1"/>
                          </a:solidFill>
                          <a:effectLst/>
                          <a:latin typeface="+mn-lt"/>
                          <a:ea typeface="+mn-ea"/>
                          <a:cs typeface="+mn-cs"/>
                        </a:rPr>
                        <a:t>F1-score Random Forest Model: 0.8144796380090497</a:t>
                      </a:r>
                      <a:endParaRPr lang="en-CA" sz="1200" dirty="0"/>
                    </a:p>
                  </a:txBody>
                  <a:tcPr/>
                </a:tc>
                <a:extLst>
                  <a:ext uri="{0D108BD9-81ED-4DB2-BD59-A6C34878D82A}">
                    <a16:rowId xmlns:a16="http://schemas.microsoft.com/office/drawing/2014/main" val="1987997874"/>
                  </a:ext>
                </a:extLst>
              </a:tr>
            </a:tbl>
          </a:graphicData>
        </a:graphic>
      </p:graphicFrame>
      <p:pic>
        <p:nvPicPr>
          <p:cNvPr id="9" name="Picture 8">
            <a:extLst>
              <a:ext uri="{FF2B5EF4-FFF2-40B4-BE49-F238E27FC236}">
                <a16:creationId xmlns:a16="http://schemas.microsoft.com/office/drawing/2014/main" id="{96C99673-AFBD-007C-8FA7-742F7C36DA2D}"/>
              </a:ext>
            </a:extLst>
          </p:cNvPr>
          <p:cNvPicPr>
            <a:picLocks noChangeAspect="1"/>
          </p:cNvPicPr>
          <p:nvPr/>
        </p:nvPicPr>
        <p:blipFill>
          <a:blip r:embed="rId2"/>
          <a:stretch>
            <a:fillRect/>
          </a:stretch>
        </p:blipFill>
        <p:spPr>
          <a:xfrm>
            <a:off x="4054370" y="4198374"/>
            <a:ext cx="4083260" cy="1339919"/>
          </a:xfrm>
          <a:prstGeom prst="rect">
            <a:avLst/>
          </a:prstGeom>
        </p:spPr>
      </p:pic>
    </p:spTree>
    <p:extLst>
      <p:ext uri="{BB962C8B-B14F-4D97-AF65-F5344CB8AC3E}">
        <p14:creationId xmlns:p14="http://schemas.microsoft.com/office/powerpoint/2010/main" val="4221285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57C75-0F27-8813-FDAC-5587C6FA607D}"/>
              </a:ext>
            </a:extLst>
          </p:cNvPr>
          <p:cNvSpPr>
            <a:spLocks noGrp="1"/>
          </p:cNvSpPr>
          <p:nvPr>
            <p:ph type="title"/>
          </p:nvPr>
        </p:nvSpPr>
        <p:spPr/>
        <p:txBody>
          <a:bodyPr/>
          <a:lstStyle/>
          <a:p>
            <a:r>
              <a:rPr lang="en-CA" dirty="0"/>
              <a:t>Deployment</a:t>
            </a:r>
          </a:p>
        </p:txBody>
      </p:sp>
      <p:sp>
        <p:nvSpPr>
          <p:cNvPr id="3" name="Content Placeholder 2">
            <a:extLst>
              <a:ext uri="{FF2B5EF4-FFF2-40B4-BE49-F238E27FC236}">
                <a16:creationId xmlns:a16="http://schemas.microsoft.com/office/drawing/2014/main" id="{47FEDC74-57B4-9564-A011-CCC8B3481EDC}"/>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153927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555A9-2B2D-15CA-1ADB-0C8409F290CB}"/>
              </a:ext>
            </a:extLst>
          </p:cNvPr>
          <p:cNvSpPr>
            <a:spLocks noGrp="1"/>
          </p:cNvSpPr>
          <p:nvPr>
            <p:ph type="title"/>
          </p:nvPr>
        </p:nvSpPr>
        <p:spPr/>
        <p:txBody>
          <a:bodyPr/>
          <a:lstStyle/>
          <a:p>
            <a:r>
              <a:rPr lang="en-CA" dirty="0"/>
              <a:t>Testing</a:t>
            </a:r>
          </a:p>
        </p:txBody>
      </p:sp>
      <p:sp>
        <p:nvSpPr>
          <p:cNvPr id="3" name="Content Placeholder 2">
            <a:extLst>
              <a:ext uri="{FF2B5EF4-FFF2-40B4-BE49-F238E27FC236}">
                <a16:creationId xmlns:a16="http://schemas.microsoft.com/office/drawing/2014/main" id="{A19B713A-0F7B-9513-95A5-B792E033318D}"/>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1160019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279D0-4932-09E4-9D42-761A85010772}"/>
              </a:ext>
            </a:extLst>
          </p:cNvPr>
          <p:cNvSpPr>
            <a:spLocks noGrp="1"/>
          </p:cNvSpPr>
          <p:nvPr>
            <p:ph type="title"/>
          </p:nvPr>
        </p:nvSpPr>
        <p:spPr/>
        <p:txBody>
          <a:bodyPr/>
          <a:lstStyle/>
          <a:p>
            <a:r>
              <a:rPr lang="en-CA" dirty="0"/>
              <a:t>Results</a:t>
            </a:r>
          </a:p>
        </p:txBody>
      </p:sp>
      <p:sp>
        <p:nvSpPr>
          <p:cNvPr id="3" name="Content Placeholder 2">
            <a:extLst>
              <a:ext uri="{FF2B5EF4-FFF2-40B4-BE49-F238E27FC236}">
                <a16:creationId xmlns:a16="http://schemas.microsoft.com/office/drawing/2014/main" id="{AA4D21E5-50EC-B5C0-2B3B-656303D0E19D}"/>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877211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6D332-8250-61FA-F876-A0C0FAF218B3}"/>
              </a:ext>
            </a:extLst>
          </p:cNvPr>
          <p:cNvSpPr>
            <a:spLocks noGrp="1"/>
          </p:cNvSpPr>
          <p:nvPr>
            <p:ph type="title"/>
          </p:nvPr>
        </p:nvSpPr>
        <p:spPr/>
        <p:txBody>
          <a:bodyPr/>
          <a:lstStyle/>
          <a:p>
            <a:r>
              <a:rPr lang="en-CA" dirty="0"/>
              <a:t>Challenges</a:t>
            </a:r>
          </a:p>
        </p:txBody>
      </p:sp>
      <p:sp>
        <p:nvSpPr>
          <p:cNvPr id="3" name="Content Placeholder 2">
            <a:extLst>
              <a:ext uri="{FF2B5EF4-FFF2-40B4-BE49-F238E27FC236}">
                <a16:creationId xmlns:a16="http://schemas.microsoft.com/office/drawing/2014/main" id="{F3C791F1-0E5F-16DD-2D6D-F2EA45F5FDDF}"/>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4214612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957D2-EBDE-1132-BA09-45F57178D578}"/>
              </a:ext>
            </a:extLst>
          </p:cNvPr>
          <p:cNvSpPr>
            <a:spLocks noGrp="1"/>
          </p:cNvSpPr>
          <p:nvPr>
            <p:ph type="title"/>
          </p:nvPr>
        </p:nvSpPr>
        <p:spPr/>
        <p:txBody>
          <a:bodyPr/>
          <a:lstStyle/>
          <a:p>
            <a:r>
              <a:rPr lang="en-CA" dirty="0"/>
              <a:t>Project Goal</a:t>
            </a:r>
          </a:p>
        </p:txBody>
      </p:sp>
      <p:sp>
        <p:nvSpPr>
          <p:cNvPr id="3" name="Content Placeholder 2">
            <a:extLst>
              <a:ext uri="{FF2B5EF4-FFF2-40B4-BE49-F238E27FC236}">
                <a16:creationId xmlns:a16="http://schemas.microsoft.com/office/drawing/2014/main" id="{FE176E65-2411-0961-5C47-E2ADCA433B5F}"/>
              </a:ext>
            </a:extLst>
          </p:cNvPr>
          <p:cNvSpPr>
            <a:spLocks noGrp="1"/>
          </p:cNvSpPr>
          <p:nvPr>
            <p:ph idx="1"/>
          </p:nvPr>
        </p:nvSpPr>
        <p:spPr>
          <a:xfrm>
            <a:off x="838200" y="1382233"/>
            <a:ext cx="10515600" cy="2046767"/>
          </a:xfrm>
        </p:spPr>
        <p:txBody>
          <a:bodyPr>
            <a:normAutofit/>
          </a:bodyPr>
          <a:lstStyle/>
          <a:p>
            <a:r>
              <a:rPr lang="en-CA" dirty="0"/>
              <a:t>Purpose of this study is to develop a model that will help the bank to automate the loan eligibility process for it’s customer.</a:t>
            </a:r>
          </a:p>
          <a:p>
            <a:r>
              <a:rPr lang="en-CA" dirty="0"/>
              <a:t>The dataset contains random data of 614 individuals and 12 features. 1 column is the target data (</a:t>
            </a:r>
            <a:r>
              <a:rPr lang="en-CA" dirty="0" err="1"/>
              <a:t>Loan_Status</a:t>
            </a:r>
            <a:r>
              <a:rPr lang="en-CA" dirty="0"/>
              <a:t>: Yes/No)</a:t>
            </a:r>
          </a:p>
          <a:p>
            <a:pPr marL="0" indent="0">
              <a:buNone/>
            </a:pPr>
            <a:endParaRPr lang="en-CA" dirty="0"/>
          </a:p>
          <a:p>
            <a:pPr marL="0" indent="0">
              <a:buNone/>
            </a:pPr>
            <a:endParaRPr lang="en-CA" dirty="0"/>
          </a:p>
        </p:txBody>
      </p:sp>
      <p:sp>
        <p:nvSpPr>
          <p:cNvPr id="4" name="Title 1">
            <a:extLst>
              <a:ext uri="{FF2B5EF4-FFF2-40B4-BE49-F238E27FC236}">
                <a16:creationId xmlns:a16="http://schemas.microsoft.com/office/drawing/2014/main" id="{487600B0-6814-C0EC-DA1B-06C6D107995C}"/>
              </a:ext>
            </a:extLst>
          </p:cNvPr>
          <p:cNvSpPr txBox="1">
            <a:spLocks/>
          </p:cNvSpPr>
          <p:nvPr/>
        </p:nvSpPr>
        <p:spPr>
          <a:xfrm>
            <a:off x="990600" y="332957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Hypothesis</a:t>
            </a:r>
          </a:p>
        </p:txBody>
      </p:sp>
      <p:sp>
        <p:nvSpPr>
          <p:cNvPr id="5" name="Content Placeholder 2">
            <a:extLst>
              <a:ext uri="{FF2B5EF4-FFF2-40B4-BE49-F238E27FC236}">
                <a16:creationId xmlns:a16="http://schemas.microsoft.com/office/drawing/2014/main" id="{731DC6AB-1DA5-3FF8-9B59-727938618EC7}"/>
              </a:ext>
            </a:extLst>
          </p:cNvPr>
          <p:cNvSpPr txBox="1">
            <a:spLocks/>
          </p:cNvSpPr>
          <p:nvPr/>
        </p:nvSpPr>
        <p:spPr>
          <a:xfrm>
            <a:off x="838200" y="4655135"/>
            <a:ext cx="10515600" cy="14830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dirty="0"/>
              <a:t>Applicant having a credit history more likely to secure a loan</a:t>
            </a:r>
          </a:p>
          <a:p>
            <a:pPr marL="0" indent="0">
              <a:buFont typeface="Arial" panose="020B0604020202020204" pitchFamily="34" charset="0"/>
              <a:buNone/>
            </a:pPr>
            <a:endParaRPr lang="en-CA" dirty="0"/>
          </a:p>
        </p:txBody>
      </p:sp>
    </p:spTree>
    <p:extLst>
      <p:ext uri="{BB962C8B-B14F-4D97-AF65-F5344CB8AC3E}">
        <p14:creationId xmlns:p14="http://schemas.microsoft.com/office/powerpoint/2010/main" val="2726389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5591-EBD4-6CF9-00EC-FAD2BC41B91F}"/>
              </a:ext>
            </a:extLst>
          </p:cNvPr>
          <p:cNvSpPr>
            <a:spLocks noGrp="1"/>
          </p:cNvSpPr>
          <p:nvPr>
            <p:ph type="title"/>
          </p:nvPr>
        </p:nvSpPr>
        <p:spPr/>
        <p:txBody>
          <a:bodyPr/>
          <a:lstStyle/>
          <a:p>
            <a:r>
              <a:rPr lang="en-CA" dirty="0"/>
              <a:t>Exploratory Analysis</a:t>
            </a:r>
          </a:p>
        </p:txBody>
      </p:sp>
      <p:sp>
        <p:nvSpPr>
          <p:cNvPr id="3" name="Content Placeholder 2">
            <a:extLst>
              <a:ext uri="{FF2B5EF4-FFF2-40B4-BE49-F238E27FC236}">
                <a16:creationId xmlns:a16="http://schemas.microsoft.com/office/drawing/2014/main" id="{78480170-0D1D-F0F2-25A1-20930C702D3C}"/>
              </a:ext>
            </a:extLst>
          </p:cNvPr>
          <p:cNvSpPr>
            <a:spLocks noGrp="1"/>
          </p:cNvSpPr>
          <p:nvPr>
            <p:ph idx="1"/>
          </p:nvPr>
        </p:nvSpPr>
        <p:spPr/>
        <p:txBody>
          <a:bodyPr>
            <a:normAutofit fontScale="92500" lnSpcReduction="20000"/>
          </a:bodyPr>
          <a:lstStyle/>
          <a:p>
            <a:r>
              <a:rPr lang="en-US" dirty="0"/>
              <a:t>Here are a few inferences, you can draw by looking at the output of </a:t>
            </a:r>
            <a:r>
              <a:rPr lang="en-US" dirty="0" err="1"/>
              <a:t>df.describe</a:t>
            </a:r>
            <a:r>
              <a:rPr lang="en-US" dirty="0"/>
              <a:t>() function:</a:t>
            </a:r>
          </a:p>
          <a:p>
            <a:endParaRPr lang="en-US" dirty="0"/>
          </a:p>
          <a:p>
            <a:pPr marL="514350" indent="-514350">
              <a:buFont typeface="+mj-lt"/>
              <a:buAutoNum type="arabicPeriod"/>
            </a:pPr>
            <a:r>
              <a:rPr lang="en-US" dirty="0" err="1"/>
              <a:t>LoanAmount</a:t>
            </a:r>
            <a:r>
              <a:rPr lang="en-US" dirty="0"/>
              <a:t> has 22 missing values (614 – 592) .</a:t>
            </a:r>
          </a:p>
          <a:p>
            <a:pPr marL="514350" indent="-514350">
              <a:buFont typeface="+mj-lt"/>
              <a:buAutoNum type="arabicPeriod"/>
            </a:pPr>
            <a:r>
              <a:rPr lang="en-US" dirty="0" err="1"/>
              <a:t>Loan_Amount_Term</a:t>
            </a:r>
            <a:r>
              <a:rPr lang="en-US" dirty="0"/>
              <a:t> has 14 missing values (614 – 600) .</a:t>
            </a:r>
          </a:p>
          <a:p>
            <a:pPr marL="514350" indent="-514350">
              <a:buFont typeface="+mj-lt"/>
              <a:buAutoNum type="arabicPeriod"/>
            </a:pPr>
            <a:r>
              <a:rPr lang="en-US" dirty="0" err="1"/>
              <a:t>Credit_History</a:t>
            </a:r>
            <a:r>
              <a:rPr lang="en-US" dirty="0"/>
              <a:t> has 50 missing values (614 – 564).</a:t>
            </a:r>
          </a:p>
          <a:p>
            <a:pPr marL="514350" indent="-514350">
              <a:buFont typeface="+mj-lt"/>
              <a:buAutoNum type="arabicPeriod"/>
            </a:pPr>
            <a:r>
              <a:rPr lang="en-US" dirty="0"/>
              <a:t>We can also look that about 84% applicants have a </a:t>
            </a:r>
            <a:r>
              <a:rPr lang="en-US" dirty="0" err="1"/>
              <a:t>credit_history</a:t>
            </a:r>
            <a:r>
              <a:rPr lang="en-US" dirty="0"/>
              <a:t>. </a:t>
            </a:r>
          </a:p>
          <a:p>
            <a:pPr lvl="1"/>
            <a:r>
              <a:rPr lang="en-US" dirty="0"/>
              <a:t>The mean of </a:t>
            </a:r>
            <a:r>
              <a:rPr lang="en-US" dirty="0" err="1"/>
              <a:t>Credit_History</a:t>
            </a:r>
            <a:r>
              <a:rPr lang="en-US" dirty="0"/>
              <a:t> field is 0.84</a:t>
            </a:r>
          </a:p>
          <a:p>
            <a:pPr lvl="1"/>
            <a:r>
              <a:rPr lang="en-US" dirty="0"/>
              <a:t>OR 475/564</a:t>
            </a:r>
          </a:p>
          <a:p>
            <a:pPr marL="514350" indent="-514350">
              <a:buFont typeface="+mj-lt"/>
              <a:buAutoNum type="arabicPeriod"/>
            </a:pPr>
            <a:r>
              <a:rPr lang="en-US" dirty="0"/>
              <a:t>The </a:t>
            </a:r>
            <a:r>
              <a:rPr lang="en-US" dirty="0" err="1"/>
              <a:t>ApplicantIncome</a:t>
            </a:r>
            <a:r>
              <a:rPr lang="en-US" dirty="0"/>
              <a:t> distribution seems to be in line with expectation. Same with </a:t>
            </a:r>
            <a:r>
              <a:rPr lang="en-US" dirty="0" err="1"/>
              <a:t>CoapplicantIncome</a:t>
            </a:r>
            <a:endParaRPr lang="en-CA" dirty="0"/>
          </a:p>
        </p:txBody>
      </p:sp>
    </p:spTree>
    <p:extLst>
      <p:ext uri="{BB962C8B-B14F-4D97-AF65-F5344CB8AC3E}">
        <p14:creationId xmlns:p14="http://schemas.microsoft.com/office/powerpoint/2010/main" val="4108220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5591-EBD4-6CF9-00EC-FAD2BC41B91F}"/>
              </a:ext>
            </a:extLst>
          </p:cNvPr>
          <p:cNvSpPr>
            <a:spLocks noGrp="1"/>
          </p:cNvSpPr>
          <p:nvPr>
            <p:ph type="title"/>
          </p:nvPr>
        </p:nvSpPr>
        <p:spPr/>
        <p:txBody>
          <a:bodyPr/>
          <a:lstStyle/>
          <a:p>
            <a:r>
              <a:rPr lang="en-CA" dirty="0"/>
              <a:t>Exploratory Analysis</a:t>
            </a:r>
          </a:p>
        </p:txBody>
      </p:sp>
      <p:sp>
        <p:nvSpPr>
          <p:cNvPr id="3" name="Content Placeholder 2">
            <a:extLst>
              <a:ext uri="{FF2B5EF4-FFF2-40B4-BE49-F238E27FC236}">
                <a16:creationId xmlns:a16="http://schemas.microsoft.com/office/drawing/2014/main" id="{78480170-0D1D-F0F2-25A1-20930C702D3C}"/>
              </a:ext>
            </a:extLst>
          </p:cNvPr>
          <p:cNvSpPr>
            <a:spLocks noGrp="1"/>
          </p:cNvSpPr>
          <p:nvPr>
            <p:ph idx="1"/>
          </p:nvPr>
        </p:nvSpPr>
        <p:spPr/>
        <p:txBody>
          <a:bodyPr>
            <a:normAutofit fontScale="92500" lnSpcReduction="10000"/>
          </a:bodyPr>
          <a:lstStyle/>
          <a:p>
            <a:r>
              <a:rPr lang="en-US" dirty="0"/>
              <a:t>Here are a few inferences, you can draw by looking at the output of </a:t>
            </a:r>
            <a:r>
              <a:rPr lang="en-US" dirty="0" err="1"/>
              <a:t>pd.value_counts</a:t>
            </a:r>
            <a:r>
              <a:rPr lang="en-US" dirty="0"/>
              <a:t>(</a:t>
            </a:r>
            <a:r>
              <a:rPr lang="en-US" dirty="0" err="1"/>
              <a:t>df.ColName</a:t>
            </a:r>
            <a:r>
              <a:rPr lang="en-US" dirty="0"/>
              <a:t>) function:</a:t>
            </a:r>
          </a:p>
          <a:p>
            <a:endParaRPr lang="en-US" dirty="0"/>
          </a:p>
          <a:p>
            <a:pPr marL="514350" indent="-514350">
              <a:buFont typeface="+mj-lt"/>
              <a:buAutoNum type="arabicPeriod"/>
            </a:pPr>
            <a:r>
              <a:rPr lang="en-US" dirty="0"/>
              <a:t>We can see that approximately 81% are Male and 19% are female.</a:t>
            </a:r>
          </a:p>
          <a:p>
            <a:pPr marL="514350" indent="-514350">
              <a:buFont typeface="+mj-lt"/>
              <a:buAutoNum type="arabicPeriod"/>
            </a:pPr>
            <a:r>
              <a:rPr lang="en-US" dirty="0"/>
              <a:t>Percentage of applicants with no dependents is higher.</a:t>
            </a:r>
          </a:p>
          <a:p>
            <a:pPr marL="514350" indent="-514350">
              <a:buFont typeface="+mj-lt"/>
              <a:buAutoNum type="arabicPeriod"/>
            </a:pPr>
            <a:r>
              <a:rPr lang="en-US" dirty="0"/>
              <a:t>There are a greater number of graduates than non graduates. </a:t>
            </a:r>
          </a:p>
          <a:p>
            <a:pPr marL="514350" indent="-514350">
              <a:buFont typeface="+mj-lt"/>
              <a:buAutoNum type="arabicPeriod"/>
            </a:pPr>
            <a:r>
              <a:rPr lang="en-US" dirty="0"/>
              <a:t>Semi Urban people is slightly higher than Urban people among the applicants.</a:t>
            </a:r>
          </a:p>
          <a:p>
            <a:pPr marL="514350" indent="-514350">
              <a:buFont typeface="+mj-lt"/>
              <a:buAutoNum type="arabicPeriod"/>
            </a:pPr>
            <a:r>
              <a:rPr lang="en-US" dirty="0"/>
              <a:t>The percentage of people that the loan has been approved has been higher rather than the percentage of applicant for which the loan has been declined.</a:t>
            </a:r>
            <a:endParaRPr lang="en-CA" dirty="0"/>
          </a:p>
        </p:txBody>
      </p:sp>
    </p:spTree>
    <p:extLst>
      <p:ext uri="{BB962C8B-B14F-4D97-AF65-F5344CB8AC3E}">
        <p14:creationId xmlns:p14="http://schemas.microsoft.com/office/powerpoint/2010/main" val="2252284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9B2160-7628-C5D3-B5B9-D10C8DCD2E7B}"/>
              </a:ext>
            </a:extLst>
          </p:cNvPr>
          <p:cNvPicPr>
            <a:picLocks noChangeAspect="1"/>
          </p:cNvPicPr>
          <p:nvPr/>
        </p:nvPicPr>
        <p:blipFill>
          <a:blip r:embed="rId2"/>
          <a:stretch>
            <a:fillRect/>
          </a:stretch>
        </p:blipFill>
        <p:spPr>
          <a:xfrm>
            <a:off x="1034144" y="1187494"/>
            <a:ext cx="7701676" cy="4721786"/>
          </a:xfrm>
          <a:prstGeom prst="rect">
            <a:avLst/>
          </a:prstGeom>
        </p:spPr>
      </p:pic>
      <p:sp>
        <p:nvSpPr>
          <p:cNvPr id="7" name="TextBox 6">
            <a:extLst>
              <a:ext uri="{FF2B5EF4-FFF2-40B4-BE49-F238E27FC236}">
                <a16:creationId xmlns:a16="http://schemas.microsoft.com/office/drawing/2014/main" id="{DEE2658A-E24A-EDFC-C385-9BB7F6A1C7A7}"/>
              </a:ext>
            </a:extLst>
          </p:cNvPr>
          <p:cNvSpPr txBox="1"/>
          <p:nvPr/>
        </p:nvSpPr>
        <p:spPr>
          <a:xfrm>
            <a:off x="834620" y="337027"/>
            <a:ext cx="8100725" cy="707886"/>
          </a:xfrm>
          <a:prstGeom prst="rect">
            <a:avLst/>
          </a:prstGeom>
          <a:noFill/>
        </p:spPr>
        <p:txBody>
          <a:bodyPr wrap="square" rtlCol="0">
            <a:spAutoFit/>
          </a:bodyPr>
          <a:lstStyle/>
          <a:p>
            <a:r>
              <a:rPr lang="en-CA" sz="4000" dirty="0"/>
              <a:t>EDA</a:t>
            </a:r>
          </a:p>
        </p:txBody>
      </p:sp>
    </p:spTree>
    <p:extLst>
      <p:ext uri="{BB962C8B-B14F-4D97-AF65-F5344CB8AC3E}">
        <p14:creationId xmlns:p14="http://schemas.microsoft.com/office/powerpoint/2010/main" val="1093939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5CC9D6-0F5C-D9C2-5739-2A55A6ADCA94}"/>
              </a:ext>
            </a:extLst>
          </p:cNvPr>
          <p:cNvPicPr>
            <a:picLocks noChangeAspect="1"/>
          </p:cNvPicPr>
          <p:nvPr/>
        </p:nvPicPr>
        <p:blipFill>
          <a:blip r:embed="rId2"/>
          <a:stretch>
            <a:fillRect/>
          </a:stretch>
        </p:blipFill>
        <p:spPr>
          <a:xfrm>
            <a:off x="1362393" y="1044913"/>
            <a:ext cx="9154475" cy="5612477"/>
          </a:xfrm>
          <a:prstGeom prst="rect">
            <a:avLst/>
          </a:prstGeom>
        </p:spPr>
      </p:pic>
      <p:sp>
        <p:nvSpPr>
          <p:cNvPr id="6" name="TextBox 5">
            <a:extLst>
              <a:ext uri="{FF2B5EF4-FFF2-40B4-BE49-F238E27FC236}">
                <a16:creationId xmlns:a16="http://schemas.microsoft.com/office/drawing/2014/main" id="{BB7B5ECE-7846-3D64-07AF-EFE233CB734E}"/>
              </a:ext>
            </a:extLst>
          </p:cNvPr>
          <p:cNvSpPr txBox="1"/>
          <p:nvPr/>
        </p:nvSpPr>
        <p:spPr>
          <a:xfrm>
            <a:off x="834620" y="337027"/>
            <a:ext cx="8100725" cy="707886"/>
          </a:xfrm>
          <a:prstGeom prst="rect">
            <a:avLst/>
          </a:prstGeom>
          <a:noFill/>
        </p:spPr>
        <p:txBody>
          <a:bodyPr wrap="square" rtlCol="0">
            <a:spAutoFit/>
          </a:bodyPr>
          <a:lstStyle/>
          <a:p>
            <a:r>
              <a:rPr lang="en-CA" sz="4000" dirty="0"/>
              <a:t>EDA</a:t>
            </a:r>
          </a:p>
        </p:txBody>
      </p:sp>
    </p:spTree>
    <p:extLst>
      <p:ext uri="{BB962C8B-B14F-4D97-AF65-F5344CB8AC3E}">
        <p14:creationId xmlns:p14="http://schemas.microsoft.com/office/powerpoint/2010/main" val="391776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015811-6EE9-1C7C-D7C5-45DF11018F27}"/>
              </a:ext>
            </a:extLst>
          </p:cNvPr>
          <p:cNvPicPr>
            <a:picLocks noChangeAspect="1"/>
          </p:cNvPicPr>
          <p:nvPr/>
        </p:nvPicPr>
        <p:blipFill>
          <a:blip r:embed="rId2"/>
          <a:stretch>
            <a:fillRect/>
          </a:stretch>
        </p:blipFill>
        <p:spPr>
          <a:xfrm>
            <a:off x="453480" y="1130829"/>
            <a:ext cx="4277764" cy="2083392"/>
          </a:xfrm>
          <a:prstGeom prst="rect">
            <a:avLst/>
          </a:prstGeom>
        </p:spPr>
      </p:pic>
      <p:pic>
        <p:nvPicPr>
          <p:cNvPr id="7" name="Picture 6">
            <a:extLst>
              <a:ext uri="{FF2B5EF4-FFF2-40B4-BE49-F238E27FC236}">
                <a16:creationId xmlns:a16="http://schemas.microsoft.com/office/drawing/2014/main" id="{B44FCD52-EC1B-8D4F-91B1-25BE6A35CD24}"/>
              </a:ext>
            </a:extLst>
          </p:cNvPr>
          <p:cNvPicPr>
            <a:picLocks noChangeAspect="1"/>
          </p:cNvPicPr>
          <p:nvPr/>
        </p:nvPicPr>
        <p:blipFill>
          <a:blip r:embed="rId3"/>
          <a:stretch>
            <a:fillRect/>
          </a:stretch>
        </p:blipFill>
        <p:spPr>
          <a:xfrm>
            <a:off x="4843188" y="969456"/>
            <a:ext cx="2948807" cy="2319795"/>
          </a:xfrm>
          <a:prstGeom prst="rect">
            <a:avLst/>
          </a:prstGeom>
        </p:spPr>
      </p:pic>
      <p:pic>
        <p:nvPicPr>
          <p:cNvPr id="9" name="Picture 8">
            <a:extLst>
              <a:ext uri="{FF2B5EF4-FFF2-40B4-BE49-F238E27FC236}">
                <a16:creationId xmlns:a16="http://schemas.microsoft.com/office/drawing/2014/main" id="{FFAB6401-05E9-6C4F-1F55-9C74E1718427}"/>
              </a:ext>
            </a:extLst>
          </p:cNvPr>
          <p:cNvPicPr>
            <a:picLocks noChangeAspect="1"/>
          </p:cNvPicPr>
          <p:nvPr/>
        </p:nvPicPr>
        <p:blipFill>
          <a:blip r:embed="rId4"/>
          <a:stretch>
            <a:fillRect/>
          </a:stretch>
        </p:blipFill>
        <p:spPr>
          <a:xfrm>
            <a:off x="327246" y="3748671"/>
            <a:ext cx="4515943" cy="2247089"/>
          </a:xfrm>
          <a:prstGeom prst="rect">
            <a:avLst/>
          </a:prstGeom>
        </p:spPr>
      </p:pic>
      <p:pic>
        <p:nvPicPr>
          <p:cNvPr id="11" name="Picture 10">
            <a:extLst>
              <a:ext uri="{FF2B5EF4-FFF2-40B4-BE49-F238E27FC236}">
                <a16:creationId xmlns:a16="http://schemas.microsoft.com/office/drawing/2014/main" id="{12EF2F3E-EDC0-B868-0C86-21C4A201EF1E}"/>
              </a:ext>
            </a:extLst>
          </p:cNvPr>
          <p:cNvPicPr>
            <a:picLocks noChangeAspect="1"/>
          </p:cNvPicPr>
          <p:nvPr/>
        </p:nvPicPr>
        <p:blipFill>
          <a:blip r:embed="rId5"/>
          <a:stretch>
            <a:fillRect/>
          </a:stretch>
        </p:blipFill>
        <p:spPr>
          <a:xfrm>
            <a:off x="4894110" y="3643778"/>
            <a:ext cx="2897886" cy="2351981"/>
          </a:xfrm>
          <a:prstGeom prst="rect">
            <a:avLst/>
          </a:prstGeom>
        </p:spPr>
      </p:pic>
      <p:sp>
        <p:nvSpPr>
          <p:cNvPr id="12" name="TextBox 11">
            <a:extLst>
              <a:ext uri="{FF2B5EF4-FFF2-40B4-BE49-F238E27FC236}">
                <a16:creationId xmlns:a16="http://schemas.microsoft.com/office/drawing/2014/main" id="{1DD26F6B-08E0-7365-009C-B8A162FE5C60}"/>
              </a:ext>
            </a:extLst>
          </p:cNvPr>
          <p:cNvSpPr txBox="1"/>
          <p:nvPr/>
        </p:nvSpPr>
        <p:spPr>
          <a:xfrm>
            <a:off x="785526" y="422943"/>
            <a:ext cx="2647540" cy="707886"/>
          </a:xfrm>
          <a:prstGeom prst="rect">
            <a:avLst/>
          </a:prstGeom>
          <a:noFill/>
        </p:spPr>
        <p:txBody>
          <a:bodyPr wrap="square" rtlCol="0">
            <a:spAutoFit/>
          </a:bodyPr>
          <a:lstStyle/>
          <a:p>
            <a:r>
              <a:rPr lang="en-CA" sz="4000" dirty="0"/>
              <a:t>EDA</a:t>
            </a:r>
          </a:p>
        </p:txBody>
      </p:sp>
      <p:cxnSp>
        <p:nvCxnSpPr>
          <p:cNvPr id="14" name="Straight Connector 13">
            <a:extLst>
              <a:ext uri="{FF2B5EF4-FFF2-40B4-BE49-F238E27FC236}">
                <a16:creationId xmlns:a16="http://schemas.microsoft.com/office/drawing/2014/main" id="{DFA05164-C0FA-11DE-D5B4-AF0DF7DD682B}"/>
              </a:ext>
            </a:extLst>
          </p:cNvPr>
          <p:cNvCxnSpPr>
            <a:cxnSpLocks/>
          </p:cNvCxnSpPr>
          <p:nvPr/>
        </p:nvCxnSpPr>
        <p:spPr>
          <a:xfrm>
            <a:off x="538623" y="3481488"/>
            <a:ext cx="3614294"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D63ADB3-9193-BE56-2269-4DDD3090D1CA}"/>
              </a:ext>
            </a:extLst>
          </p:cNvPr>
          <p:cNvSpPr txBox="1"/>
          <p:nvPr/>
        </p:nvSpPr>
        <p:spPr>
          <a:xfrm>
            <a:off x="8112999" y="3822882"/>
            <a:ext cx="3498040" cy="1938992"/>
          </a:xfrm>
          <a:prstGeom prst="rect">
            <a:avLst/>
          </a:prstGeom>
          <a:noFill/>
        </p:spPr>
        <p:txBody>
          <a:bodyPr wrap="square">
            <a:spAutoFit/>
          </a:bodyPr>
          <a:lstStyle/>
          <a:p>
            <a:r>
              <a:rPr lang="en-US" sz="1200" dirty="0"/>
              <a:t>### Analysis</a:t>
            </a:r>
          </a:p>
          <a:p>
            <a:pPr algn="just"/>
            <a:r>
              <a:rPr lang="en-US" sz="1200" dirty="0"/>
              <a:t> Here we observe that there are few extreme values. Next, we look at box plots to understand the distributions. This confirms the presence of a lot of outliers/extreme values. This means that some people have received a higher loan than usual. One of the reason might be that applicants that graduated were given a higher loan since they might have good jobs and means to return the loan. However, this still requires further analysis. </a:t>
            </a:r>
            <a:endParaRPr lang="en-CA" sz="1200" dirty="0"/>
          </a:p>
        </p:txBody>
      </p:sp>
      <p:sp>
        <p:nvSpPr>
          <p:cNvPr id="13" name="TextBox 12">
            <a:extLst>
              <a:ext uri="{FF2B5EF4-FFF2-40B4-BE49-F238E27FC236}">
                <a16:creationId xmlns:a16="http://schemas.microsoft.com/office/drawing/2014/main" id="{FDCC71CC-EF55-5DB5-0E7D-6346B7788AFC}"/>
              </a:ext>
            </a:extLst>
          </p:cNvPr>
          <p:cNvSpPr txBox="1"/>
          <p:nvPr/>
        </p:nvSpPr>
        <p:spPr>
          <a:xfrm>
            <a:off x="7970316" y="1130829"/>
            <a:ext cx="3640723" cy="1569660"/>
          </a:xfrm>
          <a:prstGeom prst="rect">
            <a:avLst/>
          </a:prstGeom>
          <a:noFill/>
        </p:spPr>
        <p:txBody>
          <a:bodyPr wrap="square">
            <a:spAutoFit/>
          </a:bodyPr>
          <a:lstStyle/>
          <a:p>
            <a:pPr algn="just"/>
            <a:r>
              <a:rPr lang="en-US" sz="1200" dirty="0"/>
              <a:t>### Analysis</a:t>
            </a:r>
          </a:p>
          <a:p>
            <a:pPr algn="just"/>
            <a:r>
              <a:rPr lang="en-US" sz="1200" dirty="0"/>
              <a:t> Here we observe that there are few extreme values. Next, we look at box plots to understand the distributions. This confirms the presence of a lot of outliers/extreme values. This can be attributed to the income disparity in the society. Part of this can be driven by the fact that we are looking at people with different education levels.</a:t>
            </a:r>
            <a:endParaRPr lang="en-CA" sz="1200" dirty="0"/>
          </a:p>
        </p:txBody>
      </p:sp>
    </p:spTree>
    <p:extLst>
      <p:ext uri="{BB962C8B-B14F-4D97-AF65-F5344CB8AC3E}">
        <p14:creationId xmlns:p14="http://schemas.microsoft.com/office/powerpoint/2010/main" val="267075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7" name="Freeform: Shape 13">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graphicFrame>
        <p:nvGraphicFramePr>
          <p:cNvPr id="7" name="Table 6">
            <a:extLst>
              <a:ext uri="{FF2B5EF4-FFF2-40B4-BE49-F238E27FC236}">
                <a16:creationId xmlns:a16="http://schemas.microsoft.com/office/drawing/2014/main" id="{D38FE331-4FBB-7B94-70E6-1284B26D4F01}"/>
              </a:ext>
            </a:extLst>
          </p:cNvPr>
          <p:cNvGraphicFramePr>
            <a:graphicFrameLocks noGrp="1"/>
          </p:cNvGraphicFramePr>
          <p:nvPr>
            <p:extLst>
              <p:ext uri="{D42A27DB-BD31-4B8C-83A1-F6EECF244321}">
                <p14:modId xmlns:p14="http://schemas.microsoft.com/office/powerpoint/2010/main" val="1151117288"/>
              </p:ext>
            </p:extLst>
          </p:nvPr>
        </p:nvGraphicFramePr>
        <p:xfrm>
          <a:off x="991752" y="673613"/>
          <a:ext cx="7656659" cy="4787119"/>
        </p:xfrm>
        <a:graphic>
          <a:graphicData uri="http://schemas.openxmlformats.org/drawingml/2006/table">
            <a:tbl>
              <a:tblPr firstRow="1" bandRow="1">
                <a:tableStyleId>{5940675A-B579-460E-94D1-54222C63F5DA}</a:tableStyleId>
              </a:tblPr>
              <a:tblGrid>
                <a:gridCol w="1748533">
                  <a:extLst>
                    <a:ext uri="{9D8B030D-6E8A-4147-A177-3AD203B41FA5}">
                      <a16:colId xmlns:a16="http://schemas.microsoft.com/office/drawing/2014/main" val="1682073431"/>
                    </a:ext>
                  </a:extLst>
                </a:gridCol>
                <a:gridCol w="1796396">
                  <a:extLst>
                    <a:ext uri="{9D8B030D-6E8A-4147-A177-3AD203B41FA5}">
                      <a16:colId xmlns:a16="http://schemas.microsoft.com/office/drawing/2014/main" val="996241540"/>
                    </a:ext>
                  </a:extLst>
                </a:gridCol>
                <a:gridCol w="1723845">
                  <a:extLst>
                    <a:ext uri="{9D8B030D-6E8A-4147-A177-3AD203B41FA5}">
                      <a16:colId xmlns:a16="http://schemas.microsoft.com/office/drawing/2014/main" val="2738017367"/>
                    </a:ext>
                  </a:extLst>
                </a:gridCol>
                <a:gridCol w="1384324">
                  <a:extLst>
                    <a:ext uri="{9D8B030D-6E8A-4147-A177-3AD203B41FA5}">
                      <a16:colId xmlns:a16="http://schemas.microsoft.com/office/drawing/2014/main" val="1904784622"/>
                    </a:ext>
                  </a:extLst>
                </a:gridCol>
                <a:gridCol w="1003561">
                  <a:extLst>
                    <a:ext uri="{9D8B030D-6E8A-4147-A177-3AD203B41FA5}">
                      <a16:colId xmlns:a16="http://schemas.microsoft.com/office/drawing/2014/main" val="107853965"/>
                    </a:ext>
                  </a:extLst>
                </a:gridCol>
              </a:tblGrid>
              <a:tr h="271351">
                <a:tc>
                  <a:txBody>
                    <a:bodyPr/>
                    <a:lstStyle/>
                    <a:p>
                      <a:pPr algn="l" fontAlgn="ctr"/>
                      <a:endParaRPr lang="en-CA" sz="1200" b="0" cap="none" spc="0" dirty="0">
                        <a:solidFill>
                          <a:schemeClr val="tx1"/>
                        </a:solidFill>
                        <a:effectLst/>
                      </a:endParaRPr>
                    </a:p>
                  </a:txBody>
                  <a:tcPr marL="0" marR="63473" marT="22850" marB="114251"/>
                </a:tc>
                <a:tc>
                  <a:txBody>
                    <a:bodyPr/>
                    <a:lstStyle/>
                    <a:p>
                      <a:pPr algn="ctr" fontAlgn="ctr"/>
                      <a:r>
                        <a:rPr lang="en-CA" sz="1200" b="0" cap="none" spc="0" dirty="0" err="1">
                          <a:solidFill>
                            <a:schemeClr val="tx1"/>
                          </a:solidFill>
                          <a:effectLst/>
                        </a:rPr>
                        <a:t>ApplicantIncome</a:t>
                      </a:r>
                      <a:endParaRPr lang="en-CA" sz="1200" b="0" cap="none" spc="0" dirty="0">
                        <a:solidFill>
                          <a:schemeClr val="tx1"/>
                        </a:solidFill>
                        <a:effectLst/>
                      </a:endParaRPr>
                    </a:p>
                  </a:txBody>
                  <a:tcPr marL="0" marR="63473" marT="22850" marB="114251"/>
                </a:tc>
                <a:tc>
                  <a:txBody>
                    <a:bodyPr/>
                    <a:lstStyle/>
                    <a:p>
                      <a:pPr algn="ctr" fontAlgn="ctr"/>
                      <a:r>
                        <a:rPr lang="en-CA" sz="1200" b="0" cap="none" spc="0" dirty="0" err="1">
                          <a:solidFill>
                            <a:schemeClr val="tx1"/>
                          </a:solidFill>
                          <a:effectLst/>
                        </a:rPr>
                        <a:t>CoapplicantIncome</a:t>
                      </a:r>
                      <a:endParaRPr lang="en-CA" sz="1200" b="0" cap="none" spc="0" dirty="0">
                        <a:solidFill>
                          <a:schemeClr val="tx1"/>
                        </a:solidFill>
                        <a:effectLst/>
                      </a:endParaRPr>
                    </a:p>
                  </a:txBody>
                  <a:tcPr marL="0" marR="63473" marT="22850" marB="114251"/>
                </a:tc>
                <a:tc>
                  <a:txBody>
                    <a:bodyPr/>
                    <a:lstStyle/>
                    <a:p>
                      <a:pPr algn="ctr" fontAlgn="ctr"/>
                      <a:r>
                        <a:rPr lang="en-CA" sz="1200" b="0" cap="none" spc="0" dirty="0" err="1">
                          <a:solidFill>
                            <a:schemeClr val="tx1"/>
                          </a:solidFill>
                          <a:effectLst/>
                        </a:rPr>
                        <a:t>Credit_History</a:t>
                      </a:r>
                      <a:endParaRPr lang="en-CA" sz="1200" b="0" cap="none" spc="0" dirty="0">
                        <a:solidFill>
                          <a:schemeClr val="tx1"/>
                        </a:solidFill>
                        <a:effectLst/>
                      </a:endParaRPr>
                    </a:p>
                  </a:txBody>
                  <a:tcPr marL="0" marR="63473" marT="22850" marB="114251"/>
                </a:tc>
                <a:tc>
                  <a:txBody>
                    <a:bodyPr/>
                    <a:lstStyle/>
                    <a:p>
                      <a:pPr algn="ctr" fontAlgn="ctr"/>
                      <a:r>
                        <a:rPr lang="en-CA" sz="1200" b="0" cap="none" spc="0" dirty="0" err="1">
                          <a:solidFill>
                            <a:schemeClr val="tx1"/>
                          </a:solidFill>
                          <a:effectLst/>
                        </a:rPr>
                        <a:t>LoanAmount</a:t>
                      </a:r>
                      <a:endParaRPr lang="en-CA" sz="1200" b="0" cap="none" spc="0" dirty="0">
                        <a:solidFill>
                          <a:schemeClr val="tx1"/>
                        </a:solidFill>
                        <a:effectLst/>
                      </a:endParaRPr>
                    </a:p>
                  </a:txBody>
                  <a:tcPr marL="0" marR="63473" marT="22850" marB="114251"/>
                </a:tc>
                <a:extLst>
                  <a:ext uri="{0D108BD9-81ED-4DB2-BD59-A6C34878D82A}">
                    <a16:rowId xmlns:a16="http://schemas.microsoft.com/office/drawing/2014/main" val="2003903876"/>
                  </a:ext>
                </a:extLst>
              </a:tr>
              <a:tr h="281040">
                <a:tc gridSpan="5">
                  <a:txBody>
                    <a:bodyPr/>
                    <a:lstStyle/>
                    <a:p>
                      <a:pPr algn="l" fontAlgn="ctr"/>
                      <a:r>
                        <a:rPr lang="en-CA" sz="1200" cap="none" spc="0" dirty="0" err="1">
                          <a:solidFill>
                            <a:schemeClr val="tx1"/>
                          </a:solidFill>
                          <a:effectLst/>
                        </a:rPr>
                        <a:t>Loan_Status</a:t>
                      </a:r>
                      <a:endParaRPr lang="en-CA" sz="1200" cap="none" spc="0" dirty="0">
                        <a:solidFill>
                          <a:schemeClr val="tx1"/>
                        </a:solidFill>
                        <a:effectLst/>
                      </a:endParaRPr>
                    </a:p>
                  </a:txBody>
                  <a:tcPr marL="0" marR="63473" marT="34275" marB="114251"/>
                </a:tc>
                <a:tc hMerge="1">
                  <a:txBody>
                    <a:bodyPr/>
                    <a:lstStyle/>
                    <a:p>
                      <a:pPr algn="l" fontAlgn="ctr"/>
                      <a:endParaRPr lang="en-CA" sz="1200" cap="none" spc="0" dirty="0">
                        <a:solidFill>
                          <a:schemeClr val="tx1"/>
                        </a:solidFill>
                        <a:effectLst/>
                      </a:endParaRPr>
                    </a:p>
                  </a:txBody>
                  <a:tcPr marL="0" marR="63473" marT="34275" marB="114251"/>
                </a:tc>
                <a:tc hMerge="1">
                  <a:txBody>
                    <a:bodyPr/>
                    <a:lstStyle/>
                    <a:p>
                      <a:endParaRPr lang="en-CA"/>
                    </a:p>
                  </a:txBody>
                  <a:tcPr/>
                </a:tc>
                <a:tc hMerge="1">
                  <a:txBody>
                    <a:bodyPr/>
                    <a:lstStyle/>
                    <a:p>
                      <a:pPr algn="l" fontAlgn="ctr"/>
                      <a:endParaRPr lang="en-CA" sz="1200" cap="none" spc="0" dirty="0">
                        <a:solidFill>
                          <a:schemeClr val="tx1"/>
                        </a:solidFill>
                        <a:effectLst/>
                      </a:endParaRPr>
                    </a:p>
                  </a:txBody>
                  <a:tcPr marL="0" marR="63473" marT="34275" marB="114251"/>
                </a:tc>
                <a:tc hMerge="1">
                  <a:txBody>
                    <a:bodyPr/>
                    <a:lstStyle/>
                    <a:p>
                      <a:pPr algn="l" fontAlgn="ctr"/>
                      <a:endParaRPr lang="en-CA" sz="1200" cap="none" spc="0" dirty="0">
                        <a:solidFill>
                          <a:schemeClr val="tx1"/>
                        </a:solidFill>
                        <a:effectLst/>
                      </a:endParaRPr>
                    </a:p>
                  </a:txBody>
                  <a:tcPr marL="0" marR="63473" marT="34275" marB="114251"/>
                </a:tc>
                <a:extLst>
                  <a:ext uri="{0D108BD9-81ED-4DB2-BD59-A6C34878D82A}">
                    <a16:rowId xmlns:a16="http://schemas.microsoft.com/office/drawing/2014/main" val="627925236"/>
                  </a:ext>
                </a:extLst>
              </a:tr>
              <a:tr h="289410">
                <a:tc>
                  <a:txBody>
                    <a:bodyPr/>
                    <a:lstStyle/>
                    <a:p>
                      <a:pPr algn="ctr" fontAlgn="ctr"/>
                      <a:r>
                        <a:rPr lang="en-CA" sz="1200" b="0" cap="none" spc="0" dirty="0">
                          <a:solidFill>
                            <a:schemeClr val="tx1"/>
                          </a:solidFill>
                          <a:effectLst/>
                        </a:rPr>
                        <a:t>N</a:t>
                      </a:r>
                    </a:p>
                  </a:txBody>
                  <a:tcPr marL="0" marR="63473" marT="34275" marB="114251"/>
                </a:tc>
                <a:tc>
                  <a:txBody>
                    <a:bodyPr/>
                    <a:lstStyle/>
                    <a:p>
                      <a:pPr algn="ctr"/>
                      <a:r>
                        <a:rPr lang="en-CA" sz="1200" cap="none" spc="0" dirty="0">
                          <a:solidFill>
                            <a:schemeClr val="tx1"/>
                          </a:solidFill>
                          <a:effectLst/>
                        </a:rPr>
                        <a:t>5446.078125</a:t>
                      </a:r>
                    </a:p>
                  </a:txBody>
                  <a:tcPr marL="0" marR="63473" marT="34275" marB="114251"/>
                </a:tc>
                <a:tc>
                  <a:txBody>
                    <a:bodyPr/>
                    <a:lstStyle/>
                    <a:p>
                      <a:pPr algn="ctr"/>
                      <a:r>
                        <a:rPr lang="en-CA" sz="1200" cap="none" spc="0">
                          <a:solidFill>
                            <a:schemeClr val="tx1"/>
                          </a:solidFill>
                          <a:effectLst/>
                        </a:rPr>
                        <a:t>1877.807292</a:t>
                      </a:r>
                      <a:endParaRPr lang="en-CA" sz="1200" cap="none" spc="0" dirty="0">
                        <a:solidFill>
                          <a:schemeClr val="tx1"/>
                        </a:solidFill>
                        <a:effectLst/>
                      </a:endParaRPr>
                    </a:p>
                  </a:txBody>
                  <a:tcPr marL="0" marR="63473" marT="34275" marB="114251"/>
                </a:tc>
                <a:tc>
                  <a:txBody>
                    <a:bodyPr/>
                    <a:lstStyle/>
                    <a:p>
                      <a:pPr algn="ctr"/>
                      <a:r>
                        <a:rPr lang="en-CA" sz="1200" cap="none" spc="0" dirty="0">
                          <a:solidFill>
                            <a:schemeClr val="tx1"/>
                          </a:solidFill>
                          <a:effectLst/>
                        </a:rPr>
                        <a:t>97.0</a:t>
                      </a:r>
                    </a:p>
                  </a:txBody>
                  <a:tcPr marL="0" marR="63473" marT="34275" marB="114251"/>
                </a:tc>
                <a:tc>
                  <a:txBody>
                    <a:bodyPr/>
                    <a:lstStyle/>
                    <a:p>
                      <a:pPr algn="ctr"/>
                      <a:r>
                        <a:rPr lang="en-CA" sz="1200" cap="none" spc="0">
                          <a:solidFill>
                            <a:schemeClr val="tx1"/>
                          </a:solidFill>
                          <a:effectLst/>
                        </a:rPr>
                        <a:t>151.220994</a:t>
                      </a:r>
                    </a:p>
                  </a:txBody>
                  <a:tcPr marL="0" marR="63473" marT="34275" marB="114251"/>
                </a:tc>
                <a:extLst>
                  <a:ext uri="{0D108BD9-81ED-4DB2-BD59-A6C34878D82A}">
                    <a16:rowId xmlns:a16="http://schemas.microsoft.com/office/drawing/2014/main" val="3308454997"/>
                  </a:ext>
                </a:extLst>
              </a:tr>
              <a:tr h="289410">
                <a:tc>
                  <a:txBody>
                    <a:bodyPr/>
                    <a:lstStyle/>
                    <a:p>
                      <a:pPr algn="ctr" fontAlgn="ctr"/>
                      <a:r>
                        <a:rPr lang="en-CA" sz="1200" b="0" cap="none" spc="0" dirty="0">
                          <a:solidFill>
                            <a:schemeClr val="tx1"/>
                          </a:solidFill>
                          <a:effectLst/>
                        </a:rPr>
                        <a:t>Y</a:t>
                      </a:r>
                    </a:p>
                  </a:txBody>
                  <a:tcPr marL="0" marR="63473" marT="34275" marB="114251"/>
                </a:tc>
                <a:tc>
                  <a:txBody>
                    <a:bodyPr/>
                    <a:lstStyle/>
                    <a:p>
                      <a:pPr algn="ctr"/>
                      <a:r>
                        <a:rPr lang="en-CA" sz="1200" cap="none" spc="0" dirty="0">
                          <a:solidFill>
                            <a:schemeClr val="tx1"/>
                          </a:solidFill>
                          <a:effectLst/>
                        </a:rPr>
                        <a:t>5384.068720</a:t>
                      </a:r>
                    </a:p>
                  </a:txBody>
                  <a:tcPr marL="0" marR="63473" marT="34275" marB="114251"/>
                </a:tc>
                <a:tc>
                  <a:txBody>
                    <a:bodyPr/>
                    <a:lstStyle/>
                    <a:p>
                      <a:pPr algn="ctr"/>
                      <a:r>
                        <a:rPr lang="en-CA" sz="1200" cap="none" spc="0" dirty="0">
                          <a:solidFill>
                            <a:schemeClr val="tx1"/>
                          </a:solidFill>
                          <a:effectLst/>
                        </a:rPr>
                        <a:t>1504.516398</a:t>
                      </a:r>
                    </a:p>
                  </a:txBody>
                  <a:tcPr marL="0" marR="63473" marT="34275" marB="114251"/>
                </a:tc>
                <a:tc>
                  <a:txBody>
                    <a:bodyPr/>
                    <a:lstStyle/>
                    <a:p>
                      <a:pPr algn="ctr"/>
                      <a:r>
                        <a:rPr lang="en-CA" sz="1200" cap="none" spc="0" dirty="0">
                          <a:solidFill>
                            <a:schemeClr val="tx1"/>
                          </a:solidFill>
                          <a:effectLst/>
                        </a:rPr>
                        <a:t>378.0</a:t>
                      </a:r>
                    </a:p>
                  </a:txBody>
                  <a:tcPr marL="0" marR="63473" marT="34275" marB="114251"/>
                </a:tc>
                <a:tc>
                  <a:txBody>
                    <a:bodyPr/>
                    <a:lstStyle/>
                    <a:p>
                      <a:pPr algn="ctr"/>
                      <a:r>
                        <a:rPr lang="en-CA" sz="1200" cap="none" spc="0" dirty="0">
                          <a:solidFill>
                            <a:schemeClr val="tx1"/>
                          </a:solidFill>
                          <a:effectLst/>
                        </a:rPr>
                        <a:t>144.294404</a:t>
                      </a:r>
                    </a:p>
                  </a:txBody>
                  <a:tcPr marL="0" marR="63473" marT="34275" marB="114251"/>
                </a:tc>
                <a:extLst>
                  <a:ext uri="{0D108BD9-81ED-4DB2-BD59-A6C34878D82A}">
                    <a16:rowId xmlns:a16="http://schemas.microsoft.com/office/drawing/2014/main" val="3950147216"/>
                  </a:ext>
                </a:extLst>
              </a:tr>
              <a:tr h="289410">
                <a:tc gridSpan="5">
                  <a:txBody>
                    <a:bodyPr/>
                    <a:lstStyle/>
                    <a:p>
                      <a:pPr algn="l" fontAlgn="ctr"/>
                      <a:r>
                        <a:rPr lang="en-CA" sz="1200" dirty="0">
                          <a:effectLst/>
                        </a:rPr>
                        <a:t>Gender</a:t>
                      </a:r>
                    </a:p>
                  </a:txBody>
                  <a:tcPr marL="50800" marR="50800" marT="25400" marB="25400" anchor="ctr"/>
                </a:tc>
                <a:tc hMerge="1">
                  <a:txBody>
                    <a:bodyPr/>
                    <a:lstStyle/>
                    <a:p>
                      <a:pPr algn="r" fontAlgn="ctr"/>
                      <a:endParaRPr lang="en-CA" sz="1200" dirty="0">
                        <a:effectLst/>
                      </a:endParaRPr>
                    </a:p>
                  </a:txBody>
                  <a:tcPr marL="50800" marR="50800" marT="25400" marB="25400" anchor="ctr"/>
                </a:tc>
                <a:tc hMerge="1">
                  <a:txBody>
                    <a:bodyPr/>
                    <a:lstStyle/>
                    <a:p>
                      <a:endParaRPr lang="en-CA"/>
                    </a:p>
                  </a:txBody>
                  <a:tcPr/>
                </a:tc>
                <a:tc hMerge="1">
                  <a:txBody>
                    <a:bodyPr/>
                    <a:lstStyle/>
                    <a:p>
                      <a:pPr algn="r" fontAlgn="ctr"/>
                      <a:endParaRPr lang="en-CA" sz="1200" dirty="0">
                        <a:effectLst/>
                      </a:endParaRPr>
                    </a:p>
                  </a:txBody>
                  <a:tcPr marL="50800" marR="50800" marT="25400" marB="25400" anchor="ctr"/>
                </a:tc>
                <a:tc hMerge="1">
                  <a:txBody>
                    <a:bodyPr/>
                    <a:lstStyle/>
                    <a:p>
                      <a:pPr algn="r" fontAlgn="ctr"/>
                      <a:endParaRPr lang="en-CA" sz="1200" dirty="0">
                        <a:effectLst/>
                      </a:endParaRPr>
                    </a:p>
                  </a:txBody>
                  <a:tcPr marL="50800" marR="50800" marT="25400" marB="25400" anchor="ctr"/>
                </a:tc>
                <a:extLst>
                  <a:ext uri="{0D108BD9-81ED-4DB2-BD59-A6C34878D82A}">
                    <a16:rowId xmlns:a16="http://schemas.microsoft.com/office/drawing/2014/main" val="2327116455"/>
                  </a:ext>
                </a:extLst>
              </a:tr>
              <a:tr h="289410">
                <a:tc>
                  <a:txBody>
                    <a:bodyPr/>
                    <a:lstStyle/>
                    <a:p>
                      <a:pPr algn="ctr" fontAlgn="ctr"/>
                      <a:r>
                        <a:rPr lang="en-CA" sz="1200" b="0" dirty="0">
                          <a:effectLst/>
                        </a:rPr>
                        <a:t>Female</a:t>
                      </a:r>
                    </a:p>
                  </a:txBody>
                  <a:tcPr marL="50800" marR="50800" marT="25400" marB="25400" anchor="ctr"/>
                </a:tc>
                <a:tc>
                  <a:txBody>
                    <a:bodyPr/>
                    <a:lstStyle/>
                    <a:p>
                      <a:pPr algn="ctr"/>
                      <a:r>
                        <a:rPr lang="en-CA" sz="1200" dirty="0">
                          <a:effectLst/>
                        </a:rPr>
                        <a:t>4643.473214</a:t>
                      </a:r>
                    </a:p>
                  </a:txBody>
                  <a:tcPr marL="50800" marR="50800" marT="25400" marB="25400" anchor="ctr"/>
                </a:tc>
                <a:tc>
                  <a:txBody>
                    <a:bodyPr/>
                    <a:lstStyle/>
                    <a:p>
                      <a:pPr algn="ctr"/>
                      <a:r>
                        <a:rPr lang="en-CA" sz="1200">
                          <a:effectLst/>
                        </a:rPr>
                        <a:t>1108.008929</a:t>
                      </a:r>
                      <a:endParaRPr lang="en-CA" sz="1200" dirty="0">
                        <a:effectLst/>
                      </a:endParaRPr>
                    </a:p>
                  </a:txBody>
                  <a:tcPr marL="50800" marR="50800" marT="25400" marB="25400" anchor="ctr"/>
                </a:tc>
                <a:tc>
                  <a:txBody>
                    <a:bodyPr/>
                    <a:lstStyle/>
                    <a:p>
                      <a:pPr algn="ctr"/>
                      <a:r>
                        <a:rPr lang="en-CA" sz="1200">
                          <a:effectLst/>
                        </a:rPr>
                        <a:t>84.0</a:t>
                      </a:r>
                    </a:p>
                  </a:txBody>
                  <a:tcPr marL="50800" marR="50800" marT="25400" marB="25400" anchor="ctr"/>
                </a:tc>
                <a:tc>
                  <a:txBody>
                    <a:bodyPr/>
                    <a:lstStyle/>
                    <a:p>
                      <a:pPr algn="ctr"/>
                      <a:r>
                        <a:rPr lang="en-CA" sz="1200">
                          <a:effectLst/>
                        </a:rPr>
                        <a:t>126.697248</a:t>
                      </a:r>
                    </a:p>
                  </a:txBody>
                  <a:tcPr marL="50800" marR="50800" marT="25400" marB="25400" anchor="ctr"/>
                </a:tc>
                <a:extLst>
                  <a:ext uri="{0D108BD9-81ED-4DB2-BD59-A6C34878D82A}">
                    <a16:rowId xmlns:a16="http://schemas.microsoft.com/office/drawing/2014/main" val="1492909610"/>
                  </a:ext>
                </a:extLst>
              </a:tr>
              <a:tr h="289410">
                <a:tc>
                  <a:txBody>
                    <a:bodyPr/>
                    <a:lstStyle/>
                    <a:p>
                      <a:pPr algn="ctr" fontAlgn="ctr"/>
                      <a:r>
                        <a:rPr lang="en-CA" sz="1200" b="0" dirty="0">
                          <a:effectLst/>
                        </a:rPr>
                        <a:t>Male</a:t>
                      </a:r>
                    </a:p>
                  </a:txBody>
                  <a:tcPr marL="50800" marR="50800" marT="25400" marB="25400" anchor="ctr"/>
                </a:tc>
                <a:tc>
                  <a:txBody>
                    <a:bodyPr/>
                    <a:lstStyle/>
                    <a:p>
                      <a:pPr algn="ctr"/>
                      <a:r>
                        <a:rPr lang="en-CA" sz="1200" dirty="0">
                          <a:effectLst/>
                        </a:rPr>
                        <a:t>5446.460123</a:t>
                      </a:r>
                    </a:p>
                  </a:txBody>
                  <a:tcPr marL="50800" marR="50800" marT="25400" marB="25400" anchor="ctr"/>
                </a:tc>
                <a:tc>
                  <a:txBody>
                    <a:bodyPr/>
                    <a:lstStyle/>
                    <a:p>
                      <a:pPr algn="ctr"/>
                      <a:r>
                        <a:rPr lang="en-CA" sz="1200" dirty="0">
                          <a:effectLst/>
                        </a:rPr>
                        <a:t>1742.932352</a:t>
                      </a:r>
                    </a:p>
                  </a:txBody>
                  <a:tcPr marL="50800" marR="50800" marT="25400" marB="25400" anchor="ctr"/>
                </a:tc>
                <a:tc>
                  <a:txBody>
                    <a:bodyPr/>
                    <a:lstStyle/>
                    <a:p>
                      <a:pPr algn="ctr"/>
                      <a:r>
                        <a:rPr lang="en-CA" sz="1200" dirty="0">
                          <a:effectLst/>
                        </a:rPr>
                        <a:t>382.0</a:t>
                      </a:r>
                    </a:p>
                  </a:txBody>
                  <a:tcPr marL="50800" marR="50800" marT="25400" marB="25400" anchor="ctr"/>
                </a:tc>
                <a:tc>
                  <a:txBody>
                    <a:bodyPr/>
                    <a:lstStyle/>
                    <a:p>
                      <a:pPr algn="ctr"/>
                      <a:r>
                        <a:rPr lang="en-CA" sz="1200" dirty="0">
                          <a:effectLst/>
                        </a:rPr>
                        <a:t>149.265957</a:t>
                      </a:r>
                    </a:p>
                  </a:txBody>
                  <a:tcPr marL="50800" marR="50800" marT="25400" marB="25400" anchor="ctr"/>
                </a:tc>
                <a:extLst>
                  <a:ext uri="{0D108BD9-81ED-4DB2-BD59-A6C34878D82A}">
                    <a16:rowId xmlns:a16="http://schemas.microsoft.com/office/drawing/2014/main" val="431158113"/>
                  </a:ext>
                </a:extLst>
              </a:tr>
              <a:tr h="289410">
                <a:tc gridSpan="5">
                  <a:txBody>
                    <a:bodyPr/>
                    <a:lstStyle/>
                    <a:p>
                      <a:pPr algn="l" fontAlgn="ctr"/>
                      <a:r>
                        <a:rPr lang="en-CA" sz="1200" dirty="0">
                          <a:effectLst/>
                        </a:rPr>
                        <a:t>Married</a:t>
                      </a:r>
                    </a:p>
                  </a:txBody>
                  <a:tcPr marL="50800" marR="50800" marT="25400" marB="25400" anchor="ctr"/>
                </a:tc>
                <a:tc hMerge="1">
                  <a:txBody>
                    <a:bodyPr/>
                    <a:lstStyle/>
                    <a:p>
                      <a:pPr algn="r" fontAlgn="ctr"/>
                      <a:endParaRPr lang="en-CA" sz="1200" dirty="0">
                        <a:effectLst/>
                      </a:endParaRPr>
                    </a:p>
                  </a:txBody>
                  <a:tcPr marL="50800" marR="50800" marT="25400" marB="25400" anchor="ctr"/>
                </a:tc>
                <a:tc hMerge="1">
                  <a:txBody>
                    <a:bodyPr/>
                    <a:lstStyle/>
                    <a:p>
                      <a:endParaRPr lang="en-CA"/>
                    </a:p>
                  </a:txBody>
                  <a:tcPr/>
                </a:tc>
                <a:tc hMerge="1">
                  <a:txBody>
                    <a:bodyPr/>
                    <a:lstStyle/>
                    <a:p>
                      <a:pPr algn="r" fontAlgn="ctr"/>
                      <a:endParaRPr lang="en-CA" sz="1200" dirty="0">
                        <a:effectLst/>
                      </a:endParaRPr>
                    </a:p>
                  </a:txBody>
                  <a:tcPr marL="50800" marR="50800" marT="25400" marB="25400" anchor="ctr"/>
                </a:tc>
                <a:tc hMerge="1">
                  <a:txBody>
                    <a:bodyPr/>
                    <a:lstStyle/>
                    <a:p>
                      <a:pPr algn="r" fontAlgn="ctr"/>
                      <a:endParaRPr lang="en-CA" sz="1200" dirty="0">
                        <a:effectLst/>
                      </a:endParaRPr>
                    </a:p>
                  </a:txBody>
                  <a:tcPr marL="50800" marR="50800" marT="25400" marB="25400" anchor="ctr"/>
                </a:tc>
                <a:extLst>
                  <a:ext uri="{0D108BD9-81ED-4DB2-BD59-A6C34878D82A}">
                    <a16:rowId xmlns:a16="http://schemas.microsoft.com/office/drawing/2014/main" val="1234491611"/>
                  </a:ext>
                </a:extLst>
              </a:tr>
              <a:tr h="289410">
                <a:tc>
                  <a:txBody>
                    <a:bodyPr/>
                    <a:lstStyle/>
                    <a:p>
                      <a:pPr algn="ctr" fontAlgn="ctr"/>
                      <a:r>
                        <a:rPr lang="en-CA" sz="1200" b="0" dirty="0">
                          <a:effectLst/>
                        </a:rPr>
                        <a:t>No</a:t>
                      </a:r>
                    </a:p>
                  </a:txBody>
                  <a:tcPr marL="50800" marR="50800" marT="25400" marB="25400" anchor="ctr"/>
                </a:tc>
                <a:tc>
                  <a:txBody>
                    <a:bodyPr/>
                    <a:lstStyle/>
                    <a:p>
                      <a:pPr algn="ctr"/>
                      <a:r>
                        <a:rPr lang="en-CA" sz="1200" dirty="0">
                          <a:effectLst/>
                        </a:rPr>
                        <a:t>4970.384977</a:t>
                      </a:r>
                    </a:p>
                  </a:txBody>
                  <a:tcPr marL="50800" marR="50800" marT="25400" marB="25400" anchor="ctr"/>
                </a:tc>
                <a:tc>
                  <a:txBody>
                    <a:bodyPr/>
                    <a:lstStyle/>
                    <a:p>
                      <a:pPr algn="ctr"/>
                      <a:r>
                        <a:rPr lang="en-CA" sz="1200">
                          <a:effectLst/>
                        </a:rPr>
                        <a:t>1316.558685</a:t>
                      </a:r>
                      <a:endParaRPr lang="en-CA" sz="1200" dirty="0">
                        <a:effectLst/>
                      </a:endParaRPr>
                    </a:p>
                  </a:txBody>
                  <a:tcPr marL="50800" marR="50800" marT="25400" marB="25400" anchor="ctr"/>
                </a:tc>
                <a:tc>
                  <a:txBody>
                    <a:bodyPr/>
                    <a:lstStyle/>
                    <a:p>
                      <a:pPr algn="ctr"/>
                      <a:r>
                        <a:rPr lang="en-CA" sz="1200">
                          <a:effectLst/>
                        </a:rPr>
                        <a:t>167.0</a:t>
                      </a:r>
                    </a:p>
                  </a:txBody>
                  <a:tcPr marL="50800" marR="50800" marT="25400" marB="25400" anchor="ctr"/>
                </a:tc>
                <a:tc>
                  <a:txBody>
                    <a:bodyPr/>
                    <a:lstStyle/>
                    <a:p>
                      <a:pPr algn="ctr"/>
                      <a:r>
                        <a:rPr lang="en-CA" sz="1200">
                          <a:effectLst/>
                        </a:rPr>
                        <a:t>128.883495</a:t>
                      </a:r>
                    </a:p>
                  </a:txBody>
                  <a:tcPr marL="50800" marR="50800" marT="25400" marB="25400" anchor="ctr"/>
                </a:tc>
                <a:extLst>
                  <a:ext uri="{0D108BD9-81ED-4DB2-BD59-A6C34878D82A}">
                    <a16:rowId xmlns:a16="http://schemas.microsoft.com/office/drawing/2014/main" val="1987896145"/>
                  </a:ext>
                </a:extLst>
              </a:tr>
              <a:tr h="289410">
                <a:tc>
                  <a:txBody>
                    <a:bodyPr/>
                    <a:lstStyle/>
                    <a:p>
                      <a:pPr algn="ctr" fontAlgn="ctr"/>
                      <a:r>
                        <a:rPr lang="en-CA" sz="1200" b="0" dirty="0">
                          <a:effectLst/>
                        </a:rPr>
                        <a:t>Yes</a:t>
                      </a:r>
                    </a:p>
                  </a:txBody>
                  <a:tcPr marL="50800" marR="50800" marT="25400" marB="25400" anchor="ctr"/>
                </a:tc>
                <a:tc>
                  <a:txBody>
                    <a:bodyPr/>
                    <a:lstStyle/>
                    <a:p>
                      <a:pPr algn="ctr"/>
                      <a:r>
                        <a:rPr lang="en-CA" sz="1200" dirty="0">
                          <a:effectLst/>
                        </a:rPr>
                        <a:t>5629.173367</a:t>
                      </a:r>
                    </a:p>
                  </a:txBody>
                  <a:tcPr marL="50800" marR="50800" marT="25400" marB="25400" anchor="ctr"/>
                </a:tc>
                <a:tc>
                  <a:txBody>
                    <a:bodyPr/>
                    <a:lstStyle/>
                    <a:p>
                      <a:pPr algn="ctr"/>
                      <a:r>
                        <a:rPr lang="en-CA" sz="1200" dirty="0">
                          <a:effectLst/>
                        </a:rPr>
                        <a:t>1794.632965</a:t>
                      </a:r>
                    </a:p>
                  </a:txBody>
                  <a:tcPr marL="50800" marR="50800" marT="25400" marB="25400" anchor="ctr"/>
                </a:tc>
                <a:tc>
                  <a:txBody>
                    <a:bodyPr/>
                    <a:lstStyle/>
                    <a:p>
                      <a:pPr algn="ctr"/>
                      <a:r>
                        <a:rPr lang="en-CA" sz="1200" dirty="0">
                          <a:effectLst/>
                        </a:rPr>
                        <a:t>305.0</a:t>
                      </a:r>
                    </a:p>
                  </a:txBody>
                  <a:tcPr marL="50800" marR="50800" marT="25400" marB="25400" anchor="ctr"/>
                </a:tc>
                <a:tc>
                  <a:txBody>
                    <a:bodyPr/>
                    <a:lstStyle/>
                    <a:p>
                      <a:pPr algn="ctr"/>
                      <a:r>
                        <a:rPr lang="en-CA" sz="1200" dirty="0">
                          <a:effectLst/>
                        </a:rPr>
                        <a:t>155.750000</a:t>
                      </a:r>
                    </a:p>
                  </a:txBody>
                  <a:tcPr marL="50800" marR="50800" marT="25400" marB="25400" anchor="ctr"/>
                </a:tc>
                <a:extLst>
                  <a:ext uri="{0D108BD9-81ED-4DB2-BD59-A6C34878D82A}">
                    <a16:rowId xmlns:a16="http://schemas.microsoft.com/office/drawing/2014/main" val="1178952312"/>
                  </a:ext>
                </a:extLst>
              </a:tr>
              <a:tr h="289410">
                <a:tc gridSpan="5">
                  <a:txBody>
                    <a:bodyPr/>
                    <a:lstStyle/>
                    <a:p>
                      <a:pPr algn="l" fontAlgn="ctr"/>
                      <a:r>
                        <a:rPr lang="en-CA" sz="1200" dirty="0" err="1">
                          <a:effectLst/>
                        </a:rPr>
                        <a:t>Self_Employed</a:t>
                      </a:r>
                      <a:endParaRPr lang="en-CA" sz="1200" dirty="0">
                        <a:effectLst/>
                      </a:endParaRPr>
                    </a:p>
                  </a:txBody>
                  <a:tcPr marL="50800" marR="50800" marT="25400" marB="25400" anchor="ctr"/>
                </a:tc>
                <a:tc hMerge="1">
                  <a:txBody>
                    <a:bodyPr/>
                    <a:lstStyle/>
                    <a:p>
                      <a:pPr algn="r" fontAlgn="ctr"/>
                      <a:endParaRPr lang="en-CA" sz="1200" dirty="0">
                        <a:effectLst/>
                      </a:endParaRPr>
                    </a:p>
                  </a:txBody>
                  <a:tcPr marL="50800" marR="50800" marT="25400" marB="25400" anchor="ctr"/>
                </a:tc>
                <a:tc hMerge="1">
                  <a:txBody>
                    <a:bodyPr/>
                    <a:lstStyle/>
                    <a:p>
                      <a:endParaRPr lang="en-CA"/>
                    </a:p>
                  </a:txBody>
                  <a:tcPr/>
                </a:tc>
                <a:tc hMerge="1">
                  <a:txBody>
                    <a:bodyPr/>
                    <a:lstStyle/>
                    <a:p>
                      <a:pPr algn="r" fontAlgn="ctr"/>
                      <a:endParaRPr lang="en-CA" sz="1200" dirty="0">
                        <a:effectLst/>
                      </a:endParaRPr>
                    </a:p>
                  </a:txBody>
                  <a:tcPr marL="50800" marR="50800" marT="25400" marB="25400" anchor="ctr"/>
                </a:tc>
                <a:tc hMerge="1">
                  <a:txBody>
                    <a:bodyPr/>
                    <a:lstStyle/>
                    <a:p>
                      <a:pPr algn="r" fontAlgn="ctr"/>
                      <a:endParaRPr lang="en-CA" sz="1200" dirty="0">
                        <a:effectLst/>
                      </a:endParaRPr>
                    </a:p>
                  </a:txBody>
                  <a:tcPr marL="50800" marR="50800" marT="25400" marB="25400" anchor="ctr"/>
                </a:tc>
                <a:extLst>
                  <a:ext uri="{0D108BD9-81ED-4DB2-BD59-A6C34878D82A}">
                    <a16:rowId xmlns:a16="http://schemas.microsoft.com/office/drawing/2014/main" val="3621617803"/>
                  </a:ext>
                </a:extLst>
              </a:tr>
              <a:tr h="289410">
                <a:tc>
                  <a:txBody>
                    <a:bodyPr/>
                    <a:lstStyle/>
                    <a:p>
                      <a:pPr algn="ctr" fontAlgn="ctr"/>
                      <a:r>
                        <a:rPr lang="en-CA" sz="1200" b="0" dirty="0">
                          <a:effectLst/>
                        </a:rPr>
                        <a:t>No</a:t>
                      </a:r>
                    </a:p>
                  </a:txBody>
                  <a:tcPr marL="50800" marR="50800" marT="25400" marB="25400" anchor="ctr"/>
                </a:tc>
                <a:tc>
                  <a:txBody>
                    <a:bodyPr/>
                    <a:lstStyle/>
                    <a:p>
                      <a:pPr algn="ctr"/>
                      <a:r>
                        <a:rPr lang="en-CA" sz="1200" dirty="0">
                          <a:effectLst/>
                        </a:rPr>
                        <a:t>5049.748000</a:t>
                      </a:r>
                    </a:p>
                  </a:txBody>
                  <a:tcPr marL="50800" marR="50800" marT="25400" marB="25400" anchor="ctr"/>
                </a:tc>
                <a:tc>
                  <a:txBody>
                    <a:bodyPr/>
                    <a:lstStyle/>
                    <a:p>
                      <a:pPr algn="ctr"/>
                      <a:r>
                        <a:rPr lang="en-CA" sz="1200">
                          <a:effectLst/>
                        </a:rPr>
                        <a:t>1580.989840</a:t>
                      </a:r>
                      <a:endParaRPr lang="en-CA" sz="1200" dirty="0">
                        <a:effectLst/>
                      </a:endParaRPr>
                    </a:p>
                  </a:txBody>
                  <a:tcPr marL="50800" marR="50800" marT="25400" marB="25400" anchor="ctr"/>
                </a:tc>
                <a:tc>
                  <a:txBody>
                    <a:bodyPr/>
                    <a:lstStyle/>
                    <a:p>
                      <a:pPr algn="ctr"/>
                      <a:r>
                        <a:rPr lang="en-CA" sz="1200">
                          <a:effectLst/>
                        </a:rPr>
                        <a:t>387.0</a:t>
                      </a:r>
                    </a:p>
                  </a:txBody>
                  <a:tcPr marL="50800" marR="50800" marT="25400" marB="25400" anchor="ctr"/>
                </a:tc>
                <a:tc>
                  <a:txBody>
                    <a:bodyPr/>
                    <a:lstStyle/>
                    <a:p>
                      <a:pPr algn="ctr"/>
                      <a:r>
                        <a:rPr lang="en-CA" sz="1200" dirty="0">
                          <a:effectLst/>
                        </a:rPr>
                        <a:t>141.748963</a:t>
                      </a:r>
                    </a:p>
                  </a:txBody>
                  <a:tcPr marL="50800" marR="50800" marT="25400" marB="25400" anchor="ctr"/>
                </a:tc>
                <a:extLst>
                  <a:ext uri="{0D108BD9-81ED-4DB2-BD59-A6C34878D82A}">
                    <a16:rowId xmlns:a16="http://schemas.microsoft.com/office/drawing/2014/main" val="880180640"/>
                  </a:ext>
                </a:extLst>
              </a:tr>
              <a:tr h="289410">
                <a:tc>
                  <a:txBody>
                    <a:bodyPr/>
                    <a:lstStyle/>
                    <a:p>
                      <a:pPr algn="ctr" fontAlgn="ctr"/>
                      <a:r>
                        <a:rPr lang="en-CA" sz="1200" b="0" dirty="0">
                          <a:effectLst/>
                        </a:rPr>
                        <a:t>Yes</a:t>
                      </a:r>
                    </a:p>
                  </a:txBody>
                  <a:tcPr marL="50800" marR="50800" marT="25400" marB="25400" anchor="ctr"/>
                </a:tc>
                <a:tc>
                  <a:txBody>
                    <a:bodyPr/>
                    <a:lstStyle/>
                    <a:p>
                      <a:pPr algn="ctr"/>
                      <a:r>
                        <a:rPr lang="en-CA" sz="1200" dirty="0">
                          <a:effectLst/>
                        </a:rPr>
                        <a:t>7380.817073</a:t>
                      </a:r>
                    </a:p>
                  </a:txBody>
                  <a:tcPr marL="50800" marR="50800" marT="25400" marB="25400" anchor="ctr"/>
                </a:tc>
                <a:tc>
                  <a:txBody>
                    <a:bodyPr/>
                    <a:lstStyle/>
                    <a:p>
                      <a:pPr algn="ctr"/>
                      <a:r>
                        <a:rPr lang="en-CA" sz="1200" dirty="0">
                          <a:effectLst/>
                        </a:rPr>
                        <a:t>1501.341463</a:t>
                      </a:r>
                    </a:p>
                  </a:txBody>
                  <a:tcPr marL="50800" marR="50800" marT="25400" marB="25400" anchor="ctr"/>
                </a:tc>
                <a:tc>
                  <a:txBody>
                    <a:bodyPr/>
                    <a:lstStyle/>
                    <a:p>
                      <a:pPr algn="ctr"/>
                      <a:r>
                        <a:rPr lang="en-CA" sz="1200">
                          <a:effectLst/>
                        </a:rPr>
                        <a:t>63.0</a:t>
                      </a:r>
                    </a:p>
                  </a:txBody>
                  <a:tcPr marL="50800" marR="50800" marT="25400" marB="25400" anchor="ctr"/>
                </a:tc>
                <a:tc>
                  <a:txBody>
                    <a:bodyPr/>
                    <a:lstStyle/>
                    <a:p>
                      <a:pPr algn="ctr"/>
                      <a:r>
                        <a:rPr lang="en-CA" sz="1200" dirty="0">
                          <a:effectLst/>
                        </a:rPr>
                        <a:t>172.000000</a:t>
                      </a:r>
                    </a:p>
                  </a:txBody>
                  <a:tcPr marL="50800" marR="50800" marT="25400" marB="25400" anchor="ctr"/>
                </a:tc>
                <a:extLst>
                  <a:ext uri="{0D108BD9-81ED-4DB2-BD59-A6C34878D82A}">
                    <a16:rowId xmlns:a16="http://schemas.microsoft.com/office/drawing/2014/main" val="4173515316"/>
                  </a:ext>
                </a:extLst>
              </a:tr>
              <a:tr h="289410">
                <a:tc gridSpan="5">
                  <a:txBody>
                    <a:bodyPr/>
                    <a:lstStyle/>
                    <a:p>
                      <a:pPr algn="l" fontAlgn="ctr"/>
                      <a:r>
                        <a:rPr lang="en-CA" sz="1200" dirty="0">
                          <a:effectLst/>
                        </a:rPr>
                        <a:t>Education</a:t>
                      </a:r>
                    </a:p>
                  </a:txBody>
                  <a:tcPr marL="50800" marR="50800" marT="25400" marB="25400" anchor="ctr"/>
                </a:tc>
                <a:tc hMerge="1">
                  <a:txBody>
                    <a:bodyPr/>
                    <a:lstStyle/>
                    <a:p>
                      <a:pPr algn="r" fontAlgn="ctr"/>
                      <a:endParaRPr lang="en-CA" sz="1200" dirty="0">
                        <a:effectLst/>
                      </a:endParaRPr>
                    </a:p>
                  </a:txBody>
                  <a:tcPr marL="50800" marR="50800" marT="25400" marB="25400" anchor="ctr"/>
                </a:tc>
                <a:tc hMerge="1">
                  <a:txBody>
                    <a:bodyPr/>
                    <a:lstStyle/>
                    <a:p>
                      <a:endParaRPr lang="en-CA"/>
                    </a:p>
                  </a:txBody>
                  <a:tcPr/>
                </a:tc>
                <a:tc hMerge="1">
                  <a:txBody>
                    <a:bodyPr/>
                    <a:lstStyle/>
                    <a:p>
                      <a:pPr algn="r" fontAlgn="ctr"/>
                      <a:endParaRPr lang="en-CA" sz="1200" dirty="0">
                        <a:effectLst/>
                      </a:endParaRPr>
                    </a:p>
                  </a:txBody>
                  <a:tcPr marL="50800" marR="50800" marT="25400" marB="25400" anchor="ctr"/>
                </a:tc>
                <a:tc hMerge="1">
                  <a:txBody>
                    <a:bodyPr/>
                    <a:lstStyle/>
                    <a:p>
                      <a:pPr algn="r" fontAlgn="ctr"/>
                      <a:endParaRPr lang="en-CA" sz="1200" dirty="0">
                        <a:effectLst/>
                      </a:endParaRPr>
                    </a:p>
                  </a:txBody>
                  <a:tcPr marL="50800" marR="50800" marT="25400" marB="25400" anchor="ctr"/>
                </a:tc>
                <a:extLst>
                  <a:ext uri="{0D108BD9-81ED-4DB2-BD59-A6C34878D82A}">
                    <a16:rowId xmlns:a16="http://schemas.microsoft.com/office/drawing/2014/main" val="3189828329"/>
                  </a:ext>
                </a:extLst>
              </a:tr>
              <a:tr h="289410">
                <a:tc>
                  <a:txBody>
                    <a:bodyPr/>
                    <a:lstStyle/>
                    <a:p>
                      <a:pPr algn="ctr" fontAlgn="ctr"/>
                      <a:r>
                        <a:rPr lang="en-CA" sz="1200" b="0" dirty="0">
                          <a:effectLst/>
                        </a:rPr>
                        <a:t>Graduate</a:t>
                      </a:r>
                    </a:p>
                  </a:txBody>
                  <a:tcPr marL="50800" marR="50800" marT="25400" marB="25400" anchor="ctr"/>
                </a:tc>
                <a:tc>
                  <a:txBody>
                    <a:bodyPr/>
                    <a:lstStyle/>
                    <a:p>
                      <a:pPr algn="ctr"/>
                      <a:r>
                        <a:rPr lang="en-CA" sz="1200" dirty="0">
                          <a:effectLst/>
                        </a:rPr>
                        <a:t>5857.433333</a:t>
                      </a:r>
                    </a:p>
                  </a:txBody>
                  <a:tcPr marL="50800" marR="50800" marT="25400" marB="25400" anchor="ctr"/>
                </a:tc>
                <a:tc>
                  <a:txBody>
                    <a:bodyPr/>
                    <a:lstStyle/>
                    <a:p>
                      <a:pPr algn="ctr"/>
                      <a:r>
                        <a:rPr lang="en-CA" sz="1200">
                          <a:effectLst/>
                        </a:rPr>
                        <a:t>1717.474833</a:t>
                      </a:r>
                      <a:endParaRPr lang="en-CA" sz="1200" dirty="0">
                        <a:effectLst/>
                      </a:endParaRPr>
                    </a:p>
                  </a:txBody>
                  <a:tcPr marL="50800" marR="50800" marT="25400" marB="25400" anchor="ctr"/>
                </a:tc>
                <a:tc>
                  <a:txBody>
                    <a:bodyPr/>
                    <a:lstStyle/>
                    <a:p>
                      <a:pPr algn="ctr"/>
                      <a:r>
                        <a:rPr lang="en-CA" sz="1200" dirty="0">
                          <a:effectLst/>
                        </a:rPr>
                        <a:t>380.0</a:t>
                      </a:r>
                    </a:p>
                  </a:txBody>
                  <a:tcPr marL="50800" marR="50800" marT="25400" marB="25400" anchor="ctr"/>
                </a:tc>
                <a:tc>
                  <a:txBody>
                    <a:bodyPr/>
                    <a:lstStyle/>
                    <a:p>
                      <a:pPr algn="ctr"/>
                      <a:r>
                        <a:rPr lang="en-CA" sz="1200" dirty="0">
                          <a:effectLst/>
                        </a:rPr>
                        <a:t>154.060215</a:t>
                      </a:r>
                    </a:p>
                  </a:txBody>
                  <a:tcPr marL="50800" marR="50800" marT="25400" marB="25400" anchor="ctr"/>
                </a:tc>
                <a:extLst>
                  <a:ext uri="{0D108BD9-81ED-4DB2-BD59-A6C34878D82A}">
                    <a16:rowId xmlns:a16="http://schemas.microsoft.com/office/drawing/2014/main" val="2700761689"/>
                  </a:ext>
                </a:extLst>
              </a:tr>
              <a:tr h="289410">
                <a:tc>
                  <a:txBody>
                    <a:bodyPr/>
                    <a:lstStyle/>
                    <a:p>
                      <a:pPr algn="ctr" fontAlgn="ctr"/>
                      <a:r>
                        <a:rPr lang="en-CA" sz="1200" b="0" dirty="0">
                          <a:effectLst/>
                        </a:rPr>
                        <a:t>Not Graduate</a:t>
                      </a:r>
                    </a:p>
                  </a:txBody>
                  <a:tcPr marL="50800" marR="50800" marT="25400" marB="25400" anchor="ctr"/>
                </a:tc>
                <a:tc>
                  <a:txBody>
                    <a:bodyPr/>
                    <a:lstStyle/>
                    <a:p>
                      <a:pPr algn="ctr"/>
                      <a:r>
                        <a:rPr lang="en-CA" sz="1200" dirty="0">
                          <a:effectLst/>
                        </a:rPr>
                        <a:t>3777.283582</a:t>
                      </a:r>
                    </a:p>
                  </a:txBody>
                  <a:tcPr marL="50800" marR="50800" marT="25400" marB="25400" anchor="ctr"/>
                </a:tc>
                <a:tc>
                  <a:txBody>
                    <a:bodyPr/>
                    <a:lstStyle/>
                    <a:p>
                      <a:pPr algn="ctr"/>
                      <a:r>
                        <a:rPr lang="en-CA" sz="1200" dirty="0">
                          <a:effectLst/>
                        </a:rPr>
                        <a:t>1276.544776</a:t>
                      </a:r>
                    </a:p>
                  </a:txBody>
                  <a:tcPr marL="50800" marR="50800" marT="25400" marB="25400" anchor="ctr"/>
                </a:tc>
                <a:tc>
                  <a:txBody>
                    <a:bodyPr/>
                    <a:lstStyle/>
                    <a:p>
                      <a:pPr algn="ctr"/>
                      <a:r>
                        <a:rPr lang="en-CA" sz="1200">
                          <a:effectLst/>
                        </a:rPr>
                        <a:t>95.0</a:t>
                      </a:r>
                    </a:p>
                  </a:txBody>
                  <a:tcPr marL="50800" marR="50800" marT="25400" marB="25400" anchor="ctr"/>
                </a:tc>
                <a:tc>
                  <a:txBody>
                    <a:bodyPr/>
                    <a:lstStyle/>
                    <a:p>
                      <a:pPr algn="ctr"/>
                      <a:r>
                        <a:rPr lang="en-CA" sz="1200" dirty="0">
                          <a:effectLst/>
                        </a:rPr>
                        <a:t>118.409449</a:t>
                      </a:r>
                    </a:p>
                  </a:txBody>
                  <a:tcPr marL="50800" marR="50800" marT="25400" marB="25400" anchor="ctr"/>
                </a:tc>
                <a:extLst>
                  <a:ext uri="{0D108BD9-81ED-4DB2-BD59-A6C34878D82A}">
                    <a16:rowId xmlns:a16="http://schemas.microsoft.com/office/drawing/2014/main" val="3691345302"/>
                  </a:ext>
                </a:extLst>
              </a:tr>
            </a:tbl>
          </a:graphicData>
        </a:graphic>
      </p:graphicFrame>
      <p:sp>
        <p:nvSpPr>
          <p:cNvPr id="8" name="TextBox 7">
            <a:extLst>
              <a:ext uri="{FF2B5EF4-FFF2-40B4-BE49-F238E27FC236}">
                <a16:creationId xmlns:a16="http://schemas.microsoft.com/office/drawing/2014/main" id="{58C74665-8FD4-65D4-ABF8-8A5EC238CF2E}"/>
              </a:ext>
            </a:extLst>
          </p:cNvPr>
          <p:cNvSpPr txBox="1"/>
          <p:nvPr/>
        </p:nvSpPr>
        <p:spPr>
          <a:xfrm>
            <a:off x="994180" y="110464"/>
            <a:ext cx="10095221" cy="369332"/>
          </a:xfrm>
          <a:prstGeom prst="rect">
            <a:avLst/>
          </a:prstGeom>
          <a:noFill/>
        </p:spPr>
        <p:txBody>
          <a:bodyPr wrap="square" rtlCol="0">
            <a:spAutoFit/>
          </a:bodyPr>
          <a:lstStyle/>
          <a:p>
            <a:r>
              <a:rPr lang="en-CA" dirty="0"/>
              <a:t>PIVOT TABLE for categorical variables with numeric </a:t>
            </a:r>
          </a:p>
        </p:txBody>
      </p:sp>
      <p:sp>
        <p:nvSpPr>
          <p:cNvPr id="9" name="TextBox 8">
            <a:extLst>
              <a:ext uri="{FF2B5EF4-FFF2-40B4-BE49-F238E27FC236}">
                <a16:creationId xmlns:a16="http://schemas.microsoft.com/office/drawing/2014/main" id="{F5156665-FCE5-5514-BD63-B3FC7BCFA769}"/>
              </a:ext>
            </a:extLst>
          </p:cNvPr>
          <p:cNvSpPr txBox="1"/>
          <p:nvPr/>
        </p:nvSpPr>
        <p:spPr>
          <a:xfrm>
            <a:off x="9211506" y="673613"/>
            <a:ext cx="2215426" cy="4893647"/>
          </a:xfrm>
          <a:prstGeom prst="rect">
            <a:avLst/>
          </a:prstGeom>
          <a:noFill/>
        </p:spPr>
        <p:txBody>
          <a:bodyPr wrap="square" rtlCol="0">
            <a:spAutoFit/>
          </a:bodyPr>
          <a:lstStyle/>
          <a:p>
            <a:r>
              <a:rPr lang="en-CA" sz="1200" dirty="0"/>
              <a:t>### Analysis</a:t>
            </a:r>
          </a:p>
          <a:p>
            <a:pPr marL="228600" indent="-228600">
              <a:buAutoNum type="arabicPeriod"/>
            </a:pPr>
            <a:r>
              <a:rPr lang="en-CA" sz="1200" dirty="0"/>
              <a:t>There is not much difference between the mean income of applicant income who got the loan and those who did not. </a:t>
            </a:r>
          </a:p>
          <a:p>
            <a:pPr marL="228600" indent="-228600">
              <a:buAutoNum type="arabicPeriod"/>
            </a:pPr>
            <a:r>
              <a:rPr lang="en-CA" sz="1200" dirty="0"/>
              <a:t>Applicants that had there loan rejected had asked for a greater loan on average, which might be the reason for rejection.</a:t>
            </a:r>
          </a:p>
          <a:p>
            <a:pPr marL="228600" indent="-228600">
              <a:buAutoNum type="arabicPeriod"/>
            </a:pPr>
            <a:r>
              <a:rPr lang="en-CA" sz="1200" dirty="0"/>
              <a:t>On average, Male’s have a higher income and higher loan amount. </a:t>
            </a:r>
          </a:p>
          <a:p>
            <a:pPr marL="228600" indent="-228600">
              <a:buAutoNum type="arabicPeriod"/>
            </a:pPr>
            <a:r>
              <a:rPr lang="en-CA" sz="1200" dirty="0"/>
              <a:t>More married people have applied for the loan and for a lot of them the loan amount is high. This might be due to house or car loans that couple take out.</a:t>
            </a:r>
          </a:p>
          <a:p>
            <a:pPr marL="228600" indent="-228600">
              <a:buAutoNum type="arabicPeriod"/>
            </a:pPr>
            <a:r>
              <a:rPr lang="en-CA" sz="1200" dirty="0"/>
              <a:t>Self-employed individuals have a higher income and higher loan amount. </a:t>
            </a:r>
          </a:p>
          <a:p>
            <a:pPr marL="228600" indent="-228600">
              <a:buAutoNum type="arabicPeriod"/>
            </a:pPr>
            <a:r>
              <a:rPr lang="en-CA" sz="1200" dirty="0"/>
              <a:t>On average applicants that are graduate have a higher income. </a:t>
            </a:r>
          </a:p>
        </p:txBody>
      </p:sp>
    </p:spTree>
    <p:extLst>
      <p:ext uri="{BB962C8B-B14F-4D97-AF65-F5344CB8AC3E}">
        <p14:creationId xmlns:p14="http://schemas.microsoft.com/office/powerpoint/2010/main" val="3542473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153EDB2-4AAD-43F4-AE78-4D326C813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grpSp>
        <p:nvGrpSpPr>
          <p:cNvPr id="11" name="Group 10">
            <a:extLst>
              <a:ext uri="{FF2B5EF4-FFF2-40B4-BE49-F238E27FC236}">
                <a16:creationId xmlns:a16="http://schemas.microsoft.com/office/drawing/2014/main" id="{A3CB7779-72E2-4E92-AE18-6BBC335DD8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7625" y="0"/>
            <a:ext cx="11097905" cy="6858000"/>
            <a:chOff x="547625" y="0"/>
            <a:chExt cx="11097905" cy="6858000"/>
          </a:xfrm>
        </p:grpSpPr>
        <p:sp>
          <p:nvSpPr>
            <p:cNvPr id="12" name="Freeform: Shape 11">
              <a:extLst>
                <a:ext uri="{FF2B5EF4-FFF2-40B4-BE49-F238E27FC236}">
                  <a16:creationId xmlns:a16="http://schemas.microsoft.com/office/drawing/2014/main" id="{175B9DA5-08BD-40EA-B06C-3D3CCD06A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7575" y="0"/>
              <a:ext cx="10345003"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9EE62D72-11EF-40E9-BF23-0FCAEACDD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0867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676336F2-6633-4E26-8760-05F94D87D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7523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39F3102E-7749-422F-8F51-A148252B8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7625" y="0"/>
              <a:ext cx="2209181"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871191CD-1211-4C40-9D45-449D9BE65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36349" y="0"/>
              <a:ext cx="2209181" cy="6858000"/>
            </a:xfrm>
            <a:custGeom>
              <a:avLst/>
              <a:gdLst>
                <a:gd name="connsiteX0" fmla="*/ 937727 w 2209181"/>
                <a:gd name="connsiteY0" fmla="*/ 0 h 6858000"/>
                <a:gd name="connsiteX1" fmla="*/ 955085 w 2209181"/>
                <a:gd name="connsiteY1" fmla="*/ 0 h 6858000"/>
                <a:gd name="connsiteX2" fmla="*/ 982018 w 2209181"/>
                <a:gd name="connsiteY2" fmla="*/ 25210 h 6858000"/>
                <a:gd name="connsiteX3" fmla="*/ 2202283 w 2209181"/>
                <a:gd name="connsiteY3" fmla="*/ 3810283 h 6858000"/>
                <a:gd name="connsiteX4" fmla="*/ 236958 w 2209181"/>
                <a:gd name="connsiteY4" fmla="*/ 6682507 h 6858000"/>
                <a:gd name="connsiteX5" fmla="*/ 19349 w 2209181"/>
                <a:gd name="connsiteY5" fmla="*/ 6858000 h 6858000"/>
                <a:gd name="connsiteX6" fmla="*/ 0 w 2209181"/>
                <a:gd name="connsiteY6" fmla="*/ 6858000 h 6858000"/>
                <a:gd name="connsiteX7" fmla="*/ 218679 w 2209181"/>
                <a:gd name="connsiteY7" fmla="*/ 6681644 h 6858000"/>
                <a:gd name="connsiteX8" fmla="*/ 2184004 w 2209181"/>
                <a:gd name="connsiteY8" fmla="*/ 3809420 h 6858000"/>
                <a:gd name="connsiteX9" fmla="*/ 963738 w 2209181"/>
                <a:gd name="connsiteY9" fmla="*/ 243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37727" y="0"/>
                  </a:moveTo>
                  <a:lnTo>
                    <a:pt x="955085" y="0"/>
                  </a:lnTo>
                  <a:lnTo>
                    <a:pt x="982018" y="25210"/>
                  </a:lnTo>
                  <a:cubicBezTo>
                    <a:pt x="1836289" y="886318"/>
                    <a:pt x="2270080" y="2270266"/>
                    <a:pt x="2202283" y="3810283"/>
                  </a:cubicBezTo>
                  <a:cubicBezTo>
                    <a:pt x="2138530" y="5258455"/>
                    <a:pt x="1199288" y="5896573"/>
                    <a:pt x="236958" y="6682507"/>
                  </a:cubicBezTo>
                  <a:lnTo>
                    <a:pt x="19349" y="6858000"/>
                  </a:lnTo>
                  <a:lnTo>
                    <a:pt x="0" y="6858000"/>
                  </a:lnTo>
                  <a:lnTo>
                    <a:pt x="218679" y="6681644"/>
                  </a:lnTo>
                  <a:cubicBezTo>
                    <a:pt x="1181008" y="5895709"/>
                    <a:pt x="2120250" y="5257592"/>
                    <a:pt x="2184004" y="3809420"/>
                  </a:cubicBezTo>
                  <a:cubicBezTo>
                    <a:pt x="2251801" y="2269402"/>
                    <a:pt x="1818009" y="885455"/>
                    <a:pt x="963738" y="24346"/>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graphicFrame>
        <p:nvGraphicFramePr>
          <p:cNvPr id="4" name="Table 3">
            <a:extLst>
              <a:ext uri="{FF2B5EF4-FFF2-40B4-BE49-F238E27FC236}">
                <a16:creationId xmlns:a16="http://schemas.microsoft.com/office/drawing/2014/main" id="{2888A9BF-87BF-16C2-7799-1AD166B45E51}"/>
              </a:ext>
            </a:extLst>
          </p:cNvPr>
          <p:cNvGraphicFramePr>
            <a:graphicFrameLocks noGrp="1"/>
          </p:cNvGraphicFramePr>
          <p:nvPr>
            <p:extLst>
              <p:ext uri="{D42A27DB-BD31-4B8C-83A1-F6EECF244321}">
                <p14:modId xmlns:p14="http://schemas.microsoft.com/office/powerpoint/2010/main" val="2924478630"/>
              </p:ext>
            </p:extLst>
          </p:nvPr>
        </p:nvGraphicFramePr>
        <p:xfrm>
          <a:off x="1060982" y="411828"/>
          <a:ext cx="9716373" cy="5884263"/>
        </p:xfrm>
        <a:graphic>
          <a:graphicData uri="http://schemas.openxmlformats.org/drawingml/2006/table">
            <a:tbl>
              <a:tblPr firstRow="1" bandRow="1">
                <a:tableStyleId>{8EC20E35-A176-4012-BC5E-935CFFF8708E}</a:tableStyleId>
              </a:tblPr>
              <a:tblGrid>
                <a:gridCol w="1019840">
                  <a:extLst>
                    <a:ext uri="{9D8B030D-6E8A-4147-A177-3AD203B41FA5}">
                      <a16:colId xmlns:a16="http://schemas.microsoft.com/office/drawing/2014/main" val="292632804"/>
                    </a:ext>
                  </a:extLst>
                </a:gridCol>
                <a:gridCol w="690833">
                  <a:extLst>
                    <a:ext uri="{9D8B030D-6E8A-4147-A177-3AD203B41FA5}">
                      <a16:colId xmlns:a16="http://schemas.microsoft.com/office/drawing/2014/main" val="2300510759"/>
                    </a:ext>
                  </a:extLst>
                </a:gridCol>
                <a:gridCol w="733012">
                  <a:extLst>
                    <a:ext uri="{9D8B030D-6E8A-4147-A177-3AD203B41FA5}">
                      <a16:colId xmlns:a16="http://schemas.microsoft.com/office/drawing/2014/main" val="922794059"/>
                    </a:ext>
                  </a:extLst>
                </a:gridCol>
                <a:gridCol w="1196999">
                  <a:extLst>
                    <a:ext uri="{9D8B030D-6E8A-4147-A177-3AD203B41FA5}">
                      <a16:colId xmlns:a16="http://schemas.microsoft.com/office/drawing/2014/main" val="3372518046"/>
                    </a:ext>
                  </a:extLst>
                </a:gridCol>
                <a:gridCol w="1338305">
                  <a:extLst>
                    <a:ext uri="{9D8B030D-6E8A-4147-A177-3AD203B41FA5}">
                      <a16:colId xmlns:a16="http://schemas.microsoft.com/office/drawing/2014/main" val="1260179156"/>
                    </a:ext>
                  </a:extLst>
                </a:gridCol>
                <a:gridCol w="1500702">
                  <a:extLst>
                    <a:ext uri="{9D8B030D-6E8A-4147-A177-3AD203B41FA5}">
                      <a16:colId xmlns:a16="http://schemas.microsoft.com/office/drawing/2014/main" val="3727834312"/>
                    </a:ext>
                  </a:extLst>
                </a:gridCol>
                <a:gridCol w="1171691">
                  <a:extLst>
                    <a:ext uri="{9D8B030D-6E8A-4147-A177-3AD203B41FA5}">
                      <a16:colId xmlns:a16="http://schemas.microsoft.com/office/drawing/2014/main" val="3226495570"/>
                    </a:ext>
                  </a:extLst>
                </a:gridCol>
                <a:gridCol w="1064131">
                  <a:extLst>
                    <a:ext uri="{9D8B030D-6E8A-4147-A177-3AD203B41FA5}">
                      <a16:colId xmlns:a16="http://schemas.microsoft.com/office/drawing/2014/main" val="4104203488"/>
                    </a:ext>
                  </a:extLst>
                </a:gridCol>
                <a:gridCol w="1000860">
                  <a:extLst>
                    <a:ext uri="{9D8B030D-6E8A-4147-A177-3AD203B41FA5}">
                      <a16:colId xmlns:a16="http://schemas.microsoft.com/office/drawing/2014/main" val="587815542"/>
                    </a:ext>
                  </a:extLst>
                </a:gridCol>
              </a:tblGrid>
              <a:tr h="178311">
                <a:tc>
                  <a:txBody>
                    <a:bodyPr/>
                    <a:lstStyle/>
                    <a:p>
                      <a:pPr algn="l" fontAlgn="ctr"/>
                      <a:endParaRPr lang="en-CA" sz="1000">
                        <a:effectLst/>
                      </a:endParaRPr>
                    </a:p>
                  </a:txBody>
                  <a:tcPr marL="7435" marR="7435" marT="3717" marB="3717" anchor="ctr"/>
                </a:tc>
                <a:tc>
                  <a:txBody>
                    <a:bodyPr/>
                    <a:lstStyle/>
                    <a:p>
                      <a:pPr algn="l" fontAlgn="ctr"/>
                      <a:endParaRPr lang="en-CA" sz="1000">
                        <a:effectLst/>
                      </a:endParaRPr>
                    </a:p>
                  </a:txBody>
                  <a:tcPr marL="7435" marR="7435" marT="3717" marB="3717" anchor="ctr"/>
                </a:tc>
                <a:tc>
                  <a:txBody>
                    <a:bodyPr/>
                    <a:lstStyle/>
                    <a:p>
                      <a:pPr algn="l" fontAlgn="ctr"/>
                      <a:endParaRPr lang="en-CA" sz="1000">
                        <a:effectLst/>
                      </a:endParaRPr>
                    </a:p>
                  </a:txBody>
                  <a:tcPr marL="7435" marR="7435" marT="3717" marB="3717" anchor="ctr"/>
                </a:tc>
                <a:tc>
                  <a:txBody>
                    <a:bodyPr/>
                    <a:lstStyle/>
                    <a:p>
                      <a:pPr algn="l" fontAlgn="ctr"/>
                      <a:endParaRPr lang="en-CA" sz="1000">
                        <a:effectLst/>
                      </a:endParaRPr>
                    </a:p>
                  </a:txBody>
                  <a:tcPr marL="7435" marR="7435" marT="3717" marB="3717" anchor="ctr"/>
                </a:tc>
                <a:tc>
                  <a:txBody>
                    <a:bodyPr/>
                    <a:lstStyle/>
                    <a:p>
                      <a:pPr algn="l" fontAlgn="ctr"/>
                      <a:r>
                        <a:rPr lang="en-CA" sz="1000">
                          <a:effectLst/>
                        </a:rPr>
                        <a:t>ApplicantIncome</a:t>
                      </a:r>
                    </a:p>
                  </a:txBody>
                  <a:tcPr marL="7435" marR="7435" marT="3717" marB="3717" anchor="ctr"/>
                </a:tc>
                <a:tc>
                  <a:txBody>
                    <a:bodyPr/>
                    <a:lstStyle/>
                    <a:p>
                      <a:pPr algn="l" fontAlgn="ctr"/>
                      <a:r>
                        <a:rPr lang="en-CA" sz="1000">
                          <a:effectLst/>
                        </a:rPr>
                        <a:t>CoapplicantIncome</a:t>
                      </a:r>
                    </a:p>
                  </a:txBody>
                  <a:tcPr marL="7435" marR="7435" marT="3717" marB="3717" anchor="ctr"/>
                </a:tc>
                <a:tc>
                  <a:txBody>
                    <a:bodyPr/>
                    <a:lstStyle/>
                    <a:p>
                      <a:pPr algn="l" fontAlgn="ctr"/>
                      <a:r>
                        <a:rPr lang="en-CA" sz="1000">
                          <a:effectLst/>
                        </a:rPr>
                        <a:t>Credit_History</a:t>
                      </a:r>
                    </a:p>
                  </a:txBody>
                  <a:tcPr marL="7435" marR="7435" marT="3717" marB="3717" anchor="ctr"/>
                </a:tc>
                <a:tc>
                  <a:txBody>
                    <a:bodyPr/>
                    <a:lstStyle/>
                    <a:p>
                      <a:pPr algn="l" fontAlgn="ctr"/>
                      <a:r>
                        <a:rPr lang="en-CA" sz="1000">
                          <a:effectLst/>
                        </a:rPr>
                        <a:t>LoanAmount</a:t>
                      </a:r>
                    </a:p>
                  </a:txBody>
                  <a:tcPr marL="7435" marR="7435" marT="3717" marB="3717" anchor="ctr"/>
                </a:tc>
                <a:tc>
                  <a:txBody>
                    <a:bodyPr/>
                    <a:lstStyle/>
                    <a:p>
                      <a:pPr algn="l"/>
                      <a:endParaRPr lang="en-CA" sz="1000"/>
                    </a:p>
                  </a:txBody>
                  <a:tcPr marL="13383" marR="13383" marT="6691" marB="6691"/>
                </a:tc>
                <a:extLst>
                  <a:ext uri="{0D108BD9-81ED-4DB2-BD59-A6C34878D82A}">
                    <a16:rowId xmlns:a16="http://schemas.microsoft.com/office/drawing/2014/main" val="3810670147"/>
                  </a:ext>
                </a:extLst>
              </a:tr>
              <a:tr h="178311">
                <a:tc>
                  <a:txBody>
                    <a:bodyPr/>
                    <a:lstStyle/>
                    <a:p>
                      <a:pPr algn="l" fontAlgn="ctr"/>
                      <a:r>
                        <a:rPr lang="en-CA" sz="1000">
                          <a:effectLst/>
                        </a:rPr>
                        <a:t>Loan_Status</a:t>
                      </a:r>
                    </a:p>
                  </a:txBody>
                  <a:tcPr marL="7435" marR="7435" marT="3717" marB="3717" anchor="ctr"/>
                </a:tc>
                <a:tc>
                  <a:txBody>
                    <a:bodyPr/>
                    <a:lstStyle/>
                    <a:p>
                      <a:pPr algn="l" fontAlgn="ctr"/>
                      <a:r>
                        <a:rPr lang="en-CA" sz="1000">
                          <a:effectLst/>
                        </a:rPr>
                        <a:t>Gender</a:t>
                      </a:r>
                    </a:p>
                  </a:txBody>
                  <a:tcPr marL="7435" marR="7435" marT="3717" marB="3717" anchor="ctr"/>
                </a:tc>
                <a:tc>
                  <a:txBody>
                    <a:bodyPr/>
                    <a:lstStyle/>
                    <a:p>
                      <a:pPr algn="l" fontAlgn="ctr"/>
                      <a:r>
                        <a:rPr lang="en-CA" sz="1000">
                          <a:effectLst/>
                        </a:rPr>
                        <a:t>Married</a:t>
                      </a:r>
                    </a:p>
                  </a:txBody>
                  <a:tcPr marL="7435" marR="7435" marT="3717" marB="3717" anchor="ctr"/>
                </a:tc>
                <a:tc>
                  <a:txBody>
                    <a:bodyPr/>
                    <a:lstStyle/>
                    <a:p>
                      <a:pPr algn="l" fontAlgn="ctr"/>
                      <a:r>
                        <a:rPr lang="en-CA" sz="1000">
                          <a:effectLst/>
                        </a:rPr>
                        <a:t>Self_Employed</a:t>
                      </a:r>
                    </a:p>
                  </a:txBody>
                  <a:tcPr marL="7435" marR="7435" marT="3717" marB="3717" anchor="ctr"/>
                </a:tc>
                <a:tc>
                  <a:txBody>
                    <a:bodyPr/>
                    <a:lstStyle/>
                    <a:p>
                      <a:pPr algn="l" fontAlgn="ctr"/>
                      <a:r>
                        <a:rPr lang="en-CA" sz="1000">
                          <a:effectLst/>
                        </a:rPr>
                        <a:t>Education</a:t>
                      </a:r>
                    </a:p>
                  </a:txBody>
                  <a:tcPr marL="7435" marR="7435" marT="3717" marB="3717" anchor="ctr"/>
                </a:tc>
                <a:tc>
                  <a:txBody>
                    <a:bodyPr/>
                    <a:lstStyle/>
                    <a:p>
                      <a:pPr algn="l" fontAlgn="ctr"/>
                      <a:endParaRPr lang="en-CA" sz="1000">
                        <a:effectLst/>
                      </a:endParaRPr>
                    </a:p>
                  </a:txBody>
                  <a:tcPr marL="7435" marR="7435" marT="3717" marB="3717" anchor="ctr"/>
                </a:tc>
                <a:tc>
                  <a:txBody>
                    <a:bodyPr/>
                    <a:lstStyle/>
                    <a:p>
                      <a:pPr algn="l" fontAlgn="ctr"/>
                      <a:endParaRPr lang="en-CA" sz="1000">
                        <a:effectLst/>
                      </a:endParaRPr>
                    </a:p>
                  </a:txBody>
                  <a:tcPr marL="7435" marR="7435" marT="3717" marB="3717" anchor="ctr"/>
                </a:tc>
                <a:tc>
                  <a:txBody>
                    <a:bodyPr/>
                    <a:lstStyle/>
                    <a:p>
                      <a:pPr algn="l" fontAlgn="ctr"/>
                      <a:endParaRPr lang="en-CA" sz="1000">
                        <a:effectLst/>
                      </a:endParaRPr>
                    </a:p>
                  </a:txBody>
                  <a:tcPr marL="7435" marR="7435" marT="3717" marB="3717" anchor="ctr"/>
                </a:tc>
                <a:tc>
                  <a:txBody>
                    <a:bodyPr/>
                    <a:lstStyle/>
                    <a:p>
                      <a:pPr algn="l" fontAlgn="ctr"/>
                      <a:endParaRPr lang="en-CA" sz="1000">
                        <a:effectLst/>
                      </a:endParaRPr>
                    </a:p>
                  </a:txBody>
                  <a:tcPr marL="7435" marR="7435" marT="3717" marB="3717" anchor="ctr"/>
                </a:tc>
                <a:extLst>
                  <a:ext uri="{0D108BD9-81ED-4DB2-BD59-A6C34878D82A}">
                    <a16:rowId xmlns:a16="http://schemas.microsoft.com/office/drawing/2014/main" val="4130032118"/>
                  </a:ext>
                </a:extLst>
              </a:tr>
              <a:tr h="178311">
                <a:tc rowSpan="15">
                  <a:txBody>
                    <a:bodyPr/>
                    <a:lstStyle/>
                    <a:p>
                      <a:pPr algn="l" fontAlgn="t"/>
                      <a:r>
                        <a:rPr lang="en-CA" sz="1000" b="0">
                          <a:effectLst/>
                        </a:rPr>
                        <a:t>N</a:t>
                      </a:r>
                    </a:p>
                  </a:txBody>
                  <a:tcPr marL="7435" marR="7435" marT="3717" marB="3717"/>
                </a:tc>
                <a:tc rowSpan="7">
                  <a:txBody>
                    <a:bodyPr/>
                    <a:lstStyle/>
                    <a:p>
                      <a:pPr algn="l" fontAlgn="t"/>
                      <a:r>
                        <a:rPr lang="en-CA" sz="1000" b="0">
                          <a:effectLst/>
                        </a:rPr>
                        <a:t>Female</a:t>
                      </a:r>
                    </a:p>
                  </a:txBody>
                  <a:tcPr marL="7435" marR="7435" marT="3717" marB="3717"/>
                </a:tc>
                <a:tc rowSpan="4">
                  <a:txBody>
                    <a:bodyPr/>
                    <a:lstStyle/>
                    <a:p>
                      <a:pPr algn="l" fontAlgn="t"/>
                      <a:r>
                        <a:rPr lang="en-CA" sz="1000" b="0">
                          <a:effectLst/>
                        </a:rPr>
                        <a:t>No</a:t>
                      </a:r>
                    </a:p>
                  </a:txBody>
                  <a:tcPr marL="7435" marR="7435" marT="3717" marB="3717"/>
                </a:tc>
                <a:tc rowSpan="2">
                  <a:txBody>
                    <a:bodyPr/>
                    <a:lstStyle/>
                    <a:p>
                      <a:pPr algn="l" fontAlgn="t"/>
                      <a:r>
                        <a:rPr lang="en-CA" sz="1000" b="0" dirty="0">
                          <a:effectLst/>
                        </a:rPr>
                        <a:t>No</a:t>
                      </a:r>
                    </a:p>
                  </a:txBody>
                  <a:tcPr marL="7435" marR="7435" marT="3717" marB="3717"/>
                </a:tc>
                <a:tc>
                  <a:txBody>
                    <a:bodyPr/>
                    <a:lstStyle/>
                    <a:p>
                      <a:pPr algn="l" fontAlgn="t"/>
                      <a:r>
                        <a:rPr lang="en-CA" sz="1000" b="0">
                          <a:effectLst/>
                        </a:rPr>
                        <a:t>Graduate</a:t>
                      </a:r>
                    </a:p>
                  </a:txBody>
                  <a:tcPr marL="7435" marR="7435" marT="3717" marB="3717"/>
                </a:tc>
                <a:tc>
                  <a:txBody>
                    <a:bodyPr/>
                    <a:lstStyle/>
                    <a:p>
                      <a:pPr algn="l"/>
                      <a:r>
                        <a:rPr lang="en-CA" sz="1000">
                          <a:effectLst/>
                        </a:rPr>
                        <a:t>4201.473684</a:t>
                      </a:r>
                    </a:p>
                  </a:txBody>
                  <a:tcPr marL="7435" marR="7435" marT="3717" marB="3717" anchor="ctr"/>
                </a:tc>
                <a:tc>
                  <a:txBody>
                    <a:bodyPr/>
                    <a:lstStyle/>
                    <a:p>
                      <a:pPr algn="l"/>
                      <a:r>
                        <a:rPr lang="en-CA" sz="1000">
                          <a:effectLst/>
                        </a:rPr>
                        <a:t>414.210526</a:t>
                      </a:r>
                    </a:p>
                  </a:txBody>
                  <a:tcPr marL="7435" marR="7435" marT="3717" marB="3717" anchor="ctr"/>
                </a:tc>
                <a:tc>
                  <a:txBody>
                    <a:bodyPr/>
                    <a:lstStyle/>
                    <a:p>
                      <a:pPr algn="l"/>
                      <a:r>
                        <a:rPr lang="en-CA" sz="1000">
                          <a:effectLst/>
                        </a:rPr>
                        <a:t>10.0</a:t>
                      </a:r>
                    </a:p>
                  </a:txBody>
                  <a:tcPr marL="7435" marR="7435" marT="3717" marB="3717" anchor="ctr"/>
                </a:tc>
                <a:tc>
                  <a:txBody>
                    <a:bodyPr/>
                    <a:lstStyle/>
                    <a:p>
                      <a:pPr algn="l"/>
                      <a:r>
                        <a:rPr lang="en-CA" sz="1000">
                          <a:effectLst/>
                        </a:rPr>
                        <a:t>118.000000</a:t>
                      </a:r>
                    </a:p>
                  </a:txBody>
                  <a:tcPr marL="7435" marR="7435" marT="3717" marB="3717" anchor="ctr"/>
                </a:tc>
                <a:extLst>
                  <a:ext uri="{0D108BD9-81ED-4DB2-BD59-A6C34878D82A}">
                    <a16:rowId xmlns:a16="http://schemas.microsoft.com/office/drawing/2014/main" val="1984340012"/>
                  </a:ext>
                </a:extLst>
              </a:tr>
              <a:tr h="178311">
                <a:tc vMerge="1">
                  <a:txBody>
                    <a:bodyPr/>
                    <a:lstStyle/>
                    <a:p>
                      <a:endParaRPr lang="en-CA"/>
                    </a:p>
                  </a:txBody>
                  <a:tcPr/>
                </a:tc>
                <a:tc vMerge="1">
                  <a:txBody>
                    <a:bodyPr/>
                    <a:lstStyle/>
                    <a:p>
                      <a:endParaRPr lang="en-CA"/>
                    </a:p>
                  </a:txBody>
                  <a:tcPr/>
                </a:tc>
                <a:tc vMerge="1">
                  <a:txBody>
                    <a:bodyPr/>
                    <a:lstStyle/>
                    <a:p>
                      <a:endParaRPr lang="en-CA"/>
                    </a:p>
                  </a:txBody>
                  <a:tcPr/>
                </a:tc>
                <a:tc vMerge="1">
                  <a:txBody>
                    <a:bodyPr/>
                    <a:lstStyle/>
                    <a:p>
                      <a:endParaRPr lang="en-CA"/>
                    </a:p>
                  </a:txBody>
                  <a:tcPr/>
                </a:tc>
                <a:tc>
                  <a:txBody>
                    <a:bodyPr/>
                    <a:lstStyle/>
                    <a:p>
                      <a:pPr algn="l" fontAlgn="ctr"/>
                      <a:r>
                        <a:rPr lang="en-CA" sz="1000" b="0">
                          <a:effectLst/>
                        </a:rPr>
                        <a:t>Not Graduate</a:t>
                      </a:r>
                    </a:p>
                  </a:txBody>
                  <a:tcPr marL="7435" marR="7435" marT="3717" marB="3717" anchor="ctr"/>
                </a:tc>
                <a:tc>
                  <a:txBody>
                    <a:bodyPr/>
                    <a:lstStyle/>
                    <a:p>
                      <a:pPr algn="l"/>
                      <a:r>
                        <a:rPr lang="en-CA" sz="1000">
                          <a:effectLst/>
                        </a:rPr>
                        <a:t>3139.000000</a:t>
                      </a:r>
                    </a:p>
                  </a:txBody>
                  <a:tcPr marL="7435" marR="7435" marT="3717" marB="3717" anchor="ctr"/>
                </a:tc>
                <a:tc>
                  <a:txBody>
                    <a:bodyPr/>
                    <a:lstStyle/>
                    <a:p>
                      <a:pPr algn="l"/>
                      <a:r>
                        <a:rPr lang="en-CA" sz="1000">
                          <a:effectLst/>
                        </a:rPr>
                        <a:t>0.000000</a:t>
                      </a:r>
                    </a:p>
                  </a:txBody>
                  <a:tcPr marL="7435" marR="7435" marT="3717" marB="3717" anchor="ctr"/>
                </a:tc>
                <a:tc>
                  <a:txBody>
                    <a:bodyPr/>
                    <a:lstStyle/>
                    <a:p>
                      <a:pPr algn="l"/>
                      <a:r>
                        <a:rPr lang="en-CA" sz="1000">
                          <a:effectLst/>
                        </a:rPr>
                        <a:t>2.0</a:t>
                      </a:r>
                    </a:p>
                  </a:txBody>
                  <a:tcPr marL="7435" marR="7435" marT="3717" marB="3717" anchor="ctr"/>
                </a:tc>
                <a:tc>
                  <a:txBody>
                    <a:bodyPr/>
                    <a:lstStyle/>
                    <a:p>
                      <a:pPr algn="l"/>
                      <a:r>
                        <a:rPr lang="en-CA" sz="1000">
                          <a:effectLst/>
                        </a:rPr>
                        <a:t>85.333333</a:t>
                      </a:r>
                    </a:p>
                  </a:txBody>
                  <a:tcPr marL="7435" marR="7435" marT="3717" marB="3717" anchor="ctr"/>
                </a:tc>
                <a:extLst>
                  <a:ext uri="{0D108BD9-81ED-4DB2-BD59-A6C34878D82A}">
                    <a16:rowId xmlns:a16="http://schemas.microsoft.com/office/drawing/2014/main" val="1569111218"/>
                  </a:ext>
                </a:extLst>
              </a:tr>
              <a:tr h="178311">
                <a:tc vMerge="1">
                  <a:txBody>
                    <a:bodyPr/>
                    <a:lstStyle/>
                    <a:p>
                      <a:endParaRPr lang="en-CA"/>
                    </a:p>
                  </a:txBody>
                  <a:tcPr/>
                </a:tc>
                <a:tc vMerge="1">
                  <a:txBody>
                    <a:bodyPr/>
                    <a:lstStyle/>
                    <a:p>
                      <a:endParaRPr lang="en-CA"/>
                    </a:p>
                  </a:txBody>
                  <a:tcPr/>
                </a:tc>
                <a:tc vMerge="1">
                  <a:txBody>
                    <a:bodyPr/>
                    <a:lstStyle/>
                    <a:p>
                      <a:endParaRPr lang="en-CA"/>
                    </a:p>
                  </a:txBody>
                  <a:tcPr/>
                </a:tc>
                <a:tc rowSpan="2">
                  <a:txBody>
                    <a:bodyPr/>
                    <a:lstStyle/>
                    <a:p>
                      <a:pPr algn="l" fontAlgn="t"/>
                      <a:r>
                        <a:rPr lang="en-CA" sz="1000" b="0" dirty="0">
                          <a:effectLst/>
                        </a:rPr>
                        <a:t>Yes</a:t>
                      </a:r>
                    </a:p>
                  </a:txBody>
                  <a:tcPr marL="7435" marR="7435" marT="3717" marB="3717"/>
                </a:tc>
                <a:tc>
                  <a:txBody>
                    <a:bodyPr/>
                    <a:lstStyle/>
                    <a:p>
                      <a:pPr algn="l" fontAlgn="t"/>
                      <a:r>
                        <a:rPr lang="en-CA" sz="1000" b="0">
                          <a:effectLst/>
                        </a:rPr>
                        <a:t>Graduate</a:t>
                      </a:r>
                    </a:p>
                  </a:txBody>
                  <a:tcPr marL="7435" marR="7435" marT="3717" marB="3717"/>
                </a:tc>
                <a:tc>
                  <a:txBody>
                    <a:bodyPr/>
                    <a:lstStyle/>
                    <a:p>
                      <a:pPr algn="l"/>
                      <a:r>
                        <a:rPr lang="en-CA" sz="1000">
                          <a:effectLst/>
                        </a:rPr>
                        <a:t>4874.666667</a:t>
                      </a:r>
                    </a:p>
                  </a:txBody>
                  <a:tcPr marL="7435" marR="7435" marT="3717" marB="3717" anchor="ctr"/>
                </a:tc>
                <a:tc>
                  <a:txBody>
                    <a:bodyPr/>
                    <a:lstStyle/>
                    <a:p>
                      <a:pPr algn="l"/>
                      <a:r>
                        <a:rPr lang="en-CA" sz="1000">
                          <a:effectLst/>
                        </a:rPr>
                        <a:t>572.333333</a:t>
                      </a:r>
                    </a:p>
                  </a:txBody>
                  <a:tcPr marL="7435" marR="7435" marT="3717" marB="3717" anchor="ctr"/>
                </a:tc>
                <a:tc>
                  <a:txBody>
                    <a:bodyPr/>
                    <a:lstStyle/>
                    <a:p>
                      <a:pPr algn="l"/>
                      <a:r>
                        <a:rPr lang="en-CA" sz="1000">
                          <a:effectLst/>
                        </a:rPr>
                        <a:t>2.0</a:t>
                      </a:r>
                    </a:p>
                  </a:txBody>
                  <a:tcPr marL="7435" marR="7435" marT="3717" marB="3717" anchor="ctr"/>
                </a:tc>
                <a:tc>
                  <a:txBody>
                    <a:bodyPr/>
                    <a:lstStyle/>
                    <a:p>
                      <a:pPr algn="l"/>
                      <a:r>
                        <a:rPr lang="en-CA" sz="1000">
                          <a:effectLst/>
                        </a:rPr>
                        <a:t>142.000000</a:t>
                      </a:r>
                    </a:p>
                  </a:txBody>
                  <a:tcPr marL="7435" marR="7435" marT="3717" marB="3717" anchor="ctr"/>
                </a:tc>
                <a:extLst>
                  <a:ext uri="{0D108BD9-81ED-4DB2-BD59-A6C34878D82A}">
                    <a16:rowId xmlns:a16="http://schemas.microsoft.com/office/drawing/2014/main" val="2880134595"/>
                  </a:ext>
                </a:extLst>
              </a:tr>
              <a:tr h="178311">
                <a:tc vMerge="1">
                  <a:txBody>
                    <a:bodyPr/>
                    <a:lstStyle/>
                    <a:p>
                      <a:endParaRPr lang="en-CA"/>
                    </a:p>
                  </a:txBody>
                  <a:tcPr/>
                </a:tc>
                <a:tc vMerge="1">
                  <a:txBody>
                    <a:bodyPr/>
                    <a:lstStyle/>
                    <a:p>
                      <a:endParaRPr lang="en-CA"/>
                    </a:p>
                  </a:txBody>
                  <a:tcPr/>
                </a:tc>
                <a:tc vMerge="1">
                  <a:txBody>
                    <a:bodyPr/>
                    <a:lstStyle/>
                    <a:p>
                      <a:endParaRPr lang="en-CA"/>
                    </a:p>
                  </a:txBody>
                  <a:tcPr/>
                </a:tc>
                <a:tc vMerge="1">
                  <a:txBody>
                    <a:bodyPr/>
                    <a:lstStyle/>
                    <a:p>
                      <a:endParaRPr lang="en-CA"/>
                    </a:p>
                  </a:txBody>
                  <a:tcPr/>
                </a:tc>
                <a:tc>
                  <a:txBody>
                    <a:bodyPr/>
                    <a:lstStyle/>
                    <a:p>
                      <a:pPr algn="l" fontAlgn="ctr"/>
                      <a:r>
                        <a:rPr lang="en-CA" sz="1000" b="0">
                          <a:effectLst/>
                        </a:rPr>
                        <a:t>Not Graduate</a:t>
                      </a:r>
                    </a:p>
                  </a:txBody>
                  <a:tcPr marL="7435" marR="7435" marT="3717" marB="3717" anchor="ctr"/>
                </a:tc>
                <a:tc>
                  <a:txBody>
                    <a:bodyPr/>
                    <a:lstStyle/>
                    <a:p>
                      <a:pPr algn="l"/>
                      <a:r>
                        <a:rPr lang="en-CA" sz="1000">
                          <a:effectLst/>
                        </a:rPr>
                        <a:t>3867.000000</a:t>
                      </a:r>
                    </a:p>
                  </a:txBody>
                  <a:tcPr marL="7435" marR="7435" marT="3717" marB="3717" anchor="ctr"/>
                </a:tc>
                <a:tc>
                  <a:txBody>
                    <a:bodyPr/>
                    <a:lstStyle/>
                    <a:p>
                      <a:pPr algn="l"/>
                      <a:r>
                        <a:rPr lang="en-CA" sz="1000">
                          <a:effectLst/>
                        </a:rPr>
                        <a:t>0.000000</a:t>
                      </a:r>
                    </a:p>
                  </a:txBody>
                  <a:tcPr marL="7435" marR="7435" marT="3717" marB="3717" anchor="ctr"/>
                </a:tc>
                <a:tc>
                  <a:txBody>
                    <a:bodyPr/>
                    <a:lstStyle/>
                    <a:p>
                      <a:pPr algn="l"/>
                      <a:r>
                        <a:rPr lang="en-CA" sz="1000">
                          <a:effectLst/>
                        </a:rPr>
                        <a:t>1.0</a:t>
                      </a:r>
                    </a:p>
                  </a:txBody>
                  <a:tcPr marL="7435" marR="7435" marT="3717" marB="3717" anchor="ctr"/>
                </a:tc>
                <a:tc>
                  <a:txBody>
                    <a:bodyPr/>
                    <a:lstStyle/>
                    <a:p>
                      <a:pPr algn="l"/>
                      <a:r>
                        <a:rPr lang="en-CA" sz="1000">
                          <a:effectLst/>
                        </a:rPr>
                        <a:t>62.000000</a:t>
                      </a:r>
                    </a:p>
                  </a:txBody>
                  <a:tcPr marL="7435" marR="7435" marT="3717" marB="3717" anchor="ctr"/>
                </a:tc>
                <a:extLst>
                  <a:ext uri="{0D108BD9-81ED-4DB2-BD59-A6C34878D82A}">
                    <a16:rowId xmlns:a16="http://schemas.microsoft.com/office/drawing/2014/main" val="2708368057"/>
                  </a:ext>
                </a:extLst>
              </a:tr>
              <a:tr h="178311">
                <a:tc vMerge="1">
                  <a:txBody>
                    <a:bodyPr/>
                    <a:lstStyle/>
                    <a:p>
                      <a:endParaRPr lang="en-CA"/>
                    </a:p>
                  </a:txBody>
                  <a:tcPr/>
                </a:tc>
                <a:tc vMerge="1">
                  <a:txBody>
                    <a:bodyPr/>
                    <a:lstStyle/>
                    <a:p>
                      <a:endParaRPr lang="en-CA"/>
                    </a:p>
                  </a:txBody>
                  <a:tcPr/>
                </a:tc>
                <a:tc rowSpan="3">
                  <a:txBody>
                    <a:bodyPr/>
                    <a:lstStyle/>
                    <a:p>
                      <a:pPr algn="l" fontAlgn="t"/>
                      <a:r>
                        <a:rPr lang="en-CA" sz="1000" b="0">
                          <a:effectLst/>
                        </a:rPr>
                        <a:t>Yes</a:t>
                      </a:r>
                    </a:p>
                  </a:txBody>
                  <a:tcPr marL="7435" marR="7435" marT="3717" marB="3717"/>
                </a:tc>
                <a:tc rowSpan="2">
                  <a:txBody>
                    <a:bodyPr/>
                    <a:lstStyle/>
                    <a:p>
                      <a:pPr algn="l" fontAlgn="t"/>
                      <a:r>
                        <a:rPr lang="en-CA" sz="1000" b="0">
                          <a:effectLst/>
                        </a:rPr>
                        <a:t>No</a:t>
                      </a:r>
                    </a:p>
                  </a:txBody>
                  <a:tcPr marL="7435" marR="7435" marT="3717" marB="3717"/>
                </a:tc>
                <a:tc>
                  <a:txBody>
                    <a:bodyPr/>
                    <a:lstStyle/>
                    <a:p>
                      <a:pPr algn="l" fontAlgn="t"/>
                      <a:r>
                        <a:rPr lang="en-CA" sz="1000" b="0">
                          <a:effectLst/>
                        </a:rPr>
                        <a:t>Graduate</a:t>
                      </a:r>
                    </a:p>
                  </a:txBody>
                  <a:tcPr marL="7435" marR="7435" marT="3717" marB="3717"/>
                </a:tc>
                <a:tc>
                  <a:txBody>
                    <a:bodyPr/>
                    <a:lstStyle/>
                    <a:p>
                      <a:pPr algn="l"/>
                      <a:r>
                        <a:rPr lang="en-CA" sz="1000">
                          <a:effectLst/>
                        </a:rPr>
                        <a:t>3504.400000</a:t>
                      </a:r>
                    </a:p>
                  </a:txBody>
                  <a:tcPr marL="7435" marR="7435" marT="3717" marB="3717" anchor="ctr"/>
                </a:tc>
                <a:tc>
                  <a:txBody>
                    <a:bodyPr/>
                    <a:lstStyle/>
                    <a:p>
                      <a:pPr algn="l"/>
                      <a:r>
                        <a:rPr lang="en-CA" sz="1000">
                          <a:effectLst/>
                        </a:rPr>
                        <a:t>1554.400000</a:t>
                      </a:r>
                    </a:p>
                  </a:txBody>
                  <a:tcPr marL="7435" marR="7435" marT="3717" marB="3717" anchor="ctr"/>
                </a:tc>
                <a:tc>
                  <a:txBody>
                    <a:bodyPr/>
                    <a:lstStyle/>
                    <a:p>
                      <a:pPr algn="l"/>
                      <a:r>
                        <a:rPr lang="en-CA" sz="1000">
                          <a:effectLst/>
                        </a:rPr>
                        <a:t>4.0</a:t>
                      </a:r>
                    </a:p>
                  </a:txBody>
                  <a:tcPr marL="7435" marR="7435" marT="3717" marB="3717" anchor="ctr"/>
                </a:tc>
                <a:tc>
                  <a:txBody>
                    <a:bodyPr/>
                    <a:lstStyle/>
                    <a:p>
                      <a:pPr algn="l"/>
                      <a:r>
                        <a:rPr lang="en-CA" sz="1000">
                          <a:effectLst/>
                        </a:rPr>
                        <a:t>118.600000</a:t>
                      </a:r>
                    </a:p>
                  </a:txBody>
                  <a:tcPr marL="7435" marR="7435" marT="3717" marB="3717" anchor="ctr"/>
                </a:tc>
                <a:extLst>
                  <a:ext uri="{0D108BD9-81ED-4DB2-BD59-A6C34878D82A}">
                    <a16:rowId xmlns:a16="http://schemas.microsoft.com/office/drawing/2014/main" val="4027057663"/>
                  </a:ext>
                </a:extLst>
              </a:tr>
              <a:tr h="178311">
                <a:tc vMerge="1">
                  <a:txBody>
                    <a:bodyPr/>
                    <a:lstStyle/>
                    <a:p>
                      <a:endParaRPr lang="en-CA"/>
                    </a:p>
                  </a:txBody>
                  <a:tcPr/>
                </a:tc>
                <a:tc vMerge="1">
                  <a:txBody>
                    <a:bodyPr/>
                    <a:lstStyle/>
                    <a:p>
                      <a:endParaRPr lang="en-CA"/>
                    </a:p>
                  </a:txBody>
                  <a:tcPr/>
                </a:tc>
                <a:tc vMerge="1">
                  <a:txBody>
                    <a:bodyPr/>
                    <a:lstStyle/>
                    <a:p>
                      <a:endParaRPr lang="en-CA"/>
                    </a:p>
                  </a:txBody>
                  <a:tcPr/>
                </a:tc>
                <a:tc vMerge="1">
                  <a:txBody>
                    <a:bodyPr/>
                    <a:lstStyle/>
                    <a:p>
                      <a:endParaRPr lang="en-CA"/>
                    </a:p>
                  </a:txBody>
                  <a:tcPr/>
                </a:tc>
                <a:tc>
                  <a:txBody>
                    <a:bodyPr/>
                    <a:lstStyle/>
                    <a:p>
                      <a:pPr algn="l" fontAlgn="ctr"/>
                      <a:r>
                        <a:rPr lang="en-CA" sz="1000" b="0">
                          <a:effectLst/>
                        </a:rPr>
                        <a:t>Not Graduate</a:t>
                      </a:r>
                    </a:p>
                  </a:txBody>
                  <a:tcPr marL="7435" marR="7435" marT="3717" marB="3717" anchor="ctr"/>
                </a:tc>
                <a:tc>
                  <a:txBody>
                    <a:bodyPr/>
                    <a:lstStyle/>
                    <a:p>
                      <a:pPr algn="l"/>
                      <a:r>
                        <a:rPr lang="en-CA" sz="1000">
                          <a:effectLst/>
                        </a:rPr>
                        <a:t>2149.000000</a:t>
                      </a:r>
                    </a:p>
                  </a:txBody>
                  <a:tcPr marL="7435" marR="7435" marT="3717" marB="3717" anchor="ctr"/>
                </a:tc>
                <a:tc>
                  <a:txBody>
                    <a:bodyPr/>
                    <a:lstStyle/>
                    <a:p>
                      <a:pPr algn="l"/>
                      <a:r>
                        <a:rPr lang="en-CA" sz="1000">
                          <a:effectLst/>
                        </a:rPr>
                        <a:t>3237.000000</a:t>
                      </a:r>
                    </a:p>
                  </a:txBody>
                  <a:tcPr marL="7435" marR="7435" marT="3717" marB="3717" anchor="ctr"/>
                </a:tc>
                <a:tc>
                  <a:txBody>
                    <a:bodyPr/>
                    <a:lstStyle/>
                    <a:p>
                      <a:pPr algn="l"/>
                      <a:r>
                        <a:rPr lang="en-CA" sz="1000">
                          <a:effectLst/>
                        </a:rPr>
                        <a:t>0.0</a:t>
                      </a:r>
                    </a:p>
                  </a:txBody>
                  <a:tcPr marL="7435" marR="7435" marT="3717" marB="3717" anchor="ctr"/>
                </a:tc>
                <a:tc>
                  <a:txBody>
                    <a:bodyPr/>
                    <a:lstStyle/>
                    <a:p>
                      <a:pPr algn="l"/>
                      <a:r>
                        <a:rPr lang="en-CA" sz="1000">
                          <a:effectLst/>
                        </a:rPr>
                        <a:t>178.000000</a:t>
                      </a:r>
                    </a:p>
                  </a:txBody>
                  <a:tcPr marL="7435" marR="7435" marT="3717" marB="3717" anchor="ctr"/>
                </a:tc>
                <a:extLst>
                  <a:ext uri="{0D108BD9-81ED-4DB2-BD59-A6C34878D82A}">
                    <a16:rowId xmlns:a16="http://schemas.microsoft.com/office/drawing/2014/main" val="3985656882"/>
                  </a:ext>
                </a:extLst>
              </a:tr>
              <a:tr h="178311">
                <a:tc vMerge="1">
                  <a:txBody>
                    <a:bodyPr/>
                    <a:lstStyle/>
                    <a:p>
                      <a:endParaRPr lang="en-CA"/>
                    </a:p>
                  </a:txBody>
                  <a:tcPr/>
                </a:tc>
                <a:tc vMerge="1">
                  <a:txBody>
                    <a:bodyPr/>
                    <a:lstStyle/>
                    <a:p>
                      <a:endParaRPr lang="en-CA"/>
                    </a:p>
                  </a:txBody>
                  <a:tcPr/>
                </a:tc>
                <a:tc vMerge="1">
                  <a:txBody>
                    <a:bodyPr/>
                    <a:lstStyle/>
                    <a:p>
                      <a:endParaRPr lang="en-CA"/>
                    </a:p>
                  </a:txBody>
                  <a:tcPr/>
                </a:tc>
                <a:tc>
                  <a:txBody>
                    <a:bodyPr/>
                    <a:lstStyle/>
                    <a:p>
                      <a:pPr algn="l" fontAlgn="t"/>
                      <a:r>
                        <a:rPr lang="en-CA" sz="1000" b="0">
                          <a:effectLst/>
                        </a:rPr>
                        <a:t>Yes</a:t>
                      </a:r>
                    </a:p>
                  </a:txBody>
                  <a:tcPr marL="7435" marR="7435" marT="3717" marB="3717"/>
                </a:tc>
                <a:tc>
                  <a:txBody>
                    <a:bodyPr/>
                    <a:lstStyle/>
                    <a:p>
                      <a:pPr algn="l" fontAlgn="t"/>
                      <a:r>
                        <a:rPr lang="en-CA" sz="1000" b="0">
                          <a:effectLst/>
                        </a:rPr>
                        <a:t>Graduate</a:t>
                      </a:r>
                    </a:p>
                  </a:txBody>
                  <a:tcPr marL="7435" marR="7435" marT="3717" marB="3717"/>
                </a:tc>
                <a:tc>
                  <a:txBody>
                    <a:bodyPr/>
                    <a:lstStyle/>
                    <a:p>
                      <a:pPr algn="l"/>
                      <a:r>
                        <a:rPr lang="en-CA" sz="1000">
                          <a:effectLst/>
                        </a:rPr>
                        <a:t>8500.000000</a:t>
                      </a:r>
                    </a:p>
                  </a:txBody>
                  <a:tcPr marL="7435" marR="7435" marT="3717" marB="3717" anchor="ctr"/>
                </a:tc>
                <a:tc>
                  <a:txBody>
                    <a:bodyPr/>
                    <a:lstStyle/>
                    <a:p>
                      <a:pPr algn="l"/>
                      <a:r>
                        <a:rPr lang="en-CA" sz="1000">
                          <a:effectLst/>
                        </a:rPr>
                        <a:t>0.000000</a:t>
                      </a:r>
                    </a:p>
                  </a:txBody>
                  <a:tcPr marL="7435" marR="7435" marT="3717" marB="3717" anchor="ctr"/>
                </a:tc>
                <a:tc>
                  <a:txBody>
                    <a:bodyPr/>
                    <a:lstStyle/>
                    <a:p>
                      <a:pPr algn="l"/>
                      <a:r>
                        <a:rPr lang="en-CA" sz="1000">
                          <a:effectLst/>
                        </a:rPr>
                        <a:t>0.0</a:t>
                      </a:r>
                    </a:p>
                  </a:txBody>
                  <a:tcPr marL="7435" marR="7435" marT="3717" marB="3717" anchor="ctr"/>
                </a:tc>
                <a:tc>
                  <a:txBody>
                    <a:bodyPr/>
                    <a:lstStyle/>
                    <a:p>
                      <a:pPr algn="l"/>
                      <a:r>
                        <a:rPr lang="en-CA" sz="1000">
                          <a:effectLst/>
                        </a:rPr>
                        <a:t>195.500000</a:t>
                      </a:r>
                    </a:p>
                  </a:txBody>
                  <a:tcPr marL="7435" marR="7435" marT="3717" marB="3717" anchor="ctr"/>
                </a:tc>
                <a:extLst>
                  <a:ext uri="{0D108BD9-81ED-4DB2-BD59-A6C34878D82A}">
                    <a16:rowId xmlns:a16="http://schemas.microsoft.com/office/drawing/2014/main" val="64318622"/>
                  </a:ext>
                </a:extLst>
              </a:tr>
              <a:tr h="178311">
                <a:tc vMerge="1">
                  <a:txBody>
                    <a:bodyPr/>
                    <a:lstStyle/>
                    <a:p>
                      <a:endParaRPr lang="en-CA"/>
                    </a:p>
                  </a:txBody>
                  <a:tcPr/>
                </a:tc>
                <a:tc rowSpan="8">
                  <a:txBody>
                    <a:bodyPr/>
                    <a:lstStyle/>
                    <a:p>
                      <a:pPr algn="l" fontAlgn="t"/>
                      <a:r>
                        <a:rPr lang="en-CA" sz="1000" b="0" dirty="0">
                          <a:effectLst/>
                        </a:rPr>
                        <a:t>Male</a:t>
                      </a:r>
                    </a:p>
                  </a:txBody>
                  <a:tcPr marL="7435" marR="7435" marT="3717" marB="3717"/>
                </a:tc>
                <a:tc rowSpan="4">
                  <a:txBody>
                    <a:bodyPr/>
                    <a:lstStyle/>
                    <a:p>
                      <a:pPr algn="l" fontAlgn="t"/>
                      <a:r>
                        <a:rPr lang="en-CA" sz="1000" b="0" dirty="0">
                          <a:effectLst/>
                        </a:rPr>
                        <a:t>No</a:t>
                      </a:r>
                    </a:p>
                  </a:txBody>
                  <a:tcPr marL="7435" marR="7435" marT="3717" marB="3717"/>
                </a:tc>
                <a:tc rowSpan="2">
                  <a:txBody>
                    <a:bodyPr/>
                    <a:lstStyle/>
                    <a:p>
                      <a:pPr algn="l" fontAlgn="t"/>
                      <a:r>
                        <a:rPr lang="en-CA" sz="1000" b="0" dirty="0">
                          <a:effectLst/>
                        </a:rPr>
                        <a:t>No</a:t>
                      </a:r>
                    </a:p>
                  </a:txBody>
                  <a:tcPr marL="7435" marR="7435" marT="3717" marB="3717"/>
                </a:tc>
                <a:tc>
                  <a:txBody>
                    <a:bodyPr/>
                    <a:lstStyle/>
                    <a:p>
                      <a:pPr algn="l" fontAlgn="t"/>
                      <a:r>
                        <a:rPr lang="en-CA" sz="1000" b="0">
                          <a:effectLst/>
                        </a:rPr>
                        <a:t>Graduate</a:t>
                      </a:r>
                    </a:p>
                  </a:txBody>
                  <a:tcPr marL="7435" marR="7435" marT="3717" marB="3717"/>
                </a:tc>
                <a:tc>
                  <a:txBody>
                    <a:bodyPr/>
                    <a:lstStyle/>
                    <a:p>
                      <a:pPr algn="l"/>
                      <a:r>
                        <a:rPr lang="en-CA" sz="1000">
                          <a:effectLst/>
                        </a:rPr>
                        <a:t>5778.741935</a:t>
                      </a:r>
                    </a:p>
                  </a:txBody>
                  <a:tcPr marL="7435" marR="7435" marT="3717" marB="3717" anchor="ctr"/>
                </a:tc>
                <a:tc>
                  <a:txBody>
                    <a:bodyPr/>
                    <a:lstStyle/>
                    <a:p>
                      <a:pPr algn="l"/>
                      <a:r>
                        <a:rPr lang="en-CA" sz="1000">
                          <a:effectLst/>
                        </a:rPr>
                        <a:t>2184.774194</a:t>
                      </a:r>
                    </a:p>
                  </a:txBody>
                  <a:tcPr marL="7435" marR="7435" marT="3717" marB="3717" anchor="ctr"/>
                </a:tc>
                <a:tc>
                  <a:txBody>
                    <a:bodyPr/>
                    <a:lstStyle/>
                    <a:p>
                      <a:pPr algn="l"/>
                      <a:r>
                        <a:rPr lang="en-CA" sz="1000">
                          <a:effectLst/>
                        </a:rPr>
                        <a:t>18.0</a:t>
                      </a:r>
                    </a:p>
                  </a:txBody>
                  <a:tcPr marL="7435" marR="7435" marT="3717" marB="3717" anchor="ctr"/>
                </a:tc>
                <a:tc>
                  <a:txBody>
                    <a:bodyPr/>
                    <a:lstStyle/>
                    <a:p>
                      <a:pPr algn="l"/>
                      <a:r>
                        <a:rPr lang="en-CA" sz="1000">
                          <a:effectLst/>
                        </a:rPr>
                        <a:t>154.633333</a:t>
                      </a:r>
                    </a:p>
                  </a:txBody>
                  <a:tcPr marL="7435" marR="7435" marT="3717" marB="3717" anchor="ctr"/>
                </a:tc>
                <a:extLst>
                  <a:ext uri="{0D108BD9-81ED-4DB2-BD59-A6C34878D82A}">
                    <a16:rowId xmlns:a16="http://schemas.microsoft.com/office/drawing/2014/main" val="2051999535"/>
                  </a:ext>
                </a:extLst>
              </a:tr>
              <a:tr h="178311">
                <a:tc vMerge="1">
                  <a:txBody>
                    <a:bodyPr/>
                    <a:lstStyle/>
                    <a:p>
                      <a:endParaRPr lang="en-CA"/>
                    </a:p>
                  </a:txBody>
                  <a:tcPr/>
                </a:tc>
                <a:tc vMerge="1">
                  <a:txBody>
                    <a:bodyPr/>
                    <a:lstStyle/>
                    <a:p>
                      <a:endParaRPr lang="en-CA"/>
                    </a:p>
                  </a:txBody>
                  <a:tcPr/>
                </a:tc>
                <a:tc vMerge="1">
                  <a:txBody>
                    <a:bodyPr/>
                    <a:lstStyle/>
                    <a:p>
                      <a:endParaRPr lang="en-CA"/>
                    </a:p>
                  </a:txBody>
                  <a:tcPr/>
                </a:tc>
                <a:tc vMerge="1">
                  <a:txBody>
                    <a:bodyPr/>
                    <a:lstStyle/>
                    <a:p>
                      <a:endParaRPr lang="en-CA"/>
                    </a:p>
                  </a:txBody>
                  <a:tcPr/>
                </a:tc>
                <a:tc>
                  <a:txBody>
                    <a:bodyPr/>
                    <a:lstStyle/>
                    <a:p>
                      <a:pPr algn="l" fontAlgn="ctr"/>
                      <a:r>
                        <a:rPr lang="en-CA" sz="1000" b="0">
                          <a:effectLst/>
                        </a:rPr>
                        <a:t>Not Graduate</a:t>
                      </a:r>
                    </a:p>
                  </a:txBody>
                  <a:tcPr marL="7435" marR="7435" marT="3717" marB="3717" anchor="ctr"/>
                </a:tc>
                <a:tc>
                  <a:txBody>
                    <a:bodyPr/>
                    <a:lstStyle/>
                    <a:p>
                      <a:pPr algn="l"/>
                      <a:r>
                        <a:rPr lang="en-CA" sz="1000">
                          <a:effectLst/>
                        </a:rPr>
                        <a:t>3438.555556</a:t>
                      </a:r>
                    </a:p>
                  </a:txBody>
                  <a:tcPr marL="7435" marR="7435" marT="3717" marB="3717" anchor="ctr"/>
                </a:tc>
                <a:tc>
                  <a:txBody>
                    <a:bodyPr/>
                    <a:lstStyle/>
                    <a:p>
                      <a:pPr algn="l"/>
                      <a:r>
                        <a:rPr lang="en-CA" sz="1000">
                          <a:effectLst/>
                        </a:rPr>
                        <a:t>554.666667</a:t>
                      </a:r>
                    </a:p>
                  </a:txBody>
                  <a:tcPr marL="7435" marR="7435" marT="3717" marB="3717" anchor="ctr"/>
                </a:tc>
                <a:tc>
                  <a:txBody>
                    <a:bodyPr/>
                    <a:lstStyle/>
                    <a:p>
                      <a:pPr algn="l"/>
                      <a:r>
                        <a:rPr lang="en-CA" sz="1000">
                          <a:effectLst/>
                        </a:rPr>
                        <a:t>6.0</a:t>
                      </a:r>
                    </a:p>
                  </a:txBody>
                  <a:tcPr marL="7435" marR="7435" marT="3717" marB="3717" anchor="ctr"/>
                </a:tc>
                <a:tc>
                  <a:txBody>
                    <a:bodyPr/>
                    <a:lstStyle/>
                    <a:p>
                      <a:pPr algn="l"/>
                      <a:r>
                        <a:rPr lang="en-CA" sz="1000">
                          <a:effectLst/>
                        </a:rPr>
                        <a:t>94.500000</a:t>
                      </a:r>
                    </a:p>
                  </a:txBody>
                  <a:tcPr marL="7435" marR="7435" marT="3717" marB="3717" anchor="ctr"/>
                </a:tc>
                <a:extLst>
                  <a:ext uri="{0D108BD9-81ED-4DB2-BD59-A6C34878D82A}">
                    <a16:rowId xmlns:a16="http://schemas.microsoft.com/office/drawing/2014/main" val="3306894087"/>
                  </a:ext>
                </a:extLst>
              </a:tr>
              <a:tr h="178311">
                <a:tc vMerge="1">
                  <a:txBody>
                    <a:bodyPr/>
                    <a:lstStyle/>
                    <a:p>
                      <a:endParaRPr lang="en-CA"/>
                    </a:p>
                  </a:txBody>
                  <a:tcPr/>
                </a:tc>
                <a:tc vMerge="1">
                  <a:txBody>
                    <a:bodyPr/>
                    <a:lstStyle/>
                    <a:p>
                      <a:endParaRPr lang="en-CA"/>
                    </a:p>
                  </a:txBody>
                  <a:tcPr/>
                </a:tc>
                <a:tc vMerge="1">
                  <a:txBody>
                    <a:bodyPr/>
                    <a:lstStyle/>
                    <a:p>
                      <a:endParaRPr lang="en-CA"/>
                    </a:p>
                  </a:txBody>
                  <a:tcPr/>
                </a:tc>
                <a:tc rowSpan="2">
                  <a:txBody>
                    <a:bodyPr/>
                    <a:lstStyle/>
                    <a:p>
                      <a:pPr algn="l" fontAlgn="t"/>
                      <a:r>
                        <a:rPr lang="en-CA" sz="1000" b="0" dirty="0">
                          <a:effectLst/>
                        </a:rPr>
                        <a:t>Yes</a:t>
                      </a:r>
                    </a:p>
                  </a:txBody>
                  <a:tcPr marL="7435" marR="7435" marT="3717" marB="3717"/>
                </a:tc>
                <a:tc>
                  <a:txBody>
                    <a:bodyPr/>
                    <a:lstStyle/>
                    <a:p>
                      <a:pPr algn="l" fontAlgn="t"/>
                      <a:r>
                        <a:rPr lang="en-CA" sz="1000" b="0" dirty="0">
                          <a:effectLst/>
                        </a:rPr>
                        <a:t>Graduate</a:t>
                      </a:r>
                    </a:p>
                  </a:txBody>
                  <a:tcPr marL="7435" marR="7435" marT="3717" marB="3717"/>
                </a:tc>
                <a:tc>
                  <a:txBody>
                    <a:bodyPr/>
                    <a:lstStyle/>
                    <a:p>
                      <a:pPr algn="l"/>
                      <a:r>
                        <a:rPr lang="en-CA" sz="1000">
                          <a:effectLst/>
                        </a:rPr>
                        <a:t>9681.600000</a:t>
                      </a:r>
                    </a:p>
                  </a:txBody>
                  <a:tcPr marL="7435" marR="7435" marT="3717" marB="3717" anchor="ctr"/>
                </a:tc>
                <a:tc>
                  <a:txBody>
                    <a:bodyPr/>
                    <a:lstStyle/>
                    <a:p>
                      <a:pPr algn="l"/>
                      <a:r>
                        <a:rPr lang="en-CA" sz="1000">
                          <a:effectLst/>
                        </a:rPr>
                        <a:t>866.600000</a:t>
                      </a:r>
                    </a:p>
                  </a:txBody>
                  <a:tcPr marL="7435" marR="7435" marT="3717" marB="3717" anchor="ctr"/>
                </a:tc>
                <a:tc>
                  <a:txBody>
                    <a:bodyPr/>
                    <a:lstStyle/>
                    <a:p>
                      <a:pPr algn="l"/>
                      <a:r>
                        <a:rPr lang="en-CA" sz="1000">
                          <a:effectLst/>
                        </a:rPr>
                        <a:t>3.0</a:t>
                      </a:r>
                    </a:p>
                  </a:txBody>
                  <a:tcPr marL="7435" marR="7435" marT="3717" marB="3717" anchor="ctr"/>
                </a:tc>
                <a:tc>
                  <a:txBody>
                    <a:bodyPr/>
                    <a:lstStyle/>
                    <a:p>
                      <a:pPr algn="l"/>
                      <a:r>
                        <a:rPr lang="en-CA" sz="1000">
                          <a:effectLst/>
                        </a:rPr>
                        <a:t>137.600000</a:t>
                      </a:r>
                    </a:p>
                  </a:txBody>
                  <a:tcPr marL="7435" marR="7435" marT="3717" marB="3717" anchor="ctr"/>
                </a:tc>
                <a:extLst>
                  <a:ext uri="{0D108BD9-81ED-4DB2-BD59-A6C34878D82A}">
                    <a16:rowId xmlns:a16="http://schemas.microsoft.com/office/drawing/2014/main" val="1601390088"/>
                  </a:ext>
                </a:extLst>
              </a:tr>
              <a:tr h="178311">
                <a:tc vMerge="1">
                  <a:txBody>
                    <a:bodyPr/>
                    <a:lstStyle/>
                    <a:p>
                      <a:endParaRPr lang="en-CA"/>
                    </a:p>
                  </a:txBody>
                  <a:tcPr/>
                </a:tc>
                <a:tc vMerge="1">
                  <a:txBody>
                    <a:bodyPr/>
                    <a:lstStyle/>
                    <a:p>
                      <a:endParaRPr lang="en-CA"/>
                    </a:p>
                  </a:txBody>
                  <a:tcPr/>
                </a:tc>
                <a:tc vMerge="1">
                  <a:txBody>
                    <a:bodyPr/>
                    <a:lstStyle/>
                    <a:p>
                      <a:endParaRPr lang="en-CA"/>
                    </a:p>
                  </a:txBody>
                  <a:tcPr/>
                </a:tc>
                <a:tc vMerge="1">
                  <a:txBody>
                    <a:bodyPr/>
                    <a:lstStyle/>
                    <a:p>
                      <a:endParaRPr lang="en-CA"/>
                    </a:p>
                  </a:txBody>
                  <a:tcPr/>
                </a:tc>
                <a:tc>
                  <a:txBody>
                    <a:bodyPr/>
                    <a:lstStyle/>
                    <a:p>
                      <a:pPr algn="l" fontAlgn="ctr"/>
                      <a:r>
                        <a:rPr lang="en-CA" sz="1000" b="0" dirty="0">
                          <a:effectLst/>
                        </a:rPr>
                        <a:t>Not Graduate</a:t>
                      </a:r>
                    </a:p>
                  </a:txBody>
                  <a:tcPr marL="7435" marR="7435" marT="3717" marB="3717" anchor="ctr"/>
                </a:tc>
                <a:tc>
                  <a:txBody>
                    <a:bodyPr/>
                    <a:lstStyle/>
                    <a:p>
                      <a:pPr algn="l"/>
                      <a:r>
                        <a:rPr lang="en-CA" sz="1000">
                          <a:effectLst/>
                        </a:rPr>
                        <a:t>3411.000000</a:t>
                      </a:r>
                    </a:p>
                  </a:txBody>
                  <a:tcPr marL="7435" marR="7435" marT="3717" marB="3717" anchor="ctr"/>
                </a:tc>
                <a:tc>
                  <a:txBody>
                    <a:bodyPr/>
                    <a:lstStyle/>
                    <a:p>
                      <a:pPr algn="l"/>
                      <a:r>
                        <a:rPr lang="en-CA" sz="1000">
                          <a:effectLst/>
                        </a:rPr>
                        <a:t>1984.000000</a:t>
                      </a:r>
                    </a:p>
                  </a:txBody>
                  <a:tcPr marL="7435" marR="7435" marT="3717" marB="3717" anchor="ctr"/>
                </a:tc>
                <a:tc>
                  <a:txBody>
                    <a:bodyPr/>
                    <a:lstStyle/>
                    <a:p>
                      <a:pPr algn="l"/>
                      <a:r>
                        <a:rPr lang="en-CA" sz="1000">
                          <a:effectLst/>
                        </a:rPr>
                        <a:t>0.0</a:t>
                      </a:r>
                    </a:p>
                  </a:txBody>
                  <a:tcPr marL="7435" marR="7435" marT="3717" marB="3717" anchor="ctr"/>
                </a:tc>
                <a:tc>
                  <a:txBody>
                    <a:bodyPr/>
                    <a:lstStyle/>
                    <a:p>
                      <a:pPr algn="l"/>
                      <a:r>
                        <a:rPr lang="en-CA" sz="1000">
                          <a:effectLst/>
                        </a:rPr>
                        <a:t>174.000000</a:t>
                      </a:r>
                    </a:p>
                  </a:txBody>
                  <a:tcPr marL="7435" marR="7435" marT="3717" marB="3717" anchor="ctr"/>
                </a:tc>
                <a:extLst>
                  <a:ext uri="{0D108BD9-81ED-4DB2-BD59-A6C34878D82A}">
                    <a16:rowId xmlns:a16="http://schemas.microsoft.com/office/drawing/2014/main" val="2409755995"/>
                  </a:ext>
                </a:extLst>
              </a:tr>
              <a:tr h="178311">
                <a:tc vMerge="1">
                  <a:txBody>
                    <a:bodyPr/>
                    <a:lstStyle/>
                    <a:p>
                      <a:endParaRPr lang="en-CA"/>
                    </a:p>
                  </a:txBody>
                  <a:tcPr/>
                </a:tc>
                <a:tc vMerge="1">
                  <a:txBody>
                    <a:bodyPr/>
                    <a:lstStyle/>
                    <a:p>
                      <a:endParaRPr lang="en-CA"/>
                    </a:p>
                  </a:txBody>
                  <a:tcPr/>
                </a:tc>
                <a:tc rowSpan="4">
                  <a:txBody>
                    <a:bodyPr/>
                    <a:lstStyle/>
                    <a:p>
                      <a:pPr algn="l" fontAlgn="t"/>
                      <a:r>
                        <a:rPr lang="en-CA" sz="1000" b="0" dirty="0">
                          <a:effectLst/>
                        </a:rPr>
                        <a:t>Yes</a:t>
                      </a:r>
                    </a:p>
                  </a:txBody>
                  <a:tcPr marL="7435" marR="7435" marT="3717" marB="3717"/>
                </a:tc>
                <a:tc rowSpan="2">
                  <a:txBody>
                    <a:bodyPr/>
                    <a:lstStyle/>
                    <a:p>
                      <a:pPr algn="l" fontAlgn="t"/>
                      <a:r>
                        <a:rPr lang="en-CA" sz="1000" b="0" dirty="0">
                          <a:effectLst/>
                        </a:rPr>
                        <a:t>No</a:t>
                      </a:r>
                    </a:p>
                  </a:txBody>
                  <a:tcPr marL="7435" marR="7435" marT="3717" marB="3717"/>
                </a:tc>
                <a:tc>
                  <a:txBody>
                    <a:bodyPr/>
                    <a:lstStyle/>
                    <a:p>
                      <a:pPr algn="l" fontAlgn="t"/>
                      <a:r>
                        <a:rPr lang="en-CA" sz="1000" b="0" dirty="0">
                          <a:effectLst/>
                        </a:rPr>
                        <a:t>Graduate</a:t>
                      </a:r>
                    </a:p>
                  </a:txBody>
                  <a:tcPr marL="7435" marR="7435" marT="3717" marB="3717"/>
                </a:tc>
                <a:tc>
                  <a:txBody>
                    <a:bodyPr/>
                    <a:lstStyle/>
                    <a:p>
                      <a:pPr algn="l"/>
                      <a:r>
                        <a:rPr lang="en-CA" sz="1000">
                          <a:effectLst/>
                        </a:rPr>
                        <a:t>7507.277778</a:t>
                      </a:r>
                    </a:p>
                  </a:txBody>
                  <a:tcPr marL="7435" marR="7435" marT="3717" marB="3717" anchor="ctr"/>
                </a:tc>
                <a:tc>
                  <a:txBody>
                    <a:bodyPr/>
                    <a:lstStyle/>
                    <a:p>
                      <a:pPr algn="l"/>
                      <a:r>
                        <a:rPr lang="en-CA" sz="1000">
                          <a:effectLst/>
                        </a:rPr>
                        <a:t>2203.833333</a:t>
                      </a:r>
                    </a:p>
                  </a:txBody>
                  <a:tcPr marL="7435" marR="7435" marT="3717" marB="3717" anchor="ctr"/>
                </a:tc>
                <a:tc>
                  <a:txBody>
                    <a:bodyPr/>
                    <a:lstStyle/>
                    <a:p>
                      <a:pPr algn="l"/>
                      <a:r>
                        <a:rPr lang="en-CA" sz="1000">
                          <a:effectLst/>
                        </a:rPr>
                        <a:t>28.0</a:t>
                      </a:r>
                    </a:p>
                  </a:txBody>
                  <a:tcPr marL="7435" marR="7435" marT="3717" marB="3717" anchor="ctr"/>
                </a:tc>
                <a:tc>
                  <a:txBody>
                    <a:bodyPr/>
                    <a:lstStyle/>
                    <a:p>
                      <a:pPr algn="l"/>
                      <a:r>
                        <a:rPr lang="en-CA" sz="1000">
                          <a:effectLst/>
                        </a:rPr>
                        <a:t>186.039216</a:t>
                      </a:r>
                    </a:p>
                  </a:txBody>
                  <a:tcPr marL="7435" marR="7435" marT="3717" marB="3717" anchor="ctr"/>
                </a:tc>
                <a:extLst>
                  <a:ext uri="{0D108BD9-81ED-4DB2-BD59-A6C34878D82A}">
                    <a16:rowId xmlns:a16="http://schemas.microsoft.com/office/drawing/2014/main" val="1545375106"/>
                  </a:ext>
                </a:extLst>
              </a:tr>
              <a:tr h="178311">
                <a:tc vMerge="1">
                  <a:txBody>
                    <a:bodyPr/>
                    <a:lstStyle/>
                    <a:p>
                      <a:endParaRPr lang="en-CA"/>
                    </a:p>
                  </a:txBody>
                  <a:tcPr/>
                </a:tc>
                <a:tc vMerge="1">
                  <a:txBody>
                    <a:bodyPr/>
                    <a:lstStyle/>
                    <a:p>
                      <a:endParaRPr lang="en-CA"/>
                    </a:p>
                  </a:txBody>
                  <a:tcPr/>
                </a:tc>
                <a:tc vMerge="1">
                  <a:txBody>
                    <a:bodyPr/>
                    <a:lstStyle/>
                    <a:p>
                      <a:endParaRPr lang="en-CA"/>
                    </a:p>
                  </a:txBody>
                  <a:tcPr/>
                </a:tc>
                <a:tc vMerge="1">
                  <a:txBody>
                    <a:bodyPr/>
                    <a:lstStyle/>
                    <a:p>
                      <a:endParaRPr lang="en-CA"/>
                    </a:p>
                  </a:txBody>
                  <a:tcPr/>
                </a:tc>
                <a:tc>
                  <a:txBody>
                    <a:bodyPr/>
                    <a:lstStyle/>
                    <a:p>
                      <a:pPr algn="l" fontAlgn="ctr"/>
                      <a:r>
                        <a:rPr lang="en-CA" sz="1000" b="0" dirty="0">
                          <a:effectLst/>
                        </a:rPr>
                        <a:t>Not Graduate</a:t>
                      </a:r>
                    </a:p>
                  </a:txBody>
                  <a:tcPr marL="7435" marR="7435" marT="3717" marB="3717" anchor="ctr"/>
                </a:tc>
                <a:tc>
                  <a:txBody>
                    <a:bodyPr/>
                    <a:lstStyle/>
                    <a:p>
                      <a:pPr algn="l"/>
                      <a:r>
                        <a:rPr lang="en-CA" sz="1000">
                          <a:effectLst/>
                        </a:rPr>
                        <a:t>3603.620690</a:t>
                      </a:r>
                    </a:p>
                  </a:txBody>
                  <a:tcPr marL="7435" marR="7435" marT="3717" marB="3717" anchor="ctr"/>
                </a:tc>
                <a:tc>
                  <a:txBody>
                    <a:bodyPr/>
                    <a:lstStyle/>
                    <a:p>
                      <a:pPr algn="l"/>
                      <a:r>
                        <a:rPr lang="en-CA" sz="1000">
                          <a:effectLst/>
                        </a:rPr>
                        <a:t>1575.724138</a:t>
                      </a:r>
                    </a:p>
                  </a:txBody>
                  <a:tcPr marL="7435" marR="7435" marT="3717" marB="3717" anchor="ctr"/>
                </a:tc>
                <a:tc>
                  <a:txBody>
                    <a:bodyPr/>
                    <a:lstStyle/>
                    <a:p>
                      <a:pPr algn="l"/>
                      <a:r>
                        <a:rPr lang="en-CA" sz="1000">
                          <a:effectLst/>
                        </a:rPr>
                        <a:t>11.0</a:t>
                      </a:r>
                    </a:p>
                  </a:txBody>
                  <a:tcPr marL="7435" marR="7435" marT="3717" marB="3717" anchor="ctr"/>
                </a:tc>
                <a:tc>
                  <a:txBody>
                    <a:bodyPr/>
                    <a:lstStyle/>
                    <a:p>
                      <a:pPr algn="l"/>
                      <a:r>
                        <a:rPr lang="en-CA" sz="1000">
                          <a:effectLst/>
                        </a:rPr>
                        <a:t>128.307692</a:t>
                      </a:r>
                    </a:p>
                  </a:txBody>
                  <a:tcPr marL="7435" marR="7435" marT="3717" marB="3717" anchor="ctr"/>
                </a:tc>
                <a:extLst>
                  <a:ext uri="{0D108BD9-81ED-4DB2-BD59-A6C34878D82A}">
                    <a16:rowId xmlns:a16="http://schemas.microsoft.com/office/drawing/2014/main" val="1792823255"/>
                  </a:ext>
                </a:extLst>
              </a:tr>
              <a:tr h="178311">
                <a:tc vMerge="1">
                  <a:txBody>
                    <a:bodyPr/>
                    <a:lstStyle/>
                    <a:p>
                      <a:endParaRPr lang="en-CA"/>
                    </a:p>
                  </a:txBody>
                  <a:tcPr/>
                </a:tc>
                <a:tc vMerge="1">
                  <a:txBody>
                    <a:bodyPr/>
                    <a:lstStyle/>
                    <a:p>
                      <a:endParaRPr lang="en-CA"/>
                    </a:p>
                  </a:txBody>
                  <a:tcPr/>
                </a:tc>
                <a:tc vMerge="1">
                  <a:txBody>
                    <a:bodyPr/>
                    <a:lstStyle/>
                    <a:p>
                      <a:endParaRPr lang="en-CA"/>
                    </a:p>
                  </a:txBody>
                  <a:tcPr/>
                </a:tc>
                <a:tc rowSpan="2">
                  <a:txBody>
                    <a:bodyPr/>
                    <a:lstStyle/>
                    <a:p>
                      <a:pPr algn="l" fontAlgn="t"/>
                      <a:r>
                        <a:rPr lang="en-CA" sz="1000" b="0" dirty="0">
                          <a:effectLst/>
                        </a:rPr>
                        <a:t>Yes</a:t>
                      </a:r>
                    </a:p>
                  </a:txBody>
                  <a:tcPr marL="7435" marR="7435" marT="3717" marB="3717"/>
                </a:tc>
                <a:tc>
                  <a:txBody>
                    <a:bodyPr/>
                    <a:lstStyle/>
                    <a:p>
                      <a:pPr algn="l" fontAlgn="t"/>
                      <a:r>
                        <a:rPr lang="en-CA" sz="1000" b="0" dirty="0">
                          <a:effectLst/>
                        </a:rPr>
                        <a:t>Graduate</a:t>
                      </a:r>
                    </a:p>
                  </a:txBody>
                  <a:tcPr marL="7435" marR="7435" marT="3717" marB="3717"/>
                </a:tc>
                <a:tc>
                  <a:txBody>
                    <a:bodyPr/>
                    <a:lstStyle/>
                    <a:p>
                      <a:pPr algn="l"/>
                      <a:r>
                        <a:rPr lang="en-CA" sz="1000">
                          <a:effectLst/>
                        </a:rPr>
                        <a:t>5479.555556</a:t>
                      </a:r>
                    </a:p>
                  </a:txBody>
                  <a:tcPr marL="7435" marR="7435" marT="3717" marB="3717" anchor="ctr"/>
                </a:tc>
                <a:tc>
                  <a:txBody>
                    <a:bodyPr/>
                    <a:lstStyle/>
                    <a:p>
                      <a:pPr algn="l"/>
                      <a:r>
                        <a:rPr lang="en-CA" sz="1000">
                          <a:effectLst/>
                        </a:rPr>
                        <a:t>3539.444444</a:t>
                      </a:r>
                    </a:p>
                  </a:txBody>
                  <a:tcPr marL="7435" marR="7435" marT="3717" marB="3717" anchor="ctr"/>
                </a:tc>
                <a:tc>
                  <a:txBody>
                    <a:bodyPr/>
                    <a:lstStyle/>
                    <a:p>
                      <a:pPr algn="l"/>
                      <a:r>
                        <a:rPr lang="en-CA" sz="1000">
                          <a:effectLst/>
                        </a:rPr>
                        <a:t>4.0</a:t>
                      </a:r>
                    </a:p>
                  </a:txBody>
                  <a:tcPr marL="7435" marR="7435" marT="3717" marB="3717" anchor="ctr"/>
                </a:tc>
                <a:tc>
                  <a:txBody>
                    <a:bodyPr/>
                    <a:lstStyle/>
                    <a:p>
                      <a:pPr algn="l"/>
                      <a:r>
                        <a:rPr lang="en-CA" sz="1000">
                          <a:effectLst/>
                        </a:rPr>
                        <a:t>177.125000</a:t>
                      </a:r>
                    </a:p>
                  </a:txBody>
                  <a:tcPr marL="7435" marR="7435" marT="3717" marB="3717" anchor="ctr"/>
                </a:tc>
                <a:extLst>
                  <a:ext uri="{0D108BD9-81ED-4DB2-BD59-A6C34878D82A}">
                    <a16:rowId xmlns:a16="http://schemas.microsoft.com/office/drawing/2014/main" val="1951036906"/>
                  </a:ext>
                </a:extLst>
              </a:tr>
              <a:tr h="178311">
                <a:tc vMerge="1">
                  <a:txBody>
                    <a:bodyPr/>
                    <a:lstStyle/>
                    <a:p>
                      <a:endParaRPr lang="en-CA"/>
                    </a:p>
                  </a:txBody>
                  <a:tcPr/>
                </a:tc>
                <a:tc vMerge="1">
                  <a:txBody>
                    <a:bodyPr/>
                    <a:lstStyle/>
                    <a:p>
                      <a:endParaRPr lang="en-CA"/>
                    </a:p>
                  </a:txBody>
                  <a:tcPr/>
                </a:tc>
                <a:tc vMerge="1">
                  <a:txBody>
                    <a:bodyPr/>
                    <a:lstStyle/>
                    <a:p>
                      <a:endParaRPr lang="en-CA"/>
                    </a:p>
                  </a:txBody>
                  <a:tcPr/>
                </a:tc>
                <a:tc vMerge="1">
                  <a:txBody>
                    <a:bodyPr/>
                    <a:lstStyle/>
                    <a:p>
                      <a:endParaRPr lang="en-CA"/>
                    </a:p>
                  </a:txBody>
                  <a:tcPr/>
                </a:tc>
                <a:tc>
                  <a:txBody>
                    <a:bodyPr/>
                    <a:lstStyle/>
                    <a:p>
                      <a:pPr algn="l" fontAlgn="ctr"/>
                      <a:r>
                        <a:rPr lang="en-CA" sz="1000" b="0">
                          <a:effectLst/>
                        </a:rPr>
                        <a:t>Not Graduate</a:t>
                      </a:r>
                    </a:p>
                  </a:txBody>
                  <a:tcPr marL="7435" marR="7435" marT="3717" marB="3717" anchor="ctr"/>
                </a:tc>
                <a:tc>
                  <a:txBody>
                    <a:bodyPr/>
                    <a:lstStyle/>
                    <a:p>
                      <a:pPr algn="l"/>
                      <a:r>
                        <a:rPr lang="en-CA" sz="1000">
                          <a:effectLst/>
                        </a:rPr>
                        <a:t>4517.750000</a:t>
                      </a:r>
                    </a:p>
                  </a:txBody>
                  <a:tcPr marL="7435" marR="7435" marT="3717" marB="3717" anchor="ctr"/>
                </a:tc>
                <a:tc>
                  <a:txBody>
                    <a:bodyPr/>
                    <a:lstStyle/>
                    <a:p>
                      <a:pPr algn="l"/>
                      <a:r>
                        <a:rPr lang="en-CA" sz="1000">
                          <a:effectLst/>
                        </a:rPr>
                        <a:t>1296.250000</a:t>
                      </a:r>
                    </a:p>
                  </a:txBody>
                  <a:tcPr marL="7435" marR="7435" marT="3717" marB="3717" anchor="ctr"/>
                </a:tc>
                <a:tc>
                  <a:txBody>
                    <a:bodyPr/>
                    <a:lstStyle/>
                    <a:p>
                      <a:pPr algn="l"/>
                      <a:r>
                        <a:rPr lang="en-CA" sz="1000">
                          <a:effectLst/>
                        </a:rPr>
                        <a:t>3.0</a:t>
                      </a:r>
                    </a:p>
                  </a:txBody>
                  <a:tcPr marL="7435" marR="7435" marT="3717" marB="3717" anchor="ctr"/>
                </a:tc>
                <a:tc>
                  <a:txBody>
                    <a:bodyPr/>
                    <a:lstStyle/>
                    <a:p>
                      <a:pPr algn="l"/>
                      <a:r>
                        <a:rPr lang="en-CA" sz="1000">
                          <a:effectLst/>
                        </a:rPr>
                        <a:t>144.250000</a:t>
                      </a:r>
                    </a:p>
                  </a:txBody>
                  <a:tcPr marL="7435" marR="7435" marT="3717" marB="3717" anchor="ctr"/>
                </a:tc>
                <a:extLst>
                  <a:ext uri="{0D108BD9-81ED-4DB2-BD59-A6C34878D82A}">
                    <a16:rowId xmlns:a16="http://schemas.microsoft.com/office/drawing/2014/main" val="3742579441"/>
                  </a:ext>
                </a:extLst>
              </a:tr>
              <a:tr h="178311">
                <a:tc rowSpan="16">
                  <a:txBody>
                    <a:bodyPr/>
                    <a:lstStyle/>
                    <a:p>
                      <a:pPr algn="l" fontAlgn="t"/>
                      <a:r>
                        <a:rPr lang="en-CA" sz="1000" b="0">
                          <a:effectLst/>
                        </a:rPr>
                        <a:t>Y</a:t>
                      </a:r>
                    </a:p>
                  </a:txBody>
                  <a:tcPr marL="7435" marR="7435" marT="3717" marB="3717"/>
                </a:tc>
                <a:tc rowSpan="8">
                  <a:txBody>
                    <a:bodyPr/>
                    <a:lstStyle/>
                    <a:p>
                      <a:pPr algn="l" fontAlgn="t"/>
                      <a:r>
                        <a:rPr lang="en-CA" sz="1000" b="0" dirty="0">
                          <a:effectLst/>
                        </a:rPr>
                        <a:t>Female</a:t>
                      </a:r>
                    </a:p>
                  </a:txBody>
                  <a:tcPr marL="7435" marR="7435" marT="3717" marB="3717">
                    <a:noFill/>
                  </a:tcPr>
                </a:tc>
                <a:tc rowSpan="4">
                  <a:txBody>
                    <a:bodyPr/>
                    <a:lstStyle/>
                    <a:p>
                      <a:pPr algn="l" fontAlgn="t"/>
                      <a:r>
                        <a:rPr lang="en-CA" sz="1000" b="0" dirty="0">
                          <a:effectLst/>
                        </a:rPr>
                        <a:t>No</a:t>
                      </a:r>
                    </a:p>
                  </a:txBody>
                  <a:tcPr marL="7435" marR="7435" marT="3717" marB="3717"/>
                </a:tc>
                <a:tc rowSpan="2">
                  <a:txBody>
                    <a:bodyPr/>
                    <a:lstStyle/>
                    <a:p>
                      <a:pPr algn="l" fontAlgn="t"/>
                      <a:r>
                        <a:rPr lang="en-CA" sz="1000" b="0">
                          <a:effectLst/>
                        </a:rPr>
                        <a:t>No</a:t>
                      </a:r>
                    </a:p>
                  </a:txBody>
                  <a:tcPr marL="7435" marR="7435" marT="3717" marB="3717"/>
                </a:tc>
                <a:tc>
                  <a:txBody>
                    <a:bodyPr/>
                    <a:lstStyle/>
                    <a:p>
                      <a:pPr algn="l" fontAlgn="t"/>
                      <a:r>
                        <a:rPr lang="en-CA" sz="1000" b="0">
                          <a:effectLst/>
                        </a:rPr>
                        <a:t>Graduate</a:t>
                      </a:r>
                    </a:p>
                  </a:txBody>
                  <a:tcPr marL="7435" marR="7435" marT="3717" marB="3717"/>
                </a:tc>
                <a:tc>
                  <a:txBody>
                    <a:bodyPr/>
                    <a:lstStyle/>
                    <a:p>
                      <a:pPr algn="l"/>
                      <a:r>
                        <a:rPr lang="en-CA" sz="1000">
                          <a:effectLst/>
                        </a:rPr>
                        <a:t>4117.823529</a:t>
                      </a:r>
                    </a:p>
                  </a:txBody>
                  <a:tcPr marL="7435" marR="7435" marT="3717" marB="3717" anchor="ctr"/>
                </a:tc>
                <a:tc>
                  <a:txBody>
                    <a:bodyPr/>
                    <a:lstStyle/>
                    <a:p>
                      <a:pPr algn="l"/>
                      <a:r>
                        <a:rPr lang="en-CA" sz="1000">
                          <a:effectLst/>
                        </a:rPr>
                        <a:t>718.823529</a:t>
                      </a:r>
                    </a:p>
                  </a:txBody>
                  <a:tcPr marL="7435" marR="7435" marT="3717" marB="3717" anchor="ctr"/>
                </a:tc>
                <a:tc>
                  <a:txBody>
                    <a:bodyPr/>
                    <a:lstStyle/>
                    <a:p>
                      <a:pPr algn="l"/>
                      <a:r>
                        <a:rPr lang="en-CA" sz="1000">
                          <a:effectLst/>
                        </a:rPr>
                        <a:t>29.0</a:t>
                      </a:r>
                    </a:p>
                  </a:txBody>
                  <a:tcPr marL="7435" marR="7435" marT="3717" marB="3717" anchor="ctr"/>
                </a:tc>
                <a:tc>
                  <a:txBody>
                    <a:bodyPr/>
                    <a:lstStyle/>
                    <a:p>
                      <a:pPr algn="l"/>
                      <a:r>
                        <a:rPr lang="en-CA" sz="1000">
                          <a:effectLst/>
                        </a:rPr>
                        <a:t>111.058824</a:t>
                      </a:r>
                    </a:p>
                  </a:txBody>
                  <a:tcPr marL="7435" marR="7435" marT="3717" marB="3717" anchor="ctr"/>
                </a:tc>
                <a:extLst>
                  <a:ext uri="{0D108BD9-81ED-4DB2-BD59-A6C34878D82A}">
                    <a16:rowId xmlns:a16="http://schemas.microsoft.com/office/drawing/2014/main" val="2728731658"/>
                  </a:ext>
                </a:extLst>
              </a:tr>
              <a:tr h="178311">
                <a:tc vMerge="1">
                  <a:txBody>
                    <a:bodyPr/>
                    <a:lstStyle/>
                    <a:p>
                      <a:endParaRPr lang="en-CA"/>
                    </a:p>
                  </a:txBody>
                  <a:tcPr/>
                </a:tc>
                <a:tc vMerge="1">
                  <a:txBody>
                    <a:bodyPr/>
                    <a:lstStyle/>
                    <a:p>
                      <a:endParaRPr lang="en-CA"/>
                    </a:p>
                  </a:txBody>
                  <a:tcPr/>
                </a:tc>
                <a:tc vMerge="1">
                  <a:txBody>
                    <a:bodyPr/>
                    <a:lstStyle/>
                    <a:p>
                      <a:endParaRPr lang="en-CA"/>
                    </a:p>
                  </a:txBody>
                  <a:tcPr/>
                </a:tc>
                <a:tc vMerge="1">
                  <a:txBody>
                    <a:bodyPr/>
                    <a:lstStyle/>
                    <a:p>
                      <a:endParaRPr lang="en-CA"/>
                    </a:p>
                  </a:txBody>
                  <a:tcPr/>
                </a:tc>
                <a:tc>
                  <a:txBody>
                    <a:bodyPr/>
                    <a:lstStyle/>
                    <a:p>
                      <a:pPr algn="l" fontAlgn="ctr"/>
                      <a:r>
                        <a:rPr lang="en-CA" sz="1000" b="0">
                          <a:effectLst/>
                        </a:rPr>
                        <a:t>Not Graduate</a:t>
                      </a:r>
                    </a:p>
                  </a:txBody>
                  <a:tcPr marL="7435" marR="7435" marT="3717" marB="3717" anchor="ctr"/>
                </a:tc>
                <a:tc>
                  <a:txBody>
                    <a:bodyPr/>
                    <a:lstStyle/>
                    <a:p>
                      <a:pPr algn="l"/>
                      <a:r>
                        <a:rPr lang="en-CA" sz="1000">
                          <a:effectLst/>
                        </a:rPr>
                        <a:t>2834.333333</a:t>
                      </a:r>
                    </a:p>
                  </a:txBody>
                  <a:tcPr marL="7435" marR="7435" marT="3717" marB="3717" anchor="ctr"/>
                </a:tc>
                <a:tc>
                  <a:txBody>
                    <a:bodyPr/>
                    <a:lstStyle/>
                    <a:p>
                      <a:pPr algn="l"/>
                      <a:r>
                        <a:rPr lang="en-CA" sz="1000">
                          <a:effectLst/>
                        </a:rPr>
                        <a:t>394.166667</a:t>
                      </a:r>
                    </a:p>
                  </a:txBody>
                  <a:tcPr marL="7435" marR="7435" marT="3717" marB="3717" anchor="ctr"/>
                </a:tc>
                <a:tc>
                  <a:txBody>
                    <a:bodyPr/>
                    <a:lstStyle/>
                    <a:p>
                      <a:pPr algn="l"/>
                      <a:r>
                        <a:rPr lang="en-CA" sz="1000">
                          <a:effectLst/>
                        </a:rPr>
                        <a:t>6.0</a:t>
                      </a:r>
                    </a:p>
                  </a:txBody>
                  <a:tcPr marL="7435" marR="7435" marT="3717" marB="3717" anchor="ctr"/>
                </a:tc>
                <a:tc>
                  <a:txBody>
                    <a:bodyPr/>
                    <a:lstStyle/>
                    <a:p>
                      <a:pPr algn="l"/>
                      <a:r>
                        <a:rPr lang="en-CA" sz="1000">
                          <a:effectLst/>
                        </a:rPr>
                        <a:t>97.166667</a:t>
                      </a:r>
                    </a:p>
                  </a:txBody>
                  <a:tcPr marL="7435" marR="7435" marT="3717" marB="3717" anchor="ctr"/>
                </a:tc>
                <a:extLst>
                  <a:ext uri="{0D108BD9-81ED-4DB2-BD59-A6C34878D82A}">
                    <a16:rowId xmlns:a16="http://schemas.microsoft.com/office/drawing/2014/main" val="2880593091"/>
                  </a:ext>
                </a:extLst>
              </a:tr>
              <a:tr h="178311">
                <a:tc vMerge="1">
                  <a:txBody>
                    <a:bodyPr/>
                    <a:lstStyle/>
                    <a:p>
                      <a:endParaRPr lang="en-CA"/>
                    </a:p>
                  </a:txBody>
                  <a:tcPr/>
                </a:tc>
                <a:tc vMerge="1">
                  <a:txBody>
                    <a:bodyPr/>
                    <a:lstStyle/>
                    <a:p>
                      <a:endParaRPr lang="en-CA"/>
                    </a:p>
                  </a:txBody>
                  <a:tcPr/>
                </a:tc>
                <a:tc vMerge="1">
                  <a:txBody>
                    <a:bodyPr/>
                    <a:lstStyle/>
                    <a:p>
                      <a:endParaRPr lang="en-CA"/>
                    </a:p>
                  </a:txBody>
                  <a:tcPr/>
                </a:tc>
                <a:tc rowSpan="2">
                  <a:txBody>
                    <a:bodyPr/>
                    <a:lstStyle/>
                    <a:p>
                      <a:pPr algn="l" fontAlgn="t"/>
                      <a:r>
                        <a:rPr lang="en-CA" sz="1000" b="0">
                          <a:effectLst/>
                        </a:rPr>
                        <a:t>Yes</a:t>
                      </a:r>
                    </a:p>
                  </a:txBody>
                  <a:tcPr marL="7435" marR="7435" marT="3717" marB="3717"/>
                </a:tc>
                <a:tc>
                  <a:txBody>
                    <a:bodyPr/>
                    <a:lstStyle/>
                    <a:p>
                      <a:pPr algn="l" fontAlgn="t"/>
                      <a:r>
                        <a:rPr lang="en-CA" sz="1000" b="0">
                          <a:effectLst/>
                        </a:rPr>
                        <a:t>Graduate</a:t>
                      </a:r>
                    </a:p>
                  </a:txBody>
                  <a:tcPr marL="7435" marR="7435" marT="3717" marB="3717"/>
                </a:tc>
                <a:tc>
                  <a:txBody>
                    <a:bodyPr/>
                    <a:lstStyle/>
                    <a:p>
                      <a:pPr algn="l"/>
                      <a:r>
                        <a:rPr lang="en-CA" sz="1000">
                          <a:effectLst/>
                        </a:rPr>
                        <a:t>7559.400000</a:t>
                      </a:r>
                    </a:p>
                  </a:txBody>
                  <a:tcPr marL="7435" marR="7435" marT="3717" marB="3717" anchor="ctr"/>
                </a:tc>
                <a:tc>
                  <a:txBody>
                    <a:bodyPr/>
                    <a:lstStyle/>
                    <a:p>
                      <a:pPr algn="l"/>
                      <a:r>
                        <a:rPr lang="en-CA" sz="1000">
                          <a:effectLst/>
                        </a:rPr>
                        <a:t>0.000000</a:t>
                      </a:r>
                    </a:p>
                  </a:txBody>
                  <a:tcPr marL="7435" marR="7435" marT="3717" marB="3717" anchor="ctr"/>
                </a:tc>
                <a:tc>
                  <a:txBody>
                    <a:bodyPr/>
                    <a:lstStyle/>
                    <a:p>
                      <a:pPr algn="l"/>
                      <a:r>
                        <a:rPr lang="en-CA" sz="1000">
                          <a:effectLst/>
                        </a:rPr>
                        <a:t>3.0</a:t>
                      </a:r>
                    </a:p>
                  </a:txBody>
                  <a:tcPr marL="7435" marR="7435" marT="3717" marB="3717" anchor="ctr"/>
                </a:tc>
                <a:tc>
                  <a:txBody>
                    <a:bodyPr/>
                    <a:lstStyle/>
                    <a:p>
                      <a:pPr algn="l"/>
                      <a:r>
                        <a:rPr lang="en-CA" sz="1000">
                          <a:effectLst/>
                        </a:rPr>
                        <a:t>105.000000</a:t>
                      </a:r>
                    </a:p>
                  </a:txBody>
                  <a:tcPr marL="7435" marR="7435" marT="3717" marB="3717" anchor="ctr"/>
                </a:tc>
                <a:extLst>
                  <a:ext uri="{0D108BD9-81ED-4DB2-BD59-A6C34878D82A}">
                    <a16:rowId xmlns:a16="http://schemas.microsoft.com/office/drawing/2014/main" val="4016371896"/>
                  </a:ext>
                </a:extLst>
              </a:tr>
              <a:tr h="178311">
                <a:tc vMerge="1">
                  <a:txBody>
                    <a:bodyPr/>
                    <a:lstStyle/>
                    <a:p>
                      <a:endParaRPr lang="en-CA"/>
                    </a:p>
                  </a:txBody>
                  <a:tcPr/>
                </a:tc>
                <a:tc vMerge="1">
                  <a:txBody>
                    <a:bodyPr/>
                    <a:lstStyle/>
                    <a:p>
                      <a:endParaRPr lang="en-CA"/>
                    </a:p>
                  </a:txBody>
                  <a:tcPr/>
                </a:tc>
                <a:tc vMerge="1">
                  <a:txBody>
                    <a:bodyPr/>
                    <a:lstStyle/>
                    <a:p>
                      <a:endParaRPr lang="en-CA"/>
                    </a:p>
                  </a:txBody>
                  <a:tcPr/>
                </a:tc>
                <a:tc vMerge="1">
                  <a:txBody>
                    <a:bodyPr/>
                    <a:lstStyle/>
                    <a:p>
                      <a:endParaRPr lang="en-CA"/>
                    </a:p>
                  </a:txBody>
                  <a:tcPr/>
                </a:tc>
                <a:tc>
                  <a:txBody>
                    <a:bodyPr/>
                    <a:lstStyle/>
                    <a:p>
                      <a:pPr algn="l" fontAlgn="ctr"/>
                      <a:r>
                        <a:rPr lang="en-CA" sz="1000" b="0">
                          <a:effectLst/>
                        </a:rPr>
                        <a:t>Not Graduate</a:t>
                      </a:r>
                    </a:p>
                  </a:txBody>
                  <a:tcPr marL="7435" marR="7435" marT="3717" marB="3717" anchor="ctr"/>
                </a:tc>
                <a:tc>
                  <a:txBody>
                    <a:bodyPr/>
                    <a:lstStyle/>
                    <a:p>
                      <a:pPr algn="l"/>
                      <a:r>
                        <a:rPr lang="en-CA" sz="1000">
                          <a:effectLst/>
                        </a:rPr>
                        <a:t>17714.000000</a:t>
                      </a:r>
                    </a:p>
                  </a:txBody>
                  <a:tcPr marL="7435" marR="7435" marT="3717" marB="3717" anchor="ctr"/>
                </a:tc>
                <a:tc>
                  <a:txBody>
                    <a:bodyPr/>
                    <a:lstStyle/>
                    <a:p>
                      <a:pPr algn="l"/>
                      <a:r>
                        <a:rPr lang="en-CA" sz="1000">
                          <a:effectLst/>
                        </a:rPr>
                        <a:t>0.000000</a:t>
                      </a:r>
                    </a:p>
                  </a:txBody>
                  <a:tcPr marL="7435" marR="7435" marT="3717" marB="3717" anchor="ctr"/>
                </a:tc>
                <a:tc>
                  <a:txBody>
                    <a:bodyPr/>
                    <a:lstStyle/>
                    <a:p>
                      <a:pPr algn="l"/>
                      <a:r>
                        <a:rPr lang="en-CA" sz="1000">
                          <a:effectLst/>
                        </a:rPr>
                        <a:t>2.0</a:t>
                      </a:r>
                    </a:p>
                  </a:txBody>
                  <a:tcPr marL="7435" marR="7435" marT="3717" marB="3717" anchor="ctr"/>
                </a:tc>
                <a:tc>
                  <a:txBody>
                    <a:bodyPr/>
                    <a:lstStyle/>
                    <a:p>
                      <a:pPr algn="l"/>
                      <a:r>
                        <a:rPr lang="en-CA" sz="1000">
                          <a:effectLst/>
                        </a:rPr>
                        <a:t>175.000000</a:t>
                      </a:r>
                    </a:p>
                  </a:txBody>
                  <a:tcPr marL="7435" marR="7435" marT="3717" marB="3717" anchor="ctr"/>
                </a:tc>
                <a:extLst>
                  <a:ext uri="{0D108BD9-81ED-4DB2-BD59-A6C34878D82A}">
                    <a16:rowId xmlns:a16="http://schemas.microsoft.com/office/drawing/2014/main" val="133581815"/>
                  </a:ext>
                </a:extLst>
              </a:tr>
              <a:tr h="178311">
                <a:tc vMerge="1">
                  <a:txBody>
                    <a:bodyPr/>
                    <a:lstStyle/>
                    <a:p>
                      <a:endParaRPr lang="en-CA"/>
                    </a:p>
                  </a:txBody>
                  <a:tcPr/>
                </a:tc>
                <a:tc vMerge="1">
                  <a:txBody>
                    <a:bodyPr/>
                    <a:lstStyle/>
                    <a:p>
                      <a:endParaRPr lang="en-CA"/>
                    </a:p>
                  </a:txBody>
                  <a:tcPr/>
                </a:tc>
                <a:tc rowSpan="4">
                  <a:txBody>
                    <a:bodyPr/>
                    <a:lstStyle/>
                    <a:p>
                      <a:pPr algn="l" fontAlgn="t"/>
                      <a:r>
                        <a:rPr lang="en-CA" sz="1000" b="0" dirty="0">
                          <a:effectLst/>
                        </a:rPr>
                        <a:t>Yes</a:t>
                      </a:r>
                    </a:p>
                  </a:txBody>
                  <a:tcPr marL="7435" marR="7435" marT="3717" marB="3717"/>
                </a:tc>
                <a:tc rowSpan="2">
                  <a:txBody>
                    <a:bodyPr/>
                    <a:lstStyle/>
                    <a:p>
                      <a:pPr algn="l" fontAlgn="t"/>
                      <a:r>
                        <a:rPr lang="en-CA" sz="1000" b="0" dirty="0">
                          <a:effectLst/>
                        </a:rPr>
                        <a:t>No</a:t>
                      </a:r>
                    </a:p>
                  </a:txBody>
                  <a:tcPr marL="7435" marR="7435" marT="3717" marB="3717"/>
                </a:tc>
                <a:tc>
                  <a:txBody>
                    <a:bodyPr/>
                    <a:lstStyle/>
                    <a:p>
                      <a:pPr algn="l" fontAlgn="t"/>
                      <a:r>
                        <a:rPr lang="en-CA" sz="1000" b="0">
                          <a:effectLst/>
                        </a:rPr>
                        <a:t>Graduate</a:t>
                      </a:r>
                    </a:p>
                  </a:txBody>
                  <a:tcPr marL="7435" marR="7435" marT="3717" marB="3717"/>
                </a:tc>
                <a:tc>
                  <a:txBody>
                    <a:bodyPr/>
                    <a:lstStyle/>
                    <a:p>
                      <a:pPr algn="l"/>
                      <a:r>
                        <a:rPr lang="en-CA" sz="1000">
                          <a:effectLst/>
                        </a:rPr>
                        <a:t>4639.875000</a:t>
                      </a:r>
                    </a:p>
                  </a:txBody>
                  <a:tcPr marL="7435" marR="7435" marT="3717" marB="3717" anchor="ctr"/>
                </a:tc>
                <a:tc>
                  <a:txBody>
                    <a:bodyPr/>
                    <a:lstStyle/>
                    <a:p>
                      <a:pPr algn="l"/>
                      <a:r>
                        <a:rPr lang="en-CA" sz="1000">
                          <a:effectLst/>
                        </a:rPr>
                        <a:t>1495.625000</a:t>
                      </a:r>
                    </a:p>
                  </a:txBody>
                  <a:tcPr marL="7435" marR="7435" marT="3717" marB="3717" anchor="ctr"/>
                </a:tc>
                <a:tc>
                  <a:txBody>
                    <a:bodyPr/>
                    <a:lstStyle/>
                    <a:p>
                      <a:pPr algn="l"/>
                      <a:r>
                        <a:rPr lang="en-CA" sz="1000">
                          <a:effectLst/>
                        </a:rPr>
                        <a:t>14.0</a:t>
                      </a:r>
                    </a:p>
                  </a:txBody>
                  <a:tcPr marL="7435" marR="7435" marT="3717" marB="3717" anchor="ctr"/>
                </a:tc>
                <a:tc>
                  <a:txBody>
                    <a:bodyPr/>
                    <a:lstStyle/>
                    <a:p>
                      <a:pPr algn="l"/>
                      <a:r>
                        <a:rPr lang="en-CA" sz="1000">
                          <a:effectLst/>
                        </a:rPr>
                        <a:t>143.125000</a:t>
                      </a:r>
                    </a:p>
                  </a:txBody>
                  <a:tcPr marL="7435" marR="7435" marT="3717" marB="3717" anchor="ctr"/>
                </a:tc>
                <a:extLst>
                  <a:ext uri="{0D108BD9-81ED-4DB2-BD59-A6C34878D82A}">
                    <a16:rowId xmlns:a16="http://schemas.microsoft.com/office/drawing/2014/main" val="1509344055"/>
                  </a:ext>
                </a:extLst>
              </a:tr>
              <a:tr h="178311">
                <a:tc vMerge="1">
                  <a:txBody>
                    <a:bodyPr/>
                    <a:lstStyle/>
                    <a:p>
                      <a:endParaRPr lang="en-CA"/>
                    </a:p>
                  </a:txBody>
                  <a:tcPr/>
                </a:tc>
                <a:tc vMerge="1">
                  <a:txBody>
                    <a:bodyPr/>
                    <a:lstStyle/>
                    <a:p>
                      <a:endParaRPr lang="en-CA"/>
                    </a:p>
                  </a:txBody>
                  <a:tcPr/>
                </a:tc>
                <a:tc vMerge="1">
                  <a:txBody>
                    <a:bodyPr/>
                    <a:lstStyle/>
                    <a:p>
                      <a:endParaRPr lang="en-CA"/>
                    </a:p>
                  </a:txBody>
                  <a:tcPr/>
                </a:tc>
                <a:tc vMerge="1">
                  <a:txBody>
                    <a:bodyPr/>
                    <a:lstStyle/>
                    <a:p>
                      <a:endParaRPr lang="en-CA"/>
                    </a:p>
                  </a:txBody>
                  <a:tcPr/>
                </a:tc>
                <a:tc>
                  <a:txBody>
                    <a:bodyPr/>
                    <a:lstStyle/>
                    <a:p>
                      <a:pPr algn="l" fontAlgn="ctr"/>
                      <a:r>
                        <a:rPr lang="en-CA" sz="1000" b="0">
                          <a:effectLst/>
                        </a:rPr>
                        <a:t>Not Graduate</a:t>
                      </a:r>
                    </a:p>
                  </a:txBody>
                  <a:tcPr marL="7435" marR="7435" marT="3717" marB="3717" anchor="ctr"/>
                </a:tc>
                <a:tc>
                  <a:txBody>
                    <a:bodyPr/>
                    <a:lstStyle/>
                    <a:p>
                      <a:pPr algn="l"/>
                      <a:r>
                        <a:rPr lang="en-CA" sz="1000">
                          <a:effectLst/>
                        </a:rPr>
                        <a:t>3015.000000</a:t>
                      </a:r>
                    </a:p>
                  </a:txBody>
                  <a:tcPr marL="7435" marR="7435" marT="3717" marB="3717" anchor="ctr"/>
                </a:tc>
                <a:tc>
                  <a:txBody>
                    <a:bodyPr/>
                    <a:lstStyle/>
                    <a:p>
                      <a:pPr algn="l"/>
                      <a:r>
                        <a:rPr lang="en-CA" sz="1000">
                          <a:effectLst/>
                        </a:rPr>
                        <a:t>769.000000</a:t>
                      </a:r>
                    </a:p>
                  </a:txBody>
                  <a:tcPr marL="7435" marR="7435" marT="3717" marB="3717" anchor="ctr"/>
                </a:tc>
                <a:tc>
                  <a:txBody>
                    <a:bodyPr/>
                    <a:lstStyle/>
                    <a:p>
                      <a:pPr algn="l"/>
                      <a:r>
                        <a:rPr lang="en-CA" sz="1000">
                          <a:effectLst/>
                        </a:rPr>
                        <a:t>1.0</a:t>
                      </a:r>
                    </a:p>
                  </a:txBody>
                  <a:tcPr marL="7435" marR="7435" marT="3717" marB="3717" anchor="ctr"/>
                </a:tc>
                <a:tc>
                  <a:txBody>
                    <a:bodyPr/>
                    <a:lstStyle/>
                    <a:p>
                      <a:pPr algn="l"/>
                      <a:r>
                        <a:rPr lang="en-CA" sz="1000">
                          <a:effectLst/>
                        </a:rPr>
                        <a:t>108.666667</a:t>
                      </a:r>
                    </a:p>
                  </a:txBody>
                  <a:tcPr marL="7435" marR="7435" marT="3717" marB="3717" anchor="ctr"/>
                </a:tc>
                <a:extLst>
                  <a:ext uri="{0D108BD9-81ED-4DB2-BD59-A6C34878D82A}">
                    <a16:rowId xmlns:a16="http://schemas.microsoft.com/office/drawing/2014/main" val="3809953566"/>
                  </a:ext>
                </a:extLst>
              </a:tr>
              <a:tr h="178311">
                <a:tc vMerge="1">
                  <a:txBody>
                    <a:bodyPr/>
                    <a:lstStyle/>
                    <a:p>
                      <a:endParaRPr lang="en-CA"/>
                    </a:p>
                  </a:txBody>
                  <a:tcPr/>
                </a:tc>
                <a:tc vMerge="1">
                  <a:txBody>
                    <a:bodyPr/>
                    <a:lstStyle/>
                    <a:p>
                      <a:endParaRPr lang="en-CA"/>
                    </a:p>
                  </a:txBody>
                  <a:tcPr/>
                </a:tc>
                <a:tc vMerge="1">
                  <a:txBody>
                    <a:bodyPr/>
                    <a:lstStyle/>
                    <a:p>
                      <a:endParaRPr lang="en-CA"/>
                    </a:p>
                  </a:txBody>
                  <a:tcPr/>
                </a:tc>
                <a:tc rowSpan="2">
                  <a:txBody>
                    <a:bodyPr/>
                    <a:lstStyle/>
                    <a:p>
                      <a:pPr algn="l" fontAlgn="t"/>
                      <a:r>
                        <a:rPr lang="en-CA" sz="1000" b="0">
                          <a:effectLst/>
                        </a:rPr>
                        <a:t>Yes</a:t>
                      </a:r>
                    </a:p>
                  </a:txBody>
                  <a:tcPr marL="7435" marR="7435" marT="3717" marB="3717"/>
                </a:tc>
                <a:tc>
                  <a:txBody>
                    <a:bodyPr/>
                    <a:lstStyle/>
                    <a:p>
                      <a:pPr algn="l" fontAlgn="t"/>
                      <a:r>
                        <a:rPr lang="en-CA" sz="1000" b="0">
                          <a:effectLst/>
                        </a:rPr>
                        <a:t>Graduate</a:t>
                      </a:r>
                    </a:p>
                  </a:txBody>
                  <a:tcPr marL="7435" marR="7435" marT="3717" marB="3717"/>
                </a:tc>
                <a:tc>
                  <a:txBody>
                    <a:bodyPr/>
                    <a:lstStyle/>
                    <a:p>
                      <a:pPr algn="l"/>
                      <a:r>
                        <a:rPr lang="en-CA" sz="1000">
                          <a:effectLst/>
                        </a:rPr>
                        <a:t>19484.000000</a:t>
                      </a:r>
                    </a:p>
                  </a:txBody>
                  <a:tcPr marL="7435" marR="7435" marT="3717" marB="3717" anchor="ctr"/>
                </a:tc>
                <a:tc>
                  <a:txBody>
                    <a:bodyPr/>
                    <a:lstStyle/>
                    <a:p>
                      <a:pPr algn="l"/>
                      <a:r>
                        <a:rPr lang="en-CA" sz="1000">
                          <a:effectLst/>
                        </a:rPr>
                        <a:t>0.000000</a:t>
                      </a:r>
                    </a:p>
                  </a:txBody>
                  <a:tcPr marL="7435" marR="7435" marT="3717" marB="3717" anchor="ctr"/>
                </a:tc>
                <a:tc>
                  <a:txBody>
                    <a:bodyPr/>
                    <a:lstStyle/>
                    <a:p>
                      <a:pPr algn="l"/>
                      <a:r>
                        <a:rPr lang="en-CA" sz="1000">
                          <a:effectLst/>
                        </a:rPr>
                        <a:t>1.0</a:t>
                      </a:r>
                    </a:p>
                  </a:txBody>
                  <a:tcPr marL="7435" marR="7435" marT="3717" marB="3717" anchor="ctr"/>
                </a:tc>
                <a:tc>
                  <a:txBody>
                    <a:bodyPr/>
                    <a:lstStyle/>
                    <a:p>
                      <a:pPr algn="l"/>
                      <a:r>
                        <a:rPr lang="en-CA" sz="1000">
                          <a:effectLst/>
                        </a:rPr>
                        <a:t>600.000000</a:t>
                      </a:r>
                    </a:p>
                  </a:txBody>
                  <a:tcPr marL="7435" marR="7435" marT="3717" marB="3717" anchor="ctr"/>
                </a:tc>
                <a:extLst>
                  <a:ext uri="{0D108BD9-81ED-4DB2-BD59-A6C34878D82A}">
                    <a16:rowId xmlns:a16="http://schemas.microsoft.com/office/drawing/2014/main" val="3652280147"/>
                  </a:ext>
                </a:extLst>
              </a:tr>
              <a:tr h="178311">
                <a:tc vMerge="1">
                  <a:txBody>
                    <a:bodyPr/>
                    <a:lstStyle/>
                    <a:p>
                      <a:endParaRPr lang="en-CA"/>
                    </a:p>
                  </a:txBody>
                  <a:tcPr/>
                </a:tc>
                <a:tc vMerge="1">
                  <a:txBody>
                    <a:bodyPr/>
                    <a:lstStyle/>
                    <a:p>
                      <a:endParaRPr lang="en-CA"/>
                    </a:p>
                  </a:txBody>
                  <a:tcPr/>
                </a:tc>
                <a:tc vMerge="1">
                  <a:txBody>
                    <a:bodyPr/>
                    <a:lstStyle/>
                    <a:p>
                      <a:endParaRPr lang="en-CA"/>
                    </a:p>
                  </a:txBody>
                  <a:tcPr/>
                </a:tc>
                <a:tc vMerge="1">
                  <a:txBody>
                    <a:bodyPr/>
                    <a:lstStyle/>
                    <a:p>
                      <a:endParaRPr lang="en-CA"/>
                    </a:p>
                  </a:txBody>
                  <a:tcPr/>
                </a:tc>
                <a:tc>
                  <a:txBody>
                    <a:bodyPr/>
                    <a:lstStyle/>
                    <a:p>
                      <a:pPr algn="l" fontAlgn="ctr"/>
                      <a:r>
                        <a:rPr lang="en-CA" sz="1000" b="0">
                          <a:effectLst/>
                        </a:rPr>
                        <a:t>Not Graduate</a:t>
                      </a:r>
                    </a:p>
                  </a:txBody>
                  <a:tcPr marL="7435" marR="7435" marT="3717" marB="3717" anchor="ctr"/>
                </a:tc>
                <a:tc>
                  <a:txBody>
                    <a:bodyPr/>
                    <a:lstStyle/>
                    <a:p>
                      <a:pPr algn="l"/>
                      <a:r>
                        <a:rPr lang="en-CA" sz="1000">
                          <a:effectLst/>
                        </a:rPr>
                        <a:t>7142.000000</a:t>
                      </a:r>
                    </a:p>
                  </a:txBody>
                  <a:tcPr marL="7435" marR="7435" marT="3717" marB="3717" anchor="ctr"/>
                </a:tc>
                <a:tc>
                  <a:txBody>
                    <a:bodyPr/>
                    <a:lstStyle/>
                    <a:p>
                      <a:pPr algn="l"/>
                      <a:r>
                        <a:rPr lang="en-CA" sz="1000">
                          <a:effectLst/>
                        </a:rPr>
                        <a:t>0.000000</a:t>
                      </a:r>
                    </a:p>
                  </a:txBody>
                  <a:tcPr marL="7435" marR="7435" marT="3717" marB="3717" anchor="ctr"/>
                </a:tc>
                <a:tc>
                  <a:txBody>
                    <a:bodyPr/>
                    <a:lstStyle/>
                    <a:p>
                      <a:pPr algn="l"/>
                      <a:r>
                        <a:rPr lang="en-CA" sz="1000">
                          <a:effectLst/>
                        </a:rPr>
                        <a:t>1.0</a:t>
                      </a:r>
                    </a:p>
                  </a:txBody>
                  <a:tcPr marL="7435" marR="7435" marT="3717" marB="3717" anchor="ctr"/>
                </a:tc>
                <a:tc>
                  <a:txBody>
                    <a:bodyPr/>
                    <a:lstStyle/>
                    <a:p>
                      <a:pPr algn="l"/>
                      <a:r>
                        <a:rPr lang="en-CA" sz="1000">
                          <a:effectLst/>
                        </a:rPr>
                        <a:t>138.000000</a:t>
                      </a:r>
                    </a:p>
                  </a:txBody>
                  <a:tcPr marL="7435" marR="7435" marT="3717" marB="3717" anchor="ctr"/>
                </a:tc>
                <a:extLst>
                  <a:ext uri="{0D108BD9-81ED-4DB2-BD59-A6C34878D82A}">
                    <a16:rowId xmlns:a16="http://schemas.microsoft.com/office/drawing/2014/main" val="3890885674"/>
                  </a:ext>
                </a:extLst>
              </a:tr>
              <a:tr h="178311">
                <a:tc vMerge="1">
                  <a:txBody>
                    <a:bodyPr/>
                    <a:lstStyle/>
                    <a:p>
                      <a:endParaRPr lang="en-CA"/>
                    </a:p>
                  </a:txBody>
                  <a:tcPr/>
                </a:tc>
                <a:tc rowSpan="8">
                  <a:txBody>
                    <a:bodyPr/>
                    <a:lstStyle/>
                    <a:p>
                      <a:pPr algn="l" fontAlgn="t"/>
                      <a:r>
                        <a:rPr lang="en-CA" sz="1000" b="0">
                          <a:effectLst/>
                        </a:rPr>
                        <a:t>Male</a:t>
                      </a:r>
                    </a:p>
                  </a:txBody>
                  <a:tcPr marL="7435" marR="7435" marT="3717" marB="3717"/>
                </a:tc>
                <a:tc rowSpan="4">
                  <a:txBody>
                    <a:bodyPr/>
                    <a:lstStyle/>
                    <a:p>
                      <a:pPr algn="l" fontAlgn="t"/>
                      <a:r>
                        <a:rPr lang="en-CA" sz="1000" b="0">
                          <a:effectLst/>
                        </a:rPr>
                        <a:t>No</a:t>
                      </a:r>
                    </a:p>
                  </a:txBody>
                  <a:tcPr marL="7435" marR="7435" marT="3717" marB="3717"/>
                </a:tc>
                <a:tc rowSpan="2">
                  <a:txBody>
                    <a:bodyPr/>
                    <a:lstStyle/>
                    <a:p>
                      <a:pPr algn="l" fontAlgn="t"/>
                      <a:r>
                        <a:rPr lang="en-CA" sz="1000" b="0">
                          <a:effectLst/>
                        </a:rPr>
                        <a:t>No</a:t>
                      </a:r>
                    </a:p>
                  </a:txBody>
                  <a:tcPr marL="7435" marR="7435" marT="3717" marB="3717"/>
                </a:tc>
                <a:tc>
                  <a:txBody>
                    <a:bodyPr/>
                    <a:lstStyle/>
                    <a:p>
                      <a:pPr algn="l" fontAlgn="t"/>
                      <a:r>
                        <a:rPr lang="en-CA" sz="1000" b="0">
                          <a:effectLst/>
                        </a:rPr>
                        <a:t>Graduate</a:t>
                      </a:r>
                    </a:p>
                  </a:txBody>
                  <a:tcPr marL="7435" marR="7435" marT="3717" marB="3717"/>
                </a:tc>
                <a:tc>
                  <a:txBody>
                    <a:bodyPr/>
                    <a:lstStyle/>
                    <a:p>
                      <a:pPr algn="l"/>
                      <a:r>
                        <a:rPr lang="en-CA" sz="1000">
                          <a:effectLst/>
                        </a:rPr>
                        <a:t>4870.500000</a:t>
                      </a:r>
                    </a:p>
                  </a:txBody>
                  <a:tcPr marL="7435" marR="7435" marT="3717" marB="3717" anchor="ctr"/>
                </a:tc>
                <a:tc>
                  <a:txBody>
                    <a:bodyPr/>
                    <a:lstStyle/>
                    <a:p>
                      <a:pPr algn="l"/>
                      <a:r>
                        <a:rPr lang="en-CA" sz="1000">
                          <a:effectLst/>
                        </a:rPr>
                        <a:t>1800.960000</a:t>
                      </a:r>
                    </a:p>
                  </a:txBody>
                  <a:tcPr marL="7435" marR="7435" marT="3717" marB="3717" anchor="ctr"/>
                </a:tc>
                <a:tc>
                  <a:txBody>
                    <a:bodyPr/>
                    <a:lstStyle/>
                    <a:p>
                      <a:pPr algn="l"/>
                      <a:r>
                        <a:rPr lang="en-CA" sz="1000">
                          <a:effectLst/>
                        </a:rPr>
                        <a:t>48.0</a:t>
                      </a:r>
                    </a:p>
                  </a:txBody>
                  <a:tcPr marL="7435" marR="7435" marT="3717" marB="3717" anchor="ctr"/>
                </a:tc>
                <a:tc>
                  <a:txBody>
                    <a:bodyPr/>
                    <a:lstStyle/>
                    <a:p>
                      <a:pPr algn="l"/>
                      <a:r>
                        <a:rPr lang="en-CA" sz="1000">
                          <a:effectLst/>
                        </a:rPr>
                        <a:t>127.437500</a:t>
                      </a:r>
                    </a:p>
                  </a:txBody>
                  <a:tcPr marL="7435" marR="7435" marT="3717" marB="3717" anchor="ctr"/>
                </a:tc>
                <a:extLst>
                  <a:ext uri="{0D108BD9-81ED-4DB2-BD59-A6C34878D82A}">
                    <a16:rowId xmlns:a16="http://schemas.microsoft.com/office/drawing/2014/main" val="1896443816"/>
                  </a:ext>
                </a:extLst>
              </a:tr>
              <a:tr h="178311">
                <a:tc vMerge="1">
                  <a:txBody>
                    <a:bodyPr/>
                    <a:lstStyle/>
                    <a:p>
                      <a:endParaRPr lang="en-CA"/>
                    </a:p>
                  </a:txBody>
                  <a:tcPr/>
                </a:tc>
                <a:tc vMerge="1">
                  <a:txBody>
                    <a:bodyPr/>
                    <a:lstStyle/>
                    <a:p>
                      <a:endParaRPr lang="en-CA"/>
                    </a:p>
                  </a:txBody>
                  <a:tcPr/>
                </a:tc>
                <a:tc vMerge="1">
                  <a:txBody>
                    <a:bodyPr/>
                    <a:lstStyle/>
                    <a:p>
                      <a:endParaRPr lang="en-CA"/>
                    </a:p>
                  </a:txBody>
                  <a:tcPr/>
                </a:tc>
                <a:tc vMerge="1">
                  <a:txBody>
                    <a:bodyPr/>
                    <a:lstStyle/>
                    <a:p>
                      <a:endParaRPr lang="en-CA"/>
                    </a:p>
                  </a:txBody>
                  <a:tcPr/>
                </a:tc>
                <a:tc>
                  <a:txBody>
                    <a:bodyPr/>
                    <a:lstStyle/>
                    <a:p>
                      <a:pPr algn="l" fontAlgn="ctr"/>
                      <a:r>
                        <a:rPr lang="en-CA" sz="1000" b="0">
                          <a:effectLst/>
                        </a:rPr>
                        <a:t>Not Graduate</a:t>
                      </a:r>
                    </a:p>
                  </a:txBody>
                  <a:tcPr marL="7435" marR="7435" marT="3717" marB="3717" anchor="ctr"/>
                </a:tc>
                <a:tc>
                  <a:txBody>
                    <a:bodyPr/>
                    <a:lstStyle/>
                    <a:p>
                      <a:pPr algn="l"/>
                      <a:r>
                        <a:rPr lang="en-CA" sz="1000">
                          <a:effectLst/>
                        </a:rPr>
                        <a:t>3706.062500</a:t>
                      </a:r>
                    </a:p>
                  </a:txBody>
                  <a:tcPr marL="7435" marR="7435" marT="3717" marB="3717" anchor="ctr"/>
                </a:tc>
                <a:tc>
                  <a:txBody>
                    <a:bodyPr/>
                    <a:lstStyle/>
                    <a:p>
                      <a:pPr algn="l"/>
                      <a:r>
                        <a:rPr lang="en-CA" sz="1000">
                          <a:effectLst/>
                        </a:rPr>
                        <a:t>1159.250000</a:t>
                      </a:r>
                    </a:p>
                  </a:txBody>
                  <a:tcPr marL="7435" marR="7435" marT="3717" marB="3717" anchor="ctr"/>
                </a:tc>
                <a:tc>
                  <a:txBody>
                    <a:bodyPr/>
                    <a:lstStyle/>
                    <a:p>
                      <a:pPr algn="l"/>
                      <a:r>
                        <a:rPr lang="en-CA" sz="1000">
                          <a:effectLst/>
                        </a:rPr>
                        <a:t>14.0</a:t>
                      </a:r>
                    </a:p>
                  </a:txBody>
                  <a:tcPr marL="7435" marR="7435" marT="3717" marB="3717" anchor="ctr"/>
                </a:tc>
                <a:tc>
                  <a:txBody>
                    <a:bodyPr/>
                    <a:lstStyle/>
                    <a:p>
                      <a:pPr algn="l"/>
                      <a:r>
                        <a:rPr lang="en-CA" sz="1000">
                          <a:effectLst/>
                        </a:rPr>
                        <a:t>97.375000</a:t>
                      </a:r>
                    </a:p>
                  </a:txBody>
                  <a:tcPr marL="7435" marR="7435" marT="3717" marB="3717" anchor="ctr"/>
                </a:tc>
                <a:extLst>
                  <a:ext uri="{0D108BD9-81ED-4DB2-BD59-A6C34878D82A}">
                    <a16:rowId xmlns:a16="http://schemas.microsoft.com/office/drawing/2014/main" val="916653919"/>
                  </a:ext>
                </a:extLst>
              </a:tr>
              <a:tr h="178311">
                <a:tc vMerge="1">
                  <a:txBody>
                    <a:bodyPr/>
                    <a:lstStyle/>
                    <a:p>
                      <a:endParaRPr lang="en-CA"/>
                    </a:p>
                  </a:txBody>
                  <a:tcPr/>
                </a:tc>
                <a:tc vMerge="1">
                  <a:txBody>
                    <a:bodyPr/>
                    <a:lstStyle/>
                    <a:p>
                      <a:endParaRPr lang="en-CA"/>
                    </a:p>
                  </a:txBody>
                  <a:tcPr/>
                </a:tc>
                <a:tc vMerge="1">
                  <a:txBody>
                    <a:bodyPr/>
                    <a:lstStyle/>
                    <a:p>
                      <a:endParaRPr lang="en-CA"/>
                    </a:p>
                  </a:txBody>
                  <a:tcPr/>
                </a:tc>
                <a:tc rowSpan="2">
                  <a:txBody>
                    <a:bodyPr/>
                    <a:lstStyle/>
                    <a:p>
                      <a:pPr algn="l" fontAlgn="t"/>
                      <a:r>
                        <a:rPr lang="en-CA" sz="1000" b="0">
                          <a:effectLst/>
                        </a:rPr>
                        <a:t>Yes</a:t>
                      </a:r>
                    </a:p>
                  </a:txBody>
                  <a:tcPr marL="7435" marR="7435" marT="3717" marB="3717"/>
                </a:tc>
                <a:tc>
                  <a:txBody>
                    <a:bodyPr/>
                    <a:lstStyle/>
                    <a:p>
                      <a:pPr algn="l" fontAlgn="t"/>
                      <a:r>
                        <a:rPr lang="en-CA" sz="1000" b="0">
                          <a:effectLst/>
                        </a:rPr>
                        <a:t>Graduate</a:t>
                      </a:r>
                    </a:p>
                  </a:txBody>
                  <a:tcPr marL="7435" marR="7435" marT="3717" marB="3717"/>
                </a:tc>
                <a:tc>
                  <a:txBody>
                    <a:bodyPr/>
                    <a:lstStyle/>
                    <a:p>
                      <a:pPr algn="l"/>
                      <a:r>
                        <a:rPr lang="en-CA" sz="1000">
                          <a:effectLst/>
                        </a:rPr>
                        <a:t>8536.571429</a:t>
                      </a:r>
                    </a:p>
                  </a:txBody>
                  <a:tcPr marL="7435" marR="7435" marT="3717" marB="3717" anchor="ctr"/>
                </a:tc>
                <a:tc>
                  <a:txBody>
                    <a:bodyPr/>
                    <a:lstStyle/>
                    <a:p>
                      <a:pPr algn="l"/>
                      <a:r>
                        <a:rPr lang="en-CA" sz="1000">
                          <a:effectLst/>
                        </a:rPr>
                        <a:t>0.000000</a:t>
                      </a:r>
                    </a:p>
                  </a:txBody>
                  <a:tcPr marL="7435" marR="7435" marT="3717" marB="3717" anchor="ctr"/>
                </a:tc>
                <a:tc>
                  <a:txBody>
                    <a:bodyPr/>
                    <a:lstStyle/>
                    <a:p>
                      <a:pPr algn="l"/>
                      <a:r>
                        <a:rPr lang="en-CA" sz="1000">
                          <a:effectLst/>
                        </a:rPr>
                        <a:t>6.0</a:t>
                      </a:r>
                    </a:p>
                  </a:txBody>
                  <a:tcPr marL="7435" marR="7435" marT="3717" marB="3717" anchor="ctr"/>
                </a:tc>
                <a:tc>
                  <a:txBody>
                    <a:bodyPr/>
                    <a:lstStyle/>
                    <a:p>
                      <a:pPr algn="l"/>
                      <a:r>
                        <a:rPr lang="en-CA" sz="1000">
                          <a:effectLst/>
                        </a:rPr>
                        <a:t>215.142857</a:t>
                      </a:r>
                    </a:p>
                  </a:txBody>
                  <a:tcPr marL="7435" marR="7435" marT="3717" marB="3717" anchor="ctr"/>
                </a:tc>
                <a:extLst>
                  <a:ext uri="{0D108BD9-81ED-4DB2-BD59-A6C34878D82A}">
                    <a16:rowId xmlns:a16="http://schemas.microsoft.com/office/drawing/2014/main" val="56448339"/>
                  </a:ext>
                </a:extLst>
              </a:tr>
              <a:tr h="178311">
                <a:tc vMerge="1">
                  <a:txBody>
                    <a:bodyPr/>
                    <a:lstStyle/>
                    <a:p>
                      <a:endParaRPr lang="en-CA"/>
                    </a:p>
                  </a:txBody>
                  <a:tcPr/>
                </a:tc>
                <a:tc vMerge="1">
                  <a:txBody>
                    <a:bodyPr/>
                    <a:lstStyle/>
                    <a:p>
                      <a:endParaRPr lang="en-CA"/>
                    </a:p>
                  </a:txBody>
                  <a:tcPr/>
                </a:tc>
                <a:tc vMerge="1">
                  <a:txBody>
                    <a:bodyPr/>
                    <a:lstStyle/>
                    <a:p>
                      <a:endParaRPr lang="en-CA"/>
                    </a:p>
                  </a:txBody>
                  <a:tcPr/>
                </a:tc>
                <a:tc vMerge="1">
                  <a:txBody>
                    <a:bodyPr/>
                    <a:lstStyle/>
                    <a:p>
                      <a:endParaRPr lang="en-CA"/>
                    </a:p>
                  </a:txBody>
                  <a:tcPr/>
                </a:tc>
                <a:tc>
                  <a:txBody>
                    <a:bodyPr/>
                    <a:lstStyle/>
                    <a:p>
                      <a:pPr algn="l" fontAlgn="ctr"/>
                      <a:r>
                        <a:rPr lang="en-CA" sz="1000" b="0">
                          <a:effectLst/>
                        </a:rPr>
                        <a:t>Not Graduate</a:t>
                      </a:r>
                    </a:p>
                  </a:txBody>
                  <a:tcPr marL="7435" marR="7435" marT="3717" marB="3717" anchor="ctr"/>
                </a:tc>
                <a:tc>
                  <a:txBody>
                    <a:bodyPr/>
                    <a:lstStyle/>
                    <a:p>
                      <a:pPr algn="l"/>
                      <a:r>
                        <a:rPr lang="en-CA" sz="1000">
                          <a:effectLst/>
                        </a:rPr>
                        <a:t>4191.500000</a:t>
                      </a:r>
                    </a:p>
                  </a:txBody>
                  <a:tcPr marL="7435" marR="7435" marT="3717" marB="3717" anchor="ctr"/>
                </a:tc>
                <a:tc>
                  <a:txBody>
                    <a:bodyPr/>
                    <a:lstStyle/>
                    <a:p>
                      <a:pPr algn="l"/>
                      <a:r>
                        <a:rPr lang="en-CA" sz="1000">
                          <a:effectLst/>
                        </a:rPr>
                        <a:t>1083.500000</a:t>
                      </a:r>
                    </a:p>
                  </a:txBody>
                  <a:tcPr marL="7435" marR="7435" marT="3717" marB="3717" anchor="ctr"/>
                </a:tc>
                <a:tc>
                  <a:txBody>
                    <a:bodyPr/>
                    <a:lstStyle/>
                    <a:p>
                      <a:pPr algn="l"/>
                      <a:r>
                        <a:rPr lang="en-CA" sz="1000">
                          <a:effectLst/>
                        </a:rPr>
                        <a:t>2.0</a:t>
                      </a:r>
                    </a:p>
                  </a:txBody>
                  <a:tcPr marL="7435" marR="7435" marT="3717" marB="3717" anchor="ctr"/>
                </a:tc>
                <a:tc>
                  <a:txBody>
                    <a:bodyPr/>
                    <a:lstStyle/>
                    <a:p>
                      <a:pPr algn="l"/>
                      <a:r>
                        <a:rPr lang="en-CA" sz="1000">
                          <a:effectLst/>
                        </a:rPr>
                        <a:t>118.000000</a:t>
                      </a:r>
                    </a:p>
                  </a:txBody>
                  <a:tcPr marL="7435" marR="7435" marT="3717" marB="3717" anchor="ctr"/>
                </a:tc>
                <a:extLst>
                  <a:ext uri="{0D108BD9-81ED-4DB2-BD59-A6C34878D82A}">
                    <a16:rowId xmlns:a16="http://schemas.microsoft.com/office/drawing/2014/main" val="3246089214"/>
                  </a:ext>
                </a:extLst>
              </a:tr>
              <a:tr h="178311">
                <a:tc vMerge="1">
                  <a:txBody>
                    <a:bodyPr/>
                    <a:lstStyle/>
                    <a:p>
                      <a:endParaRPr lang="en-CA"/>
                    </a:p>
                  </a:txBody>
                  <a:tcPr/>
                </a:tc>
                <a:tc vMerge="1">
                  <a:txBody>
                    <a:bodyPr/>
                    <a:lstStyle/>
                    <a:p>
                      <a:endParaRPr lang="en-CA"/>
                    </a:p>
                  </a:txBody>
                  <a:tcPr/>
                </a:tc>
                <a:tc rowSpan="4">
                  <a:txBody>
                    <a:bodyPr/>
                    <a:lstStyle/>
                    <a:p>
                      <a:pPr algn="l" fontAlgn="t"/>
                      <a:r>
                        <a:rPr lang="en-CA" sz="1000" b="0">
                          <a:effectLst/>
                        </a:rPr>
                        <a:t>Yes</a:t>
                      </a:r>
                    </a:p>
                  </a:txBody>
                  <a:tcPr marL="7435" marR="7435" marT="3717" marB="3717"/>
                </a:tc>
                <a:tc rowSpan="2">
                  <a:txBody>
                    <a:bodyPr/>
                    <a:lstStyle/>
                    <a:p>
                      <a:pPr algn="l" fontAlgn="t"/>
                      <a:r>
                        <a:rPr lang="en-CA" sz="1000" b="0">
                          <a:effectLst/>
                        </a:rPr>
                        <a:t>No</a:t>
                      </a:r>
                    </a:p>
                  </a:txBody>
                  <a:tcPr marL="7435" marR="7435" marT="3717" marB="3717"/>
                </a:tc>
                <a:tc>
                  <a:txBody>
                    <a:bodyPr/>
                    <a:lstStyle/>
                    <a:p>
                      <a:pPr algn="l" fontAlgn="t"/>
                      <a:r>
                        <a:rPr lang="en-CA" sz="1000" b="0">
                          <a:effectLst/>
                        </a:rPr>
                        <a:t>Graduate</a:t>
                      </a:r>
                    </a:p>
                  </a:txBody>
                  <a:tcPr marL="7435" marR="7435" marT="3717" marB="3717"/>
                </a:tc>
                <a:tc>
                  <a:txBody>
                    <a:bodyPr/>
                    <a:lstStyle/>
                    <a:p>
                      <a:pPr algn="l"/>
                      <a:r>
                        <a:rPr lang="en-CA" sz="1000">
                          <a:effectLst/>
                        </a:rPr>
                        <a:t>5170.633136</a:t>
                      </a:r>
                    </a:p>
                  </a:txBody>
                  <a:tcPr marL="7435" marR="7435" marT="3717" marB="3717" anchor="ctr"/>
                </a:tc>
                <a:tc>
                  <a:txBody>
                    <a:bodyPr/>
                    <a:lstStyle/>
                    <a:p>
                      <a:pPr algn="l"/>
                      <a:r>
                        <a:rPr lang="en-CA" sz="1000">
                          <a:effectLst/>
                        </a:rPr>
                        <a:t>1756.478817</a:t>
                      </a:r>
                    </a:p>
                  </a:txBody>
                  <a:tcPr marL="7435" marR="7435" marT="3717" marB="3717" anchor="ctr"/>
                </a:tc>
                <a:tc>
                  <a:txBody>
                    <a:bodyPr/>
                    <a:lstStyle/>
                    <a:p>
                      <a:pPr algn="l"/>
                      <a:r>
                        <a:rPr lang="en-CA" sz="1000">
                          <a:effectLst/>
                        </a:rPr>
                        <a:t>151.0</a:t>
                      </a:r>
                    </a:p>
                  </a:txBody>
                  <a:tcPr marL="7435" marR="7435" marT="3717" marB="3717" anchor="ctr"/>
                </a:tc>
                <a:tc>
                  <a:txBody>
                    <a:bodyPr/>
                    <a:lstStyle/>
                    <a:p>
                      <a:pPr algn="l"/>
                      <a:r>
                        <a:rPr lang="en-CA" sz="1000">
                          <a:effectLst/>
                        </a:rPr>
                        <a:t>151.757576</a:t>
                      </a:r>
                    </a:p>
                  </a:txBody>
                  <a:tcPr marL="7435" marR="7435" marT="3717" marB="3717" anchor="ctr"/>
                </a:tc>
                <a:extLst>
                  <a:ext uri="{0D108BD9-81ED-4DB2-BD59-A6C34878D82A}">
                    <a16:rowId xmlns:a16="http://schemas.microsoft.com/office/drawing/2014/main" val="831424089"/>
                  </a:ext>
                </a:extLst>
              </a:tr>
              <a:tr h="178311">
                <a:tc vMerge="1">
                  <a:txBody>
                    <a:bodyPr/>
                    <a:lstStyle/>
                    <a:p>
                      <a:endParaRPr lang="en-CA"/>
                    </a:p>
                  </a:txBody>
                  <a:tcPr/>
                </a:tc>
                <a:tc vMerge="1">
                  <a:txBody>
                    <a:bodyPr/>
                    <a:lstStyle/>
                    <a:p>
                      <a:endParaRPr lang="en-CA"/>
                    </a:p>
                  </a:txBody>
                  <a:tcPr/>
                </a:tc>
                <a:tc vMerge="1">
                  <a:txBody>
                    <a:bodyPr/>
                    <a:lstStyle/>
                    <a:p>
                      <a:endParaRPr lang="en-CA"/>
                    </a:p>
                  </a:txBody>
                  <a:tcPr/>
                </a:tc>
                <a:tc vMerge="1">
                  <a:txBody>
                    <a:bodyPr/>
                    <a:lstStyle/>
                    <a:p>
                      <a:endParaRPr lang="en-CA"/>
                    </a:p>
                  </a:txBody>
                  <a:tcPr/>
                </a:tc>
                <a:tc>
                  <a:txBody>
                    <a:bodyPr/>
                    <a:lstStyle/>
                    <a:p>
                      <a:pPr algn="l" fontAlgn="ctr"/>
                      <a:r>
                        <a:rPr lang="en-CA" sz="1000" b="0">
                          <a:effectLst/>
                        </a:rPr>
                        <a:t>Not Graduate</a:t>
                      </a:r>
                    </a:p>
                  </a:txBody>
                  <a:tcPr marL="7435" marR="7435" marT="3717" marB="3717" anchor="ctr"/>
                </a:tc>
                <a:tc>
                  <a:txBody>
                    <a:bodyPr/>
                    <a:lstStyle/>
                    <a:p>
                      <a:pPr algn="l"/>
                      <a:r>
                        <a:rPr lang="en-CA" sz="1000">
                          <a:effectLst/>
                        </a:rPr>
                        <a:t>3449.261905</a:t>
                      </a:r>
                    </a:p>
                  </a:txBody>
                  <a:tcPr marL="7435" marR="7435" marT="3717" marB="3717" anchor="ctr"/>
                </a:tc>
                <a:tc>
                  <a:txBody>
                    <a:bodyPr/>
                    <a:lstStyle/>
                    <a:p>
                      <a:pPr algn="l"/>
                      <a:r>
                        <a:rPr lang="en-CA" sz="1000">
                          <a:effectLst/>
                        </a:rPr>
                        <a:t>1597.952381</a:t>
                      </a:r>
                    </a:p>
                  </a:txBody>
                  <a:tcPr marL="7435" marR="7435" marT="3717" marB="3717" anchor="ctr"/>
                </a:tc>
                <a:tc>
                  <a:txBody>
                    <a:bodyPr/>
                    <a:lstStyle/>
                    <a:p>
                      <a:pPr algn="l"/>
                      <a:r>
                        <a:rPr lang="en-CA" sz="1000">
                          <a:effectLst/>
                        </a:rPr>
                        <a:t>36.0</a:t>
                      </a:r>
                    </a:p>
                  </a:txBody>
                  <a:tcPr marL="7435" marR="7435" marT="3717" marB="3717" anchor="ctr"/>
                </a:tc>
                <a:tc>
                  <a:txBody>
                    <a:bodyPr/>
                    <a:lstStyle/>
                    <a:p>
                      <a:pPr algn="l"/>
                      <a:r>
                        <a:rPr lang="en-CA" sz="1000">
                          <a:effectLst/>
                        </a:rPr>
                        <a:t>122.950000</a:t>
                      </a:r>
                    </a:p>
                  </a:txBody>
                  <a:tcPr marL="7435" marR="7435" marT="3717" marB="3717" anchor="ctr"/>
                </a:tc>
                <a:extLst>
                  <a:ext uri="{0D108BD9-81ED-4DB2-BD59-A6C34878D82A}">
                    <a16:rowId xmlns:a16="http://schemas.microsoft.com/office/drawing/2014/main" val="2997872991"/>
                  </a:ext>
                </a:extLst>
              </a:tr>
              <a:tr h="178311">
                <a:tc vMerge="1">
                  <a:txBody>
                    <a:bodyPr/>
                    <a:lstStyle/>
                    <a:p>
                      <a:endParaRPr lang="en-CA"/>
                    </a:p>
                  </a:txBody>
                  <a:tcPr/>
                </a:tc>
                <a:tc vMerge="1">
                  <a:txBody>
                    <a:bodyPr/>
                    <a:lstStyle/>
                    <a:p>
                      <a:endParaRPr lang="en-CA"/>
                    </a:p>
                  </a:txBody>
                  <a:tcPr/>
                </a:tc>
                <a:tc vMerge="1">
                  <a:txBody>
                    <a:bodyPr/>
                    <a:lstStyle/>
                    <a:p>
                      <a:endParaRPr lang="en-CA"/>
                    </a:p>
                  </a:txBody>
                  <a:tcPr/>
                </a:tc>
                <a:tc rowSpan="2">
                  <a:txBody>
                    <a:bodyPr/>
                    <a:lstStyle/>
                    <a:p>
                      <a:pPr algn="l" fontAlgn="t"/>
                      <a:r>
                        <a:rPr lang="en-CA" sz="1000" b="0">
                          <a:effectLst/>
                        </a:rPr>
                        <a:t>Yes</a:t>
                      </a:r>
                    </a:p>
                  </a:txBody>
                  <a:tcPr marL="7435" marR="7435" marT="3717" marB="3717"/>
                </a:tc>
                <a:tc>
                  <a:txBody>
                    <a:bodyPr/>
                    <a:lstStyle/>
                    <a:p>
                      <a:pPr algn="l" fontAlgn="t"/>
                      <a:r>
                        <a:rPr lang="en-CA" sz="1000" b="0">
                          <a:effectLst/>
                        </a:rPr>
                        <a:t>Graduate</a:t>
                      </a:r>
                    </a:p>
                  </a:txBody>
                  <a:tcPr marL="7435" marR="7435" marT="3717" marB="3717"/>
                </a:tc>
                <a:tc>
                  <a:txBody>
                    <a:bodyPr/>
                    <a:lstStyle/>
                    <a:p>
                      <a:pPr algn="l"/>
                      <a:r>
                        <a:rPr lang="en-CA" sz="1000">
                          <a:effectLst/>
                        </a:rPr>
                        <a:t>8085.379310</a:t>
                      </a:r>
                    </a:p>
                  </a:txBody>
                  <a:tcPr marL="7435" marR="7435" marT="3717" marB="3717" anchor="ctr"/>
                </a:tc>
                <a:tc>
                  <a:txBody>
                    <a:bodyPr/>
                    <a:lstStyle/>
                    <a:p>
                      <a:pPr algn="l"/>
                      <a:r>
                        <a:rPr lang="en-CA" sz="1000">
                          <a:effectLst/>
                        </a:rPr>
                        <a:t>2021.793103</a:t>
                      </a:r>
                    </a:p>
                  </a:txBody>
                  <a:tcPr marL="7435" marR="7435" marT="3717" marB="3717" anchor="ctr"/>
                </a:tc>
                <a:tc>
                  <a:txBody>
                    <a:bodyPr/>
                    <a:lstStyle/>
                    <a:p>
                      <a:pPr algn="l"/>
                      <a:r>
                        <a:rPr lang="en-CA" sz="1000">
                          <a:effectLst/>
                        </a:rPr>
                        <a:t>28.0</a:t>
                      </a:r>
                    </a:p>
                  </a:txBody>
                  <a:tcPr marL="7435" marR="7435" marT="3717" marB="3717" anchor="ctr"/>
                </a:tc>
                <a:tc>
                  <a:txBody>
                    <a:bodyPr/>
                    <a:lstStyle/>
                    <a:p>
                      <a:pPr algn="l"/>
                      <a:r>
                        <a:rPr lang="en-CA" sz="1000">
                          <a:effectLst/>
                        </a:rPr>
                        <a:t>180.321429</a:t>
                      </a:r>
                    </a:p>
                  </a:txBody>
                  <a:tcPr marL="7435" marR="7435" marT="3717" marB="3717" anchor="ctr"/>
                </a:tc>
                <a:extLst>
                  <a:ext uri="{0D108BD9-81ED-4DB2-BD59-A6C34878D82A}">
                    <a16:rowId xmlns:a16="http://schemas.microsoft.com/office/drawing/2014/main" val="1696823616"/>
                  </a:ext>
                </a:extLst>
              </a:tr>
              <a:tr h="178311">
                <a:tc vMerge="1">
                  <a:txBody>
                    <a:bodyPr/>
                    <a:lstStyle/>
                    <a:p>
                      <a:endParaRPr lang="en-CA"/>
                    </a:p>
                  </a:txBody>
                  <a:tcPr/>
                </a:tc>
                <a:tc vMerge="1">
                  <a:txBody>
                    <a:bodyPr/>
                    <a:lstStyle/>
                    <a:p>
                      <a:endParaRPr lang="en-CA"/>
                    </a:p>
                  </a:txBody>
                  <a:tcPr/>
                </a:tc>
                <a:tc vMerge="1">
                  <a:txBody>
                    <a:bodyPr/>
                    <a:lstStyle/>
                    <a:p>
                      <a:endParaRPr lang="en-CA"/>
                    </a:p>
                  </a:txBody>
                  <a:tcPr/>
                </a:tc>
                <a:tc vMerge="1">
                  <a:txBody>
                    <a:bodyPr/>
                    <a:lstStyle/>
                    <a:p>
                      <a:endParaRPr lang="en-CA"/>
                    </a:p>
                  </a:txBody>
                  <a:tcPr/>
                </a:tc>
                <a:tc>
                  <a:txBody>
                    <a:bodyPr/>
                    <a:lstStyle/>
                    <a:p>
                      <a:pPr algn="l" fontAlgn="ctr"/>
                      <a:r>
                        <a:rPr lang="en-CA" sz="1000" b="0">
                          <a:effectLst/>
                        </a:rPr>
                        <a:t>Not Graduate</a:t>
                      </a:r>
                    </a:p>
                  </a:txBody>
                  <a:tcPr marL="7435" marR="7435" marT="3717" marB="3717" anchor="ctr"/>
                </a:tc>
                <a:tc>
                  <a:txBody>
                    <a:bodyPr/>
                    <a:lstStyle/>
                    <a:p>
                      <a:pPr algn="l"/>
                      <a:r>
                        <a:rPr lang="en-CA" sz="1000">
                          <a:effectLst/>
                        </a:rPr>
                        <a:t>4541.200000</a:t>
                      </a:r>
                    </a:p>
                  </a:txBody>
                  <a:tcPr marL="7435" marR="7435" marT="3717" marB="3717" anchor="ctr"/>
                </a:tc>
                <a:tc>
                  <a:txBody>
                    <a:bodyPr/>
                    <a:lstStyle/>
                    <a:p>
                      <a:pPr algn="l"/>
                      <a:r>
                        <a:rPr lang="en-CA" sz="1000">
                          <a:effectLst/>
                        </a:rPr>
                        <a:t>808.200000</a:t>
                      </a:r>
                    </a:p>
                  </a:txBody>
                  <a:tcPr marL="7435" marR="7435" marT="3717" marB="3717" anchor="ctr"/>
                </a:tc>
                <a:tc>
                  <a:txBody>
                    <a:bodyPr/>
                    <a:lstStyle/>
                    <a:p>
                      <a:pPr algn="l"/>
                      <a:r>
                        <a:rPr lang="en-CA" sz="1000">
                          <a:effectLst/>
                        </a:rPr>
                        <a:t>4.0</a:t>
                      </a:r>
                    </a:p>
                  </a:txBody>
                  <a:tcPr marL="7435" marR="7435" marT="3717" marB="3717" anchor="ctr"/>
                </a:tc>
                <a:tc>
                  <a:txBody>
                    <a:bodyPr/>
                    <a:lstStyle/>
                    <a:p>
                      <a:pPr algn="l"/>
                      <a:r>
                        <a:rPr lang="en-CA" sz="1000" dirty="0">
                          <a:effectLst/>
                        </a:rPr>
                        <a:t>115.600000</a:t>
                      </a:r>
                    </a:p>
                  </a:txBody>
                  <a:tcPr marL="7435" marR="7435" marT="3717" marB="3717" anchor="ctr"/>
                </a:tc>
                <a:extLst>
                  <a:ext uri="{0D108BD9-81ED-4DB2-BD59-A6C34878D82A}">
                    <a16:rowId xmlns:a16="http://schemas.microsoft.com/office/drawing/2014/main" val="423815950"/>
                  </a:ext>
                </a:extLst>
              </a:tr>
            </a:tbl>
          </a:graphicData>
        </a:graphic>
      </p:graphicFrame>
    </p:spTree>
    <p:extLst>
      <p:ext uri="{BB962C8B-B14F-4D97-AF65-F5344CB8AC3E}">
        <p14:creationId xmlns:p14="http://schemas.microsoft.com/office/powerpoint/2010/main" val="3919937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2103</TotalTime>
  <Words>1180</Words>
  <Application>Microsoft Office PowerPoint</Application>
  <PresentationFormat>Widescreen</PresentationFormat>
  <Paragraphs>395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Meiryo</vt:lpstr>
      <vt:lpstr>-apple-system</vt:lpstr>
      <vt:lpstr>Arial</vt:lpstr>
      <vt:lpstr>Calibri</vt:lpstr>
      <vt:lpstr>Calibri Light</vt:lpstr>
      <vt:lpstr>Office Theme</vt:lpstr>
      <vt:lpstr>Loan Eligibility Model</vt:lpstr>
      <vt:lpstr>Project Goal</vt:lpstr>
      <vt:lpstr>Exploratory Analysis</vt:lpstr>
      <vt:lpstr>Exploratory Analysis</vt:lpstr>
      <vt:lpstr>PowerPoint Presentation</vt:lpstr>
      <vt:lpstr>PowerPoint Presentation</vt:lpstr>
      <vt:lpstr>PowerPoint Presentation</vt:lpstr>
      <vt:lpstr>PowerPoint Presentation</vt:lpstr>
      <vt:lpstr>PowerPoint Presentation</vt:lpstr>
      <vt:lpstr>Process</vt:lpstr>
      <vt:lpstr>Process</vt:lpstr>
      <vt:lpstr>PowerPoint Presentation</vt:lpstr>
      <vt:lpstr>PCA and ELBOW Curve</vt:lpstr>
      <vt:lpstr>Modeling</vt:lpstr>
      <vt:lpstr>GRID SEARCH</vt:lpstr>
      <vt:lpstr>Deployment</vt:lpstr>
      <vt:lpstr>Testing</vt:lpstr>
      <vt:lpstr>Results</vt:lpstr>
      <vt:lpstr>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zarah faraz</dc:creator>
  <cp:lastModifiedBy>zarah faraz</cp:lastModifiedBy>
  <cp:revision>11</cp:revision>
  <dcterms:created xsi:type="dcterms:W3CDTF">2023-03-03T21:19:39Z</dcterms:created>
  <dcterms:modified xsi:type="dcterms:W3CDTF">2023-03-09T16:51:55Z</dcterms:modified>
</cp:coreProperties>
</file>