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2" r:id="rId4"/>
    <p:sldId id="271" r:id="rId5"/>
    <p:sldId id="264" r:id="rId6"/>
    <p:sldId id="266" r:id="rId7"/>
    <p:sldId id="267" r:id="rId8"/>
    <p:sldId id="268"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ABA-6691-ADB8-032D-8903709B6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D2E1B16-394D-A16B-C7CD-0C505C38E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B5F9ACE-95A8-3105-6016-87A26ED2EFAE}"/>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5" name="Footer Placeholder 4">
            <a:extLst>
              <a:ext uri="{FF2B5EF4-FFF2-40B4-BE49-F238E27FC236}">
                <a16:creationId xmlns:a16="http://schemas.microsoft.com/office/drawing/2014/main" id="{D4C33C66-BA67-E121-01F8-D568371A1E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8AAFEE-8B6F-2B65-2F31-F2E23C78B39F}"/>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358667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92FA-0675-A414-2E6A-D56361C5DC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365152-304E-3354-ED90-A8967CF89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69A294-BFC6-27F2-C06D-301D7AB01595}"/>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5" name="Footer Placeholder 4">
            <a:extLst>
              <a:ext uri="{FF2B5EF4-FFF2-40B4-BE49-F238E27FC236}">
                <a16:creationId xmlns:a16="http://schemas.microsoft.com/office/drawing/2014/main" id="{EE8E9DEF-CA6C-7118-984F-DB71A4E4EA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7505E2-90A0-640D-40A7-11B5152079C8}"/>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256411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7AEBF1-808B-4C21-5012-585116BC12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6FC83F-885D-47C5-9426-300ADEB41E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27D1FB-ADFB-0228-DC20-99BB4960A60C}"/>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5" name="Footer Placeholder 4">
            <a:extLst>
              <a:ext uri="{FF2B5EF4-FFF2-40B4-BE49-F238E27FC236}">
                <a16:creationId xmlns:a16="http://schemas.microsoft.com/office/drawing/2014/main" id="{300F2713-B940-A059-6D11-EAE197B1FE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1E65FA-EAD5-853D-786A-67AD13AAC097}"/>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248288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31CC-038C-4EC6-3149-727C86536F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80D6A0B-3E48-F41C-D3E2-96FC46280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B8D658-C062-6053-14B8-FA109E0323B3}"/>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5" name="Footer Placeholder 4">
            <a:extLst>
              <a:ext uri="{FF2B5EF4-FFF2-40B4-BE49-F238E27FC236}">
                <a16:creationId xmlns:a16="http://schemas.microsoft.com/office/drawing/2014/main" id="{8FBA958B-0853-2983-6CD6-011E39129C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F0DEDCF-6682-89E1-0E90-1B0E4704D8B1}"/>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49052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7BB2-A1D3-7867-1353-27CBA427F5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41CB965-46C2-50D6-CE8D-FD53833029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9B5D6-028E-5749-CB49-2F2FFE1AAFC3}"/>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5" name="Footer Placeholder 4">
            <a:extLst>
              <a:ext uri="{FF2B5EF4-FFF2-40B4-BE49-F238E27FC236}">
                <a16:creationId xmlns:a16="http://schemas.microsoft.com/office/drawing/2014/main" id="{40A4C6BC-5070-97BD-A5E5-7E51E6A4AA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ED85323-EDDB-75C2-957E-EDEB864B2728}"/>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75272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0773-A230-48EC-12D4-A8ECDD040BC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E3E2BB3-ABD2-654F-C706-8CD933DD83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02816D-3B0B-4111-BBBD-F51568BE9D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37B85AD-D738-C6B1-97D7-8CB7E870A477}"/>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6" name="Footer Placeholder 5">
            <a:extLst>
              <a:ext uri="{FF2B5EF4-FFF2-40B4-BE49-F238E27FC236}">
                <a16:creationId xmlns:a16="http://schemas.microsoft.com/office/drawing/2014/main" id="{69B33699-FC54-90E2-F337-9CA094689B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C0CB91-D1A4-D3EA-9168-07EAEDC59E1D}"/>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107211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5D6C-A1B3-D1DB-F457-E28448E11AE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43DC8FA-1010-A5CB-1ECC-98FA1F467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4A7F3-AB41-7259-DDB5-144791A7F9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6AA4A6-0F15-6C34-E9FC-E559D8B7B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37E309-FD28-79BE-D71D-F94A4EE1BC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3CE1BA0-ED98-F312-FBA9-957F6611383E}"/>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8" name="Footer Placeholder 7">
            <a:extLst>
              <a:ext uri="{FF2B5EF4-FFF2-40B4-BE49-F238E27FC236}">
                <a16:creationId xmlns:a16="http://schemas.microsoft.com/office/drawing/2014/main" id="{B76BC0B4-48F7-C520-E499-255231D9ADD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C130B5A-090F-616C-A5FF-901DD0B82805}"/>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2639416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90A3-9D9E-BDB5-7717-DE552730A8A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D5EF52D-C909-50FD-F40C-246605C77C14}"/>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4" name="Footer Placeholder 3">
            <a:extLst>
              <a:ext uri="{FF2B5EF4-FFF2-40B4-BE49-F238E27FC236}">
                <a16:creationId xmlns:a16="http://schemas.microsoft.com/office/drawing/2014/main" id="{86790311-3603-CE2C-44C2-815A68B4F23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86494B2-67D5-83F6-4CD3-80F801AE0E82}"/>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7759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19FEC-661B-D9CC-E41B-B7183E51033F}"/>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3" name="Footer Placeholder 2">
            <a:extLst>
              <a:ext uri="{FF2B5EF4-FFF2-40B4-BE49-F238E27FC236}">
                <a16:creationId xmlns:a16="http://schemas.microsoft.com/office/drawing/2014/main" id="{B8F81C17-EFB4-1A47-6714-88768D3ADE7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8BBA659-6E5A-8DA4-7BCB-FC4E79060016}"/>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376403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11A4-7F17-F5F0-9F1E-9440DC7D8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1635F9A-6C5E-144A-10AD-454F7F6A1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0E77090-AF5A-47A0-5057-22D83E5F7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F6349-016E-869C-F0CB-25BE186F7D42}"/>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6" name="Footer Placeholder 5">
            <a:extLst>
              <a:ext uri="{FF2B5EF4-FFF2-40B4-BE49-F238E27FC236}">
                <a16:creationId xmlns:a16="http://schemas.microsoft.com/office/drawing/2014/main" id="{0C2E3A4A-E5CA-0019-9D2A-040FC851C6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0AA87C-C224-E3E3-846D-41C6D73936D6}"/>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16743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6641-7532-935F-64B6-E847EBFA7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6CDE924-AC33-5677-C68E-9DFEE9F65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09DCEDF-F7BA-9208-9026-56B7D6731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2E882-BDCA-C633-DF3A-F0C89A924AF1}"/>
              </a:ext>
            </a:extLst>
          </p:cNvPr>
          <p:cNvSpPr>
            <a:spLocks noGrp="1"/>
          </p:cNvSpPr>
          <p:nvPr>
            <p:ph type="dt" sz="half" idx="10"/>
          </p:nvPr>
        </p:nvSpPr>
        <p:spPr/>
        <p:txBody>
          <a:bodyPr/>
          <a:lstStyle/>
          <a:p>
            <a:fld id="{4FFE9961-10FD-4381-90C6-2836BCB3CDBB}" type="datetimeFigureOut">
              <a:rPr lang="en-CA" smtClean="0"/>
              <a:t>2023-02-06</a:t>
            </a:fld>
            <a:endParaRPr lang="en-CA"/>
          </a:p>
        </p:txBody>
      </p:sp>
      <p:sp>
        <p:nvSpPr>
          <p:cNvPr id="6" name="Footer Placeholder 5">
            <a:extLst>
              <a:ext uri="{FF2B5EF4-FFF2-40B4-BE49-F238E27FC236}">
                <a16:creationId xmlns:a16="http://schemas.microsoft.com/office/drawing/2014/main" id="{7E3ACE01-E69E-FC5C-8F5B-87B08AF36FA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FDD155-FEE0-545B-51B3-D18098656131}"/>
              </a:ext>
            </a:extLst>
          </p:cNvPr>
          <p:cNvSpPr>
            <a:spLocks noGrp="1"/>
          </p:cNvSpPr>
          <p:nvPr>
            <p:ph type="sldNum" sz="quarter" idx="12"/>
          </p:nvPr>
        </p:nvSpPr>
        <p:spPr/>
        <p:txBody>
          <a:bodyPr/>
          <a:lstStyle/>
          <a:p>
            <a:fld id="{56E311F2-CAAE-4A68-B3FF-D862EA6ECE86}" type="slidenum">
              <a:rPr lang="en-CA" smtClean="0"/>
              <a:t>‹#›</a:t>
            </a:fld>
            <a:endParaRPr lang="en-CA"/>
          </a:p>
        </p:txBody>
      </p:sp>
    </p:spTree>
    <p:extLst>
      <p:ext uri="{BB962C8B-B14F-4D97-AF65-F5344CB8AC3E}">
        <p14:creationId xmlns:p14="http://schemas.microsoft.com/office/powerpoint/2010/main" val="34150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A780B1-1B36-48C7-97EE-12D75352B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0C43C0E-682C-6A53-5CBE-3C108E285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5034103-36A8-28DB-FB58-5060592BF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E9961-10FD-4381-90C6-2836BCB3CDBB}" type="datetimeFigureOut">
              <a:rPr lang="en-CA" smtClean="0"/>
              <a:t>2023-02-06</a:t>
            </a:fld>
            <a:endParaRPr lang="en-CA"/>
          </a:p>
        </p:txBody>
      </p:sp>
      <p:sp>
        <p:nvSpPr>
          <p:cNvPr id="5" name="Footer Placeholder 4">
            <a:extLst>
              <a:ext uri="{FF2B5EF4-FFF2-40B4-BE49-F238E27FC236}">
                <a16:creationId xmlns:a16="http://schemas.microsoft.com/office/drawing/2014/main" id="{332D5561-E5B7-05C2-211B-F0F9E7F47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2B264E2-E120-CC51-3419-6447F003F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311F2-CAAE-4A68-B3FF-D862EA6ECE86}" type="slidenum">
              <a:rPr lang="en-CA" smtClean="0"/>
              <a:t>‹#›</a:t>
            </a:fld>
            <a:endParaRPr lang="en-CA"/>
          </a:p>
        </p:txBody>
      </p:sp>
    </p:spTree>
    <p:extLst>
      <p:ext uri="{BB962C8B-B14F-4D97-AF65-F5344CB8AC3E}">
        <p14:creationId xmlns:p14="http://schemas.microsoft.com/office/powerpoint/2010/main" val="239258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85CB9EEB-7756-F504-9776-D0E2C3137F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864"/>
          <a:stretch/>
        </p:blipFill>
        <p:spPr>
          <a:xfrm>
            <a:off x="20" y="1282"/>
            <a:ext cx="12191980" cy="6856718"/>
          </a:xfrm>
          <a:prstGeom prst="rect">
            <a:avLst/>
          </a:prstGeom>
        </p:spPr>
      </p:pic>
      <p:sp>
        <p:nvSpPr>
          <p:cNvPr id="7" name="TextBox 6">
            <a:extLst>
              <a:ext uri="{FF2B5EF4-FFF2-40B4-BE49-F238E27FC236}">
                <a16:creationId xmlns:a16="http://schemas.microsoft.com/office/drawing/2014/main" id="{2ECF94FA-F34C-5F36-74CF-ABFC5A1544E1}"/>
              </a:ext>
            </a:extLst>
          </p:cNvPr>
          <p:cNvSpPr txBox="1"/>
          <p:nvPr/>
        </p:nvSpPr>
        <p:spPr>
          <a:xfrm>
            <a:off x="315227" y="374666"/>
            <a:ext cx="6672714" cy="1077218"/>
          </a:xfrm>
          <a:prstGeom prst="rect">
            <a:avLst/>
          </a:prstGeom>
          <a:noFill/>
        </p:spPr>
        <p:txBody>
          <a:bodyPr wrap="square">
            <a:spAutoFit/>
          </a:bodyPr>
          <a:lstStyle/>
          <a:p>
            <a:r>
              <a:rPr lang="en-CA" sz="3200" b="1" dirty="0">
                <a:solidFill>
                  <a:schemeClr val="bg1"/>
                </a:solidFill>
              </a:rPr>
              <a:t>LHL – Tableau Project</a:t>
            </a:r>
            <a:br>
              <a:rPr lang="en-CA" sz="3200" b="1" dirty="0">
                <a:solidFill>
                  <a:schemeClr val="bg1"/>
                </a:solidFill>
              </a:rPr>
            </a:br>
            <a:r>
              <a:rPr lang="en-CA" sz="3200" b="1" dirty="0">
                <a:solidFill>
                  <a:schemeClr val="bg1"/>
                </a:solidFill>
              </a:rPr>
              <a:t>Tuberculosis Burden by Country</a:t>
            </a:r>
          </a:p>
        </p:txBody>
      </p:sp>
      <p:sp>
        <p:nvSpPr>
          <p:cNvPr id="8" name="Subtitle 21">
            <a:extLst>
              <a:ext uri="{FF2B5EF4-FFF2-40B4-BE49-F238E27FC236}">
                <a16:creationId xmlns:a16="http://schemas.microsoft.com/office/drawing/2014/main" id="{C59E5229-E6D9-EF57-9C66-148FFC853A94}"/>
              </a:ext>
            </a:extLst>
          </p:cNvPr>
          <p:cNvSpPr txBox="1">
            <a:spLocks/>
          </p:cNvSpPr>
          <p:nvPr/>
        </p:nvSpPr>
        <p:spPr>
          <a:xfrm>
            <a:off x="313703" y="1451884"/>
            <a:ext cx="3150669" cy="810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4000" dirty="0">
                <a:solidFill>
                  <a:schemeClr val="bg1"/>
                </a:solidFill>
              </a:rPr>
              <a:t>Zara Faraz</a:t>
            </a:r>
          </a:p>
          <a:p>
            <a:endParaRPr lang="en-CA" sz="4000" dirty="0">
              <a:solidFill>
                <a:schemeClr val="bg1"/>
              </a:solidFill>
            </a:endParaRPr>
          </a:p>
        </p:txBody>
      </p:sp>
    </p:spTree>
    <p:extLst>
      <p:ext uri="{BB962C8B-B14F-4D97-AF65-F5344CB8AC3E}">
        <p14:creationId xmlns:p14="http://schemas.microsoft.com/office/powerpoint/2010/main" val="370084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2A0535B-F9A4-0E71-4824-C995F5E73883}"/>
              </a:ext>
            </a:extLst>
          </p:cNvPr>
          <p:cNvSpPr>
            <a:spLocks noGrp="1"/>
          </p:cNvSpPr>
          <p:nvPr>
            <p:ph type="title"/>
          </p:nvPr>
        </p:nvSpPr>
        <p:spPr>
          <a:xfrm>
            <a:off x="1014141" y="1450655"/>
            <a:ext cx="3932030" cy="3956690"/>
          </a:xfrm>
        </p:spPr>
        <p:txBody>
          <a:bodyPr anchor="ctr">
            <a:normAutofit/>
          </a:bodyPr>
          <a:lstStyle/>
          <a:p>
            <a:r>
              <a:rPr lang="en-CA" sz="8000">
                <a:solidFill>
                  <a:schemeClr val="bg1"/>
                </a:solidFill>
              </a:rPr>
              <a:t>PROJECT GOAL</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4028D9-E3E9-3401-5CAB-01BD5919A5E6}"/>
              </a:ext>
            </a:extLst>
          </p:cNvPr>
          <p:cNvSpPr>
            <a:spLocks noGrp="1"/>
          </p:cNvSpPr>
          <p:nvPr>
            <p:ph idx="1"/>
          </p:nvPr>
        </p:nvSpPr>
        <p:spPr>
          <a:xfrm>
            <a:off x="6096000" y="1108061"/>
            <a:ext cx="5008901" cy="4571972"/>
          </a:xfrm>
        </p:spPr>
        <p:txBody>
          <a:bodyPr anchor="ctr">
            <a:normAutofit/>
          </a:bodyPr>
          <a:lstStyle/>
          <a:p>
            <a:pPr marL="0" indent="0">
              <a:buNone/>
            </a:pPr>
            <a:r>
              <a:rPr lang="en-US" sz="2000" dirty="0">
                <a:solidFill>
                  <a:schemeClr val="bg1"/>
                </a:solidFill>
              </a:rPr>
              <a:t>“TB” is short for a disease called tuberculosis. TB is spread through the air from one person to another. TB germs are passed through the air when someone who is sick with TB disease of the lungs or throat coughs, speaks, laughs, sings, or sneezes. </a:t>
            </a:r>
          </a:p>
          <a:p>
            <a:pPr marL="0" indent="0">
              <a:buNone/>
            </a:pPr>
            <a:r>
              <a:rPr lang="en-US" sz="2000" dirty="0">
                <a:solidFill>
                  <a:schemeClr val="bg1"/>
                </a:solidFill>
              </a:rPr>
              <a:t>TB is a global concern due to the increasing number of people infected. The pattern of increase is greatest in areas of the world with high HIV. </a:t>
            </a:r>
          </a:p>
          <a:p>
            <a:pPr marL="0" indent="0" algn="ctr">
              <a:buNone/>
            </a:pPr>
            <a:r>
              <a:rPr lang="en-US" sz="2000" b="1" i="1" u="sng" dirty="0">
                <a:solidFill>
                  <a:schemeClr val="bg1"/>
                </a:solidFill>
              </a:rPr>
              <a:t>Explore how TB/HIV+ as a disease has evolved around the world and has there been any impact from global efforts to lower it’s spread. </a:t>
            </a:r>
            <a:endParaRPr lang="en-CA" sz="2400" b="1" i="1" u="sng" dirty="0">
              <a:solidFill>
                <a:schemeClr val="bg1"/>
              </a:solidFill>
            </a:endParaRPr>
          </a:p>
          <a:p>
            <a:pPr marL="0" indent="0">
              <a:buNone/>
            </a:pPr>
            <a:endParaRPr lang="en-CA" sz="2000" b="1" i="1" dirty="0">
              <a:solidFill>
                <a:schemeClr val="bg1"/>
              </a:solidFill>
            </a:endParaRPr>
          </a:p>
        </p:txBody>
      </p:sp>
    </p:spTree>
    <p:extLst>
      <p:ext uri="{BB962C8B-B14F-4D97-AF65-F5344CB8AC3E}">
        <p14:creationId xmlns:p14="http://schemas.microsoft.com/office/powerpoint/2010/main" val="284832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2A0535B-F9A4-0E71-4824-C995F5E73883}"/>
              </a:ext>
            </a:extLst>
          </p:cNvPr>
          <p:cNvSpPr>
            <a:spLocks noGrp="1"/>
          </p:cNvSpPr>
          <p:nvPr>
            <p:ph type="title"/>
          </p:nvPr>
        </p:nvSpPr>
        <p:spPr>
          <a:xfrm>
            <a:off x="838200" y="669925"/>
            <a:ext cx="4508946" cy="1325563"/>
          </a:xfrm>
        </p:spPr>
        <p:txBody>
          <a:bodyPr anchor="b">
            <a:normAutofit/>
          </a:bodyPr>
          <a:lstStyle/>
          <a:p>
            <a:r>
              <a:rPr lang="en-CA" dirty="0">
                <a:solidFill>
                  <a:schemeClr val="bg1"/>
                </a:solidFill>
              </a:rPr>
              <a:t>PROCESS</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4028D9-E3E9-3401-5CAB-01BD5919A5E6}"/>
              </a:ext>
            </a:extLst>
          </p:cNvPr>
          <p:cNvSpPr>
            <a:spLocks noGrp="1"/>
          </p:cNvSpPr>
          <p:nvPr>
            <p:ph idx="1"/>
          </p:nvPr>
        </p:nvSpPr>
        <p:spPr>
          <a:xfrm>
            <a:off x="1392667" y="2398957"/>
            <a:ext cx="9406666" cy="3526144"/>
          </a:xfrm>
        </p:spPr>
        <p:txBody>
          <a:bodyPr>
            <a:normAutofit fontScale="70000" lnSpcReduction="20000"/>
          </a:bodyPr>
          <a:lstStyle/>
          <a:p>
            <a:pPr marL="514350" indent="-514350">
              <a:buAutoNum type="arabicPeriod"/>
            </a:pPr>
            <a:r>
              <a:rPr lang="en-US" dirty="0">
                <a:solidFill>
                  <a:schemeClr val="bg1"/>
                </a:solidFill>
              </a:rPr>
              <a:t>Connected data to data source (single excel file)</a:t>
            </a:r>
          </a:p>
          <a:p>
            <a:pPr marL="514350" indent="-514350">
              <a:buAutoNum type="arabicPeriod"/>
            </a:pPr>
            <a:r>
              <a:rPr lang="en-US" dirty="0">
                <a:solidFill>
                  <a:schemeClr val="bg1"/>
                </a:solidFill>
              </a:rPr>
              <a:t>Inspected data and adjusted data type (Geographical, date)</a:t>
            </a:r>
          </a:p>
          <a:p>
            <a:pPr marL="514350" indent="-514350">
              <a:buFont typeface="Arial" panose="020B0604020202020204" pitchFamily="34" charset="0"/>
              <a:buAutoNum type="arabicPeriod"/>
            </a:pPr>
            <a:r>
              <a:rPr lang="en-US" dirty="0">
                <a:solidFill>
                  <a:schemeClr val="bg1"/>
                </a:solidFill>
              </a:rPr>
              <a:t>Explore the data</a:t>
            </a:r>
          </a:p>
          <a:p>
            <a:pPr lvl="1"/>
            <a:r>
              <a:rPr lang="en-US" dirty="0">
                <a:solidFill>
                  <a:schemeClr val="bg1"/>
                </a:solidFill>
              </a:rPr>
              <a:t>Cases with TB only</a:t>
            </a:r>
          </a:p>
          <a:p>
            <a:pPr lvl="1"/>
            <a:r>
              <a:rPr lang="en-US" dirty="0">
                <a:solidFill>
                  <a:schemeClr val="bg1"/>
                </a:solidFill>
              </a:rPr>
              <a:t>Cases with TB and HIV both</a:t>
            </a:r>
          </a:p>
          <a:p>
            <a:pPr marL="514350" indent="-514350">
              <a:buFont typeface="+mj-lt"/>
              <a:buAutoNum type="arabicPeriod"/>
            </a:pPr>
            <a:r>
              <a:rPr lang="en-US" dirty="0">
                <a:solidFill>
                  <a:schemeClr val="bg1"/>
                </a:solidFill>
              </a:rPr>
              <a:t>Identified important features</a:t>
            </a:r>
          </a:p>
          <a:p>
            <a:pPr lvl="1"/>
            <a:r>
              <a:rPr lang="en-US" dirty="0">
                <a:solidFill>
                  <a:schemeClr val="bg1"/>
                </a:solidFill>
              </a:rPr>
              <a:t>Population Number</a:t>
            </a:r>
          </a:p>
          <a:p>
            <a:pPr lvl="1"/>
            <a:r>
              <a:rPr lang="en-US" dirty="0">
                <a:solidFill>
                  <a:schemeClr val="bg1"/>
                </a:solidFill>
              </a:rPr>
              <a:t>Case Detection Rate</a:t>
            </a:r>
          </a:p>
          <a:p>
            <a:pPr lvl="1"/>
            <a:r>
              <a:rPr lang="en-US" dirty="0">
                <a:solidFill>
                  <a:schemeClr val="bg1"/>
                </a:solidFill>
              </a:rPr>
              <a:t>Case Prevalence Rate</a:t>
            </a:r>
          </a:p>
          <a:p>
            <a:pPr lvl="1"/>
            <a:r>
              <a:rPr lang="en-US" dirty="0">
                <a:solidFill>
                  <a:schemeClr val="bg1"/>
                </a:solidFill>
              </a:rPr>
              <a:t>Death Rate</a:t>
            </a:r>
          </a:p>
          <a:p>
            <a:pPr marL="514350" indent="-514350">
              <a:buAutoNum type="arabicPeriod"/>
            </a:pPr>
            <a:r>
              <a:rPr lang="en-US" dirty="0">
                <a:solidFill>
                  <a:schemeClr val="bg1"/>
                </a:solidFill>
              </a:rPr>
              <a:t>Develop questions based on important features</a:t>
            </a:r>
          </a:p>
          <a:p>
            <a:pPr marL="514350" indent="-514350">
              <a:buAutoNum type="arabicPeriod"/>
            </a:pPr>
            <a:r>
              <a:rPr lang="en-US" dirty="0">
                <a:solidFill>
                  <a:schemeClr val="bg1"/>
                </a:solidFill>
              </a:rPr>
              <a:t>Create Worksheets, dashboards and story to deliver findings</a:t>
            </a:r>
          </a:p>
          <a:p>
            <a:pPr marL="0" indent="0">
              <a:buNone/>
            </a:pPr>
            <a:endParaRPr lang="en-CA" sz="2000" b="1" i="1" dirty="0">
              <a:solidFill>
                <a:schemeClr val="bg1"/>
              </a:solidFill>
            </a:endParaRP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61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2" name="Freeform: Shape 21">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A583C11-99EF-B98E-BEA8-5CBAC13B24F0}"/>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2000" kern="1200" dirty="0">
                <a:solidFill>
                  <a:schemeClr val="bg1"/>
                </a:solidFill>
                <a:latin typeface="+mj-lt"/>
                <a:ea typeface="+mj-ea"/>
                <a:cs typeface="+mj-cs"/>
              </a:rPr>
              <a:t>Q1 – How has TB disease prevailed over the years? </a:t>
            </a:r>
          </a:p>
        </p:txBody>
      </p:sp>
      <p:sp>
        <p:nvSpPr>
          <p:cNvPr id="6" name="Text Placeholder 5">
            <a:extLst>
              <a:ext uri="{FF2B5EF4-FFF2-40B4-BE49-F238E27FC236}">
                <a16:creationId xmlns:a16="http://schemas.microsoft.com/office/drawing/2014/main" id="{AF6A29FD-50D7-A9D6-4992-65E56350789B}"/>
              </a:ext>
            </a:extLst>
          </p:cNvPr>
          <p:cNvSpPr>
            <a:spLocks noGrp="1"/>
          </p:cNvSpPr>
          <p:nvPr>
            <p:ph type="body" sz="half" idx="2"/>
          </p:nvPr>
        </p:nvSpPr>
        <p:spPr>
          <a:xfrm>
            <a:off x="816209" y="1282615"/>
            <a:ext cx="3332842" cy="4848185"/>
          </a:xfrm>
        </p:spPr>
        <p:txBody>
          <a:bodyPr vert="horz" lIns="91440" tIns="45720" rIns="91440" bIns="45720" rtlCol="0">
            <a:normAutofit fontScale="85000" lnSpcReduction="10000"/>
          </a:bodyPr>
          <a:lstStyle/>
          <a:p>
            <a:pPr marL="400050" indent="-342900">
              <a:buFont typeface="+mj-lt"/>
              <a:buAutoNum type="arabicPeriod"/>
            </a:pPr>
            <a:r>
              <a:rPr lang="en-US" sz="1700" dirty="0">
                <a:solidFill>
                  <a:schemeClr val="bg1">
                    <a:alpha val="60000"/>
                  </a:schemeClr>
                </a:solidFill>
              </a:rPr>
              <a:t>TB Prevalence (all forms)</a:t>
            </a:r>
          </a:p>
          <a:p>
            <a:pPr marL="742950" lvl="1" indent="-228600">
              <a:buFont typeface="Arial" panose="020B0604020202020204" pitchFamily="34" charset="0"/>
              <a:buChar char="•"/>
            </a:pPr>
            <a:r>
              <a:rPr lang="en-US" sz="1500" dirty="0">
                <a:solidFill>
                  <a:schemeClr val="bg1">
                    <a:alpha val="60000"/>
                  </a:schemeClr>
                </a:solidFill>
              </a:rPr>
              <a:t>Simple line graphs with forecast analysis. Used average value for each year. </a:t>
            </a:r>
          </a:p>
          <a:p>
            <a:pPr marL="742950" lvl="1" indent="-228600">
              <a:buFont typeface="Arial" panose="020B0604020202020204" pitchFamily="34" charset="0"/>
              <a:buChar char="•"/>
            </a:pPr>
            <a:r>
              <a:rPr lang="en-US" sz="1500" dirty="0">
                <a:solidFill>
                  <a:schemeClr val="bg1">
                    <a:alpha val="60000"/>
                  </a:schemeClr>
                </a:solidFill>
              </a:rPr>
              <a:t>We can see that TB Prevalence has reduced over time. This means that over the years, there are less and less people being affected by TB.</a:t>
            </a:r>
          </a:p>
          <a:p>
            <a:pPr marL="742950" lvl="1" indent="-228600">
              <a:buFont typeface="Arial" panose="020B0604020202020204" pitchFamily="34" charset="0"/>
              <a:buChar char="•"/>
            </a:pPr>
            <a:r>
              <a:rPr lang="en-US" sz="1500" dirty="0">
                <a:solidFill>
                  <a:schemeClr val="bg1">
                    <a:alpha val="60000"/>
                  </a:schemeClr>
                </a:solidFill>
              </a:rPr>
              <a:t>The forecast shows this number to further decline over the coming years. </a:t>
            </a:r>
          </a:p>
          <a:p>
            <a:pPr marL="400050" indent="-342900">
              <a:buFont typeface="+mj-lt"/>
              <a:buAutoNum type="arabicPeriod"/>
            </a:pPr>
            <a:r>
              <a:rPr lang="en-US" sz="1700" dirty="0">
                <a:solidFill>
                  <a:schemeClr val="bg1">
                    <a:alpha val="60000"/>
                  </a:schemeClr>
                </a:solidFill>
              </a:rPr>
              <a:t>TB Prevalence (per 100,000 population)</a:t>
            </a:r>
          </a:p>
          <a:p>
            <a:pPr marL="742950" lvl="1" indent="-228600">
              <a:buFont typeface="Arial" panose="020B0604020202020204" pitchFamily="34" charset="0"/>
              <a:buChar char="•"/>
            </a:pPr>
            <a:r>
              <a:rPr lang="en-US" sz="1500" dirty="0">
                <a:solidFill>
                  <a:schemeClr val="bg1">
                    <a:alpha val="60000"/>
                  </a:schemeClr>
                </a:solidFill>
              </a:rPr>
              <a:t>Simple line graphs with forecast analysis. Used average value for each year. </a:t>
            </a:r>
          </a:p>
          <a:p>
            <a:pPr marL="742950" lvl="1" indent="-228600">
              <a:buFont typeface="Arial" panose="020B0604020202020204" pitchFamily="34" charset="0"/>
              <a:buChar char="•"/>
            </a:pPr>
            <a:r>
              <a:rPr lang="en-US" sz="1500" dirty="0">
                <a:solidFill>
                  <a:schemeClr val="bg1">
                    <a:alpha val="60000"/>
                  </a:schemeClr>
                </a:solidFill>
              </a:rPr>
              <a:t>We can see that per 100,000 population on average the prevalence of TB has reduced over time.</a:t>
            </a:r>
          </a:p>
          <a:p>
            <a:pPr marL="742950" lvl="1" indent="-228600">
              <a:buFont typeface="Arial" panose="020B0604020202020204" pitchFamily="34" charset="0"/>
              <a:buChar char="•"/>
            </a:pPr>
            <a:r>
              <a:rPr lang="en-US" sz="1500" dirty="0">
                <a:solidFill>
                  <a:schemeClr val="bg1">
                    <a:alpha val="60000"/>
                  </a:schemeClr>
                </a:solidFill>
              </a:rPr>
              <a:t>The forecast shows this number to further decline in the future.</a:t>
            </a:r>
          </a:p>
          <a:p>
            <a:pPr marL="342900" indent="-285750">
              <a:buFont typeface="Wingdings" panose="05000000000000000000" pitchFamily="2" charset="2"/>
              <a:buChar char="ü"/>
            </a:pPr>
            <a:r>
              <a:rPr lang="en-US" sz="1700" dirty="0">
                <a:solidFill>
                  <a:schemeClr val="bg1">
                    <a:alpha val="60000"/>
                  </a:schemeClr>
                </a:solidFill>
              </a:rPr>
              <a:t>At this point in our analysis, we can see that the global effort to reduce TB prevalence have been successful. </a:t>
            </a:r>
          </a:p>
          <a:p>
            <a:pPr marL="857250" lvl="1" indent="-342900">
              <a:buFont typeface="Arial" panose="020B0604020202020204" pitchFamily="34" charset="0"/>
              <a:buChar char="•"/>
            </a:pPr>
            <a:endParaRPr lang="en-US" sz="1500" dirty="0">
              <a:solidFill>
                <a:schemeClr val="bg1">
                  <a:alpha val="60000"/>
                </a:schemeClr>
              </a:solidFill>
            </a:endParaRPr>
          </a:p>
          <a:p>
            <a:pPr marL="57150"/>
            <a:endParaRPr lang="en-US" sz="1700" dirty="0">
              <a:solidFill>
                <a:schemeClr val="bg1">
                  <a:alpha val="60000"/>
                </a:schemeClr>
              </a:solidFill>
            </a:endParaRPr>
          </a:p>
          <a:p>
            <a:pPr marL="285750" indent="-228600">
              <a:buFont typeface="Arial" panose="020B0604020202020204" pitchFamily="34" charset="0"/>
              <a:buChar char="•"/>
            </a:pPr>
            <a:endParaRPr lang="en-US" sz="1700" dirty="0">
              <a:solidFill>
                <a:schemeClr val="bg1">
                  <a:alpha val="60000"/>
                </a:schemeClr>
              </a:solidFill>
            </a:endParaRPr>
          </a:p>
        </p:txBody>
      </p:sp>
      <p:pic>
        <p:nvPicPr>
          <p:cNvPr id="8" name="Content Placeholder 7" descr="Chart, line chart&#10;&#10;Description automatically generated">
            <a:extLst>
              <a:ext uri="{FF2B5EF4-FFF2-40B4-BE49-F238E27FC236}">
                <a16:creationId xmlns:a16="http://schemas.microsoft.com/office/drawing/2014/main" id="{FB46BFD5-EDAC-F507-CCC7-3ACE7E540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4343" y="893460"/>
            <a:ext cx="6590896" cy="4663057"/>
          </a:xfrm>
          <a:prstGeom prst="rect">
            <a:avLst/>
          </a:prstGeom>
        </p:spPr>
      </p:pic>
      <p:pic>
        <p:nvPicPr>
          <p:cNvPr id="10" name="Picture 9">
            <a:extLst>
              <a:ext uri="{FF2B5EF4-FFF2-40B4-BE49-F238E27FC236}">
                <a16:creationId xmlns:a16="http://schemas.microsoft.com/office/drawing/2014/main" id="{051B2974-70AD-6814-46EA-70DB37DA009C}"/>
              </a:ext>
            </a:extLst>
          </p:cNvPr>
          <p:cNvPicPr>
            <a:picLocks noChangeAspect="1"/>
          </p:cNvPicPr>
          <p:nvPr/>
        </p:nvPicPr>
        <p:blipFill>
          <a:blip r:embed="rId3"/>
          <a:stretch>
            <a:fillRect/>
          </a:stretch>
        </p:blipFill>
        <p:spPr>
          <a:xfrm>
            <a:off x="9150725" y="5584592"/>
            <a:ext cx="1898857" cy="861953"/>
          </a:xfrm>
          <a:prstGeom prst="rect">
            <a:avLst/>
          </a:prstGeom>
        </p:spPr>
      </p:pic>
    </p:spTree>
    <p:extLst>
      <p:ext uri="{BB962C8B-B14F-4D97-AF65-F5344CB8AC3E}">
        <p14:creationId xmlns:p14="http://schemas.microsoft.com/office/powerpoint/2010/main" val="425954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1" name="Freeform: Shape 3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A583C11-99EF-B98E-BEA8-5CBAC13B24F0}"/>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2000" kern="1200" dirty="0">
                <a:solidFill>
                  <a:schemeClr val="bg1"/>
                </a:solidFill>
                <a:latin typeface="+mj-lt"/>
                <a:ea typeface="+mj-ea"/>
                <a:cs typeface="+mj-cs"/>
              </a:rPr>
              <a:t>Q2 – How successful have been the global policies to curb TB?</a:t>
            </a:r>
          </a:p>
        </p:txBody>
      </p:sp>
      <p:sp>
        <p:nvSpPr>
          <p:cNvPr id="6" name="Text Placeholder 5">
            <a:extLst>
              <a:ext uri="{FF2B5EF4-FFF2-40B4-BE49-F238E27FC236}">
                <a16:creationId xmlns:a16="http://schemas.microsoft.com/office/drawing/2014/main" id="{AF6A29FD-50D7-A9D6-4992-65E56350789B}"/>
              </a:ext>
            </a:extLst>
          </p:cNvPr>
          <p:cNvSpPr>
            <a:spLocks noGrp="1"/>
          </p:cNvSpPr>
          <p:nvPr>
            <p:ph type="body" sz="half" idx="2"/>
          </p:nvPr>
        </p:nvSpPr>
        <p:spPr>
          <a:xfrm>
            <a:off x="765051" y="1601734"/>
            <a:ext cx="3384000" cy="4529066"/>
          </a:xfrm>
        </p:spPr>
        <p:txBody>
          <a:bodyPr vert="horz" lIns="91440" tIns="45720" rIns="91440" bIns="45720" rtlCol="0">
            <a:normAutofit fontScale="92500" lnSpcReduction="10000"/>
          </a:bodyPr>
          <a:lstStyle/>
          <a:p>
            <a:pPr marL="285750" indent="-228600">
              <a:buFont typeface="Arial" panose="020B0604020202020204" pitchFamily="34" charset="0"/>
              <a:buChar char="•"/>
            </a:pPr>
            <a:r>
              <a:rPr lang="en-US" sz="1400" dirty="0">
                <a:solidFill>
                  <a:schemeClr val="bg1">
                    <a:alpha val="60000"/>
                  </a:schemeClr>
                </a:solidFill>
              </a:rPr>
              <a:t>Line chart represents the average number of deaths that happened in patients with only TB (Green Line) compared to patients with both TB and HIV+ (Red Line)</a:t>
            </a:r>
          </a:p>
          <a:p>
            <a:pPr marL="285750" indent="-228600">
              <a:buFont typeface="Arial" panose="020B0604020202020204" pitchFamily="34" charset="0"/>
              <a:buChar char="•"/>
            </a:pPr>
            <a:r>
              <a:rPr lang="en-US" sz="1400" dirty="0">
                <a:solidFill>
                  <a:schemeClr val="bg1">
                    <a:alpha val="60000"/>
                  </a:schemeClr>
                </a:solidFill>
              </a:rPr>
              <a:t>For patients with only TB, we can see that there is a general decline in the number of deaths over the years. However, for TB and HIV+ patients we can see a rise in number of death from year 2000 to 2004. </a:t>
            </a:r>
          </a:p>
          <a:p>
            <a:pPr marL="285750" indent="-228600">
              <a:buFont typeface="Arial" panose="020B0604020202020204" pitchFamily="34" charset="0"/>
              <a:buChar char="•"/>
            </a:pPr>
            <a:r>
              <a:rPr lang="en-US" sz="1400" dirty="0">
                <a:solidFill>
                  <a:schemeClr val="bg1">
                    <a:alpha val="60000"/>
                  </a:schemeClr>
                </a:solidFill>
              </a:rPr>
              <a:t>The global trend shows a decline in the number of death in both cases. This can be credited to the improved health policies, health funding and global efforts to reduce deaths resulting from this infectious diseases. </a:t>
            </a:r>
          </a:p>
          <a:p>
            <a:pPr marL="285750" indent="-228600">
              <a:buFont typeface="Arial" panose="020B0604020202020204" pitchFamily="34" charset="0"/>
              <a:buChar char="•"/>
            </a:pPr>
            <a:r>
              <a:rPr lang="en-US" sz="1400" dirty="0">
                <a:solidFill>
                  <a:schemeClr val="bg1">
                    <a:alpha val="60000"/>
                  </a:schemeClr>
                </a:solidFill>
              </a:rPr>
              <a:t>This reducing trend can also be linked to the previous graph. With a lower prevalence of TB, the death rate is also reducing. This would mean that more people are able to get access to the right medical treatments that helps them manage the disease rather than suffering from it. </a:t>
            </a:r>
          </a:p>
        </p:txBody>
      </p:sp>
      <p:pic>
        <p:nvPicPr>
          <p:cNvPr id="10" name="Picture 9">
            <a:extLst>
              <a:ext uri="{FF2B5EF4-FFF2-40B4-BE49-F238E27FC236}">
                <a16:creationId xmlns:a16="http://schemas.microsoft.com/office/drawing/2014/main" id="{D562534A-4BB1-A169-F786-AAF3539E8ADA}"/>
              </a:ext>
            </a:extLst>
          </p:cNvPr>
          <p:cNvPicPr>
            <a:picLocks noChangeAspect="1"/>
          </p:cNvPicPr>
          <p:nvPr/>
        </p:nvPicPr>
        <p:blipFill>
          <a:blip r:embed="rId2"/>
          <a:stretch>
            <a:fillRect/>
          </a:stretch>
        </p:blipFill>
        <p:spPr>
          <a:xfrm>
            <a:off x="10390682" y="5959761"/>
            <a:ext cx="1130358" cy="577880"/>
          </a:xfrm>
          <a:prstGeom prst="rect">
            <a:avLst/>
          </a:prstGeom>
        </p:spPr>
      </p:pic>
      <p:pic>
        <p:nvPicPr>
          <p:cNvPr id="14" name="Content Placeholder 13" descr="Chart, line chart&#10;&#10;Description automatically generated">
            <a:extLst>
              <a:ext uri="{FF2B5EF4-FFF2-40B4-BE49-F238E27FC236}">
                <a16:creationId xmlns:a16="http://schemas.microsoft.com/office/drawing/2014/main" id="{D91C1F81-AD80-D4C1-34AF-E0C4FB6642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49933" y="320359"/>
            <a:ext cx="6863623" cy="5540691"/>
          </a:xfrm>
        </p:spPr>
      </p:pic>
    </p:spTree>
    <p:extLst>
      <p:ext uri="{BB962C8B-B14F-4D97-AF65-F5344CB8AC3E}">
        <p14:creationId xmlns:p14="http://schemas.microsoft.com/office/powerpoint/2010/main" val="943499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1" name="Freeform: Shape 3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A583C11-99EF-B98E-BEA8-5CBAC13B24F0}"/>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2000" kern="1200" dirty="0">
                <a:solidFill>
                  <a:schemeClr val="bg1"/>
                </a:solidFill>
                <a:latin typeface="+mj-lt"/>
                <a:ea typeface="+mj-ea"/>
                <a:cs typeface="+mj-cs"/>
              </a:rPr>
              <a:t>Q3 – Has there been any improvements in the diagnostics of TB disease? </a:t>
            </a:r>
          </a:p>
        </p:txBody>
      </p:sp>
      <p:sp>
        <p:nvSpPr>
          <p:cNvPr id="6" name="Text Placeholder 5">
            <a:extLst>
              <a:ext uri="{FF2B5EF4-FFF2-40B4-BE49-F238E27FC236}">
                <a16:creationId xmlns:a16="http://schemas.microsoft.com/office/drawing/2014/main" id="{AF6A29FD-50D7-A9D6-4992-65E56350789B}"/>
              </a:ext>
            </a:extLst>
          </p:cNvPr>
          <p:cNvSpPr>
            <a:spLocks noGrp="1"/>
          </p:cNvSpPr>
          <p:nvPr>
            <p:ph type="body" sz="half" idx="2"/>
          </p:nvPr>
        </p:nvSpPr>
        <p:spPr>
          <a:xfrm>
            <a:off x="699608" y="1497407"/>
            <a:ext cx="3449443" cy="4799065"/>
          </a:xfrm>
        </p:spPr>
        <p:txBody>
          <a:bodyPr vert="horz" lIns="91440" tIns="45720" rIns="91440" bIns="45720" rtlCol="0">
            <a:normAutofit/>
          </a:bodyPr>
          <a:lstStyle/>
          <a:p>
            <a:pPr marL="285750" indent="-228600">
              <a:buFont typeface="Arial" panose="020B0604020202020204" pitchFamily="34" charset="0"/>
              <a:buChar char="•"/>
            </a:pPr>
            <a:r>
              <a:rPr lang="en-US" sz="1300" dirty="0">
                <a:solidFill>
                  <a:schemeClr val="bg1">
                    <a:alpha val="60000"/>
                  </a:schemeClr>
                </a:solidFill>
              </a:rPr>
              <a:t>Line chart represents the average percentage of cases successfully detected over the years. The chart also includes a forecast of the future detection rate.</a:t>
            </a:r>
          </a:p>
          <a:p>
            <a:pPr marL="285750" indent="-228600">
              <a:buFont typeface="Arial" panose="020B0604020202020204" pitchFamily="34" charset="0"/>
              <a:buChar char="•"/>
            </a:pPr>
            <a:r>
              <a:rPr lang="en-US" sz="1300" dirty="0">
                <a:solidFill>
                  <a:schemeClr val="bg1">
                    <a:alpha val="60000"/>
                  </a:schemeClr>
                </a:solidFill>
              </a:rPr>
              <a:t>From the chart we can observe a positive trend in the TB detection rate. This means that collectively the world figures have improved when it comes to detecting TB in patients. The forecast estimates also show that this trend will continue to improve in the coming years. </a:t>
            </a:r>
          </a:p>
          <a:p>
            <a:pPr marL="285750" indent="-228600">
              <a:buFont typeface="Arial" panose="020B0604020202020204" pitchFamily="34" charset="0"/>
              <a:buChar char="•"/>
            </a:pPr>
            <a:r>
              <a:rPr lang="en-US" sz="1300" dirty="0">
                <a:solidFill>
                  <a:schemeClr val="bg1">
                    <a:alpha val="60000"/>
                  </a:schemeClr>
                </a:solidFill>
              </a:rPr>
              <a:t>When we plot the detection rate against each country in our data set, we can see that countries that are developed have a higher detection rate as compared to developing or underdeveloped nations. This can be due to social, political and economic constraints faced by those countries. </a:t>
            </a:r>
          </a:p>
          <a:p>
            <a:pPr marL="285750" indent="-228600">
              <a:buFont typeface="Arial" panose="020B0604020202020204" pitchFamily="34" charset="0"/>
              <a:buChar char="•"/>
            </a:pPr>
            <a:r>
              <a:rPr lang="en-US" sz="1300" dirty="0">
                <a:solidFill>
                  <a:schemeClr val="bg1">
                    <a:alpha val="60000"/>
                  </a:schemeClr>
                </a:solidFill>
              </a:rPr>
              <a:t>This also means that the improved trend of case detection might be concentrated towards developed nations with more resources. </a:t>
            </a:r>
          </a:p>
        </p:txBody>
      </p:sp>
      <p:pic>
        <p:nvPicPr>
          <p:cNvPr id="9" name="Picture 8">
            <a:extLst>
              <a:ext uri="{FF2B5EF4-FFF2-40B4-BE49-F238E27FC236}">
                <a16:creationId xmlns:a16="http://schemas.microsoft.com/office/drawing/2014/main" id="{14E7DDC9-A27A-B0C9-F71E-2A106AFC954E}"/>
              </a:ext>
            </a:extLst>
          </p:cNvPr>
          <p:cNvPicPr>
            <a:picLocks noChangeAspect="1"/>
          </p:cNvPicPr>
          <p:nvPr/>
        </p:nvPicPr>
        <p:blipFill>
          <a:blip r:embed="rId2"/>
          <a:stretch>
            <a:fillRect/>
          </a:stretch>
        </p:blipFill>
        <p:spPr>
          <a:xfrm>
            <a:off x="10702775" y="238087"/>
            <a:ext cx="1390149" cy="749339"/>
          </a:xfrm>
          <a:prstGeom prst="rect">
            <a:avLst/>
          </a:prstGeom>
        </p:spPr>
      </p:pic>
      <p:pic>
        <p:nvPicPr>
          <p:cNvPr id="15" name="Content Placeholder 14" descr="Chart, line chart&#10;&#10;Description automatically generated">
            <a:extLst>
              <a:ext uri="{FF2B5EF4-FFF2-40B4-BE49-F238E27FC236}">
                <a16:creationId xmlns:a16="http://schemas.microsoft.com/office/drawing/2014/main" id="{85B195ED-6A75-2123-627D-D91F80F41D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77412" y="176895"/>
            <a:ext cx="5242286" cy="3075211"/>
          </a:xfrm>
        </p:spPr>
      </p:pic>
      <p:pic>
        <p:nvPicPr>
          <p:cNvPr id="3" name="Picture 2">
            <a:extLst>
              <a:ext uri="{FF2B5EF4-FFF2-40B4-BE49-F238E27FC236}">
                <a16:creationId xmlns:a16="http://schemas.microsoft.com/office/drawing/2014/main" id="{667B9409-1F2E-11FF-894D-128B04A91E0D}"/>
              </a:ext>
            </a:extLst>
          </p:cNvPr>
          <p:cNvPicPr>
            <a:picLocks noChangeAspect="1"/>
          </p:cNvPicPr>
          <p:nvPr/>
        </p:nvPicPr>
        <p:blipFill>
          <a:blip r:embed="rId4"/>
          <a:stretch>
            <a:fillRect/>
          </a:stretch>
        </p:blipFill>
        <p:spPr>
          <a:xfrm>
            <a:off x="5282848" y="3429000"/>
            <a:ext cx="5561932" cy="2942492"/>
          </a:xfrm>
          <a:prstGeom prst="rect">
            <a:avLst/>
          </a:prstGeom>
        </p:spPr>
      </p:pic>
    </p:spTree>
    <p:extLst>
      <p:ext uri="{BB962C8B-B14F-4D97-AF65-F5344CB8AC3E}">
        <p14:creationId xmlns:p14="http://schemas.microsoft.com/office/powerpoint/2010/main" val="619485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1" name="Freeform: Shape 3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A583C11-99EF-B98E-BEA8-5CBAC13B24F0}"/>
              </a:ext>
            </a:extLst>
          </p:cNvPr>
          <p:cNvSpPr>
            <a:spLocks noGrp="1"/>
          </p:cNvSpPr>
          <p:nvPr>
            <p:ph type="title"/>
          </p:nvPr>
        </p:nvSpPr>
        <p:spPr>
          <a:xfrm>
            <a:off x="229948" y="91667"/>
            <a:ext cx="3384000" cy="1492132"/>
          </a:xfrm>
        </p:spPr>
        <p:txBody>
          <a:bodyPr vert="horz" lIns="91440" tIns="45720" rIns="91440" bIns="45720" rtlCol="0" anchor="t">
            <a:normAutofit/>
          </a:bodyPr>
          <a:lstStyle/>
          <a:p>
            <a:r>
              <a:rPr lang="en-US" sz="2000" kern="1200" dirty="0">
                <a:solidFill>
                  <a:schemeClr val="bg1"/>
                </a:solidFill>
                <a:latin typeface="+mj-lt"/>
                <a:ea typeface="+mj-ea"/>
                <a:cs typeface="+mj-cs"/>
              </a:rPr>
              <a:t>Q4 – Understand the distribution of death count in patients across the countries.</a:t>
            </a:r>
          </a:p>
        </p:txBody>
      </p:sp>
      <p:sp>
        <p:nvSpPr>
          <p:cNvPr id="6" name="Text Placeholder 5">
            <a:extLst>
              <a:ext uri="{FF2B5EF4-FFF2-40B4-BE49-F238E27FC236}">
                <a16:creationId xmlns:a16="http://schemas.microsoft.com/office/drawing/2014/main" id="{AF6A29FD-50D7-A9D6-4992-65E56350789B}"/>
              </a:ext>
            </a:extLst>
          </p:cNvPr>
          <p:cNvSpPr>
            <a:spLocks noGrp="1"/>
          </p:cNvSpPr>
          <p:nvPr>
            <p:ph type="body" sz="half" idx="2"/>
          </p:nvPr>
        </p:nvSpPr>
        <p:spPr>
          <a:xfrm>
            <a:off x="141149" y="1118440"/>
            <a:ext cx="4289702" cy="5586524"/>
          </a:xfrm>
        </p:spPr>
        <p:txBody>
          <a:bodyPr vert="horz" lIns="91440" tIns="45720" rIns="91440" bIns="45720" rtlCol="0">
            <a:noAutofit/>
          </a:bodyPr>
          <a:lstStyle/>
          <a:p>
            <a:pPr marL="285750" indent="-228600">
              <a:buFont typeface="Arial" panose="020B0604020202020204" pitchFamily="34" charset="0"/>
              <a:buChar char="•"/>
            </a:pPr>
            <a:r>
              <a:rPr lang="en-US" sz="1200" dirty="0">
                <a:solidFill>
                  <a:schemeClr val="bg1">
                    <a:alpha val="60000"/>
                  </a:schemeClr>
                </a:solidFill>
              </a:rPr>
              <a:t>The tree maps on the right display the average number of deaths that resulted in each country in our data set over the number of year. There are 2 maps, the first one displays deaths resulting for TB only and the second one shows death for patients with both TB and HIV+.</a:t>
            </a:r>
          </a:p>
          <a:p>
            <a:pPr marL="285750" indent="-228600">
              <a:buFont typeface="Arial" panose="020B0604020202020204" pitchFamily="34" charset="0"/>
              <a:buChar char="•"/>
            </a:pPr>
            <a:r>
              <a:rPr lang="en-US" sz="1200" dirty="0">
                <a:solidFill>
                  <a:schemeClr val="bg1">
                    <a:alpha val="60000"/>
                  </a:schemeClr>
                </a:solidFill>
              </a:rPr>
              <a:t>Death Rate (TB only):</a:t>
            </a:r>
          </a:p>
          <a:p>
            <a:pPr marL="742950" lvl="1" indent="-228600">
              <a:buFont typeface="Arial" panose="020B0604020202020204" pitchFamily="34" charset="0"/>
              <a:buChar char="•"/>
            </a:pPr>
            <a:r>
              <a:rPr lang="en-US" sz="1200" dirty="0">
                <a:solidFill>
                  <a:schemeClr val="bg1">
                    <a:alpha val="60000"/>
                  </a:schemeClr>
                </a:solidFill>
              </a:rPr>
              <a:t>India has the highest number of deaths happening from TB. </a:t>
            </a:r>
          </a:p>
          <a:p>
            <a:pPr marL="742950" lvl="1" indent="-228600">
              <a:buFont typeface="Arial" panose="020B0604020202020204" pitchFamily="34" charset="0"/>
              <a:buChar char="•"/>
            </a:pPr>
            <a:r>
              <a:rPr lang="en-US" sz="1200" dirty="0">
                <a:solidFill>
                  <a:schemeClr val="bg1">
                    <a:alpha val="60000"/>
                  </a:schemeClr>
                </a:solidFill>
              </a:rPr>
              <a:t>Nigeria, Indonesia, China and Bangladesh are the next 4 countries that have the highest death rate from TB</a:t>
            </a:r>
          </a:p>
          <a:p>
            <a:pPr marL="285750" indent="-228600">
              <a:buFont typeface="Arial" panose="020B0604020202020204" pitchFamily="34" charset="0"/>
              <a:buChar char="•"/>
            </a:pPr>
            <a:r>
              <a:rPr lang="en-US" sz="1200" dirty="0">
                <a:solidFill>
                  <a:schemeClr val="bg1">
                    <a:alpha val="60000"/>
                  </a:schemeClr>
                </a:solidFill>
              </a:rPr>
              <a:t>Death Rate (TB and HIV+)</a:t>
            </a:r>
          </a:p>
          <a:p>
            <a:pPr marL="742950" lvl="1" indent="-228600">
              <a:buFont typeface="Arial" panose="020B0604020202020204" pitchFamily="34" charset="0"/>
              <a:buChar char="•"/>
            </a:pPr>
            <a:r>
              <a:rPr lang="en-US" sz="1200" dirty="0">
                <a:solidFill>
                  <a:schemeClr val="bg1">
                    <a:alpha val="60000"/>
                  </a:schemeClr>
                </a:solidFill>
              </a:rPr>
              <a:t>Nigeria and South Africa has the highest number of deaths happening from both diseases. </a:t>
            </a:r>
          </a:p>
          <a:p>
            <a:pPr marL="742950" lvl="1" indent="-228600">
              <a:buFont typeface="Arial" panose="020B0604020202020204" pitchFamily="34" charset="0"/>
              <a:buChar char="•"/>
            </a:pPr>
            <a:r>
              <a:rPr lang="en-US" sz="1200" dirty="0">
                <a:solidFill>
                  <a:schemeClr val="bg1">
                    <a:alpha val="60000"/>
                  </a:schemeClr>
                </a:solidFill>
              </a:rPr>
              <a:t>Followed by India and Uganda</a:t>
            </a:r>
          </a:p>
          <a:p>
            <a:pPr marL="285750" indent="-228600">
              <a:buFont typeface="Arial" panose="020B0604020202020204" pitchFamily="34" charset="0"/>
              <a:buChar char="•"/>
            </a:pPr>
            <a:r>
              <a:rPr lang="en-US" sz="1200" dirty="0">
                <a:solidFill>
                  <a:schemeClr val="bg1">
                    <a:alpha val="60000"/>
                  </a:schemeClr>
                </a:solidFill>
              </a:rPr>
              <a:t>Based on the visuals we can see that the higher death rates can be due:</a:t>
            </a:r>
          </a:p>
          <a:p>
            <a:pPr marL="742950" lvl="1" indent="-228600">
              <a:buFont typeface="Arial" panose="020B0604020202020204" pitchFamily="34" charset="0"/>
              <a:buChar char="•"/>
            </a:pPr>
            <a:r>
              <a:rPr lang="en-US" sz="1200" dirty="0">
                <a:solidFill>
                  <a:schemeClr val="bg1">
                    <a:alpha val="60000"/>
                  </a:schemeClr>
                </a:solidFill>
              </a:rPr>
              <a:t>Higher population </a:t>
            </a:r>
            <a:r>
              <a:rPr lang="en-US" sz="1200" dirty="0">
                <a:solidFill>
                  <a:schemeClr val="bg1">
                    <a:alpha val="60000"/>
                  </a:schemeClr>
                </a:solidFill>
                <a:sym typeface="Wingdings" panose="05000000000000000000" pitchFamily="2" charset="2"/>
              </a:rPr>
              <a:t> More and faster spread of the diseases. </a:t>
            </a:r>
          </a:p>
          <a:p>
            <a:pPr marL="742950" lvl="1" indent="-228600">
              <a:buFont typeface="Arial" panose="020B0604020202020204" pitchFamily="34" charset="0"/>
              <a:buChar char="•"/>
            </a:pPr>
            <a:r>
              <a:rPr lang="en-US" sz="1200" dirty="0">
                <a:solidFill>
                  <a:schemeClr val="bg1">
                    <a:alpha val="60000"/>
                  </a:schemeClr>
                </a:solidFill>
                <a:sym typeface="Wingdings" panose="05000000000000000000" pitchFamily="2" charset="2"/>
              </a:rPr>
              <a:t>Lack of medical  underdeveloped nations such as Nigeria might not have the right health care structure to deal with these diseases.</a:t>
            </a:r>
          </a:p>
          <a:p>
            <a:pPr marL="285750" indent="-228600">
              <a:buFont typeface="Arial" panose="020B0604020202020204" pitchFamily="34" charset="0"/>
              <a:buChar char="•"/>
            </a:pPr>
            <a:r>
              <a:rPr lang="en-US" sz="1200" dirty="0">
                <a:solidFill>
                  <a:schemeClr val="bg1">
                    <a:alpha val="60000"/>
                  </a:schemeClr>
                </a:solidFill>
                <a:sym typeface="Wingdings" panose="05000000000000000000" pitchFamily="2" charset="2"/>
              </a:rPr>
              <a:t>The maps also show that most of the developed nations are not identified in the map. This is because the death rate is very less (few 100 people).  This is inline with the map shown in the last slide, that displays a higher detection rate for developed nations. The better the countries are at detecting communicable diseases the better they can manage the symptoms and prevent mortality. </a:t>
            </a:r>
          </a:p>
          <a:p>
            <a:pPr marL="742950" lvl="1" indent="-228600">
              <a:buFont typeface="Arial" panose="020B0604020202020204" pitchFamily="34" charset="0"/>
              <a:buChar char="•"/>
            </a:pPr>
            <a:endParaRPr lang="en-US" sz="1200" dirty="0">
              <a:solidFill>
                <a:schemeClr val="bg1">
                  <a:alpha val="60000"/>
                </a:schemeClr>
              </a:solidFill>
            </a:endParaRPr>
          </a:p>
        </p:txBody>
      </p:sp>
      <p:pic>
        <p:nvPicPr>
          <p:cNvPr id="8" name="Content Placeholder 7" descr="Chart, treemap chart&#10;&#10;Description automatically generated">
            <a:extLst>
              <a:ext uri="{FF2B5EF4-FFF2-40B4-BE49-F238E27FC236}">
                <a16:creationId xmlns:a16="http://schemas.microsoft.com/office/drawing/2014/main" id="{89F1D099-9734-9E97-2B5A-C52E1600D7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446" y="551433"/>
            <a:ext cx="6811974" cy="4885872"/>
          </a:xfrm>
        </p:spPr>
      </p:pic>
    </p:spTree>
    <p:extLst>
      <p:ext uri="{BB962C8B-B14F-4D97-AF65-F5344CB8AC3E}">
        <p14:creationId xmlns:p14="http://schemas.microsoft.com/office/powerpoint/2010/main" val="100924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1" name="Freeform: Shape 3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A583C11-99EF-B98E-BEA8-5CBAC13B24F0}"/>
              </a:ext>
            </a:extLst>
          </p:cNvPr>
          <p:cNvSpPr>
            <a:spLocks noGrp="1"/>
          </p:cNvSpPr>
          <p:nvPr>
            <p:ph type="title"/>
          </p:nvPr>
        </p:nvSpPr>
        <p:spPr>
          <a:xfrm>
            <a:off x="366152" y="140762"/>
            <a:ext cx="3384000" cy="1492132"/>
          </a:xfrm>
        </p:spPr>
        <p:txBody>
          <a:bodyPr vert="horz" lIns="91440" tIns="45720" rIns="91440" bIns="45720" rtlCol="0" anchor="t">
            <a:normAutofit fontScale="90000"/>
          </a:bodyPr>
          <a:lstStyle/>
          <a:p>
            <a:r>
              <a:rPr lang="en-US" sz="2800" kern="1200" dirty="0">
                <a:solidFill>
                  <a:schemeClr val="bg1"/>
                </a:solidFill>
                <a:latin typeface="+mj-lt"/>
                <a:ea typeface="+mj-ea"/>
                <a:cs typeface="+mj-cs"/>
              </a:rPr>
              <a:t>Q5 – Understand the distribution of mortality per 100,000 population across the </a:t>
            </a:r>
            <a:r>
              <a:rPr lang="en-US" sz="2800" dirty="0">
                <a:solidFill>
                  <a:schemeClr val="bg1"/>
                </a:solidFill>
              </a:rPr>
              <a:t>regions.</a:t>
            </a:r>
            <a:endParaRPr lang="en-US" sz="2800" kern="1200" dirty="0">
              <a:solidFill>
                <a:schemeClr val="bg1"/>
              </a:solidFill>
              <a:latin typeface="+mj-lt"/>
              <a:ea typeface="+mj-ea"/>
              <a:cs typeface="+mj-cs"/>
            </a:endParaRPr>
          </a:p>
        </p:txBody>
      </p:sp>
      <p:sp>
        <p:nvSpPr>
          <p:cNvPr id="6" name="Text Placeholder 5">
            <a:extLst>
              <a:ext uri="{FF2B5EF4-FFF2-40B4-BE49-F238E27FC236}">
                <a16:creationId xmlns:a16="http://schemas.microsoft.com/office/drawing/2014/main" id="{AF6A29FD-50D7-A9D6-4992-65E56350789B}"/>
              </a:ext>
            </a:extLst>
          </p:cNvPr>
          <p:cNvSpPr>
            <a:spLocks noGrp="1"/>
          </p:cNvSpPr>
          <p:nvPr>
            <p:ph type="body" sz="half" idx="2"/>
          </p:nvPr>
        </p:nvSpPr>
        <p:spPr>
          <a:xfrm>
            <a:off x="411173" y="1681514"/>
            <a:ext cx="3737878" cy="4449286"/>
          </a:xfrm>
        </p:spPr>
        <p:txBody>
          <a:bodyPr vert="horz" lIns="91440" tIns="45720" rIns="91440" bIns="45720" rtlCol="0">
            <a:normAutofit/>
          </a:bodyPr>
          <a:lstStyle/>
          <a:p>
            <a:pPr marL="285750" indent="-228600">
              <a:buFont typeface="Arial" panose="020B0604020202020204" pitchFamily="34" charset="0"/>
              <a:buChar char="•"/>
            </a:pPr>
            <a:r>
              <a:rPr lang="en-US" sz="1400" dirty="0">
                <a:solidFill>
                  <a:schemeClr val="bg1">
                    <a:alpha val="60000"/>
                  </a:schemeClr>
                </a:solidFill>
              </a:rPr>
              <a:t>The side-by-side bar chart shows the average mortality rate in each region of our data. </a:t>
            </a:r>
          </a:p>
          <a:p>
            <a:pPr marL="742950" lvl="1" indent="-228600">
              <a:buFont typeface="Arial" panose="020B0604020202020204" pitchFamily="34" charset="0"/>
              <a:buChar char="•"/>
            </a:pPr>
            <a:r>
              <a:rPr lang="en-US" sz="1200" dirty="0">
                <a:solidFill>
                  <a:schemeClr val="bg1">
                    <a:alpha val="60000"/>
                  </a:schemeClr>
                </a:solidFill>
              </a:rPr>
              <a:t>The green bars show the mortality rate for TB patients only</a:t>
            </a:r>
          </a:p>
          <a:p>
            <a:pPr marL="742950" lvl="1" indent="-228600">
              <a:buFont typeface="Arial" panose="020B0604020202020204" pitchFamily="34" charset="0"/>
              <a:buChar char="•"/>
            </a:pPr>
            <a:r>
              <a:rPr lang="en-US" sz="1200" dirty="0">
                <a:solidFill>
                  <a:schemeClr val="bg1">
                    <a:alpha val="60000"/>
                  </a:schemeClr>
                </a:solidFill>
              </a:rPr>
              <a:t>The red bars show mortality for patients with both TB and HIV+.</a:t>
            </a:r>
          </a:p>
          <a:p>
            <a:pPr marL="285750" indent="-228600">
              <a:buFont typeface="Arial" panose="020B0604020202020204" pitchFamily="34" charset="0"/>
              <a:buChar char="•"/>
            </a:pPr>
            <a:r>
              <a:rPr lang="en-US" sz="1400" dirty="0">
                <a:solidFill>
                  <a:schemeClr val="bg1">
                    <a:alpha val="60000"/>
                  </a:schemeClr>
                </a:solidFill>
              </a:rPr>
              <a:t>Mortality Rate (TB only):</a:t>
            </a:r>
          </a:p>
          <a:p>
            <a:pPr marL="742950" lvl="1" indent="-228600">
              <a:buFont typeface="Arial" panose="020B0604020202020204" pitchFamily="34" charset="0"/>
              <a:buChar char="•"/>
            </a:pPr>
            <a:r>
              <a:rPr lang="en-US" sz="1200" dirty="0">
                <a:solidFill>
                  <a:schemeClr val="bg1">
                    <a:alpha val="60000"/>
                  </a:schemeClr>
                </a:solidFill>
              </a:rPr>
              <a:t>TB mortality is highest in the Southeast Asia region followed by Africa region</a:t>
            </a:r>
          </a:p>
          <a:p>
            <a:pPr marL="742950" lvl="1" indent="-228600">
              <a:buFont typeface="Arial" panose="020B0604020202020204" pitchFamily="34" charset="0"/>
              <a:buChar char="•"/>
            </a:pPr>
            <a:r>
              <a:rPr lang="en-US" sz="1200" dirty="0">
                <a:solidFill>
                  <a:schemeClr val="bg1">
                    <a:alpha val="60000"/>
                  </a:schemeClr>
                </a:solidFill>
              </a:rPr>
              <a:t>Americas and Europe regions have the lowest mortality rate </a:t>
            </a:r>
          </a:p>
          <a:p>
            <a:pPr marL="285750" indent="-228600">
              <a:buFont typeface="Arial" panose="020B0604020202020204" pitchFamily="34" charset="0"/>
              <a:buChar char="•"/>
            </a:pPr>
            <a:r>
              <a:rPr lang="en-US" sz="1400" dirty="0">
                <a:solidFill>
                  <a:schemeClr val="bg1">
                    <a:alpha val="60000"/>
                  </a:schemeClr>
                </a:solidFill>
              </a:rPr>
              <a:t>Mortality Rate (TB and HIV+):</a:t>
            </a:r>
          </a:p>
          <a:p>
            <a:pPr marL="742950" lvl="1" indent="-228600">
              <a:buFont typeface="Arial" panose="020B0604020202020204" pitchFamily="34" charset="0"/>
              <a:buChar char="•"/>
            </a:pPr>
            <a:r>
              <a:rPr lang="en-US" sz="1200" dirty="0">
                <a:solidFill>
                  <a:schemeClr val="bg1">
                    <a:alpha val="60000"/>
                  </a:schemeClr>
                </a:solidFill>
              </a:rPr>
              <a:t>Mortality of patients with these 2 diseases is highest in the Africa region. This is mostly due to the access of resources and knowledge about the disease. </a:t>
            </a:r>
          </a:p>
          <a:p>
            <a:pPr marL="742950" lvl="1" indent="-228600">
              <a:buFont typeface="Arial" panose="020B0604020202020204" pitchFamily="34" charset="0"/>
              <a:buChar char="•"/>
            </a:pPr>
            <a:r>
              <a:rPr lang="en-US" sz="1200" dirty="0">
                <a:solidFill>
                  <a:schemeClr val="bg1">
                    <a:alpha val="60000"/>
                  </a:schemeClr>
                </a:solidFill>
              </a:rPr>
              <a:t>Overall other regions have less than 5% mortality rate from both diseases. This might be due to better policies in place for management of HIV disease. </a:t>
            </a:r>
          </a:p>
        </p:txBody>
      </p:sp>
      <p:pic>
        <p:nvPicPr>
          <p:cNvPr id="12" name="Content Placeholder 11" descr="Chart, bar chart&#10;&#10;Description automatically generated">
            <a:extLst>
              <a:ext uri="{FF2B5EF4-FFF2-40B4-BE49-F238E27FC236}">
                <a16:creationId xmlns:a16="http://schemas.microsoft.com/office/drawing/2014/main" id="{B0934EA0-C214-98C6-53E6-924D8DC41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8723" y="343668"/>
            <a:ext cx="7112629" cy="5289881"/>
          </a:xfrm>
        </p:spPr>
      </p:pic>
    </p:spTree>
    <p:extLst>
      <p:ext uri="{BB962C8B-B14F-4D97-AF65-F5344CB8AC3E}">
        <p14:creationId xmlns:p14="http://schemas.microsoft.com/office/powerpoint/2010/main" val="316539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2A0535B-F9A4-0E71-4824-C995F5E73883}"/>
              </a:ext>
            </a:extLst>
          </p:cNvPr>
          <p:cNvSpPr>
            <a:spLocks noGrp="1"/>
          </p:cNvSpPr>
          <p:nvPr>
            <p:ph type="title"/>
          </p:nvPr>
        </p:nvSpPr>
        <p:spPr>
          <a:xfrm>
            <a:off x="838199" y="669925"/>
            <a:ext cx="6010595" cy="1325563"/>
          </a:xfrm>
        </p:spPr>
        <p:txBody>
          <a:bodyPr anchor="t">
            <a:normAutofit/>
          </a:bodyPr>
          <a:lstStyle/>
          <a:p>
            <a:r>
              <a:rPr lang="en-CA" dirty="0">
                <a:solidFill>
                  <a:schemeClr val="bg1"/>
                </a:solidFill>
              </a:rPr>
              <a:t>Challenges/Future Goals</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4028D9-E3E9-3401-5CAB-01BD5919A5E6}"/>
              </a:ext>
            </a:extLst>
          </p:cNvPr>
          <p:cNvSpPr>
            <a:spLocks noGrp="1"/>
          </p:cNvSpPr>
          <p:nvPr>
            <p:ph idx="1"/>
          </p:nvPr>
        </p:nvSpPr>
        <p:spPr>
          <a:xfrm>
            <a:off x="1392667" y="2398957"/>
            <a:ext cx="9406666" cy="3526144"/>
          </a:xfrm>
        </p:spPr>
        <p:txBody>
          <a:bodyPr>
            <a:normAutofit fontScale="92500"/>
          </a:bodyPr>
          <a:lstStyle/>
          <a:p>
            <a:r>
              <a:rPr lang="en-CA" sz="2000" dirty="0">
                <a:solidFill>
                  <a:schemeClr val="bg1"/>
                </a:solidFill>
              </a:rPr>
              <a:t>It would be ideal to have some sort of information on what the data represents (definition of each column)</a:t>
            </a:r>
          </a:p>
          <a:p>
            <a:r>
              <a:rPr lang="en-CA" sz="2000" dirty="0">
                <a:solidFill>
                  <a:schemeClr val="bg1"/>
                </a:solidFill>
              </a:rPr>
              <a:t>I felt that there should have been a distinction between mortality and death columns in the data source. What is the difference between the 2 columns and the data within it. </a:t>
            </a:r>
          </a:p>
          <a:p>
            <a:r>
              <a:rPr lang="en-CA" sz="2000" dirty="0">
                <a:solidFill>
                  <a:schemeClr val="bg1"/>
                </a:solidFill>
              </a:rPr>
              <a:t>The regions should have been identified in complete form like Africa instead of a code AFR.</a:t>
            </a:r>
          </a:p>
          <a:p>
            <a:r>
              <a:rPr lang="en-CA" sz="2000" dirty="0">
                <a:solidFill>
                  <a:schemeClr val="bg1"/>
                </a:solidFill>
              </a:rPr>
              <a:t>The source of the data should be linked for better analysis. </a:t>
            </a:r>
          </a:p>
          <a:p>
            <a:r>
              <a:rPr lang="en-CA" sz="2000" dirty="0">
                <a:solidFill>
                  <a:schemeClr val="bg1"/>
                </a:solidFill>
              </a:rPr>
              <a:t>If there was more time I would add other data sources like economic indicators (Income, GDP) and Health statistics of the countries to future analyse the data.</a:t>
            </a:r>
          </a:p>
          <a:p>
            <a:r>
              <a:rPr lang="en-CA" sz="2000" dirty="0">
                <a:solidFill>
                  <a:schemeClr val="bg1"/>
                </a:solidFill>
              </a:rPr>
              <a:t>A great WHO resource for TB (</a:t>
            </a:r>
            <a:r>
              <a:rPr lang="en-CA" sz="2000" dirty="0">
                <a:solidFill>
                  <a:schemeClr val="bg1"/>
                </a:solidFill>
                <a:hlinkClick r:id="rId2" action="ppaction://hlinksldjump"/>
              </a:rPr>
              <a:t>https://www.who.int/teams/global-tuberculosis-programme/tb-reports</a:t>
            </a:r>
            <a:r>
              <a:rPr lang="en-CA" sz="2000" dirty="0">
                <a:solidFill>
                  <a:schemeClr val="bg1"/>
                </a:solidFill>
              </a:rPr>
              <a:t>)</a:t>
            </a:r>
          </a:p>
          <a:p>
            <a:endParaRPr lang="en-CA" sz="2000" dirty="0">
              <a:solidFill>
                <a:schemeClr val="bg1"/>
              </a:solidFill>
            </a:endParaRP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4597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1270</TotalTime>
  <Words>1221</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PROJECT GOAL</vt:lpstr>
      <vt:lpstr>PROCESS</vt:lpstr>
      <vt:lpstr>Q1 – How has TB disease prevailed over the years? </vt:lpstr>
      <vt:lpstr>Q2 – How successful have been the global policies to curb TB?</vt:lpstr>
      <vt:lpstr>Q3 – Has there been any improvements in the diagnostics of TB disease? </vt:lpstr>
      <vt:lpstr>Q4 – Understand the distribution of death count in patients across the countries.</vt:lpstr>
      <vt:lpstr>Q5 – Understand the distribution of mortality per 100,000 population across the regions.</vt:lpstr>
      <vt:lpstr>Challenges/Future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zarah faraz</dc:creator>
  <cp:lastModifiedBy>zarah faraz</cp:lastModifiedBy>
  <cp:revision>6</cp:revision>
  <dcterms:created xsi:type="dcterms:W3CDTF">2023-02-06T21:19:50Z</dcterms:created>
  <dcterms:modified xsi:type="dcterms:W3CDTF">2023-02-07T18:30:38Z</dcterms:modified>
</cp:coreProperties>
</file>