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F4480-74A4-4FC4-98DD-6B2025A41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1122362"/>
            <a:ext cx="8940799" cy="27079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работа:</a:t>
            </a:r>
            <a:br>
              <a:rPr lang="ru-RU" dirty="0"/>
            </a:br>
            <a:r>
              <a:rPr lang="ru-RU" dirty="0"/>
              <a:t>Визуализация алгоритма поиска минимального остового дерева в графе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836C1E-1CA0-4BB4-B201-52F5134E8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304" y="4079875"/>
            <a:ext cx="8791575" cy="1655762"/>
          </a:xfrm>
        </p:spPr>
        <p:txBody>
          <a:bodyPr>
            <a:noAutofit/>
          </a:bodyPr>
          <a:lstStyle/>
          <a:p>
            <a:pPr algn="r"/>
            <a:r>
              <a:rPr lang="ru-RU" sz="1600" dirty="0"/>
              <a:t>По дисциплине «Основы алгоритмизации и программирования»</a:t>
            </a:r>
          </a:p>
          <a:p>
            <a:pPr algn="r"/>
            <a:r>
              <a:rPr lang="ru-RU" sz="1600" dirty="0"/>
              <a:t>Выполнила</a:t>
            </a:r>
          </a:p>
          <a:p>
            <a:pPr algn="r"/>
            <a:r>
              <a:rPr lang="ru-RU" sz="1600" dirty="0"/>
              <a:t>Студентка группы Пибд-12</a:t>
            </a:r>
          </a:p>
          <a:p>
            <a:pPr algn="r"/>
            <a:r>
              <a:rPr lang="ru-RU" sz="1600" dirty="0" err="1"/>
              <a:t>Дозорова</a:t>
            </a:r>
            <a:r>
              <a:rPr lang="ru-RU" sz="1600" dirty="0"/>
              <a:t> Алена</a:t>
            </a:r>
          </a:p>
          <a:p>
            <a:pPr algn="r"/>
            <a:r>
              <a:rPr lang="ru-RU" sz="1600" dirty="0"/>
              <a:t>Преподаватель Гуськов Г. Ю.</a:t>
            </a:r>
          </a:p>
        </p:txBody>
      </p:sp>
    </p:spTree>
    <p:extLst>
      <p:ext uri="{BB962C8B-B14F-4D97-AF65-F5344CB8AC3E}">
        <p14:creationId xmlns:p14="http://schemas.microsoft.com/office/powerpoint/2010/main" val="204446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E200-B158-4CC6-ABF6-C253F1C4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E57DF-6D30-4F18-BB75-AB9F9436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Разработанное приложение уже является законченным демонстрационным материалом, что позволяет использовать его на практике. При желании, приложение можно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дополить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другими алгоритмами поиска минимального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остовного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дерева, что не изменяет факта полноты разработанного приложения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</a:rPr>
              <a:t>Ссылка на </a:t>
            </a:r>
            <a:r>
              <a:rPr lang="en-US" dirty="0">
                <a:latin typeface="Times New Roman" panose="02020603050405020304" pitchFamily="18" charset="0"/>
              </a:rPr>
              <a:t>GitHub: https://github.com/Zara28/Coursework-Building-aspanning-tree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9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E811A-B2CA-42F3-956D-DD0E5D86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Лабораторные работы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4C0778-6F7F-4A6D-AB36-9E2465F0762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1790" t="16463" r="25513" b="55935"/>
          <a:stretch/>
        </p:blipFill>
        <p:spPr bwMode="auto">
          <a:xfrm>
            <a:off x="818599" y="2097088"/>
            <a:ext cx="4150827" cy="28394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1993EE-A29B-447A-9DF4-2C9EFE528A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78" y="1848167"/>
            <a:ext cx="2898140" cy="31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7E13D-A564-4C13-B8F4-A0EE96A8C3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506" y="1849454"/>
            <a:ext cx="2541905" cy="321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86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E567A7-497B-4890-993C-5E0E541A8D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50" y="931622"/>
            <a:ext cx="2485750" cy="42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BB39E-98BC-4766-80E7-D80A52F54C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931622"/>
            <a:ext cx="2693670" cy="4412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1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23A2D7-223E-4135-8379-41DC367D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741" y="203201"/>
            <a:ext cx="8984139" cy="1639884"/>
          </a:xfrm>
        </p:spPr>
        <p:txBody>
          <a:bodyPr>
            <a:normAutofit/>
          </a:bodyPr>
          <a:lstStyle/>
          <a:p>
            <a:r>
              <a:rPr lang="ru-RU" sz="3600" dirty="0"/>
              <a:t>Минимальное </a:t>
            </a:r>
            <a:r>
              <a:rPr lang="ru-RU" sz="3600" dirty="0" err="1"/>
              <a:t>остовное</a:t>
            </a:r>
            <a:r>
              <a:rPr lang="ru-RU" sz="3600" dirty="0"/>
              <a:t> дерево графа</a:t>
            </a:r>
          </a:p>
        </p:txBody>
      </p:sp>
      <p:pic>
        <p:nvPicPr>
          <p:cNvPr id="1026" name="Picture 2" descr="Нахождение на графе минимального остовного дерева">
            <a:extLst>
              <a:ext uri="{FF2B5EF4-FFF2-40B4-BE49-F238E27FC236}">
                <a16:creationId xmlns:a16="http://schemas.microsoft.com/office/drawing/2014/main" id="{764F17FD-9083-4975-98AE-9FFC9DD80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0781" y="3889370"/>
            <a:ext cx="5967859" cy="24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A9435EB-C4B7-4441-AA74-8C3264AF18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85520" y="2955138"/>
            <a:ext cx="1063752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 err="1">
                <a:latin typeface="+mn-lt"/>
                <a:cs typeface="Arial" panose="020B0604020202020204" pitchFamily="34" charset="0"/>
              </a:rPr>
              <a:t>Остовное</a:t>
            </a:r>
            <a:r>
              <a:rPr lang="ru-RU" altLang="ru-RU" sz="2000" b="1" dirty="0">
                <a:latin typeface="+mn-lt"/>
                <a:cs typeface="Arial" panose="020B0604020202020204" pitchFamily="34" charset="0"/>
              </a:rPr>
              <a:t> дерево графа </a:t>
            </a:r>
            <a:r>
              <a:rPr lang="ru-RU" altLang="ru-RU" sz="2000" dirty="0">
                <a:latin typeface="+mn-lt"/>
                <a:cs typeface="Arial" panose="020B0604020202020204" pitchFamily="34" charset="0"/>
              </a:rPr>
              <a:t>G=(V,E)G=(V,E) — ациклический связный подграф данного связного неориентированного графа, в который входят все его вершины.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73E5CB-8F7E-407E-8794-65B5C51B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0" y="1785587"/>
            <a:ext cx="109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Минимальное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остовное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дерево</a:t>
            </a:r>
            <a:r>
              <a:rPr lang="ru-RU" altLang="ru-RU" sz="2000" dirty="0"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графа G=(V,E)G=(V,E) — это его ациклический связный подграф, в который входят все его вершины, обладающий минимальным суммарным весом ребер.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98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274C7-A309-4CA7-B09D-DFBA39CB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45" y="572864"/>
            <a:ext cx="6432655" cy="634045"/>
          </a:xfrm>
        </p:spPr>
        <p:txBody>
          <a:bodyPr/>
          <a:lstStyle/>
          <a:p>
            <a:r>
              <a:rPr lang="ru-RU" dirty="0"/>
              <a:t>Используемые алгоритмы: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6200308-CAA9-4530-99D3-82D0A9AA6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449505"/>
            <a:ext cx="8294053" cy="4333318"/>
          </a:xfrm>
        </p:spPr>
      </p:pic>
    </p:spTree>
    <p:extLst>
      <p:ext uri="{BB962C8B-B14F-4D97-AF65-F5344CB8AC3E}">
        <p14:creationId xmlns:p14="http://schemas.microsoft.com/office/powerpoint/2010/main" val="23717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29AD6-8956-4FC5-99D0-800117F5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985" y="152399"/>
            <a:ext cx="3394815" cy="695005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ПрИма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4FD1D77-F42D-48A1-95C3-9917680A2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181" y="1031767"/>
            <a:ext cx="7421953" cy="582623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6CFABB1-C6BE-4E65-B047-9459D023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4145" y="1111566"/>
            <a:ext cx="3856037" cy="3541714"/>
          </a:xfrm>
        </p:spPr>
        <p:txBody>
          <a:bodyPr>
            <a:no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Сначала 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 Затем, рассматриваются рёбра графа, один конец которых — уже принадлежащая дереву вершина, а другой — нет; из этих рёбер выбирается ребро наименьшей стоимости. Выбираемое на каждом шаге ребро присоединяется к дереву. Рост дерева происходит до тех пор, пока не будут исчерпаны все вершины исходного графа.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B7473-70B4-47EF-9D72-19D74F8E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405032"/>
            <a:ext cx="3856037" cy="949005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Борувки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1D354F4-B24B-4631-8D71-0608A454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26439"/>
            <a:ext cx="7035800" cy="397752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E0154B0-8B25-4674-B40B-9EF1426C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785" y="1445159"/>
            <a:ext cx="4339695" cy="3512921"/>
          </a:xfrm>
        </p:spPr>
        <p:txBody>
          <a:bodyPr>
            <a:normAutofit fontScale="25000" lnSpcReduction="20000"/>
          </a:bodyPr>
          <a:lstStyle/>
          <a:p>
            <a:pPr indent="449580">
              <a:spcBef>
                <a:spcPts val="600"/>
              </a:spcBef>
              <a:spcAft>
                <a:spcPts val="600"/>
              </a:spcAft>
            </a:pPr>
            <a:r>
              <a:rPr lang="ru-RU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алгоритма состоит из нескольких итераций, каждая из которых состоит в последовательном добавлении рёбер к </a:t>
            </a:r>
            <a:r>
              <a:rPr lang="ru-RU" sz="96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остовному</a:t>
            </a:r>
            <a:r>
              <a:rPr lang="ru-RU" sz="96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лесу</a:t>
            </a:r>
            <a:r>
              <a:rPr lang="ru-RU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графа, до тех пор, пока лес не превратится в </a:t>
            </a:r>
            <a:r>
              <a:rPr lang="ru-RU" sz="96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</a:t>
            </a:r>
            <a:r>
              <a:rPr lang="ru-RU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есть, лес, состоящий из одной компоненты связности.</a:t>
            </a:r>
            <a:endParaRPr lang="ru-RU" sz="9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Bef>
                <a:spcPts val="600"/>
              </a:spcBef>
              <a:spcAft>
                <a:spcPts val="600"/>
              </a:spcAft>
            </a:pPr>
            <a:r>
              <a:rPr lang="ru-RU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есть, от каждой вершины проводится ребро с минимальным весом до тех пор, пока граф не станет связным</a:t>
            </a:r>
            <a:endParaRPr lang="ru-RU" sz="9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46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2524C-3FC4-4425-898A-EE092E5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949295" cy="548639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Краскала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174EF6-5762-41E8-BDC4-FDAE9DC34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323" y="43499"/>
            <a:ext cx="5781038" cy="680476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7FBEB22-F955-4608-AA30-2ADA8CB0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7985" y="1175174"/>
            <a:ext cx="4553055" cy="3600025"/>
          </a:xfrm>
        </p:spPr>
        <p:txBody>
          <a:bodyPr>
            <a:noAutofit/>
          </a:bodyPr>
          <a:lstStyle/>
          <a:p>
            <a:pPr indent="449580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вход алгоритма подается связный неориентированный граф, где для каждого ребра задан вес. Формируется пустое множество ребер.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 это возможно, проводится следующая операция: из всех рёбер, добавление которых к уже имеющемуся множеству не вызовет появление в нём цикла, выбирается ребро минимального веса и добавляется к уже имеющемуся множеству. Когда таких рёбер больше нет, алгоритм завершён. Подграф данного графа, содержащий все его вершины и найденное множество рёбер, является его 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остовным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деревом минимального веса.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10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54025-530D-4529-9319-06D98AC6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949295" cy="1639884"/>
          </a:xfrm>
        </p:spPr>
        <p:txBody>
          <a:bodyPr/>
          <a:lstStyle/>
          <a:p>
            <a:r>
              <a:rPr lang="ru-RU" dirty="0"/>
              <a:t>Алгоритм обратного удаления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A70D5C-83E7-44AF-9113-FD7E51B7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-81725"/>
            <a:ext cx="4796895" cy="69397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34A3A5A-1768-42CB-BDFA-BCC531ED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вход подается неориентированный связный граф. Пока граф связный, из него удаляются ребра с максимальным весом.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93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9C767-E855-4AA9-98CC-1B9D6FC0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436879"/>
            <a:ext cx="3811375" cy="512125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A81CD1-EEE5-46ED-8CF9-22F51AA8E4F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23274" r="50000"/>
          <a:stretch/>
        </p:blipFill>
        <p:spPr bwMode="auto">
          <a:xfrm>
            <a:off x="467360" y="1087120"/>
            <a:ext cx="4216400" cy="360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5142788-1B68-4B94-8470-7DD10AB77F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67" y="1087121"/>
            <a:ext cx="7806373" cy="3603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7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F2E65A-623F-4B4A-B8CA-0894A79BAA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9" y="245745"/>
            <a:ext cx="5883275" cy="29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10F302-A829-4E89-8F2F-FEF1D8E7C5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9" y="3429000"/>
            <a:ext cx="59372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DBAF47-E232-42B7-8F9C-D0887AB9F4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90" y="1952625"/>
            <a:ext cx="5937250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76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59</TotalTime>
  <Words>413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Контур</vt:lpstr>
      <vt:lpstr>Курсовая работа: Визуализация алгоритма поиска минимального остового дерева в графе</vt:lpstr>
      <vt:lpstr>Минимальное остовное дерево графа</vt:lpstr>
      <vt:lpstr>Используемые алгоритмы:</vt:lpstr>
      <vt:lpstr>Алгоритм ПрИма</vt:lpstr>
      <vt:lpstr>Алгоритм Борувки</vt:lpstr>
      <vt:lpstr>Алгоритм Краскала</vt:lpstr>
      <vt:lpstr>Алгоритм обратного удаления</vt:lpstr>
      <vt:lpstr>Результат работы</vt:lpstr>
      <vt:lpstr>Презентация PowerPoint</vt:lpstr>
      <vt:lpstr>Заключение</vt:lpstr>
      <vt:lpstr>Лабораторные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работа: Визуализация алгоритма поиска минимального остового дерева в графе</dc:title>
  <dc:creator>Alena</dc:creator>
  <cp:lastModifiedBy>Alena</cp:lastModifiedBy>
  <cp:revision>1</cp:revision>
  <dcterms:created xsi:type="dcterms:W3CDTF">2022-05-07T12:12:47Z</dcterms:created>
  <dcterms:modified xsi:type="dcterms:W3CDTF">2022-05-07T13:12:09Z</dcterms:modified>
</cp:coreProperties>
</file>