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80" r:id="rId3"/>
    <p:sldId id="471" r:id="rId4"/>
    <p:sldId id="481" r:id="rId5"/>
    <p:sldId id="482" r:id="rId6"/>
    <p:sldId id="483" r:id="rId7"/>
    <p:sldId id="484" r:id="rId8"/>
    <p:sldId id="477" r:id="rId9"/>
    <p:sldId id="462" r:id="rId10"/>
    <p:sldId id="485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581" r:id="rId19"/>
    <p:sldId id="495" r:id="rId20"/>
    <p:sldId id="496" r:id="rId21"/>
    <p:sldId id="501" r:id="rId22"/>
    <p:sldId id="502" r:id="rId23"/>
    <p:sldId id="582" r:id="rId24"/>
    <p:sldId id="497" r:id="rId25"/>
    <p:sldId id="498" r:id="rId26"/>
    <p:sldId id="499" r:id="rId27"/>
    <p:sldId id="577" r:id="rId28"/>
    <p:sldId id="579" r:id="rId29"/>
    <p:sldId id="578" r:id="rId30"/>
    <p:sldId id="639" r:id="rId31"/>
    <p:sldId id="638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580"/>
            <p14:sldId id="471"/>
            <p14:sldId id="481"/>
            <p14:sldId id="482"/>
            <p14:sldId id="483"/>
            <p14:sldId id="484"/>
            <p14:sldId id="477"/>
            <p14:sldId id="462"/>
            <p14:sldId id="485"/>
            <p14:sldId id="487"/>
            <p14:sldId id="488"/>
            <p14:sldId id="489"/>
            <p14:sldId id="490"/>
            <p14:sldId id="491"/>
            <p14:sldId id="492"/>
            <p14:sldId id="493"/>
            <p14:sldId id="581"/>
            <p14:sldId id="495"/>
            <p14:sldId id="496"/>
            <p14:sldId id="501"/>
            <p14:sldId id="502"/>
            <p14:sldId id="582"/>
            <p14:sldId id="497"/>
            <p14:sldId id="498"/>
            <p14:sldId id="499"/>
            <p14:sldId id="577"/>
            <p14:sldId id="579"/>
            <p14:sldId id="578"/>
            <p14:sldId id="639"/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F9DF-2801-4E6B-A2F0-8F9684678CE1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E74D-D04E-4168-A6B2-203B4DF28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olov-lib.ru/books/bsp/v14/ch2_3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olov-lib.ru/books/bsp/v14/ch2_3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frolov-lib.ru/books/bsp/v14/ch2_3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rolov-lib.ru/books/bsp/v14/ch2_3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712968" cy="2403699"/>
          </a:xfrm>
        </p:spPr>
        <p:txBody>
          <a:bodyPr>
            <a:normAutofit/>
          </a:bodyPr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r>
              <a:rPr lang="ru-RU" dirty="0"/>
              <a:t>Лабораторная работа №7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3500674"/>
            <a:ext cx="405944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Arc </a:t>
            </a:r>
            <a:r>
              <a:rPr lang="ru-RU" sz="2800" dirty="0"/>
              <a:t>и др.</a:t>
            </a:r>
          </a:p>
          <a:p>
            <a:r>
              <a:rPr lang="en-US" sz="2800" dirty="0"/>
              <a:t>Polygon.</a:t>
            </a:r>
          </a:p>
          <a:p>
            <a:r>
              <a:rPr lang="ru-RU" sz="2800" dirty="0"/>
              <a:t>Многомодульный проект</a:t>
            </a: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5085184"/>
            <a:ext cx="6400800" cy="744488"/>
          </a:xfrm>
        </p:spPr>
        <p:txBody>
          <a:bodyPr>
            <a:normAutofit fontScale="85000" lnSpcReduction="20000"/>
          </a:bodyPr>
          <a:lstStyle/>
          <a:p>
            <a:pPr algn="r"/>
            <a:endParaRPr lang="ru-RU" dirty="0"/>
          </a:p>
          <a:p>
            <a:pPr algn="l"/>
            <a:r>
              <a:rPr lang="ru-RU" sz="2400" dirty="0"/>
              <a:t>Власенко Олег </a:t>
            </a:r>
            <a:r>
              <a:rPr lang="ru-RU" sz="2400" dirty="0" err="1"/>
              <a:t>Федосович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0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олимпийскую эмблему – настолько близко к оригиналу, насколько это возможно.</a:t>
            </a:r>
          </a:p>
          <a:p>
            <a:endParaRPr lang="ru-RU" sz="2000" dirty="0"/>
          </a:p>
          <a:p>
            <a:endParaRPr lang="ru-RU" sz="2000" b="1" dirty="0"/>
          </a:p>
          <a:p>
            <a:endParaRPr lang="ru-RU" sz="2000" b="1" dirty="0"/>
          </a:p>
          <a:p>
            <a:endParaRPr lang="ru-RU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6337300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2952328" cy="13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90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0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олимпийскую эмблему – настолько близко к оригиналу, насколько это возможно.</a:t>
            </a:r>
          </a:p>
          <a:p>
            <a:endParaRPr lang="ru-RU" sz="2000" dirty="0"/>
          </a:p>
          <a:p>
            <a:endParaRPr lang="ru-RU" sz="2000" b="1" dirty="0"/>
          </a:p>
          <a:p>
            <a:endParaRPr lang="ru-RU" sz="2000" b="1" dirty="0"/>
          </a:p>
          <a:p>
            <a:endParaRPr lang="ru-RU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3" y="1384665"/>
            <a:ext cx="6337300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2952328" cy="13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4750"/>
            <a:ext cx="593725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5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0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олимпийскую эмблему – настолько близко к оригиналу, насколько это возможно.</a:t>
            </a:r>
          </a:p>
          <a:p>
            <a:endParaRPr lang="ru-RU" sz="2000" dirty="0"/>
          </a:p>
          <a:p>
            <a:endParaRPr lang="ru-RU" sz="2000" b="1" dirty="0"/>
          </a:p>
          <a:p>
            <a:endParaRPr lang="ru-RU" sz="2000" b="1" dirty="0"/>
          </a:p>
          <a:p>
            <a:endParaRPr lang="ru-RU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336704" cy="509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89" y="2469599"/>
            <a:ext cx="228857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65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0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олимпийскую эмблему – настолько близко к оригиналу, насколько это возможно.</a:t>
            </a:r>
          </a:p>
          <a:p>
            <a:endParaRPr lang="ru-RU" sz="2000" dirty="0"/>
          </a:p>
          <a:p>
            <a:endParaRPr lang="ru-RU" sz="2000" b="1" dirty="0"/>
          </a:p>
          <a:p>
            <a:endParaRPr lang="ru-RU" sz="2000" b="1" dirty="0"/>
          </a:p>
          <a:p>
            <a:endParaRPr lang="ru-RU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63286"/>
            <a:ext cx="469779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40768"/>
            <a:ext cx="3672408" cy="328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00" y="4221088"/>
            <a:ext cx="3293972" cy="230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07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0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олимпийскую эмблему – настолько близко к оригиналу, насколько это возможно.</a:t>
            </a:r>
          </a:p>
          <a:p>
            <a:endParaRPr lang="ru-RU" sz="2000" dirty="0"/>
          </a:p>
          <a:p>
            <a:endParaRPr lang="ru-RU" sz="2000" b="1" dirty="0"/>
          </a:p>
          <a:p>
            <a:endParaRPr lang="ru-RU" sz="2000" b="1" dirty="0"/>
          </a:p>
          <a:p>
            <a:endParaRPr lang="ru-RU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293096"/>
            <a:ext cx="26860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97908"/>
            <a:ext cx="5314117" cy="29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24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0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олимпийскую эмблему – настолько близко к оригиналу, насколько это возможно.</a:t>
            </a:r>
          </a:p>
          <a:p>
            <a:endParaRPr lang="ru-RU" sz="2000" dirty="0"/>
          </a:p>
          <a:p>
            <a:endParaRPr lang="ru-RU" sz="2000" b="1" dirty="0"/>
          </a:p>
          <a:p>
            <a:endParaRPr lang="ru-RU" sz="2000" b="1" dirty="0"/>
          </a:p>
          <a:p>
            <a:endParaRPr lang="ru-RU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5529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65" y="4077073"/>
            <a:ext cx="28511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40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0 - </a:t>
            </a:r>
            <a:r>
              <a:rPr lang="ru-RU" sz="3200" b="1" dirty="0"/>
              <a:t>код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OlympicEmblem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 Кисть - прозрачная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(NULL_BRUSH));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 верхний ряд колец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HPEN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(PS_SOLID, 5, RGB(0, 0, 255));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Ellipse(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20, 40, 60, 80);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(PS_SOLID, 5, RGB(0, 0, 0));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Ellipse(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70, 40, 110, 80);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(PS_SOLID, 5, RGB(255, 0, 0));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Ellipse(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120, 40, 160, 80);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 нижний ряд колец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(PS_SOLID, 5, RGB(255, 255, 0));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Ellipse(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45, 60, 85, 100);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(PS_SOLID, 5, RGB(0, 255, 0));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Ellipse(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95, 60, 135, 100);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89106"/>
            <a:ext cx="28511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99854"/>
            <a:ext cx="3672408" cy="328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76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1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Создать модуль </a:t>
            </a:r>
            <a:r>
              <a:rPr lang="en-US" sz="2000" dirty="0"/>
              <a:t>Lab7.cpp / Lab7.h.</a:t>
            </a:r>
          </a:p>
          <a:p>
            <a:r>
              <a:rPr lang="ru-RU" sz="2000" dirty="0"/>
              <a:t>Поместить в него функцию </a:t>
            </a:r>
            <a:endParaRPr lang="en-US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OlympicEmblem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Создать</a:t>
            </a:r>
            <a:r>
              <a:rPr lang="en-US" sz="2000" dirty="0"/>
              <a:t> </a:t>
            </a:r>
            <a:r>
              <a:rPr lang="ru-RU" sz="2000" dirty="0"/>
              <a:t>в модуле </a:t>
            </a:r>
            <a:r>
              <a:rPr lang="en-US" sz="2000" dirty="0"/>
              <a:t>Lab7</a:t>
            </a:r>
            <a:r>
              <a:rPr lang="ru-RU" sz="2000" dirty="0"/>
              <a:t> функцию:</a:t>
            </a:r>
          </a:p>
          <a:p>
            <a:endParaRPr lang="ru-RU" sz="2000" dirty="0"/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Lab7(HDC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OlympicEmblem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r>
              <a:rPr lang="ru-RU" sz="2000" dirty="0"/>
              <a:t>Заставить всё работать!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6600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будильник. </a:t>
            </a:r>
            <a:r>
              <a:rPr lang="ru-RU" sz="2000" dirty="0" err="1"/>
              <a:t>Отрисовку</a:t>
            </a:r>
            <a:r>
              <a:rPr lang="ru-RU" sz="2000" dirty="0"/>
              <a:t> сделать в отдельной функции.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29000"/>
            <a:ext cx="2413942" cy="241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4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будильник. Отрисовку сделать в отдельной функции (в модуле </a:t>
            </a:r>
            <a:r>
              <a:rPr lang="en-US" sz="2000" dirty="0"/>
              <a:t>Lab7</a:t>
            </a:r>
            <a:r>
              <a:rPr lang="ru-RU" sz="2000" dirty="0"/>
              <a:t>).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336704" cy="509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31" y="1446792"/>
            <a:ext cx="2233837" cy="223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31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45014-9ECF-43DF-8663-D5EB3034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Отдельный модуль для </a:t>
            </a:r>
            <a:r>
              <a:rPr lang="ru-RU"/>
              <a:t>лаб работы №7</a:t>
            </a:r>
          </a:p>
        </p:txBody>
      </p:sp>
    </p:spTree>
    <p:extLst>
      <p:ext uri="{BB962C8B-B14F-4D97-AF65-F5344CB8AC3E}">
        <p14:creationId xmlns:p14="http://schemas.microsoft.com/office/powerpoint/2010/main" val="105877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будильник. </a:t>
            </a:r>
            <a:r>
              <a:rPr lang="ru-RU" sz="2000" dirty="0" err="1"/>
              <a:t>Отрисовку</a:t>
            </a:r>
            <a:r>
              <a:rPr lang="ru-RU" sz="2000" dirty="0"/>
              <a:t> сделать в отдельной функции.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5275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10873"/>
            <a:ext cx="59309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87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будильник. </a:t>
            </a:r>
            <a:r>
              <a:rPr lang="ru-RU" sz="2000" dirty="0" err="1"/>
              <a:t>Отрисовку</a:t>
            </a:r>
            <a:r>
              <a:rPr lang="ru-RU" sz="2000" dirty="0"/>
              <a:t> сделать в отдельной функции.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67007"/>
            <a:ext cx="81534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21" y="1953895"/>
            <a:ext cx="3500636" cy="350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45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будильник. </a:t>
            </a:r>
            <a:r>
              <a:rPr lang="ru-RU" sz="2000" dirty="0" err="1"/>
              <a:t>Отрисовку</a:t>
            </a:r>
            <a:r>
              <a:rPr lang="ru-RU" sz="2000" dirty="0"/>
              <a:t> сделать в отдельной функции.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4" y="1134722"/>
            <a:ext cx="8526071" cy="41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697072"/>
            <a:ext cx="2724176" cy="216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367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2.1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Добавить в функцию </a:t>
            </a:r>
            <a:r>
              <a:rPr lang="en-US" sz="2000" dirty="0"/>
              <a:t>Lab7</a:t>
            </a:r>
            <a:r>
              <a:rPr lang="ru-RU" sz="2000" dirty="0"/>
              <a:t>() вызов функции отрисовки будильника:</a:t>
            </a:r>
          </a:p>
          <a:p>
            <a:endParaRPr lang="ru-RU" sz="2000" dirty="0"/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Lab7(HDC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OlympicEmblem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AlarmClock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r>
              <a:rPr lang="ru-RU" sz="2000" dirty="0"/>
              <a:t>Заставить всё работать!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240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3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облако. </a:t>
            </a:r>
            <a:r>
              <a:rPr lang="ru-RU" sz="2000" dirty="0" err="1"/>
              <a:t>Отрисовку</a:t>
            </a:r>
            <a:r>
              <a:rPr lang="ru-RU" sz="2000" dirty="0"/>
              <a:t> сделать в отдельной функции.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3950487" cy="231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97" y="2852937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66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3*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облако. </a:t>
            </a:r>
            <a:r>
              <a:rPr lang="ru-RU" sz="2000" dirty="0" err="1"/>
              <a:t>Отрисовку</a:t>
            </a:r>
            <a:r>
              <a:rPr lang="ru-RU" sz="2000" dirty="0"/>
              <a:t> сделать в отдельной функции.</a:t>
            </a:r>
          </a:p>
          <a:p>
            <a:r>
              <a:rPr lang="ru-RU" sz="2000" dirty="0"/>
              <a:t>Простое решение – нарисовать несколько эллипсов со сплошной  заливкой внутри. Эллипсы можно разместить как показано на рисунке. Или как-то иначе – Ваше творчество приветствуется!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36" y="4043442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5282457" cy="463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677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3*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облако. </a:t>
            </a:r>
            <a:r>
              <a:rPr lang="ru-RU" sz="2000" dirty="0" err="1"/>
              <a:t>Отрисовку</a:t>
            </a:r>
            <a:r>
              <a:rPr lang="ru-RU" sz="2000" dirty="0"/>
              <a:t> сделать в отдельной функции.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47275"/>
            <a:ext cx="583565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2743200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552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звезды при помощи </a:t>
            </a:r>
            <a:r>
              <a:rPr lang="en-US" sz="3200" b="1" dirty="0" err="1"/>
              <a:t>MoveToEx</a:t>
            </a:r>
            <a:r>
              <a:rPr lang="en-US" sz="3200" b="1" dirty="0"/>
              <a:t>/</a:t>
            </a:r>
            <a:r>
              <a:rPr lang="en-US" sz="3200" b="1" dirty="0" err="1"/>
              <a:t>LineTo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F3DBEE0-5D4F-4938-B385-4075B516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96952"/>
            <a:ext cx="2280834" cy="252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392C1B-40C3-4D32-93B7-FF8149E0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49671"/>
            <a:ext cx="3657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125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звезды при помощи </a:t>
            </a:r>
            <a:r>
              <a:rPr lang="en-US" sz="3200" b="1" dirty="0"/>
              <a:t>Polyline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F3DBEE0-5D4F-4938-B385-4075B516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67979"/>
            <a:ext cx="2280834" cy="252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5A29D1-14CC-4E4D-A8D0-8B06E849D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8" y="2088352"/>
            <a:ext cx="4322976" cy="29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59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4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Сделать 3 типа звезд – с разной заливкой. Использовать </a:t>
            </a:r>
            <a:r>
              <a:rPr lang="en-US" sz="2300" dirty="0"/>
              <a:t>Polygon.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Назвать функции </a:t>
            </a:r>
            <a:r>
              <a:rPr lang="en-US" sz="2300" dirty="0"/>
              <a:t>Star1(), Star2() </a:t>
            </a:r>
            <a:r>
              <a:rPr lang="ru-RU" sz="2300" dirty="0"/>
              <a:t>и </a:t>
            </a:r>
            <a:r>
              <a:rPr lang="en-US" sz="2300" dirty="0"/>
              <a:t>Star3().</a:t>
            </a:r>
          </a:p>
          <a:p>
            <a:r>
              <a:rPr lang="ru-RU" sz="2300" dirty="0"/>
              <a:t>Используя их создать  сложный красивый образ </a:t>
            </a:r>
            <a:r>
              <a:rPr lang="en-US" sz="2300" dirty="0"/>
              <a:t>Image1</a:t>
            </a:r>
          </a:p>
          <a:p>
            <a:r>
              <a:rPr lang="ru-RU" sz="2300" dirty="0"/>
              <a:t>Образ реализовать в функции вида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void Image1(HDC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Добавить вызов этой функции в функцию </a:t>
            </a:r>
            <a:r>
              <a:rPr lang="en-US" sz="2000" dirty="0"/>
              <a:t>Lab7:</a:t>
            </a:r>
            <a:endParaRPr lang="ru-RU" sz="2000" dirty="0"/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Lab7(HDC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OlympicEmblem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AlarmClock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3) Image1(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r>
              <a:rPr lang="ru-RU" sz="2000" dirty="0"/>
              <a:t>Заставить всё работать!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59357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Что будем рисовать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2952328" cy="13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22" y="4111402"/>
            <a:ext cx="2413942" cy="241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95" y="836711"/>
            <a:ext cx="3950487" cy="231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76" y="1556792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2018593" cy="319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745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5*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Используя </a:t>
            </a:r>
            <a:r>
              <a:rPr lang="ru-RU" sz="2300" dirty="0" err="1"/>
              <a:t>фукнции</a:t>
            </a:r>
            <a:r>
              <a:rPr lang="ru-RU" sz="2300" dirty="0"/>
              <a:t> </a:t>
            </a:r>
            <a:r>
              <a:rPr lang="en-US" sz="2300" dirty="0"/>
              <a:t>Star1(), Star2() </a:t>
            </a:r>
            <a:r>
              <a:rPr lang="ru-RU" sz="2300" dirty="0"/>
              <a:t>и </a:t>
            </a:r>
            <a:r>
              <a:rPr lang="en-US" sz="2300" dirty="0"/>
              <a:t>Star3()</a:t>
            </a:r>
            <a:r>
              <a:rPr lang="ru-RU" sz="2300" dirty="0"/>
              <a:t> создать сложный красивый образ </a:t>
            </a:r>
            <a:r>
              <a:rPr lang="en-US" sz="2300" dirty="0"/>
              <a:t>Image2</a:t>
            </a:r>
          </a:p>
          <a:p>
            <a:endParaRPr lang="en-US" sz="2300" dirty="0"/>
          </a:p>
          <a:p>
            <a:r>
              <a:rPr lang="ru-RU" sz="2300" dirty="0"/>
              <a:t>Образ реализовать в функции вида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void Image2(HDC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Добавить вызов этой функции в функцию </a:t>
            </a:r>
            <a:r>
              <a:rPr lang="en-US" sz="2000" dirty="0"/>
              <a:t>Lab7:</a:t>
            </a:r>
            <a:endParaRPr lang="ru-RU" sz="2000" dirty="0"/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Lab7(HDC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OlympicEmblem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AlarmClock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3) Image1(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numPicture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4) Image2(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r>
              <a:rPr lang="ru-RU" sz="2000" dirty="0"/>
              <a:t>Заставить всё работать!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170112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все задачи 1-5, которые не были сделаны в классе</a:t>
            </a:r>
          </a:p>
          <a:p>
            <a:pPr marL="457200" indent="-457200">
              <a:buAutoNum type="arabicParenR"/>
            </a:pPr>
            <a:r>
              <a:rPr lang="ru-RU" sz="2000" dirty="0"/>
              <a:t>Переделать лабораторную работу №6 разбив её на модули. Все рисунки лабораторной работы №1 вынести в модуль </a:t>
            </a:r>
            <a:r>
              <a:rPr lang="en-US" sz="2000" dirty="0"/>
              <a:t>Lab1.</a:t>
            </a:r>
            <a:r>
              <a:rPr lang="ru-RU" sz="2000" dirty="0"/>
              <a:t> Все рисунки лабораторной работы №2 вынести в модуль </a:t>
            </a:r>
            <a:r>
              <a:rPr lang="en-US" sz="2000" dirty="0"/>
              <a:t>Lab</a:t>
            </a:r>
            <a:r>
              <a:rPr lang="ru-RU" sz="2000" dirty="0"/>
              <a:t>2</a:t>
            </a:r>
            <a:r>
              <a:rPr lang="en-US" sz="2000" dirty="0"/>
              <a:t>. </a:t>
            </a:r>
            <a:r>
              <a:rPr lang="ru-RU" sz="2000" dirty="0"/>
              <a:t>Аналогично поступить с остальными рисунками.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Создать ЗАВЕРШАЮЩИЙ рисунок в котором использовать по максимуму все возможности, с которыми вы успели ознакомиться за время изучения Си и </a:t>
            </a:r>
            <a:r>
              <a:rPr lang="en-US" sz="2000" dirty="0" err="1"/>
              <a:t>WinAPI</a:t>
            </a:r>
            <a:r>
              <a:rPr lang="en-US" sz="2000" dirty="0"/>
              <a:t>. </a:t>
            </a:r>
            <a:r>
              <a:rPr lang="ru-RU" sz="2000" dirty="0"/>
              <a:t>Рисунок может содержать части созданные рекурсивными функциями, может содержать циклы, развилки. Можно использовать ваши ранее созданные рисунки.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Подготовить отчет. Блок схемы  в отчете не требуются.</a:t>
            </a:r>
          </a:p>
        </p:txBody>
      </p:sp>
    </p:spTree>
    <p:extLst>
      <p:ext uri="{BB962C8B-B14F-4D97-AF65-F5344CB8AC3E}">
        <p14:creationId xmlns:p14="http://schemas.microsoft.com/office/powerpoint/2010/main" val="163124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Чем будем рисовать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hlinkClick r:id="rId2"/>
              </a:rPr>
              <a:t>https://www.frolov-lib.ru/books/bsp/v14/ch2_3.htm</a:t>
            </a:r>
            <a:endParaRPr lang="ru-RU" sz="2300" b="1" dirty="0"/>
          </a:p>
          <a:p>
            <a:endParaRPr lang="ru-RU" sz="2400" b="1" dirty="0"/>
          </a:p>
          <a:p>
            <a:r>
              <a:rPr lang="ru-RU" sz="2400" b="1" dirty="0"/>
              <a:t>Рисование дуги эллипса </a:t>
            </a:r>
          </a:p>
          <a:p>
            <a:r>
              <a:rPr lang="ru-RU" dirty="0"/>
              <a:t>функция </a:t>
            </a:r>
            <a:r>
              <a:rPr lang="en-US" dirty="0"/>
              <a:t>Arc </a:t>
            </a:r>
            <a:r>
              <a:rPr lang="ru-RU" dirty="0"/>
              <a:t>позволяет нарисовать дугу эллипса или окружности: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WINAPI Arc(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идентификатор контекста отображения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верхий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левый угол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nyBottom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правый нижний угол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 дуги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дуги </a:t>
            </a:r>
          </a:p>
          <a:p>
            <a:r>
              <a:rPr lang="ru-RU" dirty="0"/>
              <a:t>Первый параметр этой функции определяет контекст отображения, в котором будет нарисована дуга.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67502"/>
            <a:ext cx="4011935" cy="236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30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Чем будем рисовать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hlinkClick r:id="rId2"/>
              </a:rPr>
              <a:t>https://www.frolov-lib.ru/books/bsp/v14/ch2_3.htm</a:t>
            </a:r>
            <a:endParaRPr lang="ru-RU" sz="2300" b="1" dirty="0"/>
          </a:p>
          <a:p>
            <a:endParaRPr lang="ru-RU" sz="2300" b="1" dirty="0"/>
          </a:p>
          <a:p>
            <a:r>
              <a:rPr lang="ru-RU" sz="2400" b="1" dirty="0"/>
              <a:t>Рисование эллипса</a:t>
            </a:r>
          </a:p>
          <a:p>
            <a:r>
              <a:rPr lang="ru-RU" dirty="0"/>
              <a:t>Для рисования эллипса вы можете использовать функцию </a:t>
            </a:r>
            <a:r>
              <a:rPr lang="ru-RU" dirty="0" err="1"/>
              <a:t>Ellipse</a:t>
            </a:r>
            <a:r>
              <a:rPr lang="ru-RU" dirty="0"/>
              <a:t> :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BOOL WINAPI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HDC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// идентификатор контекста отображения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nxTL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// координата x верхнего левого угла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nyTL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// координата y верхнего левого угла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nxBR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// координата x правого нижнего угла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nyBR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// координата y правого нижнего угла</a:t>
            </a:r>
          </a:p>
          <a:p>
            <a:endParaRPr lang="ru-RU" dirty="0"/>
          </a:p>
          <a:p>
            <a:r>
              <a:rPr lang="ru-RU" dirty="0"/>
              <a:t> Первый параметр этой функции указывает идентификатор контекста отображения, остальные - координаты верхнего левого и правого нижнего углов прямоугольника, в который должен быть вписан эллипс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42" y="4969350"/>
            <a:ext cx="38546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67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Чем будем рисовать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hlinkClick r:id="rId2"/>
              </a:rPr>
              <a:t>https://www.frolov-lib.ru/books/bsp/v14/ch2_3.htm</a:t>
            </a:r>
            <a:endParaRPr lang="ru-RU" sz="2300" b="1" dirty="0"/>
          </a:p>
          <a:p>
            <a:endParaRPr lang="ru-RU" sz="2300" b="1" dirty="0"/>
          </a:p>
          <a:p>
            <a:r>
              <a:rPr lang="ru-RU" sz="2400" b="1" dirty="0"/>
              <a:t>Рисование сегмента эллипса </a:t>
            </a:r>
          </a:p>
          <a:p>
            <a:r>
              <a:rPr lang="ru-RU" dirty="0"/>
              <a:t>Сегмент эллипса можно нарисовать при помощи функции </a:t>
            </a:r>
            <a:r>
              <a:rPr lang="en-US" dirty="0"/>
              <a:t>Chord 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WINAPI Chord(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идентификатор контекста отображения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верхий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левый угол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nyBottom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правый нижний угол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 дуги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дуги</a:t>
            </a:r>
          </a:p>
          <a:p>
            <a:endParaRPr lang="ru-RU" dirty="0"/>
          </a:p>
          <a:p>
            <a:r>
              <a:rPr lang="ru-RU" dirty="0"/>
              <a:t> Параметры этой функции аналогичны параметрам рассмотренной нами ранее функции </a:t>
            </a:r>
            <a:r>
              <a:rPr lang="en-US" dirty="0"/>
              <a:t>Arc.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4620627"/>
            <a:ext cx="3559868" cy="212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8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Чем будем рисовать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hlinkClick r:id="rId2"/>
              </a:rPr>
              <a:t>https://www.frolov-lib.ru/books/bsp/v14/ch2_3.htm</a:t>
            </a:r>
            <a:endParaRPr lang="ru-RU" sz="2300" b="1" dirty="0"/>
          </a:p>
          <a:p>
            <a:endParaRPr lang="ru-RU" sz="2300" b="1" dirty="0"/>
          </a:p>
          <a:p>
            <a:r>
              <a:rPr lang="ru-RU" sz="2400" b="1" dirty="0"/>
              <a:t>Рисование сектора эллипса </a:t>
            </a:r>
          </a:p>
          <a:p>
            <a:r>
              <a:rPr lang="ru-RU" dirty="0"/>
              <a:t>Для рисования сектора эллипса следует использовать функцию </a:t>
            </a:r>
            <a:r>
              <a:rPr lang="en-US" dirty="0"/>
              <a:t>Pie , </a:t>
            </a:r>
            <a:r>
              <a:rPr lang="ru-RU" dirty="0"/>
              <a:t>аналогичную по своим параметрам функциям </a:t>
            </a:r>
            <a:r>
              <a:rPr lang="en-US" dirty="0"/>
              <a:t>Arc </a:t>
            </a:r>
            <a:r>
              <a:rPr lang="ru-RU" dirty="0"/>
              <a:t>и </a:t>
            </a:r>
            <a:r>
              <a:rPr lang="en-US" dirty="0"/>
              <a:t>Chord: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WINAPI Pie(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идентификатор контекста отображения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верхний левый угол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nyBottom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правый нижний угол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 дуги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дуги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44672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37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Где будем рисовать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5"/>
                </a:solidFill>
              </a:rPr>
              <a:t>Весь код Лабораторной работы №7 должен быть в отдельном модуле – файлы </a:t>
            </a:r>
            <a:r>
              <a:rPr lang="en-US" sz="2400" b="1" dirty="0">
                <a:solidFill>
                  <a:schemeClr val="accent5"/>
                </a:solidFill>
              </a:rPr>
              <a:t>Lab7.cpp </a:t>
            </a:r>
            <a:r>
              <a:rPr lang="ru-RU" sz="2400" b="1" dirty="0">
                <a:solidFill>
                  <a:schemeClr val="accent5"/>
                </a:solidFill>
              </a:rPr>
              <a:t>и </a:t>
            </a:r>
            <a:r>
              <a:rPr lang="en-US" sz="2400" b="1" dirty="0">
                <a:solidFill>
                  <a:schemeClr val="accent5"/>
                </a:solidFill>
              </a:rPr>
              <a:t>Lab7.h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r>
              <a:rPr lang="ru-RU" sz="2400" b="1" dirty="0">
                <a:solidFill>
                  <a:schemeClr val="accent5"/>
                </a:solidFill>
              </a:rPr>
              <a:t>Для отрисовки каждого предмета будем использовать отдельную функцию</a:t>
            </a:r>
            <a:r>
              <a:rPr lang="en-US" sz="2400" b="1" dirty="0">
                <a:solidFill>
                  <a:schemeClr val="accent5"/>
                </a:solidFill>
              </a:rPr>
              <a:t> </a:t>
            </a:r>
            <a:r>
              <a:rPr lang="ru-RU" sz="2400" b="1" dirty="0">
                <a:solidFill>
                  <a:schemeClr val="accent5"/>
                </a:solidFill>
              </a:rPr>
              <a:t>вида 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i="1" dirty="0">
                <a:solidFill>
                  <a:schemeClr val="accent5"/>
                </a:solidFill>
              </a:rPr>
              <a:t>void Picture1(HDC </a:t>
            </a:r>
            <a:r>
              <a:rPr lang="en-US" sz="2400" i="1" dirty="0" err="1">
                <a:solidFill>
                  <a:schemeClr val="accent5"/>
                </a:solidFill>
              </a:rPr>
              <a:t>hdc</a:t>
            </a:r>
            <a:r>
              <a:rPr lang="en-US" sz="2400" i="1" dirty="0">
                <a:solidFill>
                  <a:schemeClr val="accent5"/>
                </a:solidFill>
              </a:rPr>
              <a:t>);</a:t>
            </a:r>
            <a:endParaRPr lang="ru-RU" sz="2400" i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r>
              <a:rPr lang="ru-RU" sz="2400" b="1" dirty="0">
                <a:solidFill>
                  <a:schemeClr val="accent5"/>
                </a:solidFill>
              </a:rPr>
              <a:t>Также нужно будет создать единую точку входа для отрисовки всех рисунков Лабораторной работы №7.</a:t>
            </a:r>
          </a:p>
          <a:p>
            <a:r>
              <a:rPr lang="en-US" sz="2400" i="1" dirty="0">
                <a:solidFill>
                  <a:schemeClr val="accent5"/>
                </a:solidFill>
              </a:rPr>
              <a:t>void Lab7(HDC </a:t>
            </a:r>
            <a:r>
              <a:rPr lang="en-US" sz="2400" i="1" dirty="0" err="1">
                <a:solidFill>
                  <a:schemeClr val="accent5"/>
                </a:solidFill>
              </a:rPr>
              <a:t>hdc</a:t>
            </a:r>
            <a:r>
              <a:rPr lang="en-US" sz="2400" i="1" dirty="0">
                <a:solidFill>
                  <a:schemeClr val="accent5"/>
                </a:solidFill>
              </a:rPr>
              <a:t>, int </a:t>
            </a:r>
            <a:r>
              <a:rPr lang="en-US" sz="2400" i="1" dirty="0" err="1">
                <a:solidFill>
                  <a:schemeClr val="accent5"/>
                </a:solidFill>
              </a:rPr>
              <a:t>numPicture</a:t>
            </a:r>
            <a:r>
              <a:rPr lang="en-US" sz="2400" i="1" dirty="0">
                <a:solidFill>
                  <a:schemeClr val="accent5"/>
                </a:solidFill>
              </a:rPr>
              <a:t>) {</a:t>
            </a:r>
          </a:p>
          <a:p>
            <a:r>
              <a:rPr lang="en-US" sz="2400" i="1" dirty="0">
                <a:solidFill>
                  <a:schemeClr val="accent5"/>
                </a:solidFill>
              </a:rPr>
              <a:t>	if (</a:t>
            </a:r>
            <a:r>
              <a:rPr lang="en-US" sz="2400" i="1" dirty="0" err="1">
                <a:solidFill>
                  <a:schemeClr val="accent5"/>
                </a:solidFill>
              </a:rPr>
              <a:t>numPicture</a:t>
            </a:r>
            <a:r>
              <a:rPr lang="en-US" sz="2400" i="1" dirty="0">
                <a:solidFill>
                  <a:schemeClr val="accent5"/>
                </a:solidFill>
              </a:rPr>
              <a:t> == 1) Picture1(</a:t>
            </a:r>
            <a:r>
              <a:rPr lang="en-US" sz="2400" i="1" dirty="0" err="1">
                <a:solidFill>
                  <a:schemeClr val="accent5"/>
                </a:solidFill>
              </a:rPr>
              <a:t>hdc</a:t>
            </a:r>
            <a:r>
              <a:rPr lang="en-US" sz="2400" i="1" dirty="0">
                <a:solidFill>
                  <a:schemeClr val="accent5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5"/>
                </a:solidFill>
              </a:rPr>
              <a:t>	…</a:t>
            </a:r>
          </a:p>
          <a:p>
            <a:r>
              <a:rPr lang="en-US" sz="2400" i="1" dirty="0">
                <a:solidFill>
                  <a:schemeClr val="accent5"/>
                </a:solidFill>
              </a:rPr>
              <a:t>}</a:t>
            </a:r>
            <a:endParaRPr lang="ru-RU" sz="2400" i="1" dirty="0">
              <a:solidFill>
                <a:schemeClr val="accent5"/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616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0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Нарисовать олимпийскую эмблему – настолько близко к оригиналу, насколько это возможно.</a:t>
            </a:r>
            <a:endParaRPr lang="en-US" sz="2000" dirty="0"/>
          </a:p>
          <a:p>
            <a:r>
              <a:rPr lang="ru-RU" sz="2000" dirty="0" err="1"/>
              <a:t>Отрисовку</a:t>
            </a:r>
            <a:r>
              <a:rPr lang="ru-RU" sz="2000" dirty="0"/>
              <a:t> эмблемы олимпиады сделать в отдельной функции.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53" y="3068960"/>
            <a:ext cx="2952328" cy="13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115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16580</TotalTime>
  <Words>1393</Words>
  <Application>Microsoft Office PowerPoint</Application>
  <PresentationFormat>Экран (4:3)</PresentationFormat>
  <Paragraphs>257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Основы программирования Лабораторная работа №7</vt:lpstr>
      <vt:lpstr>Отдельный модуль для лаб работы №7</vt:lpstr>
      <vt:lpstr>Что будем рисовать</vt:lpstr>
      <vt:lpstr>Чем будем рисовать</vt:lpstr>
      <vt:lpstr>Чем будем рисовать</vt:lpstr>
      <vt:lpstr>Чем будем рисовать</vt:lpstr>
      <vt:lpstr>Чем будем рисовать</vt:lpstr>
      <vt:lpstr>Где будем рисовать</vt:lpstr>
      <vt:lpstr>Задача 0</vt:lpstr>
      <vt:lpstr>Задача 0</vt:lpstr>
      <vt:lpstr>Задача 0</vt:lpstr>
      <vt:lpstr>Задача 0</vt:lpstr>
      <vt:lpstr>Задача 0</vt:lpstr>
      <vt:lpstr>Задача 0</vt:lpstr>
      <vt:lpstr>Задача 0</vt:lpstr>
      <vt:lpstr>Задача 0 - код</vt:lpstr>
      <vt:lpstr>Задача 1</vt:lpstr>
      <vt:lpstr>Задача 2</vt:lpstr>
      <vt:lpstr>Задача 2</vt:lpstr>
      <vt:lpstr>Задача 2</vt:lpstr>
      <vt:lpstr>Задача 2</vt:lpstr>
      <vt:lpstr>Задача 2</vt:lpstr>
      <vt:lpstr>Задача 2.1</vt:lpstr>
      <vt:lpstr>Задача 3</vt:lpstr>
      <vt:lpstr>Задача 3*</vt:lpstr>
      <vt:lpstr>Задача 3*</vt:lpstr>
      <vt:lpstr>Создание звезды при помощи MoveToEx/LineTo</vt:lpstr>
      <vt:lpstr>Создание звезды при помощи Polyline</vt:lpstr>
      <vt:lpstr>Задача 4</vt:lpstr>
      <vt:lpstr>Задача 5*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221</cp:revision>
  <dcterms:created xsi:type="dcterms:W3CDTF">2015-09-02T18:56:24Z</dcterms:created>
  <dcterms:modified xsi:type="dcterms:W3CDTF">2021-10-16T03:49:05Z</dcterms:modified>
</cp:coreProperties>
</file>