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664" r:id="rId3"/>
    <p:sldId id="665" r:id="rId4"/>
    <p:sldId id="673" r:id="rId5"/>
    <p:sldId id="674" r:id="rId6"/>
    <p:sldId id="675" r:id="rId7"/>
    <p:sldId id="676" r:id="rId8"/>
    <p:sldId id="677" r:id="rId9"/>
    <p:sldId id="666" r:id="rId10"/>
    <p:sldId id="667" r:id="rId11"/>
    <p:sldId id="669" r:id="rId12"/>
    <p:sldId id="668" r:id="rId13"/>
    <p:sldId id="670" r:id="rId14"/>
    <p:sldId id="671" r:id="rId15"/>
    <p:sldId id="672" r:id="rId16"/>
    <p:sldId id="678" r:id="rId17"/>
    <p:sldId id="679" r:id="rId18"/>
    <p:sldId id="680" r:id="rId19"/>
    <p:sldId id="681" r:id="rId20"/>
    <p:sldId id="686" r:id="rId21"/>
    <p:sldId id="687" r:id="rId22"/>
    <p:sldId id="688" r:id="rId23"/>
    <p:sldId id="689" r:id="rId24"/>
    <p:sldId id="682" r:id="rId25"/>
    <p:sldId id="683" r:id="rId26"/>
    <p:sldId id="684" r:id="rId27"/>
    <p:sldId id="685" r:id="rId28"/>
    <p:sldId id="690" r:id="rId29"/>
    <p:sldId id="691" r:id="rId30"/>
    <p:sldId id="692" r:id="rId31"/>
    <p:sldId id="693" r:id="rId32"/>
    <p:sldId id="27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1827" autoAdjust="0"/>
  </p:normalViewPr>
  <p:slideViewPr>
    <p:cSldViewPr>
      <p:cViewPr varScale="1">
        <p:scale>
          <a:sx n="101" d="100"/>
          <a:sy n="101" d="100"/>
        </p:scale>
        <p:origin x="18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F1104-D04C-405A-B3A6-A57862F5D33C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E2D0-4EB5-4F3F-BF30-36C39FB6C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5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0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6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47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93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8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8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48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18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07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4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9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4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22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49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8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8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52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8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69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28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30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29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47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30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2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4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85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31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07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5E2D0-4EB5-4F3F-BF30-36C39FB6CE7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6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6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2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7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8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8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12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9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8E09CE9-AB06-41B2-A1C4-E049596EF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58D9FF-62B6-4A07-953E-56103C07D467}" type="slidenum">
              <a:rPr lang="ru-RU" altLang="ru-RU"/>
              <a:pPr eaLnBrk="1" hangingPunct="1">
                <a:spcBef>
                  <a:spcPct val="0"/>
                </a:spcBef>
              </a:pPr>
              <a:t>10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6D0F11-DA86-4160-BB8A-D7F76E228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F491C8C-51EB-4433-B1A4-31B7898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CD51-40F8-4329-8928-ED2DE38E3418}" type="datetimeFigureOut">
              <a:rPr lang="ru-RU" smtClean="0"/>
              <a:pPr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Лабораторная работа №13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Рекурсия - 2</a:t>
            </a:r>
            <a:endParaRPr lang="en-US" dirty="0"/>
          </a:p>
          <a:p>
            <a:pPr algn="r"/>
            <a:endParaRPr lang="ru-RU" dirty="0"/>
          </a:p>
          <a:p>
            <a:pPr algn="r"/>
            <a:r>
              <a:rPr lang="ru-RU" dirty="0"/>
              <a:t>Власенко О.Ф.</a:t>
            </a:r>
          </a:p>
        </p:txBody>
      </p:sp>
    </p:spTree>
    <p:extLst>
      <p:ext uri="{BB962C8B-B14F-4D97-AF65-F5344CB8AC3E}">
        <p14:creationId xmlns:p14="http://schemas.microsoft.com/office/powerpoint/2010/main" val="356111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  <a:r>
              <a:rPr lang="ru-RU" altLang="ru-RU" sz="1200" dirty="0"/>
              <a:t>					</a:t>
            </a:r>
            <a:r>
              <a:rPr lang="en-US" altLang="ru-RU" sz="1200" dirty="0"/>
              <a:t>return 1</a:t>
            </a:r>
          </a:p>
          <a:p>
            <a:pPr>
              <a:buNone/>
            </a:pPr>
            <a:r>
              <a:rPr lang="ru-RU" altLang="ru-RU" sz="1200" b="1" dirty="0"/>
              <a:t>РЕКУРСИВНЫЙ СПУСК				РЕКУРСИВНЫЙ ВОЗВРАТ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48F64C67-B0D6-4A92-A020-2310A196F203}"/>
              </a:ext>
            </a:extLst>
          </p:cNvPr>
          <p:cNvCxnSpPr>
            <a:cxnSpLocks/>
          </p:cNvCxnSpPr>
          <p:nvPr/>
        </p:nvCxnSpPr>
        <p:spPr>
          <a:xfrm flipH="1" flipV="1">
            <a:off x="1835696" y="5661248"/>
            <a:ext cx="2520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24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		= 1 * 1 = 1	return 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  <a:r>
              <a:rPr lang="ru-RU" altLang="ru-RU" sz="1200" dirty="0"/>
              <a:t>					</a:t>
            </a:r>
            <a:r>
              <a:rPr lang="en-US" altLang="ru-RU" sz="1200" dirty="0"/>
              <a:t>return 1</a:t>
            </a:r>
          </a:p>
          <a:p>
            <a:pPr>
              <a:buNone/>
            </a:pPr>
            <a:r>
              <a:rPr lang="ru-RU" altLang="ru-RU" sz="1200" b="1" dirty="0"/>
              <a:t>РЕКУРСИВНЫЙ СПУСК				РЕКУРСИВНЫЙ ВОЗВРАТ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CB2FAE4-D141-4B68-8769-68BCCAF433BC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5013176"/>
            <a:ext cx="25922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69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		 = 1 * 2 = 2	 return 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		= 1 * 1 = 1	return 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  <a:r>
              <a:rPr lang="ru-RU" altLang="ru-RU" sz="1200" dirty="0"/>
              <a:t>					</a:t>
            </a:r>
            <a:r>
              <a:rPr lang="en-US" altLang="ru-RU" sz="1200" dirty="0"/>
              <a:t>return 1</a:t>
            </a:r>
          </a:p>
          <a:p>
            <a:pPr>
              <a:buNone/>
            </a:pPr>
            <a:r>
              <a:rPr lang="ru-RU" altLang="ru-RU" sz="1200" b="1" dirty="0"/>
              <a:t>РЕКУРСИВНЫЙ СПУСК				РЕКУРСИВНЫЙ ВОЗВРАТ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CB2FAE4-D141-4B68-8769-68BCCAF433BC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4333291"/>
            <a:ext cx="25922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66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 		= 2 * 3 = 6	 return 6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		 = 1 * 2 = 2	 return 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		= 1 * 1 = 1	return 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  <a:r>
              <a:rPr lang="ru-RU" altLang="ru-RU" sz="1200" dirty="0"/>
              <a:t>					</a:t>
            </a:r>
            <a:r>
              <a:rPr lang="en-US" altLang="ru-RU" sz="1200" dirty="0"/>
              <a:t>return 1</a:t>
            </a:r>
          </a:p>
          <a:p>
            <a:pPr>
              <a:buNone/>
            </a:pPr>
            <a:r>
              <a:rPr lang="ru-RU" altLang="ru-RU" sz="1200" b="1" dirty="0"/>
              <a:t>РЕКУРСИВНЫЙ СПУСК				РЕКУРСИВНЫЙ ВОЗВРАТ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CB2FAE4-D141-4B68-8769-68BCCAF433BC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3717032"/>
            <a:ext cx="25922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30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		= 6 * 4 = 24	 return 24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 		= 2 * 3 = 6	 return 6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		 = 1 * 2 = 2	 return 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		= 1 * 1 = 1	return 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  <a:r>
              <a:rPr lang="ru-RU" altLang="ru-RU" sz="1200" dirty="0"/>
              <a:t>					</a:t>
            </a:r>
            <a:r>
              <a:rPr lang="en-US" altLang="ru-RU" sz="1200" dirty="0"/>
              <a:t>return 1</a:t>
            </a:r>
          </a:p>
          <a:p>
            <a:pPr>
              <a:buNone/>
            </a:pPr>
            <a:r>
              <a:rPr lang="ru-RU" altLang="ru-RU" sz="1200" b="1" dirty="0"/>
              <a:t>РЕКУРСИВНЫЙ СПУСК				РЕКУРСИВНЫЙ ВОЗВРАТ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CB2FAE4-D141-4B68-8769-68BCCAF433BC}"/>
              </a:ext>
            </a:extLst>
          </p:cNvPr>
          <p:cNvCxnSpPr>
            <a:cxnSpLocks/>
          </p:cNvCxnSpPr>
          <p:nvPr/>
        </p:nvCxnSpPr>
        <p:spPr>
          <a:xfrm flipH="1" flipV="1">
            <a:off x="1763688" y="3077344"/>
            <a:ext cx="25922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2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 		= </a:t>
            </a:r>
            <a:r>
              <a:rPr lang="en-US" altLang="ru-RU" sz="1200" dirty="0">
                <a:solidFill>
                  <a:srgbClr val="00B050"/>
                </a:solidFill>
              </a:rPr>
              <a:t>24</a:t>
            </a:r>
            <a:r>
              <a:rPr lang="en-US" altLang="ru-RU" sz="1200" dirty="0"/>
              <a:t>	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4, </a:t>
            </a:r>
            <a:r>
              <a:rPr lang="pt-B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24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ru-RU" sz="1200" dirty="0"/>
              <a:t>	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		= 6 * 4 = 24	 return 24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 		= 2 * 3 = 6	 return 6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		 = 1 * 2 = 2	 return 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 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		= 1 * 1 = 1	return 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			----------------------------------------------------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  <a:r>
              <a:rPr lang="ru-RU" altLang="ru-RU" sz="1200" dirty="0"/>
              <a:t>					</a:t>
            </a:r>
            <a:r>
              <a:rPr lang="en-US" altLang="ru-RU" sz="1200" dirty="0"/>
              <a:t>return 1</a:t>
            </a:r>
          </a:p>
          <a:p>
            <a:pPr>
              <a:buNone/>
            </a:pPr>
            <a:r>
              <a:rPr lang="ru-RU" altLang="ru-RU" sz="1200" b="1" dirty="0"/>
              <a:t>РЕКУРСИВНЫЙ СПУСК				РЕКУРСИВНЫЙ ВОЗВРАТ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04695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1</a:t>
            </a:r>
            <a:endParaRPr lang="en-US" altLang="ru-RU" sz="3200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Собрать и отладить (т.е. заставить работать) код рекурсивного вычисления факториала.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И выполнить трассировку его для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n=5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используя встроенный отладчик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VS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727986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Простейшие рекурсивные функции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361493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1) {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rec1(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rec2(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1) {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rec2(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rec3(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1) {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rec3(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97F7AE-63E8-465A-BA1E-38BCBF1A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066800"/>
            <a:ext cx="4253037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rec1(3);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rec1 FINISH\n"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rec2(3);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rec2 FINISH\n"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rec3(3);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rec3 FINISH\n"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FDD55D-D0B7-491F-A4ED-F24B4E91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194" y="4509121"/>
            <a:ext cx="6003526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07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</a:t>
            </a:r>
            <a:r>
              <a:rPr lang="en-US" altLang="ru-RU" sz="3200" dirty="0"/>
              <a:t>2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Используя простейшие рекурсивные функции с предыдущего слайда в качестве вдохновения и основы, сделайте собственные рекурсивные функции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f1(), f2(), f3()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), которые выводят в консоль последовательность чисел:</a:t>
            </a: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b="1" dirty="0">
                <a:latin typeface="Consolas" panose="020B0609020204030204" pitchFamily="49" charset="0"/>
              </a:rPr>
              <a:t>Задача 2.1.   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Вызов функции: 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f1(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Формируемый вывод:	11 9 7 5 3 1 </a:t>
            </a:r>
          </a:p>
          <a:p>
            <a:pPr>
              <a:buNone/>
            </a:pPr>
            <a:r>
              <a:rPr lang="ru-RU" altLang="ru-RU" sz="2000" b="1" dirty="0">
                <a:latin typeface="Consolas" panose="020B0609020204030204" pitchFamily="49" charset="0"/>
              </a:rPr>
              <a:t>Задача 2.2.   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Вызов функции: 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Формируемый вывод:	1 3 5 7 9 11 </a:t>
            </a:r>
          </a:p>
          <a:p>
            <a:pPr>
              <a:buNone/>
            </a:pPr>
            <a:r>
              <a:rPr lang="ru-RU" altLang="ru-RU" sz="2000" b="1" dirty="0">
                <a:latin typeface="Consolas" panose="020B0609020204030204" pitchFamily="49" charset="0"/>
              </a:rPr>
              <a:t>Задача 2.3.   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Вызов функции: 	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Формируемый вывод:	11 9 7 5 3 1 3 5 7 9 11 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57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</a:t>
            </a:r>
            <a:r>
              <a:rPr lang="en-US" altLang="ru-RU" sz="3200" dirty="0"/>
              <a:t>3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Выполнить трассировку только что созданных функций</a:t>
            </a:r>
          </a:p>
          <a:p>
            <a:pPr>
              <a:buNone/>
            </a:pPr>
            <a:endParaRPr lang="en-US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b="1" dirty="0">
                <a:latin typeface="Consolas" panose="020B0609020204030204" pitchFamily="49" charset="0"/>
              </a:rPr>
              <a:t>Задача 3.1.   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Выполнить трассировку для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n=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используя встроенный отладчик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VS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 Выполнить трассировку по очереди для всех функций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f1(), f2(), f3()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altLang="ru-RU" sz="2000" b="1" dirty="0">
                <a:latin typeface="Consolas" panose="020B0609020204030204" pitchFamily="49" charset="0"/>
              </a:rPr>
              <a:t>Задача 3.2.   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Выполнить трассировку для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n=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используя встроенный бумагу и ручку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карандаш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Выполнить трассировку по очереди для всех функций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f1(), f2(), f3()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82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рекурсивная реализация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32750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ru-RU" altLang="ru-RU" sz="1800" dirty="0"/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  <a:p>
            <a:pPr>
              <a:buNone/>
            </a:pPr>
            <a:endParaRPr lang="ru-RU" alt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BBC55E-3D63-4E1D-84AE-880C7975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03" y="1124744"/>
            <a:ext cx="4284602" cy="11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6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</a:t>
            </a:r>
            <a:r>
              <a:rPr lang="en-US" altLang="ru-RU" sz="3200" dirty="0"/>
              <a:t>4</a:t>
            </a:r>
            <a:r>
              <a:rPr lang="ru-RU" altLang="ru-RU" sz="3200" dirty="0"/>
              <a:t>*</a:t>
            </a:r>
            <a:r>
              <a:rPr lang="en-US" altLang="ru-RU" sz="3200" dirty="0"/>
              <a:t> (</a:t>
            </a:r>
            <a:r>
              <a:rPr lang="ru-RU" altLang="ru-RU" sz="3200" dirty="0"/>
              <a:t>по мотивам ЕГЭ</a:t>
            </a:r>
            <a:r>
              <a:rPr lang="en-US" altLang="ru-RU" sz="3200" dirty="0"/>
              <a:t>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72" y="2708920"/>
            <a:ext cx="829545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recEGE1(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1)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recEGE1(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recEGE1(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recEGE1(3);</a:t>
            </a:r>
          </a:p>
          <a:p>
            <a:pPr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126ECFD-76F5-4A8A-846E-BDB4AFC0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8295456" cy="12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Нужно выполнить трассировку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представленного кода в отладчике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VS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(Задачи, подобные этой, периодически встречаются в ЕГЭ по информатике. )</a:t>
            </a:r>
          </a:p>
        </p:txBody>
      </p:sp>
    </p:spTree>
    <p:extLst>
      <p:ext uri="{BB962C8B-B14F-4D97-AF65-F5344CB8AC3E}">
        <p14:creationId xmlns:p14="http://schemas.microsoft.com/office/powerpoint/2010/main" val="1789151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5*</a:t>
            </a:r>
            <a:r>
              <a:rPr lang="en-US" altLang="ru-RU" sz="3200" dirty="0"/>
              <a:t> (</a:t>
            </a:r>
            <a:r>
              <a:rPr lang="ru-RU" altLang="ru-RU" sz="3200" dirty="0"/>
              <a:t>по мотивам ЕГЭ</a:t>
            </a:r>
            <a:r>
              <a:rPr lang="en-US" altLang="ru-RU" sz="3200" dirty="0"/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126ECFD-76F5-4A8A-846E-BDB4AFC0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8295456" cy="12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Нужно выполнить трассировку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представленного кода в отладчике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VS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(Крайне желательно) выполнить ручную трассировку – на бумаге!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521732-A078-4617-89F6-0581DA93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5" y="4077072"/>
            <a:ext cx="3515216" cy="21434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52CFF5-3454-4901-A479-294E7372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949327"/>
            <a:ext cx="8551143" cy="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2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6*</a:t>
            </a:r>
            <a:r>
              <a:rPr lang="en-US" altLang="ru-RU" sz="3200" dirty="0"/>
              <a:t> (</a:t>
            </a:r>
            <a:r>
              <a:rPr lang="ru-RU" altLang="ru-RU" sz="3200" dirty="0"/>
              <a:t>по мотивам ЕГЭ</a:t>
            </a:r>
            <a:r>
              <a:rPr lang="en-US" altLang="ru-RU" sz="3200" dirty="0"/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126ECFD-76F5-4A8A-846E-BDB4AFC0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8295456" cy="12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Нужно выполнить трассировку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представленного кода в отладчике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VS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(Крайне желательно) выполнить ручную трассировку – на бумаге!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C052F-0A4F-4339-89A7-9DE5FB63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3" y="3113620"/>
            <a:ext cx="8295456" cy="6307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610B40-5FEC-47A0-AF6C-8C2F5CCA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98" y="4110230"/>
            <a:ext cx="301984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7**</a:t>
            </a:r>
            <a:r>
              <a:rPr lang="en-US" altLang="ru-RU" sz="3200" dirty="0"/>
              <a:t> (</a:t>
            </a:r>
            <a:r>
              <a:rPr lang="ru-RU" altLang="ru-RU" sz="3200" dirty="0"/>
              <a:t>по мотивам ЕГЭ</a:t>
            </a:r>
            <a:r>
              <a:rPr lang="en-US" altLang="ru-RU" sz="3200" dirty="0"/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126ECFD-76F5-4A8A-846E-BDB4AFC0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8295456" cy="12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Нужно выполнить трассировку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представленного кода в отладчике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VS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(желательно) выполнить ручную трассировку – на бумаге!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42EF04-CDDE-4CF5-B128-E921C989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5" y="2329031"/>
            <a:ext cx="8423920" cy="9037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C2A8BD-50EA-4CF8-9461-E5DD44527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65" y="3625176"/>
            <a:ext cx="1911785" cy="30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10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</a:t>
            </a:r>
            <a:r>
              <a:rPr lang="en-US" altLang="ru-RU" sz="3200" dirty="0"/>
              <a:t>8</a:t>
            </a:r>
            <a:r>
              <a:rPr lang="ru-RU" altLang="ru-RU" sz="3200" dirty="0"/>
              <a:t>*</a:t>
            </a:r>
            <a:endParaRPr lang="en-US" altLang="ru-RU" sz="3200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 игру, реализованную в лаб работах 8, 9 и т.д. добавить «руку Мидаса» - прикосновение к стене превращают всю стену в набор золотых элементов.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 золото превращаются ВСЕ ЭЛЕМЕНТЫ связанные друг с другом – в не зависимости от конфигурации стены.</a:t>
            </a: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16EAC4-E47D-43D3-8460-5375B48E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52936"/>
            <a:ext cx="3567833" cy="2808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237A38-C54B-44ED-944E-3CE6D2F8B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006" y="2852936"/>
            <a:ext cx="363466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</a:t>
            </a:r>
            <a:r>
              <a:rPr lang="en-US" altLang="ru-RU" sz="3200" dirty="0"/>
              <a:t>8</a:t>
            </a:r>
            <a:r>
              <a:rPr lang="ru-RU" altLang="ru-RU" sz="3200" dirty="0"/>
              <a:t>* (Код обслуживающий)</a:t>
            </a:r>
            <a:endParaRPr lang="en-US" alt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F89DA8-3371-43D9-806F-186C1783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412777"/>
            <a:ext cx="4608512" cy="17796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8C4FE7-AA0C-4FF6-833E-03628E4E2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4005064"/>
            <a:ext cx="540158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3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</a:t>
            </a:r>
            <a:r>
              <a:rPr lang="en-US" altLang="ru-RU" sz="3200" dirty="0"/>
              <a:t>8</a:t>
            </a:r>
            <a:r>
              <a:rPr lang="ru-RU" altLang="ru-RU" sz="3200" dirty="0"/>
              <a:t>* (Код превращения стены в золото)</a:t>
            </a:r>
            <a:endParaRPr lang="en-US" alt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FCB7E-7F48-4BEE-A8E0-80315E43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1434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7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</a:t>
            </a:r>
            <a:r>
              <a:rPr lang="en-US" altLang="ru-RU" sz="3200" dirty="0"/>
              <a:t>8</a:t>
            </a:r>
            <a:r>
              <a:rPr lang="ru-RU" altLang="ru-RU" sz="3200" dirty="0"/>
              <a:t>.2*</a:t>
            </a:r>
            <a:endParaRPr lang="en-US" altLang="ru-RU" sz="3200" dirty="0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95456" cy="554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Выполнить трассировку в отладчике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VS</a:t>
            </a: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заливки небольшой стены при помощи добавленной функции </a:t>
            </a:r>
          </a:p>
          <a:p>
            <a:pPr>
              <a:buNone/>
            </a:pPr>
            <a:r>
              <a:rPr lang="sv-SE" sz="1800" dirty="0">
                <a:latin typeface="Consolas" panose="020B0609020204030204" pitchFamily="49" charset="0"/>
              </a:rPr>
              <a:t>void doMidasHand(int i, int j) 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alt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16EAC4-E47D-43D3-8460-5375B48E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852936"/>
            <a:ext cx="3567833" cy="2808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237A38-C54B-44ED-944E-3CE6D2F8B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006" y="2852936"/>
            <a:ext cx="363466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7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9**</a:t>
            </a:r>
            <a:endParaRPr lang="en-US" altLang="ru-RU" sz="32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FDFBB29-2C63-4AF6-9030-620BF860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295456" cy="113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Реализовать бинарный поиск в отсортированном массиве.</a:t>
            </a:r>
          </a:p>
          <a:p>
            <a:pPr>
              <a:buNone/>
            </a:pPr>
            <a:r>
              <a:rPr lang="ru-RU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Необходимо реализовать его двумя способами – итерационно и рекурсивно.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16B402-17E7-4434-8520-1822F489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80928"/>
            <a:ext cx="704948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62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9** (2)</a:t>
            </a:r>
            <a:endParaRPr lang="en-US" alt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D4310F-004A-4B7D-9885-D2058907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6799746" cy="54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4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ru-RU" altLang="ru-RU" sz="1200" b="1" dirty="0"/>
              <a:t>РЕКУРСИВНЫЙ СПУСК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484916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9** (</a:t>
            </a:r>
            <a:r>
              <a:rPr lang="en-US" altLang="ru-RU" sz="3200" dirty="0"/>
              <a:t>3</a:t>
            </a:r>
            <a:r>
              <a:rPr lang="ru-RU" altLang="ru-RU" sz="3200" dirty="0"/>
              <a:t>)</a:t>
            </a:r>
            <a:endParaRPr lang="en-US" alt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357B5E-18D8-4FF2-A932-AFC71C20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03235"/>
            <a:ext cx="5363495" cy="52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62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>
            <a:normAutofit/>
          </a:bodyPr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/>
              <a:t>Задача 9** (4)</a:t>
            </a:r>
            <a:endParaRPr lang="en-US" alt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EEF53-A49B-431E-B965-3B440A2C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2" y="1124744"/>
            <a:ext cx="578119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8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Доделать задачи 1-9. </a:t>
            </a:r>
            <a:r>
              <a:rPr lang="en-US" sz="2000" dirty="0"/>
              <a:t> (</a:t>
            </a:r>
            <a:r>
              <a:rPr lang="ru-RU" sz="2000" dirty="0"/>
              <a:t>7** и 9** - необязательная задача 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FontTx/>
              <a:buAutoNum type="arabicPeriod"/>
            </a:pPr>
            <a:r>
              <a:rPr lang="ru-RU" sz="2000" dirty="0" err="1"/>
              <a:t>Прорешать</a:t>
            </a:r>
            <a:r>
              <a:rPr lang="ru-RU" sz="2000" dirty="0"/>
              <a:t> ВРУЧНУЮ задачи ЕГЭ - решение должно быть записано ОТ РУКИ в тетради</a:t>
            </a:r>
            <a:r>
              <a:rPr lang="en-US" sz="2000" dirty="0"/>
              <a:t>/</a:t>
            </a:r>
            <a:r>
              <a:rPr lang="ru-RU" sz="2000" dirty="0"/>
              <a:t>отчете.</a:t>
            </a:r>
            <a:r>
              <a:rPr lang="en-US" sz="2000" dirty="0"/>
              <a:t> (</a:t>
            </a:r>
            <a:r>
              <a:rPr lang="ru-RU" sz="2000" dirty="0"/>
              <a:t>задачи 4, 5, 6 и 7** (необязательная)).</a:t>
            </a:r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Реализовать от двух до четырех рекурсивных функций не упомянутых в лекции и</a:t>
            </a:r>
            <a:r>
              <a:rPr lang="en-US" sz="2000" dirty="0"/>
              <a:t>/</a:t>
            </a:r>
            <a:r>
              <a:rPr lang="ru-RU" sz="2000" dirty="0"/>
              <a:t>или в лабораторной работе. </a:t>
            </a:r>
          </a:p>
          <a:p>
            <a:pPr marL="447675"/>
            <a:r>
              <a:rPr lang="ru-RU" sz="2000" dirty="0"/>
              <a:t>Можно использовать задания по рекурсивным функциям из ЕГЭ, математические вычисления, рекурсивные реализации алгоритмов в игре. Засчитываются рекурсивные реализации обработки списков (лаб работа №12) и рекурсивные алгоритмы в вашей собственной игре.</a:t>
            </a:r>
          </a:p>
          <a:p>
            <a:pPr marL="447675"/>
            <a:r>
              <a:rPr lang="ru-RU" sz="2000" dirty="0"/>
              <a:t>Фракталы – не засчитываются (это тема лабораторной работы №4).</a:t>
            </a:r>
          </a:p>
          <a:p>
            <a:pPr marL="447675"/>
            <a:endParaRPr lang="ru-RU" sz="2000" dirty="0"/>
          </a:p>
          <a:p>
            <a:pPr marL="447675" indent="-447675"/>
            <a:r>
              <a:rPr lang="ru-RU" sz="2000" dirty="0"/>
              <a:t>4. 	Для двух рисунков, реализованных самостоятельно в рамках лаб работы №4 (тема «Фракталы») выполнить трассировку – в отладчике </a:t>
            </a:r>
            <a:r>
              <a:rPr lang="en-US" sz="2000" dirty="0"/>
              <a:t>VS</a:t>
            </a:r>
            <a:r>
              <a:rPr lang="ru-RU" sz="2000" dirty="0"/>
              <a:t> и вручную. Трассировку сделать на глубину трёх вызовов рекурсивных функций. В ручной трассировке необходимо на рисунке фрактала подписать порядковый номер элемента – в порядке появления их на </a:t>
            </a:r>
            <a:r>
              <a:rPr lang="ru-RU" sz="2000"/>
              <a:t>экране.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40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ru-RU" altLang="ru-RU" sz="1200" b="1" dirty="0"/>
              <a:t>РЕКУРСИВНЫЙ СПУСК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547275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ru-RU" altLang="ru-RU" sz="1200" b="1" dirty="0"/>
              <a:t>РЕКУРСИВНЫЙ СПУСК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379468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ru-RU" altLang="ru-RU" sz="1200" b="1" dirty="0"/>
              <a:t>РЕКУРСИВНЫЙ СПУСК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389528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ru-RU" altLang="ru-RU" sz="1200" b="1" dirty="0"/>
              <a:t>РЕКУРСИВНЫЙ СПУСК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130998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</a:p>
          <a:p>
            <a:pPr>
              <a:buNone/>
            </a:pPr>
            <a:r>
              <a:rPr lang="ru-RU" altLang="ru-RU" sz="1200" b="1" dirty="0"/>
              <a:t>РЕКУРСИВНЫЙ СПУСК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5087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FD4BBD-544A-4357-998D-67507D7EB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5600"/>
            <a:ext cx="8228013" cy="558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35268" rIns="0" bIns="0"/>
          <a:lstStyle/>
          <a:p>
            <a:pPr algn="l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3200" dirty="0">
                <a:solidFill>
                  <a:schemeClr val="accent1"/>
                </a:solidFill>
              </a:rPr>
              <a:t>Факториал – трассировка</a:t>
            </a:r>
            <a:endParaRPr lang="en-US" altLang="ru-RU" sz="3200" dirty="0">
              <a:solidFill>
                <a:schemeClr val="accent1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2B574AB8-ABAF-45ED-9DB7-60EF29CF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1"/>
            <a:ext cx="3758952" cy="15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fuct2(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 = fuct2(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pt-B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2B9727-CC97-4EFF-A36E-571A46D4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9312"/>
            <a:ext cx="8228012" cy="359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ru-RU" sz="1200" dirty="0"/>
              <a:t>main():	f = fuct2(4)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fuct2(4):	n = 4</a:t>
            </a:r>
          </a:p>
          <a:p>
            <a:pPr>
              <a:buNone/>
            </a:pPr>
            <a:r>
              <a:rPr lang="en-US" altLang="ru-RU" sz="1200" dirty="0"/>
              <a:t>	res = fuct2(3)*4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fuct2(3):	n = 3</a:t>
            </a:r>
          </a:p>
          <a:p>
            <a:pPr>
              <a:buNone/>
            </a:pPr>
            <a:r>
              <a:rPr lang="en-US" altLang="ru-RU" sz="1200" dirty="0"/>
              <a:t>	res = fuct2(2)*3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fuct2(2):	n = 2</a:t>
            </a:r>
          </a:p>
          <a:p>
            <a:pPr>
              <a:buNone/>
            </a:pPr>
            <a:r>
              <a:rPr lang="en-US" altLang="ru-RU" sz="1200" dirty="0"/>
              <a:t>	res = fuct2(1)*2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fuct2(1):	n = 1</a:t>
            </a:r>
          </a:p>
          <a:p>
            <a:pPr>
              <a:buNone/>
            </a:pPr>
            <a:r>
              <a:rPr lang="en-US" altLang="ru-RU" sz="1200" dirty="0"/>
              <a:t>	res = fuct2(0)*1</a:t>
            </a:r>
          </a:p>
          <a:p>
            <a:pPr>
              <a:buNone/>
            </a:pPr>
            <a:r>
              <a:rPr lang="en-US" altLang="ru-RU" sz="1200" dirty="0"/>
              <a:t>--------------------------------------------------</a:t>
            </a:r>
          </a:p>
          <a:p>
            <a:pPr>
              <a:buNone/>
            </a:pPr>
            <a:r>
              <a:rPr lang="en-US" altLang="ru-RU" sz="1200" dirty="0"/>
              <a:t>fuct2(0):	n = 0</a:t>
            </a:r>
          </a:p>
          <a:p>
            <a:pPr>
              <a:buNone/>
            </a:pPr>
            <a:r>
              <a:rPr lang="ru-RU" altLang="ru-RU" sz="1200" b="1" dirty="0"/>
              <a:t>РЕКУРСИВНЫЙ СПУСК				РЕКУРСИВНЫЙ ВОЗВРАТ</a:t>
            </a:r>
            <a:endParaRPr lang="en-US" altLang="ru-RU" sz="1200" b="1" dirty="0"/>
          </a:p>
          <a:p>
            <a:pPr>
              <a:buNone/>
            </a:pPr>
            <a:endParaRPr lang="en-US" altLang="ru-RU" sz="1200" dirty="0"/>
          </a:p>
          <a:p>
            <a:pPr>
              <a:buNone/>
            </a:pPr>
            <a:endParaRPr lang="ru-RU" altLang="ru-RU" sz="1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F3C70CA-125A-4070-9566-E5036A9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55" y="1066801"/>
            <a:ext cx="3758952" cy="128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688" indent="-260350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7963" defTabSz="407988" eaLnBrk="0" hangingPunct="0">
              <a:spcBef>
                <a:spcPct val="20000"/>
              </a:spcBef>
              <a:buChar char="•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 defTabSz="407988" eaLnBrk="0" hangingPunct="0">
              <a:spcBef>
                <a:spcPct val="20000"/>
              </a:spcBef>
              <a:buChar char="–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07963" defTabSz="407988" eaLnBrk="0" hangingPunct="0">
              <a:spcBef>
                <a:spcPct val="20000"/>
              </a:spcBef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07963" defTabSz="407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>
              <a:buNone/>
            </a:pPr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 = fuct2(n);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"%d! = %ld"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n, f);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4186070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5112</TotalTime>
  <Words>2975</Words>
  <Application>Microsoft Office PowerPoint</Application>
  <PresentationFormat>Экран (4:3)</PresentationFormat>
  <Paragraphs>499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Тема Office</vt:lpstr>
      <vt:lpstr>Основы программирования Лабораторная работа №13</vt:lpstr>
      <vt:lpstr>Факториал – рекурсивная реализация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Факториал – трассировка</vt:lpstr>
      <vt:lpstr>Задача 1</vt:lpstr>
      <vt:lpstr>Простейшие рекурсивные функции</vt:lpstr>
      <vt:lpstr>Задача 2</vt:lpstr>
      <vt:lpstr>Задача 3</vt:lpstr>
      <vt:lpstr>Задача 4* (по мотивам ЕГЭ)</vt:lpstr>
      <vt:lpstr>Задача 5* (по мотивам ЕГЭ)</vt:lpstr>
      <vt:lpstr>Задача 6* (по мотивам ЕГЭ)</vt:lpstr>
      <vt:lpstr>Задача 7** (по мотивам ЕГЭ)</vt:lpstr>
      <vt:lpstr>Задача 8*</vt:lpstr>
      <vt:lpstr>Задача 8* (Код обслуживающий)</vt:lpstr>
      <vt:lpstr>Задача 8* (Код превращения стены в золото)</vt:lpstr>
      <vt:lpstr>Задача 8.2*</vt:lpstr>
      <vt:lpstr>Задача 9**</vt:lpstr>
      <vt:lpstr>Задача 9** (2)</vt:lpstr>
      <vt:lpstr>Задача 9** (3)</vt:lpstr>
      <vt:lpstr>Задача 9** (4)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kot</dc:creator>
  <cp:lastModifiedBy>Oleg</cp:lastModifiedBy>
  <cp:revision>306</cp:revision>
  <dcterms:created xsi:type="dcterms:W3CDTF">2013-03-04T04:10:22Z</dcterms:created>
  <dcterms:modified xsi:type="dcterms:W3CDTF">2021-11-21T16:10:46Z</dcterms:modified>
</cp:coreProperties>
</file>