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21" r:id="rId17"/>
    <p:sldId id="345" r:id="rId18"/>
    <p:sldId id="355" r:id="rId19"/>
    <p:sldId id="346" r:id="rId20"/>
    <p:sldId id="348" r:id="rId21"/>
    <p:sldId id="349" r:id="rId22"/>
    <p:sldId id="350" r:id="rId23"/>
    <p:sldId id="305" r:id="rId24"/>
    <p:sldId id="310" r:id="rId25"/>
    <p:sldId id="353" r:id="rId26"/>
    <p:sldId id="304" r:id="rId27"/>
    <p:sldId id="327" r:id="rId28"/>
    <p:sldId id="354" r:id="rId29"/>
    <p:sldId id="352" r:id="rId30"/>
    <p:sldId id="35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105" d="100"/>
          <a:sy n="105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CD51-40F8-4329-8928-ED2DE38E3418}" type="datetimeFigureOut">
              <a:rPr lang="ru-RU" smtClean="0"/>
              <a:pPr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windows/desktop/dd375731(v=vs.85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Лабораторная работа №8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Визуализация двухмерного массива. </a:t>
            </a:r>
          </a:p>
          <a:p>
            <a:pPr algn="r"/>
            <a:r>
              <a:rPr lang="ru-RU" dirty="0"/>
              <a:t>Игра на основе двухмерного массива.</a:t>
            </a:r>
          </a:p>
          <a:p>
            <a:pPr algn="r"/>
            <a:r>
              <a:rPr lang="ru-RU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ru-RU" b="1" dirty="0">
                <a:solidFill>
                  <a:srgbClr val="FF0000"/>
                </a:solidFill>
              </a:rPr>
              <a:t>запрещен к использованию!)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Власенко О.Ф.</a:t>
            </a:r>
          </a:p>
        </p:txBody>
      </p:sp>
    </p:spTree>
    <p:extLst>
      <p:ext uri="{BB962C8B-B14F-4D97-AF65-F5344CB8AC3E}">
        <p14:creationId xmlns:p14="http://schemas.microsoft.com/office/powerpoint/2010/main" val="167588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 err="1"/>
              <a:t>Отрисовка</a:t>
            </a:r>
            <a:r>
              <a:rPr lang="ru-RU" sz="2800" b="1" dirty="0"/>
              <a:t> состояния игры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LRESULT CALLBACK </a:t>
            </a:r>
            <a:r>
              <a:rPr lang="en-US" sz="2000" dirty="0" err="1"/>
              <a:t>WndProc</a:t>
            </a:r>
            <a:r>
              <a:rPr lang="en-US" sz="2000" dirty="0"/>
              <a:t>(HWND </a:t>
            </a:r>
            <a:r>
              <a:rPr lang="en-US" sz="2000" dirty="0" err="1"/>
              <a:t>hWnd</a:t>
            </a:r>
            <a:r>
              <a:rPr lang="en-US" sz="2000" dirty="0"/>
              <a:t>, 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switch (message)</a:t>
            </a:r>
          </a:p>
          <a:p>
            <a:r>
              <a:rPr lang="en-US" sz="2000" dirty="0"/>
              <a:t>	{</a:t>
            </a:r>
          </a:p>
          <a:p>
            <a:r>
              <a:rPr lang="en-US" sz="2000" dirty="0"/>
              <a:t>	...</a:t>
            </a:r>
          </a:p>
          <a:p>
            <a:r>
              <a:rPr lang="en-US" sz="2000" b="1" dirty="0"/>
              <a:t>	case WM_PAINT:</a:t>
            </a:r>
          </a:p>
          <a:p>
            <a:r>
              <a:rPr lang="en-US" sz="2000" dirty="0"/>
              <a:t>	{</a:t>
            </a:r>
          </a:p>
          <a:p>
            <a:r>
              <a:rPr lang="en-US" sz="2000" dirty="0"/>
              <a:t>		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en-US" sz="2000" dirty="0"/>
              <a:t>		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endParaRPr lang="en-US" sz="2000" b="1" dirty="0"/>
          </a:p>
          <a:p>
            <a:r>
              <a:rPr lang="en-US" sz="2000" b="1" dirty="0"/>
              <a:t>		</a:t>
            </a:r>
            <a:r>
              <a:rPr lang="en-US" sz="2000" b="1" dirty="0" err="1"/>
              <a:t>DrawField</a:t>
            </a:r>
            <a:r>
              <a:rPr lang="en-US" sz="2000" b="1" dirty="0"/>
              <a:t>(</a:t>
            </a:r>
            <a:r>
              <a:rPr lang="en-US" sz="2000" b="1" dirty="0" err="1"/>
              <a:t>hdc</a:t>
            </a:r>
            <a:r>
              <a:rPr lang="en-US" sz="2000" b="1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break;</a:t>
            </a:r>
          </a:p>
          <a:p>
            <a:r>
              <a:rPr lang="en-US" sz="2000" dirty="0"/>
              <a:t>	...	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32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092280" cy="576064"/>
          </a:xfrm>
        </p:spPr>
        <p:txBody>
          <a:bodyPr>
            <a:noAutofit/>
          </a:bodyPr>
          <a:lstStyle/>
          <a:p>
            <a:r>
              <a:rPr lang="ru-RU" sz="2800" b="1" dirty="0" err="1"/>
              <a:t>Отрисовка</a:t>
            </a:r>
            <a:r>
              <a:rPr lang="ru-RU" sz="2800" b="1" dirty="0"/>
              <a:t> состояния игры</a:t>
            </a:r>
            <a:r>
              <a:rPr lang="en-US" sz="2800" b="1" dirty="0"/>
              <a:t> (2)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sizeX</a:t>
            </a:r>
            <a:r>
              <a:rPr lang="en-US" sz="2000" dirty="0"/>
              <a:t> = 36;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sizeY</a:t>
            </a:r>
            <a:r>
              <a:rPr lang="en-US" sz="2000" dirty="0"/>
              <a:t> = 30;</a:t>
            </a:r>
          </a:p>
          <a:p>
            <a:endParaRPr lang="en-US" sz="2000" dirty="0"/>
          </a:p>
          <a:p>
            <a:r>
              <a:rPr lang="en-US" sz="2000" dirty="0"/>
              <a:t>void </a:t>
            </a:r>
            <a:r>
              <a:rPr lang="en-US" sz="2000" dirty="0" err="1"/>
              <a:t>DrawField</a:t>
            </a:r>
            <a:r>
              <a:rPr lang="en-US" sz="2000" dirty="0"/>
              <a:t>(HDC </a:t>
            </a:r>
            <a:r>
              <a:rPr lang="en-US" sz="2000" dirty="0" err="1"/>
              <a:t>hdc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HBRUSH </a:t>
            </a:r>
            <a:r>
              <a:rPr lang="en-US" sz="2000" b="1" dirty="0" err="1"/>
              <a:t>hBrushEmptyCell</a:t>
            </a:r>
            <a:r>
              <a:rPr lang="en-US" sz="2000" dirty="0"/>
              <a:t>; //</a:t>
            </a:r>
            <a:r>
              <a:rPr lang="ru-RU" sz="2000" dirty="0"/>
              <a:t>создаём кисть для пустого поля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hBrushEmptyCell</a:t>
            </a:r>
            <a:r>
              <a:rPr lang="en-US" sz="2000" dirty="0"/>
              <a:t> = </a:t>
            </a:r>
            <a:r>
              <a:rPr lang="en-US" sz="2000" dirty="0" err="1"/>
              <a:t>CreateSolidBrush</a:t>
            </a:r>
            <a:r>
              <a:rPr lang="en-US" sz="2000" dirty="0"/>
              <a:t>(RGB(200, 200, 200)); // </a:t>
            </a:r>
            <a:r>
              <a:rPr lang="ru-RU" sz="2000" dirty="0"/>
              <a:t>серый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HBRUSH </a:t>
            </a:r>
            <a:r>
              <a:rPr lang="en-US" sz="2000" b="1" dirty="0" err="1"/>
              <a:t>hBrushGold</a:t>
            </a:r>
            <a:r>
              <a:rPr lang="en-US" sz="2000" dirty="0"/>
              <a:t>; //</a:t>
            </a:r>
            <a:r>
              <a:rPr lang="ru-RU" sz="2000" dirty="0"/>
              <a:t>создаём кисть для поля с золотом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hBrushGold</a:t>
            </a:r>
            <a:r>
              <a:rPr lang="en-US" sz="2000" dirty="0"/>
              <a:t> = </a:t>
            </a:r>
            <a:r>
              <a:rPr lang="en-US" sz="2000" dirty="0" err="1"/>
              <a:t>CreateSolidBrush</a:t>
            </a:r>
            <a:r>
              <a:rPr lang="en-US" sz="2000" dirty="0"/>
              <a:t>(RGB(255, 255, 0)); // </a:t>
            </a:r>
            <a:r>
              <a:rPr lang="ru-RU" sz="2000" dirty="0"/>
              <a:t>желтый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HBRUSH </a:t>
            </a:r>
            <a:r>
              <a:rPr lang="en-US" sz="2000" b="1" dirty="0" err="1"/>
              <a:t>hBrushWall</a:t>
            </a:r>
            <a:r>
              <a:rPr lang="en-US" sz="2000" dirty="0"/>
              <a:t>; //</a:t>
            </a:r>
            <a:r>
              <a:rPr lang="ru-RU" sz="2000" dirty="0"/>
              <a:t>создаём кисть для стены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hBrushWall</a:t>
            </a:r>
            <a:r>
              <a:rPr lang="en-US" sz="2000" dirty="0"/>
              <a:t> = </a:t>
            </a:r>
            <a:r>
              <a:rPr lang="en-US" sz="2000" dirty="0" err="1"/>
              <a:t>CreateSolidBrush</a:t>
            </a:r>
            <a:r>
              <a:rPr lang="en-US" sz="2000" dirty="0"/>
              <a:t>(RGB(0, 0, 0)); // </a:t>
            </a:r>
            <a:r>
              <a:rPr lang="ru-RU" sz="2000" dirty="0"/>
              <a:t>черный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HBRUSH </a:t>
            </a:r>
            <a:r>
              <a:rPr lang="en-US" sz="2000" b="1" dirty="0" err="1"/>
              <a:t>hBrushMan</a:t>
            </a:r>
            <a:r>
              <a:rPr lang="en-US" sz="2000" dirty="0"/>
              <a:t>; //</a:t>
            </a:r>
            <a:r>
              <a:rPr lang="ru-RU" sz="2000" dirty="0"/>
              <a:t>создаём кисть для игрока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hBrushMan</a:t>
            </a:r>
            <a:r>
              <a:rPr lang="en-US" sz="2000" dirty="0"/>
              <a:t> = </a:t>
            </a:r>
            <a:r>
              <a:rPr lang="en-US" sz="2000" dirty="0" err="1"/>
              <a:t>CreateSolidBrush</a:t>
            </a:r>
            <a:r>
              <a:rPr lang="en-US" sz="2000" dirty="0"/>
              <a:t>(RGB(0, 0, 255)); // </a:t>
            </a:r>
            <a:r>
              <a:rPr lang="ru-RU" sz="2000" dirty="0"/>
              <a:t>синий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-993"/>
            <a:ext cx="2422376" cy="193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89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092280" cy="576064"/>
          </a:xfrm>
        </p:spPr>
        <p:txBody>
          <a:bodyPr>
            <a:noAutofit/>
          </a:bodyPr>
          <a:lstStyle/>
          <a:p>
            <a:r>
              <a:rPr lang="ru-RU" sz="2800" b="1" dirty="0" err="1"/>
              <a:t>Отрисовка</a:t>
            </a:r>
            <a:r>
              <a:rPr lang="ru-RU" sz="2800" b="1" dirty="0"/>
              <a:t> состояния игры</a:t>
            </a:r>
            <a:r>
              <a:rPr lang="en-US" sz="2800" b="1" dirty="0"/>
              <a:t> (3)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N)  {</a:t>
            </a:r>
          </a:p>
          <a:p>
            <a:r>
              <a:rPr lang="en-US" dirty="0"/>
              <a:t>	j = 0;</a:t>
            </a:r>
          </a:p>
          <a:p>
            <a:r>
              <a:rPr lang="en-US" dirty="0"/>
              <a:t>	while (j &lt; M) {</a:t>
            </a:r>
          </a:p>
          <a:p>
            <a:r>
              <a:rPr lang="en-US" dirty="0"/>
              <a:t>		RECT </a:t>
            </a:r>
            <a:r>
              <a:rPr lang="en-US" dirty="0" err="1"/>
              <a:t>rect</a:t>
            </a:r>
            <a:r>
              <a:rPr lang="en-US" dirty="0"/>
              <a:t> = { j * </a:t>
            </a:r>
            <a:r>
              <a:rPr lang="en-US" dirty="0" err="1"/>
              <a:t>sizeX,i</a:t>
            </a:r>
            <a:r>
              <a:rPr lang="en-US" dirty="0"/>
              <a:t> * </a:t>
            </a:r>
            <a:r>
              <a:rPr lang="en-US" dirty="0" err="1"/>
              <a:t>sizeY</a:t>
            </a:r>
            <a:r>
              <a:rPr lang="en-US" dirty="0"/>
              <a:t>,  (j + 1) * </a:t>
            </a:r>
            <a:r>
              <a:rPr lang="en-US" dirty="0" err="1"/>
              <a:t>sizeX</a:t>
            </a:r>
            <a:r>
              <a:rPr lang="en-US" dirty="0"/>
              <a:t>,(</a:t>
            </a:r>
            <a:r>
              <a:rPr lang="en-US" dirty="0" err="1"/>
              <a:t>i</a:t>
            </a:r>
            <a:r>
              <a:rPr lang="en-US" dirty="0"/>
              <a:t> + 1) * </a:t>
            </a:r>
            <a:r>
              <a:rPr lang="en-US" dirty="0" err="1"/>
              <a:t>sizeY</a:t>
            </a:r>
            <a:r>
              <a:rPr lang="en-US" dirty="0"/>
              <a:t> };</a:t>
            </a:r>
          </a:p>
          <a:p>
            <a:r>
              <a:rPr lang="en-US" dirty="0"/>
              <a:t>		if (a[</a:t>
            </a:r>
            <a:r>
              <a:rPr lang="en-US" dirty="0" err="1"/>
              <a:t>i</a:t>
            </a:r>
            <a:r>
              <a:rPr lang="en-US" dirty="0"/>
              <a:t>][j] == 0) {</a:t>
            </a:r>
          </a:p>
          <a:p>
            <a:r>
              <a:rPr lang="en-US" dirty="0"/>
              <a:t>			</a:t>
            </a:r>
            <a:r>
              <a:rPr lang="en-US" dirty="0" err="1"/>
              <a:t>FillRect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&amp;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 err="1"/>
              <a:t>hBrushEmptyCell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  <a:r>
              <a:rPr lang="en-US" dirty="0"/>
              <a:t> else if (a[</a:t>
            </a:r>
            <a:r>
              <a:rPr lang="en-US" dirty="0" err="1"/>
              <a:t>i</a:t>
            </a:r>
            <a:r>
              <a:rPr lang="en-US" dirty="0"/>
              <a:t>][j] == 1) {</a:t>
            </a:r>
          </a:p>
          <a:p>
            <a:r>
              <a:rPr lang="en-US" dirty="0"/>
              <a:t>			</a:t>
            </a:r>
            <a:r>
              <a:rPr lang="en-US" dirty="0" err="1"/>
              <a:t>FillRect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&amp;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 err="1"/>
              <a:t>hBrushGold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  <a:r>
              <a:rPr lang="en-US" dirty="0"/>
              <a:t> else if (a[</a:t>
            </a:r>
            <a:r>
              <a:rPr lang="en-US" dirty="0" err="1"/>
              <a:t>i</a:t>
            </a:r>
            <a:r>
              <a:rPr lang="en-US" dirty="0"/>
              <a:t>][j] == 2) {</a:t>
            </a:r>
          </a:p>
          <a:p>
            <a:r>
              <a:rPr lang="en-US" dirty="0"/>
              <a:t>			</a:t>
            </a:r>
            <a:r>
              <a:rPr lang="en-US" dirty="0" err="1"/>
              <a:t>FillRect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&amp;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 err="1"/>
              <a:t>hBrushWall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  <a:r>
              <a:rPr lang="en-US" dirty="0"/>
              <a:t> else if (a[</a:t>
            </a:r>
            <a:r>
              <a:rPr lang="en-US" dirty="0" err="1"/>
              <a:t>i</a:t>
            </a:r>
            <a:r>
              <a:rPr lang="en-US" dirty="0"/>
              <a:t>][j] == 3) {</a:t>
            </a:r>
          </a:p>
          <a:p>
            <a:r>
              <a:rPr lang="en-US" dirty="0"/>
              <a:t>			</a:t>
            </a:r>
            <a:r>
              <a:rPr lang="en-US" dirty="0" err="1"/>
              <a:t>FillRect</a:t>
            </a:r>
            <a:r>
              <a:rPr lang="en-US" dirty="0"/>
              <a:t>(</a:t>
            </a:r>
            <a:r>
              <a:rPr lang="en-US" dirty="0" err="1"/>
              <a:t>hdc</a:t>
            </a:r>
            <a:r>
              <a:rPr lang="en-US" dirty="0"/>
              <a:t>, &amp;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 err="1"/>
              <a:t>hBrushMan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  <a:r>
              <a:rPr lang="en-US" dirty="0"/>
              <a:t> else {</a:t>
            </a:r>
          </a:p>
          <a:p>
            <a:r>
              <a:rPr lang="en-US" dirty="0"/>
              <a:t>			</a:t>
            </a:r>
            <a:r>
              <a:rPr lang="ru-RU" dirty="0"/>
              <a:t>// тут никогда не должны оказаться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</a:p>
          <a:p>
            <a:r>
              <a:rPr lang="en-US" dirty="0"/>
              <a:t>		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ru-RU" dirty="0"/>
              <a:t>}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ru-RU" dirty="0"/>
              <a:t>}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-50775"/>
            <a:ext cx="2483768" cy="198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30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092280" cy="576064"/>
          </a:xfrm>
        </p:spPr>
        <p:txBody>
          <a:bodyPr>
            <a:noAutofit/>
          </a:bodyPr>
          <a:lstStyle/>
          <a:p>
            <a:r>
              <a:rPr lang="ru-RU" sz="2800" b="1" dirty="0" err="1"/>
              <a:t>Отрисовка</a:t>
            </a:r>
            <a:r>
              <a:rPr lang="ru-RU" sz="2800" b="1" dirty="0"/>
              <a:t> состояния игры</a:t>
            </a:r>
            <a:r>
              <a:rPr lang="en-US" sz="2800" b="1" dirty="0"/>
              <a:t> (4)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908720"/>
            <a:ext cx="85796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HFONT </a:t>
            </a:r>
            <a:r>
              <a:rPr lang="en-US" sz="2000" dirty="0" err="1"/>
              <a:t>hFont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hFont</a:t>
            </a:r>
            <a:r>
              <a:rPr lang="en-US" sz="2000" dirty="0"/>
              <a:t> = </a:t>
            </a:r>
            <a:r>
              <a:rPr lang="en-US" sz="2000" dirty="0" err="1"/>
              <a:t>CreateFont</a:t>
            </a:r>
            <a:r>
              <a:rPr lang="en-US" sz="2000" dirty="0"/>
              <a:t>(20,</a:t>
            </a:r>
          </a:p>
          <a:p>
            <a:r>
              <a:rPr lang="en-US" sz="2000" dirty="0"/>
              <a:t>	0, 0, 0, 0, 0, 0, 0,</a:t>
            </a:r>
          </a:p>
          <a:p>
            <a:r>
              <a:rPr lang="en-US" sz="2000" dirty="0"/>
              <a:t>	DEFAULT_CHARSET,</a:t>
            </a:r>
          </a:p>
          <a:p>
            <a:r>
              <a:rPr lang="en-US" sz="2000" dirty="0"/>
              <a:t>	0, 0, 0, 0,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L"Courier</a:t>
            </a:r>
            <a:r>
              <a:rPr lang="en-US" sz="2000" dirty="0"/>
              <a:t> New"</a:t>
            </a:r>
          </a:p>
          <a:p>
            <a:r>
              <a:rPr lang="en-US" sz="2000" dirty="0"/>
              <a:t>	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hFont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SetTextColor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RGB(0, 128, 128));</a:t>
            </a:r>
          </a:p>
          <a:p>
            <a:endParaRPr lang="en-US" sz="2000" dirty="0"/>
          </a:p>
          <a:p>
            <a:r>
              <a:rPr lang="en-US" sz="2000" b="1" dirty="0"/>
              <a:t>TCHAR  string1[] = _T("</a:t>
            </a:r>
            <a:r>
              <a:rPr lang="ru-RU" sz="2000" b="1" dirty="0"/>
              <a:t>сделано ходов:");</a:t>
            </a:r>
          </a:p>
          <a:p>
            <a:r>
              <a:rPr lang="en-US" sz="2000" dirty="0"/>
              <a:t>TCHAR  string2[] = _T("</a:t>
            </a:r>
            <a:r>
              <a:rPr lang="ru-RU" sz="2000" dirty="0"/>
              <a:t>собрано золота:");</a:t>
            </a:r>
          </a:p>
          <a:p>
            <a:r>
              <a:rPr lang="en-US" sz="2000" dirty="0" err="1"/>
              <a:t>TextOut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/>
              <a:t>10, </a:t>
            </a:r>
            <a:r>
              <a:rPr lang="en-US" sz="2000" b="1" dirty="0" err="1"/>
              <a:t>sizeY</a:t>
            </a:r>
            <a:r>
              <a:rPr lang="en-US" sz="2000" b="1" dirty="0"/>
              <a:t> * (N + 1), (LPCWSTR)string1, _</a:t>
            </a:r>
            <a:r>
              <a:rPr lang="en-US" sz="2000" b="1" dirty="0" err="1"/>
              <a:t>tcslen</a:t>
            </a:r>
            <a:r>
              <a:rPr lang="en-US" sz="2000" b="1" dirty="0"/>
              <a:t>(string1));</a:t>
            </a:r>
          </a:p>
          <a:p>
            <a:r>
              <a:rPr lang="en-US" sz="2000" dirty="0" err="1"/>
              <a:t>TextOut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10, </a:t>
            </a:r>
            <a:r>
              <a:rPr lang="en-US" sz="2000" b="1" dirty="0" err="1"/>
              <a:t>sizeY</a:t>
            </a:r>
            <a:r>
              <a:rPr lang="en-US" sz="2000" b="1" dirty="0"/>
              <a:t> * (N + 1) + 20, </a:t>
            </a:r>
            <a:r>
              <a:rPr lang="en-US" sz="2000" dirty="0"/>
              <a:t>(LPCWSTR)string2, _</a:t>
            </a:r>
            <a:r>
              <a:rPr lang="en-US" sz="2000" dirty="0" err="1"/>
              <a:t>tcslen</a:t>
            </a:r>
            <a:r>
              <a:rPr lang="en-US" sz="2000" dirty="0"/>
              <a:t>(string2));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"/>
            <a:ext cx="3203848" cy="255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9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236296" cy="576064"/>
          </a:xfrm>
        </p:spPr>
        <p:txBody>
          <a:bodyPr>
            <a:noAutofit/>
          </a:bodyPr>
          <a:lstStyle/>
          <a:p>
            <a:r>
              <a:rPr lang="ru-RU" sz="2800" b="1" dirty="0" err="1"/>
              <a:t>Отрисовка</a:t>
            </a:r>
            <a:r>
              <a:rPr lang="ru-RU" sz="2800" b="1" dirty="0"/>
              <a:t> состояния игры</a:t>
            </a:r>
            <a:r>
              <a:rPr lang="en-US" sz="2800" b="1" dirty="0"/>
              <a:t> (</a:t>
            </a:r>
            <a:r>
              <a:rPr lang="ru-RU" sz="2800" b="1" dirty="0"/>
              <a:t>5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char </a:t>
            </a:r>
            <a:r>
              <a:rPr lang="en-US" sz="2000" b="1" dirty="0" err="1"/>
              <a:t>sSteps</a:t>
            </a:r>
            <a:r>
              <a:rPr lang="en-US" sz="2000" b="1" dirty="0"/>
              <a:t>[5];</a:t>
            </a:r>
          </a:p>
          <a:p>
            <a:r>
              <a:rPr lang="en-US" sz="2000" b="1" dirty="0"/>
              <a:t>TCHAR  </a:t>
            </a:r>
            <a:r>
              <a:rPr lang="en-US" sz="2000" b="1" dirty="0" err="1"/>
              <a:t>tsSteps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sprintf</a:t>
            </a:r>
            <a:r>
              <a:rPr lang="en-US" sz="2000" b="1" dirty="0"/>
              <a:t>(</a:t>
            </a:r>
            <a:r>
              <a:rPr lang="en-US" sz="2000" b="1" dirty="0" err="1"/>
              <a:t>sSteps</a:t>
            </a:r>
            <a:r>
              <a:rPr lang="en-US" sz="2000" b="1" dirty="0"/>
              <a:t>, "%d", steps);</a:t>
            </a:r>
          </a:p>
          <a:p>
            <a:r>
              <a:rPr lang="en-US" sz="2000" b="1" dirty="0" err="1"/>
              <a:t>OemToChar</a:t>
            </a:r>
            <a:r>
              <a:rPr lang="en-US" sz="2000" b="1" dirty="0"/>
              <a:t>(</a:t>
            </a:r>
            <a:r>
              <a:rPr lang="en-US" sz="2000" b="1" dirty="0" err="1"/>
              <a:t>sSteps</a:t>
            </a:r>
            <a:r>
              <a:rPr lang="en-US" sz="2000" b="1" dirty="0"/>
              <a:t>, </a:t>
            </a:r>
            <a:r>
              <a:rPr lang="en-US" sz="2000" b="1" dirty="0" err="1"/>
              <a:t>tsSteps</a:t>
            </a:r>
            <a:r>
              <a:rPr lang="en-US" sz="2000" b="1" dirty="0"/>
              <a:t>);</a:t>
            </a:r>
          </a:p>
          <a:p>
            <a:r>
              <a:rPr lang="en-US" sz="2000" dirty="0" err="1"/>
              <a:t>TextOut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/>
              <a:t>220, </a:t>
            </a:r>
            <a:r>
              <a:rPr lang="en-US" sz="2000" b="1" dirty="0" err="1"/>
              <a:t>sizeY</a:t>
            </a:r>
            <a:r>
              <a:rPr lang="en-US" sz="2000" b="1" dirty="0"/>
              <a:t> * (N + 1), </a:t>
            </a:r>
            <a:r>
              <a:rPr lang="en-US" sz="2000" dirty="0"/>
              <a:t>(LPCWSTR)</a:t>
            </a:r>
            <a:r>
              <a:rPr lang="en-US" sz="2000" dirty="0" err="1"/>
              <a:t>tsSteps</a:t>
            </a:r>
            <a:r>
              <a:rPr lang="en-US" sz="2000" dirty="0"/>
              <a:t>, _</a:t>
            </a:r>
            <a:r>
              <a:rPr lang="en-US" sz="2000" dirty="0" err="1"/>
              <a:t>tcslen</a:t>
            </a:r>
            <a:r>
              <a:rPr lang="en-US" sz="2000" dirty="0"/>
              <a:t>(</a:t>
            </a:r>
            <a:r>
              <a:rPr lang="en-US" sz="2000" dirty="0" err="1"/>
              <a:t>tsSteps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/>
              <a:t>char </a:t>
            </a:r>
            <a:r>
              <a:rPr lang="en-US" sz="2000" dirty="0" err="1"/>
              <a:t>sGold</a:t>
            </a:r>
            <a:r>
              <a:rPr lang="en-US" sz="2000" dirty="0"/>
              <a:t>[5];</a:t>
            </a:r>
          </a:p>
          <a:p>
            <a:r>
              <a:rPr lang="en-US" sz="2000" dirty="0"/>
              <a:t>TCHAR  </a:t>
            </a:r>
            <a:r>
              <a:rPr lang="en-US" sz="2000" dirty="0" err="1"/>
              <a:t>tsGold</a:t>
            </a:r>
            <a:r>
              <a:rPr lang="en-US" sz="2000" dirty="0"/>
              <a:t>[5];</a:t>
            </a:r>
          </a:p>
          <a:p>
            <a:r>
              <a:rPr lang="en-US" sz="2000" dirty="0" err="1"/>
              <a:t>sprintf</a:t>
            </a:r>
            <a:r>
              <a:rPr lang="en-US" sz="2000" dirty="0"/>
              <a:t>(</a:t>
            </a:r>
            <a:r>
              <a:rPr lang="en-US" sz="2000" dirty="0" err="1"/>
              <a:t>sGold</a:t>
            </a:r>
            <a:r>
              <a:rPr lang="en-US" sz="2000" dirty="0"/>
              <a:t>, "%d", gold);</a:t>
            </a:r>
          </a:p>
          <a:p>
            <a:r>
              <a:rPr lang="en-US" sz="2000" dirty="0" err="1"/>
              <a:t>OemToChar</a:t>
            </a:r>
            <a:r>
              <a:rPr lang="en-US" sz="2000" dirty="0"/>
              <a:t>(</a:t>
            </a:r>
            <a:r>
              <a:rPr lang="en-US" sz="2000" dirty="0" err="1"/>
              <a:t>sGold</a:t>
            </a:r>
            <a:r>
              <a:rPr lang="en-US" sz="2000" dirty="0"/>
              <a:t>, </a:t>
            </a:r>
            <a:r>
              <a:rPr lang="en-US" sz="2000" dirty="0" err="1"/>
              <a:t>tsGold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TextOut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/>
              <a:t>220, </a:t>
            </a:r>
            <a:r>
              <a:rPr lang="en-US" sz="2000" b="1" dirty="0" err="1"/>
              <a:t>sizeY</a:t>
            </a:r>
            <a:r>
              <a:rPr lang="en-US" sz="2000" b="1" dirty="0"/>
              <a:t> * (N + 1) + 20, </a:t>
            </a:r>
            <a:r>
              <a:rPr lang="en-US" sz="2000" dirty="0"/>
              <a:t>(LPCWSTR)</a:t>
            </a:r>
            <a:r>
              <a:rPr lang="en-US" sz="2000" dirty="0" err="1"/>
              <a:t>tsGold</a:t>
            </a:r>
            <a:r>
              <a:rPr lang="en-US" sz="2000" dirty="0"/>
              <a:t>, _</a:t>
            </a:r>
            <a:r>
              <a:rPr lang="en-US" sz="2000" dirty="0" err="1"/>
              <a:t>tcslen</a:t>
            </a:r>
            <a:r>
              <a:rPr lang="en-US" sz="2000" dirty="0"/>
              <a:t>(</a:t>
            </a:r>
            <a:r>
              <a:rPr lang="en-US" sz="2000" dirty="0" err="1"/>
              <a:t>tsGold</a:t>
            </a:r>
            <a:r>
              <a:rPr lang="en-US" sz="2000" dirty="0"/>
              <a:t>));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 err="1"/>
              <a:t>DeleteObject</a:t>
            </a:r>
            <a:r>
              <a:rPr lang="en-US" sz="2000" dirty="0"/>
              <a:t>(</a:t>
            </a:r>
            <a:r>
              <a:rPr lang="en-US" sz="2000" dirty="0" err="1"/>
              <a:t>hFont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DeleteObject</a:t>
            </a:r>
            <a:r>
              <a:rPr lang="en-US" sz="2000" dirty="0"/>
              <a:t>(</a:t>
            </a:r>
            <a:r>
              <a:rPr lang="en-US" sz="2000" dirty="0" err="1"/>
              <a:t>hBrushEmptyCell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DeleteObject</a:t>
            </a:r>
            <a:r>
              <a:rPr lang="en-US" sz="2000" dirty="0"/>
              <a:t>(</a:t>
            </a:r>
            <a:r>
              <a:rPr lang="en-US" sz="2000" dirty="0" err="1"/>
              <a:t>hBrushGold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DeleteObject</a:t>
            </a:r>
            <a:r>
              <a:rPr lang="en-US" sz="2000" dirty="0"/>
              <a:t>(</a:t>
            </a:r>
            <a:r>
              <a:rPr lang="en-US" sz="2000" dirty="0" err="1"/>
              <a:t>hBrushWall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DeleteObject</a:t>
            </a:r>
            <a:r>
              <a:rPr lang="en-US" sz="2000" dirty="0"/>
              <a:t>(</a:t>
            </a:r>
            <a:r>
              <a:rPr lang="en-US" sz="2000" dirty="0" err="1"/>
              <a:t>hBrushMan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} // </a:t>
            </a:r>
            <a:r>
              <a:rPr lang="ru-RU" sz="2000" dirty="0"/>
              <a:t>конец функции </a:t>
            </a:r>
            <a:r>
              <a:rPr lang="en-US" sz="2000" dirty="0"/>
              <a:t>void </a:t>
            </a:r>
            <a:r>
              <a:rPr lang="en-US" sz="2000" dirty="0" err="1"/>
              <a:t>DrawField</a:t>
            </a:r>
            <a:r>
              <a:rPr lang="en-US" sz="2000" dirty="0"/>
              <a:t>(HDC </a:t>
            </a:r>
            <a:r>
              <a:rPr lang="en-US" sz="2000" dirty="0" err="1"/>
              <a:t>hdc</a:t>
            </a:r>
            <a:r>
              <a:rPr lang="en-US" sz="2000" dirty="0"/>
              <a:t>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"/>
            <a:ext cx="2408683" cy="192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50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2362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Вставь в правильное место!!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8836" y="692696"/>
            <a:ext cx="85796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Чтобы успешно заработали небезопасные функции ввода</a:t>
            </a:r>
            <a:r>
              <a:rPr lang="en-US" sz="2000" dirty="0"/>
              <a:t>/</a:t>
            </a:r>
            <a:r>
              <a:rPr lang="ru-RU" sz="2000" dirty="0"/>
              <a:t>вывода, нужно подключить </a:t>
            </a:r>
            <a:r>
              <a:rPr lang="en-US" sz="2000" dirty="0" err="1"/>
              <a:t>stdio.h</a:t>
            </a:r>
            <a:r>
              <a:rPr lang="ru-RU" sz="2000" dirty="0"/>
              <a:t>, и определить константу</a:t>
            </a:r>
            <a:endParaRPr lang="en-US" sz="2000" dirty="0"/>
          </a:p>
          <a:p>
            <a:r>
              <a:rPr lang="en-US" sz="2000" dirty="0"/>
              <a:t>#define _CRT_SECURE_NO_WARNINGS </a:t>
            </a:r>
          </a:p>
          <a:p>
            <a:r>
              <a:rPr lang="ru-RU" sz="2000" b="1" dirty="0"/>
              <a:t>в файле </a:t>
            </a:r>
            <a:r>
              <a:rPr lang="en-US" sz="2000" b="1" dirty="0" err="1"/>
              <a:t>stdafx.h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50791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1. Собрать игру из исходников!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166813"/>
            <a:ext cx="560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38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Создать модуль </a:t>
            </a:r>
            <a:r>
              <a:rPr lang="en-US" sz="2000" dirty="0" err="1"/>
              <a:t>Game.h</a:t>
            </a:r>
            <a:r>
              <a:rPr lang="en-US" sz="2000" dirty="0"/>
              <a:t> / Game.cpp</a:t>
            </a:r>
            <a:r>
              <a:rPr lang="ru-RU" sz="2000" dirty="0"/>
              <a:t>. Перенести в него всю функциональность игры.</a:t>
            </a:r>
          </a:p>
        </p:txBody>
      </p:sp>
    </p:spTree>
    <p:extLst>
      <p:ext uri="{BB962C8B-B14F-4D97-AF65-F5344CB8AC3E}">
        <p14:creationId xmlns:p14="http://schemas.microsoft.com/office/powerpoint/2010/main" val="316448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‘L’ </a:t>
            </a:r>
            <a:r>
              <a:rPr lang="ru-RU" sz="2000" dirty="0"/>
              <a:t>слева от игрока вставить элемент стены.</a:t>
            </a:r>
          </a:p>
        </p:txBody>
      </p:sp>
    </p:spTree>
    <p:extLst>
      <p:ext uri="{BB962C8B-B14F-4D97-AF65-F5344CB8AC3E}">
        <p14:creationId xmlns:p14="http://schemas.microsoft.com/office/powerpoint/2010/main" val="404428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‘R’ </a:t>
            </a:r>
            <a:r>
              <a:rPr lang="ru-RU" sz="2000" dirty="0"/>
              <a:t>непосредственно справа от игрока вставить элемент стены.</a:t>
            </a:r>
          </a:p>
        </p:txBody>
      </p:sp>
    </p:spTree>
    <p:extLst>
      <p:ext uri="{BB962C8B-B14F-4D97-AF65-F5344CB8AC3E}">
        <p14:creationId xmlns:p14="http://schemas.microsoft.com/office/powerpoint/2010/main" val="58164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Делаем игру на основе 2</a:t>
            </a:r>
            <a:r>
              <a:rPr lang="en-US" sz="3200" b="1" dirty="0"/>
              <a:t>D </a:t>
            </a:r>
            <a:r>
              <a:rPr lang="ru-RU" sz="3200" b="1" dirty="0"/>
              <a:t>массива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166813"/>
            <a:ext cx="560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96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‘Z’ </a:t>
            </a:r>
            <a:r>
              <a:rPr lang="ru-RU" sz="2000" dirty="0"/>
              <a:t>уничтожить элементы стен начиная справа от игрока и до правой границы игрового поля.</a:t>
            </a:r>
          </a:p>
        </p:txBody>
      </p:sp>
    </p:spTree>
    <p:extLst>
      <p:ext uri="{BB962C8B-B14F-4D97-AF65-F5344CB8AC3E}">
        <p14:creationId xmlns:p14="http://schemas.microsoft.com/office/powerpoint/2010/main" val="301622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5.1*.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‘A’ </a:t>
            </a:r>
            <a:r>
              <a:rPr lang="ru-RU" sz="2000" dirty="0"/>
              <a:t>уничтожить все элементы стен, которых непосредственно касается игрок – со всех сторон!</a:t>
            </a:r>
          </a:p>
        </p:txBody>
      </p:sp>
    </p:spTree>
    <p:extLst>
      <p:ext uri="{BB962C8B-B14F-4D97-AF65-F5344CB8AC3E}">
        <p14:creationId xmlns:p14="http://schemas.microsoft.com/office/powerpoint/2010/main" val="347574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5.2*.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‘O’ </a:t>
            </a:r>
            <a:r>
              <a:rPr lang="ru-RU" sz="2000" dirty="0"/>
              <a:t>уничтожить все элементы стен со всех сторон на расстояние 2!</a:t>
            </a:r>
          </a:p>
        </p:txBody>
      </p:sp>
    </p:spTree>
    <p:extLst>
      <p:ext uri="{BB962C8B-B14F-4D97-AF65-F5344CB8AC3E}">
        <p14:creationId xmlns:p14="http://schemas.microsoft.com/office/powerpoint/2010/main" val="164631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6*.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‘D’ </a:t>
            </a:r>
            <a:r>
              <a:rPr lang="ru-RU" sz="2000" dirty="0"/>
              <a:t>в столбце, где больше всего элементов стен, удалить самый верхний элемент стены.</a:t>
            </a:r>
          </a:p>
        </p:txBody>
      </p:sp>
    </p:spTree>
    <p:extLst>
      <p:ext uri="{BB962C8B-B14F-4D97-AF65-F5344CB8AC3E}">
        <p14:creationId xmlns:p14="http://schemas.microsoft.com/office/powerpoint/2010/main" val="153489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общее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Добавить еще 3-5 действий при нажатии на выбранные вами клавиши!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248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– на 3-4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Домашняя работа по лабораторной работе №8 включает в себя</a:t>
            </a:r>
          </a:p>
          <a:p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Нужно выбрать из какого набора (1 или 2 ) вы будете решать домашнее задание. </a:t>
            </a:r>
          </a:p>
          <a:p>
            <a:pPr marL="457200" indent="-457200">
              <a:buAutoNum type="arabicParenR"/>
            </a:pPr>
            <a:r>
              <a:rPr lang="ru-RU" sz="2000" dirty="0"/>
              <a:t>Вариант выбирается на основании последней цифры вашего номера в списке группы.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Отчет включает:</a:t>
            </a:r>
          </a:p>
          <a:p>
            <a:pPr marL="914400" lvl="1" indent="-457200">
              <a:buAutoNum type="alphaLcParenR"/>
            </a:pPr>
            <a:r>
              <a:rPr lang="ru-RU" sz="2000" dirty="0"/>
              <a:t>Распечатку программы из домашней работы ПЛЮС </a:t>
            </a:r>
            <a:r>
              <a:rPr lang="ru-RU" sz="2000" dirty="0" err="1"/>
              <a:t>блоксхема</a:t>
            </a:r>
            <a:r>
              <a:rPr lang="ru-RU" sz="2000" dirty="0"/>
              <a:t> ПЛЮС трассировка для </a:t>
            </a:r>
            <a:r>
              <a:rPr lang="en-US" sz="2000" dirty="0"/>
              <a:t>n = 3 m = 2</a:t>
            </a:r>
            <a:endParaRPr lang="ru-RU" sz="2000" dirty="0"/>
          </a:p>
          <a:p>
            <a:pPr marL="914400" lvl="1" indent="-457200">
              <a:buAutoNum type="alphaLcParenR"/>
            </a:pPr>
            <a:r>
              <a:rPr lang="ru-RU" sz="2000" dirty="0"/>
              <a:t>Распечатку задач 1-5 из классной работы ПЛЮС </a:t>
            </a:r>
            <a:r>
              <a:rPr lang="ru-RU" sz="2000" dirty="0" err="1"/>
              <a:t>блоксхема</a:t>
            </a:r>
            <a:r>
              <a:rPr lang="en-US" sz="2000" dirty="0"/>
              <a:t> </a:t>
            </a:r>
            <a:r>
              <a:rPr lang="ru-RU" sz="2000" dirty="0"/>
              <a:t>к каждой</a:t>
            </a:r>
            <a:r>
              <a:rPr lang="en-US" sz="2000" dirty="0"/>
              <a:t> </a:t>
            </a:r>
            <a:r>
              <a:rPr lang="ru-RU" sz="2000" dirty="0"/>
              <a:t>задаче</a:t>
            </a:r>
          </a:p>
        </p:txBody>
      </p:sp>
    </p:spTree>
    <p:extLst>
      <p:ext uri="{BB962C8B-B14F-4D97-AF65-F5344CB8AC3E}">
        <p14:creationId xmlns:p14="http://schemas.microsoft.com/office/powerpoint/2010/main" val="172044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– набор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41044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01986" y="764704"/>
            <a:ext cx="440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104456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Вариант -2:</a:t>
            </a:r>
          </a:p>
          <a:p>
            <a:r>
              <a:rPr lang="ru-RU" sz="1100" dirty="0"/>
              <a:t>В массиве все элементы, стоящие выше максимального элемента, заменить на максимальный элемент первого столбца.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Вариант-1:</a:t>
            </a:r>
          </a:p>
          <a:p>
            <a:r>
              <a:rPr lang="ru-RU" sz="1100" dirty="0"/>
              <a:t>В массиве все элементы, стоящие выше максимального элемента, заменить на минимальный элемент последней строки.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1:</a:t>
            </a:r>
          </a:p>
          <a:p>
            <a:r>
              <a:rPr lang="ru-RU" sz="1100" dirty="0"/>
              <a:t>В массиве все элементы, стоящие выше и левее минимального элемента, заменить на среднее арифметическое минимального и максимального элементов.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2:</a:t>
            </a:r>
          </a:p>
          <a:p>
            <a:r>
              <a:rPr lang="ru-RU" sz="1100" dirty="0"/>
              <a:t>В массиве все элементы, стоящие ниже и левее максимального элемента, заменить на среднее арифметическое минимального и максимального элементов последнего столбца.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3:</a:t>
            </a:r>
          </a:p>
          <a:p>
            <a:r>
              <a:rPr lang="ru-RU" sz="1100" dirty="0"/>
              <a:t>В массиве все элементы, стоящие ниже и левее максимального элемента, заменить на минимальный элемент.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4:</a:t>
            </a:r>
          </a:p>
          <a:p>
            <a:r>
              <a:rPr lang="ru-RU" sz="1100" dirty="0"/>
              <a:t>В массиве все нечетные элементы, стоящие ниже минимального элемента массива и стоящие слева от максимального элемента массива, заменить на 0.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5:</a:t>
            </a:r>
          </a:p>
          <a:p>
            <a:r>
              <a:rPr lang="ru-RU" sz="1100" dirty="0"/>
              <a:t>В массиве все четные элементы, стоящие снизу от максимального элемента массива, заменить на максимальный элемент столбца, в котором они расположены.</a:t>
            </a:r>
          </a:p>
          <a:p>
            <a:r>
              <a:rPr lang="ru-RU" sz="1100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764704"/>
            <a:ext cx="4104456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Вариант 6:</a:t>
            </a:r>
          </a:p>
          <a:p>
            <a:r>
              <a:rPr lang="ru-RU" sz="1100" dirty="0"/>
              <a:t>В массиве все нечетные элементы, стоящие сверху от минимального элемента массива, заменить на максимальный элемент строки, в которой они расположены.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7:</a:t>
            </a:r>
          </a:p>
          <a:p>
            <a:r>
              <a:rPr lang="ru-RU" sz="1100" dirty="0"/>
              <a:t>В массиве все элементы, имеющие четное значение суммы индексов, заменить на минимальный элемент массива.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8:</a:t>
            </a:r>
          </a:p>
          <a:p>
            <a:r>
              <a:rPr lang="ru-RU" sz="1100" dirty="0"/>
              <a:t>Обнулить элементы в тех столбцах, в которых встречается хотя бы два одинаковых элемента.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9:</a:t>
            </a:r>
          </a:p>
          <a:p>
            <a:r>
              <a:rPr lang="ru-RU" sz="1100" dirty="0"/>
              <a:t>Обнулить элементы тех строк, в которых встречается более двух нулевых элементов.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10:</a:t>
            </a:r>
          </a:p>
          <a:p>
            <a:r>
              <a:rPr lang="ru-RU" sz="1100" dirty="0"/>
              <a:t>Обнулить элементы тех столбцов, в которых нет ни одного четного элемента.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11:</a:t>
            </a:r>
          </a:p>
          <a:p>
            <a:r>
              <a:rPr lang="ru-RU" sz="1100" dirty="0"/>
              <a:t>Обнулить элементы тех столбцов, элементы в которых упорядочены по возрастанию.</a:t>
            </a:r>
          </a:p>
          <a:p>
            <a:r>
              <a:rPr lang="ru-RU" sz="1100" dirty="0"/>
              <a:t> </a:t>
            </a:r>
          </a:p>
          <a:p>
            <a:r>
              <a:rPr lang="ru-RU" sz="1100" dirty="0"/>
              <a:t>Вариант 12:</a:t>
            </a:r>
          </a:p>
          <a:p>
            <a:r>
              <a:rPr lang="ru-RU" sz="1100" dirty="0"/>
              <a:t>Обнулить элементы того столбца, в котором содержится наибольшее количество нулей.</a:t>
            </a:r>
          </a:p>
        </p:txBody>
      </p:sp>
    </p:spTree>
    <p:extLst>
      <p:ext uri="{BB962C8B-B14F-4D97-AF65-F5344CB8AC3E}">
        <p14:creationId xmlns:p14="http://schemas.microsoft.com/office/powerpoint/2010/main" val="2123533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– набор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41044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01986" y="764704"/>
            <a:ext cx="440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1044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1:</a:t>
            </a:r>
          </a:p>
          <a:p>
            <a:r>
              <a:rPr lang="ru-RU" dirty="0"/>
              <a:t>Удалить те столбцы,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2:</a:t>
            </a:r>
          </a:p>
          <a:p>
            <a:r>
              <a:rPr lang="ru-RU" dirty="0"/>
              <a:t>Удалить те строки,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- четный.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B3</a:t>
            </a:r>
            <a:r>
              <a:rPr lang="ru-RU" dirty="0"/>
              <a:t>:</a:t>
            </a:r>
          </a:p>
          <a:p>
            <a:r>
              <a:rPr lang="ru-RU" dirty="0"/>
              <a:t>Удалить те строки, в которых встречаются нулевые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4:</a:t>
            </a:r>
          </a:p>
          <a:p>
            <a:r>
              <a:rPr lang="ru-RU" dirty="0"/>
              <a:t>Удалить те строки, в которых есть четные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5:</a:t>
            </a:r>
          </a:p>
          <a:p>
            <a:r>
              <a:rPr lang="ru-RU" dirty="0"/>
              <a:t>Удалить те столбцы, в которых нет четных элементов.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764704"/>
            <a:ext cx="41044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6:</a:t>
            </a:r>
          </a:p>
          <a:p>
            <a:r>
              <a:rPr lang="ru-RU" dirty="0"/>
              <a:t>Удалить те столбцы, элементы в которых упорядочены по возрастанию.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7:</a:t>
            </a:r>
          </a:p>
          <a:p>
            <a:r>
              <a:rPr lang="ru-RU" dirty="0"/>
              <a:t>Удалить те столбцы,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является максимальным элементом столбца.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8:</a:t>
            </a:r>
          </a:p>
          <a:p>
            <a:r>
              <a:rPr lang="ru-RU" dirty="0"/>
              <a:t>Продублировать те строки,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9:</a:t>
            </a:r>
          </a:p>
          <a:p>
            <a:r>
              <a:rPr lang="ru-RU" dirty="0"/>
              <a:t>Продублировать те строки, в которых встречаются нулевые элементы.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10:</a:t>
            </a:r>
          </a:p>
          <a:p>
            <a:r>
              <a:rPr lang="ru-RU" dirty="0"/>
              <a:t>Продублировать те строки, в которых есть четные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652021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– на 4-5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Начать работу над собственной игрой.</a:t>
            </a:r>
          </a:p>
          <a:p>
            <a:endParaRPr lang="ru-RU" sz="2000" dirty="0"/>
          </a:p>
          <a:p>
            <a:endParaRPr lang="ru-RU" sz="2000" dirty="0"/>
          </a:p>
          <a:p>
            <a:pPr marL="457200" indent="-457200">
              <a:buAutoNum type="arabicParenR"/>
            </a:pPr>
            <a:r>
              <a:rPr lang="ru-RU" sz="2000" dirty="0"/>
              <a:t>Выбрать вариант ИЛИ вписать свой собственный</a:t>
            </a:r>
          </a:p>
          <a:p>
            <a:pPr marL="457200" indent="-457200">
              <a:buAutoNum type="arabicParenR"/>
            </a:pPr>
            <a:r>
              <a:rPr lang="ru-RU" sz="2000" dirty="0"/>
              <a:t>Поиграть в выбранную игру от 30 минут до 3 часов! Чтобы разобраться с основной функциональностью игры.</a:t>
            </a:r>
          </a:p>
          <a:p>
            <a:pPr marL="457200" indent="-457200">
              <a:buAutoNum type="arabicParenR"/>
            </a:pPr>
            <a:r>
              <a:rPr lang="ru-RU" sz="2000" dirty="0"/>
              <a:t>Продумать и реализовать одно из главных действий в игре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63680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Отчет по лабораторной работе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Стандартный набор!</a:t>
            </a:r>
          </a:p>
          <a:p>
            <a:endParaRPr lang="ru-RU" sz="2400" dirty="0"/>
          </a:p>
          <a:p>
            <a:r>
              <a:rPr lang="ru-RU" sz="2400" dirty="0"/>
              <a:t>Распечатки всех задач – 2,3, 4, 5.1, 5.2, Ваших действий.</a:t>
            </a:r>
          </a:p>
          <a:p>
            <a:endParaRPr lang="ru-RU" sz="2400" dirty="0"/>
          </a:p>
          <a:p>
            <a:r>
              <a:rPr lang="ru-RU" sz="2400" dirty="0"/>
              <a:t>Блок схемы для Ваших действий.</a:t>
            </a:r>
          </a:p>
          <a:p>
            <a:r>
              <a:rPr lang="ru-RU" sz="2400" dirty="0"/>
              <a:t>Усеченная трассировка (для массива 2 </a:t>
            </a:r>
            <a:r>
              <a:rPr lang="en-US" sz="2400" dirty="0"/>
              <a:t>x 3 </a:t>
            </a:r>
            <a:r>
              <a:rPr lang="ru-RU" sz="2400" dirty="0"/>
              <a:t>элемента) для ваших действий.*</a:t>
            </a:r>
          </a:p>
          <a:p>
            <a:endParaRPr lang="ru-RU" sz="2400" dirty="0"/>
          </a:p>
          <a:p>
            <a:r>
              <a:rPr lang="ru-RU" sz="2400" dirty="0"/>
              <a:t>Вывод!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14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Кодируем состояние игры в 2</a:t>
            </a:r>
            <a:r>
              <a:rPr lang="en-US" sz="3200" b="1" dirty="0"/>
              <a:t>D </a:t>
            </a:r>
            <a:r>
              <a:rPr lang="ru-RU" sz="3200" b="1" dirty="0"/>
              <a:t>массиве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48" y="1772816"/>
            <a:ext cx="441735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68836" y="836712"/>
            <a:ext cx="4572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#define N 10</a:t>
            </a:r>
          </a:p>
          <a:p>
            <a:r>
              <a:rPr lang="en-US" sz="2000" dirty="0"/>
              <a:t>#define M 15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a[N][M] = {</a:t>
            </a:r>
            <a:endParaRPr lang="ru-RU" sz="2000" dirty="0"/>
          </a:p>
          <a:p>
            <a:r>
              <a:rPr lang="ru-RU" sz="2000" dirty="0"/>
              <a:t>{ 3, 0, 1, 0, 0,   0, 0, 0, 0, 0,   0, 0, 0, 0, 0 },</a:t>
            </a:r>
          </a:p>
          <a:p>
            <a:r>
              <a:rPr lang="ru-RU" sz="2000" dirty="0"/>
              <a:t>{ 0, 0, 0, 0, 0,   0, 0, 0, 0, 0,   0, 0, 0, 0, 0 },</a:t>
            </a:r>
          </a:p>
          <a:p>
            <a:r>
              <a:rPr lang="ru-RU" sz="2000" dirty="0"/>
              <a:t>{ 0, 0, 0, 0, 2,   0, 0, 0, 0, 0,   0, 0, 0, 0, 0 },</a:t>
            </a:r>
          </a:p>
          <a:p>
            <a:r>
              <a:rPr lang="ru-RU" sz="2000" dirty="0"/>
              <a:t>{ 0, 0, 0, 0, 2,   0, 0, 0, 0, 0,   0, 2, 0, 0, 0 },</a:t>
            </a:r>
          </a:p>
          <a:p>
            <a:r>
              <a:rPr lang="ru-RU" sz="2000" dirty="0"/>
              <a:t>{ 0, 0, 0, 0, 2,   2, 2, 2, 2, 2,   0, 2, 0, 0, 0 },</a:t>
            </a:r>
          </a:p>
          <a:p>
            <a:endParaRPr lang="ru-RU" sz="2000" dirty="0"/>
          </a:p>
          <a:p>
            <a:r>
              <a:rPr lang="ru-RU" sz="2000" dirty="0"/>
              <a:t>{ 0, 0, 0, 0, 0,   0, 0, 0, 0, 2,   0, 2, 0, 0, 0 },</a:t>
            </a:r>
          </a:p>
          <a:p>
            <a:r>
              <a:rPr lang="ru-RU" sz="2000" dirty="0"/>
              <a:t>{ 0, 0, 1, 0, 0,   0, 0, 0, 0, 2,   0, 0, 0, 0, 0 },</a:t>
            </a:r>
          </a:p>
          <a:p>
            <a:r>
              <a:rPr lang="ru-RU" sz="2000" dirty="0"/>
              <a:t>{ 0, 0, 0, 0, 0,   0, 1, 0, 0, 0,   0, 2, 0, 0, 0 },</a:t>
            </a:r>
          </a:p>
          <a:p>
            <a:r>
              <a:rPr lang="ru-RU" sz="2000" dirty="0"/>
              <a:t>{ 0, 0, 0, 0, 0,   0, 0, 0, 0, 0,   0, 2, 0, 0, 0 },</a:t>
            </a:r>
          </a:p>
          <a:p>
            <a:r>
              <a:rPr lang="ru-RU" sz="2000" dirty="0"/>
              <a:t>{ 0, 0, 1, 0, 1,   0, 0, 0, 0, 0,   0, 2, 0, 0, 0 }</a:t>
            </a:r>
          </a:p>
          <a:p>
            <a:r>
              <a:rPr lang="ru-RU" sz="2000" dirty="0"/>
              <a:t>};</a:t>
            </a:r>
          </a:p>
          <a:p>
            <a:endParaRPr lang="ru-RU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steps = 0;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gold = 0;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68144" y="5351144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Коды ячеек</a:t>
            </a:r>
          </a:p>
          <a:p>
            <a:r>
              <a:rPr lang="ru-RU" dirty="0"/>
              <a:t>// 0 - свободно</a:t>
            </a:r>
          </a:p>
          <a:p>
            <a:r>
              <a:rPr lang="ru-RU" dirty="0"/>
              <a:t>// 1 - золото</a:t>
            </a:r>
          </a:p>
          <a:p>
            <a:r>
              <a:rPr lang="ru-RU" dirty="0"/>
              <a:t>// 2 - стена</a:t>
            </a:r>
          </a:p>
          <a:p>
            <a:r>
              <a:rPr lang="ru-RU" dirty="0"/>
              <a:t>// 3 - игрок</a:t>
            </a:r>
          </a:p>
        </p:txBody>
      </p:sp>
    </p:spTree>
    <p:extLst>
      <p:ext uri="{BB962C8B-B14F-4D97-AF65-F5344CB8AC3E}">
        <p14:creationId xmlns:p14="http://schemas.microsoft.com/office/powerpoint/2010/main" val="2648887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Virtual-Key Codes - </a:t>
            </a:r>
            <a:r>
              <a:rPr lang="en-US" b="1" dirty="0">
                <a:hlinkClick r:id="rId2"/>
              </a:rPr>
              <a:t>https://msdn.microsoft.com/ru-ru/library/windows/desktop/dd375731%28v=vs.85%29.aspx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1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Код функции </a:t>
            </a:r>
            <a:r>
              <a:rPr lang="en-US" sz="3200" b="1" dirty="0" err="1"/>
              <a:t>WndProc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WndProc</a:t>
            </a:r>
            <a:r>
              <a:rPr lang="en-US" sz="2000" dirty="0"/>
              <a:t>(HWND </a:t>
            </a:r>
            <a:r>
              <a:rPr lang="en-US" sz="2000" dirty="0" err="1"/>
              <a:t>hWnd</a:t>
            </a:r>
            <a:r>
              <a:rPr lang="en-US" sz="2000" dirty="0"/>
              <a:t>, 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switch (message)</a:t>
            </a:r>
          </a:p>
          <a:p>
            <a:r>
              <a:rPr lang="en-US" sz="2000" dirty="0"/>
              <a:t>	{</a:t>
            </a:r>
          </a:p>
          <a:p>
            <a:endParaRPr lang="en-US" sz="2000" dirty="0"/>
          </a:p>
          <a:p>
            <a:r>
              <a:rPr lang="en-US" sz="2800" dirty="0"/>
              <a:t>	case WM_PAINT: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PAINTSTRUCT </a:t>
            </a:r>
            <a:r>
              <a:rPr lang="en-US" sz="2800" dirty="0" err="1"/>
              <a:t>ps</a:t>
            </a:r>
            <a:r>
              <a:rPr lang="en-US" sz="2800" dirty="0"/>
              <a:t>;</a:t>
            </a:r>
          </a:p>
          <a:p>
            <a:r>
              <a:rPr lang="en-US" sz="2800" dirty="0"/>
              <a:t>		HDC </a:t>
            </a:r>
            <a:r>
              <a:rPr lang="en-US" sz="2800" dirty="0" err="1"/>
              <a:t>hdc</a:t>
            </a:r>
            <a:r>
              <a:rPr lang="en-US" sz="2800" dirty="0"/>
              <a:t> = </a:t>
            </a:r>
            <a:r>
              <a:rPr lang="en-US" sz="2800" dirty="0" err="1"/>
              <a:t>BeginPaint</a:t>
            </a:r>
            <a:r>
              <a:rPr lang="en-US" sz="2800" dirty="0"/>
              <a:t>(</a:t>
            </a:r>
            <a:r>
              <a:rPr lang="en-US" sz="2800" dirty="0" err="1"/>
              <a:t>hWnd</a:t>
            </a:r>
            <a:r>
              <a:rPr lang="en-US" sz="2800" dirty="0"/>
              <a:t>, &amp;</a:t>
            </a:r>
            <a:r>
              <a:rPr lang="en-US" sz="2800" dirty="0" err="1"/>
              <a:t>ps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		</a:t>
            </a:r>
            <a:r>
              <a:rPr lang="en-US" sz="2800" b="1" dirty="0" err="1"/>
              <a:t>DrawField</a:t>
            </a:r>
            <a:r>
              <a:rPr lang="en-US" sz="2800" b="1" dirty="0"/>
              <a:t>(</a:t>
            </a:r>
            <a:r>
              <a:rPr lang="en-US" sz="2800" b="1" dirty="0" err="1"/>
              <a:t>hdc</a:t>
            </a:r>
            <a:r>
              <a:rPr lang="en-US" sz="2800" b="1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		</a:t>
            </a:r>
            <a:r>
              <a:rPr lang="en-US" sz="2800" dirty="0" err="1"/>
              <a:t>EndPaint</a:t>
            </a:r>
            <a:r>
              <a:rPr lang="en-US" sz="2800" dirty="0"/>
              <a:t>(</a:t>
            </a:r>
            <a:r>
              <a:rPr lang="en-US" sz="2800" dirty="0" err="1"/>
              <a:t>hWnd</a:t>
            </a:r>
            <a:r>
              <a:rPr lang="en-US" sz="2800" dirty="0"/>
              <a:t>, &amp;</a:t>
            </a:r>
            <a:r>
              <a:rPr lang="en-US" sz="2800" dirty="0" err="1"/>
              <a:t>ps</a:t>
            </a:r>
            <a:r>
              <a:rPr lang="en-US" sz="2800" dirty="0"/>
              <a:t>);</a:t>
            </a:r>
          </a:p>
          <a:p>
            <a:r>
              <a:rPr lang="en-US" sz="2800" dirty="0"/>
              <a:t>	}</a:t>
            </a:r>
          </a:p>
          <a:p>
            <a:r>
              <a:rPr lang="en-US" sz="2000" dirty="0"/>
              <a:t>	break;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914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Код функции </a:t>
            </a:r>
            <a:r>
              <a:rPr lang="en-US" sz="3200" b="1" dirty="0" err="1"/>
              <a:t>WndProc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836712"/>
            <a:ext cx="85796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 WM_KEYDOWN:</a:t>
            </a:r>
          </a:p>
          <a:p>
            <a:r>
              <a:rPr lang="en-US" dirty="0"/>
              <a:t>		switch (</a:t>
            </a:r>
            <a:r>
              <a:rPr lang="en-US" dirty="0" err="1"/>
              <a:t>wParam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b="1" dirty="0"/>
              <a:t>		case VK_DOWN:</a:t>
            </a:r>
          </a:p>
          <a:p>
            <a:r>
              <a:rPr lang="en-US" b="1" dirty="0"/>
              <a:t>			</a:t>
            </a:r>
            <a:r>
              <a:rPr lang="en-US" b="1" dirty="0" err="1"/>
              <a:t>moveDown</a:t>
            </a:r>
            <a:r>
              <a:rPr lang="en-US" b="1" dirty="0"/>
              <a:t>();</a:t>
            </a:r>
          </a:p>
          <a:p>
            <a:r>
              <a:rPr lang="en-US" b="1" dirty="0"/>
              <a:t>			</a:t>
            </a:r>
            <a:r>
              <a:rPr lang="en-US" b="1" dirty="0" err="1"/>
              <a:t>InvalidateRect</a:t>
            </a:r>
            <a:r>
              <a:rPr lang="en-US" b="1" dirty="0"/>
              <a:t>(</a:t>
            </a:r>
            <a:r>
              <a:rPr lang="en-US" b="1" dirty="0" err="1"/>
              <a:t>hWnd</a:t>
            </a:r>
            <a:r>
              <a:rPr lang="en-US" b="1" dirty="0"/>
              <a:t>, NULL, TRUE);</a:t>
            </a:r>
          </a:p>
          <a:p>
            <a:r>
              <a:rPr lang="en-US" b="1" dirty="0"/>
              <a:t>			break;</a:t>
            </a:r>
          </a:p>
          <a:p>
            <a:r>
              <a:rPr lang="en-US" dirty="0"/>
              <a:t>		case VK_LEFT:</a:t>
            </a:r>
          </a:p>
          <a:p>
            <a:r>
              <a:rPr lang="en-US" dirty="0"/>
              <a:t>			</a:t>
            </a:r>
            <a:r>
              <a:rPr lang="en-US" b="1" dirty="0" err="1"/>
              <a:t>moveToLeft</a:t>
            </a:r>
            <a:r>
              <a:rPr lang="en-US" b="1" dirty="0"/>
              <a:t>();</a:t>
            </a:r>
          </a:p>
          <a:p>
            <a:r>
              <a:rPr lang="en-US" dirty="0"/>
              <a:t>			</a:t>
            </a:r>
            <a:r>
              <a:rPr lang="en-US" dirty="0" err="1"/>
              <a:t>InvalidateRect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NULL, TRUE);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VK_UP:</a:t>
            </a:r>
          </a:p>
          <a:p>
            <a:r>
              <a:rPr lang="en-US" dirty="0"/>
              <a:t>			</a:t>
            </a:r>
            <a:r>
              <a:rPr lang="en-US" b="1" dirty="0" err="1"/>
              <a:t>moveUp</a:t>
            </a:r>
            <a:r>
              <a:rPr lang="en-US" b="1" dirty="0"/>
              <a:t>();</a:t>
            </a:r>
          </a:p>
          <a:p>
            <a:r>
              <a:rPr lang="en-US" dirty="0"/>
              <a:t>			</a:t>
            </a:r>
            <a:r>
              <a:rPr lang="en-US" dirty="0" err="1"/>
              <a:t>InvalidateRect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NULL, TRUE);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VK_RIGHT:</a:t>
            </a:r>
          </a:p>
          <a:p>
            <a:r>
              <a:rPr lang="en-US" dirty="0"/>
              <a:t>			</a:t>
            </a:r>
            <a:r>
              <a:rPr lang="en-US" b="1" dirty="0" err="1"/>
              <a:t>moveToRight</a:t>
            </a:r>
            <a:r>
              <a:rPr lang="en-US" b="1" dirty="0"/>
              <a:t>();</a:t>
            </a:r>
          </a:p>
          <a:p>
            <a:r>
              <a:rPr lang="en-US" dirty="0"/>
              <a:t>			</a:t>
            </a:r>
            <a:r>
              <a:rPr lang="en-US" dirty="0" err="1"/>
              <a:t>InvalidateRect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NULL, TRUE);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break;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3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2800" b="1" dirty="0"/>
              <a:t>Изменение состояния игры: двигаем игрока влево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548680"/>
            <a:ext cx="85796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moveToLeft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	while (</a:t>
            </a:r>
            <a:r>
              <a:rPr lang="en-US" dirty="0" err="1"/>
              <a:t>i</a:t>
            </a:r>
            <a:r>
              <a:rPr lang="en-US" dirty="0"/>
              <a:t> &lt; N) {</a:t>
            </a:r>
          </a:p>
          <a:p>
            <a:r>
              <a:rPr lang="en-US" dirty="0"/>
              <a:t>		j = 1;</a:t>
            </a:r>
          </a:p>
          <a:p>
            <a:r>
              <a:rPr lang="en-US" dirty="0"/>
              <a:t>		while (j &lt; M) {</a:t>
            </a:r>
          </a:p>
          <a:p>
            <a:r>
              <a:rPr lang="en-US" dirty="0"/>
              <a:t>			if (a[</a:t>
            </a:r>
            <a:r>
              <a:rPr lang="en-US" dirty="0" err="1"/>
              <a:t>i</a:t>
            </a:r>
            <a:r>
              <a:rPr lang="en-US" dirty="0"/>
              <a:t>][j] == 3) {</a:t>
            </a:r>
          </a:p>
          <a:p>
            <a:r>
              <a:rPr lang="en-US" dirty="0"/>
              <a:t>				if (a[</a:t>
            </a:r>
            <a:r>
              <a:rPr lang="en-US" dirty="0" err="1"/>
              <a:t>i</a:t>
            </a:r>
            <a:r>
              <a:rPr lang="en-US" dirty="0"/>
              <a:t>][j - 1] == 0) {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 - 1] = 3;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					steps++;</a:t>
            </a:r>
          </a:p>
          <a:p>
            <a:pPr lvl="8"/>
            <a:r>
              <a:rPr lang="en-US" dirty="0"/>
              <a:t>} else if (a[</a:t>
            </a:r>
            <a:r>
              <a:rPr lang="en-US" dirty="0" err="1"/>
              <a:t>i</a:t>
            </a:r>
            <a:r>
              <a:rPr lang="en-US" dirty="0"/>
              <a:t>][j - 1] == 1) {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 - 1] = 3;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					steps++;</a:t>
            </a:r>
          </a:p>
          <a:p>
            <a:r>
              <a:rPr lang="en-US" dirty="0"/>
              <a:t>					gold++;</a:t>
            </a:r>
          </a:p>
          <a:p>
            <a:r>
              <a:rPr lang="en-US" dirty="0"/>
              <a:t>				</a:t>
            </a:r>
            <a:r>
              <a:rPr lang="ru-RU" dirty="0"/>
              <a:t>}</a:t>
            </a:r>
          </a:p>
          <a:p>
            <a:r>
              <a:rPr lang="en-US" dirty="0"/>
              <a:t>			</a:t>
            </a:r>
            <a:r>
              <a:rPr lang="ru-RU" dirty="0"/>
              <a:t>}</a:t>
            </a:r>
          </a:p>
          <a:p>
            <a:r>
              <a:rPr lang="en-US" dirty="0"/>
              <a:t>			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sz="1600" dirty="0"/>
              <a:t>	</a:t>
            </a:r>
            <a:r>
              <a:rPr lang="ru-RU" sz="1600" dirty="0"/>
              <a:t>}</a:t>
            </a:r>
          </a:p>
          <a:p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Изменение состояния игры: двигаем игрока вправо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moveToRight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	while (</a:t>
            </a:r>
            <a:r>
              <a:rPr lang="en-US" dirty="0" err="1"/>
              <a:t>i</a:t>
            </a:r>
            <a:r>
              <a:rPr lang="en-US" dirty="0"/>
              <a:t> &lt; N) 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j = M - 2;</a:t>
            </a:r>
          </a:p>
          <a:p>
            <a:r>
              <a:rPr lang="en-US" dirty="0"/>
              <a:t>		while ( j &gt;= 0) {</a:t>
            </a:r>
          </a:p>
          <a:p>
            <a:r>
              <a:rPr lang="en-US" dirty="0"/>
              <a:t>			if (a[</a:t>
            </a:r>
            <a:r>
              <a:rPr lang="en-US" dirty="0" err="1"/>
              <a:t>i</a:t>
            </a:r>
            <a:r>
              <a:rPr lang="en-US" dirty="0"/>
              <a:t>][j] == 3) {</a:t>
            </a:r>
          </a:p>
          <a:p>
            <a:r>
              <a:rPr lang="en-US" dirty="0"/>
              <a:t>				if (a[</a:t>
            </a:r>
            <a:r>
              <a:rPr lang="en-US" dirty="0" err="1"/>
              <a:t>i</a:t>
            </a:r>
            <a:r>
              <a:rPr lang="en-US" dirty="0"/>
              <a:t>][j + 1] == 0) {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 + 1] = 3;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					steps++;</a:t>
            </a:r>
          </a:p>
          <a:p>
            <a:r>
              <a:rPr lang="en-US" dirty="0"/>
              <a:t>				</a:t>
            </a:r>
            <a:r>
              <a:rPr lang="ru-RU" dirty="0"/>
              <a:t>}</a:t>
            </a:r>
            <a:r>
              <a:rPr lang="en-US" dirty="0"/>
              <a:t> else if (a[</a:t>
            </a:r>
            <a:r>
              <a:rPr lang="en-US" dirty="0" err="1"/>
              <a:t>i</a:t>
            </a:r>
            <a:r>
              <a:rPr lang="en-US" dirty="0"/>
              <a:t>][j + 1] == 1) {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 + 1] = 3;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					steps++;</a:t>
            </a:r>
          </a:p>
          <a:p>
            <a:r>
              <a:rPr lang="en-US" dirty="0"/>
              <a:t>					gold++;</a:t>
            </a:r>
          </a:p>
          <a:p>
            <a:r>
              <a:rPr lang="en-US" dirty="0"/>
              <a:t>				</a:t>
            </a:r>
            <a:r>
              <a:rPr lang="ru-RU" dirty="0"/>
              <a:t>}</a:t>
            </a:r>
          </a:p>
          <a:p>
            <a:r>
              <a:rPr lang="en-US" dirty="0"/>
              <a:t>			</a:t>
            </a:r>
            <a:r>
              <a:rPr lang="ru-RU" dirty="0"/>
              <a:t>}</a:t>
            </a:r>
          </a:p>
          <a:p>
            <a:r>
              <a:rPr lang="en-US" dirty="0"/>
              <a:t>			j--;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06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Изменение состояния игры: двигаем игрока вверх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moveUp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/>
              <a:t>	while (</a:t>
            </a:r>
            <a:r>
              <a:rPr lang="en-US" dirty="0" err="1"/>
              <a:t>i</a:t>
            </a:r>
            <a:r>
              <a:rPr lang="en-US" dirty="0"/>
              <a:t> &lt; N) 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j = 0;</a:t>
            </a:r>
          </a:p>
          <a:p>
            <a:r>
              <a:rPr lang="en-US" dirty="0"/>
              <a:t>		while (j &lt; M) {</a:t>
            </a:r>
          </a:p>
          <a:p>
            <a:r>
              <a:rPr lang="en-US" dirty="0"/>
              <a:t>			if (a[</a:t>
            </a:r>
            <a:r>
              <a:rPr lang="en-US" dirty="0" err="1"/>
              <a:t>i</a:t>
            </a:r>
            <a:r>
              <a:rPr lang="en-US" dirty="0"/>
              <a:t>][j] == 3) {</a:t>
            </a:r>
          </a:p>
          <a:p>
            <a:r>
              <a:rPr lang="en-US" dirty="0"/>
              <a:t>				if (a[</a:t>
            </a:r>
            <a:r>
              <a:rPr lang="en-US" dirty="0" err="1"/>
              <a:t>i</a:t>
            </a:r>
            <a:r>
              <a:rPr lang="en-US" dirty="0"/>
              <a:t> - 1][j] == 0) {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 - 1][j] = 3;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					steps++;</a:t>
            </a:r>
          </a:p>
          <a:p>
            <a:r>
              <a:rPr lang="en-US" dirty="0"/>
              <a:t>				</a:t>
            </a:r>
            <a:r>
              <a:rPr lang="ru-RU" dirty="0"/>
              <a:t>}</a:t>
            </a:r>
            <a:r>
              <a:rPr lang="en-US" dirty="0"/>
              <a:t> else if (a[</a:t>
            </a:r>
            <a:r>
              <a:rPr lang="en-US" dirty="0" err="1"/>
              <a:t>i</a:t>
            </a:r>
            <a:r>
              <a:rPr lang="en-US" dirty="0"/>
              <a:t> - 1][j] == 1) {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 - 1][j] = 3;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					steps++;</a:t>
            </a:r>
          </a:p>
          <a:p>
            <a:r>
              <a:rPr lang="en-US" dirty="0"/>
              <a:t>					gold++;</a:t>
            </a:r>
          </a:p>
          <a:p>
            <a:r>
              <a:rPr lang="en-US" dirty="0"/>
              <a:t>				</a:t>
            </a:r>
            <a:r>
              <a:rPr lang="ru-RU" dirty="0"/>
              <a:t>}</a:t>
            </a:r>
          </a:p>
          <a:p>
            <a:r>
              <a:rPr lang="en-US" dirty="0"/>
              <a:t>			</a:t>
            </a:r>
            <a:r>
              <a:rPr lang="ru-RU" dirty="0"/>
              <a:t>}</a:t>
            </a:r>
          </a:p>
          <a:p>
            <a:r>
              <a:rPr lang="en-US" dirty="0"/>
              <a:t>			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2800" b="1" dirty="0"/>
              <a:t>Изменение состояния игры: двигаем игрока вниз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836" y="692696"/>
            <a:ext cx="857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moveDown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N;</a:t>
            </a:r>
          </a:p>
          <a:p>
            <a:r>
              <a:rPr lang="en-US" dirty="0"/>
              <a:t>	while (</a:t>
            </a:r>
            <a:r>
              <a:rPr lang="en-US" dirty="0" err="1"/>
              <a:t>i</a:t>
            </a:r>
            <a:r>
              <a:rPr lang="en-US" dirty="0"/>
              <a:t> &gt;= 0) 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j = 0;</a:t>
            </a:r>
          </a:p>
          <a:p>
            <a:r>
              <a:rPr lang="en-US" dirty="0"/>
              <a:t>		while (j &lt; M) {</a:t>
            </a:r>
          </a:p>
          <a:p>
            <a:r>
              <a:rPr lang="en-US" dirty="0"/>
              <a:t>			if (a[</a:t>
            </a:r>
            <a:r>
              <a:rPr lang="en-US" dirty="0" err="1"/>
              <a:t>i</a:t>
            </a:r>
            <a:r>
              <a:rPr lang="en-US" dirty="0"/>
              <a:t>][j] == 3) {</a:t>
            </a:r>
          </a:p>
          <a:p>
            <a:r>
              <a:rPr lang="en-US" dirty="0"/>
              <a:t>				if (a[</a:t>
            </a:r>
            <a:r>
              <a:rPr lang="en-US" dirty="0" err="1"/>
              <a:t>i</a:t>
            </a:r>
            <a:r>
              <a:rPr lang="en-US" dirty="0"/>
              <a:t> + 1][j] == 0) {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 + 1][j] = 3;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					steps++;</a:t>
            </a:r>
          </a:p>
          <a:p>
            <a:r>
              <a:rPr lang="en-US" dirty="0"/>
              <a:t>				</a:t>
            </a:r>
            <a:r>
              <a:rPr lang="ru-RU" dirty="0"/>
              <a:t>}</a:t>
            </a:r>
            <a:r>
              <a:rPr lang="en-US" dirty="0"/>
              <a:t> else if (a[</a:t>
            </a:r>
            <a:r>
              <a:rPr lang="en-US" dirty="0" err="1"/>
              <a:t>i</a:t>
            </a:r>
            <a:r>
              <a:rPr lang="en-US" dirty="0"/>
              <a:t> + 1][j] == 1) {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 + 1][j] = 3;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][j] = 0;</a:t>
            </a:r>
          </a:p>
          <a:p>
            <a:r>
              <a:rPr lang="en-US" dirty="0"/>
              <a:t>					steps++;</a:t>
            </a:r>
          </a:p>
          <a:p>
            <a:r>
              <a:rPr lang="en-US" dirty="0"/>
              <a:t>					gold++;</a:t>
            </a:r>
          </a:p>
          <a:p>
            <a:r>
              <a:rPr lang="en-US" dirty="0"/>
              <a:t>				</a:t>
            </a:r>
            <a:r>
              <a:rPr lang="ru-RU" dirty="0"/>
              <a:t>}</a:t>
            </a:r>
          </a:p>
          <a:p>
            <a:r>
              <a:rPr lang="en-US" dirty="0"/>
              <a:t>			</a:t>
            </a:r>
            <a:r>
              <a:rPr lang="ru-RU" dirty="0"/>
              <a:t>}</a:t>
            </a:r>
          </a:p>
          <a:p>
            <a:r>
              <a:rPr lang="en-US" dirty="0"/>
              <a:t>			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	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2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2961</Words>
  <Application>Microsoft Office PowerPoint</Application>
  <PresentationFormat>Экран (4:3)</PresentationFormat>
  <Paragraphs>382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Arial</vt:lpstr>
      <vt:lpstr>Calibri</vt:lpstr>
      <vt:lpstr>Тема Office</vt:lpstr>
      <vt:lpstr>Основы программирования Лабораторная работа №8</vt:lpstr>
      <vt:lpstr>Делаем игру на основе 2D массива</vt:lpstr>
      <vt:lpstr>Кодируем состояние игры в 2D массиве</vt:lpstr>
      <vt:lpstr>Код функции WndProc</vt:lpstr>
      <vt:lpstr>Код функции WndProc</vt:lpstr>
      <vt:lpstr>Изменение состояния игры: двигаем игрока влево</vt:lpstr>
      <vt:lpstr>Изменение состояния игры: двигаем игрока вправо</vt:lpstr>
      <vt:lpstr>Изменение состояния игры: двигаем игрока вверх</vt:lpstr>
      <vt:lpstr>Изменение состояния игры: двигаем игрока вниз</vt:lpstr>
      <vt:lpstr>Отрисовка состояния игры</vt:lpstr>
      <vt:lpstr>Отрисовка состояния игры (2)</vt:lpstr>
      <vt:lpstr>Отрисовка состояния игры (3)</vt:lpstr>
      <vt:lpstr>Отрисовка состояния игры (4)</vt:lpstr>
      <vt:lpstr>Отрисовка состояния игры (5)</vt:lpstr>
      <vt:lpstr>Вставь в правильное место!!</vt:lpstr>
      <vt:lpstr>Задача 1. Собрать игру из исходников!</vt:lpstr>
      <vt:lpstr>Задача 1.1</vt:lpstr>
      <vt:lpstr>Задача 2.</vt:lpstr>
      <vt:lpstr>Задача 3.</vt:lpstr>
      <vt:lpstr>Задача 4.</vt:lpstr>
      <vt:lpstr>Задача 5.1*.</vt:lpstr>
      <vt:lpstr>Задача 5.2*.</vt:lpstr>
      <vt:lpstr>Задача 6*.</vt:lpstr>
      <vt:lpstr>Домашнее задание общее </vt:lpstr>
      <vt:lpstr>Домашнее задание – на 3-4</vt:lpstr>
      <vt:lpstr>Домашнее задание – набор 1</vt:lpstr>
      <vt:lpstr>Домашнее задание – набор 2</vt:lpstr>
      <vt:lpstr>Домашнее задание – на 4-5</vt:lpstr>
      <vt:lpstr>Отчет по лабораторной работе</vt:lpstr>
      <vt:lpstr>Источники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kot</dc:creator>
  <cp:lastModifiedBy>Oleg</cp:lastModifiedBy>
  <cp:revision>237</cp:revision>
  <dcterms:created xsi:type="dcterms:W3CDTF">2013-03-04T04:10:22Z</dcterms:created>
  <dcterms:modified xsi:type="dcterms:W3CDTF">2021-10-16T05:43:04Z</dcterms:modified>
</cp:coreProperties>
</file>