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643" r:id="rId3"/>
    <p:sldId id="645" r:id="rId4"/>
    <p:sldId id="658" r:id="rId5"/>
    <p:sldId id="646" r:id="rId6"/>
    <p:sldId id="647" r:id="rId7"/>
    <p:sldId id="648" r:id="rId8"/>
    <p:sldId id="659" r:id="rId9"/>
    <p:sldId id="660" r:id="rId10"/>
    <p:sldId id="661" r:id="rId11"/>
    <p:sldId id="649" r:id="rId12"/>
    <p:sldId id="663" r:id="rId13"/>
    <p:sldId id="650" r:id="rId14"/>
    <p:sldId id="655" r:id="rId15"/>
    <p:sldId id="657" r:id="rId16"/>
    <p:sldId id="567" r:id="rId17"/>
    <p:sldId id="669" r:id="rId18"/>
    <p:sldId id="568" r:id="rId19"/>
    <p:sldId id="611" r:id="rId20"/>
    <p:sldId id="566" r:id="rId21"/>
    <p:sldId id="616" r:id="rId22"/>
    <p:sldId id="672" r:id="rId23"/>
    <p:sldId id="664" r:id="rId24"/>
    <p:sldId id="673" r:id="rId25"/>
    <p:sldId id="674" r:id="rId26"/>
    <p:sldId id="670" r:id="rId27"/>
    <p:sldId id="675" r:id="rId28"/>
    <p:sldId id="676" r:id="rId29"/>
    <p:sldId id="677" r:id="rId30"/>
    <p:sldId id="671" r:id="rId31"/>
    <p:sldId id="666" r:id="rId32"/>
    <p:sldId id="667" r:id="rId33"/>
    <p:sldId id="668" r:id="rId34"/>
    <p:sldId id="638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643"/>
            <p14:sldId id="645"/>
            <p14:sldId id="658"/>
            <p14:sldId id="646"/>
            <p14:sldId id="647"/>
            <p14:sldId id="648"/>
            <p14:sldId id="659"/>
            <p14:sldId id="660"/>
            <p14:sldId id="661"/>
            <p14:sldId id="649"/>
            <p14:sldId id="663"/>
            <p14:sldId id="650"/>
            <p14:sldId id="655"/>
            <p14:sldId id="657"/>
            <p14:sldId id="567"/>
            <p14:sldId id="669"/>
            <p14:sldId id="568"/>
            <p14:sldId id="611"/>
            <p14:sldId id="566"/>
            <p14:sldId id="616"/>
            <p14:sldId id="672"/>
            <p14:sldId id="664"/>
            <p14:sldId id="673"/>
            <p14:sldId id="674"/>
            <p14:sldId id="670"/>
            <p14:sldId id="675"/>
            <p14:sldId id="676"/>
            <p14:sldId id="677"/>
            <p14:sldId id="671"/>
            <p14:sldId id="666"/>
            <p14:sldId id="667"/>
            <p14:sldId id="668"/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F9DF-2801-4E6B-A2F0-8F9684678CE1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E74D-D04E-4168-A6B2-203B4DF28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windows/desktop/dd375731(v=vs.85)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windows/desktop/dd375731(v=vs.85)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windows/desktop/dd375731(v=vs.85)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712968" cy="2403699"/>
          </a:xfrm>
        </p:spPr>
        <p:txBody>
          <a:bodyPr>
            <a:normAutofit/>
          </a:bodyPr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Лабораторная работа №6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3500674"/>
            <a:ext cx="489384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dirty="0"/>
              <a:t>switch</a:t>
            </a:r>
            <a:endParaRPr lang="ru-RU" sz="2800" dirty="0"/>
          </a:p>
          <a:p>
            <a:r>
              <a:rPr lang="en-US" sz="2800" dirty="0" err="1"/>
              <a:t>WinAPI</a:t>
            </a:r>
            <a:r>
              <a:rPr lang="en-US" sz="2800" dirty="0"/>
              <a:t> </a:t>
            </a:r>
            <a:r>
              <a:rPr lang="ru-RU" sz="2800" dirty="0"/>
              <a:t>– Работа с клавиатурой</a:t>
            </a:r>
          </a:p>
          <a:p>
            <a:r>
              <a:rPr lang="ru-RU" sz="2800" dirty="0"/>
              <a:t>Игра №0</a:t>
            </a: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5085184"/>
            <a:ext cx="6400800" cy="744488"/>
          </a:xfrm>
        </p:spPr>
        <p:txBody>
          <a:bodyPr>
            <a:normAutofit fontScale="85000" lnSpcReduction="20000"/>
          </a:bodyPr>
          <a:lstStyle/>
          <a:p>
            <a:pPr algn="r"/>
            <a:endParaRPr lang="ru-RU" dirty="0"/>
          </a:p>
          <a:p>
            <a:pPr algn="l"/>
            <a:r>
              <a:rPr lang="ru-RU" sz="2400" dirty="0"/>
              <a:t>Власенко Олег </a:t>
            </a:r>
            <a:r>
              <a:rPr lang="ru-RU" sz="2400" dirty="0" err="1"/>
              <a:t>Федосович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Рисуем прицел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DrawSight</a:t>
            </a:r>
            <a:r>
              <a:rPr lang="en-US" sz="2000" dirty="0"/>
              <a:t>(HDC </a:t>
            </a:r>
            <a:r>
              <a:rPr lang="en-US" sz="2000" dirty="0" err="1"/>
              <a:t>hdc</a:t>
            </a:r>
            <a:r>
              <a:rPr lang="en-US" sz="2000" dirty="0"/>
              <a:t>) {</a:t>
            </a:r>
          </a:p>
          <a:p>
            <a:r>
              <a:rPr lang="ru-RU" sz="2000" dirty="0"/>
              <a:t>	</a:t>
            </a:r>
            <a:r>
              <a:rPr lang="en-US" sz="2000" dirty="0"/>
              <a:t>HPEN </a:t>
            </a:r>
            <a:r>
              <a:rPr lang="en-US" sz="2000" dirty="0" err="1"/>
              <a:t>hPen</a:t>
            </a:r>
            <a:r>
              <a:rPr lang="en-US" sz="2000" dirty="0"/>
              <a:t> = </a:t>
            </a:r>
            <a:r>
              <a:rPr lang="en-US" sz="2000" dirty="0" err="1"/>
              <a:t>CreatePen</a:t>
            </a:r>
            <a:r>
              <a:rPr lang="en-US" sz="2000" dirty="0"/>
              <a:t>(PS_SOLID, 1, RGB(128, 0, 0));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hPen</a:t>
            </a:r>
            <a:r>
              <a:rPr lang="en-US" sz="2000" dirty="0"/>
              <a:t>);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- 40,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- 40,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+ 40,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+ 40);</a:t>
            </a:r>
          </a:p>
          <a:p>
            <a:r>
              <a:rPr lang="ru-RU" sz="2000" dirty="0"/>
              <a:t>	</a:t>
            </a:r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- 30,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- 30,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+ 30,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+ 30);</a:t>
            </a:r>
          </a:p>
          <a:p>
            <a:r>
              <a:rPr lang="ru-RU" sz="2000" dirty="0"/>
              <a:t>	</a:t>
            </a:r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- 20,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- 20,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+ 20,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+ 20);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 err="1"/>
              <a:t>MoveToEx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- 50,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, NULL);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LineTo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+ 50,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);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 err="1"/>
              <a:t>MoveToEx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- 50, NULL);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LineTo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+ 50);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DeleteObject</a:t>
            </a:r>
            <a:r>
              <a:rPr lang="en-US" sz="2000" dirty="0"/>
              <a:t>(</a:t>
            </a:r>
            <a:r>
              <a:rPr lang="en-US" sz="2000" dirty="0" err="1"/>
              <a:t>hPen</a:t>
            </a:r>
            <a:r>
              <a:rPr lang="en-US" sz="2000" dirty="0"/>
              <a:t>);</a:t>
            </a:r>
          </a:p>
          <a:p>
            <a:r>
              <a:rPr lang="ru-RU" sz="2000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866317"/>
            <a:ext cx="2304256" cy="237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55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перемещением прицела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 WM_KEYDOWN:</a:t>
            </a:r>
          </a:p>
          <a:p>
            <a:r>
              <a:rPr lang="en-US" dirty="0"/>
              <a:t>		switch (</a:t>
            </a:r>
            <a:r>
              <a:rPr lang="en-US" dirty="0" err="1"/>
              <a:t>wParam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b="1" dirty="0"/>
              <a:t>		case VK_DOWN:</a:t>
            </a:r>
          </a:p>
          <a:p>
            <a:r>
              <a:rPr lang="en-US" b="1" dirty="0"/>
              <a:t>			</a:t>
            </a:r>
            <a:r>
              <a:rPr lang="en-US" b="1" dirty="0" err="1"/>
              <a:t>moveDown</a:t>
            </a:r>
            <a:r>
              <a:rPr lang="en-US" b="1" dirty="0"/>
              <a:t>();</a:t>
            </a:r>
          </a:p>
          <a:p>
            <a:r>
              <a:rPr lang="en-US" b="1" dirty="0"/>
              <a:t>			</a:t>
            </a:r>
            <a:r>
              <a:rPr lang="en-US" b="1" dirty="0" err="1"/>
              <a:t>InvalidateRect</a:t>
            </a:r>
            <a:r>
              <a:rPr lang="en-US" b="1" dirty="0"/>
              <a:t>(</a:t>
            </a:r>
            <a:r>
              <a:rPr lang="en-US" b="1" dirty="0" err="1"/>
              <a:t>hWnd</a:t>
            </a:r>
            <a:r>
              <a:rPr lang="en-US" b="1" dirty="0"/>
              <a:t>, NULL, TRUE);</a:t>
            </a:r>
          </a:p>
          <a:p>
            <a:r>
              <a:rPr lang="en-US" b="1" dirty="0"/>
              <a:t>			break;</a:t>
            </a:r>
          </a:p>
          <a:p>
            <a:r>
              <a:rPr lang="en-US" dirty="0"/>
              <a:t>		case VK_LEFT:</a:t>
            </a:r>
          </a:p>
          <a:p>
            <a:r>
              <a:rPr lang="en-US" dirty="0"/>
              <a:t>			</a:t>
            </a:r>
            <a:r>
              <a:rPr lang="en-US" b="1" dirty="0" err="1"/>
              <a:t>moveToLeft</a:t>
            </a:r>
            <a:r>
              <a:rPr lang="en-US" b="1" dirty="0"/>
              <a:t>();</a:t>
            </a:r>
          </a:p>
          <a:p>
            <a:r>
              <a:rPr lang="en-US" dirty="0"/>
              <a:t>			</a:t>
            </a:r>
            <a:r>
              <a:rPr lang="en-US" dirty="0" err="1"/>
              <a:t>InvalidateRect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NULL, TRUE);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VK_UP:</a:t>
            </a:r>
          </a:p>
          <a:p>
            <a:r>
              <a:rPr lang="en-US" dirty="0"/>
              <a:t>			</a:t>
            </a:r>
            <a:r>
              <a:rPr lang="en-US" b="1" dirty="0" err="1"/>
              <a:t>moveUp</a:t>
            </a:r>
            <a:r>
              <a:rPr lang="en-US" b="1" dirty="0"/>
              <a:t>();</a:t>
            </a:r>
          </a:p>
          <a:p>
            <a:r>
              <a:rPr lang="en-US" dirty="0"/>
              <a:t>			</a:t>
            </a:r>
            <a:r>
              <a:rPr lang="en-US" dirty="0" err="1"/>
              <a:t>InvalidateRect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NULL, TRUE);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VK_RIGHT:</a:t>
            </a:r>
          </a:p>
          <a:p>
            <a:r>
              <a:rPr lang="en-US" dirty="0"/>
              <a:t>			</a:t>
            </a:r>
            <a:r>
              <a:rPr lang="en-US" b="1" dirty="0" err="1"/>
              <a:t>moveToRight</a:t>
            </a:r>
            <a:r>
              <a:rPr lang="en-US" b="1" dirty="0"/>
              <a:t>();</a:t>
            </a:r>
          </a:p>
          <a:p>
            <a:r>
              <a:rPr lang="en-US" dirty="0"/>
              <a:t>			</a:t>
            </a:r>
            <a:r>
              <a:rPr lang="en-US" dirty="0" err="1"/>
              <a:t>InvalidateRect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NULL, TRUE);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break;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87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Собственно перемещение прицела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moveDown</a:t>
            </a:r>
            <a:r>
              <a:rPr lang="en-US" sz="2000" dirty="0"/>
              <a:t>() {</a:t>
            </a:r>
          </a:p>
          <a:p>
            <a:r>
              <a:rPr lang="ru-RU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+= 10;</a:t>
            </a:r>
          </a:p>
          <a:p>
            <a:r>
              <a:rPr lang="ru-RU" sz="2000" dirty="0"/>
              <a:t>}</a:t>
            </a:r>
          </a:p>
          <a:p>
            <a:endParaRPr lang="ru-RU" sz="2000" dirty="0"/>
          </a:p>
          <a:p>
            <a:r>
              <a:rPr lang="en-US" sz="2000" dirty="0"/>
              <a:t>void </a:t>
            </a:r>
            <a:r>
              <a:rPr lang="en-US" sz="2000" dirty="0" err="1"/>
              <a:t>moveToLeft</a:t>
            </a:r>
            <a:r>
              <a:rPr lang="en-US" sz="2000" dirty="0"/>
              <a:t>() {</a:t>
            </a:r>
          </a:p>
          <a:p>
            <a:r>
              <a:rPr lang="ru-RU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-= 10;</a:t>
            </a:r>
          </a:p>
          <a:p>
            <a:r>
              <a:rPr lang="ru-RU" sz="2000" dirty="0"/>
              <a:t>}</a:t>
            </a:r>
          </a:p>
          <a:p>
            <a:endParaRPr lang="ru-RU" sz="2000" dirty="0"/>
          </a:p>
          <a:p>
            <a:r>
              <a:rPr lang="en-US" sz="2000" dirty="0"/>
              <a:t>void </a:t>
            </a:r>
            <a:r>
              <a:rPr lang="en-US" sz="2000" dirty="0" err="1"/>
              <a:t>moveUp</a:t>
            </a:r>
            <a:r>
              <a:rPr lang="en-US" sz="2000" dirty="0"/>
              <a:t>() {</a:t>
            </a:r>
          </a:p>
          <a:p>
            <a:r>
              <a:rPr lang="ru-RU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scopeY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-= 10;</a:t>
            </a:r>
          </a:p>
          <a:p>
            <a:r>
              <a:rPr lang="ru-RU" sz="2000" dirty="0"/>
              <a:t>}</a:t>
            </a:r>
          </a:p>
          <a:p>
            <a:endParaRPr lang="ru-RU" sz="2000" dirty="0"/>
          </a:p>
          <a:p>
            <a:r>
              <a:rPr lang="en-US" sz="2000" dirty="0"/>
              <a:t>void </a:t>
            </a:r>
            <a:r>
              <a:rPr lang="en-US" sz="2000" dirty="0" err="1"/>
              <a:t>moveToRight</a:t>
            </a:r>
            <a:r>
              <a:rPr lang="en-US" sz="2000" dirty="0"/>
              <a:t>() {</a:t>
            </a:r>
          </a:p>
          <a:p>
            <a:r>
              <a:rPr lang="ru-RU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scopeX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+= 10;</a:t>
            </a:r>
          </a:p>
          <a:p>
            <a:r>
              <a:rPr lang="ru-RU" sz="2000" dirty="0"/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214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огнем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 WM_KEYDOWN:</a:t>
            </a:r>
          </a:p>
          <a:p>
            <a:r>
              <a:rPr lang="en-US" dirty="0"/>
              <a:t>		switch (</a:t>
            </a:r>
            <a:r>
              <a:rPr lang="en-US" dirty="0" err="1"/>
              <a:t>wParam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b="1" dirty="0"/>
              <a:t>	</a:t>
            </a:r>
            <a:r>
              <a:rPr lang="en-US" dirty="0"/>
              <a:t>	case VK_DOWN:</a:t>
            </a:r>
            <a:endParaRPr lang="ru-RU" dirty="0"/>
          </a:p>
          <a:p>
            <a:r>
              <a:rPr lang="ru-RU" dirty="0"/>
              <a:t>			…</a:t>
            </a:r>
          </a:p>
          <a:p>
            <a:r>
              <a:rPr lang="en-US" dirty="0"/>
              <a:t> 			break;</a:t>
            </a:r>
          </a:p>
          <a:p>
            <a:endParaRPr lang="ru-RU" dirty="0"/>
          </a:p>
          <a:p>
            <a:r>
              <a:rPr lang="ru-RU" dirty="0"/>
              <a:t>		</a:t>
            </a:r>
            <a:r>
              <a:rPr lang="en-US" b="1" dirty="0"/>
              <a:t>case VK_RETURN:</a:t>
            </a:r>
          </a:p>
          <a:p>
            <a:r>
              <a:rPr lang="ru-RU" b="1" dirty="0"/>
              <a:t>			</a:t>
            </a:r>
            <a:r>
              <a:rPr lang="en-US" b="1" dirty="0"/>
              <a:t>if (</a:t>
            </a:r>
            <a:r>
              <a:rPr lang="en-US" b="1" dirty="0" err="1"/>
              <a:t>insideTarget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scopeX</a:t>
            </a:r>
            <a:r>
              <a:rPr lang="en-US" b="1" dirty="0">
                <a:solidFill>
                  <a:srgbClr val="FF0000"/>
                </a:solidFill>
              </a:rPr>
              <a:t> , </a:t>
            </a:r>
            <a:r>
              <a:rPr lang="en-US" b="1" dirty="0" err="1">
                <a:solidFill>
                  <a:srgbClr val="FF0000"/>
                </a:solidFill>
              </a:rPr>
              <a:t>scopeY</a:t>
            </a:r>
            <a:r>
              <a:rPr lang="en-US" b="1" dirty="0"/>
              <a:t>)) {</a:t>
            </a:r>
          </a:p>
          <a:p>
            <a:r>
              <a:rPr lang="ru-RU" b="1" dirty="0"/>
              <a:t>				</a:t>
            </a:r>
            <a:r>
              <a:rPr lang="en-US" b="1" dirty="0">
                <a:solidFill>
                  <a:srgbClr val="FF0000"/>
                </a:solidFill>
              </a:rPr>
              <a:t>hit++;</a:t>
            </a:r>
          </a:p>
          <a:p>
            <a:r>
              <a:rPr lang="ru-RU" b="1" dirty="0"/>
              <a:t>			}</a:t>
            </a:r>
          </a:p>
          <a:p>
            <a:r>
              <a:rPr lang="ru-RU" b="1" dirty="0"/>
              <a:t>			</a:t>
            </a:r>
            <a:r>
              <a:rPr lang="en-US" b="1" dirty="0"/>
              <a:t>else {</a:t>
            </a:r>
          </a:p>
          <a:p>
            <a:r>
              <a:rPr lang="ru-RU" b="1" dirty="0"/>
              <a:t>				</a:t>
            </a:r>
            <a:r>
              <a:rPr lang="en-US" b="1" dirty="0">
                <a:solidFill>
                  <a:srgbClr val="FF0000"/>
                </a:solidFill>
              </a:rPr>
              <a:t>missed++;</a:t>
            </a:r>
          </a:p>
          <a:p>
            <a:r>
              <a:rPr lang="ru-RU" b="1" dirty="0"/>
              <a:t>			}</a:t>
            </a:r>
          </a:p>
          <a:p>
            <a:endParaRPr lang="ru-RU" dirty="0"/>
          </a:p>
          <a:p>
            <a:r>
              <a:rPr lang="ru-RU" dirty="0"/>
              <a:t>			</a:t>
            </a:r>
            <a:r>
              <a:rPr lang="en-US" dirty="0" err="1"/>
              <a:t>InvalidateRect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NULL, TRUE);</a:t>
            </a:r>
          </a:p>
          <a:p>
            <a:r>
              <a:rPr lang="ru-RU" dirty="0"/>
              <a:t>			</a:t>
            </a:r>
            <a:r>
              <a:rPr lang="en-US" dirty="0"/>
              <a:t>break;</a:t>
            </a:r>
            <a:endParaRPr lang="ru-RU" dirty="0"/>
          </a:p>
          <a:p>
            <a:endParaRPr lang="en-US" dirty="0"/>
          </a:p>
          <a:p>
            <a:r>
              <a:rPr lang="en-US" dirty="0"/>
              <a:t>		}</a:t>
            </a:r>
          </a:p>
          <a:p>
            <a:r>
              <a:rPr lang="en-US" dirty="0"/>
              <a:t>		break;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87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Проверка попадания в цель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insideTarget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x, </a:t>
            </a:r>
            <a:r>
              <a:rPr lang="en-US" sz="2000" dirty="0" err="1"/>
              <a:t>int</a:t>
            </a:r>
            <a:r>
              <a:rPr lang="en-US" sz="2000" dirty="0"/>
              <a:t> y) {</a:t>
            </a:r>
          </a:p>
          <a:p>
            <a:r>
              <a:rPr lang="en-US" sz="2000" b="1" dirty="0"/>
              <a:t>       if (x &lt; </a:t>
            </a:r>
            <a:r>
              <a:rPr lang="en-US" sz="2000" b="1" dirty="0" err="1">
                <a:solidFill>
                  <a:srgbClr val="FF0000"/>
                </a:solidFill>
              </a:rPr>
              <a:t>targetCx</a:t>
            </a:r>
            <a:r>
              <a:rPr lang="en-US" sz="2000" b="1" dirty="0">
                <a:solidFill>
                  <a:srgbClr val="FF0000"/>
                </a:solidFill>
              </a:rPr>
              <a:t> - </a:t>
            </a:r>
            <a:r>
              <a:rPr lang="en-US" sz="2000" b="1" dirty="0" err="1">
                <a:solidFill>
                  <a:srgbClr val="FF0000"/>
                </a:solidFill>
              </a:rPr>
              <a:t>targetSize</a:t>
            </a:r>
            <a:r>
              <a:rPr lang="en-US" sz="2000" b="1" dirty="0"/>
              <a:t>)</a:t>
            </a:r>
          </a:p>
          <a:p>
            <a:r>
              <a:rPr lang="ru-RU" sz="2000" b="1" dirty="0"/>
              <a:t>		</a:t>
            </a:r>
            <a:r>
              <a:rPr lang="en-US" sz="2000" b="1" dirty="0"/>
              <a:t>return 0;</a:t>
            </a:r>
          </a:p>
          <a:p>
            <a:r>
              <a:rPr lang="en-US" sz="2000" dirty="0"/>
              <a:t>       if (x &gt; </a:t>
            </a:r>
            <a:r>
              <a:rPr lang="en-US" sz="2000" b="1" dirty="0" err="1">
                <a:solidFill>
                  <a:srgbClr val="FF0000"/>
                </a:solidFill>
              </a:rPr>
              <a:t>targetCx</a:t>
            </a:r>
            <a:r>
              <a:rPr lang="en-US" sz="2000" dirty="0">
                <a:solidFill>
                  <a:srgbClr val="FF0000"/>
                </a:solidFill>
              </a:rPr>
              <a:t> + </a:t>
            </a:r>
            <a:r>
              <a:rPr lang="en-US" sz="2000" b="1" dirty="0" err="1">
                <a:solidFill>
                  <a:srgbClr val="FF0000"/>
                </a:solidFill>
              </a:rPr>
              <a:t>targetSize</a:t>
            </a:r>
            <a:r>
              <a:rPr lang="en-US" sz="2000" dirty="0"/>
              <a:t>)</a:t>
            </a:r>
          </a:p>
          <a:p>
            <a:r>
              <a:rPr lang="ru-RU" sz="2000" dirty="0"/>
              <a:t>		</a:t>
            </a:r>
            <a:r>
              <a:rPr lang="en-US" sz="2000" dirty="0"/>
              <a:t>return 0;</a:t>
            </a:r>
          </a:p>
          <a:p>
            <a:r>
              <a:rPr lang="en-US" sz="2000" dirty="0"/>
              <a:t>       if (y &lt; </a:t>
            </a:r>
            <a:r>
              <a:rPr lang="en-US" sz="2000" b="1" dirty="0" err="1">
                <a:solidFill>
                  <a:srgbClr val="FF0000"/>
                </a:solidFill>
              </a:rPr>
              <a:t>targetCy</a:t>
            </a:r>
            <a:r>
              <a:rPr lang="en-US" sz="2000" dirty="0">
                <a:solidFill>
                  <a:srgbClr val="FF0000"/>
                </a:solidFill>
              </a:rPr>
              <a:t> - </a:t>
            </a:r>
            <a:r>
              <a:rPr lang="en-US" sz="2000" b="1" dirty="0" err="1">
                <a:solidFill>
                  <a:srgbClr val="FF0000"/>
                </a:solidFill>
              </a:rPr>
              <a:t>target</a:t>
            </a:r>
            <a:r>
              <a:rPr lang="en-US" sz="2000" dirty="0" err="1">
                <a:solidFill>
                  <a:srgbClr val="FF0000"/>
                </a:solidFill>
              </a:rPr>
              <a:t>Size</a:t>
            </a:r>
            <a:r>
              <a:rPr lang="en-US" sz="2000" dirty="0"/>
              <a:t>)</a:t>
            </a:r>
          </a:p>
          <a:p>
            <a:r>
              <a:rPr lang="ru-RU" sz="2000" dirty="0"/>
              <a:t>		</a:t>
            </a:r>
            <a:r>
              <a:rPr lang="en-US" sz="2000" dirty="0"/>
              <a:t>return 0;</a:t>
            </a:r>
          </a:p>
          <a:p>
            <a:r>
              <a:rPr lang="en-US" sz="2000" dirty="0"/>
              <a:t>       if (y &gt; </a:t>
            </a:r>
            <a:r>
              <a:rPr lang="en-US" sz="2000" b="1" dirty="0" err="1">
                <a:solidFill>
                  <a:srgbClr val="FF0000"/>
                </a:solidFill>
              </a:rPr>
              <a:t>targetCy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+ </a:t>
            </a:r>
            <a:r>
              <a:rPr lang="en-US" sz="2000" b="1" dirty="0" err="1">
                <a:solidFill>
                  <a:srgbClr val="FF0000"/>
                </a:solidFill>
              </a:rPr>
              <a:t>targetSize</a:t>
            </a:r>
            <a:r>
              <a:rPr lang="en-US" sz="2000" dirty="0"/>
              <a:t>)</a:t>
            </a:r>
          </a:p>
          <a:p>
            <a:r>
              <a:rPr lang="ru-RU" sz="2000" dirty="0"/>
              <a:t>		</a:t>
            </a:r>
            <a:r>
              <a:rPr lang="en-US" sz="2000" dirty="0"/>
              <a:t>return 0;</a:t>
            </a:r>
          </a:p>
          <a:p>
            <a:r>
              <a:rPr lang="en-US" sz="2000" b="1" dirty="0"/>
              <a:t>       return 1;</a:t>
            </a:r>
          </a:p>
          <a:p>
            <a:r>
              <a:rPr lang="ru-RU" sz="2000" dirty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29" y="2780929"/>
            <a:ext cx="158829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09" y="2780929"/>
            <a:ext cx="158829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39" y="971792"/>
            <a:ext cx="1749375" cy="158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80" y="4509120"/>
            <a:ext cx="1681892" cy="152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03" y="2671153"/>
            <a:ext cx="1859649" cy="16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65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Собрать код игры из исходников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Поиграть в игру 2-3 минуты</a:t>
            </a:r>
          </a:p>
        </p:txBody>
      </p:sp>
    </p:spTree>
    <p:extLst>
      <p:ext uri="{BB962C8B-B14F-4D97-AF65-F5344CB8AC3E}">
        <p14:creationId xmlns:p14="http://schemas.microsoft.com/office/powerpoint/2010/main" val="350300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креста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Cross(HDC </a:t>
            </a:r>
            <a:r>
              <a:rPr lang="en-US" dirty="0" err="1"/>
              <a:t>hdc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cx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cy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size</a:t>
            </a:r>
            <a:r>
              <a:rPr lang="en-US" dirty="0"/>
              <a:t>) {</a:t>
            </a:r>
          </a:p>
          <a:p>
            <a:r>
              <a:rPr lang="en-US" dirty="0"/>
              <a:t>	HPEN </a:t>
            </a:r>
            <a:r>
              <a:rPr lang="en-US" dirty="0" err="1"/>
              <a:t>hPen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hPen</a:t>
            </a:r>
            <a:r>
              <a:rPr lang="en-US" dirty="0"/>
              <a:t> = </a:t>
            </a:r>
            <a:r>
              <a:rPr lang="en-US" dirty="0" err="1"/>
              <a:t>CreatePen</a:t>
            </a:r>
            <a:r>
              <a:rPr lang="en-US" dirty="0"/>
              <a:t>(PS_SOLID, 2, RGB(0, 255, 0));</a:t>
            </a:r>
          </a:p>
          <a:p>
            <a:r>
              <a:rPr lang="en-US" dirty="0"/>
              <a:t>	</a:t>
            </a:r>
            <a:r>
              <a:rPr lang="en-US" dirty="0" err="1"/>
              <a:t>SelectObject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</a:t>
            </a:r>
            <a:r>
              <a:rPr lang="en-US" dirty="0" err="1"/>
              <a:t>hPen</a:t>
            </a:r>
            <a:r>
              <a:rPr lang="en-US" dirty="0"/>
              <a:t>);</a:t>
            </a:r>
            <a:endParaRPr lang="ru-RU" dirty="0"/>
          </a:p>
          <a:p>
            <a:r>
              <a:rPr lang="en-US" b="1" dirty="0"/>
              <a:t>	</a:t>
            </a:r>
            <a:r>
              <a:rPr lang="en-US" b="1" dirty="0" err="1"/>
              <a:t>MoveToEx</a:t>
            </a:r>
            <a:r>
              <a:rPr lang="en-US" b="1" dirty="0"/>
              <a:t>(</a:t>
            </a:r>
            <a:r>
              <a:rPr lang="en-US" b="1" dirty="0" err="1"/>
              <a:t>hdc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</a:t>
            </a:r>
            <a:r>
              <a:rPr lang="en-US" b="1" dirty="0"/>
              <a:t> -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cy,</a:t>
            </a:r>
            <a:r>
              <a:rPr lang="en-US" b="1" dirty="0"/>
              <a:t> NULL);</a:t>
            </a:r>
          </a:p>
          <a:p>
            <a:r>
              <a:rPr lang="en-US" b="1" dirty="0"/>
              <a:t>	</a:t>
            </a:r>
            <a:r>
              <a:rPr lang="en-US" b="1" dirty="0" err="1"/>
              <a:t>LineTo</a:t>
            </a:r>
            <a:r>
              <a:rPr lang="en-US" b="1" dirty="0"/>
              <a:t>(</a:t>
            </a:r>
            <a:r>
              <a:rPr lang="en-US" b="1" dirty="0" err="1"/>
              <a:t>hdc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</a:t>
            </a:r>
            <a:r>
              <a:rPr lang="en-US" b="1" dirty="0"/>
              <a:t> +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</a:t>
            </a:r>
            <a:r>
              <a:rPr lang="en-US" b="1" dirty="0"/>
              <a:t>);</a:t>
            </a:r>
            <a:endParaRPr lang="ru-RU" b="1" dirty="0"/>
          </a:p>
          <a:p>
            <a:r>
              <a:rPr lang="en-US" b="1" dirty="0"/>
              <a:t>	</a:t>
            </a:r>
            <a:r>
              <a:rPr lang="en-US" b="1" dirty="0" err="1"/>
              <a:t>MoveToEx</a:t>
            </a:r>
            <a:r>
              <a:rPr lang="en-US" b="1" dirty="0"/>
              <a:t>(</a:t>
            </a:r>
            <a:r>
              <a:rPr lang="en-US" b="1" dirty="0" err="1"/>
              <a:t>hdc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</a:t>
            </a:r>
            <a:r>
              <a:rPr lang="en-US" b="1" dirty="0"/>
              <a:t> -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, NULL);</a:t>
            </a:r>
          </a:p>
          <a:p>
            <a:r>
              <a:rPr lang="en-US" b="1" dirty="0"/>
              <a:t>	</a:t>
            </a:r>
            <a:r>
              <a:rPr lang="en-US" b="1" dirty="0" err="1"/>
              <a:t>LineTo</a:t>
            </a:r>
            <a:r>
              <a:rPr lang="en-US" b="1" dirty="0"/>
              <a:t>(</a:t>
            </a:r>
            <a:r>
              <a:rPr lang="en-US" b="1" dirty="0" err="1"/>
              <a:t>hdc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</a:t>
            </a:r>
            <a:r>
              <a:rPr lang="en-US" b="1" dirty="0"/>
              <a:t> +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);</a:t>
            </a:r>
            <a:endParaRPr lang="ru-RU" b="1" dirty="0"/>
          </a:p>
          <a:p>
            <a:r>
              <a:rPr lang="ru-RU" dirty="0"/>
              <a:t>	</a:t>
            </a:r>
            <a:r>
              <a:rPr lang="en-US" dirty="0" err="1"/>
              <a:t>DeleteObject</a:t>
            </a:r>
            <a:r>
              <a:rPr lang="en-US" dirty="0"/>
              <a:t>(</a:t>
            </a:r>
            <a:r>
              <a:rPr lang="en-US" dirty="0" err="1"/>
              <a:t>hPen</a:t>
            </a:r>
            <a:r>
              <a:rPr lang="en-US" dirty="0"/>
              <a:t>);</a:t>
            </a:r>
            <a:endParaRPr lang="en-US" b="1" dirty="0"/>
          </a:p>
          <a:p>
            <a:r>
              <a:rPr lang="ru-RU" dirty="0"/>
              <a:t>}</a:t>
            </a:r>
          </a:p>
          <a:p>
            <a:r>
              <a:rPr lang="ru-RU" sz="1600" dirty="0"/>
              <a:t> …</a:t>
            </a:r>
            <a:endParaRPr lang="en-US" sz="1600" dirty="0"/>
          </a:p>
          <a:p>
            <a:r>
              <a:rPr lang="en-US" sz="1600" dirty="0"/>
              <a:t> case WM_PAINT:</a:t>
            </a:r>
          </a:p>
          <a:p>
            <a:r>
              <a:rPr lang="ru-RU" sz="1600" dirty="0"/>
              <a:t>        {</a:t>
            </a:r>
          </a:p>
          <a:p>
            <a:r>
              <a:rPr lang="en-US" sz="1600" dirty="0"/>
              <a:t>            PAINTSTRUCT </a:t>
            </a:r>
            <a:r>
              <a:rPr lang="en-US" sz="1600" dirty="0" err="1"/>
              <a:t>ps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HDC </a:t>
            </a:r>
            <a:r>
              <a:rPr lang="en-US" sz="1600" dirty="0" err="1"/>
              <a:t>hdc</a:t>
            </a:r>
            <a:r>
              <a:rPr lang="en-US" sz="1600" dirty="0"/>
              <a:t> = </a:t>
            </a:r>
            <a:r>
              <a:rPr lang="en-US" sz="1600" dirty="0" err="1"/>
              <a:t>BeginPaint</a:t>
            </a:r>
            <a:r>
              <a:rPr lang="en-US" sz="1600" dirty="0"/>
              <a:t>(</a:t>
            </a:r>
            <a:r>
              <a:rPr lang="en-US" sz="1600" dirty="0" err="1"/>
              <a:t>hWnd</a:t>
            </a:r>
            <a:r>
              <a:rPr lang="en-US" sz="1600" dirty="0"/>
              <a:t>, &amp;</a:t>
            </a:r>
            <a:r>
              <a:rPr lang="en-US" sz="1600" dirty="0" err="1"/>
              <a:t>ps</a:t>
            </a:r>
            <a:r>
              <a:rPr lang="en-US" sz="1600" dirty="0"/>
              <a:t>);</a:t>
            </a:r>
          </a:p>
          <a:p>
            <a:r>
              <a:rPr lang="ru-RU" sz="1600" dirty="0"/>
              <a:t>            // TODO: Добавьте сюда любой код прорисовки, использующий HDC...</a:t>
            </a:r>
          </a:p>
          <a:p>
            <a:r>
              <a:rPr lang="ru-RU" sz="1600" dirty="0"/>
              <a:t>            </a:t>
            </a:r>
            <a:r>
              <a:rPr lang="en-US" sz="1600" b="1" dirty="0"/>
              <a:t>Cross(</a:t>
            </a:r>
            <a:r>
              <a:rPr lang="en-US" sz="1600" b="1" dirty="0" err="1"/>
              <a:t>hdc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200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70C0"/>
                </a:solidFill>
              </a:rPr>
              <a:t>160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7030A0"/>
                </a:solidFill>
              </a:rPr>
              <a:t>80</a:t>
            </a:r>
            <a:r>
              <a:rPr lang="en-US" sz="1600" b="1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EndPaint</a:t>
            </a:r>
            <a:r>
              <a:rPr lang="en-US" sz="1600" dirty="0"/>
              <a:t>(</a:t>
            </a:r>
            <a:r>
              <a:rPr lang="en-US" sz="1600" dirty="0" err="1"/>
              <a:t>hWnd</a:t>
            </a:r>
            <a:r>
              <a:rPr lang="en-US" sz="1600" dirty="0"/>
              <a:t>, &amp;</a:t>
            </a:r>
            <a:r>
              <a:rPr lang="en-US" sz="1600" dirty="0" err="1"/>
              <a:t>ps</a:t>
            </a:r>
            <a:r>
              <a:rPr lang="en-US" sz="1600" dirty="0"/>
              <a:t>);</a:t>
            </a:r>
          </a:p>
          <a:p>
            <a:r>
              <a:rPr lang="ru-RU" sz="1600" dirty="0"/>
              <a:t>        }</a:t>
            </a:r>
          </a:p>
          <a:p>
            <a:r>
              <a:rPr lang="en-US" sz="1600" dirty="0"/>
              <a:t>        break;</a:t>
            </a:r>
            <a:endParaRPr 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55787"/>
            <a:ext cx="3851920" cy="33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92696"/>
            <a:ext cx="2892127" cy="269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46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рекурсивного креста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RecursiveCross</a:t>
            </a:r>
            <a:r>
              <a:rPr lang="en-US" sz="2400" dirty="0"/>
              <a:t>(HDC </a:t>
            </a:r>
            <a:r>
              <a:rPr lang="en-US" sz="2400" dirty="0" err="1"/>
              <a:t>hdc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cx, </a:t>
            </a:r>
            <a:r>
              <a:rPr lang="en-US" sz="2400" dirty="0" err="1"/>
              <a:t>int</a:t>
            </a:r>
            <a:r>
              <a:rPr lang="en-US" sz="2400" dirty="0"/>
              <a:t> cy, </a:t>
            </a:r>
            <a:r>
              <a:rPr lang="en-US" sz="2400" dirty="0" err="1"/>
              <a:t>int</a:t>
            </a:r>
            <a:r>
              <a:rPr lang="en-US" sz="2400" dirty="0"/>
              <a:t> size) {</a:t>
            </a:r>
          </a:p>
          <a:p>
            <a:r>
              <a:rPr lang="en-US" sz="2400" dirty="0"/>
              <a:t>	Cross(</a:t>
            </a:r>
            <a:r>
              <a:rPr lang="en-US" sz="2400" dirty="0" err="1"/>
              <a:t>hdc</a:t>
            </a:r>
            <a:r>
              <a:rPr lang="en-US" sz="2400" dirty="0"/>
              <a:t>, cx, cy, size);</a:t>
            </a:r>
            <a:r>
              <a:rPr lang="en-US" sz="2400" dirty="0">
                <a:solidFill>
                  <a:srgbClr val="00B050"/>
                </a:solidFill>
              </a:rPr>
              <a:t> // Cross() </a:t>
            </a:r>
            <a:r>
              <a:rPr lang="ru-RU" sz="2400" dirty="0">
                <a:solidFill>
                  <a:srgbClr val="00B050"/>
                </a:solidFill>
              </a:rPr>
              <a:t>см </a:t>
            </a:r>
            <a:r>
              <a:rPr lang="ru-RU" sz="2400" dirty="0" err="1">
                <a:solidFill>
                  <a:srgbClr val="00B050"/>
                </a:solidFill>
              </a:rPr>
              <a:t>лаб</a:t>
            </a:r>
            <a:r>
              <a:rPr lang="ru-RU" sz="2400" dirty="0">
                <a:solidFill>
                  <a:srgbClr val="00B050"/>
                </a:solidFill>
              </a:rPr>
              <a:t> раб  11</a:t>
            </a:r>
            <a:endParaRPr lang="en-US" sz="2400" dirty="0"/>
          </a:p>
          <a:p>
            <a:r>
              <a:rPr lang="en-US" sz="2400" dirty="0"/>
              <a:t>	if (size &lt; 10) {</a:t>
            </a:r>
          </a:p>
          <a:p>
            <a:r>
              <a:rPr lang="en-US" sz="2400" dirty="0"/>
              <a:t>		return;</a:t>
            </a:r>
          </a:p>
          <a:p>
            <a:r>
              <a:rPr lang="en-US" sz="2400" dirty="0"/>
              <a:t>	</a:t>
            </a:r>
            <a:r>
              <a:rPr lang="ru-RU" sz="2400" dirty="0"/>
              <a:t>}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RecursiveCross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- size, cy, size / 2);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RecursiveCross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cx, cy - size, size / 2);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RecursiveCross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+ size, cy, size / 2);</a:t>
            </a:r>
          </a:p>
          <a:p>
            <a:r>
              <a:rPr lang="ru-RU" sz="2400" dirty="0"/>
              <a:t>}</a:t>
            </a:r>
            <a:endParaRPr lang="en-US" sz="2400" dirty="0"/>
          </a:p>
          <a:p>
            <a:r>
              <a:rPr lang="en-US" sz="2400" b="1" dirty="0"/>
              <a:t>…</a:t>
            </a:r>
            <a:r>
              <a:rPr lang="ru-RU" sz="2400" b="1" dirty="0"/>
              <a:t>	</a:t>
            </a:r>
            <a:endParaRPr lang="en-US" sz="2400" b="1" dirty="0"/>
          </a:p>
          <a:p>
            <a:r>
              <a:rPr lang="en-US" sz="2400" dirty="0" err="1"/>
              <a:t>RecursiveCross</a:t>
            </a:r>
            <a:r>
              <a:rPr lang="en-US" sz="2400" dirty="0"/>
              <a:t>(</a:t>
            </a:r>
            <a:r>
              <a:rPr lang="en-US" sz="2400" dirty="0" err="1"/>
              <a:t>hdc</a:t>
            </a:r>
            <a:r>
              <a:rPr lang="en-US" sz="2400" dirty="0"/>
              <a:t>, 200, 160, 80);</a:t>
            </a:r>
          </a:p>
          <a:p>
            <a:endParaRPr lang="en-US" sz="24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85" y="3789040"/>
            <a:ext cx="3305487" cy="30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11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треугольника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Triangle(HDC </a:t>
            </a:r>
            <a:r>
              <a:rPr lang="en-US" dirty="0" err="1"/>
              <a:t>hdc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cx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cy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size</a:t>
            </a:r>
            <a:r>
              <a:rPr lang="en-US" dirty="0"/>
              <a:t>) {</a:t>
            </a:r>
          </a:p>
          <a:p>
            <a:r>
              <a:rPr lang="ru-RU" dirty="0"/>
              <a:t>	</a:t>
            </a:r>
            <a:r>
              <a:rPr lang="en-US" dirty="0"/>
              <a:t>HPEN </a:t>
            </a:r>
            <a:r>
              <a:rPr lang="en-US" dirty="0" err="1"/>
              <a:t>hPen</a:t>
            </a:r>
            <a:r>
              <a:rPr lang="en-US" dirty="0"/>
              <a:t>;</a:t>
            </a:r>
          </a:p>
          <a:p>
            <a:r>
              <a:rPr lang="ru-RU" dirty="0"/>
              <a:t>	</a:t>
            </a:r>
            <a:r>
              <a:rPr lang="en-US" dirty="0" err="1"/>
              <a:t>hPen</a:t>
            </a:r>
            <a:r>
              <a:rPr lang="en-US" dirty="0"/>
              <a:t> = </a:t>
            </a:r>
            <a:r>
              <a:rPr lang="en-US" dirty="0" err="1"/>
              <a:t>CreatePen</a:t>
            </a:r>
            <a:r>
              <a:rPr lang="en-US" dirty="0"/>
              <a:t>(PS_SOLID, 2, RGB(0, 0, 255)); </a:t>
            </a:r>
          </a:p>
          <a:p>
            <a:r>
              <a:rPr lang="ru-RU" dirty="0"/>
              <a:t>	</a:t>
            </a:r>
            <a:r>
              <a:rPr lang="en-US" dirty="0" err="1"/>
              <a:t>SelectObject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</a:t>
            </a:r>
            <a:r>
              <a:rPr lang="en-US" dirty="0" err="1"/>
              <a:t>hPen</a:t>
            </a:r>
            <a:r>
              <a:rPr lang="en-US" dirty="0"/>
              <a:t>);</a:t>
            </a:r>
          </a:p>
          <a:p>
            <a:endParaRPr lang="ru-RU" dirty="0"/>
          </a:p>
          <a:p>
            <a:r>
              <a:rPr lang="ru-RU" b="1" dirty="0"/>
              <a:t>	</a:t>
            </a:r>
            <a:r>
              <a:rPr lang="en-US" b="1" dirty="0" err="1"/>
              <a:t>MoveToEx</a:t>
            </a:r>
            <a:r>
              <a:rPr lang="en-US" b="1" dirty="0"/>
              <a:t>(</a:t>
            </a:r>
            <a:r>
              <a:rPr lang="en-US" b="1" dirty="0" err="1"/>
              <a:t>hdc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</a:t>
            </a:r>
            <a:r>
              <a:rPr lang="en-US" b="1" dirty="0"/>
              <a:t> -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, NULL);</a:t>
            </a:r>
          </a:p>
          <a:p>
            <a:r>
              <a:rPr lang="ru-RU" b="1" dirty="0"/>
              <a:t>	</a:t>
            </a:r>
            <a:r>
              <a:rPr lang="en-US" b="1" dirty="0" err="1"/>
              <a:t>LineTo</a:t>
            </a:r>
            <a:r>
              <a:rPr lang="en-US" b="1" dirty="0"/>
              <a:t>(</a:t>
            </a:r>
            <a:r>
              <a:rPr lang="en-US" b="1" dirty="0" err="1"/>
              <a:t>hdc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</a:t>
            </a:r>
            <a:r>
              <a:rPr lang="en-US" b="1" dirty="0"/>
              <a:t> +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</a:t>
            </a:r>
            <a:r>
              <a:rPr lang="en-US" b="1" dirty="0"/>
              <a:t> +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);</a:t>
            </a:r>
          </a:p>
          <a:p>
            <a:r>
              <a:rPr lang="ru-RU" b="1" dirty="0"/>
              <a:t>	</a:t>
            </a:r>
            <a:r>
              <a:rPr lang="en-US" b="1" dirty="0" err="1"/>
              <a:t>LineTo</a:t>
            </a:r>
            <a:r>
              <a:rPr lang="en-US" b="1" dirty="0"/>
              <a:t>(</a:t>
            </a:r>
            <a:r>
              <a:rPr lang="en-US" b="1" dirty="0" err="1"/>
              <a:t>hdc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</a:t>
            </a:r>
            <a:r>
              <a:rPr lang="en-US" b="1" dirty="0"/>
              <a:t> -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</a:t>
            </a:r>
            <a:r>
              <a:rPr lang="en-US" b="1" dirty="0"/>
              <a:t> +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);</a:t>
            </a:r>
          </a:p>
          <a:p>
            <a:r>
              <a:rPr lang="ru-RU" b="1" dirty="0"/>
              <a:t>	</a:t>
            </a:r>
            <a:r>
              <a:rPr lang="en-US" b="1" dirty="0" err="1"/>
              <a:t>LineTo</a:t>
            </a:r>
            <a:r>
              <a:rPr lang="en-US" b="1" dirty="0"/>
              <a:t>(</a:t>
            </a:r>
            <a:r>
              <a:rPr lang="en-US" b="1" dirty="0" err="1"/>
              <a:t>hdc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</a:t>
            </a:r>
            <a:r>
              <a:rPr lang="en-US" b="1" dirty="0"/>
              <a:t> -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);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DeleteObject</a:t>
            </a:r>
            <a:r>
              <a:rPr lang="en-US" dirty="0"/>
              <a:t>(</a:t>
            </a:r>
            <a:r>
              <a:rPr lang="en-US" dirty="0" err="1"/>
              <a:t>hPen</a:t>
            </a:r>
            <a:r>
              <a:rPr lang="en-US" dirty="0"/>
              <a:t>);</a:t>
            </a:r>
          </a:p>
          <a:p>
            <a:r>
              <a:rPr lang="ru-RU" dirty="0"/>
              <a:t>}</a:t>
            </a:r>
            <a:endParaRPr lang="en-US" dirty="0"/>
          </a:p>
          <a:p>
            <a:r>
              <a:rPr lang="ru-RU" sz="1600" dirty="0"/>
              <a:t>…</a:t>
            </a:r>
            <a:endParaRPr lang="en-US" sz="1600" dirty="0"/>
          </a:p>
          <a:p>
            <a:r>
              <a:rPr lang="en-US" sz="1600" dirty="0"/>
              <a:t> case WM_PAINT:</a:t>
            </a:r>
          </a:p>
          <a:p>
            <a:r>
              <a:rPr lang="ru-RU" sz="1600" dirty="0"/>
              <a:t>        {</a:t>
            </a:r>
          </a:p>
          <a:p>
            <a:r>
              <a:rPr lang="en-US" sz="1600" dirty="0"/>
              <a:t>            PAINTSTRUCT </a:t>
            </a:r>
            <a:r>
              <a:rPr lang="en-US" sz="1600" dirty="0" err="1"/>
              <a:t>ps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HDC </a:t>
            </a:r>
            <a:r>
              <a:rPr lang="en-US" sz="1600" dirty="0" err="1"/>
              <a:t>hdc</a:t>
            </a:r>
            <a:r>
              <a:rPr lang="en-US" sz="1600" dirty="0"/>
              <a:t> = </a:t>
            </a:r>
            <a:r>
              <a:rPr lang="en-US" sz="1600" dirty="0" err="1"/>
              <a:t>BeginPaint</a:t>
            </a:r>
            <a:r>
              <a:rPr lang="en-US" sz="1600" dirty="0"/>
              <a:t>(</a:t>
            </a:r>
            <a:r>
              <a:rPr lang="en-US" sz="1600" dirty="0" err="1"/>
              <a:t>hWnd</a:t>
            </a:r>
            <a:r>
              <a:rPr lang="en-US" sz="1600" dirty="0"/>
              <a:t>, &amp;</a:t>
            </a:r>
            <a:r>
              <a:rPr lang="en-US" sz="1600" dirty="0" err="1"/>
              <a:t>ps</a:t>
            </a:r>
            <a:r>
              <a:rPr lang="en-US" sz="1600" dirty="0"/>
              <a:t>);</a:t>
            </a:r>
          </a:p>
          <a:p>
            <a:r>
              <a:rPr lang="ru-RU" sz="1600" dirty="0"/>
              <a:t>            // TODO: Добавьте сюда любой код прорисовки, использующий HDC...</a:t>
            </a:r>
          </a:p>
          <a:p>
            <a:r>
              <a:rPr lang="ru-RU" sz="1600" dirty="0"/>
              <a:t>            </a:t>
            </a:r>
            <a:r>
              <a:rPr lang="en-US" sz="1600" b="1" dirty="0"/>
              <a:t>Triangle(</a:t>
            </a:r>
            <a:r>
              <a:rPr lang="en-US" sz="1600" b="1" dirty="0" err="1"/>
              <a:t>hdc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200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70C0"/>
                </a:solidFill>
              </a:rPr>
              <a:t>160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7030A0"/>
                </a:solidFill>
              </a:rPr>
              <a:t>80</a:t>
            </a:r>
            <a:r>
              <a:rPr lang="en-US" sz="1600" b="1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EndPaint</a:t>
            </a:r>
            <a:r>
              <a:rPr lang="en-US" sz="1600" dirty="0"/>
              <a:t>(</a:t>
            </a:r>
            <a:r>
              <a:rPr lang="en-US" sz="1600" dirty="0" err="1"/>
              <a:t>hWnd</a:t>
            </a:r>
            <a:r>
              <a:rPr lang="en-US" sz="1600" dirty="0"/>
              <a:t>, &amp;</a:t>
            </a:r>
            <a:r>
              <a:rPr lang="en-US" sz="1600" dirty="0" err="1"/>
              <a:t>ps</a:t>
            </a:r>
            <a:r>
              <a:rPr lang="en-US" sz="1600" dirty="0"/>
              <a:t>);</a:t>
            </a:r>
          </a:p>
          <a:p>
            <a:r>
              <a:rPr lang="ru-RU" sz="1600" dirty="0"/>
              <a:t>        }</a:t>
            </a:r>
          </a:p>
          <a:p>
            <a:r>
              <a:rPr lang="en-US" sz="1600" dirty="0"/>
              <a:t>        break;</a:t>
            </a:r>
            <a:endParaRPr 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91" y="3356992"/>
            <a:ext cx="3987346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64" y="548680"/>
            <a:ext cx="2666073" cy="271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24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рекурсивной фигуры с треугольником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RecursiveTriangle</a:t>
            </a:r>
            <a:r>
              <a:rPr lang="en-US" sz="2400" dirty="0"/>
              <a:t>(HDC </a:t>
            </a:r>
            <a:r>
              <a:rPr lang="en-US" sz="2400" dirty="0" err="1"/>
              <a:t>hdc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cx, </a:t>
            </a:r>
            <a:r>
              <a:rPr lang="en-US" sz="2400" dirty="0" err="1"/>
              <a:t>int</a:t>
            </a:r>
            <a:r>
              <a:rPr lang="en-US" sz="2400" dirty="0"/>
              <a:t> cy, </a:t>
            </a:r>
            <a:r>
              <a:rPr lang="en-US" sz="2400" dirty="0" err="1"/>
              <a:t>int</a:t>
            </a:r>
            <a:r>
              <a:rPr lang="en-US" sz="2400" dirty="0"/>
              <a:t> size) {</a:t>
            </a:r>
          </a:p>
          <a:p>
            <a:r>
              <a:rPr lang="en-US" sz="2400" dirty="0"/>
              <a:t>	Triangle(</a:t>
            </a:r>
            <a:r>
              <a:rPr lang="en-US" sz="2400" dirty="0" err="1"/>
              <a:t>hdc</a:t>
            </a:r>
            <a:r>
              <a:rPr lang="en-US" sz="2400" dirty="0"/>
              <a:t>, cx, cy, size);</a:t>
            </a:r>
            <a:r>
              <a:rPr lang="ru-RU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// Triangle() </a:t>
            </a:r>
            <a:r>
              <a:rPr lang="ru-RU" sz="2400" dirty="0">
                <a:solidFill>
                  <a:srgbClr val="00B050"/>
                </a:solidFill>
              </a:rPr>
              <a:t>см </a:t>
            </a:r>
            <a:r>
              <a:rPr lang="ru-RU" sz="2400" dirty="0" err="1">
                <a:solidFill>
                  <a:srgbClr val="00B050"/>
                </a:solidFill>
              </a:rPr>
              <a:t>лаб</a:t>
            </a:r>
            <a:r>
              <a:rPr lang="ru-RU" sz="2400" dirty="0">
                <a:solidFill>
                  <a:srgbClr val="00B050"/>
                </a:solidFill>
              </a:rPr>
              <a:t> раб  11</a:t>
            </a:r>
            <a:endParaRPr lang="ru-RU" sz="2400" dirty="0"/>
          </a:p>
          <a:p>
            <a:r>
              <a:rPr lang="en-US" sz="2400" dirty="0"/>
              <a:t>	if (size &lt; 10) {</a:t>
            </a:r>
          </a:p>
          <a:p>
            <a:r>
              <a:rPr lang="en-US" sz="2400" dirty="0"/>
              <a:t>		return;</a:t>
            </a:r>
          </a:p>
          <a:p>
            <a:r>
              <a:rPr lang="en-US" sz="2400" dirty="0"/>
              <a:t>	</a:t>
            </a:r>
            <a:r>
              <a:rPr lang="ru-RU" sz="2400" dirty="0"/>
              <a:t>}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RecursiveTriangle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cx, cy - size, size / 2);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RecursiveTriangle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+ size, cy + size, size / 2);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RecursiveTriangle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- size, cy + size, size / 2);</a:t>
            </a:r>
          </a:p>
          <a:p>
            <a:r>
              <a:rPr lang="ru-RU" sz="2400" dirty="0"/>
              <a:t>}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…</a:t>
            </a:r>
            <a:r>
              <a:rPr lang="ru-RU" sz="2400" b="1" dirty="0"/>
              <a:t>	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 err="1"/>
              <a:t>RecursiveTriangle</a:t>
            </a:r>
            <a:r>
              <a:rPr lang="en-US" sz="2400" dirty="0"/>
              <a:t>(</a:t>
            </a:r>
            <a:r>
              <a:rPr lang="en-US" sz="2400" dirty="0" err="1"/>
              <a:t>hdc</a:t>
            </a:r>
            <a:r>
              <a:rPr lang="en-US" sz="2400" dirty="0"/>
              <a:t>, 200, 160, 80);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55406"/>
            <a:ext cx="2736304" cy="278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3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Создаем игру – со стрельбой по мишени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10191"/>
            <a:ext cx="5904656" cy="559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13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окружности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54708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Circle(HDC </a:t>
            </a:r>
            <a:r>
              <a:rPr lang="en-US" dirty="0" err="1"/>
              <a:t>hdc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cx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cy,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size</a:t>
            </a:r>
            <a:r>
              <a:rPr lang="en-US" dirty="0"/>
              <a:t>) {</a:t>
            </a:r>
          </a:p>
          <a:p>
            <a:r>
              <a:rPr lang="ru-RU" dirty="0"/>
              <a:t>	</a:t>
            </a:r>
            <a:r>
              <a:rPr lang="en-US" dirty="0"/>
              <a:t>HPEN </a:t>
            </a:r>
            <a:r>
              <a:rPr lang="en-US" dirty="0" err="1"/>
              <a:t>hPen</a:t>
            </a:r>
            <a:r>
              <a:rPr lang="en-US" dirty="0"/>
              <a:t>;</a:t>
            </a:r>
          </a:p>
          <a:p>
            <a:r>
              <a:rPr lang="ru-RU" dirty="0"/>
              <a:t>	</a:t>
            </a:r>
            <a:r>
              <a:rPr lang="en-US" dirty="0" err="1"/>
              <a:t>hPen</a:t>
            </a:r>
            <a:r>
              <a:rPr lang="en-US" dirty="0"/>
              <a:t> = </a:t>
            </a:r>
            <a:r>
              <a:rPr lang="en-US" dirty="0" err="1"/>
              <a:t>CreatePen</a:t>
            </a:r>
            <a:r>
              <a:rPr lang="en-US" dirty="0"/>
              <a:t>(PS_SOLID, 2, RGB(255, 0, 0)); </a:t>
            </a:r>
          </a:p>
          <a:p>
            <a:r>
              <a:rPr lang="ru-RU" dirty="0"/>
              <a:t>	</a:t>
            </a:r>
            <a:r>
              <a:rPr lang="en-US" dirty="0" err="1"/>
              <a:t>SelectObject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</a:t>
            </a:r>
            <a:r>
              <a:rPr lang="en-US" dirty="0" err="1"/>
              <a:t>hPen</a:t>
            </a:r>
            <a:r>
              <a:rPr lang="en-US" dirty="0"/>
              <a:t>);</a:t>
            </a:r>
          </a:p>
          <a:p>
            <a:r>
              <a:rPr lang="ru-RU" dirty="0"/>
              <a:t>	</a:t>
            </a:r>
            <a:r>
              <a:rPr lang="en-US" b="1" dirty="0"/>
              <a:t>Ellipse(</a:t>
            </a:r>
            <a:r>
              <a:rPr lang="en-US" b="1" dirty="0" err="1"/>
              <a:t>hdc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 </a:t>
            </a:r>
            <a:r>
              <a:rPr lang="en-US" b="1" dirty="0"/>
              <a:t>-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</a:t>
            </a:r>
            <a:r>
              <a:rPr lang="en-US" b="1" dirty="0"/>
              <a:t> -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cx</a:t>
            </a:r>
            <a:r>
              <a:rPr lang="en-US" b="1" dirty="0"/>
              <a:t> +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cy</a:t>
            </a:r>
            <a:r>
              <a:rPr lang="en-US" b="1" dirty="0"/>
              <a:t> +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b="1" dirty="0"/>
              <a:t>);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DeleteObject</a:t>
            </a:r>
            <a:r>
              <a:rPr lang="en-US" dirty="0"/>
              <a:t>(</a:t>
            </a:r>
            <a:r>
              <a:rPr lang="en-US" dirty="0" err="1"/>
              <a:t>hPen</a:t>
            </a:r>
            <a:r>
              <a:rPr lang="en-US" dirty="0"/>
              <a:t>);</a:t>
            </a:r>
          </a:p>
          <a:p>
            <a:r>
              <a:rPr lang="ru-RU" dirty="0"/>
              <a:t>}</a:t>
            </a:r>
            <a:endParaRPr lang="en-US" b="1" dirty="0"/>
          </a:p>
          <a:p>
            <a:r>
              <a:rPr lang="en-US" sz="1600" b="1" dirty="0"/>
              <a:t>…</a:t>
            </a:r>
            <a:r>
              <a:rPr lang="ru-RU" sz="1600" b="1" dirty="0"/>
              <a:t>	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/>
              <a:t> case WM_PAINT:</a:t>
            </a:r>
          </a:p>
          <a:p>
            <a:r>
              <a:rPr lang="ru-RU" sz="1600" dirty="0"/>
              <a:t>        {</a:t>
            </a:r>
          </a:p>
          <a:p>
            <a:r>
              <a:rPr lang="en-US" sz="1600" dirty="0"/>
              <a:t>            PAINTSTRUCT </a:t>
            </a:r>
            <a:r>
              <a:rPr lang="en-US" sz="1600" dirty="0" err="1"/>
              <a:t>ps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HDC </a:t>
            </a:r>
            <a:r>
              <a:rPr lang="en-US" sz="1600" dirty="0" err="1"/>
              <a:t>hdc</a:t>
            </a:r>
            <a:r>
              <a:rPr lang="en-US" sz="1600" dirty="0"/>
              <a:t> = </a:t>
            </a:r>
            <a:r>
              <a:rPr lang="en-US" sz="1600" dirty="0" err="1"/>
              <a:t>BeginPaint</a:t>
            </a:r>
            <a:r>
              <a:rPr lang="en-US" sz="1600" dirty="0"/>
              <a:t>(</a:t>
            </a:r>
            <a:r>
              <a:rPr lang="en-US" sz="1600" dirty="0" err="1"/>
              <a:t>hWnd</a:t>
            </a:r>
            <a:r>
              <a:rPr lang="en-US" sz="1600" dirty="0"/>
              <a:t>, &amp;</a:t>
            </a:r>
            <a:r>
              <a:rPr lang="en-US" sz="1600" dirty="0" err="1"/>
              <a:t>ps</a:t>
            </a:r>
            <a:r>
              <a:rPr lang="en-US" sz="1600" dirty="0"/>
              <a:t>);</a:t>
            </a:r>
          </a:p>
          <a:p>
            <a:r>
              <a:rPr lang="ru-RU" sz="1600" dirty="0"/>
              <a:t>            // TODO: Добавьте сюда любой код прорисовки,</a:t>
            </a:r>
          </a:p>
          <a:p>
            <a:r>
              <a:rPr lang="ru-RU" sz="1600" dirty="0"/>
              <a:t>            // использующий HDC...</a:t>
            </a:r>
          </a:p>
          <a:p>
            <a:r>
              <a:rPr lang="ru-RU" sz="1600" dirty="0"/>
              <a:t>            </a:t>
            </a:r>
            <a:r>
              <a:rPr lang="en-US" sz="1600" b="1" dirty="0"/>
              <a:t>Circle(</a:t>
            </a:r>
            <a:r>
              <a:rPr lang="en-US" sz="1600" b="1" dirty="0" err="1"/>
              <a:t>hdc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200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70C0"/>
                </a:solidFill>
              </a:rPr>
              <a:t>160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7030A0"/>
                </a:solidFill>
              </a:rPr>
              <a:t>80</a:t>
            </a:r>
            <a:r>
              <a:rPr lang="en-US" sz="1600" b="1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EndPaint</a:t>
            </a:r>
            <a:r>
              <a:rPr lang="en-US" sz="1600" dirty="0"/>
              <a:t>(</a:t>
            </a:r>
            <a:r>
              <a:rPr lang="en-US" sz="1600" dirty="0" err="1"/>
              <a:t>hWnd</a:t>
            </a:r>
            <a:r>
              <a:rPr lang="en-US" sz="1600" dirty="0"/>
              <a:t>, &amp;</a:t>
            </a:r>
            <a:r>
              <a:rPr lang="en-US" sz="1600" dirty="0" err="1"/>
              <a:t>ps</a:t>
            </a:r>
            <a:r>
              <a:rPr lang="en-US" sz="1600" dirty="0"/>
              <a:t>);</a:t>
            </a:r>
          </a:p>
          <a:p>
            <a:r>
              <a:rPr lang="ru-RU" sz="1600" dirty="0"/>
              <a:t>        }</a:t>
            </a:r>
          </a:p>
          <a:p>
            <a:r>
              <a:rPr lang="en-US" sz="1600" dirty="0"/>
              <a:t>        break;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92" y="3501008"/>
            <a:ext cx="3823325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750081"/>
            <a:ext cx="2595313" cy="253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671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рекурсивной окружности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RecursiveCircle</a:t>
            </a:r>
            <a:r>
              <a:rPr lang="en-US" sz="2400" dirty="0"/>
              <a:t>(HDC </a:t>
            </a:r>
            <a:r>
              <a:rPr lang="en-US" sz="2400" dirty="0" err="1"/>
              <a:t>hdc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cx, </a:t>
            </a:r>
            <a:r>
              <a:rPr lang="en-US" sz="2400" dirty="0" err="1"/>
              <a:t>int</a:t>
            </a:r>
            <a:r>
              <a:rPr lang="en-US" sz="2400" dirty="0"/>
              <a:t> cy, </a:t>
            </a:r>
            <a:r>
              <a:rPr lang="en-US" sz="2400" dirty="0" err="1"/>
              <a:t>int</a:t>
            </a:r>
            <a:r>
              <a:rPr lang="en-US" sz="2400" dirty="0"/>
              <a:t> size) {</a:t>
            </a:r>
          </a:p>
          <a:p>
            <a:r>
              <a:rPr lang="en-US" sz="2400" dirty="0"/>
              <a:t>	Circle(</a:t>
            </a:r>
            <a:r>
              <a:rPr lang="en-US" sz="2400" dirty="0" err="1"/>
              <a:t>hdc</a:t>
            </a:r>
            <a:r>
              <a:rPr lang="en-US" sz="2400" dirty="0"/>
              <a:t>, cx, cy, size); </a:t>
            </a:r>
            <a:r>
              <a:rPr lang="en-US" sz="2400" dirty="0">
                <a:solidFill>
                  <a:srgbClr val="00B050"/>
                </a:solidFill>
              </a:rPr>
              <a:t>// Circle() </a:t>
            </a:r>
            <a:r>
              <a:rPr lang="ru-RU" sz="2400" dirty="0">
                <a:solidFill>
                  <a:srgbClr val="00B050"/>
                </a:solidFill>
              </a:rPr>
              <a:t>см </a:t>
            </a:r>
            <a:r>
              <a:rPr lang="ru-RU" sz="2400" dirty="0" err="1">
                <a:solidFill>
                  <a:srgbClr val="00B050"/>
                </a:solidFill>
              </a:rPr>
              <a:t>лаб</a:t>
            </a:r>
            <a:r>
              <a:rPr lang="ru-RU" sz="2400" dirty="0">
                <a:solidFill>
                  <a:srgbClr val="00B050"/>
                </a:solidFill>
              </a:rPr>
              <a:t> раб  11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	if (size &lt; 10) {</a:t>
            </a:r>
          </a:p>
          <a:p>
            <a:r>
              <a:rPr lang="en-US" sz="2400" dirty="0"/>
              <a:t>		return;</a:t>
            </a:r>
          </a:p>
          <a:p>
            <a:r>
              <a:rPr lang="en-US" sz="2400" dirty="0"/>
              <a:t>	</a:t>
            </a:r>
            <a:r>
              <a:rPr lang="ru-RU" sz="2400" dirty="0"/>
              <a:t>}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RecursiveCircle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cx, cy - size, size / 2);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RecursiveCircle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+ size, cy, size / 2);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RecursiveCircle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cx, cy + size, size / 2);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RecursiveCircle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- size, cy, size / 2);</a:t>
            </a:r>
          </a:p>
          <a:p>
            <a:r>
              <a:rPr lang="ru-RU" sz="2400" dirty="0"/>
              <a:t>}</a:t>
            </a:r>
            <a:r>
              <a:rPr lang="en-US" sz="2400" b="1" dirty="0"/>
              <a:t>…</a:t>
            </a:r>
            <a:r>
              <a:rPr lang="ru-RU" sz="2400" b="1" dirty="0"/>
              <a:t>	</a:t>
            </a:r>
            <a:endParaRPr lang="en-US" sz="2400" b="1" dirty="0"/>
          </a:p>
          <a:p>
            <a:endParaRPr lang="en-US" sz="2400" dirty="0"/>
          </a:p>
          <a:p>
            <a:endParaRPr lang="ru-RU" sz="2400" dirty="0"/>
          </a:p>
          <a:p>
            <a:r>
              <a:rPr lang="en-US" sz="2400" dirty="0" err="1"/>
              <a:t>RecursiveCircle</a:t>
            </a:r>
            <a:r>
              <a:rPr lang="en-US" sz="2400" dirty="0"/>
              <a:t>(</a:t>
            </a:r>
            <a:r>
              <a:rPr lang="en-US" sz="2400" dirty="0" err="1"/>
              <a:t>hdc</a:t>
            </a:r>
            <a:r>
              <a:rPr lang="en-US" sz="2400" dirty="0"/>
              <a:t>, 200, 160, 80);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74088"/>
            <a:ext cx="2771800" cy="275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65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 отображения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Реализовать возможность «на лету» изменить отображаемый рисунок.</a:t>
            </a:r>
          </a:p>
          <a:p>
            <a:endParaRPr lang="ru-RU" sz="2400" dirty="0"/>
          </a:p>
          <a:p>
            <a:r>
              <a:rPr lang="ru-RU" sz="2400" dirty="0"/>
              <a:t>При нажатии клавиши «</a:t>
            </a:r>
            <a:r>
              <a:rPr lang="en-US" sz="2400" dirty="0"/>
              <a:t>F1</a:t>
            </a:r>
            <a:r>
              <a:rPr lang="ru-RU" sz="2400" dirty="0"/>
              <a:t>» отображается предыдущий рисунок.</a:t>
            </a:r>
          </a:p>
          <a:p>
            <a:r>
              <a:rPr lang="ru-RU" sz="2400" dirty="0"/>
              <a:t>При нажатии клавиши </a:t>
            </a:r>
            <a:r>
              <a:rPr lang="en-US" sz="2400" dirty="0"/>
              <a:t>“F2” </a:t>
            </a:r>
            <a:r>
              <a:rPr lang="ru-RU" sz="2400" dirty="0"/>
              <a:t>отображается следующий по порядку рисунок. </a:t>
            </a:r>
          </a:p>
          <a:p>
            <a:r>
              <a:rPr lang="ru-RU" sz="2400" dirty="0"/>
              <a:t>Источник информации по кодам клавиш:</a:t>
            </a:r>
          </a:p>
          <a:p>
            <a:r>
              <a:rPr lang="en-US" sz="2400" i="1" dirty="0"/>
              <a:t>Virtual-Key Codes - </a:t>
            </a:r>
            <a:r>
              <a:rPr lang="en-US" sz="2400" i="1" dirty="0">
                <a:hlinkClick r:id="rId2"/>
              </a:rPr>
              <a:t>https://msdn.microsoft.com/ru-ru/library/windows/desktop/dd375731%28v=vs.85%29.aspx</a:t>
            </a:r>
            <a:endParaRPr lang="ru-RU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38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 отображения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Шаг 1 – добавляем глобальную переменную, которая хранит номер отображаемого рисунка</a:t>
            </a:r>
          </a:p>
          <a:p>
            <a:endParaRPr lang="ru-RU" sz="24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4" y="1844824"/>
            <a:ext cx="6343625" cy="395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7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 отображения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Шаг 2 – добавляем обработку события </a:t>
            </a:r>
            <a:r>
              <a:rPr lang="en-US" sz="2000" dirty="0"/>
              <a:t>WM_KEYDOWN</a:t>
            </a:r>
            <a:r>
              <a:rPr lang="ru-RU" sz="2000" dirty="0"/>
              <a:t>, где прописываем реакцию на нажатие клавиш </a:t>
            </a:r>
            <a:r>
              <a:rPr lang="en-US" sz="2000" dirty="0"/>
              <a:t>F1 </a:t>
            </a:r>
            <a:r>
              <a:rPr lang="ru-RU" sz="2000" dirty="0"/>
              <a:t>и </a:t>
            </a:r>
            <a:r>
              <a:rPr lang="en-US" sz="2000" dirty="0"/>
              <a:t>F2. </a:t>
            </a:r>
            <a:r>
              <a:rPr lang="ru-RU" sz="2000" dirty="0"/>
              <a:t>Если нажимается </a:t>
            </a:r>
            <a:r>
              <a:rPr lang="en-US" sz="2000" dirty="0"/>
              <a:t>F1 – </a:t>
            </a:r>
            <a:r>
              <a:rPr lang="ru-RU" sz="2000" dirty="0"/>
              <a:t>номер картинки увеличивается, если </a:t>
            </a:r>
            <a:r>
              <a:rPr lang="en-US" sz="2000" dirty="0"/>
              <a:t>F2 – </a:t>
            </a:r>
            <a:r>
              <a:rPr lang="ru-RU" sz="2000" dirty="0"/>
              <a:t>уменьшается.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4670"/>
            <a:ext cx="4773400" cy="47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72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 отображения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Шаг 3 – в обработку события </a:t>
            </a:r>
            <a:r>
              <a:rPr lang="en-US" sz="2400" dirty="0"/>
              <a:t>WM_PAINT </a:t>
            </a:r>
            <a:r>
              <a:rPr lang="ru-RU" sz="2400" dirty="0"/>
              <a:t>добавляем инструкцию </a:t>
            </a:r>
            <a:r>
              <a:rPr lang="en-US" sz="2400" dirty="0"/>
              <a:t>switch</a:t>
            </a:r>
            <a:r>
              <a:rPr lang="ru-RU" sz="2400" dirty="0"/>
              <a:t>, в которой в зависимости от номера картинки, хранимой в глобальной переменной </a:t>
            </a:r>
            <a:r>
              <a:rPr lang="en-US" sz="2400" dirty="0" err="1"/>
              <a:t>numImage</a:t>
            </a:r>
            <a:r>
              <a:rPr lang="ru-RU" sz="2400" dirty="0"/>
              <a:t>, вызывается та или иная функция для </a:t>
            </a:r>
            <a:r>
              <a:rPr lang="ru-RU" sz="2400" dirty="0" err="1"/>
              <a:t>отрисовки</a:t>
            </a:r>
            <a:r>
              <a:rPr lang="ru-RU" sz="2400" dirty="0"/>
              <a:t>.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6995"/>
            <a:ext cx="6192688" cy="408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528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 отображения (</a:t>
            </a:r>
            <a:r>
              <a:rPr lang="en-US" sz="3200" b="1" dirty="0"/>
              <a:t>2*</a:t>
            </a:r>
            <a:r>
              <a:rPr lang="ru-RU" sz="3200" b="1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Реализовать возможность «на лету» изменить отображаемый рисунок.</a:t>
            </a:r>
          </a:p>
          <a:p>
            <a:endParaRPr lang="ru-RU" sz="2400" dirty="0"/>
          </a:p>
          <a:p>
            <a:r>
              <a:rPr lang="ru-RU" sz="2400" dirty="0"/>
              <a:t>Добавить возможность увеличить рисунок – по клавише</a:t>
            </a:r>
            <a:r>
              <a:rPr lang="en-US" sz="2400" dirty="0"/>
              <a:t> </a:t>
            </a:r>
            <a:r>
              <a:rPr lang="ru-RU" sz="2400" dirty="0"/>
              <a:t>«Стрелка вверх»</a:t>
            </a:r>
          </a:p>
          <a:p>
            <a:r>
              <a:rPr lang="ru-RU" sz="2400" dirty="0"/>
              <a:t>Добавить возможность уменьшить рисунок – по клавише «Стрелка вниз»</a:t>
            </a:r>
          </a:p>
          <a:p>
            <a:endParaRPr lang="en-US" sz="2400" dirty="0"/>
          </a:p>
          <a:p>
            <a:endParaRPr lang="ru-RU" sz="2400" dirty="0"/>
          </a:p>
          <a:p>
            <a:endParaRPr lang="en-US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Источник информации по кодам клавиш:</a:t>
            </a:r>
          </a:p>
          <a:p>
            <a:r>
              <a:rPr lang="en-US" sz="2400" i="1" dirty="0"/>
              <a:t>Virtual-Key Codes - </a:t>
            </a:r>
            <a:r>
              <a:rPr lang="en-US" sz="2400" i="1" dirty="0">
                <a:hlinkClick r:id="rId2"/>
              </a:rPr>
              <a:t>https://msdn.microsoft.com/ru-ru/library/windows/desktop/dd375731%28v=vs.85%29.aspx</a:t>
            </a:r>
            <a:endParaRPr lang="ru-RU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47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 отображения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Шаг 1 – добавляем глобальную переменную, которая хранит размер отображаемого рисунка</a:t>
            </a:r>
          </a:p>
          <a:p>
            <a:endParaRPr lang="ru-RU" sz="2400" dirty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626294" cy="372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0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 отображения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Шаг 2 – в обработку события </a:t>
            </a:r>
            <a:r>
              <a:rPr lang="en-US" dirty="0"/>
              <a:t>WM_KEYDOWN</a:t>
            </a:r>
            <a:r>
              <a:rPr lang="ru-RU" dirty="0"/>
              <a:t> добавляем реакцию на нажатие клавиш «Стрелка вверх» и «Стрелка вниз».</a:t>
            </a:r>
          </a:p>
          <a:p>
            <a:r>
              <a:rPr lang="ru-RU" dirty="0"/>
              <a:t>Если нажимается «Стрелка вверх»</a:t>
            </a:r>
            <a:r>
              <a:rPr lang="en-US" dirty="0"/>
              <a:t> – </a:t>
            </a:r>
            <a:r>
              <a:rPr lang="ru-RU" dirty="0"/>
              <a:t>размер картинки увеличивается, если «Стрелка вниз» </a:t>
            </a:r>
            <a:r>
              <a:rPr lang="en-US" dirty="0"/>
              <a:t>– </a:t>
            </a:r>
            <a:r>
              <a:rPr lang="ru-RU" dirty="0"/>
              <a:t>уменьшается.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4280"/>
            <a:ext cx="4822106" cy="460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356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 отображения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Шаг 3 – в обработке события </a:t>
            </a:r>
            <a:r>
              <a:rPr lang="en-US" sz="2400" dirty="0"/>
              <a:t>WM_PAINT </a:t>
            </a:r>
            <a:r>
              <a:rPr lang="ru-RU" sz="2400" dirty="0"/>
              <a:t>в инструкции </a:t>
            </a:r>
            <a:r>
              <a:rPr lang="en-US" sz="2400" dirty="0"/>
              <a:t>switch</a:t>
            </a:r>
            <a:r>
              <a:rPr lang="ru-RU" sz="2400" dirty="0"/>
              <a:t>, при вызове функций для </a:t>
            </a:r>
            <a:r>
              <a:rPr lang="ru-RU" sz="2400" dirty="0" err="1"/>
              <a:t>отрисовки</a:t>
            </a:r>
            <a:r>
              <a:rPr lang="ru-RU" sz="2400" dirty="0"/>
              <a:t> в качестве размера картинки передаем глобальную переменную.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80704"/>
            <a:ext cx="67564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45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Что нужно добавить в </a:t>
            </a:r>
            <a:r>
              <a:rPr lang="en-US" sz="3200" b="1" dirty="0" err="1"/>
              <a:t>cpp</a:t>
            </a:r>
            <a:r>
              <a:rPr lang="en-US" sz="3200" b="1" dirty="0"/>
              <a:t> </a:t>
            </a:r>
            <a:r>
              <a:rPr lang="ru-RU" sz="3200" b="1" dirty="0"/>
              <a:t>файл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8676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#include "</a:t>
            </a:r>
            <a:r>
              <a:rPr lang="en-US" sz="2400" dirty="0" err="1">
                <a:solidFill>
                  <a:srgbClr val="7030A0"/>
                </a:solidFill>
              </a:rPr>
              <a:t>stdafx.h</a:t>
            </a:r>
            <a:r>
              <a:rPr lang="en-US" sz="2400" dirty="0">
                <a:solidFill>
                  <a:srgbClr val="7030A0"/>
                </a:solidFill>
              </a:rPr>
              <a:t>"</a:t>
            </a:r>
          </a:p>
          <a:p>
            <a:r>
              <a:rPr lang="en-US" sz="2400" dirty="0">
                <a:solidFill>
                  <a:srgbClr val="7030A0"/>
                </a:solidFill>
              </a:rPr>
              <a:t>#include "Lection5.h"</a:t>
            </a:r>
          </a:p>
          <a:p>
            <a:endParaRPr lang="ru-RU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#include &lt;</a:t>
            </a:r>
            <a:r>
              <a:rPr lang="en-US" sz="2400" b="1" dirty="0" err="1">
                <a:solidFill>
                  <a:srgbClr val="FF0000"/>
                </a:solidFill>
              </a:rPr>
              <a:t>stdio.h</a:t>
            </a:r>
            <a:r>
              <a:rPr lang="en-US" sz="2400" b="1" dirty="0">
                <a:solidFill>
                  <a:srgbClr val="FF0000"/>
                </a:solidFill>
              </a:rPr>
              <a:t>&gt;</a:t>
            </a:r>
          </a:p>
          <a:p>
            <a:endParaRPr lang="ru-RU" sz="2400" dirty="0"/>
          </a:p>
          <a:p>
            <a:r>
              <a:rPr lang="en-US" sz="2400" dirty="0"/>
              <a:t>#define MAX_LOADSTRING 100</a:t>
            </a:r>
          </a:p>
          <a:p>
            <a:endParaRPr lang="ru-RU" sz="2400" dirty="0"/>
          </a:p>
          <a:p>
            <a:r>
              <a:rPr lang="ru-RU" sz="2400" dirty="0"/>
              <a:t>// Глобальные переменные:</a:t>
            </a:r>
          </a:p>
          <a:p>
            <a:r>
              <a:rPr lang="en-US" sz="2400" dirty="0"/>
              <a:t>HINSTANCE </a:t>
            </a:r>
            <a:r>
              <a:rPr lang="en-US" sz="2400" dirty="0" err="1"/>
              <a:t>hInst</a:t>
            </a:r>
            <a:r>
              <a:rPr lang="en-US" sz="2400" dirty="0"/>
              <a:t>;                                // </a:t>
            </a:r>
            <a:r>
              <a:rPr lang="ru-RU" sz="2400" dirty="0"/>
              <a:t>текущий экземпляр</a:t>
            </a:r>
          </a:p>
          <a:p>
            <a:r>
              <a:rPr lang="en-US" sz="2400" dirty="0"/>
              <a:t>WCHAR </a:t>
            </a:r>
            <a:r>
              <a:rPr lang="en-US" sz="2400" dirty="0" err="1"/>
              <a:t>szTitle</a:t>
            </a:r>
            <a:r>
              <a:rPr lang="en-US" sz="2400" dirty="0"/>
              <a:t>[MAX_LOADSTRING]; </a:t>
            </a:r>
            <a:r>
              <a:rPr lang="ru-RU" sz="2400" dirty="0"/>
              <a:t> </a:t>
            </a:r>
            <a:r>
              <a:rPr lang="en-US" sz="2400" dirty="0"/>
              <a:t>// </a:t>
            </a:r>
            <a:r>
              <a:rPr lang="ru-RU" sz="2400" dirty="0"/>
              <a:t>Текст строки заголовка</a:t>
            </a:r>
          </a:p>
          <a:p>
            <a:r>
              <a:rPr lang="en-US" sz="2400" dirty="0"/>
              <a:t>WCHAR </a:t>
            </a:r>
            <a:r>
              <a:rPr lang="en-US" sz="2400" dirty="0" err="1"/>
              <a:t>szWindowClass</a:t>
            </a:r>
            <a:r>
              <a:rPr lang="en-US" sz="2400" dirty="0"/>
              <a:t>[MAX_LOADSTRING]; //</a:t>
            </a:r>
            <a:r>
              <a:rPr lang="ru-RU" sz="2400" dirty="0"/>
              <a:t>имя класса главного</a:t>
            </a:r>
            <a:r>
              <a:rPr lang="en-US" sz="2400" dirty="0"/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2289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 отображения (</a:t>
            </a:r>
            <a:r>
              <a:rPr lang="en-US" sz="3200" b="1" dirty="0"/>
              <a:t>3**</a:t>
            </a:r>
            <a:r>
              <a:rPr lang="ru-RU" sz="3200" b="1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Реализовать возможность «на лету» изменить отображаемый рисунок.</a:t>
            </a:r>
          </a:p>
          <a:p>
            <a:endParaRPr lang="ru-RU" sz="2400" dirty="0"/>
          </a:p>
          <a:p>
            <a:r>
              <a:rPr lang="ru-RU" sz="2400" dirty="0"/>
              <a:t>Добавить возможность добавить красного цвета – по клавише ….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/>
              <a:t>Добавить возможность уменьшить красный – по клавише ….</a:t>
            </a:r>
            <a:r>
              <a:rPr lang="en-US" sz="2400" dirty="0"/>
              <a:t>.</a:t>
            </a:r>
          </a:p>
          <a:p>
            <a:endParaRPr lang="ru-RU" sz="2400" dirty="0"/>
          </a:p>
          <a:p>
            <a:endParaRPr lang="en-US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Источник информации по кодам клавиш:</a:t>
            </a:r>
          </a:p>
          <a:p>
            <a:r>
              <a:rPr lang="en-US" sz="2400" i="1" dirty="0"/>
              <a:t>Virtual-Key Codes - </a:t>
            </a:r>
            <a:r>
              <a:rPr lang="en-US" sz="2400" i="1" dirty="0">
                <a:hlinkClick r:id="rId2"/>
              </a:rPr>
              <a:t>https://msdn.microsoft.com/ru-ru/library/windows/desktop/dd375731%28v=vs.85%29.aspx</a:t>
            </a:r>
            <a:endParaRPr lang="ru-RU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90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Переделать лабораторную работу №4 добавив в неё возможность выбирать отображаемый рисунок клавишами </a:t>
            </a:r>
            <a:r>
              <a:rPr lang="en-US" sz="2400" dirty="0"/>
              <a:t>VK_LEFT (</a:t>
            </a:r>
            <a:r>
              <a:rPr lang="ru-RU" sz="2400" dirty="0"/>
              <a:t>к предыдущему рисунку</a:t>
            </a:r>
            <a:r>
              <a:rPr lang="en-US" sz="2400" dirty="0"/>
              <a:t>)</a:t>
            </a:r>
            <a:r>
              <a:rPr lang="ru-RU" sz="2400" dirty="0"/>
              <a:t> и </a:t>
            </a:r>
            <a:r>
              <a:rPr lang="en-US" sz="2400" dirty="0"/>
              <a:t>VK_RIGHT</a:t>
            </a:r>
            <a:r>
              <a:rPr lang="ru-RU" sz="2400" dirty="0"/>
              <a:t> (к следующему рисунку).</a:t>
            </a:r>
            <a:endParaRPr lang="en-US" sz="2400" dirty="0"/>
          </a:p>
          <a:p>
            <a:endParaRPr lang="ru-RU" sz="2400" dirty="0"/>
          </a:p>
          <a:p>
            <a:endParaRPr lang="en-US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5749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Переделать лабораторную работу №4 добавив в неё возможность выбирать размер отображаемого рисунка клавишами </a:t>
            </a:r>
            <a:r>
              <a:rPr lang="en-US" sz="2400" dirty="0"/>
              <a:t>VK_DOWN </a:t>
            </a:r>
            <a:r>
              <a:rPr lang="ru-RU" sz="2400" dirty="0"/>
              <a:t>(уменьшить размер рисунка) и </a:t>
            </a:r>
            <a:r>
              <a:rPr lang="en-US" sz="2400" dirty="0"/>
              <a:t>VK_UP</a:t>
            </a:r>
            <a:r>
              <a:rPr lang="ru-RU" sz="2400" dirty="0"/>
              <a:t> (увеличить размер рисунка) .</a:t>
            </a:r>
            <a:endParaRPr lang="en-US" sz="2400" dirty="0"/>
          </a:p>
          <a:p>
            <a:endParaRPr lang="ru-RU" sz="2400" dirty="0"/>
          </a:p>
          <a:p>
            <a:endParaRPr lang="en-US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9540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Добавить к коду изображения из лабораторной работы №5. </a:t>
            </a:r>
          </a:p>
          <a:p>
            <a:r>
              <a:rPr lang="ru-RU" sz="2400" dirty="0"/>
              <a:t>Придумать набор клавиш для переключения между изображениями из Лабораторных работ №4 и №5.</a:t>
            </a:r>
          </a:p>
          <a:p>
            <a:r>
              <a:rPr lang="ru-RU" sz="2400" dirty="0"/>
              <a:t>Реализовать это переключение.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4678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все задачи 1-4, которые не были сделаны в классе</a:t>
            </a:r>
          </a:p>
          <a:p>
            <a:pPr marL="457200" indent="-457200">
              <a:buAutoNum type="arabicParenR"/>
            </a:pPr>
            <a:r>
              <a:rPr lang="ru-RU" sz="2000" dirty="0"/>
              <a:t>Собрать в единой программе (Лабораторная работа №6) ВСЕ рисунки, выполненные на данный момент в классе и дома.</a:t>
            </a:r>
          </a:p>
          <a:p>
            <a:pPr marL="457200" indent="-457200">
              <a:buAutoNum type="arabicParenR"/>
            </a:pPr>
            <a:r>
              <a:rPr lang="ru-RU" sz="2000" dirty="0"/>
              <a:t>Переключение между рисунками обеспечить при помощи подходящих клавиш. Конкретные клавиши выбрать самостоятельно!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Нарисовать </a:t>
            </a:r>
            <a:r>
              <a:rPr lang="ru-RU" sz="2000" dirty="0" err="1"/>
              <a:t>блоксхемы</a:t>
            </a:r>
            <a:r>
              <a:rPr lang="ru-RU" sz="2000" dirty="0"/>
              <a:t> для всех </a:t>
            </a:r>
            <a:r>
              <a:rPr lang="en-US" sz="2000" dirty="0"/>
              <a:t>Switch</a:t>
            </a:r>
            <a:r>
              <a:rPr lang="ru-RU" sz="2000" dirty="0"/>
              <a:t>, найденных в </a:t>
            </a:r>
            <a:r>
              <a:rPr lang="ru-RU" sz="2000"/>
              <a:t>коде программы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124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Глобальные 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// Параметры цели (мишени)</a:t>
            </a:r>
            <a:r>
              <a:rPr lang="en-US" sz="2000" dirty="0"/>
              <a:t> - Target</a:t>
            </a:r>
            <a:endParaRPr lang="ru-RU" sz="2000" dirty="0"/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targetCx</a:t>
            </a:r>
            <a:r>
              <a:rPr lang="en-US" sz="2000" b="1" dirty="0">
                <a:solidFill>
                  <a:srgbClr val="FF0000"/>
                </a:solidFill>
              </a:rPr>
              <a:t> = 300; 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targetCy</a:t>
            </a:r>
            <a:r>
              <a:rPr lang="en-US" sz="2000" b="1" dirty="0">
                <a:solidFill>
                  <a:srgbClr val="FF0000"/>
                </a:solidFill>
              </a:rPr>
              <a:t> = 200;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targetSize</a:t>
            </a:r>
            <a:r>
              <a:rPr lang="en-US" sz="2000" b="1" dirty="0">
                <a:solidFill>
                  <a:srgbClr val="FF0000"/>
                </a:solidFill>
              </a:rPr>
              <a:t> = 100;</a:t>
            </a:r>
          </a:p>
          <a:p>
            <a:endParaRPr lang="ru-RU" sz="2000" dirty="0"/>
          </a:p>
          <a:p>
            <a:r>
              <a:rPr lang="ru-RU" sz="2000" dirty="0"/>
              <a:t>// Параметры прицела</a:t>
            </a:r>
            <a:r>
              <a:rPr lang="en-US" sz="2000" dirty="0"/>
              <a:t> - Scope</a:t>
            </a:r>
            <a:endParaRPr lang="ru-RU" sz="2000" dirty="0"/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scopeX</a:t>
            </a:r>
            <a:r>
              <a:rPr lang="en-US" sz="2000" b="1" dirty="0">
                <a:solidFill>
                  <a:srgbClr val="FF0000"/>
                </a:solidFill>
              </a:rPr>
              <a:t> = 100;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scopeY</a:t>
            </a:r>
            <a:r>
              <a:rPr lang="en-US" sz="2000" b="1" dirty="0">
                <a:solidFill>
                  <a:srgbClr val="FF0000"/>
                </a:solidFill>
              </a:rPr>
              <a:t> = 100;</a:t>
            </a:r>
          </a:p>
          <a:p>
            <a:endParaRPr lang="ru-RU" sz="2000" dirty="0"/>
          </a:p>
          <a:p>
            <a:r>
              <a:rPr lang="ru-RU" sz="2000" dirty="0"/>
              <a:t>// Счетчики выстрелов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hit = 0; </a:t>
            </a:r>
            <a:r>
              <a:rPr lang="en-US" sz="2000" dirty="0"/>
              <a:t>// </a:t>
            </a:r>
            <a:r>
              <a:rPr lang="ru-RU" sz="2000" dirty="0"/>
              <a:t>попал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missed = 0; </a:t>
            </a:r>
            <a:r>
              <a:rPr lang="en-US" sz="2000" dirty="0"/>
              <a:t>// </a:t>
            </a:r>
            <a:r>
              <a:rPr lang="ru-RU" sz="2000" dirty="0"/>
              <a:t>промазал</a:t>
            </a:r>
          </a:p>
        </p:txBody>
      </p:sp>
    </p:spTree>
    <p:extLst>
      <p:ext uri="{BB962C8B-B14F-4D97-AF65-F5344CB8AC3E}">
        <p14:creationId xmlns:p14="http://schemas.microsoft.com/office/powerpoint/2010/main" val="215610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Пишем количество попаданий и промахов (1)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10136"/>
            <a:ext cx="88676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</a:t>
            </a:r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</a:t>
            </a:r>
            <a:r>
              <a:rPr lang="ru-RU" sz="2000" dirty="0"/>
              <a:t>	</a:t>
            </a:r>
            <a:r>
              <a:rPr lang="en-US" sz="2000" dirty="0"/>
              <a:t>// TODO: </a:t>
            </a:r>
            <a:r>
              <a:rPr lang="ru-RU" sz="2000" dirty="0"/>
              <a:t>Добавьте сюда любой код прорисовки, использующий HDC...</a:t>
            </a:r>
          </a:p>
          <a:p>
            <a:r>
              <a:rPr lang="ru-RU" sz="2000" b="1" dirty="0"/>
              <a:t>	</a:t>
            </a:r>
            <a:r>
              <a:rPr lang="en-US" sz="2000" b="1" dirty="0"/>
              <a:t>HFONT </a:t>
            </a:r>
            <a:r>
              <a:rPr lang="en-US" sz="2000" b="1" dirty="0" err="1"/>
              <a:t>hFont</a:t>
            </a:r>
            <a:r>
              <a:rPr lang="en-US" sz="2000" b="1" dirty="0"/>
              <a:t> = </a:t>
            </a:r>
            <a:r>
              <a:rPr lang="en-US" sz="2000" b="1" dirty="0" err="1"/>
              <a:t>CreateFont</a:t>
            </a:r>
            <a:r>
              <a:rPr lang="en-US" sz="2000" b="1" dirty="0"/>
              <a:t>(20,</a:t>
            </a:r>
          </a:p>
          <a:p>
            <a:r>
              <a:rPr lang="ru-RU" sz="2000" b="1" dirty="0"/>
              <a:t>				0, 0, 0, 0, 0, 0, 0,</a:t>
            </a:r>
          </a:p>
          <a:p>
            <a:r>
              <a:rPr lang="en-US" sz="2000" b="1" dirty="0"/>
              <a:t>				DEFAULT_CHARSET,</a:t>
            </a:r>
          </a:p>
          <a:p>
            <a:r>
              <a:rPr lang="ru-RU" sz="2000" b="1" dirty="0"/>
              <a:t>				0, 0, 0, 0,</a:t>
            </a:r>
          </a:p>
          <a:p>
            <a:r>
              <a:rPr lang="en-US" sz="2000" b="1" dirty="0"/>
              <a:t>				</a:t>
            </a:r>
            <a:r>
              <a:rPr lang="en-US" sz="2000" b="1" dirty="0" err="1"/>
              <a:t>L"Courier</a:t>
            </a:r>
            <a:r>
              <a:rPr lang="en-US" sz="2000" b="1" dirty="0"/>
              <a:t> New"</a:t>
            </a:r>
          </a:p>
          <a:p>
            <a:r>
              <a:rPr lang="ru-RU" sz="2000" b="1" dirty="0"/>
              <a:t>				);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SelectObject</a:t>
            </a:r>
            <a:r>
              <a:rPr lang="en-US" sz="2000" b="1" dirty="0"/>
              <a:t>(</a:t>
            </a:r>
            <a:r>
              <a:rPr lang="en-US" sz="2000" b="1" dirty="0" err="1"/>
              <a:t>hdc</a:t>
            </a:r>
            <a:r>
              <a:rPr lang="en-US" sz="2000" b="1" dirty="0"/>
              <a:t>, </a:t>
            </a:r>
            <a:r>
              <a:rPr lang="en-US" sz="2000" b="1" dirty="0" err="1"/>
              <a:t>hFont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SetTextColor</a:t>
            </a:r>
            <a:r>
              <a:rPr lang="en-US" sz="2000" b="1" dirty="0"/>
              <a:t>(</a:t>
            </a:r>
            <a:r>
              <a:rPr lang="en-US" sz="2000" b="1" dirty="0" err="1"/>
              <a:t>hdc</a:t>
            </a:r>
            <a:r>
              <a:rPr lang="en-US" sz="2000" b="1" dirty="0"/>
              <a:t>, RGB(0, 0, 128));</a:t>
            </a:r>
          </a:p>
          <a:p>
            <a:endParaRPr lang="ru-RU" sz="2000" dirty="0"/>
          </a:p>
          <a:p>
            <a:r>
              <a:rPr lang="en-US" sz="2000" b="1" dirty="0"/>
              <a:t>	TCHAR  string1[] = _T("</a:t>
            </a:r>
            <a:r>
              <a:rPr lang="ru-RU" sz="2000" b="1" dirty="0"/>
              <a:t>Попал:");</a:t>
            </a:r>
          </a:p>
          <a:p>
            <a:r>
              <a:rPr lang="sv-SE" sz="2000" b="1" dirty="0"/>
              <a:t>	TextOut(hdc, 10, 10, string1, _tcslen(string1));</a:t>
            </a:r>
          </a:p>
          <a:p>
            <a:r>
              <a:rPr lang="ru-RU" sz="2000" b="1" dirty="0"/>
              <a:t>			</a:t>
            </a:r>
          </a:p>
          <a:p>
            <a:r>
              <a:rPr lang="en-US" sz="2000" b="1" dirty="0"/>
              <a:t>	TCHAR  string2[] = _T("</a:t>
            </a:r>
            <a:r>
              <a:rPr lang="ru-RU" sz="2000" b="1" dirty="0"/>
              <a:t>Промазал:");</a:t>
            </a:r>
          </a:p>
          <a:p>
            <a:r>
              <a:rPr lang="sv-SE" sz="2000" b="1" dirty="0"/>
              <a:t>	TextOut(hdc, 400, 10, string2, _tcslen(string2));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51" y="2780928"/>
            <a:ext cx="2781849" cy="263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45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Пишем количество попаданий и промахов (2)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7956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	char </a:t>
            </a:r>
            <a:r>
              <a:rPr lang="en-US" sz="2000" b="1" dirty="0" err="1"/>
              <a:t>sHit</a:t>
            </a:r>
            <a:r>
              <a:rPr lang="en-US" sz="2000" b="1" dirty="0"/>
              <a:t>[5];</a:t>
            </a:r>
            <a:r>
              <a:rPr lang="ru-RU" sz="2000" b="1" dirty="0"/>
              <a:t> </a:t>
            </a:r>
            <a:r>
              <a:rPr lang="en-US" sz="2000" dirty="0"/>
              <a:t>// </a:t>
            </a:r>
            <a:r>
              <a:rPr lang="ru-RU" sz="2000" dirty="0"/>
              <a:t>локальная переменная </a:t>
            </a:r>
            <a:r>
              <a:rPr lang="en-US" sz="2000" dirty="0" err="1"/>
              <a:t>sHit</a:t>
            </a:r>
            <a:endParaRPr lang="en-US" sz="2000" dirty="0"/>
          </a:p>
          <a:p>
            <a:r>
              <a:rPr lang="en-US" sz="2000" b="1" dirty="0"/>
              <a:t>	TCHAR  </a:t>
            </a:r>
            <a:r>
              <a:rPr lang="en-US" sz="2000" b="1" dirty="0" err="1"/>
              <a:t>tsHit</a:t>
            </a:r>
            <a:r>
              <a:rPr lang="en-US" sz="2000" b="1" dirty="0"/>
              <a:t>[5];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sprintf_s</a:t>
            </a:r>
            <a:r>
              <a:rPr lang="en-US" sz="2000" b="1" dirty="0"/>
              <a:t>(</a:t>
            </a:r>
            <a:r>
              <a:rPr lang="en-US" sz="2000" b="1" dirty="0" err="1"/>
              <a:t>sHit</a:t>
            </a:r>
            <a:r>
              <a:rPr lang="en-US" sz="2000" b="1" dirty="0"/>
              <a:t>, "%d", </a:t>
            </a:r>
            <a:r>
              <a:rPr lang="en-US" sz="2000" b="1" dirty="0">
                <a:solidFill>
                  <a:srgbClr val="FF0000"/>
                </a:solidFill>
              </a:rPr>
              <a:t>hit</a:t>
            </a:r>
            <a:r>
              <a:rPr lang="en-US" sz="2000" b="1" dirty="0"/>
              <a:t>); </a:t>
            </a:r>
            <a:r>
              <a:rPr lang="en-US" sz="2000" dirty="0"/>
              <a:t>// </a:t>
            </a:r>
            <a:r>
              <a:rPr lang="ru-RU" sz="2000" dirty="0"/>
              <a:t>использование глобальной переменной </a:t>
            </a:r>
            <a:r>
              <a:rPr lang="en-US" sz="2000" dirty="0"/>
              <a:t>hit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OemToChar</a:t>
            </a:r>
            <a:r>
              <a:rPr lang="en-US" sz="2000" b="1" dirty="0"/>
              <a:t>(</a:t>
            </a:r>
            <a:r>
              <a:rPr lang="en-US" sz="2000" b="1" dirty="0" err="1"/>
              <a:t>sHit</a:t>
            </a:r>
            <a:r>
              <a:rPr lang="en-US" sz="2000" b="1" dirty="0"/>
              <a:t>, </a:t>
            </a:r>
            <a:r>
              <a:rPr lang="en-US" sz="2000" b="1" dirty="0" err="1"/>
              <a:t>tsHit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TextOut</a:t>
            </a:r>
            <a:r>
              <a:rPr lang="en-US" sz="2000" b="1" dirty="0"/>
              <a:t>(</a:t>
            </a:r>
            <a:r>
              <a:rPr lang="en-US" sz="2000" b="1" dirty="0" err="1"/>
              <a:t>hdc</a:t>
            </a:r>
            <a:r>
              <a:rPr lang="en-US" sz="2000" b="1" dirty="0"/>
              <a:t>, 100, 10, </a:t>
            </a:r>
            <a:r>
              <a:rPr lang="en-US" sz="2000" b="1" dirty="0" err="1"/>
              <a:t>tsHit</a:t>
            </a:r>
            <a:r>
              <a:rPr lang="en-US" sz="2000" b="1" dirty="0"/>
              <a:t>, _</a:t>
            </a:r>
            <a:r>
              <a:rPr lang="en-US" sz="2000" b="1" dirty="0" err="1"/>
              <a:t>tcslen</a:t>
            </a:r>
            <a:r>
              <a:rPr lang="en-US" sz="2000" b="1" dirty="0"/>
              <a:t>(</a:t>
            </a:r>
            <a:r>
              <a:rPr lang="en-US" sz="2000" b="1" dirty="0" err="1"/>
              <a:t>tsHit</a:t>
            </a:r>
            <a:r>
              <a:rPr lang="en-US" sz="2000" b="1" dirty="0"/>
              <a:t>));</a:t>
            </a:r>
          </a:p>
          <a:p>
            <a:endParaRPr lang="ru-RU" sz="2000" dirty="0"/>
          </a:p>
          <a:p>
            <a:r>
              <a:rPr lang="en-US" sz="2000" dirty="0"/>
              <a:t>	char </a:t>
            </a:r>
            <a:r>
              <a:rPr lang="en-US" sz="2000" dirty="0" err="1"/>
              <a:t>sMissed</a:t>
            </a:r>
            <a:r>
              <a:rPr lang="en-US" sz="2000" dirty="0"/>
              <a:t>[5];</a:t>
            </a:r>
          </a:p>
          <a:p>
            <a:r>
              <a:rPr lang="en-US" sz="2000" dirty="0"/>
              <a:t>	TCHAR  </a:t>
            </a:r>
            <a:r>
              <a:rPr lang="en-US" sz="2000" dirty="0" err="1"/>
              <a:t>tsMissed</a:t>
            </a:r>
            <a:r>
              <a:rPr lang="en-US" sz="2000" dirty="0"/>
              <a:t>[5];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sprintf_s</a:t>
            </a:r>
            <a:r>
              <a:rPr lang="en-US" sz="2000" dirty="0"/>
              <a:t>(</a:t>
            </a:r>
            <a:r>
              <a:rPr lang="en-US" sz="2000" dirty="0" err="1"/>
              <a:t>sMissed</a:t>
            </a:r>
            <a:r>
              <a:rPr lang="en-US" sz="2000" dirty="0"/>
              <a:t>, "%d", </a:t>
            </a:r>
            <a:r>
              <a:rPr lang="en-US" sz="2000" b="1" dirty="0">
                <a:solidFill>
                  <a:srgbClr val="FF0000"/>
                </a:solidFill>
              </a:rPr>
              <a:t>missed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OemToChar</a:t>
            </a:r>
            <a:r>
              <a:rPr lang="en-US" sz="2000" dirty="0"/>
              <a:t>(</a:t>
            </a:r>
            <a:r>
              <a:rPr lang="en-US" sz="2000" dirty="0" err="1"/>
              <a:t>sMissed</a:t>
            </a:r>
            <a:r>
              <a:rPr lang="en-US" sz="2000" dirty="0"/>
              <a:t>, </a:t>
            </a:r>
            <a:r>
              <a:rPr lang="en-US" sz="2000" dirty="0" err="1"/>
              <a:t>tsMissed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TextOut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520, 10, </a:t>
            </a:r>
            <a:r>
              <a:rPr lang="en-US" sz="2000" dirty="0" err="1"/>
              <a:t>tsMissed</a:t>
            </a:r>
            <a:r>
              <a:rPr lang="en-US" sz="2000" dirty="0"/>
              <a:t>, _</a:t>
            </a:r>
            <a:r>
              <a:rPr lang="en-US" sz="2000" dirty="0" err="1"/>
              <a:t>tcslen</a:t>
            </a:r>
            <a:r>
              <a:rPr lang="en-US" sz="2000" dirty="0"/>
              <a:t>(</a:t>
            </a:r>
            <a:r>
              <a:rPr lang="en-US" sz="2000" dirty="0" err="1"/>
              <a:t>tsMissed</a:t>
            </a:r>
            <a:r>
              <a:rPr lang="en-US" sz="2000" dirty="0"/>
              <a:t>));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666" y="4314587"/>
            <a:ext cx="6596334" cy="254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46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 err="1"/>
              <a:t>Отрисовываем</a:t>
            </a:r>
            <a:r>
              <a:rPr lang="ru-RU" sz="3200" b="1" dirty="0"/>
              <a:t> Цель и Прицел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	</a:t>
            </a:r>
            <a:r>
              <a:rPr lang="en-US" sz="2400" b="1" dirty="0" err="1"/>
              <a:t>DrawTarget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); </a:t>
            </a:r>
            <a:r>
              <a:rPr lang="en-US" sz="2400" dirty="0"/>
              <a:t>// </a:t>
            </a:r>
            <a:r>
              <a:rPr lang="ru-RU" sz="2400" dirty="0"/>
              <a:t>цель</a:t>
            </a:r>
          </a:p>
          <a:p>
            <a:r>
              <a:rPr lang="ru-RU" sz="2400" dirty="0"/>
              <a:t>	</a:t>
            </a:r>
            <a:r>
              <a:rPr lang="en-US" sz="2400" b="1" dirty="0" err="1"/>
              <a:t>DrawSight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); </a:t>
            </a:r>
            <a:r>
              <a:rPr lang="en-US" sz="2400" dirty="0"/>
              <a:t>// </a:t>
            </a:r>
            <a:r>
              <a:rPr lang="ru-RU" sz="2400" dirty="0"/>
              <a:t>прицел</a:t>
            </a:r>
          </a:p>
          <a:p>
            <a:r>
              <a:rPr lang="ru-RU" sz="2400" dirty="0"/>
              <a:t>	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EndPaint</a:t>
            </a:r>
            <a:r>
              <a:rPr lang="en-US" sz="2400" dirty="0"/>
              <a:t>(</a:t>
            </a:r>
            <a:r>
              <a:rPr lang="en-US" sz="2400" dirty="0" err="1"/>
              <a:t>hWnd</a:t>
            </a:r>
            <a:r>
              <a:rPr lang="en-US" sz="2400" dirty="0"/>
              <a:t>, &amp;</a:t>
            </a:r>
            <a:r>
              <a:rPr lang="en-US" sz="2400" dirty="0" err="1"/>
              <a:t>ps</a:t>
            </a:r>
            <a:r>
              <a:rPr lang="en-US" sz="2400" dirty="0"/>
              <a:t>);</a:t>
            </a:r>
          </a:p>
          <a:p>
            <a:r>
              <a:rPr lang="ru-RU" sz="2400" dirty="0"/>
              <a:t>        }</a:t>
            </a:r>
          </a:p>
          <a:p>
            <a:r>
              <a:rPr lang="en-US" sz="2400" dirty="0"/>
              <a:t>        break;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24944"/>
            <a:ext cx="54673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42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Рисуем цель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DrawTarget</a:t>
            </a:r>
            <a:r>
              <a:rPr lang="en-US" sz="2000" dirty="0"/>
              <a:t>(HDC </a:t>
            </a:r>
            <a:r>
              <a:rPr lang="en-US" sz="2000" dirty="0" err="1"/>
              <a:t>hdc</a:t>
            </a:r>
            <a:r>
              <a:rPr lang="en-US" sz="2000" dirty="0"/>
              <a:t>) {</a:t>
            </a:r>
          </a:p>
          <a:p>
            <a:r>
              <a:rPr lang="ru-RU" sz="2000" dirty="0"/>
              <a:t>	</a:t>
            </a:r>
            <a:r>
              <a:rPr lang="en-US" sz="2000" dirty="0"/>
              <a:t>HPEN </a:t>
            </a:r>
            <a:r>
              <a:rPr lang="en-US" sz="2000" dirty="0" err="1"/>
              <a:t>hPen</a:t>
            </a:r>
            <a:r>
              <a:rPr lang="en-US" sz="2000" dirty="0"/>
              <a:t> = </a:t>
            </a:r>
            <a:r>
              <a:rPr lang="en-US" sz="2000" dirty="0" err="1"/>
              <a:t>CreatePen</a:t>
            </a:r>
            <a:r>
              <a:rPr lang="en-US" sz="2000" dirty="0"/>
              <a:t>(PS_SOLID, 1, RGB(0, 255, 0));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hPen</a:t>
            </a:r>
            <a:r>
              <a:rPr lang="en-US" sz="2000" dirty="0"/>
              <a:t>);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i="1" dirty="0" err="1">
                <a:solidFill>
                  <a:srgbClr val="7030A0"/>
                </a:solidFill>
              </a:rPr>
              <a:t>RecursiveRectagle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target</a:t>
            </a:r>
            <a:r>
              <a:rPr lang="en-US" sz="2000" dirty="0" err="1">
                <a:solidFill>
                  <a:srgbClr val="FF0000"/>
                </a:solidFill>
              </a:rPr>
              <a:t>Cx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target</a:t>
            </a:r>
            <a:r>
              <a:rPr lang="en-US" sz="2000" dirty="0" err="1">
                <a:solidFill>
                  <a:srgbClr val="FF0000"/>
                </a:solidFill>
              </a:rPr>
              <a:t>Cy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target</a:t>
            </a:r>
            <a:r>
              <a:rPr lang="en-US" sz="2000" dirty="0" err="1">
                <a:solidFill>
                  <a:srgbClr val="FF0000"/>
                </a:solidFill>
              </a:rPr>
              <a:t>Size</a:t>
            </a:r>
            <a:r>
              <a:rPr lang="en-US" sz="2000" dirty="0"/>
              <a:t>);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 err="1"/>
              <a:t>DeleteObject</a:t>
            </a:r>
            <a:r>
              <a:rPr lang="en-US" sz="2000" dirty="0"/>
              <a:t>(</a:t>
            </a:r>
            <a:r>
              <a:rPr lang="en-US" sz="2000" dirty="0" err="1"/>
              <a:t>hPen</a:t>
            </a:r>
            <a:r>
              <a:rPr lang="en-US" sz="2000" dirty="0"/>
              <a:t>);</a:t>
            </a:r>
          </a:p>
          <a:p>
            <a:r>
              <a:rPr lang="ru-RU" sz="2000" dirty="0"/>
              <a:t>}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73016"/>
            <a:ext cx="23336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3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Рисуем цель (2)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void </a:t>
            </a:r>
            <a:r>
              <a:rPr lang="en-US" sz="2000" i="1" dirty="0" err="1">
                <a:solidFill>
                  <a:srgbClr val="7030A0"/>
                </a:solidFill>
              </a:rPr>
              <a:t>RecursiveRectagle</a:t>
            </a:r>
            <a:r>
              <a:rPr lang="en-US" sz="2000" dirty="0"/>
              <a:t>(HDC 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cx, </a:t>
            </a:r>
            <a:r>
              <a:rPr lang="en-US" sz="2000" dirty="0" err="1"/>
              <a:t>int</a:t>
            </a:r>
            <a:r>
              <a:rPr lang="en-US" sz="2000" dirty="0"/>
              <a:t> cy, </a:t>
            </a:r>
            <a:r>
              <a:rPr lang="en-US" sz="2000" dirty="0" err="1"/>
              <a:t>int</a:t>
            </a:r>
            <a:r>
              <a:rPr lang="en-US" sz="2000" dirty="0"/>
              <a:t> size) {</a:t>
            </a:r>
          </a:p>
          <a:p>
            <a:r>
              <a:rPr lang="ru-RU" sz="2000" dirty="0"/>
              <a:t>	</a:t>
            </a:r>
            <a:r>
              <a:rPr lang="en-US" sz="2000" b="1" dirty="0"/>
              <a:t>Rectangle(</a:t>
            </a:r>
            <a:r>
              <a:rPr lang="en-US" sz="2000" b="1" dirty="0" err="1"/>
              <a:t>hdc</a:t>
            </a:r>
            <a:r>
              <a:rPr lang="en-US" sz="2000" b="1" dirty="0"/>
              <a:t>, cx - size, cy - size, cx + size, cy + size);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if (size &lt; 5) {</a:t>
            </a:r>
          </a:p>
          <a:p>
            <a:r>
              <a:rPr lang="ru-RU" sz="2000" dirty="0"/>
              <a:t>		</a:t>
            </a:r>
            <a:r>
              <a:rPr lang="en-US" sz="2000" dirty="0"/>
              <a:t>return;</a:t>
            </a:r>
          </a:p>
          <a:p>
            <a:r>
              <a:rPr lang="ru-RU" sz="2000" dirty="0"/>
              <a:t>	}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i="1" dirty="0" err="1">
                <a:solidFill>
                  <a:srgbClr val="7030A0"/>
                </a:solidFill>
              </a:rPr>
              <a:t>RecursiveRectagle</a:t>
            </a:r>
            <a:r>
              <a:rPr lang="en-US" sz="2000" i="1" dirty="0"/>
              <a:t>(</a:t>
            </a:r>
            <a:r>
              <a:rPr lang="en-US" sz="2000" i="1" dirty="0" err="1"/>
              <a:t>hdc</a:t>
            </a:r>
            <a:r>
              <a:rPr lang="en-US" sz="2000" i="1" dirty="0"/>
              <a:t>, cx - size * 0.45, cy - size * 0.45, size / 2.5);</a:t>
            </a:r>
          </a:p>
          <a:p>
            <a:r>
              <a:rPr lang="ru-RU" sz="2000" i="1" dirty="0"/>
              <a:t>	</a:t>
            </a:r>
            <a:r>
              <a:rPr lang="en-US" sz="2000" i="1" dirty="0" err="1">
                <a:solidFill>
                  <a:srgbClr val="7030A0"/>
                </a:solidFill>
              </a:rPr>
              <a:t>RecursiveRectagle</a:t>
            </a:r>
            <a:r>
              <a:rPr lang="en-US" sz="2000" i="1" dirty="0"/>
              <a:t>(</a:t>
            </a:r>
            <a:r>
              <a:rPr lang="en-US" sz="2000" i="1" dirty="0" err="1"/>
              <a:t>hdc</a:t>
            </a:r>
            <a:r>
              <a:rPr lang="en-US" sz="2000" i="1" dirty="0"/>
              <a:t>, cx + size * 0.45, cy - size * 0.45, size / 2.5);</a:t>
            </a:r>
          </a:p>
          <a:p>
            <a:r>
              <a:rPr lang="ru-RU" sz="2000" i="1" dirty="0"/>
              <a:t>	</a:t>
            </a:r>
            <a:r>
              <a:rPr lang="en-US" sz="2000" i="1" dirty="0" err="1">
                <a:solidFill>
                  <a:srgbClr val="7030A0"/>
                </a:solidFill>
              </a:rPr>
              <a:t>RecursiveRectagle</a:t>
            </a:r>
            <a:r>
              <a:rPr lang="en-US" sz="2000" i="1" dirty="0"/>
              <a:t>(</a:t>
            </a:r>
            <a:r>
              <a:rPr lang="en-US" sz="2000" i="1" dirty="0" err="1"/>
              <a:t>hdc</a:t>
            </a:r>
            <a:r>
              <a:rPr lang="en-US" sz="2000" i="1" dirty="0"/>
              <a:t>, cx - size * 0.45, cy + size * 0.45, size / 2.5);</a:t>
            </a:r>
          </a:p>
          <a:p>
            <a:r>
              <a:rPr lang="ru-RU" sz="2000" i="1" dirty="0"/>
              <a:t>	</a:t>
            </a:r>
            <a:r>
              <a:rPr lang="en-US" sz="2000" i="1" dirty="0" err="1">
                <a:solidFill>
                  <a:srgbClr val="7030A0"/>
                </a:solidFill>
              </a:rPr>
              <a:t>RecursiveRectagle</a:t>
            </a:r>
            <a:r>
              <a:rPr lang="en-US" sz="2000" i="1" dirty="0"/>
              <a:t>(</a:t>
            </a:r>
            <a:r>
              <a:rPr lang="en-US" sz="2000" i="1" dirty="0" err="1"/>
              <a:t>hdc</a:t>
            </a:r>
            <a:r>
              <a:rPr lang="en-US" sz="2000" i="1" dirty="0"/>
              <a:t>, cx + size * 0.45, cy + size * 0.45, size / 2.5);</a:t>
            </a:r>
          </a:p>
          <a:p>
            <a:r>
              <a:rPr lang="ru-RU" sz="2000" dirty="0"/>
              <a:t>}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10072"/>
            <a:ext cx="23336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603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16551</TotalTime>
  <Words>2549</Words>
  <Application>Microsoft Office PowerPoint</Application>
  <PresentationFormat>Экран (4:3)</PresentationFormat>
  <Paragraphs>354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Arial</vt:lpstr>
      <vt:lpstr>Calibri</vt:lpstr>
      <vt:lpstr>Тема Office</vt:lpstr>
      <vt:lpstr>Основы программирования Лабораторная работа №6</vt:lpstr>
      <vt:lpstr>Создаем игру – со стрельбой по мишени</vt:lpstr>
      <vt:lpstr>Что нужно добавить в cpp файл</vt:lpstr>
      <vt:lpstr>Глобальные переменные</vt:lpstr>
      <vt:lpstr>Пишем количество попаданий и промахов (1)</vt:lpstr>
      <vt:lpstr>Пишем количество попаданий и промахов (2)</vt:lpstr>
      <vt:lpstr>Отрисовываем Цель и Прицел</vt:lpstr>
      <vt:lpstr>Рисуем цель</vt:lpstr>
      <vt:lpstr>Рисуем цель (2)</vt:lpstr>
      <vt:lpstr>Рисуем прицел</vt:lpstr>
      <vt:lpstr>Управление перемещением прицела</vt:lpstr>
      <vt:lpstr>Собственно перемещение прицела</vt:lpstr>
      <vt:lpstr>Управление огнем</vt:lpstr>
      <vt:lpstr>Проверка попадания в цель</vt:lpstr>
      <vt:lpstr>Задача 1</vt:lpstr>
      <vt:lpstr>Рисование креста</vt:lpstr>
      <vt:lpstr>Рисование рекурсивного креста</vt:lpstr>
      <vt:lpstr>Рисование треугольника</vt:lpstr>
      <vt:lpstr>Рисование рекурсивной фигуры с треугольником</vt:lpstr>
      <vt:lpstr>Рисование окружности</vt:lpstr>
      <vt:lpstr>Рисование рекурсивной окружности</vt:lpstr>
      <vt:lpstr>Управление клавиатурой отображения</vt:lpstr>
      <vt:lpstr>Управление клавиатурой отображения</vt:lpstr>
      <vt:lpstr>Управление клавиатурой отображения</vt:lpstr>
      <vt:lpstr>Управление клавиатурой отображения</vt:lpstr>
      <vt:lpstr>Управление клавиатурой отображения (2*)</vt:lpstr>
      <vt:lpstr>Управление клавиатурой отображения</vt:lpstr>
      <vt:lpstr>Управление клавиатурой отображения</vt:lpstr>
      <vt:lpstr>Управление клавиатурой отображения</vt:lpstr>
      <vt:lpstr>Управление клавиатурой отображения (3**)</vt:lpstr>
      <vt:lpstr>Задача 2</vt:lpstr>
      <vt:lpstr>Задача 3</vt:lpstr>
      <vt:lpstr>Задача 4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213</cp:revision>
  <dcterms:created xsi:type="dcterms:W3CDTF">2015-09-02T18:56:24Z</dcterms:created>
  <dcterms:modified xsi:type="dcterms:W3CDTF">2021-10-01T09:30:11Z</dcterms:modified>
</cp:coreProperties>
</file>