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639" r:id="rId3"/>
    <p:sldId id="642" r:id="rId4"/>
    <p:sldId id="645" r:id="rId5"/>
    <p:sldId id="646" r:id="rId6"/>
    <p:sldId id="643" r:id="rId7"/>
    <p:sldId id="644" r:id="rId8"/>
    <p:sldId id="561" r:id="rId9"/>
    <p:sldId id="556" r:id="rId10"/>
    <p:sldId id="557" r:id="rId11"/>
    <p:sldId id="558" r:id="rId12"/>
    <p:sldId id="566" r:id="rId13"/>
    <p:sldId id="571" r:id="rId14"/>
    <p:sldId id="648" r:id="rId15"/>
    <p:sldId id="647" r:id="rId16"/>
    <p:sldId id="651" r:id="rId17"/>
    <p:sldId id="652" r:id="rId18"/>
    <p:sldId id="653" r:id="rId19"/>
    <p:sldId id="654" r:id="rId20"/>
    <p:sldId id="655" r:id="rId21"/>
    <p:sldId id="649" r:id="rId22"/>
    <p:sldId id="650" r:id="rId23"/>
    <p:sldId id="656" r:id="rId24"/>
    <p:sldId id="657" r:id="rId25"/>
    <p:sldId id="32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256"/>
            <p14:sldId id="639"/>
            <p14:sldId id="642"/>
            <p14:sldId id="645"/>
            <p14:sldId id="646"/>
            <p14:sldId id="643"/>
            <p14:sldId id="644"/>
            <p14:sldId id="561"/>
            <p14:sldId id="556"/>
            <p14:sldId id="557"/>
            <p14:sldId id="558"/>
            <p14:sldId id="566"/>
            <p14:sldId id="571"/>
            <p14:sldId id="648"/>
            <p14:sldId id="647"/>
            <p14:sldId id="651"/>
            <p14:sldId id="652"/>
            <p14:sldId id="653"/>
            <p14:sldId id="654"/>
            <p14:sldId id="655"/>
            <p14:sldId id="649"/>
            <p14:sldId id="650"/>
            <p14:sldId id="656"/>
            <p14:sldId id="657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F9DF-2801-4E6B-A2F0-8F9684678CE1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E74D-D04E-4168-A6B2-203B4DF284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8712968" cy="2403699"/>
          </a:xfrm>
        </p:spPr>
        <p:txBody>
          <a:bodyPr>
            <a:normAutofit/>
          </a:bodyPr>
          <a:lstStyle/>
          <a:p>
            <a:r>
              <a:rPr lang="ru-RU" dirty="0"/>
              <a:t>Основы программирования</a:t>
            </a:r>
            <a:br>
              <a:rPr lang="ru-RU" dirty="0"/>
            </a:br>
            <a:r>
              <a:rPr lang="ru-RU" dirty="0"/>
              <a:t>Лабораторная работа №9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9" y="3500674"/>
            <a:ext cx="8100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Псевдослучайные числа. </a:t>
            </a:r>
            <a:r>
              <a:rPr lang="en-US" sz="2800" dirty="0"/>
              <a:t>FOR</a:t>
            </a:r>
            <a:endParaRPr lang="ru-RU" sz="2800" dirty="0"/>
          </a:p>
          <a:p>
            <a:r>
              <a:rPr lang="ru-RU" sz="2800" dirty="0"/>
              <a:t>Игра – добавляем возможности</a:t>
            </a: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5085184"/>
            <a:ext cx="6400800" cy="744488"/>
          </a:xfrm>
        </p:spPr>
        <p:txBody>
          <a:bodyPr>
            <a:normAutofit fontScale="85000" lnSpcReduction="20000"/>
          </a:bodyPr>
          <a:lstStyle/>
          <a:p>
            <a:pPr algn="r"/>
            <a:endParaRPr lang="ru-RU" dirty="0"/>
          </a:p>
          <a:p>
            <a:pPr algn="l"/>
            <a:r>
              <a:rPr lang="ru-RU" sz="2400" dirty="0"/>
              <a:t>Власенко Олег </a:t>
            </a:r>
            <a:r>
              <a:rPr lang="ru-RU" sz="2400" dirty="0" err="1"/>
              <a:t>Федосович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83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int</a:t>
            </a:r>
            <a:r>
              <a:rPr lang="en-US" sz="2400" dirty="0"/>
              <a:t> j</a:t>
            </a:r>
            <a:r>
              <a:rPr lang="ru-RU" sz="2400" dirty="0"/>
              <a:t> = </a:t>
            </a:r>
            <a:r>
              <a:rPr lang="en-US" sz="2400" dirty="0" err="1"/>
              <a:t>i</a:t>
            </a:r>
            <a:r>
              <a:rPr lang="ru-RU" sz="2400" dirty="0"/>
              <a:t>; </a:t>
            </a:r>
            <a:r>
              <a:rPr lang="ru-RU" sz="2400" dirty="0">
                <a:solidFill>
                  <a:srgbClr val="00B050"/>
                </a:solidFill>
              </a:rPr>
              <a:t>// инициализация счетчика цикла</a:t>
            </a:r>
          </a:p>
          <a:p>
            <a:r>
              <a:rPr lang="en-US" sz="2400" b="1" dirty="0"/>
              <a:t>while</a:t>
            </a:r>
            <a:r>
              <a:rPr lang="ru-RU" sz="2400" dirty="0"/>
              <a:t> (</a:t>
            </a:r>
            <a:r>
              <a:rPr lang="en-US" sz="2400" dirty="0"/>
              <a:t>j</a:t>
            </a:r>
            <a:r>
              <a:rPr lang="ru-RU" sz="2400" dirty="0"/>
              <a:t> &lt;= 5) { </a:t>
            </a:r>
            <a:r>
              <a:rPr lang="ru-RU" sz="2400" dirty="0">
                <a:solidFill>
                  <a:srgbClr val="00B050"/>
                </a:solidFill>
              </a:rPr>
              <a:t>// условие продолжения цикла</a:t>
            </a:r>
          </a:p>
          <a:p>
            <a:r>
              <a:rPr lang="ru-RU" sz="2400" dirty="0"/>
              <a:t>	</a:t>
            </a:r>
            <a:r>
              <a:rPr lang="en-US" sz="2400" dirty="0" err="1"/>
              <a:t>printf</a:t>
            </a:r>
            <a:r>
              <a:rPr lang="ru-RU" sz="2400" dirty="0"/>
              <a:t>(</a:t>
            </a:r>
            <a:r>
              <a:rPr lang="en-US" sz="2400" dirty="0"/>
              <a:t>“%d “, j</a:t>
            </a:r>
            <a:r>
              <a:rPr lang="ru-RU" sz="2400" dirty="0"/>
              <a:t>);</a:t>
            </a:r>
          </a:p>
          <a:p>
            <a:r>
              <a:rPr lang="ru-RU" sz="2400" dirty="0"/>
              <a:t>	</a:t>
            </a:r>
            <a:r>
              <a:rPr lang="en-US" sz="2400" dirty="0"/>
              <a:t>j</a:t>
            </a:r>
            <a:r>
              <a:rPr lang="ru-RU" sz="2400" dirty="0"/>
              <a:t>++; </a:t>
            </a:r>
            <a:r>
              <a:rPr lang="ru-RU" sz="2400" dirty="0">
                <a:solidFill>
                  <a:srgbClr val="00B050"/>
                </a:solidFill>
              </a:rPr>
              <a:t>// изменение счетчика цикла</a:t>
            </a:r>
          </a:p>
          <a:p>
            <a:r>
              <a:rPr lang="ru-RU" sz="2400" dirty="0"/>
              <a:t>}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20" y="1700808"/>
            <a:ext cx="2880320" cy="49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Цикл </a:t>
            </a:r>
            <a:r>
              <a:rPr lang="en-US" sz="3200" b="1" dirty="0"/>
              <a:t>for (2)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</a:t>
            </a:r>
            <a:r>
              <a:rPr lang="en-US" sz="2400" dirty="0"/>
              <a:t> (</a:t>
            </a:r>
            <a:r>
              <a:rPr lang="en-US" sz="2400" b="1" dirty="0" err="1"/>
              <a:t>int</a:t>
            </a:r>
            <a:r>
              <a:rPr lang="en-US" sz="2400" dirty="0"/>
              <a:t> j = </a:t>
            </a:r>
            <a:r>
              <a:rPr lang="en-US" sz="2400" dirty="0" err="1"/>
              <a:t>i</a:t>
            </a:r>
            <a:r>
              <a:rPr lang="en-US" sz="2400" dirty="0"/>
              <a:t>; j &lt;= 5; </a:t>
            </a:r>
            <a:r>
              <a:rPr lang="en-US" sz="2400" dirty="0" err="1"/>
              <a:t>j++</a:t>
            </a:r>
            <a:r>
              <a:rPr lang="en-US" sz="2400" dirty="0"/>
              <a:t>) { 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ru-RU" sz="2400" dirty="0"/>
              <a:t>(</a:t>
            </a:r>
            <a:r>
              <a:rPr lang="en-US" sz="2400" dirty="0"/>
              <a:t>“%d “, j</a:t>
            </a:r>
            <a:r>
              <a:rPr lang="ru-RU" sz="2400" dirty="0"/>
              <a:t>);</a:t>
            </a:r>
          </a:p>
          <a:p>
            <a:r>
              <a:rPr lang="ru-RU" sz="2400" dirty="0"/>
              <a:t>}</a:t>
            </a:r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26890"/>
            <a:ext cx="7262920" cy="37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05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Увеличение всех нечетных элементов в 10 раз</a:t>
            </a:r>
            <a:r>
              <a:rPr lang="en-US" sz="3200" b="1" dirty="0"/>
              <a:t> (WHILE)</a:t>
            </a:r>
            <a:r>
              <a:rPr lang="ru-RU" sz="3200" b="1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6832" y="980728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= 0;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while (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&lt; 2) {</a:t>
            </a:r>
          </a:p>
          <a:p>
            <a:r>
              <a:rPr lang="ru-R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j = 0;</a:t>
            </a:r>
          </a:p>
          <a:p>
            <a:r>
              <a:rPr lang="ru-R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while (j &lt; 3) {</a:t>
            </a:r>
          </a:p>
          <a:p>
            <a:r>
              <a:rPr lang="ru-RU" sz="2800" dirty="0"/>
              <a:t>		</a:t>
            </a:r>
            <a:r>
              <a:rPr lang="en-US" sz="2800" dirty="0"/>
              <a:t>if (arr1[</a:t>
            </a:r>
            <a:r>
              <a:rPr lang="en-US" sz="2800" dirty="0" err="1"/>
              <a:t>i</a:t>
            </a:r>
            <a:r>
              <a:rPr lang="en-US" sz="2800" dirty="0"/>
              <a:t>][j] % 2 == 1) {</a:t>
            </a:r>
          </a:p>
          <a:p>
            <a:r>
              <a:rPr lang="ru-RU" sz="2800" dirty="0"/>
              <a:t>			</a:t>
            </a:r>
            <a:r>
              <a:rPr lang="en-US" sz="2800" dirty="0"/>
              <a:t>arr1[</a:t>
            </a:r>
            <a:r>
              <a:rPr lang="en-US" sz="2800" dirty="0" err="1"/>
              <a:t>i</a:t>
            </a:r>
            <a:r>
              <a:rPr lang="en-US" sz="2800" dirty="0"/>
              <a:t>][j] *= 10;</a:t>
            </a:r>
          </a:p>
          <a:p>
            <a:r>
              <a:rPr lang="ru-RU" sz="2800" dirty="0"/>
              <a:t>		}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j++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ru-R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ru-RU" sz="2800" dirty="0">
                <a:solidFill>
                  <a:srgbClr val="FF0000"/>
                </a:solidFill>
              </a:rPr>
              <a:t>	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++;</a:t>
            </a:r>
          </a:p>
          <a:p>
            <a:r>
              <a:rPr lang="ru-RU" sz="2800" dirty="0">
                <a:solidFill>
                  <a:srgbClr val="FF0000"/>
                </a:solidFill>
              </a:rPr>
              <a:t>}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4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Увеличение всех нечетных элементов в 10 раз</a:t>
            </a:r>
            <a:r>
              <a:rPr lang="en-US" sz="3200" b="1" dirty="0"/>
              <a:t> (FOR)</a:t>
            </a:r>
            <a:r>
              <a:rPr lang="ru-RU" sz="3200" b="1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6832" y="980728"/>
            <a:ext cx="87129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800" dirty="0">
                <a:solidFill>
                  <a:srgbClr val="FF0000"/>
                </a:solidFill>
              </a:rPr>
              <a:t>for (int i = 0; i &lt; 2; i++) {</a:t>
            </a:r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for (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j = 0; j &lt; 3;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j++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{</a:t>
            </a:r>
          </a:p>
          <a:p>
            <a:r>
              <a:rPr lang="ru-RU" sz="2800" dirty="0"/>
              <a:t>		</a:t>
            </a:r>
            <a:r>
              <a:rPr lang="en-US" sz="2800" dirty="0"/>
              <a:t>if (arr1[</a:t>
            </a:r>
            <a:r>
              <a:rPr lang="en-US" sz="2800" dirty="0" err="1"/>
              <a:t>i</a:t>
            </a:r>
            <a:r>
              <a:rPr lang="en-US" sz="2800" dirty="0"/>
              <a:t>][j] % 2 == 1) {</a:t>
            </a:r>
          </a:p>
          <a:p>
            <a:r>
              <a:rPr lang="ru-RU" sz="2800" dirty="0"/>
              <a:t>			</a:t>
            </a:r>
            <a:r>
              <a:rPr lang="en-US" sz="2800" dirty="0"/>
              <a:t>arr1[</a:t>
            </a:r>
            <a:r>
              <a:rPr lang="en-US" sz="2800" dirty="0" err="1"/>
              <a:t>i</a:t>
            </a:r>
            <a:r>
              <a:rPr lang="en-US" sz="2800" dirty="0"/>
              <a:t>][j] *= 10;</a:t>
            </a:r>
          </a:p>
          <a:p>
            <a:r>
              <a:rPr lang="ru-RU" sz="2800" dirty="0"/>
              <a:t>		}</a:t>
            </a:r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ru-RU" sz="2800" dirty="0">
                <a:solidFill>
                  <a:srgbClr val="FF0000"/>
                </a:solidFill>
              </a:rPr>
              <a:t>}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1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5CEB7-E6E2-4FA2-98CC-56B94886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C5A3F-B3BA-484A-AE1E-3CC88DCD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72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генерация уровня (используем </a:t>
            </a:r>
            <a:r>
              <a:rPr lang="en-US" sz="3200" b="1" dirty="0"/>
              <a:t>FOR)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По нажатию клавиши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‘N’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генерируется новый уровень игры – много золота, есть стены, один игрок.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22B8A9-E3CB-4736-8737-11A3F3E5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3995936" cy="20036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F14322-69CE-498B-9C4F-44DEC4EE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4228565"/>
            <a:ext cx="3995935" cy="20036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7AF399-D5A6-40DB-815E-69878454A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916832"/>
            <a:ext cx="3995936" cy="20036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A9D833C-5DBF-411F-A952-AEE54C2B6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308" y="4228564"/>
            <a:ext cx="3995934" cy="20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генерация уровня (используем </a:t>
            </a:r>
            <a:r>
              <a:rPr lang="en-US" sz="3200" b="1" dirty="0"/>
              <a:t>FOR)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По нажатию клавиши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‘N’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генерируется новый уровень игры – много золота, есть стены, один игрок.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0x4e: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N - New 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generateLevel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5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генерация уровня (используем </a:t>
            </a:r>
            <a:r>
              <a:rPr lang="en-US" sz="3200" b="1" dirty="0"/>
              <a:t>FOR)</a:t>
            </a:r>
            <a:r>
              <a:rPr lang="ru-RU" sz="3200" b="1" dirty="0"/>
              <a:t> (1)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generateLevel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Коды ячеек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0 - свободно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1 - золото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2 - стена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3 - игрок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4 - МОНСТР!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всё заново!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steps = 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gold = 0;</a:t>
            </a:r>
          </a:p>
          <a:p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все ячейки делаем свободными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3705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генерация уровня (используем </a:t>
            </a:r>
            <a:r>
              <a:rPr lang="en-US" sz="3200" b="1" dirty="0"/>
              <a:t>FOR)</a:t>
            </a:r>
            <a:r>
              <a:rPr lang="ru-RU" sz="3200" b="1" dirty="0"/>
              <a:t> (2)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в часть ячеек помещаем много ЗОЛОТА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= 0; k &lt; (N * M) / 2; k++)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rand() %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 = rand() %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1;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31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генерация уровня (используем </a:t>
            </a:r>
            <a:r>
              <a:rPr lang="en-US" sz="3200" b="1" dirty="0"/>
              <a:t>FOR)</a:t>
            </a:r>
            <a:r>
              <a:rPr lang="ru-RU" sz="3200" b="1" dirty="0"/>
              <a:t> (3)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в часть ячеек помещаем СТЕНЫ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(k = 0; k &lt; (N * M) / 5; k++)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rand() %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 = rand() %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2;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4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Псевдо случайные числа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Добавим в игру «драйва» - введем в игру МОНСТРОВ, которые хаотично (случайно!) двигаются и пожирают всё вокруг!</a:t>
            </a: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23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23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711C05-B9F3-4F1E-9594-7C8691E6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598" y="3573016"/>
            <a:ext cx="4323436" cy="20882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E86E3B-45CD-430E-A30D-3099505CC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2348880"/>
            <a:ext cx="4080515" cy="40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04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генерация уровня (используем </a:t>
            </a:r>
            <a:r>
              <a:rPr lang="en-US" sz="3200" b="1" dirty="0"/>
              <a:t>FOR)</a:t>
            </a:r>
            <a:r>
              <a:rPr lang="ru-RU" sz="3200" b="1" dirty="0"/>
              <a:t> (2)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в одну из ячеек помещаем игрока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rand() %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 = rand() %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3;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98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По нажатию клавиши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‘M’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генерируется новый уровень игры – много золота, есть стены, </a:t>
            </a:r>
            <a:r>
              <a:rPr lang="ru-RU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несколько монстров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, один игрок.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1B7CFF-925B-4758-A546-FD97BB61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4" y="1954588"/>
            <a:ext cx="3997150" cy="20042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E5843E-17B4-44D4-8A72-5E7835D0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4" y="4437112"/>
            <a:ext cx="3997148" cy="2004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2AF149-D87B-4B61-9445-818ED052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171" y="1958042"/>
            <a:ext cx="3997150" cy="20042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FE2616-013D-482E-BFA6-58B262F8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222" y="4437112"/>
            <a:ext cx="3997148" cy="200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3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4</a:t>
            </a:r>
            <a:r>
              <a:rPr lang="en-US" sz="3200" b="1" dirty="0"/>
              <a:t>*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Добавить в игру возможность случайной вставки золота – пр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и нажатии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клавишы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“G” (Gold).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Вставка золота возможна ТОЛЬКО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на пустое поле.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59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5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Добавить в игру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TIMER.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Все монстры один раз в 5 секунд перемещаются. Но они не перемещаются когда ходит игрок.</a:t>
            </a: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Если игрок наступает на монстра – ему это засчитывается как «+1» к собранному золоту.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Если монстр наступает на игрока – игрок исчезает!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39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6*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Доделать задачу 5.</a:t>
            </a: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Если монстр наступает на игрока – игрок исчезает!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И игра заканчивается!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5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Доделать задачи 1-</a:t>
            </a:r>
            <a:r>
              <a:rPr lang="en-US" dirty="0"/>
              <a:t>6</a:t>
            </a:r>
            <a:endParaRPr lang="ru-RU" dirty="0"/>
          </a:p>
          <a:p>
            <a:pPr marL="457200" indent="-457200">
              <a:buAutoNum type="arabicPeriod"/>
            </a:pPr>
            <a:endParaRPr lang="ru-RU" dirty="0"/>
          </a:p>
          <a:p>
            <a:r>
              <a:rPr lang="ru-RU" dirty="0"/>
              <a:t>Задача </a:t>
            </a:r>
            <a:r>
              <a:rPr lang="en-US" dirty="0"/>
              <a:t>7</a:t>
            </a:r>
            <a:endParaRPr lang="ru-RU" dirty="0"/>
          </a:p>
          <a:p>
            <a:r>
              <a:rPr lang="ru-RU" dirty="0"/>
              <a:t>Переделать код так, чтобы игрок мог поедать монстров, если он собрал не менее 5 шт. золота. Если он собрал меньше чем 5 шт., то при прикосновении к монстру – игрок исчезает.</a:t>
            </a:r>
          </a:p>
          <a:p>
            <a:endParaRPr lang="ru-RU" dirty="0"/>
          </a:p>
          <a:p>
            <a:r>
              <a:rPr lang="ru-RU" dirty="0"/>
              <a:t>Задача 8</a:t>
            </a:r>
          </a:p>
          <a:p>
            <a:r>
              <a:rPr lang="ru-RU" dirty="0"/>
              <a:t>Придумать и реализовать новое поведение роботов.</a:t>
            </a:r>
          </a:p>
          <a:p>
            <a:endParaRPr lang="ru-RU" dirty="0"/>
          </a:p>
          <a:p>
            <a:r>
              <a:rPr lang="ru-RU" dirty="0"/>
              <a:t>Задача 9</a:t>
            </a:r>
          </a:p>
          <a:p>
            <a:r>
              <a:rPr lang="ru-RU" dirty="0"/>
              <a:t>Реализовать сохранение и загрузку состояния игры. (См следующую лабораторную работу в качестве образца) </a:t>
            </a:r>
          </a:p>
          <a:p>
            <a:endParaRPr lang="ru-RU" dirty="0"/>
          </a:p>
          <a:p>
            <a:r>
              <a:rPr lang="ru-RU" dirty="0"/>
              <a:t>Задача 10**</a:t>
            </a:r>
          </a:p>
          <a:p>
            <a:r>
              <a:rPr lang="ru-RU" dirty="0"/>
              <a:t>Реализовать продвижение роботов к Человеку</a:t>
            </a:r>
          </a:p>
          <a:p>
            <a:endParaRPr lang="ru-RU" dirty="0"/>
          </a:p>
          <a:p>
            <a:r>
              <a:rPr lang="ru-RU" dirty="0"/>
              <a:t>Задача 10***</a:t>
            </a:r>
          </a:p>
          <a:p>
            <a:r>
              <a:rPr lang="ru-RU" dirty="0"/>
              <a:t>Реализовать продвижение роботов к Человеку в обход стен (Стены для робота считаются непроходимыми!)</a:t>
            </a:r>
          </a:p>
        </p:txBody>
      </p:sp>
    </p:spTree>
    <p:extLst>
      <p:ext uri="{BB962C8B-B14F-4D97-AF65-F5344CB8AC3E}">
        <p14:creationId xmlns:p14="http://schemas.microsoft.com/office/powerpoint/2010/main" val="357118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таймера и перемещение монстров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CALLBACK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WndProc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UINT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WPARAM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	SetTimer(</a:t>
            </a:r>
            <a:r>
              <a:rPr lang="nb-NO" sz="1800" dirty="0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, 1, 500, 0);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Запускаем таймер</a:t>
            </a:r>
            <a:endParaRPr lang="nb-NO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Перезапуск генератора случайных чисел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WM_TIMER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MoveMonsters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перемещаем монстров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0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Перемещение монстров (1)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712968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MoveMonsters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int j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&lt;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(a[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== 4) {</a:t>
            </a:r>
          </a:p>
          <a:p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it-IT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di = </a:t>
            </a:r>
            <a:r>
              <a:rPr lang="it-IT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% 3 - 1; </a:t>
            </a:r>
            <a:r>
              <a:rPr lang="it-IT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от -1 до +1</a:t>
            </a:r>
            <a:endParaRPr lang="it-IT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ru-RU" sz="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(di == 0) {	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dj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% 3 - 1;</a:t>
            </a:r>
            <a:r>
              <a:rPr lang="it-IT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// </a:t>
            </a:r>
            <a:r>
              <a:rPr lang="ru-RU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от -1 до +1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(di != 0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0) {</a:t>
            </a:r>
          </a:p>
          <a:p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	if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(   i + di &gt;= 0 &amp;&amp; i + di &lt; </a:t>
            </a:r>
            <a:r>
              <a:rPr lang="it-IT" sz="16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    &amp;&amp; j + dj &gt;= 0 &amp;&amp; j + dj &lt; </a:t>
            </a:r>
            <a:r>
              <a:rPr lang="it-IT" sz="16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a[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a[i + di][j + dj] = -4;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Перемещение монстров (2)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int j = 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(j &lt;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== -4)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4;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75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На основе кода, представленного в презентации, добавить в игру  монстров.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8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69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«Поиграться»  (провести эксперименты) с генератором случайных чисел.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Закомментировать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srand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(NULL)); 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Внести изменения в каждую строку из кода ниже (функция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MoveMonsters</a:t>
            </a:r>
            <a:r>
              <a:rPr lang="ru-RU" i="1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):</a:t>
            </a:r>
          </a:p>
          <a:p>
            <a:pPr marL="342900" indent="-342900">
              <a:buAutoNum type="arabicParenR"/>
            </a:pPr>
            <a:endParaRPr lang="ru-RU" dirty="0">
              <a:latin typeface="Consolas" panose="020B0609020204030204" pitchFamily="49" charset="0"/>
            </a:endParaRPr>
          </a:p>
          <a:p>
            <a:r>
              <a:rPr lang="it-IT" sz="1800" i="1" dirty="0">
                <a:latin typeface="Consolas" panose="020B0609020204030204" pitchFamily="49" charset="0"/>
              </a:rPr>
              <a:t>int di = rand() % 3 - 1;</a:t>
            </a:r>
          </a:p>
          <a:p>
            <a:r>
              <a:rPr lang="en-US" sz="1800" i="1" dirty="0">
                <a:latin typeface="Consolas" panose="020B0609020204030204" pitchFamily="49" charset="0"/>
              </a:rPr>
              <a:t>int </a:t>
            </a:r>
            <a:r>
              <a:rPr lang="en-US" sz="1800" i="1" dirty="0" err="1">
                <a:latin typeface="Consolas" panose="020B0609020204030204" pitchFamily="49" charset="0"/>
              </a:rPr>
              <a:t>dj</a:t>
            </a:r>
            <a:r>
              <a:rPr lang="en-US" sz="1800" i="1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800" i="1" dirty="0">
                <a:latin typeface="Consolas" panose="020B0609020204030204" pitchFamily="49" charset="0"/>
              </a:rPr>
              <a:t>if (di == 0) {	</a:t>
            </a:r>
          </a:p>
          <a:p>
            <a:r>
              <a:rPr lang="en-US" sz="1800" i="1" dirty="0"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latin typeface="Consolas" panose="020B0609020204030204" pitchFamily="49" charset="0"/>
              </a:rPr>
              <a:t>dj</a:t>
            </a:r>
            <a:r>
              <a:rPr lang="en-US" sz="1800" i="1" dirty="0">
                <a:latin typeface="Consolas" panose="020B0609020204030204" pitchFamily="49" charset="0"/>
              </a:rPr>
              <a:t> = rand() % 3 - 1;</a:t>
            </a:r>
          </a:p>
          <a:p>
            <a:r>
              <a:rPr lang="ru-RU" sz="1800" i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800" i="1" dirty="0">
                <a:latin typeface="Consolas" panose="020B0609020204030204" pitchFamily="49" charset="0"/>
              </a:rPr>
              <a:t>if (di != 0 || </a:t>
            </a:r>
            <a:r>
              <a:rPr lang="en-US" sz="1800" i="1" dirty="0" err="1">
                <a:latin typeface="Consolas" panose="020B0609020204030204" pitchFamily="49" charset="0"/>
              </a:rPr>
              <a:t>dj</a:t>
            </a:r>
            <a:r>
              <a:rPr lang="en-US" sz="1800" i="1" dirty="0">
                <a:latin typeface="Consolas" panose="020B0609020204030204" pitchFamily="49" charset="0"/>
              </a:rPr>
              <a:t> != 0) {</a:t>
            </a:r>
          </a:p>
          <a:p>
            <a:r>
              <a:rPr lang="it-IT" sz="1800" i="1" dirty="0">
                <a:latin typeface="Consolas" panose="020B0609020204030204" pitchFamily="49" charset="0"/>
              </a:rPr>
              <a:t>	if (   i + di &gt;= 0 &amp;&amp; i + di &lt; N </a:t>
            </a:r>
          </a:p>
          <a:p>
            <a:r>
              <a:rPr lang="it-IT" sz="1800" i="1" dirty="0">
                <a:latin typeface="Consolas" panose="020B0609020204030204" pitchFamily="49" charset="0"/>
              </a:rPr>
              <a:t>		&amp;&amp; j + dj &gt;= 0 &amp;&amp; j + dj &lt; M) </a:t>
            </a:r>
          </a:p>
          <a:p>
            <a:r>
              <a:rPr lang="it-IT" sz="1800" i="1" dirty="0">
                <a:latin typeface="Consolas" panose="020B0609020204030204" pitchFamily="49" charset="0"/>
              </a:rPr>
              <a:t>	{</a:t>
            </a:r>
          </a:p>
          <a:p>
            <a:r>
              <a:rPr lang="en-US" sz="1800" i="1" dirty="0">
                <a:latin typeface="Consolas" panose="020B0609020204030204" pitchFamily="49" charset="0"/>
              </a:rPr>
              <a:t>		a[</a:t>
            </a:r>
            <a:r>
              <a:rPr lang="en-US" sz="1800" i="1" dirty="0" err="1">
                <a:latin typeface="Consolas" panose="020B0609020204030204" pitchFamily="49" charset="0"/>
              </a:rPr>
              <a:t>i</a:t>
            </a:r>
            <a:r>
              <a:rPr lang="en-US" sz="1800" i="1" dirty="0">
                <a:latin typeface="Consolas" panose="020B0609020204030204" pitchFamily="49" charset="0"/>
              </a:rPr>
              <a:t>][j] = 0;</a:t>
            </a:r>
          </a:p>
          <a:p>
            <a:r>
              <a:rPr lang="it-IT" sz="1800" i="1" dirty="0">
                <a:latin typeface="Consolas" panose="020B0609020204030204" pitchFamily="49" charset="0"/>
              </a:rPr>
              <a:t>		a[i + di][j + dj] = -4;</a:t>
            </a:r>
          </a:p>
          <a:p>
            <a:r>
              <a:rPr lang="en-US" sz="1800" i="1" dirty="0">
                <a:latin typeface="Consolas" panose="020B0609020204030204" pitchFamily="49" charset="0"/>
              </a:rPr>
              <a:t>	</a:t>
            </a:r>
            <a:r>
              <a:rPr lang="ru-RU" sz="1800" i="1" dirty="0">
                <a:latin typeface="Consolas" panose="020B0609020204030204" pitchFamily="49" charset="0"/>
              </a:rPr>
              <a:t>}</a:t>
            </a:r>
          </a:p>
          <a:p>
            <a:r>
              <a:rPr lang="ru-RU" sz="1800" i="1" dirty="0"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AutoNum type="arabicParenR"/>
            </a:pP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arenR"/>
            </a:pP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arenR"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2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178698"/>
          </a:xfrm>
        </p:spPr>
        <p:txBody>
          <a:bodyPr>
            <a:normAutofit/>
          </a:bodyPr>
          <a:lstStyle/>
          <a:p>
            <a:r>
              <a:rPr lang="en-US" sz="34400" dirty="0"/>
              <a:t>FOR</a:t>
            </a:r>
            <a:endParaRPr lang="ru-RU" sz="34400" dirty="0"/>
          </a:p>
        </p:txBody>
      </p:sp>
    </p:spTree>
    <p:extLst>
      <p:ext uri="{BB962C8B-B14F-4D97-AF65-F5344CB8AC3E}">
        <p14:creationId xmlns:p14="http://schemas.microsoft.com/office/powerpoint/2010/main" val="314283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>
            <a:noAutofit/>
          </a:bodyPr>
          <a:lstStyle/>
          <a:p>
            <a:r>
              <a:rPr lang="ru-RU" sz="2800" b="1" dirty="0"/>
              <a:t>Цикл с предусловием </a:t>
            </a:r>
            <a:r>
              <a:rPr lang="en-US" sz="2800" b="1" dirty="0"/>
              <a:t>while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9752" y="1484784"/>
            <a:ext cx="3538736" cy="17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err="1"/>
              <a:t>while</a:t>
            </a:r>
            <a:r>
              <a:rPr lang="ru-RU" sz="2800" dirty="0"/>
              <a:t> (Условие) {</a:t>
            </a:r>
          </a:p>
          <a:p>
            <a:pPr marL="0" indent="0">
              <a:buNone/>
            </a:pPr>
            <a:r>
              <a:rPr lang="ru-RU" sz="2800" dirty="0"/>
              <a:t>	Действие;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56992"/>
            <a:ext cx="3744416" cy="29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82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23749</TotalTime>
  <Words>1457</Words>
  <Application>Microsoft Office PowerPoint</Application>
  <PresentationFormat>Экран (4:3)</PresentationFormat>
  <Paragraphs>219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Тема Office</vt:lpstr>
      <vt:lpstr>Основы программирования Лабораторная работа №9</vt:lpstr>
      <vt:lpstr>Псевдо случайные числа </vt:lpstr>
      <vt:lpstr>Создание таймера и перемещение монстров</vt:lpstr>
      <vt:lpstr>Перемещение монстров (1)</vt:lpstr>
      <vt:lpstr>Перемещение монстров (2)</vt:lpstr>
      <vt:lpstr>Задача 1</vt:lpstr>
      <vt:lpstr>Задача 2</vt:lpstr>
      <vt:lpstr>FOR</vt:lpstr>
      <vt:lpstr>Цикл с предусловием while</vt:lpstr>
      <vt:lpstr>Цикл for</vt:lpstr>
      <vt:lpstr>Цикл for (2)</vt:lpstr>
      <vt:lpstr>Увеличение всех нечетных элементов в 10 раз (WHILE) </vt:lpstr>
      <vt:lpstr>Увеличение всех нечетных элементов в 10 раз (FOR) </vt:lpstr>
      <vt:lpstr>Презентация PowerPoint</vt:lpstr>
      <vt:lpstr>генерация уровня (используем FOR)</vt:lpstr>
      <vt:lpstr>генерация уровня (используем FOR)</vt:lpstr>
      <vt:lpstr>генерация уровня (используем FOR) (1)</vt:lpstr>
      <vt:lpstr>генерация уровня (используем FOR) (2)</vt:lpstr>
      <vt:lpstr>генерация уровня (используем FOR) (3)</vt:lpstr>
      <vt:lpstr>генерация уровня (используем FOR) (2)</vt:lpstr>
      <vt:lpstr>Задача 3</vt:lpstr>
      <vt:lpstr>Задача 4*</vt:lpstr>
      <vt:lpstr>Задача 5</vt:lpstr>
      <vt:lpstr>Задача 6*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322</cp:revision>
  <dcterms:created xsi:type="dcterms:W3CDTF">2015-09-02T18:56:24Z</dcterms:created>
  <dcterms:modified xsi:type="dcterms:W3CDTF">2021-10-29T16:51:34Z</dcterms:modified>
</cp:coreProperties>
</file>