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694" r:id="rId2"/>
    <p:sldId id="698" r:id="rId3"/>
    <p:sldId id="695" r:id="rId4"/>
    <p:sldId id="639" r:id="rId5"/>
    <p:sldId id="657" r:id="rId6"/>
    <p:sldId id="658" r:id="rId7"/>
    <p:sldId id="659" r:id="rId8"/>
    <p:sldId id="660" r:id="rId9"/>
    <p:sldId id="661" r:id="rId10"/>
    <p:sldId id="664" r:id="rId11"/>
    <p:sldId id="665" r:id="rId12"/>
    <p:sldId id="666" r:id="rId13"/>
    <p:sldId id="667" r:id="rId14"/>
    <p:sldId id="668" r:id="rId15"/>
    <p:sldId id="677" r:id="rId16"/>
    <p:sldId id="678" r:id="rId17"/>
    <p:sldId id="656" r:id="rId18"/>
    <p:sldId id="745" r:id="rId19"/>
    <p:sldId id="675" r:id="rId20"/>
    <p:sldId id="676" r:id="rId21"/>
    <p:sldId id="699" r:id="rId22"/>
    <p:sldId id="700" r:id="rId23"/>
    <p:sldId id="679" r:id="rId24"/>
    <p:sldId id="680" r:id="rId25"/>
    <p:sldId id="682" r:id="rId26"/>
    <p:sldId id="683" r:id="rId27"/>
    <p:sldId id="681" r:id="rId28"/>
    <p:sldId id="684" r:id="rId29"/>
    <p:sldId id="685" r:id="rId30"/>
    <p:sldId id="686" r:id="rId31"/>
    <p:sldId id="687" r:id="rId32"/>
    <p:sldId id="746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720" r:id="rId53"/>
    <p:sldId id="721" r:id="rId54"/>
    <p:sldId id="722" r:id="rId55"/>
    <p:sldId id="723" r:id="rId56"/>
    <p:sldId id="724" r:id="rId57"/>
    <p:sldId id="725" r:id="rId58"/>
    <p:sldId id="726" r:id="rId59"/>
    <p:sldId id="727" r:id="rId60"/>
    <p:sldId id="728" r:id="rId61"/>
    <p:sldId id="729" r:id="rId62"/>
    <p:sldId id="730" r:id="rId63"/>
    <p:sldId id="731" r:id="rId64"/>
    <p:sldId id="732" r:id="rId65"/>
    <p:sldId id="733" r:id="rId66"/>
    <p:sldId id="734" r:id="rId67"/>
    <p:sldId id="735" r:id="rId68"/>
    <p:sldId id="736" r:id="rId69"/>
    <p:sldId id="737" r:id="rId70"/>
    <p:sldId id="738" r:id="rId71"/>
    <p:sldId id="739" r:id="rId72"/>
    <p:sldId id="740" r:id="rId73"/>
    <p:sldId id="741" r:id="rId74"/>
    <p:sldId id="697" r:id="rId75"/>
    <p:sldId id="742" r:id="rId76"/>
    <p:sldId id="747" r:id="rId77"/>
    <p:sldId id="690" r:id="rId78"/>
    <p:sldId id="691" r:id="rId79"/>
    <p:sldId id="692" r:id="rId80"/>
    <p:sldId id="693" r:id="rId81"/>
    <p:sldId id="597" r:id="rId8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694"/>
            <p14:sldId id="698"/>
            <p14:sldId id="695"/>
            <p14:sldId id="639"/>
            <p14:sldId id="657"/>
            <p14:sldId id="658"/>
            <p14:sldId id="659"/>
            <p14:sldId id="660"/>
            <p14:sldId id="661"/>
            <p14:sldId id="664"/>
            <p14:sldId id="665"/>
            <p14:sldId id="666"/>
            <p14:sldId id="667"/>
            <p14:sldId id="668"/>
            <p14:sldId id="677"/>
            <p14:sldId id="678"/>
            <p14:sldId id="656"/>
            <p14:sldId id="745"/>
            <p14:sldId id="675"/>
            <p14:sldId id="676"/>
            <p14:sldId id="699"/>
            <p14:sldId id="700"/>
            <p14:sldId id="679"/>
            <p14:sldId id="680"/>
            <p14:sldId id="682"/>
            <p14:sldId id="683"/>
            <p14:sldId id="681"/>
            <p14:sldId id="684"/>
            <p14:sldId id="685"/>
            <p14:sldId id="686"/>
            <p14:sldId id="687"/>
            <p14:sldId id="746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697"/>
            <p14:sldId id="742"/>
            <p14:sldId id="747"/>
            <p14:sldId id="690"/>
            <p14:sldId id="691"/>
            <p14:sldId id="692"/>
            <p14:sldId id="693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8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0445-D747-4FAD-88C4-714693C230EC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45D8B-0DAD-41AA-ADFB-613E23251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EF32-7891-46D8-9B71-69898CB7239C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47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dev.ru/code/forum/?id=130983" TargetMode="External"/><Relationship Id="rId2" Type="http://schemas.openxmlformats.org/officeDocument/2006/relationships/hyperlink" Target="https://prog-cpp.ru/winelem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api/winuser/nf-winuser-setfocu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u.wikipedia.org/wiki/%D0%A8%D0%B8%D1%84%D1%80%D0%BE%D0%B2%D0%B0%D0%BD%D0%B8%D0%B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abr.com/ru/post/444176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054939/is-char-signed-or-unsigned-by-defaul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ASCI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ru.wikipedia.org/wiki/%D0%A1%D0%BE%D0%B5%D0%B4%D0%B8%D0%BD%D1%91%D0%BD%D0%BD%D1%8B%D0%B5_%D0%A8%D1%82%D0%B0%D1%82%D1%8B_%D0%90%D0%BC%D0%B5%D1%80%D0%B8%D0%BA%D0%B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7783044/whats-the-difference-between-asciiz-vs-asci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5%D1%87%D0%B0%D1%82%D0%BD%D1%8B%D0%B5_%D1%81%D0%B8%D0%BC%D0%B2%D0%BE%D0%BB%D1%8B" TargetMode="External"/><Relationship Id="rId7" Type="http://schemas.openxmlformats.org/officeDocument/2006/relationships/hyperlink" Target="https://ru.wikipedia.org/wiki/%D0%A2%D0%B5%D0%BA%D1%81%D1%82%D0%BE%D0%B2%D1%8B%D0%B9_%D1%84%D0%B0%D0%B9%D0%BB" TargetMode="External"/><Relationship Id="rId2" Type="http://schemas.openxmlformats.org/officeDocument/2006/relationships/hyperlink" Target="https://ru.wikipedia.org/wiki/%D0%A1%D0%B8%D0%BC%D0%B2%D0%BE%D0%B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0%B5%D1%80%D0%B5%D0%B2%D0%BE%D0%B4_%D1%81%D1%82%D1%80%D0%BE%D0%BA%D0%B8" TargetMode="External"/><Relationship Id="rId5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hyperlink" Target="https://ru.wikipedia.org/wiki/%D0%9D%D0%B0%D0%B1%D0%BE%D1%80_%D1%81%D0%B8%D0%BC%D0%B2%D0%BE%D0%BB%D0%BE%D0%B2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3%D0%BF%D1%80%D0%B0%D0%B2%D0%BB%D1%8F%D1%8E%D1%89%D0%B8%D0%B5_%D1%81%D0%B8%D0%BC%D0%B2%D0%BE%D0%BB%D1%8B" TargetMode="External"/><Relationship Id="rId7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A2%D0%B5%D0%BA%D1%81%D1%82%D0%BE%D0%B2%D1%8B%D0%B5_%D0%B4%D0%B0%D0%BD%D0%BD%D1%8B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HTML" TargetMode="External"/><Relationship Id="rId5" Type="http://schemas.openxmlformats.org/officeDocument/2006/relationships/hyperlink" Target="https://ru.wikipedia.org/wiki/%D0%A2%D0%B5%D0%B3_(%D1%8F%D0%B7%D1%8B%D0%BA%D0%B8_%D1%80%D0%B0%D0%B7%D0%BC%D0%B5%D1%82%D0%BA%D0%B8)" TargetMode="External"/><Relationship Id="rId4" Type="http://schemas.openxmlformats.org/officeDocument/2006/relationships/hyperlink" Target="https://ru.wikipedia.org/wiki/%D0%AF%D0%B7%D1%8B%D0%BA_%D1%80%D0%B0%D0%B7%D0%BC%D0%B5%D1%82%D0%BA%D0%B8" TargetMode="Externa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Linux" TargetMode="External"/><Relationship Id="rId13" Type="http://schemas.openxmlformats.org/officeDocument/2006/relationships/hyperlink" Target="https://ru.wikipedia.org/wiki/BeOS" TargetMode="External"/><Relationship Id="rId18" Type="http://schemas.openxmlformats.org/officeDocument/2006/relationships/hyperlink" Target="https://ru.wikipedia.org/wiki/Apple_II" TargetMode="External"/><Relationship Id="rId26" Type="http://schemas.openxmlformats.org/officeDocument/2006/relationships/hyperlink" Target="https://ru.wikipedia.org/w/index.php?title=MP/M&amp;action=edit&amp;redlink=1" TargetMode="External"/><Relationship Id="rId3" Type="http://schemas.openxmlformats.org/officeDocument/2006/relationships/hyperlink" Target="https://ru.wikipedia.org/wiki/%D0%A8%D0%B5%D1%81%D1%82%D0%BD%D0%B0%D0%B4%D1%86%D0%B0%D1%82%D0%B5%D1%80%D0%B8%D1%87%D0%BD%D0%B0%D1%8F_%D1%81%D0%B8%D1%81%D1%82%D0%B5%D0%BC%D0%B0_%D1%81%D1%87%D0%B8%D1%81%D0%BB%D0%B5%D0%BD%D0%B8%D1%8F" TargetMode="External"/><Relationship Id="rId21" Type="http://schemas.openxmlformats.org/officeDocument/2006/relationships/hyperlink" Target="https://ru.wikipedia.org/wiki/OS-9" TargetMode="External"/><Relationship Id="rId7" Type="http://schemas.openxmlformats.org/officeDocument/2006/relationships/hyperlink" Target="https://ru.wikipedia.org/wiki/GNU" TargetMode="External"/><Relationship Id="rId12" Type="http://schemas.openxmlformats.org/officeDocument/2006/relationships/hyperlink" Target="https://ru.wikipedia.org/wiki/FreeBSD" TargetMode="External"/><Relationship Id="rId17" Type="http://schemas.openxmlformats.org/officeDocument/2006/relationships/hyperlink" Target="https://ru.wikipedia.org/wiki/TRS-80" TargetMode="External"/><Relationship Id="rId25" Type="http://schemas.openxmlformats.org/officeDocument/2006/relationships/hyperlink" Target="https://ru.wikipedia.org/wiki/CP/M" TargetMode="External"/><Relationship Id="rId2" Type="http://schemas.openxmlformats.org/officeDocument/2006/relationships/hyperlink" Target="https://ru.wikipedia.org/wiki/ASCII" TargetMode="External"/><Relationship Id="rId16" Type="http://schemas.openxmlformats.org/officeDocument/2006/relationships/hyperlink" Target="https://ru.wikipedia.org/wiki/Commodore" TargetMode="External"/><Relationship Id="rId20" Type="http://schemas.openxmlformats.org/officeDocument/2006/relationships/hyperlink" Target="https://ru.wikipedia.org/wiki/Mac_OS_9" TargetMode="External"/><Relationship Id="rId29" Type="http://schemas.openxmlformats.org/officeDocument/2006/relationships/hyperlink" Target="https://ru.wikipedia.org/wiki/OS/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UNIX-%D0%BF%D0%BE%D0%B4%D0%BE%D0%B1%D0%BD%D0%B0%D1%8F_%D0%BE%D0%BF%D0%B5%D1%80%D0%B0%D1%86%D0%B8%D0%BE%D0%BD%D0%BD%D0%B0%D1%8F_%D1%81%D0%B8%D1%81%D1%82%D0%B5%D0%BC%D0%B0" TargetMode="External"/><Relationship Id="rId11" Type="http://schemas.openxmlformats.org/officeDocument/2006/relationships/hyperlink" Target="https://ru.wikipedia.org/wiki/Mac_OS_X" TargetMode="External"/><Relationship Id="rId24" Type="http://schemas.openxmlformats.org/officeDocument/2006/relationships/hyperlink" Target="https://ru.wikipedia.org/wiki/IBM" TargetMode="External"/><Relationship Id="rId32" Type="http://schemas.openxmlformats.org/officeDocument/2006/relationships/hyperlink" Target="https://ru.wikipedia.org/wiki/%D0%98%D0%BD%D1%82%D0%B5%D1%80%D0%BD%D0%B5%D1%82" TargetMode="External"/><Relationship Id="rId5" Type="http://schemas.openxmlformats.org/officeDocument/2006/relationships/hyperlink" Target="https://ru.wikipedia.org/wiki/UNIX" TargetMode="External"/><Relationship Id="rId15" Type="http://schemas.openxmlformats.org/officeDocument/2006/relationships/hyperlink" Target="https://ru.wikipedia.org/wiki/RISC_OS" TargetMode="External"/><Relationship Id="rId23" Type="http://schemas.openxmlformats.org/officeDocument/2006/relationships/hyperlink" Target="https://ru.wikipedia.org/wiki/RT-11" TargetMode="External"/><Relationship Id="rId28" Type="http://schemas.openxmlformats.org/officeDocument/2006/relationships/hyperlink" Target="https://ru.wikipedia.org/wiki/MS-DOS" TargetMode="External"/><Relationship Id="rId10" Type="http://schemas.openxmlformats.org/officeDocument/2006/relationships/hyperlink" Target="https://ru.wikipedia.org/wiki/Xenix" TargetMode="External"/><Relationship Id="rId19" Type="http://schemas.openxmlformats.org/officeDocument/2006/relationships/hyperlink" Target="https://ru.wikipedia.org/wiki/Mac_OS" TargetMode="External"/><Relationship Id="rId31" Type="http://schemas.openxmlformats.org/officeDocument/2006/relationships/hyperlink" Target="https://ru.wikipedia.org/wiki/Symbian_OS" TargetMode="External"/><Relationship Id="rId4" Type="http://schemas.openxmlformats.org/officeDocument/2006/relationships/hyperlink" Target="https://ru.wikipedia.org/wiki/Multics" TargetMode="External"/><Relationship Id="rId9" Type="http://schemas.openxmlformats.org/officeDocument/2006/relationships/hyperlink" Target="https://ru.wikipedia.org/wiki/AIX" TargetMode="External"/><Relationship Id="rId14" Type="http://schemas.openxmlformats.org/officeDocument/2006/relationships/hyperlink" Target="https://ru.wikipedia.org/wiki/Amiga_UNIX" TargetMode="External"/><Relationship Id="rId22" Type="http://schemas.openxmlformats.org/officeDocument/2006/relationships/hyperlink" Target="https://ru.wikipedia.org/wiki/Digital_Equipment_Corporation" TargetMode="External"/><Relationship Id="rId27" Type="http://schemas.openxmlformats.org/officeDocument/2006/relationships/hyperlink" Target="https://en.wikipedia.org/wiki/MP/M" TargetMode="External"/><Relationship Id="rId30" Type="http://schemas.openxmlformats.org/officeDocument/2006/relationships/hyperlink" Target="https://ru.wikipedia.org/wiki/Microsoft_Windows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ru-ru/library/xssktc6e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c37dh6kf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altaev-aa.narod.ru/security/Cesar.html" TargetMode="External"/><Relationship Id="rId2" Type="http://schemas.openxmlformats.org/officeDocument/2006/relationships/hyperlink" Target="https://ru.wikipedia.org/wiki/%D0%A8%D0%B8%D1%84%D1%80_%D0%A6%D0%B5%D0%B7%D0%B0%D1%80%D1%8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ROT13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nicknixer.ru/programmirovanie/russkie-simvolybukvy-pri-vvodevyvode-v-konsol-na-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2952328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/>
              <a:t>Основы алгоритмизации и программирования</a:t>
            </a:r>
            <a:br>
              <a:rPr lang="en-US" dirty="0"/>
            </a:br>
            <a:r>
              <a:rPr lang="ru-RU" sz="4000" dirty="0"/>
              <a:t>ФИСТ 1 курс</a:t>
            </a:r>
            <a:br>
              <a:rPr lang="ru-RU" dirty="0"/>
            </a:br>
            <a:r>
              <a:rPr lang="ru-RU" sz="3600" dirty="0"/>
              <a:t>Власенко </a:t>
            </a:r>
            <a:br>
              <a:rPr lang="ru-RU" sz="3600" dirty="0"/>
            </a:br>
            <a:r>
              <a:rPr lang="ru-RU" sz="3600" dirty="0"/>
              <a:t>Олег </a:t>
            </a:r>
            <a:br>
              <a:rPr lang="ru-RU" sz="3600" dirty="0"/>
            </a:br>
            <a:r>
              <a:rPr lang="ru-RU" sz="3600" dirty="0" err="1"/>
              <a:t>Федосович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8136904" cy="2376264"/>
          </a:xfrm>
        </p:spPr>
        <p:txBody>
          <a:bodyPr>
            <a:normAutofit/>
          </a:bodyPr>
          <a:lstStyle/>
          <a:p>
            <a:pPr algn="r"/>
            <a:r>
              <a:rPr lang="ru-RU" b="1" dirty="0"/>
              <a:t>Лекция 10</a:t>
            </a:r>
            <a:endParaRPr lang="en-US" b="1" dirty="0"/>
          </a:p>
          <a:p>
            <a:pPr algn="r"/>
            <a:r>
              <a:rPr lang="ru-RU" sz="2800" b="1" dirty="0"/>
              <a:t>Символы (</a:t>
            </a:r>
            <a:r>
              <a:rPr lang="en-US" sz="2800" b="1" dirty="0"/>
              <a:t>char</a:t>
            </a:r>
            <a:r>
              <a:rPr lang="ru-RU" sz="2800" b="1" dirty="0"/>
              <a:t>). Строки (</a:t>
            </a:r>
            <a:r>
              <a:rPr lang="en-US" sz="2800" b="1" dirty="0"/>
              <a:t>ASCIIZ</a:t>
            </a:r>
            <a:r>
              <a:rPr lang="ru-RU" sz="2800" b="1" dirty="0"/>
              <a:t>). Текстовые файлы.</a:t>
            </a:r>
          </a:p>
          <a:p>
            <a:pPr algn="r"/>
            <a:r>
              <a:rPr lang="en-US" sz="2800" b="1"/>
              <a:t>4</a:t>
            </a:r>
            <a:endParaRPr lang="ru-RU" sz="2800" b="1" dirty="0"/>
          </a:p>
          <a:p>
            <a:pPr algn="r"/>
            <a:r>
              <a:rPr lang="ru-RU" sz="2800" b="1" dirty="0"/>
              <a:t>Рекорды и их шифрование!</a:t>
            </a:r>
          </a:p>
        </p:txBody>
      </p:sp>
    </p:spTree>
    <p:extLst>
      <p:ext uri="{BB962C8B-B14F-4D97-AF65-F5344CB8AC3E}">
        <p14:creationId xmlns:p14="http://schemas.microsoft.com/office/powerpoint/2010/main" val="53942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Собственно таблица рекордов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с информацией о рекорде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name[20];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gold;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steps;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month;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hour;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minute;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second;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Максимальное количество рекордов в таблице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MAX_NUM_RECORDS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Таблица рекордов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records[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MAX_NUM_RECORDS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текущее количество рекордов в таблице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4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Добавление рекорда в конец (без сортировки)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addRecord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//if (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&gt;= MAX_NUM_RECORDS) 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- 1;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   //}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(records[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].name,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].gold = gold;</a:t>
            </a: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].steps = steps;</a:t>
            </a: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SYSTEMTIME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   // Получаем текущее время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GetLocalTime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   // и разбрасываем его по полям в таблицу рекордов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].year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st.wYear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].month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st.wMonth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].day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st.wDay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].hour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st.wHour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].minute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st.wMinute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].second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st.wSecond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   // Следующий раз будем записывать рекорд в следующий элемент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4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Сравнение двух рекордов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CompareRecords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(records[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].gold &lt; records[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].gold)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(records[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].gold &gt; records[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].gold)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+1;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if (records[index1].gold == records[index2].gold) 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(records[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].steps &gt; records[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].steps)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(records[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].steps &lt; records[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index2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].steps)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+1;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  if (records[index1].steps == records[index2].steps) 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   }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 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Добавление рекорда с сортировкой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].name,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].gold = gold;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].steps = steps;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SYSTEMTIME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Получаем текущее время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GetLocalTime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и разбрасываем его по полям в таблицу рекордов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].year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st.wYear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].month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st.wMonth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].day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st.wDay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].hour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st.wHour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].minute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st.wMinute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].second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st.wSecond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9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Добавление рекорда с сортировкой (2)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Продвигаем запись к началу массива - если в ней 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хороший результат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&lt; 0)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= 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records[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таблица заполнена не полностью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MAX_NUM_RECORDS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следующий раз новый рекорд будет занесен в новый элемент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4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Отображение таблицы рекордов (функция)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DrawRecords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HFONT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CreateFont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(16,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0, 0, 0, 0, 0, 0, 0,</a:t>
            </a:r>
          </a:p>
          <a:p>
            <a:r>
              <a:rPr lang="ru-RU" sz="1400" dirty="0">
                <a:solidFill>
                  <a:srgbClr val="6F008A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DEFAULT_CHARSET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0, 0, 0, 0,</a:t>
            </a:r>
          </a:p>
          <a:p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L"Courier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New"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64, 64));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TCHAR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string1[] = </a:t>
            </a:r>
            <a:r>
              <a:rPr lang="ru-RU" sz="1100" dirty="0">
                <a:solidFill>
                  <a:srgbClr val="6F008A"/>
                </a:solidFill>
                <a:latin typeface="Consolas" panose="020B0609020204030204" pitchFamily="49" charset="0"/>
              </a:rPr>
              <a:t>_T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"! </a:t>
            </a:r>
            <a:r>
              <a:rPr lang="ru-RU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 ! Дата       ! Время    ! Имя                  ! Золото ! Ходов !"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6F008A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TextOut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10, 50, 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LPCWSTR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)string1,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tcslen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(string1));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string2[80];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str[80];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"! %2d ! %02d.%02d.%04d ! %02d:%02d:%02d ! %-20s ! %4d   ! %5d 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].day, records[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].month, records[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].year,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].hour, records[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].minute, records[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].second,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].name, records[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].gold, records[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].steps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ru-RU" sz="1400" dirty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OemToChar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(str, string2);</a:t>
            </a:r>
          </a:p>
          <a:p>
            <a:r>
              <a:rPr lang="ru-RU" sz="1400" dirty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6F008A"/>
                </a:solidFill>
                <a:latin typeface="Consolas" panose="020B0609020204030204" pitchFamily="49" charset="0"/>
              </a:rPr>
              <a:t>TextOut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10, 24 * (i + 1) + 50, (</a:t>
            </a:r>
            <a:r>
              <a:rPr lang="sv-SE" sz="1400" dirty="0">
                <a:solidFill>
                  <a:srgbClr val="2B91AF"/>
                </a:solidFill>
                <a:latin typeface="Consolas" panose="020B0609020204030204" pitchFamily="49" charset="0"/>
              </a:rPr>
              <a:t>LPCWSTR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)string2, </a:t>
            </a:r>
            <a:r>
              <a:rPr lang="sv-SE" sz="1400" dirty="0">
                <a:solidFill>
                  <a:srgbClr val="6F008A"/>
                </a:solidFill>
                <a:latin typeface="Consolas" panose="020B0609020204030204" pitchFamily="49" charset="0"/>
              </a:rPr>
              <a:t>_tcslen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(string2));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hFont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6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Отображение таблицы рекордов (вызов)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TODO: Добавьте сюда любой код прорисовки, использующий HDC...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TextOut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650, 20, </a:t>
            </a:r>
            <a:r>
              <a:rPr lang="ru-RU" sz="1800" dirty="0">
                <a:solidFill>
                  <a:srgbClr val="6F008A"/>
                </a:solidFill>
                <a:latin typeface="Consolas" panose="020B0609020204030204" pitchFamily="49" charset="0"/>
              </a:rPr>
              <a:t>_T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"Имя игрока"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), 10); 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DrawField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DrawRecords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1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Полезные ссылки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Элементы управления окна - </a:t>
            </a:r>
            <a:r>
              <a:rPr lang="en-US" sz="2000" dirty="0">
                <a:hlinkClick r:id="rId2"/>
              </a:rPr>
              <a:t>https://prog-cpp.ru/winelements/</a:t>
            </a:r>
            <a:r>
              <a:rPr lang="ru-RU" sz="2000" dirty="0"/>
              <a:t>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Как преобразовать указатель </a:t>
            </a:r>
            <a:r>
              <a:rPr lang="ru-RU" sz="2000" b="1" dirty="0" err="1"/>
              <a:t>tchar</a:t>
            </a:r>
            <a:r>
              <a:rPr lang="ru-RU" sz="2000" b="1" dirty="0"/>
              <a:t> в указатель </a:t>
            </a:r>
            <a:r>
              <a:rPr lang="ru-RU" sz="2000" b="1" dirty="0" err="1"/>
              <a:t>char</a:t>
            </a:r>
            <a:r>
              <a:rPr lang="en-US" sz="2000" b="1" dirty="0"/>
              <a:t> - </a:t>
            </a:r>
            <a:r>
              <a:rPr lang="en-US" sz="2000" dirty="0"/>
              <a:t>https://coderoad.ru/1721731/%D0%9A%D0%B0%D0%BA-%D0%BF%D1%80%D0%B5%D0%BE%D0%B1%D1%80%D0%B0%D0%B7%D0%BE%D0%B2%D0%B0%D1%82%D1%8C-%D1%83%D0%BA%D0%B0%D0%B7%D0%B0%D1%82%D0%B5%D0%BB%D1%8C-tchar-%D0%B2-%D1%83%D0%BA%D0%B0%D0%B7%D0%B0%D1%82%D0%B5%D0%BB%D1%8C-char   </a:t>
            </a:r>
            <a:r>
              <a:rPr lang="en-US" sz="2000" b="1" u="sng" dirty="0"/>
              <a:t>(</a:t>
            </a:r>
            <a:r>
              <a:rPr lang="ru-RU" sz="2000" b="1" u="sng" dirty="0"/>
              <a:t>Работает для латиницы! </a:t>
            </a:r>
            <a:r>
              <a:rPr lang="en-US" sz="2000" b="1" u="sng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Получение даты и времени с помощью Win32 API</a:t>
            </a:r>
            <a:r>
              <a:rPr lang="en-US" sz="2000" b="1" dirty="0"/>
              <a:t> - </a:t>
            </a:r>
            <a:r>
              <a:rPr lang="en-US" sz="2000" dirty="0">
                <a:hlinkClick r:id="rId3"/>
              </a:rPr>
              <a:t>https://gamedev.ru/code/forum/?id=130983</a:t>
            </a:r>
            <a:r>
              <a:rPr lang="en-US" sz="2000" dirty="0"/>
              <a:t> </a:t>
            </a:r>
            <a:endParaRPr lang="en-US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SetFocus</a:t>
            </a:r>
            <a:r>
              <a:rPr lang="en-US" sz="2000" b="1" dirty="0"/>
              <a:t> function - </a:t>
            </a:r>
            <a:r>
              <a:rPr lang="en-US" sz="2000" dirty="0">
                <a:hlinkClick r:id="rId4"/>
              </a:rPr>
              <a:t>https://docs.microsoft.com/en-us/windows/win32/api/winuser/nf-winuser-setfocus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u="sng" dirty="0"/>
          </a:p>
          <a:p>
            <a:r>
              <a:rPr lang="en-US" sz="2300" dirty="0"/>
              <a:t> </a:t>
            </a:r>
          </a:p>
          <a:p>
            <a:endParaRPr lang="en-US" sz="2300" dirty="0"/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26760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EB382-37B9-4451-9C0B-31E3F280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Сохранение</a:t>
            </a:r>
            <a:r>
              <a:rPr lang="en-US" dirty="0"/>
              <a:t>/</a:t>
            </a:r>
            <a:r>
              <a:rPr lang="ru-RU" dirty="0"/>
              <a:t>загрузка </a:t>
            </a:r>
            <a:br>
              <a:rPr lang="ru-RU" dirty="0"/>
            </a:br>
            <a:r>
              <a:rPr lang="ru-RU" dirty="0"/>
              <a:t>таблицы рекордов</a:t>
            </a:r>
          </a:p>
        </p:txBody>
      </p:sp>
    </p:spTree>
    <p:extLst>
      <p:ext uri="{BB962C8B-B14F-4D97-AF65-F5344CB8AC3E}">
        <p14:creationId xmlns:p14="http://schemas.microsoft.com/office/powerpoint/2010/main" val="2442200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Таблица рекордов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Хорошо бы сделать запоминание результатов при завершении работы программы в файл – чтобы копить таблицу рекордов не только за одну сессию, а за все время!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ru-RU" sz="2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2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29306B-97CE-4F39-A6B2-0EAC7C1C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27" y="2708920"/>
            <a:ext cx="761674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7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Игра к настоящему моменту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78505D96-3FDC-418C-B903-91A21705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96" y="1484784"/>
            <a:ext cx="8229600" cy="4123499"/>
          </a:xfrm>
        </p:spPr>
      </p:pic>
    </p:spTree>
    <p:extLst>
      <p:ext uri="{BB962C8B-B14F-4D97-AF65-F5344CB8AC3E}">
        <p14:creationId xmlns:p14="http://schemas.microsoft.com/office/powerpoint/2010/main" val="271668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Сохранение таблицы рекордов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LRESULT CALLBACK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WndProc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(HWND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UINT message, </a:t>
            </a:r>
            <a:endParaRPr lang="ru-RU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		 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WPARAM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LPARAM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 (message)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{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	...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WM_DESTROY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SaveRecords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сохранение таблицы рекордов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PostQuitMessage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default: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DefWindowProc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message,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endParaRPr lang="ru-RU" sz="2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274030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Загрузка таблицы рекордов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LRESULT CALLBACK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WndProc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(HWND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UINT message, 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WPARAM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LPARAM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 (message)</a:t>
            </a:r>
          </a:p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6F008A"/>
                </a:solidFill>
                <a:latin typeface="Consolas" panose="020B0609020204030204" pitchFamily="49" charset="0"/>
              </a:rPr>
              <a:t>WM_CREATE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сообщение создания окна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LoadRecords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загрузка таблицы рекордов</a:t>
            </a:r>
            <a:endParaRPr lang="ru-RU" sz="2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300" dirty="0"/>
              <a:t>		…</a:t>
            </a:r>
          </a:p>
        </p:txBody>
      </p:sp>
    </p:spTree>
    <p:extLst>
      <p:ext uri="{BB962C8B-B14F-4D97-AF65-F5344CB8AC3E}">
        <p14:creationId xmlns:p14="http://schemas.microsoft.com/office/powerpoint/2010/main" val="272832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Сохранение таблицы рекордов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filenameRecords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"c:\\Temp\\Files\\records.txt"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SaveRecords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Запись в выходной файл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filenameRecords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	// выходим, не сохранив результаты в файл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numRecords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	// сохраняем в файле каждое поле каждого рекорда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"%s %d %d %d %d %d %d %d %d\n"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records[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].name,</a:t>
            </a:r>
          </a:p>
          <a:p>
            <a:r>
              <a:rPr lang="ru-RU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records[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].gold,</a:t>
            </a:r>
          </a:p>
          <a:p>
            <a:r>
              <a:rPr lang="ru-RU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records[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].steps,</a:t>
            </a:r>
          </a:p>
          <a:p>
            <a:r>
              <a:rPr lang="ru-RU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records[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].year,</a:t>
            </a:r>
          </a:p>
          <a:p>
            <a:r>
              <a:rPr lang="ru-RU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records[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].month,</a:t>
            </a:r>
          </a:p>
          <a:p>
            <a:r>
              <a:rPr lang="ru-RU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records[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].day,</a:t>
            </a:r>
          </a:p>
          <a:p>
            <a:r>
              <a:rPr lang="ru-RU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records[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].hour,</a:t>
            </a:r>
          </a:p>
          <a:p>
            <a:r>
              <a:rPr lang="ru-RU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records[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].minute,</a:t>
            </a:r>
          </a:p>
          <a:p>
            <a:r>
              <a:rPr lang="ru-RU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records[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].second</a:t>
            </a:r>
          </a:p>
          <a:p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закрываем файл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90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Загрузка таблицы рекордов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LoadRecords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	// Открываем файл с рекордами на чтение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filenameRecords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3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		// выходим, не загрузив рекорды из файла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рекордов в таблице</a:t>
            </a:r>
            <a:endParaRPr lang="en-US" sz="13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		// загружаем из файла каждое поле каждого рекорда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</a:rPr>
              <a:t>fscanf(fout, </a:t>
            </a:r>
            <a:r>
              <a:rPr lang="pt-BR" sz="1300" dirty="0">
                <a:solidFill>
                  <a:srgbClr val="A31515"/>
                </a:solidFill>
                <a:latin typeface="Consolas" panose="020B0609020204030204" pitchFamily="49" charset="0"/>
              </a:rPr>
              <a:t>"%s%d%d%d%d%d%d%d%d\n"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].name,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].gold,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].steps,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].year,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].month,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].day,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].hour,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].minute,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].second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закрываем файл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63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Сохраненная таблица рекордов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it-IT" sz="1300" dirty="0">
                <a:solidFill>
                  <a:srgbClr val="0000FF"/>
                </a:solidFill>
                <a:latin typeface="Consolas" panose="020B0609020204030204" pitchFamily="49" charset="0"/>
              </a:rPr>
              <a:t>Noname 51 87 2021 5 27 20 48 5</a:t>
            </a:r>
          </a:p>
          <a:p>
            <a:r>
              <a:rPr lang="it-IT" sz="1300" dirty="0">
                <a:solidFill>
                  <a:srgbClr val="0000FF"/>
                </a:solidFill>
                <a:latin typeface="Consolas" panose="020B0609020204030204" pitchFamily="49" charset="0"/>
              </a:rPr>
              <a:t>Oleg 44 115 2021 5 31 20 48 3</a:t>
            </a:r>
          </a:p>
          <a:p>
            <a:r>
              <a:rPr lang="it-IT" sz="1300" dirty="0">
                <a:solidFill>
                  <a:srgbClr val="0000FF"/>
                </a:solidFill>
                <a:latin typeface="Consolas" panose="020B0609020204030204" pitchFamily="49" charset="0"/>
              </a:rPr>
              <a:t>Noname 3 11 2021 5 30 20 48 2</a:t>
            </a:r>
          </a:p>
          <a:p>
            <a:r>
              <a:rPr lang="it-IT" sz="1300" dirty="0">
                <a:solidFill>
                  <a:srgbClr val="0000FF"/>
                </a:solidFill>
                <a:latin typeface="Consolas" panose="020B0609020204030204" pitchFamily="49" charset="0"/>
              </a:rPr>
              <a:t>Noname 1 2 2021 5 30 20 48 0</a:t>
            </a:r>
          </a:p>
          <a:p>
            <a:r>
              <a:rPr lang="it-IT" sz="1300" dirty="0">
                <a:solidFill>
                  <a:srgbClr val="0000FF"/>
                </a:solidFill>
                <a:latin typeface="Consolas" panose="020B0609020204030204" pitchFamily="49" charset="0"/>
              </a:rPr>
              <a:t>Noname 1 3 2021 5 30 20 48 0</a:t>
            </a:r>
          </a:p>
          <a:p>
            <a:r>
              <a:rPr lang="it-IT" sz="1300" dirty="0">
                <a:solidFill>
                  <a:srgbClr val="0000FF"/>
                </a:solidFill>
                <a:latin typeface="Consolas" panose="020B0609020204030204" pitchFamily="49" charset="0"/>
              </a:rPr>
              <a:t>Noname 1 3 2021 5 30 20 48 0</a:t>
            </a:r>
          </a:p>
          <a:p>
            <a:r>
              <a:rPr lang="it-IT" sz="1300" dirty="0">
                <a:solidFill>
                  <a:srgbClr val="0000FF"/>
                </a:solidFill>
                <a:latin typeface="Consolas" panose="020B0609020204030204" pitchFamily="49" charset="0"/>
              </a:rPr>
              <a:t>Noname 1 3 2021 5 30 20 48 1</a:t>
            </a:r>
          </a:p>
          <a:p>
            <a:r>
              <a:rPr lang="it-IT" sz="1300" dirty="0">
                <a:solidFill>
                  <a:srgbClr val="0000FF"/>
                </a:solidFill>
                <a:latin typeface="Consolas" panose="020B0609020204030204" pitchFamily="49" charset="0"/>
              </a:rPr>
              <a:t>Noname 0 0 2021 5 30 20 47 58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288822-FA45-46BC-AA2B-AE989403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766926"/>
            <a:ext cx="42672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Взлом таблицы рекордов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Приятно видеть себя в чемпионах!</a:t>
            </a:r>
          </a:p>
          <a:p>
            <a:r>
              <a:rPr lang="ru-RU" sz="2800" dirty="0"/>
              <a:t>Но есть способ попасть в чемпионы «попроще» – можно «</a:t>
            </a:r>
            <a:r>
              <a:rPr lang="ru-RU" sz="2800" dirty="0" err="1"/>
              <a:t>хакнуть</a:t>
            </a:r>
            <a:r>
              <a:rPr lang="ru-RU" sz="2800" dirty="0"/>
              <a:t>» программу  - </a:t>
            </a:r>
          </a:p>
          <a:p>
            <a:r>
              <a:rPr lang="ru-RU" sz="2800" dirty="0"/>
              <a:t>добавить своё имя в таблицу вручную!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ru-RU" sz="2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2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52D92C-4877-4544-AF3C-E440071C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80928"/>
            <a:ext cx="6156176" cy="30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59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Взломанная таблица рекордов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3EEC99-29DF-445E-AE56-27ACFCBB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05473"/>
            <a:ext cx="4267200" cy="3181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3E66F0-E16E-4DB6-8496-201F1DAE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98579"/>
            <a:ext cx="4267200" cy="3181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5B630-E33F-43F7-A316-659A2E0E2F38}"/>
              </a:ext>
            </a:extLst>
          </p:cNvPr>
          <p:cNvSpPr txBox="1"/>
          <p:nvPr/>
        </p:nvSpPr>
        <p:spPr>
          <a:xfrm>
            <a:off x="827584" y="2779243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Было: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53594-7489-406B-A134-8C7C3C3EDC02}"/>
              </a:ext>
            </a:extLst>
          </p:cNvPr>
          <p:cNvSpPr txBox="1"/>
          <p:nvPr/>
        </p:nvSpPr>
        <p:spPr>
          <a:xfrm>
            <a:off x="4876800" y="681968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Стало: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74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Как защитить таблицу рекордов от взлома?</a:t>
            </a:r>
          </a:p>
        </p:txBody>
      </p:sp>
    </p:spTree>
    <p:extLst>
      <p:ext uri="{BB962C8B-B14F-4D97-AF65-F5344CB8AC3E}">
        <p14:creationId xmlns:p14="http://schemas.microsoft.com/office/powerpoint/2010/main" val="1662030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Как защитить таблицу рекордов от взлома?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Один из вариантов – зашифровать эту таблицу.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Тогда будет крайне затруднено вносить в неё изменения вручную!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2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Шифрование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https://ru.wikipedia.org/wiki/%D0%A8%D0%B8%D1%84%D1%80%D0%BE%D0%B2%D0%B0%D0%BD%D0%B8%D0%B5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64F3F4-D008-4ADC-A40F-2F820876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84784"/>
            <a:ext cx="6524390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6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EB382-37B9-4451-9C0B-31E3F280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 игру таблицу рекордов</a:t>
            </a:r>
          </a:p>
        </p:txBody>
      </p:sp>
    </p:spTree>
    <p:extLst>
      <p:ext uri="{BB962C8B-B14F-4D97-AF65-F5344CB8AC3E}">
        <p14:creationId xmlns:p14="http://schemas.microsoft.com/office/powerpoint/2010/main" val="409306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Шифрование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https://habr.com/ru/post/444176/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- </a:t>
            </a:r>
            <a:r>
              <a:rPr lang="ru-RU" sz="1600" b="1" dirty="0"/>
              <a:t>Элементарные шифры на понятном языке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2534F6-75A3-46ED-916C-D471D5EC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7" y="1340768"/>
            <a:ext cx="614498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25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Что нужно знать, чтобы реализовать ЭТО?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Символы в Си (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Строки в Си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(ASCIIZ)</a:t>
            </a:r>
            <a:endParaRPr lang="ru-RU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74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EB382-37B9-4451-9C0B-31E3F280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Символы в Си </a:t>
            </a:r>
            <a:br>
              <a:rPr lang="en-US" dirty="0"/>
            </a:br>
            <a:r>
              <a:rPr lang="ru-RU" dirty="0"/>
              <a:t>(тип </a:t>
            </a:r>
            <a:r>
              <a:rPr lang="en-US" dirty="0"/>
              <a:t>char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835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Тип </a:t>
            </a:r>
            <a:r>
              <a:rPr lang="en-US" sz="3200" b="1" dirty="0"/>
              <a:t>char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0304" y="764704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 </a:t>
            </a:r>
            <a:r>
              <a:rPr lang="ru-RU" sz="2400" b="1" dirty="0"/>
              <a:t>– это «очень короткий» целый тип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r>
              <a:rPr lang="en-US" sz="2400" dirty="0"/>
              <a:t>void main() {</a:t>
            </a:r>
          </a:p>
          <a:p>
            <a:endParaRPr lang="en-US" sz="2400" dirty="0"/>
          </a:p>
          <a:p>
            <a:r>
              <a:rPr lang="en-US" sz="2400" dirty="0"/>
              <a:t>	char </a:t>
            </a:r>
            <a:r>
              <a:rPr lang="en-US" sz="2400" dirty="0" err="1"/>
              <a:t>ch</a:t>
            </a:r>
            <a:r>
              <a:rPr lang="en-US" sz="2400" dirty="0"/>
              <a:t> = 32;</a:t>
            </a:r>
          </a:p>
          <a:p>
            <a:r>
              <a:rPr lang="en-US" sz="2400" dirty="0"/>
              <a:t>	while (</a:t>
            </a:r>
            <a:r>
              <a:rPr lang="en-US" sz="2400" dirty="0" err="1"/>
              <a:t>ch</a:t>
            </a:r>
            <a:r>
              <a:rPr lang="en-US" sz="2400" dirty="0"/>
              <a:t> &lt; 127)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("%d ", 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ch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00049"/>
            <a:ext cx="5427712" cy="275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2" y="5938132"/>
            <a:ext cx="8812088" cy="88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624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Тип </a:t>
            </a:r>
            <a:r>
              <a:rPr lang="en-US" sz="3200" b="1" dirty="0"/>
              <a:t>char</a:t>
            </a:r>
            <a:r>
              <a:rPr lang="ru-RU" sz="3200" b="1" dirty="0"/>
              <a:t>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 </a:t>
            </a:r>
            <a:r>
              <a:rPr lang="ru-RU" sz="2400" b="1" dirty="0"/>
              <a:t>– это символьный тип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r>
              <a:rPr lang="en-US" sz="2400" dirty="0"/>
              <a:t>void main() {</a:t>
            </a:r>
          </a:p>
          <a:p>
            <a:endParaRPr lang="en-US" sz="2400" dirty="0"/>
          </a:p>
          <a:p>
            <a:r>
              <a:rPr lang="en-US" sz="2400" dirty="0"/>
              <a:t>	char </a:t>
            </a:r>
            <a:r>
              <a:rPr lang="en-US" sz="2400" dirty="0" err="1"/>
              <a:t>ch</a:t>
            </a:r>
            <a:r>
              <a:rPr lang="en-US" sz="2400" dirty="0"/>
              <a:t> = 32;</a:t>
            </a:r>
          </a:p>
          <a:p>
            <a:r>
              <a:rPr lang="en-US" sz="2400" dirty="0"/>
              <a:t>	while (</a:t>
            </a:r>
            <a:r>
              <a:rPr lang="en-US" sz="2400" dirty="0" err="1"/>
              <a:t>ch</a:t>
            </a:r>
            <a:r>
              <a:rPr lang="en-US" sz="2400" dirty="0"/>
              <a:t> &lt; 127)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("%c ", 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ch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49175"/>
            <a:ext cx="5580112" cy="28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5733256"/>
            <a:ext cx="891970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220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Тип </a:t>
            </a:r>
            <a:r>
              <a:rPr lang="en-US" sz="3200" b="1" dirty="0"/>
              <a:t>char</a:t>
            </a:r>
            <a:r>
              <a:rPr lang="ru-RU" sz="3200" b="1" dirty="0"/>
              <a:t> (</a:t>
            </a:r>
            <a:r>
              <a:rPr lang="en-US" sz="3200" b="1" dirty="0"/>
              <a:t>3</a:t>
            </a:r>
            <a:r>
              <a:rPr lang="ru-RU" sz="32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unsigned char = [0 .. 255]</a:t>
            </a:r>
            <a:endParaRPr lang="ru-RU" sz="2400" b="1" dirty="0"/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r>
              <a:rPr lang="en-US" sz="2400" dirty="0"/>
              <a:t>void main() {</a:t>
            </a:r>
          </a:p>
          <a:p>
            <a:endParaRPr lang="en-US" sz="2400" dirty="0"/>
          </a:p>
          <a:p>
            <a:r>
              <a:rPr lang="en-US" sz="2400" dirty="0"/>
              <a:t>	unsigned char </a:t>
            </a:r>
            <a:r>
              <a:rPr lang="en-US" sz="2400" dirty="0" err="1"/>
              <a:t>ch</a:t>
            </a:r>
            <a:r>
              <a:rPr lang="en-US" sz="2400" dirty="0"/>
              <a:t> = 0;</a:t>
            </a:r>
          </a:p>
          <a:p>
            <a:endParaRPr lang="en-US" sz="2400" dirty="0"/>
          </a:p>
          <a:p>
            <a:r>
              <a:rPr lang="en-US" sz="2400" dirty="0"/>
              <a:t>	while (</a:t>
            </a:r>
            <a:r>
              <a:rPr lang="en-US" sz="2400" dirty="0" err="1"/>
              <a:t>ch</a:t>
            </a:r>
            <a:r>
              <a:rPr lang="en-US" sz="2400" dirty="0"/>
              <a:t> &lt; 255)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("%c ", 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ch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87" y="4296095"/>
            <a:ext cx="5024413" cy="25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20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622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Тип </a:t>
            </a:r>
            <a:r>
              <a:rPr lang="en-US" sz="3200" b="1" dirty="0"/>
              <a:t>char</a:t>
            </a:r>
            <a:r>
              <a:rPr lang="ru-RU" sz="3200" b="1" dirty="0"/>
              <a:t> (</a:t>
            </a:r>
            <a:r>
              <a:rPr lang="en-US" sz="3200" b="1" dirty="0"/>
              <a:t>4</a:t>
            </a:r>
            <a:r>
              <a:rPr lang="ru-RU" sz="32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signed char = [-128  .. +127]</a:t>
            </a:r>
            <a:endParaRPr lang="ru-RU" sz="2400" b="1" dirty="0"/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r>
              <a:rPr lang="en-US" sz="2400" dirty="0"/>
              <a:t>void main() {</a:t>
            </a:r>
          </a:p>
          <a:p>
            <a:endParaRPr lang="en-US" sz="2400" dirty="0"/>
          </a:p>
          <a:p>
            <a:r>
              <a:rPr lang="en-US" sz="2400" dirty="0"/>
              <a:t>	signed char </a:t>
            </a:r>
            <a:r>
              <a:rPr lang="en-US" sz="2400" dirty="0" err="1"/>
              <a:t>ch</a:t>
            </a:r>
            <a:r>
              <a:rPr lang="en-US" sz="2400" dirty="0"/>
              <a:t> = -128;</a:t>
            </a:r>
          </a:p>
          <a:p>
            <a:endParaRPr lang="en-US" sz="2400" dirty="0"/>
          </a:p>
          <a:p>
            <a:r>
              <a:rPr lang="en-US" sz="2400" dirty="0"/>
              <a:t>	while (</a:t>
            </a:r>
            <a:r>
              <a:rPr lang="en-US" sz="2400" dirty="0" err="1"/>
              <a:t>ch</a:t>
            </a:r>
            <a:r>
              <a:rPr lang="en-US" sz="2400" dirty="0"/>
              <a:t> &lt; 127)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("%c ", 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ch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95" y="4221088"/>
            <a:ext cx="5189505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" y="5289018"/>
            <a:ext cx="9259788" cy="138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335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Тип </a:t>
            </a:r>
            <a:r>
              <a:rPr lang="en-US" sz="3200" b="1" dirty="0"/>
              <a:t>char</a:t>
            </a:r>
            <a:r>
              <a:rPr lang="ru-RU" sz="3200" b="1" dirty="0"/>
              <a:t> (</a:t>
            </a:r>
            <a:r>
              <a:rPr lang="en-US" sz="3200" b="1" dirty="0"/>
              <a:t>5</a:t>
            </a:r>
            <a:r>
              <a:rPr lang="ru-RU" sz="32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Загадка:</a:t>
            </a:r>
          </a:p>
          <a:p>
            <a:endParaRPr lang="ru-RU" sz="3200" b="1" dirty="0"/>
          </a:p>
          <a:p>
            <a:r>
              <a:rPr lang="ru-RU" sz="3200" b="1" dirty="0"/>
              <a:t>Тип </a:t>
            </a:r>
            <a:r>
              <a:rPr lang="en-US" sz="3200" b="1" dirty="0"/>
              <a:t>char == signed char </a:t>
            </a:r>
          </a:p>
          <a:p>
            <a:endParaRPr lang="en-US" sz="3200" b="1" dirty="0"/>
          </a:p>
          <a:p>
            <a:r>
              <a:rPr lang="ru-RU" sz="3200" b="1" dirty="0"/>
              <a:t>ИЛИ</a:t>
            </a:r>
          </a:p>
          <a:p>
            <a:endParaRPr lang="ru-RU" sz="3200" b="1" dirty="0"/>
          </a:p>
          <a:p>
            <a:r>
              <a:rPr lang="ru-RU" sz="3200" b="1" dirty="0"/>
              <a:t>Тип </a:t>
            </a:r>
            <a:r>
              <a:rPr lang="en-US" sz="3200" b="1" dirty="0"/>
              <a:t>char == unsigned char </a:t>
            </a:r>
            <a:endParaRPr lang="ru-RU" sz="3200" b="1" dirty="0"/>
          </a:p>
          <a:p>
            <a:endParaRPr lang="ru-RU" sz="3200" b="1" dirty="0"/>
          </a:p>
          <a:p>
            <a:r>
              <a:rPr lang="en-US" sz="11500" b="1" dirty="0"/>
              <a:t>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45017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Тип </a:t>
            </a:r>
            <a:r>
              <a:rPr lang="en-US" sz="3200" b="1" dirty="0"/>
              <a:t>char</a:t>
            </a:r>
            <a:r>
              <a:rPr lang="ru-RU" sz="3200" b="1" dirty="0"/>
              <a:t> (</a:t>
            </a:r>
            <a:r>
              <a:rPr lang="en-US" sz="3200" b="1" dirty="0"/>
              <a:t>6</a:t>
            </a:r>
            <a:r>
              <a:rPr lang="ru-RU" sz="32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hlinkClick r:id="rId2"/>
              </a:rPr>
              <a:t>http://stackoverflow.com/questions/2054939/is-char-signed-or-unsigned-by-default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The standard does not specify if plain char is signed or unsigned…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75569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ASCII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https://ru.wikipedia.org/wiki/ASCII</a:t>
            </a:r>
            <a:endParaRPr lang="en-US" sz="2400" dirty="0"/>
          </a:p>
          <a:p>
            <a:endParaRPr lang="en-US" sz="2400" dirty="0"/>
          </a:p>
          <a:p>
            <a:r>
              <a:rPr lang="ru-RU" sz="2400" b="1" dirty="0"/>
              <a:t>ASCII</a:t>
            </a:r>
            <a:r>
              <a:rPr lang="ru-RU" sz="2400" dirty="0"/>
              <a:t> (</a:t>
            </a:r>
            <a:r>
              <a:rPr lang="ru-RU" sz="2400" dirty="0">
                <a:hlinkClick r:id="rId3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A</a:t>
            </a:r>
            <a:r>
              <a:rPr lang="ru-RU" sz="2400" i="1" dirty="0" err="1"/>
              <a:t>merican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tandard</a:t>
            </a:r>
            <a:r>
              <a:rPr lang="ru-RU" sz="2400" i="1" dirty="0"/>
              <a:t> </a:t>
            </a:r>
            <a:r>
              <a:rPr lang="ru-RU" sz="2400" b="1" i="1" dirty="0" err="1"/>
              <a:t>c</a:t>
            </a:r>
            <a:r>
              <a:rPr lang="ru-RU" sz="2400" i="1" dirty="0" err="1"/>
              <a:t>ode</a:t>
            </a:r>
            <a:r>
              <a:rPr lang="ru-RU" sz="2400" i="1" dirty="0"/>
              <a:t> </a:t>
            </a:r>
            <a:r>
              <a:rPr lang="ru-RU" sz="2400" i="1" dirty="0" err="1"/>
              <a:t>for</a:t>
            </a:r>
            <a:r>
              <a:rPr lang="ru-RU" sz="2400" i="1" dirty="0"/>
              <a:t> </a:t>
            </a:r>
            <a:r>
              <a:rPr lang="ru-RU" sz="2400" b="1" i="1" dirty="0" err="1"/>
              <a:t>i</a:t>
            </a:r>
            <a:r>
              <a:rPr lang="ru-RU" sz="2400" i="1" dirty="0" err="1"/>
              <a:t>nformation</a:t>
            </a:r>
            <a:r>
              <a:rPr lang="ru-RU" sz="2400" i="1" dirty="0"/>
              <a:t> </a:t>
            </a:r>
            <a:r>
              <a:rPr lang="ru-RU" sz="2400" b="1" i="1" dirty="0" err="1"/>
              <a:t>i</a:t>
            </a:r>
            <a:r>
              <a:rPr lang="ru-RU" sz="2400" i="1" dirty="0" err="1"/>
              <a:t>nterchange</a:t>
            </a:r>
            <a:r>
              <a:rPr lang="ru-RU" sz="2400" dirty="0"/>
              <a:t>) — название таблицы (кодировки, набора), в которой некоторым распространённым печатным и непечатным символам сопоставлены числовые коды. Таблица была разработана и стандартизована в </a:t>
            </a:r>
            <a:r>
              <a:rPr lang="ru-RU" sz="2400" dirty="0">
                <a:hlinkClick r:id="rId4" tooltip="Соединённые Штаты Америки"/>
              </a:rPr>
              <a:t>США</a:t>
            </a:r>
            <a:r>
              <a:rPr lang="ru-RU" sz="2400" dirty="0"/>
              <a:t> в 1963 году. 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90987"/>
            <a:ext cx="6120680" cy="289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8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Таблица рекордов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Добавим в игру таблицу рекордов.</a:t>
            </a:r>
          </a:p>
          <a:p>
            <a:r>
              <a:rPr lang="ru-RU" sz="2800" b="1" dirty="0"/>
              <a:t>Поле для ввода имени и кнопка</a:t>
            </a:r>
            <a:endParaRPr lang="ru-RU" sz="2800" dirty="0"/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2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2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03FDDB-7A50-4498-8AFB-1C54D2C3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2" y="2026492"/>
            <a:ext cx="8487308" cy="42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04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ASCIIZ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http://stackoverflow.com/questions/7783044/whats-the-difference-between-asciiz-vs-ascii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computing, a C string is a character sequence terminated with a null character ('\0', called NUL in ASCII). It is usually stored as one-dimensional character array.[dubious – discuss] The name refers to the C programming language which uses this string representation. Alternative names are ASCIIZ (note that C strings do not imply the use of ASCII) and </a:t>
            </a:r>
            <a:r>
              <a:rPr lang="en-US" sz="2400" b="1" dirty="0"/>
              <a:t>null-terminated string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4690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null-terminated string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main() {</a:t>
            </a:r>
          </a:p>
          <a:p>
            <a:r>
              <a:rPr lang="en-US" sz="2400" dirty="0"/>
              <a:t>	char s1[8] = "Hi!\n";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	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8;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("%c(%d), ", s1[</a:t>
            </a:r>
            <a:r>
              <a:rPr lang="en-US" sz="2400" dirty="0" err="1"/>
              <a:t>i</a:t>
            </a:r>
            <a:r>
              <a:rPr lang="en-US" sz="2400" dirty="0"/>
              <a:t>], s1[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425428"/>
            <a:ext cx="64484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56708"/>
            <a:ext cx="6924272" cy="178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767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Инициализация строки как массива символов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main() {</a:t>
            </a:r>
          </a:p>
          <a:p>
            <a:r>
              <a:rPr lang="nn-NO" sz="2400" dirty="0"/>
              <a:t>	char s1[8] = { 'H', 'i', '!', '\n', '\0' };</a:t>
            </a:r>
          </a:p>
          <a:p>
            <a:endParaRPr lang="nn-NO" sz="2400" dirty="0"/>
          </a:p>
          <a:p>
            <a:r>
              <a:rPr lang="nn-NO" sz="2400" dirty="0"/>
              <a:t>	int i;</a:t>
            </a:r>
          </a:p>
          <a:p>
            <a:r>
              <a:rPr lang="nn-NO" sz="2400" dirty="0"/>
              <a:t>	for (i = 0; i &lt; 8; i++) {</a:t>
            </a:r>
          </a:p>
          <a:p>
            <a:r>
              <a:rPr lang="nn-NO" sz="2400" dirty="0"/>
              <a:t>		printf("%c(%d), ", s1[i], s1[i]);</a:t>
            </a:r>
          </a:p>
          <a:p>
            <a:r>
              <a:rPr lang="nn-NO" sz="2400" dirty="0"/>
              <a:t>	}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425428"/>
            <a:ext cx="64484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56708"/>
            <a:ext cx="6924272" cy="178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867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Инициализация строки как строки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main() {</a:t>
            </a:r>
          </a:p>
          <a:p>
            <a:r>
              <a:rPr lang="nn-NO" sz="2400" dirty="0"/>
              <a:t>	char s2[] = "%c(%d), ";</a:t>
            </a:r>
          </a:p>
          <a:p>
            <a:endParaRPr lang="nn-NO" sz="2400" dirty="0"/>
          </a:p>
          <a:p>
            <a:r>
              <a:rPr lang="nn-NO" sz="2400" dirty="0"/>
              <a:t>	int i;</a:t>
            </a:r>
          </a:p>
          <a:p>
            <a:r>
              <a:rPr lang="nn-NO" sz="2400" dirty="0"/>
              <a:t>	for (i = 0; i &lt; 12; i++) {</a:t>
            </a:r>
          </a:p>
          <a:p>
            <a:r>
              <a:rPr lang="nn-NO" sz="2400" dirty="0"/>
              <a:t>		printf("%c(%d), ", s2[i], s2[i]);</a:t>
            </a:r>
          </a:p>
          <a:p>
            <a:r>
              <a:rPr lang="nn-NO" sz="2400" dirty="0"/>
              <a:t>	}</a:t>
            </a:r>
            <a:endParaRPr lang="ru-RU" sz="2400" dirty="0"/>
          </a:p>
          <a:p>
            <a:r>
              <a:rPr lang="en-US" sz="2400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602806"/>
            <a:ext cx="64484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589240"/>
            <a:ext cx="8740326" cy="7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423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Простейшие алгоритмы обработки строк </a:t>
            </a:r>
            <a:br>
              <a:rPr lang="ru-RU" sz="3200" b="1" dirty="0"/>
            </a:br>
            <a:r>
              <a:rPr lang="ru-RU" sz="3200" b="1" dirty="0"/>
              <a:t>(как массива символов</a:t>
            </a:r>
            <a:r>
              <a:rPr lang="en-US" sz="3200" b="1" dirty="0"/>
              <a:t> </a:t>
            </a:r>
            <a:r>
              <a:rPr lang="ru-RU" sz="3200" b="1" dirty="0"/>
              <a:t>с </a:t>
            </a:r>
            <a:r>
              <a:rPr lang="en-US" sz="3200" b="1" dirty="0"/>
              <a:t>‘\0’ </a:t>
            </a:r>
            <a:r>
              <a:rPr lang="ru-RU" sz="3200" b="1" dirty="0"/>
              <a:t>в конце)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196752"/>
            <a:ext cx="820891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</a:rPr>
              <a:t>Все цифры заменить на символ «</a:t>
            </a:r>
            <a:r>
              <a:rPr lang="en-US" sz="3200" i="1" dirty="0">
                <a:solidFill>
                  <a:srgbClr val="0070C0"/>
                </a:solidFill>
              </a:rPr>
              <a:t>#</a:t>
            </a:r>
            <a:r>
              <a:rPr lang="ru-RU" sz="3200" i="1" dirty="0">
                <a:solidFill>
                  <a:srgbClr val="0070C0"/>
                </a:solidFill>
              </a:rPr>
              <a:t>»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 {</a:t>
            </a:r>
          </a:p>
          <a:p>
            <a:r>
              <a:rPr lang="en-US" sz="2400" dirty="0"/>
              <a:t>	char s3[] = "I have 32 USD and 5 EUR!";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("s3 = %s\n", s3);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r>
              <a:rPr lang="en-US" sz="2400" dirty="0"/>
              <a:t>	while (s3[</a:t>
            </a:r>
            <a:r>
              <a:rPr lang="en-US" sz="2400" dirty="0" err="1"/>
              <a:t>i</a:t>
            </a:r>
            <a:r>
              <a:rPr lang="en-US" sz="2400" dirty="0"/>
              <a:t>] != '\0') {</a:t>
            </a:r>
          </a:p>
          <a:p>
            <a:r>
              <a:rPr lang="en-US" sz="2400" dirty="0"/>
              <a:t>		if (s3[</a:t>
            </a:r>
            <a:r>
              <a:rPr lang="en-US" sz="2400" dirty="0" err="1"/>
              <a:t>i</a:t>
            </a:r>
            <a:r>
              <a:rPr lang="en-US" sz="2400" dirty="0"/>
              <a:t>] &gt;= '0' &amp;&amp; s3[</a:t>
            </a:r>
            <a:r>
              <a:rPr lang="en-US" sz="2400" dirty="0" err="1"/>
              <a:t>i</a:t>
            </a:r>
            <a:r>
              <a:rPr lang="en-US" sz="2400" dirty="0"/>
              <a:t>] &lt;= '9') {</a:t>
            </a:r>
          </a:p>
          <a:p>
            <a:r>
              <a:rPr lang="en-US" sz="2400" dirty="0"/>
              <a:t>			s3[</a:t>
            </a:r>
            <a:r>
              <a:rPr lang="en-US" sz="2400" dirty="0" err="1"/>
              <a:t>i</a:t>
            </a:r>
            <a:r>
              <a:rPr lang="en-US" sz="2400" dirty="0"/>
              <a:t>] = '#';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("s3 = %s\n", s3);</a:t>
            </a:r>
            <a:endParaRPr lang="en-US" sz="2400" dirty="0"/>
          </a:p>
          <a:p>
            <a:r>
              <a:rPr lang="en-US" sz="2400" dirty="0"/>
              <a:t>}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634" y="5705190"/>
            <a:ext cx="428064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202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</a:rPr>
              <a:t>Все цифры заменить на символ «</a:t>
            </a:r>
            <a:r>
              <a:rPr lang="en-US" sz="3200" i="1" dirty="0">
                <a:solidFill>
                  <a:srgbClr val="0070C0"/>
                </a:solidFill>
              </a:rPr>
              <a:t>#</a:t>
            </a:r>
            <a:r>
              <a:rPr lang="ru-RU" sz="3200" i="1" dirty="0">
                <a:solidFill>
                  <a:srgbClr val="0070C0"/>
                </a:solidFill>
              </a:rPr>
              <a:t>»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b="1" dirty="0"/>
              <a:t>#include &lt;</a:t>
            </a:r>
            <a:r>
              <a:rPr lang="en-US" sz="2400" b="1" dirty="0" err="1"/>
              <a:t>ctype.h</a:t>
            </a:r>
            <a:r>
              <a:rPr lang="en-US" sz="2400" b="1" dirty="0"/>
              <a:t>&gt;</a:t>
            </a:r>
          </a:p>
          <a:p>
            <a:r>
              <a:rPr lang="en-US" sz="2400" dirty="0"/>
              <a:t>void main() {</a:t>
            </a:r>
          </a:p>
          <a:p>
            <a:r>
              <a:rPr lang="en-US" sz="2400" dirty="0"/>
              <a:t>	char s3[] = "I have 32 USD and 5 EUR!";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r>
              <a:rPr lang="en-US" sz="2400" dirty="0"/>
              <a:t>	while (s3[</a:t>
            </a:r>
            <a:r>
              <a:rPr lang="en-US" sz="2400" dirty="0" err="1"/>
              <a:t>i</a:t>
            </a:r>
            <a:r>
              <a:rPr lang="en-US" sz="2400" dirty="0"/>
              <a:t>] != '\0') {		</a:t>
            </a:r>
          </a:p>
          <a:p>
            <a:r>
              <a:rPr lang="en-US" sz="2400" dirty="0"/>
              <a:t>		</a:t>
            </a:r>
            <a:r>
              <a:rPr lang="en-US" sz="2400" b="1" dirty="0"/>
              <a:t>if (</a:t>
            </a:r>
            <a:r>
              <a:rPr lang="en-US" sz="2400" b="1" dirty="0" err="1"/>
              <a:t>isdigit</a:t>
            </a:r>
            <a:r>
              <a:rPr lang="en-US" sz="2400" b="1" dirty="0"/>
              <a:t>(s3[</a:t>
            </a:r>
            <a:r>
              <a:rPr lang="en-US" sz="2400" b="1" dirty="0" err="1"/>
              <a:t>i</a:t>
            </a:r>
            <a:r>
              <a:rPr lang="en-US" sz="2400" b="1" dirty="0"/>
              <a:t>])) {</a:t>
            </a:r>
          </a:p>
          <a:p>
            <a:r>
              <a:rPr lang="en-US" sz="2400" dirty="0"/>
              <a:t>			s3[</a:t>
            </a:r>
            <a:r>
              <a:rPr lang="en-US" sz="2400" dirty="0" err="1"/>
              <a:t>i</a:t>
            </a:r>
            <a:r>
              <a:rPr lang="en-US" sz="2400" dirty="0"/>
              <a:t>] = '#';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}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4725144"/>
            <a:ext cx="505894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990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</a:rPr>
              <a:t>Все ????? заменить на символ «</a:t>
            </a:r>
            <a:r>
              <a:rPr lang="en-US" sz="3200" i="1" dirty="0">
                <a:solidFill>
                  <a:srgbClr val="0070C0"/>
                </a:solidFill>
              </a:rPr>
              <a:t>#</a:t>
            </a:r>
            <a:r>
              <a:rPr lang="ru-RU" sz="3200" i="1" dirty="0">
                <a:solidFill>
                  <a:srgbClr val="0070C0"/>
                </a:solidFill>
              </a:rPr>
              <a:t>»</a:t>
            </a:r>
          </a:p>
          <a:p>
            <a:r>
              <a:rPr lang="en-US" sz="2400" dirty="0"/>
              <a:t>void main() {</a:t>
            </a:r>
          </a:p>
          <a:p>
            <a:r>
              <a:rPr lang="en-US" sz="2400" dirty="0"/>
              <a:t>	char s3[] = "I have 32 USD and 5 EUR!";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r>
              <a:rPr lang="en-US" sz="2400" dirty="0"/>
              <a:t>	while (s3[</a:t>
            </a:r>
            <a:r>
              <a:rPr lang="en-US" sz="2400" dirty="0" err="1"/>
              <a:t>i</a:t>
            </a:r>
            <a:r>
              <a:rPr lang="en-US" sz="2400" dirty="0"/>
              <a:t>] != '\0') {		</a:t>
            </a:r>
          </a:p>
          <a:p>
            <a:r>
              <a:rPr lang="en-US" sz="2400" b="1" dirty="0"/>
              <a:t>		if (</a:t>
            </a:r>
            <a:r>
              <a:rPr lang="en-US" sz="2400" b="1" dirty="0" err="1"/>
              <a:t>isalpha</a:t>
            </a:r>
            <a:r>
              <a:rPr lang="en-US" sz="2400" b="1" dirty="0"/>
              <a:t>(s3[</a:t>
            </a:r>
            <a:r>
              <a:rPr lang="en-US" sz="2400" b="1" dirty="0" err="1"/>
              <a:t>i</a:t>
            </a:r>
            <a:r>
              <a:rPr lang="en-US" sz="2400" b="1" dirty="0"/>
              <a:t>])) {</a:t>
            </a:r>
          </a:p>
          <a:p>
            <a:r>
              <a:rPr lang="en-US" sz="2400" dirty="0"/>
              <a:t>			s3[</a:t>
            </a:r>
            <a:r>
              <a:rPr lang="en-US" sz="2400" dirty="0" err="1"/>
              <a:t>i</a:t>
            </a:r>
            <a:r>
              <a:rPr lang="en-US" sz="2400" dirty="0"/>
              <a:t>] = '#';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}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80" y="5687343"/>
            <a:ext cx="5059320" cy="10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59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</a:rPr>
              <a:t>Все ????? заменить на символ «</a:t>
            </a:r>
            <a:r>
              <a:rPr lang="en-US" sz="3200" i="1" dirty="0">
                <a:solidFill>
                  <a:srgbClr val="0070C0"/>
                </a:solidFill>
              </a:rPr>
              <a:t>#</a:t>
            </a:r>
            <a:r>
              <a:rPr lang="ru-RU" sz="3200" i="1" dirty="0">
                <a:solidFill>
                  <a:srgbClr val="0070C0"/>
                </a:solidFill>
              </a:rPr>
              <a:t>»</a:t>
            </a:r>
          </a:p>
          <a:p>
            <a:endParaRPr lang="en-US" sz="2400" dirty="0"/>
          </a:p>
          <a:p>
            <a:r>
              <a:rPr lang="en-US" sz="2400" dirty="0"/>
              <a:t>void main() {</a:t>
            </a:r>
          </a:p>
          <a:p>
            <a:r>
              <a:rPr lang="en-US" sz="2400" dirty="0"/>
              <a:t>	char s3[] = "I have 32 USD and 5 EUR!";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r>
              <a:rPr lang="en-US" sz="2400" dirty="0"/>
              <a:t>	while (s3[</a:t>
            </a:r>
            <a:r>
              <a:rPr lang="en-US" sz="2400" dirty="0" err="1"/>
              <a:t>i</a:t>
            </a:r>
            <a:r>
              <a:rPr lang="en-US" sz="2400" dirty="0"/>
              <a:t>] != '\0') {		</a:t>
            </a:r>
          </a:p>
          <a:p>
            <a:r>
              <a:rPr lang="en-US" sz="2400" b="1" dirty="0"/>
              <a:t>		if (</a:t>
            </a:r>
            <a:r>
              <a:rPr lang="en-US" sz="2400" b="1" dirty="0" err="1"/>
              <a:t>isspace</a:t>
            </a:r>
            <a:r>
              <a:rPr lang="en-US" sz="2400" b="1" dirty="0"/>
              <a:t>(s3[</a:t>
            </a:r>
            <a:r>
              <a:rPr lang="en-US" sz="2400" b="1" dirty="0" err="1"/>
              <a:t>i</a:t>
            </a:r>
            <a:r>
              <a:rPr lang="en-US" sz="2400" b="1" dirty="0"/>
              <a:t>])) {</a:t>
            </a:r>
          </a:p>
          <a:p>
            <a:r>
              <a:rPr lang="en-US" sz="2400" dirty="0"/>
              <a:t>			s3[</a:t>
            </a:r>
            <a:r>
              <a:rPr lang="en-US" sz="2400" dirty="0" err="1"/>
              <a:t>i</a:t>
            </a:r>
            <a:r>
              <a:rPr lang="en-US" sz="2400" dirty="0"/>
              <a:t>] = '#';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}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13" y="5949280"/>
            <a:ext cx="524308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300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</a:rPr>
              <a:t>Все ????? заменить на символ «</a:t>
            </a:r>
            <a:r>
              <a:rPr lang="en-US" sz="3200" i="1" dirty="0">
                <a:solidFill>
                  <a:srgbClr val="0070C0"/>
                </a:solidFill>
              </a:rPr>
              <a:t>#</a:t>
            </a:r>
            <a:r>
              <a:rPr lang="ru-RU" sz="3200" i="1" dirty="0">
                <a:solidFill>
                  <a:srgbClr val="0070C0"/>
                </a:solidFill>
              </a:rPr>
              <a:t>»</a:t>
            </a:r>
          </a:p>
          <a:p>
            <a:endParaRPr lang="en-US" sz="2400" dirty="0"/>
          </a:p>
          <a:p>
            <a:r>
              <a:rPr lang="en-US" sz="2400" dirty="0"/>
              <a:t>void main() {</a:t>
            </a:r>
          </a:p>
          <a:p>
            <a:r>
              <a:rPr lang="en-US" sz="2400" dirty="0"/>
              <a:t>	char s3[] = "I have 32 USD and 5 EUR!";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r>
              <a:rPr lang="en-US" sz="2400" dirty="0"/>
              <a:t>	while (s3[</a:t>
            </a:r>
            <a:r>
              <a:rPr lang="en-US" sz="2400" dirty="0" err="1"/>
              <a:t>i</a:t>
            </a:r>
            <a:r>
              <a:rPr lang="en-US" sz="2400" dirty="0"/>
              <a:t>] != '\0') {		</a:t>
            </a:r>
          </a:p>
          <a:p>
            <a:r>
              <a:rPr lang="en-US" sz="2400" b="1" dirty="0"/>
              <a:t>		if (</a:t>
            </a:r>
            <a:r>
              <a:rPr lang="en-US" sz="2400" b="1" dirty="0" err="1"/>
              <a:t>isupper</a:t>
            </a:r>
            <a:r>
              <a:rPr lang="en-US" sz="2400" b="1" dirty="0"/>
              <a:t>(s3[</a:t>
            </a:r>
            <a:r>
              <a:rPr lang="en-US" sz="2400" b="1" dirty="0" err="1"/>
              <a:t>i</a:t>
            </a:r>
            <a:r>
              <a:rPr lang="en-US" sz="2400" b="1" dirty="0"/>
              <a:t>])) {</a:t>
            </a:r>
          </a:p>
          <a:p>
            <a:r>
              <a:rPr lang="en-US" sz="2400" dirty="0"/>
              <a:t>			s3[</a:t>
            </a:r>
            <a:r>
              <a:rPr lang="en-US" sz="2400" dirty="0" err="1"/>
              <a:t>i</a:t>
            </a:r>
            <a:r>
              <a:rPr lang="en-US" sz="2400" dirty="0"/>
              <a:t>] = '#';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}</a:t>
            </a:r>
            <a:endParaRPr 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03" y="6079507"/>
            <a:ext cx="5184576" cy="66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51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</a:rPr>
              <a:t>Все ????? заменить на символ «</a:t>
            </a:r>
            <a:r>
              <a:rPr lang="en-US" sz="3200" i="1" dirty="0">
                <a:solidFill>
                  <a:srgbClr val="0070C0"/>
                </a:solidFill>
              </a:rPr>
              <a:t>#</a:t>
            </a:r>
            <a:r>
              <a:rPr lang="ru-RU" sz="3200" i="1" dirty="0">
                <a:solidFill>
                  <a:srgbClr val="0070C0"/>
                </a:solidFill>
              </a:rPr>
              <a:t>»</a:t>
            </a:r>
          </a:p>
          <a:p>
            <a:endParaRPr lang="en-US" sz="2400" dirty="0"/>
          </a:p>
          <a:p>
            <a:r>
              <a:rPr lang="en-US" sz="2400" dirty="0"/>
              <a:t>void main() {</a:t>
            </a:r>
          </a:p>
          <a:p>
            <a:r>
              <a:rPr lang="en-US" sz="2400" dirty="0"/>
              <a:t>	char s3[] = "I have 32 USD and 5 EUR!";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r>
              <a:rPr lang="en-US" sz="2400" dirty="0"/>
              <a:t>	while (s3[</a:t>
            </a:r>
            <a:r>
              <a:rPr lang="en-US" sz="2400" dirty="0" err="1"/>
              <a:t>i</a:t>
            </a:r>
            <a:r>
              <a:rPr lang="en-US" sz="2400" dirty="0"/>
              <a:t>] != '\0') {		</a:t>
            </a:r>
          </a:p>
          <a:p>
            <a:r>
              <a:rPr lang="en-US" sz="2400" b="1" dirty="0"/>
              <a:t>		if (</a:t>
            </a:r>
            <a:r>
              <a:rPr lang="en-US" sz="2400" b="1" dirty="0" err="1"/>
              <a:t>islower</a:t>
            </a:r>
            <a:r>
              <a:rPr lang="en-US" sz="2400" b="1" dirty="0"/>
              <a:t>(s3[</a:t>
            </a:r>
            <a:r>
              <a:rPr lang="en-US" sz="2400" b="1" dirty="0" err="1"/>
              <a:t>i</a:t>
            </a:r>
            <a:r>
              <a:rPr lang="en-US" sz="2400" b="1" dirty="0"/>
              <a:t>])) {</a:t>
            </a:r>
          </a:p>
          <a:p>
            <a:r>
              <a:rPr lang="en-US" sz="2400" dirty="0"/>
              <a:t>			s3[</a:t>
            </a:r>
            <a:r>
              <a:rPr lang="en-US" sz="2400" dirty="0" err="1"/>
              <a:t>i</a:t>
            </a:r>
            <a:r>
              <a:rPr lang="en-US" sz="2400" dirty="0"/>
              <a:t>] = '#';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}</a:t>
            </a:r>
            <a:endParaRPr 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80" y="5984056"/>
            <a:ext cx="566462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36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Таблица рекордов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Добавим в игру таблицу рекордов.</a:t>
            </a:r>
          </a:p>
          <a:p>
            <a:r>
              <a:rPr lang="ru-RU" sz="2800" b="1" dirty="0"/>
              <a:t>Отображение лучших результатов в виде таблицы</a:t>
            </a:r>
            <a:endParaRPr lang="ru-RU" sz="2800" dirty="0"/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2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23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4DFA8D-B5A4-431C-A650-133AFED5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2" y="2204864"/>
            <a:ext cx="8550696" cy="428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84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</a:rPr>
              <a:t>Все ????? заменить на ??????</a:t>
            </a:r>
          </a:p>
          <a:p>
            <a:endParaRPr lang="en-US" sz="2400" dirty="0"/>
          </a:p>
          <a:p>
            <a:r>
              <a:rPr lang="en-US" sz="2400" dirty="0"/>
              <a:t>void main() {</a:t>
            </a:r>
          </a:p>
          <a:p>
            <a:r>
              <a:rPr lang="en-US" sz="2400" dirty="0"/>
              <a:t>	char s3[] = "I have 32 USD and 5 EUR!";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endParaRPr lang="en-US" sz="2400" dirty="0"/>
          </a:p>
          <a:p>
            <a:r>
              <a:rPr lang="en-US" sz="2400" dirty="0"/>
              <a:t>	while (s3[</a:t>
            </a:r>
            <a:r>
              <a:rPr lang="en-US" sz="2400" dirty="0" err="1"/>
              <a:t>i</a:t>
            </a:r>
            <a:r>
              <a:rPr lang="en-US" sz="2400" dirty="0"/>
              <a:t>] != '\0') {				</a:t>
            </a:r>
          </a:p>
          <a:p>
            <a:r>
              <a:rPr lang="en-US" sz="2400" dirty="0"/>
              <a:t>		</a:t>
            </a:r>
            <a:r>
              <a:rPr lang="en-US" sz="2400" b="1" dirty="0"/>
              <a:t>s3[</a:t>
            </a:r>
            <a:r>
              <a:rPr lang="en-US" sz="2400" b="1" dirty="0" err="1"/>
              <a:t>i</a:t>
            </a:r>
            <a:r>
              <a:rPr lang="en-US" sz="2400" b="1" dirty="0"/>
              <a:t>] = </a:t>
            </a:r>
            <a:r>
              <a:rPr lang="en-US" sz="2400" b="1" dirty="0" err="1"/>
              <a:t>toupper</a:t>
            </a:r>
            <a:r>
              <a:rPr lang="en-US" sz="2400" b="1" dirty="0"/>
              <a:t>(s3[</a:t>
            </a:r>
            <a:r>
              <a:rPr lang="en-US" sz="2400" b="1" dirty="0" err="1"/>
              <a:t>i</a:t>
            </a:r>
            <a:r>
              <a:rPr lang="en-US" sz="2400" b="1" dirty="0"/>
              <a:t>]);	</a:t>
            </a:r>
            <a:r>
              <a:rPr lang="en-US" sz="2400" dirty="0"/>
              <a:t>	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}</a:t>
            </a:r>
            <a:endParaRPr lang="en-US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41168"/>
            <a:ext cx="556861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290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</a:rPr>
              <a:t>Все ????? заменить на ??????</a:t>
            </a:r>
          </a:p>
          <a:p>
            <a:endParaRPr lang="en-US" sz="2400" dirty="0"/>
          </a:p>
          <a:p>
            <a:r>
              <a:rPr lang="en-US" sz="2400" dirty="0"/>
              <a:t>void main() {</a:t>
            </a:r>
          </a:p>
          <a:p>
            <a:r>
              <a:rPr lang="en-US" sz="2400" dirty="0"/>
              <a:t>	char s3[] = "I have 32 USD and 5 EUR!";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endParaRPr lang="en-US" sz="2400" dirty="0"/>
          </a:p>
          <a:p>
            <a:r>
              <a:rPr lang="en-US" sz="2400" dirty="0"/>
              <a:t>	while (s3[</a:t>
            </a:r>
            <a:r>
              <a:rPr lang="en-US" sz="2400" dirty="0" err="1"/>
              <a:t>i</a:t>
            </a:r>
            <a:r>
              <a:rPr lang="en-US" sz="2400" dirty="0"/>
              <a:t>] != '\0') {				</a:t>
            </a:r>
          </a:p>
          <a:p>
            <a:r>
              <a:rPr lang="en-US" sz="2400" b="1" dirty="0"/>
              <a:t>		s3[</a:t>
            </a:r>
            <a:r>
              <a:rPr lang="en-US" sz="2400" b="1" dirty="0" err="1"/>
              <a:t>i</a:t>
            </a:r>
            <a:r>
              <a:rPr lang="en-US" sz="2400" b="1" dirty="0"/>
              <a:t>] = </a:t>
            </a:r>
            <a:r>
              <a:rPr lang="en-US" sz="2400" b="1" dirty="0" err="1"/>
              <a:t>tolower</a:t>
            </a:r>
            <a:r>
              <a:rPr lang="en-US" sz="2400" b="1" dirty="0"/>
              <a:t>(s3[</a:t>
            </a:r>
            <a:r>
              <a:rPr lang="en-US" sz="2400" b="1" dirty="0" err="1"/>
              <a:t>i</a:t>
            </a:r>
            <a:r>
              <a:rPr lang="en-US" sz="2400" b="1" dirty="0"/>
              <a:t>]);</a:t>
            </a:r>
            <a:r>
              <a:rPr lang="en-US" sz="2400" dirty="0"/>
              <a:t>		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	}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("s3 = %s\n", s3);</a:t>
            </a:r>
          </a:p>
          <a:p>
            <a:r>
              <a:rPr lang="en-US" sz="2400" dirty="0"/>
              <a:t>}</a:t>
            </a:r>
            <a:endParaRPr lang="en-US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87" y="4941168"/>
            <a:ext cx="564449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8830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Стандартные функции обработки строк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733246"/>
            <a:ext cx="82809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strlen</a:t>
            </a:r>
            <a:r>
              <a:rPr lang="en-US" sz="2800" b="1" dirty="0"/>
              <a:t>(s) - </a:t>
            </a:r>
            <a:r>
              <a:rPr lang="ru-RU" sz="2800" dirty="0"/>
              <a:t>Возвращает длину строки без завершающей литеры '\0'.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strcmp</a:t>
            </a:r>
            <a:r>
              <a:rPr lang="en-US" sz="2800" b="1" dirty="0"/>
              <a:t>(s1, s2) – </a:t>
            </a:r>
            <a:r>
              <a:rPr lang="ru-RU" sz="2800" dirty="0"/>
              <a:t>посимвольное сравнение строк</a:t>
            </a:r>
            <a:r>
              <a:rPr lang="en-US" sz="2800" dirty="0"/>
              <a:t> (</a:t>
            </a:r>
            <a:r>
              <a:rPr lang="ru-RU" sz="2800" dirty="0">
                <a:solidFill>
                  <a:srgbClr val="FF0000"/>
                </a:solidFill>
              </a:rPr>
              <a:t>НЕЛЬЗЯ сравнивать строки так «</a:t>
            </a:r>
            <a:r>
              <a:rPr lang="en-US" sz="2800" dirty="0">
                <a:solidFill>
                  <a:srgbClr val="FF0000"/>
                </a:solidFill>
              </a:rPr>
              <a:t>s1 == s2</a:t>
            </a:r>
            <a:r>
              <a:rPr lang="ru-RU" sz="2800" dirty="0">
                <a:solidFill>
                  <a:srgbClr val="FF0000"/>
                </a:solidFill>
              </a:rPr>
              <a:t>»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ru-RU" sz="2800" dirty="0">
                <a:solidFill>
                  <a:srgbClr val="FF0000"/>
                </a:solidFill>
              </a:rPr>
              <a:t>или так</a:t>
            </a:r>
          </a:p>
          <a:p>
            <a:r>
              <a:rPr lang="ru-RU" sz="2800" dirty="0">
                <a:solidFill>
                  <a:srgbClr val="FF0000"/>
                </a:solidFill>
              </a:rPr>
              <a:t>«</a:t>
            </a:r>
            <a:r>
              <a:rPr lang="en-US" sz="2800" dirty="0">
                <a:solidFill>
                  <a:srgbClr val="FF0000"/>
                </a:solidFill>
              </a:rPr>
              <a:t>s1 &lt; s2</a:t>
            </a:r>
            <a:r>
              <a:rPr lang="ru-RU" sz="2800" dirty="0">
                <a:solidFill>
                  <a:srgbClr val="FF0000"/>
                </a:solidFill>
              </a:rPr>
              <a:t>»</a:t>
            </a:r>
            <a:r>
              <a:rPr lang="en-US" sz="2800" dirty="0"/>
              <a:t>!!! </a:t>
            </a:r>
            <a:r>
              <a:rPr lang="ru-RU" sz="2800" dirty="0">
                <a:solidFill>
                  <a:srgbClr val="00B050"/>
                </a:solidFill>
              </a:rPr>
              <a:t>Т.к. «</a:t>
            </a:r>
            <a:r>
              <a:rPr lang="en-US" sz="2800" dirty="0">
                <a:solidFill>
                  <a:srgbClr val="00B050"/>
                </a:solidFill>
              </a:rPr>
              <a:t>s1 &lt; s2</a:t>
            </a:r>
            <a:r>
              <a:rPr lang="ru-RU" sz="2800" dirty="0">
                <a:solidFill>
                  <a:srgbClr val="00B050"/>
                </a:solidFill>
              </a:rPr>
              <a:t>»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ru-RU" sz="2800" dirty="0">
                <a:solidFill>
                  <a:srgbClr val="00B050"/>
                </a:solidFill>
              </a:rPr>
              <a:t>сравнивает указатели, а не строки!!!</a:t>
            </a:r>
            <a:r>
              <a:rPr lang="en-US" sz="2800" dirty="0"/>
              <a:t>)</a:t>
            </a:r>
          </a:p>
          <a:p>
            <a:endParaRPr lang="ru-RU" sz="2800" dirty="0"/>
          </a:p>
          <a:p>
            <a:r>
              <a:rPr lang="en-US" sz="2800" b="1" dirty="0" err="1"/>
              <a:t>strcpy</a:t>
            </a:r>
            <a:r>
              <a:rPr lang="en-US" sz="2800" b="1" dirty="0"/>
              <a:t> (</a:t>
            </a:r>
            <a:r>
              <a:rPr lang="en-US" sz="2800" b="1" dirty="0" err="1"/>
              <a:t>dest</a:t>
            </a:r>
            <a:r>
              <a:rPr lang="en-US" sz="2800" b="1" dirty="0"/>
              <a:t>, </a:t>
            </a:r>
            <a:r>
              <a:rPr lang="en-US" sz="2800" b="1" dirty="0" err="1"/>
              <a:t>src</a:t>
            </a:r>
            <a:r>
              <a:rPr lang="en-US" sz="2800" b="1" dirty="0"/>
              <a:t>) – </a:t>
            </a:r>
            <a:r>
              <a:rPr lang="ru-RU" sz="2800" dirty="0"/>
              <a:t>копирует сроку </a:t>
            </a: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 err="1"/>
              <a:t>dest</a:t>
            </a:r>
            <a:r>
              <a:rPr lang="ru-RU" sz="2800" dirty="0"/>
              <a:t>, включая завершающий </a:t>
            </a:r>
            <a:r>
              <a:rPr lang="en-US" sz="2800" dirty="0"/>
              <a:t>‘\0’</a:t>
            </a:r>
          </a:p>
          <a:p>
            <a:endParaRPr lang="en-US" sz="2800" dirty="0"/>
          </a:p>
          <a:p>
            <a:r>
              <a:rPr lang="en-US" sz="2800" b="1" dirty="0" err="1"/>
              <a:t>strcat</a:t>
            </a:r>
            <a:r>
              <a:rPr lang="en-US" sz="2800" b="1" dirty="0"/>
              <a:t> (</a:t>
            </a:r>
            <a:r>
              <a:rPr lang="en-US" sz="2800" b="1" dirty="0" err="1"/>
              <a:t>dest</a:t>
            </a:r>
            <a:r>
              <a:rPr lang="en-US" sz="2800" b="1" dirty="0"/>
              <a:t>, </a:t>
            </a:r>
            <a:r>
              <a:rPr lang="en-US" sz="2800" b="1" dirty="0" err="1"/>
              <a:t>src</a:t>
            </a:r>
            <a:r>
              <a:rPr lang="en-US" sz="2800" b="1" dirty="0"/>
              <a:t>) – </a:t>
            </a:r>
            <a:r>
              <a:rPr lang="ru-RU" sz="2800" dirty="0"/>
              <a:t>добавляет копию </a:t>
            </a: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ru-RU" sz="2800" dirty="0"/>
              <a:t>в конец </a:t>
            </a:r>
            <a:r>
              <a:rPr lang="en-US" sz="2800" dirty="0" err="1"/>
              <a:t>dest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И еще около 20 функций из </a:t>
            </a:r>
            <a:r>
              <a:rPr lang="en-US" sz="2800" dirty="0" err="1"/>
              <a:t>string.h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1897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/>
              <a:t>strlen</a:t>
            </a:r>
            <a:r>
              <a:rPr lang="en-US" sz="3200" b="1" dirty="0"/>
              <a:t>()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908720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#include &lt;</a:t>
            </a:r>
            <a:r>
              <a:rPr lang="en-US" sz="2800" b="1" dirty="0" err="1"/>
              <a:t>string.h</a:t>
            </a:r>
            <a:r>
              <a:rPr lang="en-US" sz="2800" b="1" dirty="0"/>
              <a:t>&gt;</a:t>
            </a:r>
          </a:p>
          <a:p>
            <a:r>
              <a:rPr lang="en-US" sz="2800" dirty="0"/>
              <a:t>void main() {</a:t>
            </a:r>
          </a:p>
          <a:p>
            <a:r>
              <a:rPr lang="en-US" sz="2800" dirty="0"/>
              <a:t>	char s[10] = "Hi!";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printf</a:t>
            </a:r>
            <a:r>
              <a:rPr lang="en-US" sz="2800" b="1" dirty="0"/>
              <a:t>("</a:t>
            </a:r>
            <a:r>
              <a:rPr lang="en-US" sz="2800" b="1" dirty="0" err="1"/>
              <a:t>len</a:t>
            </a:r>
            <a:r>
              <a:rPr lang="en-US" sz="2800" b="1" dirty="0"/>
              <a:t> = %d\n", </a:t>
            </a:r>
            <a:r>
              <a:rPr lang="en-US" sz="2800" b="1" dirty="0" err="1"/>
              <a:t>strlen</a:t>
            </a:r>
            <a:r>
              <a:rPr lang="en-US" sz="2800" b="1" dirty="0"/>
              <a:t>(s));</a:t>
            </a:r>
          </a:p>
          <a:p>
            <a:endParaRPr lang="en-US" sz="2800" dirty="0"/>
          </a:p>
          <a:p>
            <a:r>
              <a:rPr lang="en-US" sz="2800" dirty="0"/>
              <a:t>	s[3] = ' '; s[4] = '\0';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printf</a:t>
            </a:r>
            <a:r>
              <a:rPr lang="en-US" sz="2800" b="1" dirty="0"/>
              <a:t>("</a:t>
            </a:r>
            <a:r>
              <a:rPr lang="en-US" sz="2800" b="1" dirty="0" err="1"/>
              <a:t>len</a:t>
            </a:r>
            <a:r>
              <a:rPr lang="en-US" sz="2800" b="1" dirty="0"/>
              <a:t> = %d\n", </a:t>
            </a:r>
            <a:r>
              <a:rPr lang="en-US" sz="2800" b="1" dirty="0" err="1"/>
              <a:t>strlen</a:t>
            </a:r>
            <a:r>
              <a:rPr lang="en-US" sz="2800" b="1" dirty="0"/>
              <a:t>(s));</a:t>
            </a:r>
          </a:p>
          <a:p>
            <a:endParaRPr lang="en-US" sz="2800" dirty="0"/>
          </a:p>
          <a:p>
            <a:r>
              <a:rPr lang="en-US" sz="2800" dirty="0"/>
              <a:t>	s[4] = 'W'; s[5] = 'o'; s[6] = 'r'; s[7] = 'l'; </a:t>
            </a:r>
          </a:p>
          <a:p>
            <a:r>
              <a:rPr lang="en-US" sz="2800" dirty="0"/>
              <a:t>	s[8] = 'd'; s[9] = '\0';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printf</a:t>
            </a:r>
            <a:r>
              <a:rPr lang="en-US" sz="2800" b="1" dirty="0"/>
              <a:t>("</a:t>
            </a:r>
            <a:r>
              <a:rPr lang="en-US" sz="2800" b="1" dirty="0" err="1"/>
              <a:t>len</a:t>
            </a:r>
            <a:r>
              <a:rPr lang="en-US" sz="2800" b="1" dirty="0"/>
              <a:t> = %d\n", </a:t>
            </a:r>
            <a:r>
              <a:rPr lang="en-US" sz="2800" b="1" dirty="0" err="1"/>
              <a:t>strlen</a:t>
            </a:r>
            <a:r>
              <a:rPr lang="en-US" sz="2800" b="1" dirty="0"/>
              <a:t>(s));</a:t>
            </a:r>
          </a:p>
          <a:p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4182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/>
              <a:t>strlen</a:t>
            </a:r>
            <a:r>
              <a:rPr lang="en-US" sz="3200" b="1" dirty="0"/>
              <a:t>()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908720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#include &lt;</a:t>
            </a:r>
            <a:r>
              <a:rPr lang="en-US" sz="2800" dirty="0" err="1"/>
              <a:t>string.h</a:t>
            </a:r>
            <a:r>
              <a:rPr lang="en-US" sz="2800" dirty="0"/>
              <a:t>&gt;</a:t>
            </a:r>
          </a:p>
          <a:p>
            <a:r>
              <a:rPr lang="en-US" sz="2800" dirty="0"/>
              <a:t>void main() {</a:t>
            </a:r>
          </a:p>
          <a:p>
            <a:r>
              <a:rPr lang="en-US" sz="2800" dirty="0"/>
              <a:t>	char s[10] = "Hi!";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printf</a:t>
            </a:r>
            <a:r>
              <a:rPr lang="en-US" sz="2800" b="1" dirty="0"/>
              <a:t>("</a:t>
            </a:r>
            <a:r>
              <a:rPr lang="en-US" sz="2800" b="1" dirty="0" err="1"/>
              <a:t>len</a:t>
            </a:r>
            <a:r>
              <a:rPr lang="en-US" sz="2800" b="1" dirty="0"/>
              <a:t> = %d\n", </a:t>
            </a:r>
            <a:r>
              <a:rPr lang="en-US" sz="2800" b="1" dirty="0" err="1"/>
              <a:t>strlen</a:t>
            </a:r>
            <a:r>
              <a:rPr lang="en-US" sz="2800" b="1" dirty="0"/>
              <a:t>(s));</a:t>
            </a:r>
          </a:p>
          <a:p>
            <a:endParaRPr lang="en-US" sz="2800" dirty="0"/>
          </a:p>
          <a:p>
            <a:r>
              <a:rPr lang="en-US" sz="2800" dirty="0"/>
              <a:t>	s[3] = ' '; s[4] = '\0';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printf</a:t>
            </a:r>
            <a:r>
              <a:rPr lang="en-US" sz="2800" b="1" dirty="0"/>
              <a:t>("</a:t>
            </a:r>
            <a:r>
              <a:rPr lang="en-US" sz="2800" b="1" dirty="0" err="1"/>
              <a:t>len</a:t>
            </a:r>
            <a:r>
              <a:rPr lang="en-US" sz="2800" b="1" dirty="0"/>
              <a:t> = %d\n", </a:t>
            </a:r>
            <a:r>
              <a:rPr lang="en-US" sz="2800" b="1" dirty="0" err="1"/>
              <a:t>strlen</a:t>
            </a:r>
            <a:r>
              <a:rPr lang="en-US" sz="2800" b="1" dirty="0"/>
              <a:t>(s));</a:t>
            </a:r>
          </a:p>
          <a:p>
            <a:endParaRPr lang="en-US" sz="2800" dirty="0"/>
          </a:p>
          <a:p>
            <a:r>
              <a:rPr lang="en-US" sz="2800" dirty="0"/>
              <a:t>	s[4] = 'W'; s[5] = 'o'; s[6] = 'r'; s[7] = 'l'; </a:t>
            </a:r>
          </a:p>
          <a:p>
            <a:r>
              <a:rPr lang="en-US" sz="2800" dirty="0"/>
              <a:t>	s[8] = 'd'; s[9] = '\0';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printf</a:t>
            </a:r>
            <a:r>
              <a:rPr lang="en-US" sz="2800" b="1" dirty="0"/>
              <a:t>("</a:t>
            </a:r>
            <a:r>
              <a:rPr lang="en-US" sz="2800" b="1" dirty="0" err="1"/>
              <a:t>len</a:t>
            </a:r>
            <a:r>
              <a:rPr lang="en-US" sz="2800" b="1" dirty="0"/>
              <a:t> = %d\n", </a:t>
            </a:r>
            <a:r>
              <a:rPr lang="en-US" sz="2800" b="1" dirty="0" err="1"/>
              <a:t>strlen</a:t>
            </a:r>
            <a:r>
              <a:rPr lang="en-US" sz="2800" b="1" dirty="0"/>
              <a:t>(s));</a:t>
            </a:r>
          </a:p>
          <a:p>
            <a:r>
              <a:rPr lang="en-US" sz="2800" dirty="0"/>
              <a:t>}</a:t>
            </a:r>
            <a:endParaRPr lang="ru-RU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86644"/>
            <a:ext cx="2303305" cy="159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1528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Сравнение строк – НЕ ДЕЛАЙТЕ ТАК НИКОГДА!!!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908720"/>
            <a:ext cx="79208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main() {</a:t>
            </a:r>
          </a:p>
          <a:p>
            <a:r>
              <a:rPr lang="en-US" sz="2800" dirty="0"/>
              <a:t>	char s1[] = "Button";</a:t>
            </a:r>
          </a:p>
          <a:p>
            <a:r>
              <a:rPr lang="en-US" sz="2800" dirty="0"/>
              <a:t>	char s2[] = "We";</a:t>
            </a:r>
          </a:p>
          <a:p>
            <a:r>
              <a:rPr lang="en-US" sz="2800" dirty="0"/>
              <a:t>	char s3[] = "Apple !!";</a:t>
            </a:r>
          </a:p>
          <a:p>
            <a:r>
              <a:rPr lang="en-US" sz="2800" dirty="0"/>
              <a:t>	char * min = s1;	char * max = s1;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if (s2 &gt; max) max = s2;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if (s3 &gt; max) max = s3;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printf</a:t>
            </a:r>
            <a:r>
              <a:rPr lang="en-US" sz="2800" b="1" dirty="0"/>
              <a:t>("max = %s\n", max);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	if (s2 &lt; min) 	min = s2;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if (s3 &lt; min) 	min = s3;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printf</a:t>
            </a:r>
            <a:r>
              <a:rPr lang="en-US" sz="2800" b="1" dirty="0"/>
              <a:t>("min = %s\n", min);</a:t>
            </a:r>
          </a:p>
          <a:p>
            <a:r>
              <a:rPr lang="en-US" sz="2800" dirty="0"/>
              <a:t>}</a:t>
            </a:r>
            <a:endParaRPr lang="ru-RU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000" y="908720"/>
            <a:ext cx="3132076" cy="106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545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Сравнение строк через </a:t>
            </a:r>
            <a:r>
              <a:rPr lang="en-US" sz="3200" b="1" dirty="0" err="1"/>
              <a:t>strcmp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strcmp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char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*str1,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char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*str2);</a:t>
            </a:r>
          </a:p>
          <a:p>
            <a:r>
              <a:rPr lang="ru-RU" sz="2800" dirty="0" err="1"/>
              <a:t>int</a:t>
            </a:r>
            <a:r>
              <a:rPr lang="ru-RU" sz="2800" dirty="0"/>
              <a:t> </a:t>
            </a:r>
            <a:r>
              <a:rPr lang="ru-RU" sz="2800" dirty="0" err="1"/>
              <a:t>strcmp</a:t>
            </a:r>
            <a:r>
              <a:rPr lang="ru-RU" sz="2800" dirty="0"/>
              <a:t>(</a:t>
            </a:r>
            <a:r>
              <a:rPr lang="ru-RU" sz="2800" dirty="0" err="1"/>
              <a:t>char</a:t>
            </a:r>
            <a:r>
              <a:rPr lang="ru-RU" sz="2800" dirty="0"/>
              <a:t> str1</a:t>
            </a:r>
            <a:r>
              <a:rPr lang="en-US" sz="2800" dirty="0"/>
              <a:t>[]</a:t>
            </a:r>
            <a:r>
              <a:rPr lang="ru-RU" sz="2800" dirty="0"/>
              <a:t>, </a:t>
            </a:r>
            <a:r>
              <a:rPr lang="ru-RU" sz="2800" dirty="0" err="1"/>
              <a:t>char</a:t>
            </a:r>
            <a:r>
              <a:rPr lang="ru-RU" sz="2800" dirty="0"/>
              <a:t> str2</a:t>
            </a:r>
            <a:r>
              <a:rPr lang="en-US" sz="2800" dirty="0"/>
              <a:t>[]</a:t>
            </a:r>
            <a:r>
              <a:rPr lang="ru-RU" sz="2800" dirty="0"/>
              <a:t>);</a:t>
            </a:r>
          </a:p>
          <a:p>
            <a:endParaRPr lang="ru-RU" sz="2800" dirty="0"/>
          </a:p>
          <a:p>
            <a:r>
              <a:rPr lang="ru-RU" sz="2800" dirty="0"/>
              <a:t>Функция </a:t>
            </a:r>
            <a:r>
              <a:rPr lang="ru-RU" sz="2800" dirty="0" err="1"/>
              <a:t>strcmp</a:t>
            </a:r>
            <a:r>
              <a:rPr lang="ru-RU" sz="2800" dirty="0"/>
              <a:t>() сравнивает в </a:t>
            </a:r>
            <a:r>
              <a:rPr lang="ru-RU" sz="2800" u="sng" dirty="0"/>
              <a:t>лексикографическом</a:t>
            </a:r>
            <a:r>
              <a:rPr lang="ru-RU" sz="2800" dirty="0"/>
              <a:t> порядке две строки и возвращает целое значение, зависящее следующим образом от результата сравнения.</a:t>
            </a:r>
          </a:p>
          <a:p>
            <a:endParaRPr lang="ru-RU" sz="2800" dirty="0"/>
          </a:p>
          <a:p>
            <a:r>
              <a:rPr lang="ru-RU" sz="2800" i="1" dirty="0"/>
              <a:t>Значение			Результат сравнения строк</a:t>
            </a:r>
          </a:p>
          <a:p>
            <a:r>
              <a:rPr lang="ru-RU" sz="2800" dirty="0"/>
              <a:t>Меньше нуля		str1 меньше str2</a:t>
            </a:r>
          </a:p>
          <a:p>
            <a:r>
              <a:rPr lang="ru-RU" sz="2800" dirty="0"/>
              <a:t>Нуль				str1 равен str2</a:t>
            </a:r>
          </a:p>
          <a:p>
            <a:r>
              <a:rPr lang="ru-RU" sz="2800" dirty="0"/>
              <a:t>Больше нуля		str1 больше str2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9195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Сравнение строк через </a:t>
            </a:r>
            <a:r>
              <a:rPr lang="en-US" sz="3200" b="1" dirty="0" err="1"/>
              <a:t>strcmp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main() {</a:t>
            </a:r>
          </a:p>
          <a:p>
            <a:r>
              <a:rPr lang="en-US" sz="2800" dirty="0"/>
              <a:t>	char s1[] = "Button";</a:t>
            </a:r>
          </a:p>
          <a:p>
            <a:r>
              <a:rPr lang="en-US" sz="2800" dirty="0"/>
              <a:t>	char s2[] = "We";</a:t>
            </a:r>
          </a:p>
          <a:p>
            <a:r>
              <a:rPr lang="en-US" sz="2800" dirty="0"/>
              <a:t>	char s3[] = "Apple !!";</a:t>
            </a:r>
          </a:p>
          <a:p>
            <a:r>
              <a:rPr lang="en-US" sz="2800" dirty="0"/>
              <a:t>	char * min = s1;	char * max = s1;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	if (</a:t>
            </a:r>
            <a:r>
              <a:rPr lang="en-US" sz="2800" b="1" dirty="0" err="1">
                <a:solidFill>
                  <a:srgbClr val="00B050"/>
                </a:solidFill>
              </a:rPr>
              <a:t>strcmp</a:t>
            </a:r>
            <a:r>
              <a:rPr lang="en-US" sz="2800" b="1" dirty="0">
                <a:solidFill>
                  <a:srgbClr val="00B050"/>
                </a:solidFill>
              </a:rPr>
              <a:t>(s2, max) &gt; 0</a:t>
            </a:r>
            <a:r>
              <a:rPr lang="en-US" sz="2800" dirty="0">
                <a:solidFill>
                  <a:srgbClr val="00B050"/>
                </a:solidFill>
              </a:rPr>
              <a:t>) max = s2;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if (</a:t>
            </a:r>
            <a:r>
              <a:rPr lang="en-US" sz="2800" b="1" dirty="0" err="1">
                <a:solidFill>
                  <a:srgbClr val="00B050"/>
                </a:solidFill>
              </a:rPr>
              <a:t>strcmp</a:t>
            </a:r>
            <a:r>
              <a:rPr lang="en-US" sz="2800" b="1" dirty="0">
                <a:solidFill>
                  <a:srgbClr val="00B050"/>
                </a:solidFill>
              </a:rPr>
              <a:t>(s2, max) &gt; 0</a:t>
            </a:r>
            <a:r>
              <a:rPr lang="en-US" sz="2800" dirty="0">
                <a:solidFill>
                  <a:srgbClr val="00B050"/>
                </a:solidFill>
              </a:rPr>
              <a:t>) max = s3;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("max = %s\n", max);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	if (</a:t>
            </a:r>
            <a:r>
              <a:rPr lang="en-US" sz="2800" b="1" dirty="0" err="1">
                <a:solidFill>
                  <a:srgbClr val="00B050"/>
                </a:solidFill>
              </a:rPr>
              <a:t>strcmp</a:t>
            </a:r>
            <a:r>
              <a:rPr lang="en-US" sz="2800" b="1" dirty="0">
                <a:solidFill>
                  <a:srgbClr val="00B050"/>
                </a:solidFill>
              </a:rPr>
              <a:t>(s2, min) &lt; 0</a:t>
            </a:r>
            <a:r>
              <a:rPr lang="en-US" sz="2800" dirty="0">
                <a:solidFill>
                  <a:srgbClr val="00B050"/>
                </a:solidFill>
              </a:rPr>
              <a:t>) min = s2;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if (</a:t>
            </a:r>
            <a:r>
              <a:rPr lang="en-US" sz="2800" b="1" dirty="0" err="1">
                <a:solidFill>
                  <a:srgbClr val="00B050"/>
                </a:solidFill>
              </a:rPr>
              <a:t>strcmp</a:t>
            </a:r>
            <a:r>
              <a:rPr lang="en-US" sz="2800" b="1" dirty="0">
                <a:solidFill>
                  <a:srgbClr val="00B050"/>
                </a:solidFill>
              </a:rPr>
              <a:t>(s3, min) &lt; 0</a:t>
            </a:r>
            <a:r>
              <a:rPr lang="en-US" sz="2800" dirty="0">
                <a:solidFill>
                  <a:srgbClr val="00B050"/>
                </a:solidFill>
              </a:rPr>
              <a:t>) min = s3;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("min = %s\n", min);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08719"/>
            <a:ext cx="3424041" cy="90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1940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Копирование строк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main() {</a:t>
            </a:r>
          </a:p>
          <a:p>
            <a:r>
              <a:rPr lang="en-US" sz="2800" dirty="0"/>
              <a:t>	char </a:t>
            </a:r>
            <a:r>
              <a:rPr lang="en-US" sz="2800" dirty="0" err="1"/>
              <a:t>src</a:t>
            </a:r>
            <a:r>
              <a:rPr lang="en-US" sz="2800" dirty="0"/>
              <a:t>[] = "Button";</a:t>
            </a:r>
          </a:p>
          <a:p>
            <a:r>
              <a:rPr lang="en-US" sz="2800" dirty="0"/>
              <a:t>	char </a:t>
            </a:r>
            <a:r>
              <a:rPr lang="en-US" sz="2800" dirty="0" err="1"/>
              <a:t>dest</a:t>
            </a:r>
            <a:r>
              <a:rPr lang="en-US" sz="2800" dirty="0"/>
              <a:t>[10];	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</a:t>
            </a:r>
            <a:r>
              <a:rPr lang="en-US" sz="2800" dirty="0" err="1"/>
              <a:t>src</a:t>
            </a:r>
            <a:r>
              <a:rPr lang="en-US" sz="2800" dirty="0"/>
              <a:t> = %s, </a:t>
            </a:r>
            <a:r>
              <a:rPr lang="en-US" sz="2800" dirty="0" err="1"/>
              <a:t>dest</a:t>
            </a:r>
            <a:r>
              <a:rPr lang="en-US" sz="2800" dirty="0"/>
              <a:t> = %s\n", </a:t>
            </a:r>
            <a:r>
              <a:rPr lang="en-US" sz="2800" dirty="0" err="1"/>
              <a:t>src</a:t>
            </a:r>
            <a:r>
              <a:rPr lang="en-US" sz="2800" dirty="0"/>
              <a:t>, </a:t>
            </a:r>
            <a:r>
              <a:rPr lang="en-US" sz="2800" dirty="0" err="1"/>
              <a:t>dest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strcpy</a:t>
            </a:r>
            <a:r>
              <a:rPr lang="en-US" sz="2800" dirty="0"/>
              <a:t>(</a:t>
            </a:r>
            <a:r>
              <a:rPr lang="en-US" sz="2800" dirty="0" err="1"/>
              <a:t>dest</a:t>
            </a:r>
            <a:r>
              <a:rPr lang="en-US" sz="2800" dirty="0"/>
              <a:t>, </a:t>
            </a:r>
            <a:r>
              <a:rPr lang="en-US" sz="2800" dirty="0" err="1"/>
              <a:t>src</a:t>
            </a:r>
            <a:r>
              <a:rPr lang="en-US" sz="2800" dirty="0"/>
              <a:t>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</a:t>
            </a:r>
            <a:r>
              <a:rPr lang="en-US" sz="2800" dirty="0" err="1"/>
              <a:t>src</a:t>
            </a:r>
            <a:r>
              <a:rPr lang="en-US" sz="2800" dirty="0"/>
              <a:t> = %s, </a:t>
            </a:r>
            <a:r>
              <a:rPr lang="en-US" sz="2800" dirty="0" err="1"/>
              <a:t>dest</a:t>
            </a:r>
            <a:r>
              <a:rPr lang="en-US" sz="2800" dirty="0"/>
              <a:t> = %s\n", </a:t>
            </a:r>
            <a:r>
              <a:rPr lang="en-US" sz="2800" dirty="0" err="1"/>
              <a:t>src</a:t>
            </a:r>
            <a:r>
              <a:rPr lang="en-US" sz="2800" dirty="0"/>
              <a:t>, </a:t>
            </a:r>
            <a:r>
              <a:rPr lang="en-US" sz="2800" dirty="0" err="1"/>
              <a:t>dest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}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664612"/>
            <a:ext cx="8784976" cy="104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826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Конкатенация строк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main() {</a:t>
            </a:r>
          </a:p>
          <a:p>
            <a:r>
              <a:rPr lang="en-US" sz="2800" dirty="0"/>
              <a:t>	char </a:t>
            </a:r>
            <a:r>
              <a:rPr lang="en-US" sz="2800" dirty="0" err="1"/>
              <a:t>src</a:t>
            </a:r>
            <a:r>
              <a:rPr lang="en-US" sz="2800" dirty="0"/>
              <a:t>[] = "Button";</a:t>
            </a:r>
          </a:p>
          <a:p>
            <a:r>
              <a:rPr lang="en-US" sz="2800" dirty="0"/>
              <a:t>	char </a:t>
            </a:r>
            <a:r>
              <a:rPr lang="en-US" sz="2800" dirty="0" err="1"/>
              <a:t>dest</a:t>
            </a:r>
            <a:r>
              <a:rPr lang="en-US" sz="2800" dirty="0"/>
              <a:t>[10] = "&lt;&gt;";	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</a:t>
            </a:r>
            <a:r>
              <a:rPr lang="en-US" sz="2800" dirty="0" err="1"/>
              <a:t>src</a:t>
            </a:r>
            <a:r>
              <a:rPr lang="en-US" sz="2800" dirty="0"/>
              <a:t> = %s, </a:t>
            </a:r>
            <a:r>
              <a:rPr lang="en-US" sz="2800" dirty="0" err="1"/>
              <a:t>dest</a:t>
            </a:r>
            <a:r>
              <a:rPr lang="en-US" sz="2800" dirty="0"/>
              <a:t> = %s\n", </a:t>
            </a:r>
            <a:r>
              <a:rPr lang="en-US" sz="2800" dirty="0" err="1"/>
              <a:t>src</a:t>
            </a:r>
            <a:r>
              <a:rPr lang="en-US" sz="2800" dirty="0"/>
              <a:t>, </a:t>
            </a:r>
            <a:r>
              <a:rPr lang="en-US" sz="2800" dirty="0" err="1"/>
              <a:t>dest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strcat</a:t>
            </a:r>
            <a:r>
              <a:rPr lang="en-US" sz="2800" dirty="0"/>
              <a:t>(</a:t>
            </a:r>
            <a:r>
              <a:rPr lang="en-US" sz="2800" dirty="0" err="1"/>
              <a:t>dest</a:t>
            </a:r>
            <a:r>
              <a:rPr lang="en-US" sz="2800" dirty="0"/>
              <a:t>, </a:t>
            </a:r>
            <a:r>
              <a:rPr lang="en-US" sz="2800" dirty="0" err="1"/>
              <a:t>src</a:t>
            </a:r>
            <a:r>
              <a:rPr lang="en-US" sz="2800" dirty="0"/>
              <a:t>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</a:t>
            </a:r>
            <a:r>
              <a:rPr lang="en-US" sz="2800" dirty="0" err="1"/>
              <a:t>src</a:t>
            </a:r>
            <a:r>
              <a:rPr lang="en-US" sz="2800" dirty="0"/>
              <a:t> = %s, </a:t>
            </a:r>
            <a:r>
              <a:rPr lang="en-US" sz="2800" dirty="0" err="1"/>
              <a:t>dest</a:t>
            </a:r>
            <a:r>
              <a:rPr lang="en-US" sz="2800" dirty="0"/>
              <a:t> = %s\n", </a:t>
            </a:r>
            <a:r>
              <a:rPr lang="en-US" sz="2800" dirty="0" err="1"/>
              <a:t>src</a:t>
            </a:r>
            <a:r>
              <a:rPr lang="en-US" sz="2800" dirty="0"/>
              <a:t>, </a:t>
            </a:r>
            <a:r>
              <a:rPr lang="en-US" sz="2800" dirty="0" err="1"/>
              <a:t>dest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strcat</a:t>
            </a:r>
            <a:r>
              <a:rPr lang="en-US" sz="2800" dirty="0"/>
              <a:t>(</a:t>
            </a:r>
            <a:r>
              <a:rPr lang="en-US" sz="2800" dirty="0" err="1"/>
              <a:t>dest</a:t>
            </a:r>
            <a:r>
              <a:rPr lang="en-US" sz="2800" dirty="0"/>
              <a:t>, "!");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</a:t>
            </a:r>
            <a:r>
              <a:rPr lang="en-US" sz="2800" dirty="0" err="1"/>
              <a:t>src</a:t>
            </a:r>
            <a:r>
              <a:rPr lang="en-US" sz="2800" dirty="0"/>
              <a:t> = %s, </a:t>
            </a:r>
            <a:r>
              <a:rPr lang="en-US" sz="2800" dirty="0" err="1"/>
              <a:t>dest</a:t>
            </a:r>
            <a:r>
              <a:rPr lang="en-US" sz="2800" dirty="0"/>
              <a:t> = %s\n", </a:t>
            </a:r>
            <a:r>
              <a:rPr lang="en-US" sz="2800" dirty="0" err="1"/>
              <a:t>src</a:t>
            </a:r>
            <a:r>
              <a:rPr lang="en-US" sz="2800" dirty="0"/>
              <a:t>, </a:t>
            </a:r>
            <a:r>
              <a:rPr lang="en-US" sz="2800" dirty="0" err="1"/>
              <a:t>dest</a:t>
            </a:r>
            <a:r>
              <a:rPr lang="en-US" sz="2800" dirty="0"/>
              <a:t>);	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331237"/>
            <a:ext cx="7243356" cy="12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29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Поле для ввода имени и кнопка - создание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WndProc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WPARAM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HWND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hBtn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дескриптор кнопки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HWND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hEdt1;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дескрипторы поля редактирования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6F008A"/>
                </a:solidFill>
                <a:latin typeface="Consolas" panose="020B0609020204030204" pitchFamily="49" charset="0"/>
              </a:rPr>
              <a:t>WM_CREATE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сообщение создания окна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LPCREATESTRUCT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hInstance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дескриптор приложения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Создаем и показываем поле редактирования - для ввода имени рекордсмена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hEdt1 = </a:t>
            </a:r>
            <a:r>
              <a:rPr lang="en-US" sz="14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CreateWindowW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"edit"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Noname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WS_CHILD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WS_VISIBLE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WS_BORDER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ES_RIGHT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650, 50, 160, 20,</a:t>
            </a:r>
          </a:p>
          <a:p>
            <a:r>
              <a:rPr lang="ru-RU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(hEdt1,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SW_SHOWNORMAL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Создаем и показываем кнопку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hBtn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CreateWindowW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"button"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Запомнить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WS_CHILD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WS_VISIBLE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WS_BORDER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650, 100, 160, 20,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hBtn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SW_SHOWNORMAL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1, 500, 0);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стартуем таймер - для движения монстров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Перезапуск генератора случайных чисел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15325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Еще раз - </a:t>
            </a:r>
            <a:r>
              <a:rPr lang="en-US" sz="3200" b="1" dirty="0" err="1"/>
              <a:t>int</a:t>
            </a:r>
            <a:r>
              <a:rPr lang="en-US" sz="3200" b="1" dirty="0"/>
              <a:t> </a:t>
            </a:r>
            <a:r>
              <a:rPr lang="en-US" sz="3200" b="1" dirty="0" err="1"/>
              <a:t>strlen</a:t>
            </a:r>
            <a:r>
              <a:rPr lang="en-US" sz="3200" b="1" dirty="0"/>
              <a:t>(char s[])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strlen</a:t>
            </a:r>
            <a:r>
              <a:rPr lang="en-US" sz="2800" b="1" dirty="0"/>
              <a:t>(char s[])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len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	…</a:t>
            </a:r>
          </a:p>
          <a:p>
            <a:r>
              <a:rPr lang="en-US" sz="2800" b="1" dirty="0"/>
              <a:t>	return </a:t>
            </a:r>
            <a:r>
              <a:rPr lang="en-US" sz="2800" b="1" dirty="0" err="1"/>
              <a:t>len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ru-RU" sz="2800" dirty="0"/>
              <a:t>Возвращает длину строки без завершающей литеры '\0'.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Пример:</a:t>
            </a:r>
            <a:endParaRPr lang="en-US" sz="2800" dirty="0"/>
          </a:p>
          <a:p>
            <a:r>
              <a:rPr lang="en-US" sz="2800" b="1" dirty="0" err="1"/>
              <a:t>strlen</a:t>
            </a:r>
            <a:r>
              <a:rPr lang="en-US" sz="2800" b="1" dirty="0"/>
              <a:t>(“!!”) == 2</a:t>
            </a:r>
          </a:p>
          <a:p>
            <a:r>
              <a:rPr lang="en-US" sz="2800" b="1" dirty="0" err="1"/>
              <a:t>strlen</a:t>
            </a:r>
            <a:r>
              <a:rPr lang="en-US" sz="2800" b="1" dirty="0"/>
              <a:t>(“Hi!\n”) ==4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6528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Собственная реализация </a:t>
            </a:r>
            <a:r>
              <a:rPr lang="en-US" sz="3200" b="1" dirty="0" err="1"/>
              <a:t>strlen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strlen_my</a:t>
            </a:r>
            <a:r>
              <a:rPr lang="en-US" sz="2800" b="1" dirty="0"/>
              <a:t>(char s[])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len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	…</a:t>
            </a:r>
          </a:p>
          <a:p>
            <a:r>
              <a:rPr lang="en-US" sz="2800" b="1" dirty="0"/>
              <a:t>	return </a:t>
            </a:r>
            <a:r>
              <a:rPr lang="en-US" sz="2800" b="1" dirty="0" err="1"/>
              <a:t>len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ru-RU" sz="2800" dirty="0"/>
              <a:t>Нужно написать код функции </a:t>
            </a:r>
            <a:r>
              <a:rPr lang="en-US" sz="2800" dirty="0" err="1"/>
              <a:t>strlen_my</a:t>
            </a:r>
            <a:r>
              <a:rPr lang="en-US" sz="2800" dirty="0"/>
              <a:t>(s)</a:t>
            </a:r>
            <a:r>
              <a:rPr lang="ru-RU" sz="2800" dirty="0"/>
              <a:t>, работающей аналогично </a:t>
            </a:r>
            <a:r>
              <a:rPr lang="en-US" sz="2800" dirty="0" err="1"/>
              <a:t>strlen</a:t>
            </a:r>
            <a:r>
              <a:rPr lang="en-US" sz="2800" dirty="0"/>
              <a:t>(s)</a:t>
            </a:r>
          </a:p>
          <a:p>
            <a:endParaRPr lang="en-US" sz="2800" dirty="0"/>
          </a:p>
          <a:p>
            <a:r>
              <a:rPr lang="ru-RU" sz="2800" dirty="0"/>
              <a:t>Пример использования:</a:t>
            </a:r>
            <a:endParaRPr lang="en-US" sz="2800" dirty="0"/>
          </a:p>
          <a:p>
            <a:r>
              <a:rPr lang="en-US" sz="2800" b="1" dirty="0" err="1"/>
              <a:t>strlen_my</a:t>
            </a:r>
            <a:r>
              <a:rPr lang="en-US" sz="2800" b="1" dirty="0"/>
              <a:t>(“!!”) == 2</a:t>
            </a:r>
          </a:p>
          <a:p>
            <a:r>
              <a:rPr lang="en-US" sz="2800" b="1" dirty="0" err="1"/>
              <a:t>strlen_my</a:t>
            </a:r>
            <a:r>
              <a:rPr lang="en-US" sz="2800" b="1" dirty="0"/>
              <a:t>(“Hi!\n”) ==4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379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Собственная реализация </a:t>
            </a:r>
            <a:r>
              <a:rPr lang="en-US" sz="3200" b="1" dirty="0" err="1"/>
              <a:t>strlen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strlen_my</a:t>
            </a:r>
            <a:r>
              <a:rPr lang="en-US" sz="2800" dirty="0"/>
              <a:t>(char s[])</a:t>
            </a:r>
          </a:p>
          <a:p>
            <a:r>
              <a:rPr lang="ru-RU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len</a:t>
            </a:r>
            <a:r>
              <a:rPr lang="en-US" sz="2800" dirty="0"/>
              <a:t> = 0;</a:t>
            </a:r>
          </a:p>
          <a:p>
            <a:endParaRPr lang="ru-RU" sz="2800" dirty="0"/>
          </a:p>
          <a:p>
            <a:r>
              <a:rPr lang="en-US" sz="2800" dirty="0"/>
              <a:t>	while (s[</a:t>
            </a:r>
            <a:r>
              <a:rPr lang="en-US" sz="2800" dirty="0" err="1"/>
              <a:t>len</a:t>
            </a:r>
            <a:r>
              <a:rPr lang="en-US" sz="2800" dirty="0"/>
              <a:t>] != '\0')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len</a:t>
            </a:r>
            <a:r>
              <a:rPr lang="en-US" sz="2800" dirty="0"/>
              <a:t>++;</a:t>
            </a:r>
          </a:p>
          <a:p>
            <a:endParaRPr lang="ru-RU" sz="2800" dirty="0"/>
          </a:p>
          <a:p>
            <a:r>
              <a:rPr lang="en-US" sz="2800" dirty="0"/>
              <a:t>	return </a:t>
            </a:r>
            <a:r>
              <a:rPr lang="en-US" sz="2800" dirty="0" err="1"/>
              <a:t>len</a:t>
            </a:r>
            <a:r>
              <a:rPr lang="en-US" sz="2800" dirty="0"/>
              <a:t>;</a:t>
            </a:r>
          </a:p>
          <a:p>
            <a:r>
              <a:rPr lang="ru-RU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0751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/>
              <a:t>int</a:t>
            </a:r>
            <a:r>
              <a:rPr lang="en-US" sz="3200" b="1" dirty="0"/>
              <a:t> </a:t>
            </a:r>
            <a:r>
              <a:rPr lang="en-US" sz="3200" b="1" dirty="0" err="1"/>
              <a:t>strcmp</a:t>
            </a:r>
            <a:r>
              <a:rPr lang="en-US" sz="3200" b="1" dirty="0"/>
              <a:t>(char s1[], char s2[])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7030A0"/>
                </a:solidFill>
              </a:rPr>
              <a:t>int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strcmp</a:t>
            </a:r>
            <a:r>
              <a:rPr lang="ru-RU" sz="2800" dirty="0">
                <a:solidFill>
                  <a:srgbClr val="7030A0"/>
                </a:solidFill>
              </a:rPr>
              <a:t>(</a:t>
            </a:r>
            <a:r>
              <a:rPr lang="ru-RU" sz="2800" dirty="0" err="1">
                <a:solidFill>
                  <a:srgbClr val="7030A0"/>
                </a:solidFill>
              </a:rPr>
              <a:t>const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char</a:t>
            </a:r>
            <a:r>
              <a:rPr lang="ru-RU" sz="2800" dirty="0">
                <a:solidFill>
                  <a:srgbClr val="7030A0"/>
                </a:solidFill>
              </a:rPr>
              <a:t> *str1, </a:t>
            </a:r>
            <a:r>
              <a:rPr lang="ru-RU" sz="2800" dirty="0" err="1">
                <a:solidFill>
                  <a:srgbClr val="7030A0"/>
                </a:solidFill>
              </a:rPr>
              <a:t>const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err="1">
                <a:solidFill>
                  <a:srgbClr val="7030A0"/>
                </a:solidFill>
              </a:rPr>
              <a:t>char</a:t>
            </a:r>
            <a:r>
              <a:rPr lang="ru-RU" sz="2800" dirty="0">
                <a:solidFill>
                  <a:srgbClr val="7030A0"/>
                </a:solidFill>
              </a:rPr>
              <a:t> *str2);</a:t>
            </a:r>
          </a:p>
          <a:p>
            <a:endParaRPr lang="ru-RU" sz="2800" dirty="0"/>
          </a:p>
          <a:p>
            <a:r>
              <a:rPr lang="ru-RU" sz="2800" dirty="0"/>
              <a:t>Функция </a:t>
            </a:r>
            <a:r>
              <a:rPr lang="ru-RU" sz="2800" dirty="0" err="1"/>
              <a:t>strcmp</a:t>
            </a:r>
            <a:r>
              <a:rPr lang="ru-RU" sz="2800" dirty="0"/>
              <a:t>() сравнивает в лексикографическом порядке две строки и возвращает целое значение, зависящее следующим образом от результата сравнения.</a:t>
            </a:r>
          </a:p>
          <a:p>
            <a:r>
              <a:rPr lang="ru-RU" sz="2800" i="1" dirty="0"/>
              <a:t>Значение			Результат сравнения строк</a:t>
            </a:r>
          </a:p>
          <a:p>
            <a:r>
              <a:rPr lang="ru-RU" sz="2800" dirty="0"/>
              <a:t>Меньше нуля		str1 меньше str2</a:t>
            </a:r>
          </a:p>
          <a:p>
            <a:r>
              <a:rPr lang="ru-RU" sz="2800" dirty="0"/>
              <a:t>Нуль				str1 равен str2</a:t>
            </a:r>
          </a:p>
          <a:p>
            <a:r>
              <a:rPr lang="ru-RU" sz="2800" dirty="0"/>
              <a:t>Больше нуля		str1 больше str2</a:t>
            </a:r>
            <a:endParaRPr lang="en-US" sz="2800" dirty="0"/>
          </a:p>
          <a:p>
            <a:endParaRPr lang="ru-RU" sz="2800" dirty="0"/>
          </a:p>
          <a:p>
            <a:r>
              <a:rPr lang="ru-RU" sz="2800" i="1" dirty="0"/>
              <a:t>Пример использования:</a:t>
            </a:r>
          </a:p>
          <a:p>
            <a:r>
              <a:rPr lang="en-US" sz="2800" b="1" dirty="0" err="1"/>
              <a:t>strcmp</a:t>
            </a:r>
            <a:r>
              <a:rPr lang="en-US" sz="2800" b="1" dirty="0"/>
              <a:t>(“Abba”, “Beta”) &lt; 0</a:t>
            </a:r>
          </a:p>
        </p:txBody>
      </p:sp>
    </p:spTree>
    <p:extLst>
      <p:ext uri="{BB962C8B-B14F-4D97-AF65-F5344CB8AC3E}">
        <p14:creationId xmlns:p14="http://schemas.microsoft.com/office/powerpoint/2010/main" val="28288914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Собственная реализация </a:t>
            </a:r>
            <a:r>
              <a:rPr lang="en-US" sz="3200" b="1" dirty="0" err="1"/>
              <a:t>strcmp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/*</a:t>
            </a:r>
          </a:p>
          <a:p>
            <a:r>
              <a:rPr lang="en-US" sz="2800" dirty="0"/>
              <a:t>s1 &lt; s2   : &lt;0</a:t>
            </a:r>
          </a:p>
          <a:p>
            <a:r>
              <a:rPr lang="en-US" sz="2800" dirty="0"/>
              <a:t>s1 == s2  : 0</a:t>
            </a:r>
          </a:p>
          <a:p>
            <a:r>
              <a:rPr lang="en-US" sz="2800" dirty="0"/>
              <a:t>s1 &gt; s2   : &gt;0</a:t>
            </a:r>
          </a:p>
          <a:p>
            <a:r>
              <a:rPr lang="ru-RU" sz="2800" dirty="0"/>
              <a:t>*/</a:t>
            </a:r>
          </a:p>
          <a:p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strcmp_my</a:t>
            </a:r>
            <a:r>
              <a:rPr lang="en-US" sz="2800" b="1" dirty="0"/>
              <a:t>(char  s1[], char  s2[])</a:t>
            </a:r>
          </a:p>
          <a:p>
            <a:r>
              <a:rPr lang="ru-RU" sz="2800" b="1" dirty="0"/>
              <a:t>{</a:t>
            </a:r>
          </a:p>
          <a:p>
            <a:r>
              <a:rPr lang="en-US" sz="2800" b="1" dirty="0"/>
              <a:t>	return …;</a:t>
            </a:r>
          </a:p>
          <a:p>
            <a:r>
              <a:rPr lang="ru-RU" sz="2800" b="1" dirty="0"/>
              <a:t>}</a:t>
            </a:r>
            <a:endParaRPr lang="en-US" sz="2800" b="1" dirty="0"/>
          </a:p>
          <a:p>
            <a:r>
              <a:rPr lang="ru-RU" sz="2800" dirty="0"/>
              <a:t>Нужно написать код функции </a:t>
            </a:r>
            <a:r>
              <a:rPr lang="en-US" sz="2800" dirty="0" err="1"/>
              <a:t>strcmp_my</a:t>
            </a:r>
            <a:r>
              <a:rPr lang="en-US" sz="2800" dirty="0"/>
              <a:t>(s1, s2)</a:t>
            </a:r>
            <a:r>
              <a:rPr lang="ru-RU" sz="2800" dirty="0"/>
              <a:t>, работающей аналогично </a:t>
            </a:r>
            <a:r>
              <a:rPr lang="en-US" sz="2800" dirty="0" err="1"/>
              <a:t>strcmp</a:t>
            </a:r>
            <a:r>
              <a:rPr lang="en-US" sz="2800" dirty="0"/>
              <a:t>(s1, s2)</a:t>
            </a:r>
          </a:p>
          <a:p>
            <a:r>
              <a:rPr lang="ru-RU" sz="2800" i="1" dirty="0"/>
              <a:t>Пример использования:</a:t>
            </a:r>
            <a:endParaRPr lang="en-US" sz="2800" i="1" dirty="0"/>
          </a:p>
          <a:p>
            <a:r>
              <a:rPr lang="en-US" sz="2800" b="1" dirty="0" err="1"/>
              <a:t>strcmp_my</a:t>
            </a:r>
            <a:r>
              <a:rPr lang="en-US" sz="2800" b="1" dirty="0"/>
              <a:t>(“Abba”, “Beta”) &lt; 0</a:t>
            </a:r>
          </a:p>
        </p:txBody>
      </p:sp>
    </p:spTree>
    <p:extLst>
      <p:ext uri="{BB962C8B-B14F-4D97-AF65-F5344CB8AC3E}">
        <p14:creationId xmlns:p14="http://schemas.microsoft.com/office/powerpoint/2010/main" val="992653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Собственная реализация </a:t>
            </a:r>
            <a:r>
              <a:rPr lang="en-US" sz="3200" b="1" dirty="0" err="1"/>
              <a:t>strcmp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/*</a:t>
            </a:r>
          </a:p>
          <a:p>
            <a:r>
              <a:rPr lang="en-US" sz="2800" dirty="0"/>
              <a:t>s1 &lt; s2   : &lt;0</a:t>
            </a:r>
          </a:p>
          <a:p>
            <a:r>
              <a:rPr lang="en-US" sz="2800" dirty="0"/>
              <a:t>s1 == s2  : 0</a:t>
            </a:r>
          </a:p>
          <a:p>
            <a:r>
              <a:rPr lang="en-US" sz="2800" dirty="0"/>
              <a:t>s1 &gt; s2   : &gt;0</a:t>
            </a:r>
          </a:p>
          <a:p>
            <a:r>
              <a:rPr lang="ru-RU" sz="2800" dirty="0"/>
              <a:t>*/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strcmp_my</a:t>
            </a:r>
            <a:r>
              <a:rPr lang="en-US" sz="2800" dirty="0"/>
              <a:t>(char  s1[], char  s2[])</a:t>
            </a:r>
          </a:p>
          <a:p>
            <a:r>
              <a:rPr lang="ru-RU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0;</a:t>
            </a:r>
          </a:p>
          <a:p>
            <a:r>
              <a:rPr lang="en-US" sz="2800" dirty="0"/>
              <a:t>	while (s1[</a:t>
            </a:r>
            <a:r>
              <a:rPr lang="en-US" sz="2800" dirty="0" err="1"/>
              <a:t>i</a:t>
            </a:r>
            <a:r>
              <a:rPr lang="en-US" sz="2800" dirty="0"/>
              <a:t>] != 0 &amp;&amp; s2[</a:t>
            </a:r>
            <a:r>
              <a:rPr lang="en-US" sz="2800" dirty="0" err="1"/>
              <a:t>i</a:t>
            </a:r>
            <a:r>
              <a:rPr lang="en-US" sz="2800" dirty="0"/>
              <a:t>] != 0 &amp;&amp; s1[</a:t>
            </a:r>
            <a:r>
              <a:rPr lang="en-US" sz="2800" dirty="0" err="1"/>
              <a:t>i</a:t>
            </a:r>
            <a:r>
              <a:rPr lang="en-US" sz="2800" dirty="0"/>
              <a:t>] == s2[</a:t>
            </a:r>
            <a:r>
              <a:rPr lang="en-US" sz="2800" dirty="0" err="1"/>
              <a:t>i</a:t>
            </a:r>
            <a:r>
              <a:rPr lang="en-US" sz="2800" dirty="0"/>
              <a:t>])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i</a:t>
            </a:r>
            <a:r>
              <a:rPr lang="en-US" sz="2800" dirty="0"/>
              <a:t>++;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return s1[</a:t>
            </a:r>
            <a:r>
              <a:rPr lang="en-US" sz="2800" dirty="0" err="1"/>
              <a:t>i</a:t>
            </a:r>
            <a:r>
              <a:rPr lang="en-US" sz="2800" dirty="0"/>
              <a:t>] - s2[</a:t>
            </a:r>
            <a:r>
              <a:rPr lang="en-US" sz="2800" dirty="0" err="1"/>
              <a:t>i</a:t>
            </a:r>
            <a:r>
              <a:rPr lang="en-US" sz="2800" dirty="0"/>
              <a:t>];</a:t>
            </a:r>
          </a:p>
          <a:p>
            <a:r>
              <a:rPr lang="ru-RU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82619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Текстовый файл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Текстовый файл содержит последовательность </a:t>
            </a:r>
            <a:r>
              <a:rPr lang="ru-RU" sz="2800" dirty="0">
                <a:hlinkClick r:id="rId2" tooltip="Символ"/>
              </a:rPr>
              <a:t>символов</a:t>
            </a:r>
            <a:r>
              <a:rPr lang="ru-RU" sz="2800" dirty="0"/>
              <a:t> (в основном </a:t>
            </a:r>
            <a:r>
              <a:rPr lang="ru-RU" sz="2800" dirty="0">
                <a:hlinkClick r:id="rId3" tooltip="Печатные символы"/>
              </a:rPr>
              <a:t>печатных знаков</a:t>
            </a:r>
            <a:r>
              <a:rPr lang="ru-RU" sz="2800" dirty="0"/>
              <a:t>, принадлежащих тому или иному </a:t>
            </a:r>
            <a:r>
              <a:rPr lang="ru-RU" sz="2800" dirty="0">
                <a:hlinkClick r:id="rId4" tooltip="Набор символов"/>
              </a:rPr>
              <a:t>набору символов</a:t>
            </a:r>
            <a:r>
              <a:rPr lang="ru-RU" sz="2800" dirty="0"/>
              <a:t>). Эти символы обычно сгруппированы в строки (</a:t>
            </a:r>
            <a:r>
              <a:rPr lang="ru-RU" sz="2800" dirty="0">
                <a:hlinkClick r:id="rId5" tooltip="Английский язык"/>
              </a:rPr>
              <a:t>англ.</a:t>
            </a:r>
            <a:r>
              <a:rPr lang="ru-RU" sz="2800" dirty="0"/>
              <a:t> </a:t>
            </a:r>
            <a:r>
              <a:rPr lang="ru-RU" sz="2800" i="1" dirty="0" err="1"/>
              <a:t>lines</a:t>
            </a:r>
            <a:r>
              <a:rPr lang="ru-RU" sz="2800" i="1" dirty="0"/>
              <a:t>, </a:t>
            </a:r>
            <a:r>
              <a:rPr lang="ru-RU" sz="2800" i="1" dirty="0" err="1"/>
              <a:t>rows</a:t>
            </a:r>
            <a:r>
              <a:rPr lang="ru-RU" sz="2800" dirty="0"/>
              <a:t>). В современных системах строки разделяются </a:t>
            </a:r>
            <a:r>
              <a:rPr lang="ru-RU" sz="2800" dirty="0">
                <a:hlinkClick r:id="rId6" tooltip="Перевод строки"/>
              </a:rPr>
              <a:t>разделителями строк</a:t>
            </a:r>
            <a:endParaRPr lang="ru-RU" sz="2800" dirty="0"/>
          </a:p>
          <a:p>
            <a:endParaRPr lang="ru-RU" sz="2800" b="1" dirty="0"/>
          </a:p>
          <a:p>
            <a:r>
              <a:rPr lang="en-US" sz="2800" b="1" dirty="0">
                <a:hlinkClick r:id="rId7"/>
              </a:rPr>
              <a:t>https://ru.wikipedia.org/wiki/%D0%A2%D0%B5%D0%BA%D1%81%D1%82%D0%BE%D0%B2%D1%8B%D0%B9_%D1%84%D0%B0%D0%B9%D0%BB</a:t>
            </a:r>
            <a:endParaRPr lang="ru-RU" sz="2800" b="1" dirty="0"/>
          </a:p>
          <a:p>
            <a:endParaRPr lang="ru-RU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94930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Перевод строки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Перевод строки</a:t>
            </a:r>
            <a:r>
              <a:rPr lang="ru-RU" sz="2800" dirty="0"/>
              <a:t>, или </a:t>
            </a:r>
            <a:r>
              <a:rPr lang="ru-RU" sz="2800" b="1" dirty="0"/>
              <a:t>разрыв строки</a:t>
            </a:r>
            <a:r>
              <a:rPr lang="ru-RU" sz="2800" dirty="0"/>
              <a:t> — продолжение печати текста с новой строки, то есть с левого края на строку ниже, или уже на следующей странице.</a:t>
            </a:r>
          </a:p>
          <a:p>
            <a:r>
              <a:rPr lang="ru-RU" sz="2800" b="1" dirty="0"/>
              <a:t>Разделителем строк</a:t>
            </a:r>
            <a:r>
              <a:rPr lang="ru-RU" sz="2800" dirty="0"/>
              <a:t>, обозначающим место перевода строки, в </a:t>
            </a:r>
            <a:r>
              <a:rPr lang="ru-RU" sz="2800" dirty="0">
                <a:hlinkClick r:id="rId2" tooltip="Текстовые данные"/>
              </a:rPr>
              <a:t>текстовых данных</a:t>
            </a:r>
            <a:r>
              <a:rPr lang="ru-RU" sz="2800" dirty="0"/>
              <a:t> служит один или пара </a:t>
            </a:r>
            <a:r>
              <a:rPr lang="ru-RU" sz="2800" dirty="0">
                <a:hlinkClick r:id="rId3" tooltip="Управляющие символы"/>
              </a:rPr>
              <a:t>управляющих символов</a:t>
            </a:r>
            <a:r>
              <a:rPr lang="ru-RU" sz="2800" dirty="0"/>
              <a:t>, а в </a:t>
            </a:r>
            <a:r>
              <a:rPr lang="ru-RU" sz="2800" dirty="0">
                <a:hlinkClick r:id="rId4" tooltip="Язык разметки"/>
              </a:rPr>
              <a:t>размеченном</a:t>
            </a:r>
            <a:r>
              <a:rPr lang="ru-RU" sz="2800" dirty="0"/>
              <a:t> тексте также — определённый </a:t>
            </a:r>
            <a:r>
              <a:rPr lang="ru-RU" sz="2800" dirty="0">
                <a:hlinkClick r:id="rId5" tooltip="Тег (языки разметки)"/>
              </a:rPr>
              <a:t>тег</a:t>
            </a:r>
            <a:r>
              <a:rPr lang="ru-RU" sz="2800" dirty="0"/>
              <a:t> (в </a:t>
            </a:r>
            <a:r>
              <a:rPr lang="ru-RU" sz="2800" dirty="0">
                <a:hlinkClick r:id="rId6" tooltip="HTML"/>
              </a:rPr>
              <a:t>HTML</a:t>
            </a:r>
            <a:r>
              <a:rPr lang="ru-RU" sz="2800" dirty="0"/>
              <a:t> — тег &lt;</a:t>
            </a:r>
            <a:r>
              <a:rPr lang="ru-RU" sz="2800" dirty="0" err="1"/>
              <a:t>br</a:t>
            </a:r>
            <a:r>
              <a:rPr lang="ru-RU" sz="2800" dirty="0"/>
              <a:t>&gt;, от </a:t>
            </a:r>
            <a:r>
              <a:rPr lang="ru-RU" sz="2800" dirty="0">
                <a:hlinkClick r:id="rId7" tooltip="Английский язык"/>
              </a:rPr>
              <a:t>англ.</a:t>
            </a:r>
            <a:r>
              <a:rPr lang="ru-RU" sz="2800" dirty="0"/>
              <a:t> </a:t>
            </a:r>
            <a:r>
              <a:rPr lang="ru-RU" sz="2800" i="1" dirty="0" err="1"/>
              <a:t>break</a:t>
            </a:r>
            <a:r>
              <a:rPr lang="ru-RU" sz="2800" dirty="0"/>
              <a:t> — «разрыв»). </a:t>
            </a:r>
          </a:p>
          <a:p>
            <a:endParaRPr lang="ru-RU" sz="2800" b="1" dirty="0"/>
          </a:p>
          <a:p>
            <a:endParaRPr lang="ru-RU" sz="28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41674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Перевод строки</a:t>
            </a:r>
            <a:r>
              <a:rPr lang="en-US" sz="3200" b="1" dirty="0"/>
              <a:t> – </a:t>
            </a:r>
            <a:r>
              <a:rPr lang="ru-RU" sz="3200" b="1" dirty="0"/>
              <a:t>в разных ОС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(“\n”) </a:t>
            </a:r>
            <a:r>
              <a:rPr lang="en-US" sz="2800" dirty="0"/>
              <a:t>LF (</a:t>
            </a:r>
            <a:r>
              <a:rPr lang="en-US" sz="2800" dirty="0">
                <a:hlinkClick r:id="rId2" tooltip="ASCII"/>
              </a:rPr>
              <a:t>ASCII</a:t>
            </a:r>
            <a:r>
              <a:rPr lang="en-US" sz="2800" dirty="0"/>
              <a:t> </a:t>
            </a:r>
            <a:r>
              <a:rPr lang="en-US" sz="2800" dirty="0">
                <a:hlinkClick r:id="rId3" tooltip="Шестнадцатеричная система счисления"/>
              </a:rPr>
              <a:t>0x</a:t>
            </a:r>
            <a:r>
              <a:rPr lang="en-US" sz="2800" dirty="0"/>
              <a:t>0A) </a:t>
            </a:r>
            <a:r>
              <a:rPr lang="ru-RU" sz="2800" dirty="0"/>
              <a:t>используется в </a:t>
            </a:r>
            <a:r>
              <a:rPr lang="en-US" sz="2800" dirty="0">
                <a:hlinkClick r:id="rId4" tooltip="Multics"/>
              </a:rPr>
              <a:t>Multics</a:t>
            </a:r>
            <a:r>
              <a:rPr lang="en-US" sz="2800" dirty="0"/>
              <a:t>, </a:t>
            </a:r>
            <a:r>
              <a:rPr lang="en-US" sz="2800" dirty="0">
                <a:hlinkClick r:id="rId5" tooltip="UNIX"/>
              </a:rPr>
              <a:t>UNIX</a:t>
            </a:r>
            <a:r>
              <a:rPr lang="en-US" sz="2800" dirty="0"/>
              <a:t>, </a:t>
            </a:r>
            <a:r>
              <a:rPr lang="en-US" sz="2800" dirty="0">
                <a:hlinkClick r:id="rId6" tooltip="UNIX-подобная операционная система"/>
              </a:rPr>
              <a:t>UNIX-</a:t>
            </a:r>
            <a:r>
              <a:rPr lang="ru-RU" sz="2800" dirty="0">
                <a:hlinkClick r:id="rId6" tooltip="UNIX-подобная операционная система"/>
              </a:rPr>
              <a:t>подобных операционных системах</a:t>
            </a:r>
            <a:r>
              <a:rPr lang="ru-RU" sz="2800" dirty="0"/>
              <a:t> (</a:t>
            </a:r>
            <a:r>
              <a:rPr lang="en-US" sz="2800" dirty="0">
                <a:hlinkClick r:id="rId7" tooltip="GNU"/>
              </a:rPr>
              <a:t>GNU</a:t>
            </a:r>
            <a:r>
              <a:rPr lang="en-US" sz="2800" dirty="0"/>
              <a:t>/</a:t>
            </a:r>
            <a:r>
              <a:rPr lang="en-US" sz="2800" dirty="0">
                <a:hlinkClick r:id="rId8" tooltip="Linux"/>
              </a:rPr>
              <a:t>Linux</a:t>
            </a:r>
            <a:r>
              <a:rPr lang="en-US" sz="2800" dirty="0"/>
              <a:t>, </a:t>
            </a:r>
            <a:r>
              <a:rPr lang="en-US" sz="2800" dirty="0">
                <a:hlinkClick r:id="rId9" tooltip="AIX"/>
              </a:rPr>
              <a:t>AIX</a:t>
            </a:r>
            <a:r>
              <a:rPr lang="en-US" sz="2800" dirty="0"/>
              <a:t>, </a:t>
            </a:r>
            <a:r>
              <a:rPr lang="en-US" sz="2800" dirty="0" err="1">
                <a:hlinkClick r:id="rId10" tooltip="Xenix"/>
              </a:rPr>
              <a:t>Xenix</a:t>
            </a:r>
            <a:r>
              <a:rPr lang="en-US" sz="2800" dirty="0"/>
              <a:t>, </a:t>
            </a:r>
            <a:r>
              <a:rPr lang="en-US" sz="2800" dirty="0">
                <a:hlinkClick r:id="rId11" tooltip="Mac OS X"/>
              </a:rPr>
              <a:t>Mac OS X</a:t>
            </a:r>
            <a:r>
              <a:rPr lang="en-US" sz="2800" dirty="0"/>
              <a:t>, </a:t>
            </a:r>
            <a:r>
              <a:rPr lang="en-US" sz="2800" dirty="0">
                <a:hlinkClick r:id="rId12" tooltip="FreeBSD"/>
              </a:rPr>
              <a:t>FreeBSD</a:t>
            </a:r>
            <a:r>
              <a:rPr lang="en-US" sz="2800" dirty="0"/>
              <a:t> </a:t>
            </a:r>
            <a:r>
              <a:rPr lang="ru-RU" sz="2800" dirty="0"/>
              <a:t>и др.), </a:t>
            </a:r>
            <a:r>
              <a:rPr lang="en-US" sz="2800" dirty="0">
                <a:hlinkClick r:id="rId13" tooltip="BeOS"/>
              </a:rPr>
              <a:t>BeOS</a:t>
            </a:r>
            <a:r>
              <a:rPr lang="en-US" sz="2800" dirty="0"/>
              <a:t>, </a:t>
            </a:r>
            <a:r>
              <a:rPr lang="en-US" sz="2800" dirty="0">
                <a:hlinkClick r:id="rId14" tooltip="Amiga UNIX"/>
              </a:rPr>
              <a:t>Amiga UNIX</a:t>
            </a:r>
            <a:r>
              <a:rPr lang="en-US" sz="2800" dirty="0"/>
              <a:t>, </a:t>
            </a:r>
            <a:r>
              <a:rPr lang="en-US" sz="2800" dirty="0">
                <a:hlinkClick r:id="rId15" tooltip="RISC OS"/>
              </a:rPr>
              <a:t>RISC OS</a:t>
            </a:r>
            <a:r>
              <a:rPr lang="en-US" sz="2800" dirty="0"/>
              <a:t> </a:t>
            </a:r>
            <a:r>
              <a:rPr lang="ru-RU" sz="2800" dirty="0"/>
              <a:t>и других;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(“\r”) </a:t>
            </a:r>
            <a:r>
              <a:rPr lang="en-US" sz="2800" dirty="0"/>
              <a:t>CR (ASCII 0x0D) </a:t>
            </a:r>
            <a:r>
              <a:rPr lang="ru-RU" sz="2800" dirty="0"/>
              <a:t>используется в 8-битовых машинах </a:t>
            </a:r>
            <a:r>
              <a:rPr lang="en-US" sz="2800" dirty="0">
                <a:hlinkClick r:id="rId16" tooltip="Commodore"/>
              </a:rPr>
              <a:t>Commodore</a:t>
            </a:r>
            <a:r>
              <a:rPr lang="en-US" sz="2800" dirty="0"/>
              <a:t>, </a:t>
            </a:r>
            <a:r>
              <a:rPr lang="ru-RU" sz="2800" dirty="0"/>
              <a:t>машинах </a:t>
            </a:r>
            <a:r>
              <a:rPr lang="en-US" sz="2800" dirty="0">
                <a:hlinkClick r:id="rId17" tooltip="TRS-80"/>
              </a:rPr>
              <a:t>TRS-80</a:t>
            </a:r>
            <a:r>
              <a:rPr lang="en-US" sz="2800" dirty="0"/>
              <a:t>, </a:t>
            </a:r>
            <a:r>
              <a:rPr lang="en-US" sz="2800" dirty="0">
                <a:hlinkClick r:id="rId18" tooltip="Apple II"/>
              </a:rPr>
              <a:t>Apple II</a:t>
            </a:r>
            <a:r>
              <a:rPr lang="en-US" sz="2800" dirty="0"/>
              <a:t>, </a:t>
            </a:r>
            <a:r>
              <a:rPr lang="ru-RU" sz="2800" dirty="0"/>
              <a:t>системах </a:t>
            </a:r>
            <a:r>
              <a:rPr lang="en-US" sz="2800" dirty="0">
                <a:hlinkClick r:id="rId19" tooltip="Mac OS"/>
              </a:rPr>
              <a:t>Mac OS</a:t>
            </a:r>
            <a:r>
              <a:rPr lang="en-US" sz="2800" dirty="0"/>
              <a:t> </a:t>
            </a:r>
            <a:r>
              <a:rPr lang="ru-RU" sz="2800" dirty="0"/>
              <a:t>до </a:t>
            </a:r>
            <a:r>
              <a:rPr lang="ru-RU" sz="2800" dirty="0">
                <a:hlinkClick r:id="rId20" tooltip="Mac OS 9"/>
              </a:rPr>
              <a:t>версии 9</a:t>
            </a:r>
            <a:r>
              <a:rPr lang="ru-RU" sz="2800" dirty="0"/>
              <a:t> и </a:t>
            </a:r>
            <a:r>
              <a:rPr lang="en-US" sz="2800" dirty="0">
                <a:hlinkClick r:id="rId21" tooltip="OS-9"/>
              </a:rPr>
              <a:t>OS-9</a:t>
            </a:r>
            <a:r>
              <a:rPr lang="en-US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(“\r\n”) </a:t>
            </a:r>
            <a:r>
              <a:rPr lang="en-US" sz="2800" dirty="0"/>
              <a:t>CR+LF (ASCII 0x0D 0x0A) </a:t>
            </a:r>
            <a:r>
              <a:rPr lang="ru-RU" sz="2800" dirty="0"/>
              <a:t>используется в </a:t>
            </a:r>
            <a:r>
              <a:rPr lang="en-US" sz="2800" dirty="0">
                <a:hlinkClick r:id="rId22" tooltip="Digital Equipment Corporation"/>
              </a:rPr>
              <a:t>DEC</a:t>
            </a:r>
            <a:r>
              <a:rPr lang="en-US" sz="2800" dirty="0"/>
              <a:t> </a:t>
            </a:r>
            <a:r>
              <a:rPr lang="en-US" sz="2800" dirty="0">
                <a:hlinkClick r:id="rId23" tooltip="RT-11"/>
              </a:rPr>
              <a:t>RT-11</a:t>
            </a:r>
            <a:r>
              <a:rPr lang="en-US" sz="2800" dirty="0"/>
              <a:t> </a:t>
            </a:r>
            <a:r>
              <a:rPr lang="ru-RU" sz="2800" dirty="0"/>
              <a:t>и большинстве других ранних </a:t>
            </a:r>
            <a:r>
              <a:rPr lang="ru-RU" sz="2800" dirty="0" err="1"/>
              <a:t>не-</a:t>
            </a:r>
            <a:r>
              <a:rPr lang="en-US" sz="2800" dirty="0"/>
              <a:t>UNIX- </a:t>
            </a:r>
            <a:r>
              <a:rPr lang="ru-RU" sz="2800" dirty="0"/>
              <a:t>и </a:t>
            </a:r>
            <a:r>
              <a:rPr lang="ru-RU" sz="2800" dirty="0" err="1"/>
              <a:t>не-</a:t>
            </a:r>
            <a:r>
              <a:rPr lang="en-US" sz="2800" dirty="0">
                <a:hlinkClick r:id="rId24" tooltip="IBM"/>
              </a:rPr>
              <a:t>IBM</a:t>
            </a:r>
            <a:r>
              <a:rPr lang="en-US" sz="2800" dirty="0"/>
              <a:t>-</a:t>
            </a:r>
            <a:r>
              <a:rPr lang="ru-RU" sz="2800" dirty="0"/>
              <a:t>систем, а также в </a:t>
            </a:r>
            <a:r>
              <a:rPr lang="en-US" sz="2800" dirty="0">
                <a:hlinkClick r:id="rId25" tooltip="CP/M"/>
              </a:rPr>
              <a:t>CP/M</a:t>
            </a:r>
            <a:r>
              <a:rPr lang="en-US" sz="2800" dirty="0"/>
              <a:t>, </a:t>
            </a:r>
            <a:r>
              <a:rPr lang="en-US" sz="2800" dirty="0">
                <a:hlinkClick r:id="rId26" tooltip="MP/M (страница отсутствует)"/>
              </a:rPr>
              <a:t>MP/M</a:t>
            </a:r>
            <a:r>
              <a:rPr lang="en-US" sz="2800" dirty="0"/>
              <a:t> (</a:t>
            </a:r>
            <a:r>
              <a:rPr lang="ru-RU" sz="2800" i="1" dirty="0">
                <a:hlinkClick r:id="rId27" tooltip="en:MP/M"/>
              </a:rPr>
              <a:t>англ.</a:t>
            </a:r>
            <a:r>
              <a:rPr lang="ru-RU" sz="2800" dirty="0"/>
              <a:t>), </a:t>
            </a:r>
            <a:r>
              <a:rPr lang="en-US" sz="2800" dirty="0">
                <a:hlinkClick r:id="rId28" tooltip="MS-DOS"/>
              </a:rPr>
              <a:t>MS-DOS</a:t>
            </a:r>
            <a:r>
              <a:rPr lang="en-US" sz="2800" dirty="0"/>
              <a:t>, </a:t>
            </a:r>
            <a:r>
              <a:rPr lang="en-US" sz="2800" dirty="0">
                <a:hlinkClick r:id="rId29" tooltip="OS/2"/>
              </a:rPr>
              <a:t>OS/2</a:t>
            </a:r>
            <a:r>
              <a:rPr lang="en-US" sz="2800" dirty="0"/>
              <a:t>, </a:t>
            </a:r>
            <a:r>
              <a:rPr lang="en-US" sz="2800" dirty="0">
                <a:hlinkClick r:id="rId30" tooltip="Microsoft Windows"/>
              </a:rPr>
              <a:t>Microsoft Windows</a:t>
            </a:r>
            <a:r>
              <a:rPr lang="en-US" sz="2800" dirty="0"/>
              <a:t>, </a:t>
            </a:r>
            <a:r>
              <a:rPr lang="en-US" sz="2800" dirty="0">
                <a:hlinkClick r:id="rId31" tooltip="Symbian OS"/>
              </a:rPr>
              <a:t>Symbian OS</a:t>
            </a:r>
            <a:r>
              <a:rPr lang="en-US" sz="2800" dirty="0"/>
              <a:t>, </a:t>
            </a:r>
            <a:r>
              <a:rPr lang="ru-RU" sz="2800" dirty="0"/>
              <a:t>протоколах </a:t>
            </a:r>
            <a:r>
              <a:rPr lang="ru-RU" sz="2800" dirty="0">
                <a:hlinkClick r:id="rId32" tooltip="Интернет"/>
              </a:rPr>
              <a:t>Интернет</a:t>
            </a:r>
            <a:r>
              <a:rPr lang="ru-RU" sz="2800" dirty="0"/>
              <a:t>.</a:t>
            </a:r>
          </a:p>
          <a:p>
            <a:endParaRPr lang="ru-RU" sz="2800" b="1" dirty="0"/>
          </a:p>
          <a:p>
            <a:endParaRPr lang="ru-RU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36983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Чтение из текстового файла - </a:t>
            </a:r>
            <a:r>
              <a:rPr lang="en-US" sz="3200" b="1" dirty="0" err="1"/>
              <a:t>feof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Проверяет поток на достижение конца файла. </a:t>
            </a:r>
          </a:p>
          <a:p>
            <a:endParaRPr lang="en-US" sz="2800" dirty="0"/>
          </a:p>
          <a:p>
            <a:r>
              <a:rPr lang="ru-RU" sz="2800" dirty="0" err="1"/>
              <a:t>int</a:t>
            </a:r>
            <a:r>
              <a:rPr lang="ru-RU" sz="2800" dirty="0"/>
              <a:t> </a:t>
            </a:r>
            <a:r>
              <a:rPr lang="ru-RU" sz="2800" dirty="0" err="1"/>
              <a:t>feof</a:t>
            </a:r>
            <a:r>
              <a:rPr lang="ru-RU" sz="2800" dirty="0"/>
              <a:t>( FILE *</a:t>
            </a:r>
            <a:r>
              <a:rPr lang="ru-RU" sz="2800" dirty="0" err="1"/>
              <a:t>stream</a:t>
            </a:r>
            <a:r>
              <a:rPr lang="ru-RU" sz="2800" dirty="0"/>
              <a:t> ); </a:t>
            </a:r>
          </a:p>
          <a:p>
            <a:endParaRPr lang="en-US" sz="2800" b="1" dirty="0"/>
          </a:p>
          <a:p>
            <a:r>
              <a:rPr lang="ru-RU" sz="2800" b="1" dirty="0"/>
              <a:t>Параметры </a:t>
            </a:r>
          </a:p>
          <a:p>
            <a:r>
              <a:rPr lang="ru-RU" sz="2800" dirty="0" err="1"/>
              <a:t>stream</a:t>
            </a:r>
            <a:r>
              <a:rPr lang="ru-RU" sz="2800" dirty="0"/>
              <a:t> Указатель на структуру </a:t>
            </a:r>
            <a:r>
              <a:rPr lang="ru-RU" sz="2800" b="1" dirty="0"/>
              <a:t>FILE</a:t>
            </a:r>
            <a:r>
              <a:rPr lang="ru-RU" sz="2800" dirty="0"/>
              <a:t>. </a:t>
            </a:r>
          </a:p>
          <a:p>
            <a:endParaRPr lang="en-US" sz="2800" b="1" dirty="0"/>
          </a:p>
          <a:p>
            <a:r>
              <a:rPr lang="ru-RU" sz="2800" b="1" dirty="0"/>
              <a:t>Возвращаемое значение </a:t>
            </a:r>
          </a:p>
          <a:p>
            <a:r>
              <a:rPr lang="ru-RU" sz="2800" dirty="0"/>
              <a:t>Функция </a:t>
            </a:r>
            <a:r>
              <a:rPr lang="ru-RU" sz="2800" dirty="0" err="1"/>
              <a:t>feof</a:t>
            </a:r>
            <a:r>
              <a:rPr lang="ru-RU" sz="2800" dirty="0"/>
              <a:t> возвращает ненулевое значение, если операция чтения попыталась читать данные после конца файла; в противном случае она возвращает 0.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https://msdn.microsoft.com/ru-ru/library/xssktc6e.aspx</a:t>
            </a:r>
            <a:r>
              <a:rPr lang="en-US" sz="2800" dirty="0"/>
              <a:t> 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4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Реакция на нажатие кнопки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WM_COMMAND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(</a:t>
            </a:r>
            <a:r>
              <a:rPr lang="ru-RU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hBtn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если нажали на кнопку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r>
              <a:rPr lang="ru-RU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str[20];</a:t>
            </a:r>
          </a:p>
          <a:p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Берем имя из элемента редактирования и помещаем в строку </a:t>
            </a:r>
            <a:r>
              <a:rPr lang="ru-RU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Windows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GetWindowText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(hEdt1,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Конвертирует строку </a:t>
            </a:r>
            <a:r>
              <a:rPr lang="ru-RU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Windows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в строку Си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!!!! ВАЖНО - корректно работает ТОЛЬКО для латинских букв!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wcstombs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20);</a:t>
            </a:r>
          </a:p>
          <a:p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Фокус возвращаем в игру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нажатия клавиш снова управляют игрой!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SetFocus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// добавляем рекорд в таблицу рекордов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addRecord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 новый рекорд просто вставляем снизу в таблицу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InsertRecord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ru-RU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str</a:t>
            </a: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); // новый рекорд вставляем в таблицу, сохраняя сортировку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830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Чтение из текстового файла - </a:t>
            </a:r>
            <a:r>
              <a:rPr lang="en-US" sz="3200" b="1" dirty="0" err="1"/>
              <a:t>fgets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Считывание строки из потока.</a:t>
            </a:r>
          </a:p>
          <a:p>
            <a:r>
              <a:rPr lang="ru-RU" sz="2400" dirty="0" err="1"/>
              <a:t>char</a:t>
            </a:r>
            <a:r>
              <a:rPr lang="ru-RU" sz="2400" dirty="0"/>
              <a:t> *</a:t>
            </a:r>
            <a:r>
              <a:rPr lang="ru-RU" sz="2400" dirty="0" err="1"/>
              <a:t>fgets</a:t>
            </a:r>
            <a:r>
              <a:rPr lang="ru-RU" sz="2400" dirty="0"/>
              <a:t>( </a:t>
            </a:r>
          </a:p>
          <a:p>
            <a:r>
              <a:rPr lang="ru-RU" sz="2400" dirty="0"/>
              <a:t>   </a:t>
            </a:r>
            <a:r>
              <a:rPr lang="ru-RU" sz="2400" dirty="0" err="1"/>
              <a:t>char</a:t>
            </a:r>
            <a:r>
              <a:rPr lang="ru-RU" sz="2400" dirty="0"/>
              <a:t> *</a:t>
            </a:r>
            <a:r>
              <a:rPr lang="ru-RU" sz="2400" dirty="0" err="1"/>
              <a:t>str</a:t>
            </a:r>
            <a:r>
              <a:rPr lang="ru-RU" sz="2400" dirty="0"/>
              <a:t>,</a:t>
            </a:r>
          </a:p>
          <a:p>
            <a:r>
              <a:rPr lang="ru-RU" sz="2400" dirty="0"/>
              <a:t>   </a:t>
            </a:r>
            <a:r>
              <a:rPr lang="ru-RU" sz="2400" dirty="0" err="1"/>
              <a:t>int</a:t>
            </a:r>
            <a:r>
              <a:rPr lang="ru-RU" sz="2400" dirty="0"/>
              <a:t> n,</a:t>
            </a:r>
          </a:p>
          <a:p>
            <a:r>
              <a:rPr lang="ru-RU" sz="2400" dirty="0"/>
              <a:t>   FILE *</a:t>
            </a:r>
            <a:r>
              <a:rPr lang="ru-RU" sz="2400" dirty="0" err="1"/>
              <a:t>stream</a:t>
            </a:r>
            <a:r>
              <a:rPr lang="ru-RU" sz="2400" dirty="0"/>
              <a:t> </a:t>
            </a:r>
          </a:p>
          <a:p>
            <a:r>
              <a:rPr lang="ru-RU" sz="2400" dirty="0"/>
              <a:t>);</a:t>
            </a:r>
            <a:endParaRPr lang="en-US" sz="2400" dirty="0"/>
          </a:p>
          <a:p>
            <a:endParaRPr lang="ru-RU" sz="2400" dirty="0"/>
          </a:p>
          <a:p>
            <a:r>
              <a:rPr lang="ru-RU" sz="2400" b="1" dirty="0"/>
              <a:t>Параметры</a:t>
            </a:r>
            <a:endParaRPr lang="ru-RU" sz="2400" dirty="0"/>
          </a:p>
          <a:p>
            <a:r>
              <a:rPr lang="en-US" sz="2400" dirty="0"/>
              <a:t>s</a:t>
            </a:r>
            <a:r>
              <a:rPr lang="ru-RU" sz="2400" dirty="0" err="1"/>
              <a:t>tr</a:t>
            </a:r>
            <a:r>
              <a:rPr lang="en-US" sz="2400" dirty="0"/>
              <a:t> - </a:t>
            </a:r>
            <a:r>
              <a:rPr lang="ru-RU" sz="2400" dirty="0"/>
              <a:t>Место хранения данных.</a:t>
            </a:r>
          </a:p>
          <a:p>
            <a:r>
              <a:rPr lang="en-US" sz="2400" dirty="0"/>
              <a:t>n -</a:t>
            </a:r>
            <a:r>
              <a:rPr lang="ru-RU" sz="2400" dirty="0"/>
              <a:t>   Наибольшее число символов для чтения.</a:t>
            </a:r>
          </a:p>
          <a:p>
            <a:r>
              <a:rPr lang="en-US" sz="2400" dirty="0"/>
              <a:t>s</a:t>
            </a:r>
            <a:r>
              <a:rPr lang="ru-RU" sz="2400" dirty="0" err="1"/>
              <a:t>tream</a:t>
            </a:r>
            <a:r>
              <a:rPr lang="en-US" sz="2400" dirty="0"/>
              <a:t> - </a:t>
            </a:r>
            <a:r>
              <a:rPr lang="ru-RU" sz="2400" dirty="0"/>
              <a:t>Указатель на структуру FILE.</a:t>
            </a:r>
          </a:p>
          <a:p>
            <a:endParaRPr lang="ru-RU" sz="2400" dirty="0"/>
          </a:p>
          <a:p>
            <a:r>
              <a:rPr lang="ru-RU" sz="2400" b="1" dirty="0"/>
              <a:t>Возвращаемое значение</a:t>
            </a:r>
          </a:p>
          <a:p>
            <a:r>
              <a:rPr lang="ru-RU" sz="2400" dirty="0"/>
              <a:t>возвращает </a:t>
            </a:r>
            <a:r>
              <a:rPr lang="ru-RU" sz="2400" dirty="0" err="1"/>
              <a:t>str</a:t>
            </a:r>
            <a:r>
              <a:rPr lang="ru-RU" sz="2400" dirty="0"/>
              <a:t>. Для указания ошибки или условия конца файла функция возвращает NULL. 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https://msdn.microsoft.com/ru-ru/library/c37dh6kf.aspx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26376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Чтение из текстового файла построчно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char filename[] = "d:\\temp\\text_in.txt";</a:t>
            </a:r>
          </a:p>
          <a:p>
            <a:r>
              <a:rPr lang="en-US" sz="2400" dirty="0"/>
              <a:t>FILE * fin;</a:t>
            </a:r>
          </a:p>
          <a:p>
            <a:r>
              <a:rPr lang="en-US" sz="2400" dirty="0"/>
              <a:t>char s[MAX_LEN];</a:t>
            </a:r>
          </a:p>
          <a:p>
            <a:r>
              <a:rPr lang="en-US" sz="2400" b="1" dirty="0"/>
              <a:t>fin = </a:t>
            </a:r>
            <a:r>
              <a:rPr lang="en-US" sz="2400" b="1" dirty="0" err="1"/>
              <a:t>fopen</a:t>
            </a:r>
            <a:r>
              <a:rPr lang="en-US" sz="2400" b="1" dirty="0"/>
              <a:t>(filename, "</a:t>
            </a:r>
            <a:r>
              <a:rPr lang="en-US" sz="2400" b="1" dirty="0" err="1"/>
              <a:t>rt</a:t>
            </a:r>
            <a:r>
              <a:rPr lang="en-US" sz="2400" b="1" dirty="0"/>
              <a:t>");</a:t>
            </a:r>
          </a:p>
          <a:p>
            <a:r>
              <a:rPr lang="ru-RU" sz="2400" dirty="0"/>
              <a:t>// в цикле для всех строк</a:t>
            </a:r>
          </a:p>
          <a:p>
            <a:r>
              <a:rPr lang="en-US" sz="2400" b="1" dirty="0"/>
              <a:t>while (!</a:t>
            </a:r>
            <a:r>
              <a:rPr lang="en-US" sz="2400" b="1" dirty="0" err="1"/>
              <a:t>feof</a:t>
            </a:r>
            <a:r>
              <a:rPr lang="en-US" sz="2400" b="1" dirty="0"/>
              <a:t>(fin)) </a:t>
            </a:r>
            <a:r>
              <a:rPr lang="ru-RU" sz="2400" b="1" dirty="0"/>
              <a:t>{</a:t>
            </a:r>
          </a:p>
          <a:p>
            <a:r>
              <a:rPr lang="en-US" sz="2400" dirty="0"/>
              <a:t>	</a:t>
            </a:r>
            <a:r>
              <a:rPr lang="ru-RU" sz="2400" dirty="0"/>
              <a:t>// загрузить строку</a:t>
            </a:r>
          </a:p>
          <a:p>
            <a:r>
              <a:rPr lang="en-US" sz="2400" dirty="0"/>
              <a:t>	</a:t>
            </a:r>
            <a:r>
              <a:rPr lang="en-US" sz="2400" b="1" dirty="0"/>
              <a:t>if (</a:t>
            </a:r>
            <a:r>
              <a:rPr lang="en-US" sz="2400" b="1" dirty="0" err="1"/>
              <a:t>fgets</a:t>
            </a:r>
            <a:r>
              <a:rPr lang="en-US" sz="2400" b="1" dirty="0"/>
              <a:t>(s, MAX_LEN - 1, fin) != NULL) {</a:t>
            </a:r>
          </a:p>
          <a:p>
            <a:r>
              <a:rPr lang="en-US" sz="2400" dirty="0"/>
              <a:t>		if (s[</a:t>
            </a:r>
            <a:r>
              <a:rPr lang="en-US" sz="2400" dirty="0" err="1"/>
              <a:t>strlen</a:t>
            </a:r>
            <a:r>
              <a:rPr lang="en-US" sz="2400" dirty="0"/>
              <a:t>(s) - 1] == '\n')</a:t>
            </a:r>
          </a:p>
          <a:p>
            <a:r>
              <a:rPr lang="en-US" sz="2400" dirty="0"/>
              <a:t>			s[</a:t>
            </a:r>
            <a:r>
              <a:rPr lang="en-US" sz="2400" dirty="0" err="1"/>
              <a:t>strlen</a:t>
            </a:r>
            <a:r>
              <a:rPr lang="en-US" sz="2400" dirty="0"/>
              <a:t>(s) - 1] = '\0';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7030A0"/>
                </a:solidFill>
              </a:rPr>
              <a:t>convert(s);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("%s\n", s);</a:t>
            </a:r>
          </a:p>
          <a:p>
            <a:r>
              <a:rPr lang="en-US" sz="2400" dirty="0"/>
              <a:t>	</a:t>
            </a:r>
            <a:r>
              <a:rPr lang="ru-RU" sz="2400" dirty="0"/>
              <a:t>}</a:t>
            </a:r>
          </a:p>
          <a:p>
            <a:r>
              <a:rPr lang="ru-RU" sz="2400" dirty="0"/>
              <a:t>}</a:t>
            </a:r>
          </a:p>
          <a:p>
            <a:r>
              <a:rPr lang="en-US" sz="2400" b="1" dirty="0" err="1"/>
              <a:t>fclose</a:t>
            </a:r>
            <a:r>
              <a:rPr lang="en-US" sz="2400" b="1" dirty="0"/>
              <a:t>(fin);</a:t>
            </a:r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42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шифрования текста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 входе текстовый файл </a:t>
            </a:r>
            <a:r>
              <a:rPr lang="en-US" sz="2800" dirty="0"/>
              <a:t>in.txt</a:t>
            </a:r>
            <a:r>
              <a:rPr lang="ru-RU" sz="2800" dirty="0"/>
              <a:t> (содержащий слова, разделители и знаки препинания).</a:t>
            </a:r>
          </a:p>
          <a:p>
            <a:endParaRPr lang="ru-RU" sz="2800" dirty="0"/>
          </a:p>
          <a:p>
            <a:r>
              <a:rPr lang="ru-RU" sz="2800" dirty="0"/>
              <a:t>Необходимо сохранив все разделители и знаки препинания на своих местах, зашифровать текст используя шифр Цезаря.</a:t>
            </a:r>
          </a:p>
          <a:p>
            <a:endParaRPr lang="ru-RU" sz="2800" dirty="0"/>
          </a:p>
          <a:p>
            <a:r>
              <a:rPr lang="en-US" sz="2800" dirty="0">
                <a:hlinkClick r:id="rId2"/>
              </a:rPr>
              <a:t>https://ru.wikipedia.org/wiki/%D0%A8%D0%B8%D1%84%D1%80_%D0%A6%D0%B5%D0%B7%D0%B0%D1%80%D1%8F</a:t>
            </a:r>
            <a:r>
              <a:rPr lang="ru-RU" sz="2800" dirty="0"/>
              <a:t> </a:t>
            </a:r>
          </a:p>
          <a:p>
            <a:r>
              <a:rPr lang="en-US" sz="2800" dirty="0">
                <a:hlinkClick r:id="rId3"/>
              </a:rPr>
              <a:t>http://altaev-aa.narod.ru/security/Cesar.html</a:t>
            </a:r>
            <a:r>
              <a:rPr lang="ru-RU" sz="2800" dirty="0"/>
              <a:t> </a:t>
            </a:r>
          </a:p>
          <a:p>
            <a:r>
              <a:rPr lang="en-US" sz="2800" dirty="0"/>
              <a:t>ROT13 - </a:t>
            </a:r>
            <a:r>
              <a:rPr lang="en-US" sz="2800" dirty="0">
                <a:hlinkClick r:id="rId4"/>
              </a:rPr>
              <a:t>https://ru.wikipedia.org/wiki/ROT13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0576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Шифрование одного символа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+3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Шифрование одной буквы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ключом KEY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encodeChar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//char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smallLetters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[] ="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abcdefghijklmnopqrstuvwxyz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//char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bigLetters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[]   ="ABCDEGGHIJKLMNOPQRSTUVWXYZ";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newCh = 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(newCh - 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newCh = 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(newCh - 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012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Расшифрование одного символа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Расшифрование одной буквы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ключом KEY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decodeChar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//char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smallLetters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[] ="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abcdefghijklmnopqrstuvwxyz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//char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bigLetters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[]   ="ABCDEGGHIJKLMNOPQRSTUVWXYZ";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newCh = </a:t>
            </a:r>
            <a:r>
              <a:rPr lang="pl-PL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pl-PL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- newCh - 1);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newCh = </a:t>
            </a:r>
            <a:r>
              <a:rPr lang="pl-PL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pl-PL" sz="1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- newCh - 1);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68407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Шифрование и расшифрование одной строки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шифрование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encodeString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[i] != </a:t>
            </a:r>
            <a:r>
              <a:rPr lang="nn-NO" sz="18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	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encodeChar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расшифровка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decodeString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[i] != </a:t>
            </a:r>
            <a:r>
              <a:rPr lang="nn-NO" sz="18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		str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[i] = decodeChar(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75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Через индексы и через указатели!!!	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расшифровка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decodeString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(char* str) {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int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for (i = 0; str[i] != '\0'; i++) {</a:t>
            </a:r>
          </a:p>
          <a:p>
            <a:r>
              <a:rPr lang="sv-SE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str[i] = decodeChar(str[i]);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расшифровка 2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decodeString2(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decodeChar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123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Сохранение с шифрованием имен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92696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filenameRecordsEncoded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"c:\\Temp\\Files\\recordsEncoded.txt"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SaveRecordsEncoded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Запись в выходной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filenameRecordsEncoded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// выходим, не сохранив результаты в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encodeString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str);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087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Сохранение с шифрованием имен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92696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// сохраняем в файле каждое поле каждого рекорда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sprintf(str,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 %d %d %d %d %d 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].name,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].gold,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].steps,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].year,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].month,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].day,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].hour,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].minute,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].second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encodeString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str);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закрываем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03200-3B60-4450-A44E-35E3AFC0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83" y="2270631"/>
            <a:ext cx="3454817" cy="21328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7F7C79-1260-4FDD-8EA9-2B6E98AB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83" y="4553736"/>
            <a:ext cx="3059281" cy="228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28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Загрузка с расшифровкой имен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92696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LoadRecordsEncoded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Открываем файл с рекордами на чтение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filenameRecordsEncoded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// выходим, не загрузив рекорды из файла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- 1, fin);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decodeString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Реакция на нажатие кнопки (2)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//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Этот код был ранее – он отрабатывает выбор пунктов меню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wmId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= LOWORD(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Разобрать выбор в меню: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switch 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wmId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case IDM_ABOUT: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DialogBox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hInst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MAKEINTRESOURCE(IDD_ABOUTBOX),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About);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case IDM_EXIT: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DestroyWindow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default: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DefWindowProc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message,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case WM_COMMAND: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412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Загрузка с расшифровкой имен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92696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numRecords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// сохраняем в файле каждое поле каждого рекорда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- 1, fin);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decodeString2(str);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sscanf(str,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"%s%d%d%d%d%d%d%d%d\n"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].name,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].gold,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].steps,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].year,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].month,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].day,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].hour,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].minute,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&amp;records[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].second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закрываем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7807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русским языком - </a:t>
            </a:r>
            <a:r>
              <a:rPr lang="en-US" dirty="0">
                <a:hlinkClick r:id="rId2"/>
              </a:rPr>
              <a:t>https://nicknixer.ru/programmirovanie/russkie-simvolybukvy-pri-vvodevyvode-v-konsol-na-c/</a:t>
            </a:r>
            <a:endParaRPr lang="ru-RU" dirty="0"/>
          </a:p>
          <a:p>
            <a:r>
              <a:rPr lang="en-US" dirty="0" err="1"/>
              <a:t>Msdn</a:t>
            </a:r>
            <a:endParaRPr lang="ru-RU" dirty="0"/>
          </a:p>
          <a:p>
            <a:r>
              <a:rPr lang="ru-RU" dirty="0"/>
              <a:t>Википедия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70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Управление клавиатурой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7849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/>
              <a:t>Переключение режимов отображения</a:t>
            </a:r>
            <a:endParaRPr lang="en-US" sz="1700" dirty="0"/>
          </a:p>
          <a:p>
            <a:endParaRPr lang="ru-RU" sz="1700" dirty="0"/>
          </a:p>
          <a:p>
            <a:r>
              <a:rPr lang="en-US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Новая глобальная переменная</a:t>
            </a:r>
          </a:p>
          <a:p>
            <a:r>
              <a:rPr lang="ru-RU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gameMode</a:t>
            </a:r>
            <a:r>
              <a:rPr lang="ru-RU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ru-RU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// 1 - отображается игра, </a:t>
            </a:r>
            <a:endParaRPr lang="en-US" sz="17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// </a:t>
            </a:r>
            <a:r>
              <a:rPr lang="ru-RU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0 - отображается таблица рекордов </a:t>
            </a:r>
            <a:endParaRPr lang="ru-RU" sz="1700" b="1" dirty="0"/>
          </a:p>
          <a:p>
            <a:endParaRPr lang="ru-RU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</a:p>
          <a:p>
            <a:endParaRPr lang="ru-RU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LRESULT CALLBACK </a:t>
            </a:r>
            <a:r>
              <a:rPr lang="en-US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WndProc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endParaRPr lang="ru-RU" sz="17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   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case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6F008A"/>
                </a:solidFill>
                <a:latin typeface="Consolas" panose="020B0609020204030204" pitchFamily="49" charset="0"/>
              </a:rPr>
              <a:t>VK_ESCAPE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gameMode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!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gameMode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b="1" dirty="0">
                <a:solidFill>
                  <a:srgbClr val="008000"/>
                </a:solidFill>
                <a:latin typeface="Consolas" panose="020B0609020204030204" pitchFamily="49" charset="0"/>
              </a:rPr>
              <a:t>был 1 – станет 0, был 0 – станет 1</a:t>
            </a:r>
            <a:endParaRPr lang="en-US" sz="17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b="1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break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00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13707</TotalTime>
  <Words>7155</Words>
  <Application>Microsoft Office PowerPoint</Application>
  <PresentationFormat>Экран (4:3)</PresentationFormat>
  <Paragraphs>1005</Paragraphs>
  <Slides>81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5" baseType="lpstr">
      <vt:lpstr>Arial</vt:lpstr>
      <vt:lpstr>Calibri</vt:lpstr>
      <vt:lpstr>Consolas</vt:lpstr>
      <vt:lpstr>Тема Office</vt:lpstr>
      <vt:lpstr>Основы алгоритмизации и программирования ФИСТ 1 курс Власенко  Олег  Федосович</vt:lpstr>
      <vt:lpstr>Игра к настоящему моменту</vt:lpstr>
      <vt:lpstr>Добавим в игру таблицу рекордов</vt:lpstr>
      <vt:lpstr>Таблица рекордов</vt:lpstr>
      <vt:lpstr>Таблица рекордов</vt:lpstr>
      <vt:lpstr>Поле для ввода имени и кнопка - создание</vt:lpstr>
      <vt:lpstr>Реакция на нажатие кнопки</vt:lpstr>
      <vt:lpstr>Реакция на нажатие кнопки (2)</vt:lpstr>
      <vt:lpstr>Управление клавиатурой</vt:lpstr>
      <vt:lpstr>Собственно таблица рекордов</vt:lpstr>
      <vt:lpstr>Добавление рекорда в конец (без сортировки)</vt:lpstr>
      <vt:lpstr>Сравнение двух рекордов</vt:lpstr>
      <vt:lpstr>Добавление рекорда с сортировкой</vt:lpstr>
      <vt:lpstr>Добавление рекорда с сортировкой (2)</vt:lpstr>
      <vt:lpstr>Отображение таблицы рекордов (функция)</vt:lpstr>
      <vt:lpstr>Отображение таблицы рекордов (вызов)</vt:lpstr>
      <vt:lpstr>Полезные ссылки</vt:lpstr>
      <vt:lpstr>Сохранение/загрузка  таблицы рекордов</vt:lpstr>
      <vt:lpstr>Таблица рекордов</vt:lpstr>
      <vt:lpstr>Сохранение таблицы рекордов</vt:lpstr>
      <vt:lpstr>Загрузка таблицы рекордов</vt:lpstr>
      <vt:lpstr>Сохранение таблицы рекордов</vt:lpstr>
      <vt:lpstr>Загрузка таблицы рекордов</vt:lpstr>
      <vt:lpstr>Сохраненная таблица рекордов</vt:lpstr>
      <vt:lpstr>Взлом таблицы рекордов</vt:lpstr>
      <vt:lpstr>Взломанная таблица рекордов</vt:lpstr>
      <vt:lpstr>Как защитить таблицу рекордов от взлома?</vt:lpstr>
      <vt:lpstr>Как защитить таблицу рекордов от взлома?</vt:lpstr>
      <vt:lpstr>Шифрование</vt:lpstr>
      <vt:lpstr>Шифрование</vt:lpstr>
      <vt:lpstr>Что нужно знать, чтобы реализовать ЭТО?</vt:lpstr>
      <vt:lpstr>Символы в Си  (тип char)</vt:lpstr>
      <vt:lpstr>Тип char</vt:lpstr>
      <vt:lpstr>Тип char (2)</vt:lpstr>
      <vt:lpstr>Тип char (3)</vt:lpstr>
      <vt:lpstr>Тип char (4)</vt:lpstr>
      <vt:lpstr>Тип char (5)</vt:lpstr>
      <vt:lpstr>Тип char (6)</vt:lpstr>
      <vt:lpstr>ASCII</vt:lpstr>
      <vt:lpstr>ASCIIZ</vt:lpstr>
      <vt:lpstr>null-terminated string </vt:lpstr>
      <vt:lpstr>Инициализация строки как массива символов</vt:lpstr>
      <vt:lpstr>Инициализация строки как строки</vt:lpstr>
      <vt:lpstr>Простейшие алгоритмы обработки строк  (как массива символов с ‘\0’ в конце)</vt:lpstr>
      <vt:lpstr>Используем функции из ctype.h</vt:lpstr>
      <vt:lpstr>Используем функции из ctype.h</vt:lpstr>
      <vt:lpstr>Используем функции из ctype.h</vt:lpstr>
      <vt:lpstr>Используем функции из ctype.h</vt:lpstr>
      <vt:lpstr>Используем функции из ctype.h</vt:lpstr>
      <vt:lpstr>Используем функции из ctype.h</vt:lpstr>
      <vt:lpstr>Используем функции из ctype.h</vt:lpstr>
      <vt:lpstr>Стандартные функции обработки строк</vt:lpstr>
      <vt:lpstr>strlen()</vt:lpstr>
      <vt:lpstr>strlen()</vt:lpstr>
      <vt:lpstr>Сравнение строк – НЕ ДЕЛАЙТЕ ТАК НИКОГДА!!!</vt:lpstr>
      <vt:lpstr>Сравнение строк через strcmp</vt:lpstr>
      <vt:lpstr>Сравнение строк через strcmp</vt:lpstr>
      <vt:lpstr>Копирование строк</vt:lpstr>
      <vt:lpstr>Конкатенация строк</vt:lpstr>
      <vt:lpstr>Еще раз - int strlen(char s[])</vt:lpstr>
      <vt:lpstr>Собственная реализация strlen</vt:lpstr>
      <vt:lpstr>Собственная реализация strlen</vt:lpstr>
      <vt:lpstr>int strcmp(char s1[], char s2[])</vt:lpstr>
      <vt:lpstr>Собственная реализация strcmp</vt:lpstr>
      <vt:lpstr>Собственная реализация strcmp</vt:lpstr>
      <vt:lpstr>Текстовый файл</vt:lpstr>
      <vt:lpstr>Перевод строки</vt:lpstr>
      <vt:lpstr>Перевод строки – в разных ОС</vt:lpstr>
      <vt:lpstr>Чтение из текстового файла - feof</vt:lpstr>
      <vt:lpstr>Чтение из текстового файла - fgets</vt:lpstr>
      <vt:lpstr>Чтение из текстового файла построчно</vt:lpstr>
      <vt:lpstr>Задача шифрования текста</vt:lpstr>
      <vt:lpstr>Шифрование одного символа</vt:lpstr>
      <vt:lpstr>Расшифрование одного символа</vt:lpstr>
      <vt:lpstr>Шифрование и расшифрование одной строки</vt:lpstr>
      <vt:lpstr>Через индексы и через указатели!!! </vt:lpstr>
      <vt:lpstr>Сохранение с шифрованием имен</vt:lpstr>
      <vt:lpstr>Сохранение с шифрованием имен (2)</vt:lpstr>
      <vt:lpstr>Загрузка с расшифровкой имен</vt:lpstr>
      <vt:lpstr>Загрузка с расшифровкой имен (2)</vt:lpstr>
      <vt:lpstr>Источники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896</cp:revision>
  <dcterms:created xsi:type="dcterms:W3CDTF">2015-09-02T18:56:24Z</dcterms:created>
  <dcterms:modified xsi:type="dcterms:W3CDTF">2021-11-06T14:32:07Z</dcterms:modified>
</cp:coreProperties>
</file>