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57" r:id="rId2"/>
    <p:sldId id="288" r:id="rId3"/>
    <p:sldId id="278" r:id="rId4"/>
    <p:sldId id="279" r:id="rId5"/>
    <p:sldId id="280" r:id="rId6"/>
    <p:sldId id="281" r:id="rId7"/>
    <p:sldId id="282" r:id="rId8"/>
    <p:sldId id="275" r:id="rId9"/>
    <p:sldId id="284" r:id="rId10"/>
    <p:sldId id="273" r:id="rId11"/>
    <p:sldId id="276" r:id="rId12"/>
    <p:sldId id="285" r:id="rId13"/>
    <p:sldId id="283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18" autoAdjust="0"/>
    <p:restoredTop sz="94618" autoAdjust="0"/>
  </p:normalViewPr>
  <p:slideViewPr>
    <p:cSldViewPr snapToGrid="0">
      <p:cViewPr>
        <p:scale>
          <a:sx n="66" d="100"/>
          <a:sy n="66" d="100"/>
        </p:scale>
        <p:origin x="557" y="39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DD35E-BE04-4A62-9B91-0E91ED1304EB}" type="doc">
      <dgm:prSet loTypeId="urn:microsoft.com/office/officeart/2005/8/layout/default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hr-HR"/>
        </a:p>
      </dgm:t>
    </dgm:pt>
    <dgm:pt modelId="{ED14B061-15C7-480F-8268-C02760596E1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hr-HR" sz="2200" b="1" dirty="0"/>
            <a:t>Dob kao glavni faktor</a:t>
          </a:r>
        </a:p>
        <a:p>
          <a:r>
            <a:rPr lang="hr-HR" sz="2100" dirty="0"/>
            <a:t>Dob ima najveći utjecaj na razinu kolesterola i krvnog tlaka.</a:t>
          </a:r>
        </a:p>
      </dgm:t>
    </dgm:pt>
    <dgm:pt modelId="{8E664258-0169-4751-8248-45B72E362A7F}" type="parTrans" cxnId="{7FA109AC-A0A9-4FB4-97CA-6FE4CED06156}">
      <dgm:prSet/>
      <dgm:spPr/>
      <dgm:t>
        <a:bodyPr/>
        <a:lstStyle/>
        <a:p>
          <a:endParaRPr lang="hr-HR"/>
        </a:p>
      </dgm:t>
    </dgm:pt>
    <dgm:pt modelId="{C580B9C0-1BCA-4998-8E57-E8CE73539C00}" type="sibTrans" cxnId="{7FA109AC-A0A9-4FB4-97CA-6FE4CED06156}">
      <dgm:prSet/>
      <dgm:spPr/>
      <dgm:t>
        <a:bodyPr/>
        <a:lstStyle/>
        <a:p>
          <a:endParaRPr lang="hr-HR"/>
        </a:p>
      </dgm:t>
    </dgm:pt>
    <dgm:pt modelId="{C9E9087C-AB64-4EC3-8B89-6A2FDE3126D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hr-HR" sz="2200" b="1" dirty="0"/>
            <a:t>Utjecaj spola</a:t>
          </a:r>
        </a:p>
        <a:p>
          <a:r>
            <a:rPr lang="hr-HR" sz="2100" dirty="0"/>
            <a:t>Muškarci imaju viši krvni tlak, dok kod žena raste razina kolesterola s dobi.</a:t>
          </a:r>
        </a:p>
      </dgm:t>
    </dgm:pt>
    <dgm:pt modelId="{0BB9E7E5-92DE-4A6E-9F04-A4F6720DB25F}" type="parTrans" cxnId="{CCACC5A6-119C-463E-B1ED-DC3A8909DB08}">
      <dgm:prSet/>
      <dgm:spPr/>
      <dgm:t>
        <a:bodyPr/>
        <a:lstStyle/>
        <a:p>
          <a:endParaRPr lang="hr-HR"/>
        </a:p>
      </dgm:t>
    </dgm:pt>
    <dgm:pt modelId="{AA4688E2-F114-4EAC-98B0-133A6C98F9C4}" type="sibTrans" cxnId="{CCACC5A6-119C-463E-B1ED-DC3A8909DB08}">
      <dgm:prSet/>
      <dgm:spPr/>
      <dgm:t>
        <a:bodyPr/>
        <a:lstStyle/>
        <a:p>
          <a:endParaRPr lang="hr-HR"/>
        </a:p>
      </dgm:t>
    </dgm:pt>
    <dgm:pt modelId="{43CC0945-7DAE-4E86-B79E-C24EB8233DC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hr-HR" sz="2200" b="1" dirty="0"/>
            <a:t>Krvni tlak i kolesterol</a:t>
          </a:r>
        </a:p>
        <a:p>
          <a:r>
            <a:rPr lang="hr-HR" sz="2100" dirty="0"/>
            <a:t>Najviše pacijenata ima "visok" krvni tlak i "opasan" kolesterol. Korelacija je slaba.</a:t>
          </a:r>
        </a:p>
      </dgm:t>
    </dgm:pt>
    <dgm:pt modelId="{7D2E389E-2BF2-4B06-B76B-2D321456D712}" type="parTrans" cxnId="{1B88E4B8-9334-4AED-BE9C-7B552A57A52E}">
      <dgm:prSet/>
      <dgm:spPr/>
      <dgm:t>
        <a:bodyPr/>
        <a:lstStyle/>
        <a:p>
          <a:endParaRPr lang="hr-HR"/>
        </a:p>
      </dgm:t>
    </dgm:pt>
    <dgm:pt modelId="{66D14D33-B396-42CE-BF02-48C8C8263E2F}" type="sibTrans" cxnId="{1B88E4B8-9334-4AED-BE9C-7B552A57A52E}">
      <dgm:prSet/>
      <dgm:spPr/>
      <dgm:t>
        <a:bodyPr/>
        <a:lstStyle/>
        <a:p>
          <a:endParaRPr lang="hr-HR"/>
        </a:p>
      </dgm:t>
    </dgm:pt>
    <dgm:pt modelId="{39D86799-4730-42AD-AD5C-0FBEC01A74C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hr-HR" sz="2200" b="1" dirty="0"/>
            <a:t>Važnost prevencije</a:t>
          </a:r>
        </a:p>
        <a:p>
          <a:r>
            <a:rPr lang="hr-HR" sz="2100" dirty="0"/>
            <a:t>Pravovremeno prepoznavanje povišenih vrijednosti ključno je za prevenciju srčanog udara.</a:t>
          </a:r>
        </a:p>
      </dgm:t>
    </dgm:pt>
    <dgm:pt modelId="{BE882917-1254-46B1-88B9-85B52354E2FF}" type="parTrans" cxnId="{FF659BE9-E271-4E0A-B4C4-A1EC39B61294}">
      <dgm:prSet/>
      <dgm:spPr/>
      <dgm:t>
        <a:bodyPr/>
        <a:lstStyle/>
        <a:p>
          <a:endParaRPr lang="hr-HR"/>
        </a:p>
      </dgm:t>
    </dgm:pt>
    <dgm:pt modelId="{B5803A5B-E9FE-4A3B-98A7-A9AB10B3DC1E}" type="sibTrans" cxnId="{FF659BE9-E271-4E0A-B4C4-A1EC39B61294}">
      <dgm:prSet/>
      <dgm:spPr/>
      <dgm:t>
        <a:bodyPr/>
        <a:lstStyle/>
        <a:p>
          <a:endParaRPr lang="hr-HR"/>
        </a:p>
      </dgm:t>
    </dgm:pt>
    <dgm:pt modelId="{F2F52F50-F462-4676-9387-B93C7A7124C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hr-HR" sz="2200" b="1" dirty="0"/>
            <a:t>R jezik</a:t>
          </a:r>
        </a:p>
        <a:p>
          <a:r>
            <a:rPr lang="hr-HR" sz="2100" dirty="0"/>
            <a:t>Dobar alat za statistiku, vizualizaciju i medicinska istraživanja</a:t>
          </a:r>
        </a:p>
      </dgm:t>
    </dgm:pt>
    <dgm:pt modelId="{80968754-CC39-4B6E-B40C-D86F9C9903D6}" type="parTrans" cxnId="{7D2DFC1D-0507-45C9-9B45-81EC828D23C3}">
      <dgm:prSet/>
      <dgm:spPr/>
      <dgm:t>
        <a:bodyPr/>
        <a:lstStyle/>
        <a:p>
          <a:endParaRPr lang="hr-HR"/>
        </a:p>
      </dgm:t>
    </dgm:pt>
    <dgm:pt modelId="{137C5F24-C030-4350-96CD-4B45FC6EA50C}" type="sibTrans" cxnId="{7D2DFC1D-0507-45C9-9B45-81EC828D23C3}">
      <dgm:prSet/>
      <dgm:spPr/>
      <dgm:t>
        <a:bodyPr/>
        <a:lstStyle/>
        <a:p>
          <a:endParaRPr lang="hr-HR"/>
        </a:p>
      </dgm:t>
    </dgm:pt>
    <dgm:pt modelId="{23AFD0C1-43D8-4E08-A89A-E722979648F8}" type="pres">
      <dgm:prSet presAssocID="{D44DD35E-BE04-4A62-9B91-0E91ED1304EB}" presName="diagram" presStyleCnt="0">
        <dgm:presLayoutVars>
          <dgm:dir/>
          <dgm:resizeHandles val="exact"/>
        </dgm:presLayoutVars>
      </dgm:prSet>
      <dgm:spPr/>
    </dgm:pt>
    <dgm:pt modelId="{0AB18E62-EAF1-4B63-84F4-242C876B67A2}" type="pres">
      <dgm:prSet presAssocID="{ED14B061-15C7-480F-8268-C02760596E1B}" presName="node" presStyleLbl="node1" presStyleIdx="0" presStyleCnt="5" custScaleX="2000000" custScaleY="2000000">
        <dgm:presLayoutVars>
          <dgm:bulletEnabled val="1"/>
        </dgm:presLayoutVars>
      </dgm:prSet>
      <dgm:spPr/>
    </dgm:pt>
    <dgm:pt modelId="{20892C14-5D0D-4A6E-906A-9CCD343DE974}" type="pres">
      <dgm:prSet presAssocID="{C580B9C0-1BCA-4998-8E57-E8CE73539C00}" presName="sibTrans" presStyleCnt="0"/>
      <dgm:spPr/>
    </dgm:pt>
    <dgm:pt modelId="{181823C5-5BE6-4ABB-90B9-875757A1A8C2}" type="pres">
      <dgm:prSet presAssocID="{C9E9087C-AB64-4EC3-8B89-6A2FDE3126DC}" presName="node" presStyleLbl="node1" presStyleIdx="1" presStyleCnt="5" custScaleX="2000000" custScaleY="2000000">
        <dgm:presLayoutVars>
          <dgm:bulletEnabled val="1"/>
        </dgm:presLayoutVars>
      </dgm:prSet>
      <dgm:spPr/>
    </dgm:pt>
    <dgm:pt modelId="{3C6B5E20-37B6-425C-B1D2-178D71A81752}" type="pres">
      <dgm:prSet presAssocID="{AA4688E2-F114-4EAC-98B0-133A6C98F9C4}" presName="sibTrans" presStyleCnt="0"/>
      <dgm:spPr/>
    </dgm:pt>
    <dgm:pt modelId="{C0ADA7F5-F993-48F4-A1F3-73303A80BEA8}" type="pres">
      <dgm:prSet presAssocID="{43CC0945-7DAE-4E86-B79E-C24EB8233DC5}" presName="node" presStyleLbl="node1" presStyleIdx="2" presStyleCnt="5" custScaleX="2000000" custScaleY="2000000">
        <dgm:presLayoutVars>
          <dgm:bulletEnabled val="1"/>
        </dgm:presLayoutVars>
      </dgm:prSet>
      <dgm:spPr/>
    </dgm:pt>
    <dgm:pt modelId="{D5C910E2-7A99-4B16-AEC6-64541DB9E5F2}" type="pres">
      <dgm:prSet presAssocID="{66D14D33-B396-42CE-BF02-48C8C8263E2F}" presName="sibTrans" presStyleCnt="0"/>
      <dgm:spPr/>
    </dgm:pt>
    <dgm:pt modelId="{6DF13F48-9A63-4462-AE89-66615EE71AF6}" type="pres">
      <dgm:prSet presAssocID="{39D86799-4730-42AD-AD5C-0FBEC01A74C7}" presName="node" presStyleLbl="node1" presStyleIdx="3" presStyleCnt="5" custScaleX="2000000" custScaleY="2000000">
        <dgm:presLayoutVars>
          <dgm:bulletEnabled val="1"/>
        </dgm:presLayoutVars>
      </dgm:prSet>
      <dgm:spPr/>
    </dgm:pt>
    <dgm:pt modelId="{B6D9D8CD-D8E9-4E20-86D1-84E898DC311E}" type="pres">
      <dgm:prSet presAssocID="{B5803A5B-E9FE-4A3B-98A7-A9AB10B3DC1E}" presName="sibTrans" presStyleCnt="0"/>
      <dgm:spPr/>
    </dgm:pt>
    <dgm:pt modelId="{6EA695C0-4D27-410C-A797-87BBC1C48694}" type="pres">
      <dgm:prSet presAssocID="{F2F52F50-F462-4676-9387-B93C7A7124CB}" presName="node" presStyleLbl="node1" presStyleIdx="4" presStyleCnt="5" custScaleX="2000000" custScaleY="2000000">
        <dgm:presLayoutVars>
          <dgm:bulletEnabled val="1"/>
        </dgm:presLayoutVars>
      </dgm:prSet>
      <dgm:spPr/>
    </dgm:pt>
  </dgm:ptLst>
  <dgm:cxnLst>
    <dgm:cxn modelId="{7D2DFC1D-0507-45C9-9B45-81EC828D23C3}" srcId="{D44DD35E-BE04-4A62-9B91-0E91ED1304EB}" destId="{F2F52F50-F462-4676-9387-B93C7A7124CB}" srcOrd="4" destOrd="0" parTransId="{80968754-CC39-4B6E-B40C-D86F9C9903D6}" sibTransId="{137C5F24-C030-4350-96CD-4B45FC6EA50C}"/>
    <dgm:cxn modelId="{CEBB1723-9823-4452-8571-735D85C6C2CA}" type="presOf" srcId="{F2F52F50-F462-4676-9387-B93C7A7124CB}" destId="{6EA695C0-4D27-410C-A797-87BBC1C48694}" srcOrd="0" destOrd="0" presId="urn:microsoft.com/office/officeart/2005/8/layout/default"/>
    <dgm:cxn modelId="{A66D6E66-5E35-4E47-9597-981760DEB90A}" type="presOf" srcId="{43CC0945-7DAE-4E86-B79E-C24EB8233DC5}" destId="{C0ADA7F5-F993-48F4-A1F3-73303A80BEA8}" srcOrd="0" destOrd="0" presId="urn:microsoft.com/office/officeart/2005/8/layout/default"/>
    <dgm:cxn modelId="{92A50483-98CB-440E-A313-E57280536A9B}" type="presOf" srcId="{ED14B061-15C7-480F-8268-C02760596E1B}" destId="{0AB18E62-EAF1-4B63-84F4-242C876B67A2}" srcOrd="0" destOrd="0" presId="urn:microsoft.com/office/officeart/2005/8/layout/default"/>
    <dgm:cxn modelId="{890BA08D-05B9-43F9-BFF1-B626B4A3FA3C}" type="presOf" srcId="{D44DD35E-BE04-4A62-9B91-0E91ED1304EB}" destId="{23AFD0C1-43D8-4E08-A89A-E722979648F8}" srcOrd="0" destOrd="0" presId="urn:microsoft.com/office/officeart/2005/8/layout/default"/>
    <dgm:cxn modelId="{F56CAD95-BCE5-453E-875F-BF9F14BF2DA1}" type="presOf" srcId="{39D86799-4730-42AD-AD5C-0FBEC01A74C7}" destId="{6DF13F48-9A63-4462-AE89-66615EE71AF6}" srcOrd="0" destOrd="0" presId="urn:microsoft.com/office/officeart/2005/8/layout/default"/>
    <dgm:cxn modelId="{CCACC5A6-119C-463E-B1ED-DC3A8909DB08}" srcId="{D44DD35E-BE04-4A62-9B91-0E91ED1304EB}" destId="{C9E9087C-AB64-4EC3-8B89-6A2FDE3126DC}" srcOrd="1" destOrd="0" parTransId="{0BB9E7E5-92DE-4A6E-9F04-A4F6720DB25F}" sibTransId="{AA4688E2-F114-4EAC-98B0-133A6C98F9C4}"/>
    <dgm:cxn modelId="{7FA109AC-A0A9-4FB4-97CA-6FE4CED06156}" srcId="{D44DD35E-BE04-4A62-9B91-0E91ED1304EB}" destId="{ED14B061-15C7-480F-8268-C02760596E1B}" srcOrd="0" destOrd="0" parTransId="{8E664258-0169-4751-8248-45B72E362A7F}" sibTransId="{C580B9C0-1BCA-4998-8E57-E8CE73539C00}"/>
    <dgm:cxn modelId="{1B88E4B8-9334-4AED-BE9C-7B552A57A52E}" srcId="{D44DD35E-BE04-4A62-9B91-0E91ED1304EB}" destId="{43CC0945-7DAE-4E86-B79E-C24EB8233DC5}" srcOrd="2" destOrd="0" parTransId="{7D2E389E-2BF2-4B06-B76B-2D321456D712}" sibTransId="{66D14D33-B396-42CE-BF02-48C8C8263E2F}"/>
    <dgm:cxn modelId="{FF659BE9-E271-4E0A-B4C4-A1EC39B61294}" srcId="{D44DD35E-BE04-4A62-9B91-0E91ED1304EB}" destId="{39D86799-4730-42AD-AD5C-0FBEC01A74C7}" srcOrd="3" destOrd="0" parTransId="{BE882917-1254-46B1-88B9-85B52354E2FF}" sibTransId="{B5803A5B-E9FE-4A3B-98A7-A9AB10B3DC1E}"/>
    <dgm:cxn modelId="{C428F8F4-FF50-45FB-9B45-8EC657637399}" type="presOf" srcId="{C9E9087C-AB64-4EC3-8B89-6A2FDE3126DC}" destId="{181823C5-5BE6-4ABB-90B9-875757A1A8C2}" srcOrd="0" destOrd="0" presId="urn:microsoft.com/office/officeart/2005/8/layout/default"/>
    <dgm:cxn modelId="{75350CB1-12E4-4C2D-9F04-F8BCF151D3FD}" type="presParOf" srcId="{23AFD0C1-43D8-4E08-A89A-E722979648F8}" destId="{0AB18E62-EAF1-4B63-84F4-242C876B67A2}" srcOrd="0" destOrd="0" presId="urn:microsoft.com/office/officeart/2005/8/layout/default"/>
    <dgm:cxn modelId="{A49408EA-FAFD-47EF-AA99-52DEA592A6EE}" type="presParOf" srcId="{23AFD0C1-43D8-4E08-A89A-E722979648F8}" destId="{20892C14-5D0D-4A6E-906A-9CCD343DE974}" srcOrd="1" destOrd="0" presId="urn:microsoft.com/office/officeart/2005/8/layout/default"/>
    <dgm:cxn modelId="{FEF64F90-3C57-4784-B400-B4601ECCD9DD}" type="presParOf" srcId="{23AFD0C1-43D8-4E08-A89A-E722979648F8}" destId="{181823C5-5BE6-4ABB-90B9-875757A1A8C2}" srcOrd="2" destOrd="0" presId="urn:microsoft.com/office/officeart/2005/8/layout/default"/>
    <dgm:cxn modelId="{ED015711-5268-44E7-9983-2349281041EE}" type="presParOf" srcId="{23AFD0C1-43D8-4E08-A89A-E722979648F8}" destId="{3C6B5E20-37B6-425C-B1D2-178D71A81752}" srcOrd="3" destOrd="0" presId="urn:microsoft.com/office/officeart/2005/8/layout/default"/>
    <dgm:cxn modelId="{E3EAB74D-FF67-4570-8953-81BCB6667360}" type="presParOf" srcId="{23AFD0C1-43D8-4E08-A89A-E722979648F8}" destId="{C0ADA7F5-F993-48F4-A1F3-73303A80BEA8}" srcOrd="4" destOrd="0" presId="urn:microsoft.com/office/officeart/2005/8/layout/default"/>
    <dgm:cxn modelId="{F9160829-29A6-4359-8955-739F10CA5B3B}" type="presParOf" srcId="{23AFD0C1-43D8-4E08-A89A-E722979648F8}" destId="{D5C910E2-7A99-4B16-AEC6-64541DB9E5F2}" srcOrd="5" destOrd="0" presId="urn:microsoft.com/office/officeart/2005/8/layout/default"/>
    <dgm:cxn modelId="{01C5F237-21D5-45EF-A236-F5116293F7B2}" type="presParOf" srcId="{23AFD0C1-43D8-4E08-A89A-E722979648F8}" destId="{6DF13F48-9A63-4462-AE89-66615EE71AF6}" srcOrd="6" destOrd="0" presId="urn:microsoft.com/office/officeart/2005/8/layout/default"/>
    <dgm:cxn modelId="{30B8015C-DC83-4982-BF44-5D005C79D317}" type="presParOf" srcId="{23AFD0C1-43D8-4E08-A89A-E722979648F8}" destId="{B6D9D8CD-D8E9-4E20-86D1-84E898DC311E}" srcOrd="7" destOrd="0" presId="urn:microsoft.com/office/officeart/2005/8/layout/default"/>
    <dgm:cxn modelId="{675D00B8-86AB-44A3-8AC3-B1FA2C15F17A}" type="presParOf" srcId="{23AFD0C1-43D8-4E08-A89A-E722979648F8}" destId="{6EA695C0-4D27-410C-A797-87BBC1C48694}" srcOrd="8" destOrd="0" presId="urn:microsoft.com/office/officeart/2005/8/layout/defaul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18E62-EAF1-4B63-84F4-242C876B67A2}">
      <dsp:nvSpPr>
        <dsp:cNvPr id="0" name=""/>
        <dsp:cNvSpPr/>
      </dsp:nvSpPr>
      <dsp:spPr>
        <a:xfrm>
          <a:off x="2964" y="590674"/>
          <a:ext cx="3359649" cy="2015789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b="1" kern="1200" dirty="0"/>
            <a:t>Dob kao glavni faktor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Dob ima najveći utjecaj na razinu kolesterola i krvnog tlaka.</a:t>
          </a:r>
        </a:p>
      </dsp:txBody>
      <dsp:txXfrm>
        <a:off x="2964" y="590674"/>
        <a:ext cx="3359649" cy="2015789"/>
      </dsp:txXfrm>
    </dsp:sp>
    <dsp:sp modelId="{181823C5-5BE6-4ABB-90B9-875757A1A8C2}">
      <dsp:nvSpPr>
        <dsp:cNvPr id="0" name=""/>
        <dsp:cNvSpPr/>
      </dsp:nvSpPr>
      <dsp:spPr>
        <a:xfrm>
          <a:off x="3379412" y="590674"/>
          <a:ext cx="3359649" cy="2015789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b="1" kern="1200" dirty="0"/>
            <a:t>Utjecaj spola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Muškarci imaju viši krvni tlak, dok kod žena raste razina kolesterola s dobi.</a:t>
          </a:r>
        </a:p>
      </dsp:txBody>
      <dsp:txXfrm>
        <a:off x="3379412" y="590674"/>
        <a:ext cx="3359649" cy="2015789"/>
      </dsp:txXfrm>
    </dsp:sp>
    <dsp:sp modelId="{C0ADA7F5-F993-48F4-A1F3-73303A80BEA8}">
      <dsp:nvSpPr>
        <dsp:cNvPr id="0" name=""/>
        <dsp:cNvSpPr/>
      </dsp:nvSpPr>
      <dsp:spPr>
        <a:xfrm>
          <a:off x="6755860" y="590674"/>
          <a:ext cx="3359649" cy="2015789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b="1" kern="1200" dirty="0"/>
            <a:t>Krvni tlak i kolesterol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Najviše pacijenata ima "visok" krvni tlak i "opasan" kolesterol. Korelacija je slaba.</a:t>
          </a:r>
        </a:p>
      </dsp:txBody>
      <dsp:txXfrm>
        <a:off x="6755860" y="590674"/>
        <a:ext cx="3359649" cy="2015789"/>
      </dsp:txXfrm>
    </dsp:sp>
    <dsp:sp modelId="{6DF13F48-9A63-4462-AE89-66615EE71AF6}">
      <dsp:nvSpPr>
        <dsp:cNvPr id="0" name=""/>
        <dsp:cNvSpPr/>
      </dsp:nvSpPr>
      <dsp:spPr>
        <a:xfrm>
          <a:off x="1691188" y="2623262"/>
          <a:ext cx="3359649" cy="2015789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b="1" kern="1200" dirty="0"/>
            <a:t>Važnost prevencije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Pravovremeno prepoznavanje povišenih vrijednosti ključno je za prevenciju srčanog udara.</a:t>
          </a:r>
        </a:p>
      </dsp:txBody>
      <dsp:txXfrm>
        <a:off x="1691188" y="2623262"/>
        <a:ext cx="3359649" cy="2015789"/>
      </dsp:txXfrm>
    </dsp:sp>
    <dsp:sp modelId="{6EA695C0-4D27-410C-A797-87BBC1C48694}">
      <dsp:nvSpPr>
        <dsp:cNvPr id="0" name=""/>
        <dsp:cNvSpPr/>
      </dsp:nvSpPr>
      <dsp:spPr>
        <a:xfrm>
          <a:off x="5067636" y="2623262"/>
          <a:ext cx="3359649" cy="2015789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b="1" kern="1200" dirty="0"/>
            <a:t>R jezik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 dirty="0"/>
            <a:t>Dobar alat za statistiku, vizualizaciju i medicinska istraživanja</a:t>
          </a:r>
        </a:p>
      </dsp:txBody>
      <dsp:txXfrm>
        <a:off x="5067636" y="2623262"/>
        <a:ext cx="3359649" cy="2015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72156-9B29-4716-B468-5067EB7D7DD0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2AD1-85DC-42EB-9014-DC4F84111E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277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a47a4aba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a47a4aba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51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98C71F4D-DC1A-F81B-7869-8139D08E1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a47a4abad_0_6:notes">
            <a:extLst>
              <a:ext uri="{FF2B5EF4-FFF2-40B4-BE49-F238E27FC236}">
                <a16:creationId xmlns:a16="http://schemas.microsoft.com/office/drawing/2014/main" id="{26747D5A-4F51-D591-8479-CA1795B3A7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a47a4abad_0_6:notes">
            <a:extLst>
              <a:ext uri="{FF2B5EF4-FFF2-40B4-BE49-F238E27FC236}">
                <a16:creationId xmlns:a16="http://schemas.microsoft.com/office/drawing/2014/main" id="{544495CB-DADC-AAF4-4E45-A05EE6A16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49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a47a4aba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a47a4aba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41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a47a4aba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a47a4aba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87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>
          <a:extLst>
            <a:ext uri="{FF2B5EF4-FFF2-40B4-BE49-F238E27FC236}">
              <a16:creationId xmlns:a16="http://schemas.microsoft.com/office/drawing/2014/main" id="{D3E3998E-A237-50D7-1AA2-9751D2CB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>
            <a:extLst>
              <a:ext uri="{FF2B5EF4-FFF2-40B4-BE49-F238E27FC236}">
                <a16:creationId xmlns:a16="http://schemas.microsoft.com/office/drawing/2014/main" id="{3C594F9D-4262-87D7-C02E-55EF667C59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>
            <a:extLst>
              <a:ext uri="{FF2B5EF4-FFF2-40B4-BE49-F238E27FC236}">
                <a16:creationId xmlns:a16="http://schemas.microsoft.com/office/drawing/2014/main" id="{A42999CB-50DE-A196-9991-F4827068D3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557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037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12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610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20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751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64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62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5333200" cy="4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638233"/>
            <a:ext cx="5333200" cy="4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hr" smtClean="0"/>
              <a:pPr/>
              <a:t>‹#›</a:t>
            </a:fld>
            <a:endParaRPr lang="hr"/>
          </a:p>
        </p:txBody>
      </p:sp>
    </p:spTree>
    <p:extLst>
      <p:ext uri="{BB962C8B-B14F-4D97-AF65-F5344CB8AC3E}">
        <p14:creationId xmlns:p14="http://schemas.microsoft.com/office/powerpoint/2010/main" val="32667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025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222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0165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948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73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3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13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952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001B-1414-41A1-B4B0-51A573A08468}" type="datetimeFigureOut">
              <a:rPr lang="hr-HR" smtClean="0"/>
              <a:t>17.9.2025.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3BA88-B1DE-4843-9EBC-2F5093555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651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83876" y="1969869"/>
            <a:ext cx="8868887" cy="27881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hr-HR" dirty="0"/>
              <a:t>Istraživačka analiza skupa podataka o bolestima srca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372728" y="5008956"/>
            <a:ext cx="3691179" cy="11431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lnSpc>
                <a:spcPct val="105000"/>
              </a:lnSpc>
              <a:spcBef>
                <a:spcPts val="0"/>
              </a:spcBef>
              <a:buSzPts val="523"/>
            </a:pPr>
            <a:r>
              <a:rPr lang="hr" sz="288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Zara Čubranić</a:t>
            </a:r>
            <a:endParaRPr sz="266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5FCF7-837F-77B5-BE3D-963F8D774AA8}"/>
              </a:ext>
            </a:extLst>
          </p:cNvPr>
          <p:cNvSpPr txBox="1"/>
          <p:nvPr/>
        </p:nvSpPr>
        <p:spPr>
          <a:xfrm>
            <a:off x="3670257" y="6152130"/>
            <a:ext cx="309612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Rijeka, rujan 2025.</a:t>
            </a:r>
          </a:p>
        </p:txBody>
      </p:sp>
      <p:sp>
        <p:nvSpPr>
          <p:cNvPr id="3" name="Google Shape;57;p13">
            <a:extLst>
              <a:ext uri="{FF2B5EF4-FFF2-40B4-BE49-F238E27FC236}">
                <a16:creationId xmlns:a16="http://schemas.microsoft.com/office/drawing/2014/main" id="{8C1A8FC3-295B-0BB9-9758-01ADE44E997F}"/>
              </a:ext>
            </a:extLst>
          </p:cNvPr>
          <p:cNvSpPr txBox="1">
            <a:spLocks/>
          </p:cNvSpPr>
          <p:nvPr/>
        </p:nvSpPr>
        <p:spPr>
          <a:xfrm>
            <a:off x="3372729" y="4001269"/>
            <a:ext cx="3691179" cy="11431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Bef>
                <a:spcPts val="0"/>
              </a:spcBef>
              <a:buSzPts val="523"/>
            </a:pPr>
            <a:r>
              <a:rPr lang="hr-HR" sz="288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ourier New"/>
                <a:cs typeface="Courier New"/>
                <a:sym typeface="Courier New"/>
              </a:rPr>
              <a:t>Završni rad</a:t>
            </a:r>
            <a:endParaRPr lang="hr-HR" sz="2663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8B333-FF9B-7B83-B989-A64CE132A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3" y="89043"/>
            <a:ext cx="4765447" cy="873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C5919D-D46D-3596-67D1-262EC608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35"/>
          <a:stretch>
            <a:fillRect/>
          </a:stretch>
        </p:blipFill>
        <p:spPr>
          <a:xfrm>
            <a:off x="5801041" y="1804416"/>
            <a:ext cx="5209674" cy="4963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58250E-6EC5-7D15-A4DF-EA1204741437}"/>
              </a:ext>
            </a:extLst>
          </p:cNvPr>
          <p:cNvSpPr txBox="1"/>
          <p:nvPr/>
        </p:nvSpPr>
        <p:spPr>
          <a:xfrm>
            <a:off x="559979" y="1244358"/>
            <a:ext cx="491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/>
              <a:t>Kategorije krvnog tlaka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DA2E2-3AF5-11E6-279A-C8E93EE00185}"/>
              </a:ext>
            </a:extLst>
          </p:cNvPr>
          <p:cNvSpPr txBox="1"/>
          <p:nvPr/>
        </p:nvSpPr>
        <p:spPr>
          <a:xfrm>
            <a:off x="6096000" y="1215943"/>
            <a:ext cx="491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/>
              <a:t>Kategorije kolesterola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817638-7C66-D957-DE06-AC948C098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734"/>
          <a:stretch>
            <a:fillRect/>
          </a:stretch>
        </p:blipFill>
        <p:spPr>
          <a:xfrm>
            <a:off x="265020" y="1804416"/>
            <a:ext cx="5209674" cy="4963026"/>
          </a:xfrm>
          <a:prstGeom prst="rect">
            <a:avLst/>
          </a:prstGeom>
        </p:spPr>
      </p:pic>
      <p:sp>
        <p:nvSpPr>
          <p:cNvPr id="17" name="Google Shape;69;p15">
            <a:extLst>
              <a:ext uri="{FF2B5EF4-FFF2-40B4-BE49-F238E27FC236}">
                <a16:creationId xmlns:a16="http://schemas.microsoft.com/office/drawing/2014/main" id="{D25273B9-2FF1-6F6D-91EA-E1647B3CA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9819263" cy="825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hr-HR" dirty="0"/>
              <a:t>Vizualizacija podataka: distribucija kategorija</a:t>
            </a:r>
          </a:p>
        </p:txBody>
      </p:sp>
    </p:spTree>
    <p:extLst>
      <p:ext uri="{BB962C8B-B14F-4D97-AF65-F5344CB8AC3E}">
        <p14:creationId xmlns:p14="http://schemas.microsoft.com/office/powerpoint/2010/main" val="334396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5C9D7-3F3D-ABAC-554A-3CA4EB40A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948" y="2085473"/>
            <a:ext cx="4629610" cy="454158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400" dirty="0"/>
              <a:t>Sveobuhvatan pregled međusobnih odnosa među varijablama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Dob i krvni tlak</a:t>
            </a:r>
            <a:r>
              <a:rPr lang="hr-H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hr-HR" sz="2200" dirty="0"/>
              <a:t>Umjerena pozitivna korelacija (0.27).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Dob i kolesterol: </a:t>
            </a:r>
            <a:r>
              <a:rPr lang="hr-HR" sz="2200" dirty="0"/>
              <a:t>Umjerena pozitivna korelacija (0.26).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Kolesterol i krvni tlak: </a:t>
            </a:r>
            <a:r>
              <a:rPr lang="hr-HR" sz="2200" dirty="0"/>
              <a:t>Vrlo slaba korelacija (0.03), što ukazuje na neovisnost.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D21617-A726-B827-FD8E-F16336FC1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5238" r="1695"/>
          <a:stretch>
            <a:fillRect/>
          </a:stretch>
        </p:blipFill>
        <p:spPr bwMode="auto">
          <a:xfrm>
            <a:off x="5049698" y="230944"/>
            <a:ext cx="6464968" cy="63961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211585BD-46EE-B5A4-2846-BA4BAD0B39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8" y="759435"/>
            <a:ext cx="4513750" cy="8929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r-HR" sz="3600" dirty="0"/>
              <a:t>Heatmap korelacija</a:t>
            </a:r>
          </a:p>
        </p:txBody>
      </p:sp>
    </p:spTree>
    <p:extLst>
      <p:ext uri="{BB962C8B-B14F-4D97-AF65-F5344CB8AC3E}">
        <p14:creationId xmlns:p14="http://schemas.microsoft.com/office/powerpoint/2010/main" val="257006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7659-E70D-A67D-9333-716F2F7D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619" y="1457593"/>
            <a:ext cx="4380892" cy="576262"/>
          </a:xfrm>
        </p:spPr>
        <p:txBody>
          <a:bodyPr/>
          <a:lstStyle/>
          <a:p>
            <a:r>
              <a:rPr lang="hr-HR" dirty="0"/>
              <a:t>Model kolesterola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BDD538-718C-A811-13AB-493CD04C3B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0657"/>
          <a:stretch>
            <a:fillRect/>
          </a:stretch>
        </p:blipFill>
        <p:spPr>
          <a:xfrm>
            <a:off x="217654" y="2033406"/>
            <a:ext cx="5194606" cy="464099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E3041-F54B-C22F-65DA-3B1A6BA81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07735" y="1457593"/>
            <a:ext cx="4380887" cy="576262"/>
          </a:xfrm>
        </p:spPr>
        <p:txBody>
          <a:bodyPr/>
          <a:lstStyle/>
          <a:p>
            <a:r>
              <a:rPr lang="hr-HR" dirty="0"/>
              <a:t>Model krvnog tlaka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12B0BD-2D6A-D1AF-B942-C6CFC9F718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10657"/>
          <a:stretch>
            <a:fillRect/>
          </a:stretch>
        </p:blipFill>
        <p:spPr>
          <a:xfrm>
            <a:off x="5040257" y="2033406"/>
            <a:ext cx="5194606" cy="4640990"/>
          </a:xfrm>
          <a:prstGeom prst="rect">
            <a:avLst/>
          </a:prstGeom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3FE5CA19-1F03-CBF8-CD68-3CEA34CAE9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9819263" cy="825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hr-HR" dirty="0"/>
              <a:t>Višestruka linearna regresija</a:t>
            </a:r>
          </a:p>
        </p:txBody>
      </p:sp>
    </p:spTree>
    <p:extLst>
      <p:ext uri="{BB962C8B-B14F-4D97-AF65-F5344CB8AC3E}">
        <p14:creationId xmlns:p14="http://schemas.microsoft.com/office/powerpoint/2010/main" val="102072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652FE5-236F-89D6-436D-D638619DF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344915"/>
              </p:ext>
            </p:extLst>
          </p:nvPr>
        </p:nvGraphicFramePr>
        <p:xfrm>
          <a:off x="677863" y="1411705"/>
          <a:ext cx="10118474" cy="5229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D4165F8D-63E5-8A65-AD87-53513B7AF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42" y="711309"/>
            <a:ext cx="2383716" cy="8929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r-HR" sz="3600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349558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FB01CC33-9843-5279-9100-D5C2B0EF8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6ACB698F-E092-9869-0D5D-EDCA98A32F2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83876" y="1969869"/>
            <a:ext cx="8868887" cy="27881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hr-HR" dirty="0"/>
              <a:t>Istraživačka analiza skupa podataka o bolestima srca</a:t>
            </a:r>
            <a:endParaRPr dirty="0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E33E8769-8B39-E23F-6D76-C4A82F5C93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72728" y="5008956"/>
            <a:ext cx="3691179" cy="11431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lnSpc>
                <a:spcPct val="105000"/>
              </a:lnSpc>
              <a:spcBef>
                <a:spcPts val="0"/>
              </a:spcBef>
              <a:buSzPts val="523"/>
            </a:pPr>
            <a:r>
              <a:rPr lang="hr" sz="288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Zara Čubranić</a:t>
            </a:r>
            <a:endParaRPr sz="266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330D8-1109-F75E-3E05-7CF58D5654AF}"/>
              </a:ext>
            </a:extLst>
          </p:cNvPr>
          <p:cNvSpPr txBox="1"/>
          <p:nvPr/>
        </p:nvSpPr>
        <p:spPr>
          <a:xfrm>
            <a:off x="3670257" y="6152130"/>
            <a:ext cx="309612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Rijeka, rujan 2025.</a:t>
            </a:r>
          </a:p>
        </p:txBody>
      </p:sp>
      <p:sp>
        <p:nvSpPr>
          <p:cNvPr id="3" name="Google Shape;57;p13">
            <a:extLst>
              <a:ext uri="{FF2B5EF4-FFF2-40B4-BE49-F238E27FC236}">
                <a16:creationId xmlns:a16="http://schemas.microsoft.com/office/drawing/2014/main" id="{689DBAA2-2898-A988-E87D-3C5DA76D73BE}"/>
              </a:ext>
            </a:extLst>
          </p:cNvPr>
          <p:cNvSpPr txBox="1">
            <a:spLocks/>
          </p:cNvSpPr>
          <p:nvPr/>
        </p:nvSpPr>
        <p:spPr>
          <a:xfrm>
            <a:off x="3372729" y="4001269"/>
            <a:ext cx="3691179" cy="11431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Bef>
                <a:spcPts val="0"/>
              </a:spcBef>
              <a:buSzPts val="523"/>
            </a:pPr>
            <a:r>
              <a:rPr lang="hr-HR" sz="288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ourier New"/>
                <a:cs typeface="Courier New"/>
                <a:sym typeface="Courier New"/>
              </a:rPr>
              <a:t>Završni rad</a:t>
            </a:r>
            <a:endParaRPr lang="hr-HR" sz="2663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D01C4-E9DF-8094-00D7-B441C940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3" y="89043"/>
            <a:ext cx="4765447" cy="8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BB4AAE-0703-07FE-31BB-0B41F4AD2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360162"/>
              </p:ext>
            </p:extLst>
          </p:nvPr>
        </p:nvGraphicFramePr>
        <p:xfrm>
          <a:off x="677334" y="1578635"/>
          <a:ext cx="9001688" cy="4293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844">
                  <a:extLst>
                    <a:ext uri="{9D8B030D-6E8A-4147-A177-3AD203B41FA5}">
                      <a16:colId xmlns:a16="http://schemas.microsoft.com/office/drawing/2014/main" val="2741377543"/>
                    </a:ext>
                  </a:extLst>
                </a:gridCol>
                <a:gridCol w="4500844">
                  <a:extLst>
                    <a:ext uri="{9D8B030D-6E8A-4147-A177-3AD203B41FA5}">
                      <a16:colId xmlns:a16="http://schemas.microsoft.com/office/drawing/2014/main" val="1989356699"/>
                    </a:ext>
                  </a:extLst>
                </a:gridCol>
              </a:tblGrid>
              <a:tr h="858702">
                <a:tc>
                  <a:txBody>
                    <a:bodyPr/>
                    <a:lstStyle/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hr-HR" dirty="0"/>
                        <a:t>Što sadrži dataset?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cell3D prstMaterial="dkEdge">
                      <a:bevel/>
                      <a:lightRig rig="flood" dir="t"/>
                    </a:cell3D>
                    <a:solidFill>
                      <a:srgbClr val="DCE6F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hr-HR" dirty="0"/>
                        <a:t>Vizualizacija podataka: odnos varijabli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cell3D prstMaterial="dkEdge">
                      <a:bevel/>
                      <a:lightRig rig="flood" dir="t"/>
                    </a:cell3D>
                    <a:solidFill>
                      <a:srgbClr val="DCE6F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810513"/>
                  </a:ext>
                </a:extLst>
              </a:tr>
              <a:tr h="858702">
                <a:tc>
                  <a:txBody>
                    <a:bodyPr/>
                    <a:lstStyle/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hr-HR" dirty="0"/>
                        <a:t>Korišteni alati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cell3D prstMaterial="dkEdge">
                      <a:bevel/>
                      <a:lightRig rig="flood" dir="t"/>
                    </a:cell3D>
                    <a:solidFill>
                      <a:srgbClr val="DCE6F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hr-HR" dirty="0"/>
                        <a:t>Vizualizacija podataka: odnos varijabli (+spol)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cell3D prstMaterial="dkEdge">
                      <a:bevel/>
                      <a:lightRig rig="flood" dir="t"/>
                    </a:cell3D>
                    <a:solidFill>
                      <a:srgbClr val="DCE6F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92181"/>
                  </a:ext>
                </a:extLst>
              </a:tr>
              <a:tr h="858702">
                <a:tc>
                  <a:txBody>
                    <a:bodyPr/>
                    <a:lstStyle/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hr-HR" dirty="0"/>
                        <a:t>Linearna regresija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cell3D prstMaterial="dkEdge">
                      <a:bevel/>
                      <a:lightRig rig="flood" dir="t"/>
                    </a:cell3D>
                    <a:solidFill>
                      <a:srgbClr val="DCE6F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hr-HR" dirty="0"/>
                        <a:t>Vizualizacija podataka: distribucija kategorija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cell3D prstMaterial="dkEdge">
                      <a:bevel/>
                      <a:lightRig rig="flood" dir="t"/>
                    </a:cell3D>
                    <a:solidFill>
                      <a:srgbClr val="DCE6F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32727"/>
                  </a:ext>
                </a:extLst>
              </a:tr>
              <a:tr h="858702">
                <a:tc>
                  <a:txBody>
                    <a:bodyPr/>
                    <a:lstStyle/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hr-HR" dirty="0"/>
                        <a:t>Priprema i uređivanje podataka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cell3D prstMaterial="dkEdge">
                      <a:bevel/>
                      <a:lightRig rig="flood" dir="t"/>
                    </a:cell3D>
                    <a:solidFill>
                      <a:srgbClr val="DCE6F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hr-HR" dirty="0"/>
                        <a:t>Heatmap korelacija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cell3D prstMaterial="dkEdge">
                      <a:bevel/>
                      <a:lightRig rig="flood" dir="t"/>
                    </a:cell3D>
                    <a:solidFill>
                      <a:srgbClr val="DCE6F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202272"/>
                  </a:ext>
                </a:extLst>
              </a:tr>
              <a:tr h="858702">
                <a:tc>
                  <a:txBody>
                    <a:bodyPr/>
                    <a:lstStyle/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hr-HR" dirty="0"/>
                        <a:t>Deskriptivna statistika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cell3D prstMaterial="dkEdge">
                      <a:bevel/>
                      <a:lightRig rig="flood" dir="t"/>
                    </a:cell3D>
                    <a:solidFill>
                      <a:srgbClr val="DCE6F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hr-HR" dirty="0"/>
                        <a:t>Višestruka linearna regresija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cell3D prstMaterial="dkEdge">
                      <a:bevel/>
                      <a:lightRig rig="flood" dir="t"/>
                    </a:cell3D>
                    <a:solidFill>
                      <a:srgbClr val="DCE6F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02986"/>
                  </a:ext>
                </a:extLst>
              </a:tr>
            </a:tbl>
          </a:graphicData>
        </a:graphic>
      </p:graphicFrame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1E0FC5CB-09DD-9A0F-B106-2676F41D8127}"/>
              </a:ext>
            </a:extLst>
          </p:cNvPr>
          <p:cNvSpPr txBox="1">
            <a:spLocks/>
          </p:cNvSpPr>
          <p:nvPr/>
        </p:nvSpPr>
        <p:spPr>
          <a:xfrm>
            <a:off x="677334" y="403900"/>
            <a:ext cx="1905445" cy="825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Sadržaj</a:t>
            </a:r>
          </a:p>
        </p:txBody>
      </p:sp>
    </p:spTree>
    <p:extLst>
      <p:ext uri="{BB962C8B-B14F-4D97-AF65-F5344CB8AC3E}">
        <p14:creationId xmlns:p14="http://schemas.microsoft.com/office/powerpoint/2010/main" val="38244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4DE3B-DEE4-BB1E-B532-23DB887F0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5" b="69883"/>
          <a:stretch>
            <a:fillRect/>
          </a:stretch>
        </p:blipFill>
        <p:spPr bwMode="auto">
          <a:xfrm>
            <a:off x="154379" y="3428999"/>
            <a:ext cx="11700737" cy="27717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AE14B-176F-826A-5213-7B3038E7430C}"/>
              </a:ext>
            </a:extLst>
          </p:cNvPr>
          <p:cNvSpPr txBox="1"/>
          <p:nvPr/>
        </p:nvSpPr>
        <p:spPr>
          <a:xfrm rot="10800000">
            <a:off x="571738" y="1583373"/>
            <a:ext cx="4062651" cy="1845627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endParaRPr lang="hr-HR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hr-HR" dirty="0"/>
              <a:t>Dob</a:t>
            </a:r>
          </a:p>
          <a:p>
            <a:endParaRPr lang="hr-HR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pl-PL" dirty="0"/>
              <a:t>Spol</a:t>
            </a:r>
            <a:r>
              <a:rPr lang="hr-HR" dirty="0"/>
              <a:t> (0-1)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hr-HR" dirty="0"/>
          </a:p>
          <a:p>
            <a:endParaRPr lang="hr-HR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pl-PL" dirty="0"/>
              <a:t>Tip boli (0-3)</a:t>
            </a:r>
          </a:p>
          <a:p>
            <a:endParaRPr lang="hr-HR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pl-PL" dirty="0"/>
              <a:t>Krvni tlak (mmHg)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hr-HR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pl-PL" dirty="0"/>
              <a:t>Kolesterol (mg/dl)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hr-HR" dirty="0"/>
          </a:p>
        </p:txBody>
      </p:sp>
      <p:sp>
        <p:nvSpPr>
          <p:cNvPr id="13" name="Google Shape;69;p15">
            <a:extLst>
              <a:ext uri="{FF2B5EF4-FFF2-40B4-BE49-F238E27FC236}">
                <a16:creationId xmlns:a16="http://schemas.microsoft.com/office/drawing/2014/main" id="{0F0AFDEB-6DF4-B7CE-0BD1-26A686793E82}"/>
              </a:ext>
            </a:extLst>
          </p:cNvPr>
          <p:cNvSpPr txBox="1">
            <a:spLocks/>
          </p:cNvSpPr>
          <p:nvPr/>
        </p:nvSpPr>
        <p:spPr>
          <a:xfrm>
            <a:off x="431644" y="292073"/>
            <a:ext cx="4202746" cy="8629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hr" dirty="0"/>
              <a:t>Što sadrži dataset?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55D21-B700-C05C-78E3-946AEB7218E7}"/>
              </a:ext>
            </a:extLst>
          </p:cNvPr>
          <p:cNvSpPr txBox="1"/>
          <p:nvPr/>
        </p:nvSpPr>
        <p:spPr>
          <a:xfrm>
            <a:off x="5000155" y="1444348"/>
            <a:ext cx="5147000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hr-HR" sz="1500" kern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Učitavanje paketa</a:t>
            </a:r>
            <a:endParaRPr lang="hr-HR" sz="1500" kern="100" dirty="0">
              <a:effectLst/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hr-HR" sz="1500" kern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hr-HR" sz="1500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r-HR" sz="1500" kern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readr</a:t>
            </a:r>
            <a:r>
              <a:rPr lang="hr-HR" sz="1500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r-HR" sz="1500" kern="100" dirty="0">
              <a:effectLst/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hr-HR" sz="1500" kern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Učitavanje podataka</a:t>
            </a:r>
            <a:endParaRPr lang="hr-HR" sz="1500" kern="100" dirty="0">
              <a:effectLst/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hr-HR" sz="1500" kern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heart_data</a:t>
            </a:r>
            <a:r>
              <a:rPr lang="hr-HR" sz="1500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hr-HR" sz="1500" kern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hr-HR" sz="1500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r-HR" sz="1500" kern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"heart.csv"</a:t>
            </a:r>
            <a:r>
              <a:rPr lang="hr-HR" sz="1500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r-HR" sz="1500" kern="100" dirty="0">
              <a:effectLst/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hr-HR" sz="1500" kern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Pregled prvih nekoliko redaka i strukture</a:t>
            </a:r>
            <a:endParaRPr lang="hr-HR" sz="1500" kern="100" dirty="0">
              <a:effectLst/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hr-HR" sz="1500" kern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hr-HR" sz="1500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r-HR" sz="1500" kern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heart_data</a:t>
            </a:r>
            <a:r>
              <a:rPr lang="hr-HR" sz="1500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r-HR" sz="1500" kern="100" dirty="0">
              <a:effectLst/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1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947FE-67E1-2C01-79A1-E9C29EA5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42269"/>
            <a:ext cx="4185623" cy="576262"/>
          </a:xfrm>
        </p:spPr>
        <p:txBody>
          <a:bodyPr/>
          <a:lstStyle/>
          <a:p>
            <a:r>
              <a:rPr lang="hr-HR" sz="3200" b="1" dirty="0"/>
              <a:t>Paket </a:t>
            </a:r>
            <a:r>
              <a:rPr lang="hr-HR" sz="3200" b="1" i="1" dirty="0"/>
              <a:t>dplyr</a:t>
            </a:r>
            <a:endParaRPr lang="hr-HR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B6AE2-3C8B-BACB-4ED3-08F502E6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2548731"/>
            <a:ext cx="4664688" cy="3304117"/>
          </a:xfrm>
        </p:spPr>
        <p:txBody>
          <a:bodyPr>
            <a:noAutofit/>
          </a:bodyPr>
          <a:lstStyle/>
          <a:p>
            <a:r>
              <a:rPr lang="hr-HR" sz="2000" dirty="0"/>
              <a:t>Dio </a:t>
            </a:r>
            <a:r>
              <a:rPr lang="hr-HR" sz="2000" i="1" dirty="0"/>
              <a:t>tidyverse </a:t>
            </a:r>
            <a:r>
              <a:rPr lang="hr-HR" sz="2000" dirty="0"/>
              <a:t>okruženja</a:t>
            </a:r>
          </a:p>
          <a:p>
            <a:r>
              <a:rPr lang="hr-HR" sz="2000" dirty="0"/>
              <a:t>Obrada podataka</a:t>
            </a:r>
          </a:p>
          <a:p>
            <a:endParaRPr lang="hr-HR" sz="2000" dirty="0"/>
          </a:p>
          <a:p>
            <a:r>
              <a:rPr lang="hr-HR" sz="2000" dirty="0"/>
              <a:t>filter(): odabir redaka</a:t>
            </a:r>
          </a:p>
          <a:p>
            <a:r>
              <a:rPr lang="hr-HR" sz="2000" dirty="0" err="1"/>
              <a:t>select</a:t>
            </a:r>
            <a:r>
              <a:rPr lang="hr-HR" sz="2000" dirty="0"/>
              <a:t>(): izdvajanje stupaca</a:t>
            </a:r>
          </a:p>
          <a:p>
            <a:r>
              <a:rPr lang="hr-HR" sz="2000" dirty="0" err="1"/>
              <a:t>mutate</a:t>
            </a:r>
            <a:r>
              <a:rPr lang="hr-HR" sz="2000" dirty="0"/>
              <a:t>(): stvaranje novih varijabli</a:t>
            </a:r>
          </a:p>
          <a:p>
            <a:r>
              <a:rPr lang="hr-HR" sz="2000" dirty="0" err="1"/>
              <a:t>summarise</a:t>
            </a:r>
            <a:r>
              <a:rPr lang="hr-HR" sz="2000" dirty="0"/>
              <a:t>(): sažete mjere</a:t>
            </a:r>
          </a:p>
          <a:p>
            <a:r>
              <a:rPr lang="hr-HR" sz="2000" dirty="0" err="1"/>
              <a:t>group_by</a:t>
            </a:r>
            <a:r>
              <a:rPr lang="hr-HR" sz="2000" dirty="0"/>
              <a:t>(): grupiranje podataka</a:t>
            </a:r>
          </a:p>
          <a:p>
            <a:endParaRPr lang="hr-HR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48D948-660E-CDCB-4EDD-8E9966E3B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353" y="1642269"/>
            <a:ext cx="4185618" cy="576262"/>
          </a:xfrm>
        </p:spPr>
        <p:txBody>
          <a:bodyPr/>
          <a:lstStyle/>
          <a:p>
            <a:r>
              <a:rPr lang="hr-HR" sz="3200" b="1" dirty="0"/>
              <a:t>Paket </a:t>
            </a:r>
            <a:r>
              <a:rPr lang="hr-HR" sz="3200" b="1" i="1" dirty="0"/>
              <a:t>ggplot2</a:t>
            </a:r>
            <a:endParaRPr lang="hr-HR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2412A4-7A3D-41D2-9ECB-B0F48AA2A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64353" y="2548731"/>
            <a:ext cx="3909649" cy="3304117"/>
          </a:xfrm>
        </p:spPr>
        <p:txBody>
          <a:bodyPr>
            <a:normAutofit/>
          </a:bodyPr>
          <a:lstStyle/>
          <a:p>
            <a:r>
              <a:rPr lang="hr-HR" sz="2000" dirty="0"/>
              <a:t>Dio </a:t>
            </a:r>
            <a:r>
              <a:rPr lang="hr-HR" sz="2000" i="1" dirty="0"/>
              <a:t>tidyverse </a:t>
            </a:r>
            <a:r>
              <a:rPr lang="hr-HR" sz="2000" dirty="0"/>
              <a:t>okruženja</a:t>
            </a:r>
          </a:p>
          <a:p>
            <a:r>
              <a:rPr lang="hr-HR" sz="2000" dirty="0"/>
              <a:t>Vizualizacija podataka</a:t>
            </a:r>
          </a:p>
          <a:p>
            <a:r>
              <a:rPr lang="hr-HR" sz="2000" dirty="0"/>
              <a:t>Temelji se na „gramatici grafike”</a:t>
            </a:r>
          </a:p>
        </p:txBody>
      </p:sp>
      <p:pic>
        <p:nvPicPr>
          <p:cNvPr id="2050" name="Picture 2" descr="Tidyverse - Wikipedia">
            <a:extLst>
              <a:ext uri="{FF2B5EF4-FFF2-40B4-BE49-F238E27FC236}">
                <a16:creationId xmlns:a16="http://schemas.microsoft.com/office/drawing/2014/main" id="{A5265F32-4965-1C7C-8039-BCFA7C1BC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438" y="3251200"/>
            <a:ext cx="2958660" cy="34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nancial Data Wrangling with dplyr">
            <a:extLst>
              <a:ext uri="{FF2B5EF4-FFF2-40B4-BE49-F238E27FC236}">
                <a16:creationId xmlns:a16="http://schemas.microsoft.com/office/drawing/2014/main" id="{328B0EAC-CC15-668B-7378-5AEC6104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42" y="4320238"/>
            <a:ext cx="2066937" cy="21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9A1A941-7A4A-4837-DF84-EFAE3B985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30" y="1063522"/>
            <a:ext cx="2049511" cy="236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B24140E9-2C27-AF74-2B29-8D4966DD11F7}"/>
              </a:ext>
            </a:extLst>
          </p:cNvPr>
          <p:cNvSpPr txBox="1">
            <a:spLocks/>
          </p:cNvSpPr>
          <p:nvPr/>
        </p:nvSpPr>
        <p:spPr>
          <a:xfrm>
            <a:off x="431643" y="292074"/>
            <a:ext cx="3482631" cy="825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Korišteni alati</a:t>
            </a:r>
          </a:p>
        </p:txBody>
      </p:sp>
    </p:spTree>
    <p:extLst>
      <p:ext uri="{BB962C8B-B14F-4D97-AF65-F5344CB8AC3E}">
        <p14:creationId xmlns:p14="http://schemas.microsoft.com/office/powerpoint/2010/main" val="48878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CD77-AA3F-241C-535E-5C0F2B2A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337"/>
            <a:ext cx="8596668" cy="4389025"/>
          </a:xfrm>
        </p:spPr>
        <p:txBody>
          <a:bodyPr>
            <a:normAutofit/>
          </a:bodyPr>
          <a:lstStyle/>
          <a:p>
            <a:r>
              <a:rPr lang="hr-HR" sz="2400" dirty="0"/>
              <a:t>Modelira odnos između zavisne i jedne ili više nezavisnih varijabli. </a:t>
            </a:r>
          </a:p>
          <a:p>
            <a:r>
              <a:rPr lang="hr-HR" sz="2400" dirty="0"/>
              <a:t>Cilj: pronaći pravac koji najbolje opisuje taj odnos koristeći linearnu jednadžbu:</a:t>
            </a:r>
          </a:p>
          <a:p>
            <a:pPr marL="0" indent="0">
              <a:buNone/>
            </a:pPr>
            <a:endParaRPr lang="hr-H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66BD4-5285-AA56-627F-BEA57FFBF9C8}"/>
              </a:ext>
            </a:extLst>
          </p:cNvPr>
          <p:cNvSpPr txBox="1"/>
          <p:nvPr/>
        </p:nvSpPr>
        <p:spPr>
          <a:xfrm>
            <a:off x="4317942" y="3846849"/>
            <a:ext cx="47939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/>
              <a:t>Y – zavisna varijabla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/>
              <a:t>X – nezavisna varijabla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/>
              <a:t>m – nagib regresijske linije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/>
              <a:t>b – presjek s osi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6921FE-B0BA-62B8-7FAB-A1858A9F8BDE}"/>
                  </a:ext>
                </a:extLst>
              </p:cNvPr>
              <p:cNvSpPr txBox="1"/>
              <p:nvPr/>
            </p:nvSpPr>
            <p:spPr>
              <a:xfrm>
                <a:off x="305140" y="4219715"/>
                <a:ext cx="522571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40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hr-HR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4000" b="1" i="1" smtClean="0">
                          <a:latin typeface="Cambria Math" panose="02040503050406030204" pitchFamily="18" charset="0"/>
                        </a:rPr>
                        <m:t>𝒎𝑿</m:t>
                      </m:r>
                      <m:r>
                        <a:rPr lang="hr-HR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r-HR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hr-HR" sz="4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6921FE-B0BA-62B8-7FAB-A1858A9F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0" y="4219715"/>
                <a:ext cx="522571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BA589EE2-7114-8279-BCCB-0072D0FCC9C2}"/>
              </a:ext>
            </a:extLst>
          </p:cNvPr>
          <p:cNvSpPr txBox="1">
            <a:spLocks/>
          </p:cNvSpPr>
          <p:nvPr/>
        </p:nvSpPr>
        <p:spPr>
          <a:xfrm>
            <a:off x="431643" y="292074"/>
            <a:ext cx="4204525" cy="825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Linearna regresija</a:t>
            </a:r>
          </a:p>
        </p:txBody>
      </p:sp>
    </p:spTree>
    <p:extLst>
      <p:ext uri="{BB962C8B-B14F-4D97-AF65-F5344CB8AC3E}">
        <p14:creationId xmlns:p14="http://schemas.microsoft.com/office/powerpoint/2010/main" val="175705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61D1-C50A-7957-AB7E-830F45D2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220" y="1525938"/>
            <a:ext cx="5572337" cy="2428032"/>
          </a:xfr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r-HR" sz="2400" b="1" dirty="0"/>
              <a:t>Učitavanje podataka</a:t>
            </a:r>
            <a:endParaRPr lang="hr-HR" sz="2200" b="1" dirty="0"/>
          </a:p>
          <a:p>
            <a:pPr marL="186262" indent="0">
              <a:buNone/>
            </a:pPr>
            <a:r>
              <a:rPr lang="hr-HR" sz="2200" dirty="0"/>
              <a:t>Podaci su učitani pomoću funkcije </a:t>
            </a:r>
            <a:r>
              <a:rPr lang="hr-HR" sz="2200" dirty="0" err="1"/>
              <a:t>read_csv</a:t>
            </a:r>
            <a:r>
              <a:rPr lang="hr-HR" sz="2200" dirty="0"/>
              <a:t>() za heart.csv dataset. Pregledani su prvi redovi i struktura podataka.</a:t>
            </a:r>
          </a:p>
          <a:p>
            <a:pPr marL="186262" indent="0">
              <a:buNone/>
            </a:pPr>
            <a:r>
              <a:rPr lang="hr-HR" sz="2000" kern="0" dirty="0" err="1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heart_data</a:t>
            </a:r>
            <a:r>
              <a:rPr lang="hr-HR" sz="2000" kern="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hr-HR" sz="2000" kern="0" dirty="0" err="1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hr-HR" sz="2000" kern="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r-HR" sz="2000" kern="0" dirty="0">
                <a:solidFill>
                  <a:srgbClr val="A31515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"heart.csv"</a:t>
            </a:r>
            <a:r>
              <a:rPr lang="hr-HR" sz="2000" kern="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r-HR" sz="2000" kern="100" dirty="0"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endParaRPr lang="hr-HR" sz="2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23424-E5ED-49FE-E6F9-2B3743B07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820" y="1525938"/>
            <a:ext cx="5572337" cy="2428032"/>
          </a:xfr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r-HR" sz="2400" b="1" dirty="0"/>
              <a:t>Generiranje datuma</a:t>
            </a:r>
            <a:endParaRPr lang="hr-HR" sz="2200" b="1" dirty="0"/>
          </a:p>
          <a:p>
            <a:pPr marL="186262" indent="0">
              <a:buNone/>
            </a:pPr>
            <a:r>
              <a:rPr lang="hr-HR" sz="2200" dirty="0"/>
              <a:t>Datumi rođenja su generirani na temelju dobi i dodani u dataset. Godine rođenja izračunate su iz dobi.</a:t>
            </a:r>
          </a:p>
          <a:p>
            <a:pPr marL="186262" indent="0">
              <a:buNone/>
            </a:pPr>
            <a:endParaRPr lang="hr-HR" sz="2200" dirty="0"/>
          </a:p>
          <a:p>
            <a:pPr marL="0" marR="0" lvl="0" indent="0" algn="l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7F7F7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god_rodenja</a:t>
            </a: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7F7F7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highlight>
                  <a:srgbClr val="F7F7F7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7F7F7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-heart_data$age</a:t>
            </a:r>
          </a:p>
          <a:p>
            <a:pPr marL="0" marR="0" lvl="0" indent="0" algn="l" defTabSz="4572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hr-HR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7F7F7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endParaRPr lang="hr-HR" sz="2200" dirty="0"/>
          </a:p>
          <a:p>
            <a:endParaRPr lang="hr-HR" sz="22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3911AA1-47DC-7BBE-4FD9-0BEDC26DFF35}"/>
              </a:ext>
            </a:extLst>
          </p:cNvPr>
          <p:cNvSpPr txBox="1">
            <a:spLocks/>
          </p:cNvSpPr>
          <p:nvPr/>
        </p:nvSpPr>
        <p:spPr>
          <a:xfrm>
            <a:off x="271220" y="4025599"/>
            <a:ext cx="5572337" cy="24280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23323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9170" lvl="1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754" lvl="2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38339" lvl="3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●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267093" lvl="6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●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876678" lvl="7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486263" lvl="8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hr-HR" sz="2400" b="1" dirty="0"/>
              <a:t>Uređivanje varijabli</a:t>
            </a:r>
            <a:endParaRPr lang="hr-HR" sz="2200" dirty="0"/>
          </a:p>
          <a:p>
            <a:pPr marL="186262" indent="0">
              <a:buNone/>
            </a:pPr>
            <a:r>
              <a:rPr lang="hr-HR" sz="2200" dirty="0"/>
              <a:t>Vrijednosti u stupcima 'sex', '</a:t>
            </a:r>
            <a:r>
              <a:rPr lang="hr-HR" sz="2200" dirty="0" err="1"/>
              <a:t>fbs</a:t>
            </a:r>
            <a:r>
              <a:rPr lang="hr-HR" sz="2200" dirty="0"/>
              <a:t>', '</a:t>
            </a:r>
            <a:r>
              <a:rPr lang="hr-HR" sz="2200" dirty="0" err="1"/>
              <a:t>exng</a:t>
            </a:r>
            <a:r>
              <a:rPr lang="hr-HR" sz="2200" dirty="0"/>
              <a:t>' i 'output' pretvorene su u prikladnije formate (npr. M/F, T/F, X/O).</a:t>
            </a:r>
          </a:p>
          <a:p>
            <a:pPr marL="186262" indent="0">
              <a:buNone/>
            </a:pPr>
            <a:r>
              <a:rPr lang="nb-NO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mutate(sex = ifelse(sex == 1, "M", "F")</a:t>
            </a:r>
            <a:r>
              <a:rPr lang="hr-HR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186262" indent="0">
              <a:buNone/>
            </a:pPr>
            <a:endParaRPr lang="hr-HR" sz="22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24B61D-F835-22D4-D44F-71FD5F52FE57}"/>
              </a:ext>
            </a:extLst>
          </p:cNvPr>
          <p:cNvSpPr txBox="1">
            <a:spLocks/>
          </p:cNvSpPr>
          <p:nvPr/>
        </p:nvSpPr>
        <p:spPr>
          <a:xfrm>
            <a:off x="6298820" y="4025599"/>
            <a:ext cx="5572337" cy="24280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23323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9170" lvl="1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754" lvl="2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38339" lvl="3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●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267093" lvl="6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●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876678" lvl="7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486263" lvl="8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hr-HR" sz="2400" b="1" dirty="0"/>
              <a:t>Kategorizacija</a:t>
            </a:r>
            <a:endParaRPr lang="hr-HR" sz="2200" b="1" dirty="0"/>
          </a:p>
          <a:p>
            <a:pPr marL="186262" indent="0">
              <a:buNone/>
            </a:pPr>
            <a:r>
              <a:rPr lang="hr-HR" sz="2200" dirty="0"/>
              <a:t>Dodani su novi stupci za kategorizaciju kolesterola i krvnog tlaka (normalno, visoko, opasno) radi lakše analize.</a:t>
            </a:r>
          </a:p>
          <a:p>
            <a:pPr marL="186262" indent="0">
              <a:buNone/>
            </a:pPr>
            <a:endParaRPr lang="hr-HR" sz="2200" dirty="0"/>
          </a:p>
          <a:p>
            <a:pPr marL="186262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hr-HR" sz="2000" kern="0" dirty="0" err="1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chol_risk_category</a:t>
            </a:r>
            <a:r>
              <a:rPr lang="hr-HR" sz="2000" kern="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r-HR" sz="2000" kern="0" dirty="0" err="1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hr-HR" sz="2000" kern="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r-HR" sz="2000" kern="100" dirty="0">
              <a:highlight>
                <a:srgbClr val="F7F7F7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hr-HR" sz="2000" kern="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r-HR" sz="2000" kern="0" dirty="0" err="1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chol</a:t>
            </a:r>
            <a:r>
              <a:rPr lang="hr-HR" sz="2000" kern="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r-HR" sz="2000" kern="0" dirty="0">
                <a:solidFill>
                  <a:srgbClr val="098658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hr-HR" sz="2000" kern="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hr-HR" sz="2000" kern="0" dirty="0">
                <a:solidFill>
                  <a:srgbClr val="A31515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”normalno”</a:t>
            </a:r>
            <a:r>
              <a:rPr lang="hr-HR" sz="2000" kern="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…)</a:t>
            </a:r>
            <a:endParaRPr lang="hr-HR" sz="2000" kern="100" dirty="0"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endParaRPr lang="hr-HR" sz="2200" dirty="0"/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1EEBF7F1-3E5D-0D1C-9924-63DC75077F8C}"/>
              </a:ext>
            </a:extLst>
          </p:cNvPr>
          <p:cNvSpPr txBox="1">
            <a:spLocks/>
          </p:cNvSpPr>
          <p:nvPr/>
        </p:nvSpPr>
        <p:spPr>
          <a:xfrm>
            <a:off x="431643" y="292074"/>
            <a:ext cx="6883558" cy="825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Priprema i uređivanje podataka</a:t>
            </a:r>
          </a:p>
        </p:txBody>
      </p:sp>
    </p:spTree>
    <p:extLst>
      <p:ext uri="{BB962C8B-B14F-4D97-AF65-F5344CB8AC3E}">
        <p14:creationId xmlns:p14="http://schemas.microsoft.com/office/powerpoint/2010/main" val="98570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FCA6-896A-47DD-F4FE-3683920EC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060477" cy="2475579"/>
          </a:xfr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marL="0" indent="0" algn="ctr">
              <a:buNone/>
            </a:pPr>
            <a:r>
              <a:rPr lang="hr-HR" sz="4800" dirty="0"/>
              <a:t>52.5</a:t>
            </a:r>
          </a:p>
          <a:p>
            <a:pPr marL="0" indent="0" algn="ctr">
              <a:buNone/>
            </a:pPr>
            <a:r>
              <a:rPr lang="hr-HR" sz="2800" dirty="0"/>
              <a:t>Prosječna dob</a:t>
            </a:r>
          </a:p>
          <a:p>
            <a:pPr marL="0" indent="0" algn="ctr">
              <a:buNone/>
            </a:pPr>
            <a:r>
              <a:rPr lang="hr-HR" sz="2000" dirty="0"/>
              <a:t>pacijenta u najvećem riziku od srčanog udara.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41649C-AD42-1FF3-574D-11C620EA1769}"/>
              </a:ext>
            </a:extLst>
          </p:cNvPr>
          <p:cNvSpPr txBox="1">
            <a:spLocks/>
          </p:cNvSpPr>
          <p:nvPr/>
        </p:nvSpPr>
        <p:spPr>
          <a:xfrm>
            <a:off x="4439207" y="2160589"/>
            <a:ext cx="3060477" cy="24755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sz="4800" dirty="0"/>
              <a:t>131.62</a:t>
            </a:r>
          </a:p>
          <a:p>
            <a:pPr marL="0" indent="0" algn="ctr">
              <a:buNone/>
            </a:pPr>
            <a:r>
              <a:rPr lang="hr-HR" sz="2800" dirty="0"/>
              <a:t>Srednji krvni tlak</a:t>
            </a:r>
            <a:br>
              <a:rPr lang="hr-HR" sz="2000" dirty="0"/>
            </a:br>
            <a:r>
              <a:rPr lang="hr-HR" sz="2000" dirty="0"/>
              <a:t>s medijanom od 130 </a:t>
            </a:r>
            <a:r>
              <a:rPr lang="hr-HR" sz="2000" dirty="0">
                <a:sym typeface="Wingdings" panose="05000000000000000000" pitchFamily="2" charset="2"/>
              </a:rPr>
              <a:t> simetrična raspodjela</a:t>
            </a:r>
            <a:endParaRPr lang="hr-HR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6848B3-AB85-9BF9-83C2-42431CB45839}"/>
              </a:ext>
            </a:extLst>
          </p:cNvPr>
          <p:cNvSpPr txBox="1">
            <a:spLocks/>
          </p:cNvSpPr>
          <p:nvPr/>
        </p:nvSpPr>
        <p:spPr>
          <a:xfrm>
            <a:off x="8201080" y="2160589"/>
            <a:ext cx="3060477" cy="24755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sz="4800" dirty="0"/>
              <a:t>94 – 200</a:t>
            </a:r>
          </a:p>
          <a:p>
            <a:pPr marL="0" indent="0" algn="ctr">
              <a:buNone/>
            </a:pPr>
            <a:r>
              <a:rPr lang="hr-HR" sz="2800" dirty="0"/>
              <a:t>Raspon krvnog tlaka</a:t>
            </a:r>
            <a:br>
              <a:rPr lang="hr-HR" sz="2000" dirty="0"/>
            </a:br>
            <a:endParaRPr lang="hr-H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7DB42-1C75-4512-8BB3-CCB7339B2918}"/>
              </a:ext>
            </a:extLst>
          </p:cNvPr>
          <p:cNvSpPr txBox="1"/>
          <p:nvPr/>
        </p:nvSpPr>
        <p:spPr>
          <a:xfrm>
            <a:off x="515962" y="5271920"/>
            <a:ext cx="891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200" dirty="0"/>
              <a:t>Najviše pacijenata ima krvni tlak u kategoriji „visoko” i kolesterol u kategoriji „opasno”.</a:t>
            </a: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E036286B-5845-AB18-341E-B609B12E9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643" y="292074"/>
            <a:ext cx="5086842" cy="825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hr-HR" dirty="0"/>
              <a:t>Deskriptivna statistika</a:t>
            </a:r>
          </a:p>
        </p:txBody>
      </p:sp>
    </p:spTree>
    <p:extLst>
      <p:ext uri="{BB962C8B-B14F-4D97-AF65-F5344CB8AC3E}">
        <p14:creationId xmlns:p14="http://schemas.microsoft.com/office/powerpoint/2010/main" val="9498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90DF4-0A04-0609-518E-BA7896AF2427}"/>
              </a:ext>
            </a:extLst>
          </p:cNvPr>
          <p:cNvSpPr txBox="1"/>
          <p:nvPr/>
        </p:nvSpPr>
        <p:spPr>
          <a:xfrm>
            <a:off x="559979" y="1145965"/>
            <a:ext cx="491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/>
              <a:t>Krvni tlak vs. Dob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80B01-292D-B067-825F-B17557EACAFC}"/>
              </a:ext>
            </a:extLst>
          </p:cNvPr>
          <p:cNvSpPr txBox="1"/>
          <p:nvPr/>
        </p:nvSpPr>
        <p:spPr>
          <a:xfrm>
            <a:off x="6096000" y="1117550"/>
            <a:ext cx="491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/>
              <a:t>Kolesterol vs. Dob</a:t>
            </a: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EC1BA256-FAD4-F5F0-F8AD-F7770B36B8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642" y="292074"/>
            <a:ext cx="9819263" cy="825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hr-HR" dirty="0"/>
              <a:t>Vizualizacija podataka: odnos varijabli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E4C500-D220-551B-2468-A07F0ECE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29"/>
          <a:stretch>
            <a:fillRect/>
          </a:stretch>
        </p:blipFill>
        <p:spPr>
          <a:xfrm>
            <a:off x="392151" y="1579215"/>
            <a:ext cx="5284498" cy="5013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F7B153-E59F-DA91-3FC7-93FF57AD50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549"/>
          <a:stretch>
            <a:fillRect/>
          </a:stretch>
        </p:blipFill>
        <p:spPr>
          <a:xfrm>
            <a:off x="5844478" y="1625984"/>
            <a:ext cx="5284498" cy="49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323FF6F7-6FD8-8037-559A-021EB46D1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6268F-95C2-AF6A-B556-1F82D1E64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 r="13007"/>
          <a:stretch>
            <a:fillRect/>
          </a:stretch>
        </p:blipFill>
        <p:spPr bwMode="auto">
          <a:xfrm>
            <a:off x="431642" y="1732546"/>
            <a:ext cx="5043052" cy="486012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E4C057-0D3F-D5C8-ED14-EE3CBAC36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4" r="11563"/>
          <a:stretch>
            <a:fillRect/>
          </a:stretch>
        </p:blipFill>
        <p:spPr bwMode="auto">
          <a:xfrm>
            <a:off x="5932972" y="1732546"/>
            <a:ext cx="4783154" cy="486012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49BA1D-71A6-81CA-C638-20D41D4E4208}"/>
              </a:ext>
            </a:extLst>
          </p:cNvPr>
          <p:cNvSpPr txBox="1"/>
          <p:nvPr/>
        </p:nvSpPr>
        <p:spPr>
          <a:xfrm>
            <a:off x="559979" y="1145965"/>
            <a:ext cx="491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/>
              <a:t>Krvni tlak vs. Dob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6F2D6-FAA2-C01A-4248-E5734E8BDE8C}"/>
              </a:ext>
            </a:extLst>
          </p:cNvPr>
          <p:cNvSpPr txBox="1"/>
          <p:nvPr/>
        </p:nvSpPr>
        <p:spPr>
          <a:xfrm>
            <a:off x="6096000" y="1117550"/>
            <a:ext cx="491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 dirty="0"/>
              <a:t>Kolesterol vs. Dob</a:t>
            </a: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0CEAE6AA-9936-80E7-B95E-E16DE7C7F4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642" y="292074"/>
            <a:ext cx="9819263" cy="825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hr-HR" dirty="0"/>
              <a:t>Vizualizacija podataka: odnos varijabli (+spol)</a:t>
            </a:r>
          </a:p>
        </p:txBody>
      </p:sp>
    </p:spTree>
    <p:extLst>
      <p:ext uri="{BB962C8B-B14F-4D97-AF65-F5344CB8AC3E}">
        <p14:creationId xmlns:p14="http://schemas.microsoft.com/office/powerpoint/2010/main" val="3513645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2172</TotalTime>
  <Words>610</Words>
  <Application>Microsoft Office PowerPoint</Application>
  <PresentationFormat>Widescreen</PresentationFormat>
  <Paragraphs>113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Symbol</vt:lpstr>
      <vt:lpstr>Trebuchet MS</vt:lpstr>
      <vt:lpstr>Wingdings</vt:lpstr>
      <vt:lpstr>Wingdings 3</vt:lpstr>
      <vt:lpstr>Facet</vt:lpstr>
      <vt:lpstr>Istraživačka analiza skupa podataka o bolestima srca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Deskriptivna statistika</vt:lpstr>
      <vt:lpstr>Vizualizacija podataka: odnos varijabli</vt:lpstr>
      <vt:lpstr>Vizualizacija podataka: odnos varijabli (+spol)</vt:lpstr>
      <vt:lpstr>Vizualizacija podataka: distribucija kategorija</vt:lpstr>
      <vt:lpstr>Heatmap korelacija</vt:lpstr>
      <vt:lpstr>Višestruka linearna regresija</vt:lpstr>
      <vt:lpstr>Zaključak</vt:lpstr>
      <vt:lpstr>Istraživačka analiza skupa podataka o bolestima srca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skupa podataka  Global Air Pollution</dc:title>
  <dc:creator>zara cubranic</dc:creator>
  <cp:lastModifiedBy>zara cubranic</cp:lastModifiedBy>
  <cp:revision>7</cp:revision>
  <dcterms:created xsi:type="dcterms:W3CDTF">2024-05-06T23:45:47Z</dcterms:created>
  <dcterms:modified xsi:type="dcterms:W3CDTF">2025-09-18T23:49:10Z</dcterms:modified>
</cp:coreProperties>
</file>