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E4F1C1-FDF7-486A-92A6-6DF83024434B}">
  <a:tblStyle styleId="{EEE4F1C1-FDF7-486A-92A6-6DF8302443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7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7e9448701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7e9448701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7e9448701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7e9448701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8cdeeb88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8cdeeb88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8cdeeb88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8cdeeb88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8cdeeb88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8cdeeb88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9229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2577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23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2713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6698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0155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750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12504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4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922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0823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7285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608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6541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23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612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7361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1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57175" indent="-257175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80102" y="63193"/>
            <a:ext cx="4622100" cy="9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accent4">
                    <a:lumMod val="75000"/>
                  </a:schemeClr>
                </a:solidFill>
              </a:rPr>
              <a:t>מסמך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 STR</a:t>
            </a:r>
            <a:endParaRPr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E47F1-F685-360C-2498-C843BAF5A6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l="1276"/>
          <a:stretch/>
        </p:blipFill>
        <p:spPr>
          <a:xfrm>
            <a:off x="2057399" y="1828801"/>
            <a:ext cx="4344385" cy="2743692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FE6159C4-C59C-88A4-26AB-AD318CD3D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8540" y="953814"/>
            <a:ext cx="3429000" cy="9932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677200" y="127525"/>
            <a:ext cx="317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תוכן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עניינים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1043E-DEC1-9047-C4BA-B29E0ADD5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532866" y="711040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he-IL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>
              <a:buFont typeface="+mj-lt"/>
              <a:buAutoNum type="arabicPeriod"/>
            </a:pPr>
            <a:r>
              <a:rPr lang="he-I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לוח זמנים + יעדי הבדיקות</a:t>
            </a:r>
          </a:p>
          <a:p>
            <a:pPr>
              <a:buFont typeface="+mj-lt"/>
              <a:buAutoNum type="arabicPeriod"/>
            </a:pPr>
            <a:r>
              <a:rPr lang="he-I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סוגי הבדיקות/רמות</a:t>
            </a:r>
          </a:p>
          <a:p>
            <a:pPr>
              <a:buFont typeface="+mj-lt"/>
              <a:buAutoNum type="arabicPeriod"/>
            </a:pPr>
            <a:r>
              <a:rPr lang="he-I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קריטריונים למעבר לשלב הבא</a:t>
            </a:r>
          </a:p>
          <a:p>
            <a:pPr>
              <a:buFont typeface="+mj-lt"/>
              <a:buAutoNum type="arabicPeriod"/>
            </a:pPr>
            <a:r>
              <a:rPr lang="he-I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תוצאות הבדיקות וסטטיסטיקה</a:t>
            </a:r>
          </a:p>
          <a:p>
            <a:pPr>
              <a:buFont typeface="+mj-lt"/>
              <a:buAutoNum type="arabicPeriod"/>
            </a:pPr>
            <a:r>
              <a:rPr lang="he-I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טסטים</a:t>
            </a:r>
          </a:p>
          <a:p>
            <a:pPr>
              <a:buFont typeface="+mj-lt"/>
              <a:buAutoNum type="arabicPeriod"/>
            </a:pPr>
            <a:r>
              <a:rPr lang="he-I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דברים שקרו ולא תוכננו</a:t>
            </a:r>
          </a:p>
          <a:p>
            <a:pPr>
              <a:buFont typeface="+mj-lt"/>
              <a:buAutoNum type="arabicPeriod"/>
            </a:pPr>
            <a:r>
              <a:rPr lang="he-I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המלצות ומסקנות</a:t>
            </a:r>
          </a:p>
          <a:p>
            <a:endParaRPr lang="he-IL" dirty="0"/>
          </a:p>
        </p:txBody>
      </p:sp>
      <p:pic>
        <p:nvPicPr>
          <p:cNvPr id="5" name="Picture 4" descr="A person with many arms&#10;&#10;Description automatically generated">
            <a:extLst>
              <a:ext uri="{FF2B5EF4-FFF2-40B4-BE49-F238E27FC236}">
                <a16:creationId xmlns:a16="http://schemas.microsoft.com/office/drawing/2014/main" id="{4BEF0FD6-DFEE-2200-16F1-C9E8D99DB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33" y="1876096"/>
            <a:ext cx="49149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669000" y="102525"/>
            <a:ext cx="41241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chemeClr val="accent5">
                    <a:lumMod val="75000"/>
                  </a:schemeClr>
                </a:solidFill>
              </a:rPr>
              <a:t>לוח</a:t>
            </a:r>
            <a:r>
              <a:rPr lang="en-GB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2000" b="1" dirty="0" err="1">
                <a:solidFill>
                  <a:schemeClr val="accent5">
                    <a:lumMod val="75000"/>
                  </a:schemeClr>
                </a:solidFill>
              </a:rPr>
              <a:t>זמנים</a:t>
            </a:r>
            <a:r>
              <a:rPr lang="he-IL" sz="2000" b="1" dirty="0">
                <a:solidFill>
                  <a:schemeClr val="accent5">
                    <a:lumMod val="75000"/>
                  </a:schemeClr>
                </a:solidFill>
              </a:rPr>
              <a:t> מתוכנן:</a:t>
            </a:r>
            <a:endParaRPr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ECEFE7-0FB6-A654-FCA2-96E566C3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29357"/>
              </p:ext>
            </p:extLst>
          </p:nvPr>
        </p:nvGraphicFramePr>
        <p:xfrm>
          <a:off x="1773622" y="953862"/>
          <a:ext cx="5242033" cy="2419960"/>
        </p:xfrm>
        <a:graphic>
          <a:graphicData uri="http://schemas.openxmlformats.org/drawingml/2006/table">
            <a:tbl>
              <a:tblPr rtl="1">
                <a:tableStyleId>{EEE4F1C1-FDF7-486A-92A6-6DF83024434B}</a:tableStyleId>
              </a:tblPr>
              <a:tblGrid>
                <a:gridCol w="2430781">
                  <a:extLst>
                    <a:ext uri="{9D8B030D-6E8A-4147-A177-3AD203B41FA5}">
                      <a16:colId xmlns:a16="http://schemas.microsoft.com/office/drawing/2014/main" val="3462772497"/>
                    </a:ext>
                  </a:extLst>
                </a:gridCol>
                <a:gridCol w="1405626">
                  <a:extLst>
                    <a:ext uri="{9D8B030D-6E8A-4147-A177-3AD203B41FA5}">
                      <a16:colId xmlns:a16="http://schemas.microsoft.com/office/drawing/2014/main" val="3426141317"/>
                    </a:ext>
                  </a:extLst>
                </a:gridCol>
                <a:gridCol w="1405626">
                  <a:extLst>
                    <a:ext uri="{9D8B030D-6E8A-4147-A177-3AD203B41FA5}">
                      <a16:colId xmlns:a16="http://schemas.microsoft.com/office/drawing/2014/main" val="3542210608"/>
                    </a:ext>
                  </a:extLst>
                </a:gridCol>
              </a:tblGrid>
              <a:tr h="48399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1" kern="100" dirty="0">
                          <a:solidFill>
                            <a:schemeClr val="accent4"/>
                          </a:solidFill>
                          <a:effectLst/>
                        </a:rPr>
                        <a:t>שלב</a:t>
                      </a:r>
                      <a:endParaRPr lang="en-US" sz="1600" b="1" kern="100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1" kern="100" dirty="0">
                          <a:solidFill>
                            <a:schemeClr val="accent4"/>
                          </a:solidFill>
                          <a:effectLst/>
                        </a:rPr>
                        <a:t>מתאריך</a:t>
                      </a:r>
                      <a:endParaRPr lang="en-US" sz="1600" b="1" kern="100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600" b="1" kern="100" dirty="0">
                          <a:solidFill>
                            <a:schemeClr val="accent4"/>
                          </a:solidFill>
                          <a:effectLst/>
                        </a:rPr>
                        <a:t>עד תאריך</a:t>
                      </a:r>
                      <a:endParaRPr lang="en-US" sz="1600" b="1" kern="100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49688"/>
                  </a:ext>
                </a:extLst>
              </a:tr>
              <a:tr h="48399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 kern="100">
                          <a:effectLst/>
                        </a:rPr>
                        <a:t>כתיבת </a:t>
                      </a:r>
                      <a:r>
                        <a:rPr lang="en-US" sz="1200" kern="100">
                          <a:effectLst/>
                        </a:rPr>
                        <a:t>STP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01/05/2024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06/05/2024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41870056"/>
                  </a:ext>
                </a:extLst>
              </a:tr>
              <a:tr h="48399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 kern="100">
                          <a:effectLst/>
                        </a:rPr>
                        <a:t>תכנון וכתיבת תסריטים (</a:t>
                      </a:r>
                      <a:r>
                        <a:rPr lang="en-US" sz="1200" kern="100">
                          <a:effectLst/>
                        </a:rPr>
                        <a:t>STD</a:t>
                      </a:r>
                      <a:r>
                        <a:rPr lang="he-IL" sz="1200" kern="100">
                          <a:effectLst/>
                        </a:rPr>
                        <a:t>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06/05/2024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10/05/2024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6911351"/>
                  </a:ext>
                </a:extLst>
              </a:tr>
              <a:tr h="48399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 kern="100">
                          <a:effectLst/>
                        </a:rPr>
                        <a:t>ביצוע סבב בדיקות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10/05/2024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27/05/2024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84025078"/>
                  </a:ext>
                </a:extLst>
              </a:tr>
              <a:tr h="48399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 kern="100">
                          <a:effectLst/>
                        </a:rPr>
                        <a:t>כתיבת </a:t>
                      </a:r>
                      <a:r>
                        <a:rPr lang="en-US" sz="1200" kern="100">
                          <a:effectLst/>
                        </a:rPr>
                        <a:t>STR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27/05/2024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28/05/2024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28230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86812" y="123398"/>
            <a:ext cx="3345600" cy="13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chemeClr val="accent5"/>
                </a:solidFill>
              </a:rPr>
              <a:t>סוגי</a:t>
            </a:r>
            <a:r>
              <a:rPr lang="en-GB" sz="1600" b="1" dirty="0">
                <a:solidFill>
                  <a:schemeClr val="accent5"/>
                </a:solidFill>
              </a:rPr>
              <a:t> </a:t>
            </a:r>
            <a:r>
              <a:rPr lang="en-GB" sz="1600" b="1" dirty="0" err="1">
                <a:solidFill>
                  <a:schemeClr val="accent5"/>
                </a:solidFill>
              </a:rPr>
              <a:t>בדיקות</a:t>
            </a:r>
            <a:r>
              <a:rPr lang="en-GB" sz="1600" b="1" dirty="0">
                <a:solidFill>
                  <a:schemeClr val="accent5"/>
                </a:solidFill>
              </a:rPr>
              <a:t> </a:t>
            </a:r>
            <a:r>
              <a:rPr lang="en-GB" sz="1600" b="1" dirty="0" err="1">
                <a:solidFill>
                  <a:schemeClr val="accent5"/>
                </a:solidFill>
              </a:rPr>
              <a:t>בהם</a:t>
            </a:r>
            <a:r>
              <a:rPr lang="en-GB" sz="1600" b="1" dirty="0">
                <a:solidFill>
                  <a:schemeClr val="accent5"/>
                </a:solidFill>
              </a:rPr>
              <a:t> </a:t>
            </a:r>
            <a:r>
              <a:rPr lang="en-GB" sz="1600" b="1" dirty="0" err="1">
                <a:solidFill>
                  <a:schemeClr val="accent5"/>
                </a:solidFill>
              </a:rPr>
              <a:t>השתמש</a:t>
            </a:r>
            <a:r>
              <a:rPr lang="he-IL" sz="1600" b="1" dirty="0" err="1">
                <a:solidFill>
                  <a:schemeClr val="accent5"/>
                </a:solidFill>
              </a:rPr>
              <a:t>תי</a:t>
            </a:r>
            <a:endParaRPr sz="1600" b="1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5D7F6-4FDF-D5A6-83FC-DDA7A0E1DA40}"/>
              </a:ext>
            </a:extLst>
          </p:cNvPr>
          <p:cNvSpPr txBox="1"/>
          <p:nvPr/>
        </p:nvSpPr>
        <p:spPr>
          <a:xfrm>
            <a:off x="575441" y="518067"/>
            <a:ext cx="6580132" cy="4226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Functional Testing 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בדיקות פונקציונליות מתמקדות בבדיקת התפקודיות של האפליקציה בהתאם לדרישות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Negative Testing 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בדיקות שליליות בוחנות את תגובת האפליקציה לקלט לא תקין או בלתי צפוי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:GUI Testing 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בדיקות ממשק משתמש מתמקדות בבדיקת המראה והתחושה של האפליקציה, כולל תצוגת רכיבים ותגובה לפעולות משתמש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Usability Testing 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בדיקות שמישות בודקות את קלות השימוש והניווט באפליקציה מנקודת מבט של המשתמש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:Accessibility Testing 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בדיקות נגישות בוחנות את ההתאמות שנעשו באפליקציה עבור משתמשים עם מוגבלויות שונות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:Error-Handling Testing 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בדיקות ניהול שגיאות בוחנות כיצד האפליקציה מתמודדת עם מצבים לא תקינים ומציגה הודעות שגיאה מתאימות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E28DDE-3EDA-D226-B3B6-871247C311E6}"/>
              </a:ext>
            </a:extLst>
          </p:cNvPr>
          <p:cNvSpPr txBox="1"/>
          <p:nvPr/>
        </p:nvSpPr>
        <p:spPr>
          <a:xfrm>
            <a:off x="149772" y="85543"/>
            <a:ext cx="69427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b="1" kern="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רמות בדיקות</a:t>
            </a:r>
            <a:r>
              <a:rPr lang="he-IL" b="1" kern="0" dirty="0">
                <a:solidFill>
                  <a:schemeClr val="accent5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שהשתמשתי:</a:t>
            </a:r>
            <a:endParaRPr lang="en-US" kern="100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Test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בדיקות מערכת בודקות את האפליקציה בשלמותה כדי לוודא שהיא פועלת בהתאם לדרישות המקוריות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Smoke Test 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בדיקות מהירות לבדיקת פעולות בסיסיות של האפליקציה לאחר שינויים או עדכונים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Sanity Test 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בדיקות שפיות נועדו לבדוק במהירות שכל הפונקציות הבסיסיות של האפליקציה פועלות לאחר שינויים קטנים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Regression Testing 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:בדיקות נסיגה בודקות שכל הפונקציות הקיימות עדיין פועלות לאחר עדכונים או שינויים באפליקציה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F6278-4E97-DBD0-95E6-54B602A21475}"/>
              </a:ext>
            </a:extLst>
          </p:cNvPr>
          <p:cNvSpPr txBox="1"/>
          <p:nvPr/>
        </p:nvSpPr>
        <p:spPr>
          <a:xfrm>
            <a:off x="2461392" y="2689784"/>
            <a:ext cx="45759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kern="1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בדיקות שלא נעשו</a:t>
            </a:r>
            <a:r>
              <a:rPr lang="en-US" sz="1800" b="1" kern="1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kern="100" dirty="0"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Recovery Testing 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בדיקות התאוששות לא בוצעו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Security Testing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-בדיקות אבטחת מידע לא בוצעו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Load Stress Testing 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-בדיקות עומס לא בוצעו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Install/Uninstall Testing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בדיקות התקנה/הסרה לא בוצעו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EA68-D704-8926-302E-006ADC7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1800" b="1" u="sng" kern="1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תוצאות הבדיקות וסטטיסטיקה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6137B-CE98-9218-F4F2-D0F34D980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16A0-0EF5-95E8-94E4-99D74AF2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17" y="1269730"/>
            <a:ext cx="8225090" cy="27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2926063" y="0"/>
            <a:ext cx="25908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chemeClr val="accent5"/>
                </a:solidFill>
              </a:rPr>
              <a:t>מסקנות</a:t>
            </a:r>
            <a:r>
              <a:rPr lang="en-GB" sz="1600" b="1" dirty="0">
                <a:solidFill>
                  <a:schemeClr val="accent5"/>
                </a:solidFill>
              </a:rPr>
              <a:t> </a:t>
            </a:r>
            <a:r>
              <a:rPr lang="en-GB" sz="1600" b="1" dirty="0" err="1">
                <a:solidFill>
                  <a:schemeClr val="accent5"/>
                </a:solidFill>
              </a:rPr>
              <a:t>והמלצות</a:t>
            </a:r>
            <a:endParaRPr sz="1600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9267-12CA-EA10-0590-5C7E65CED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206" y="466673"/>
            <a:ext cx="6700345" cy="3994967"/>
          </a:xfrm>
        </p:spPr>
        <p:txBody>
          <a:bodyPr>
            <a:noAutofit/>
          </a:bodyPr>
          <a:lstStyle/>
          <a:p>
            <a:pPr marL="114300" indent="0" algn="r" rtl="1">
              <a:lnSpc>
                <a:spcPct val="120000"/>
              </a:lnSpc>
              <a:spcAft>
                <a:spcPts val="80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רוב הבדיקות הפונקציונליות והבדיקות של ממשק המשתמש עברו בהצלחה, עם אחוז גבוה של בדיקות שעברו ללא תקלות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נתגלו מספר באגים בינוניים וויזואליים שדורשים תיקון, אך אין תקלות קריטיות שמונעות את השימוש הבסיסי באפליקציה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 algn="r" rtl="1">
              <a:lnSpc>
                <a:spcPct val="120000"/>
              </a:lnSpc>
              <a:spcAft>
                <a:spcPts val="80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נגישות ושמישות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האפליקציה עומדת ברוב הדרישות הנגישות, כולל תמיכה בקוראי מסך והתאמת גודל הטקסט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ישנם מספר שדות קלט שמקבלים גם תווים שאינם בעברית, מה שעלול להוביל לבעיות בשימוש עבור משתמשים מסוימים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 algn="r" rtl="1">
              <a:lnSpc>
                <a:spcPct val="120000"/>
              </a:lnSpc>
              <a:spcAft>
                <a:spcPts val="80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ביצועים ותגובה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האפליקציה מציגה ביצועים טובים מבחינת מהירות ותגובה לפעולות משתמש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בחלק מהבדיקות, כמו חידוש מרשמים, ישנם תהליכים שמציגים הודעות שגיאה ברורות ומובנות למשתמש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 algn="r" rtl="1">
              <a:lnSpc>
                <a:spcPct val="120000"/>
              </a:lnSpc>
              <a:spcAft>
                <a:spcPts val="80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המלצות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לתקן את הבאגים הבינוניים שזוהו, כולל שדות קלט שמקבלים תווים זרים ולינקים שאינם פועלים בצורה תקינה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 algn="r" rtl="1">
              <a:lnSpc>
                <a:spcPct val="120000"/>
              </a:lnSpc>
              <a:spcAft>
                <a:spcPts val="80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לשפר את התצוגה והתגובה של פעולות מהירות כדי למנוע בלבול אצל המשתמשים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 algn="r" rtl="1">
              <a:lnSpc>
                <a:spcPct val="120000"/>
              </a:lnSpc>
              <a:spcAft>
                <a:spcPts val="80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שיפור חוויית המשתמש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114300" indent="0" algn="r" rtl="1">
              <a:lnSpc>
                <a:spcPct val="120000"/>
              </a:lnSpc>
              <a:spcAft>
                <a:spcPts val="800"/>
              </a:spcAft>
              <a:buNone/>
            </a:pPr>
            <a:r>
              <a:rPr lang="he-IL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להוסיף אפשרות להזמין תור לרופא אונליין ישירות מהאפליקציה, ולא רק באמצעות שיחה טלפונית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F79D9"/>
      </a:accent1>
      <a:accent2>
        <a:srgbClr val="7030A0"/>
      </a:accent2>
      <a:accent3>
        <a:srgbClr val="409EC4"/>
      </a:accent3>
      <a:accent4>
        <a:srgbClr val="D828BF"/>
      </a:accent4>
      <a:accent5>
        <a:srgbClr val="061FD8"/>
      </a:accent5>
      <a:accent6>
        <a:srgbClr val="8535B1"/>
      </a:accent6>
      <a:hlink>
        <a:srgbClr val="3783CF"/>
      </a:hlink>
      <a:folHlink>
        <a:srgbClr val="74C5DE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436</Words>
  <Application>Microsoft Office PowerPoint</Application>
  <PresentationFormat>On-screen Show (16:9)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Segoe UI</vt:lpstr>
      <vt:lpstr>Symbol</vt:lpstr>
      <vt:lpstr>Trebuchet MS</vt:lpstr>
      <vt:lpstr>ui-sans-serif</vt:lpstr>
      <vt:lpstr>Wingdings 3</vt:lpstr>
      <vt:lpstr>Facet</vt:lpstr>
      <vt:lpstr>מסמך STR</vt:lpstr>
      <vt:lpstr>תוכן עניינים:</vt:lpstr>
      <vt:lpstr>לוח זמנים מתוכנן:</vt:lpstr>
      <vt:lpstr>סוגי בדיקות בהם השתמשתי</vt:lpstr>
      <vt:lpstr>PowerPoint Presentation</vt:lpstr>
      <vt:lpstr>תוצאות הבדיקות וסטטיסטיקה </vt:lpstr>
      <vt:lpstr>מסקנות והמלצות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מסמך STR</dc:title>
  <dc:creator>Zarina Hafizov (Polybid)</dc:creator>
  <cp:lastModifiedBy>Daniel Halali (Polybid)</cp:lastModifiedBy>
  <cp:revision>3</cp:revision>
  <dcterms:modified xsi:type="dcterms:W3CDTF">2024-05-28T14:11:15Z</dcterms:modified>
</cp:coreProperties>
</file>