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Alice" charset="1" panose="00000500000000000000"/>
      <p:regular r:id="rId16"/>
    </p:embeddedFont>
    <p:embeddedFont>
      <p:font typeface="Alice Italics" charset="1" panose="00000500000000000000"/>
      <p:regular r:id="rId17"/>
    </p:embeddedFont>
    <p:embeddedFont>
      <p:font typeface="TT Hoves" charset="1" panose="02000003020000060003"/>
      <p:regular r:id="rId18"/>
    </p:embeddedFont>
    <p:embeddedFont>
      <p:font typeface="TT Hoves Bold" charset="1" panose="02000003020000060003"/>
      <p:regular r:id="rId19"/>
    </p:embeddedFont>
    <p:embeddedFont>
      <p:font typeface="Nunito Bold" charset="1" panose="00000000000000000000"/>
      <p:regular r:id="rId20"/>
    </p:embeddedFont>
    <p:embeddedFont>
      <p:font typeface="Alice Bold" charset="1" panose="00000500000000000000"/>
      <p:regular r:id="rId21"/>
    </p:embeddedFont>
    <p:embeddedFont>
      <p:font typeface="Nunito" charset="1" panose="00000000000000000000"/>
      <p:regular r:id="rId22"/>
    </p:embeddedFont>
    <p:embeddedFont>
      <p:font typeface="Open Sans Bold" charset="1" panose="020B0806030504020204"/>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35.png" Type="http://schemas.openxmlformats.org/officeDocument/2006/relationships/image"/><Relationship Id="rId7" Target="../media/image36.svg" Type="http://schemas.openxmlformats.org/officeDocument/2006/relationships/image"/><Relationship Id="rId8" Target="../media/image37.png" Type="http://schemas.openxmlformats.org/officeDocument/2006/relationships/image"/><Relationship Id="rId9" Target="../media/image3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17.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2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22.png" Type="http://schemas.openxmlformats.org/officeDocument/2006/relationships/image"/><Relationship Id="rId9" Target="../media/image2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24.png" Type="http://schemas.openxmlformats.org/officeDocument/2006/relationships/image"/><Relationship Id="rId9" Target="../media/image2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3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5780C0"/>
        </a:solidFill>
      </p:bgPr>
    </p:bg>
    <p:spTree>
      <p:nvGrpSpPr>
        <p:cNvPr id="1" name=""/>
        <p:cNvGrpSpPr/>
        <p:nvPr/>
      </p:nvGrpSpPr>
      <p:grpSpPr>
        <a:xfrm>
          <a:off x="0" y="0"/>
          <a:ext cx="0" cy="0"/>
          <a:chOff x="0" y="0"/>
          <a:chExt cx="0" cy="0"/>
        </a:xfrm>
      </p:grpSpPr>
      <p:sp>
        <p:nvSpPr>
          <p:cNvPr name="Freeform 2" id="2"/>
          <p:cNvSpPr/>
          <p:nvPr/>
        </p:nvSpPr>
        <p:spPr>
          <a:xfrm flipH="false" flipV="false" rot="0">
            <a:off x="-3140556" y="7889271"/>
            <a:ext cx="8338513" cy="8338513"/>
          </a:xfrm>
          <a:custGeom>
            <a:avLst/>
            <a:gdLst/>
            <a:ahLst/>
            <a:cxnLst/>
            <a:rect r="r" b="b" t="t" l="l"/>
            <a:pathLst>
              <a:path h="8338513" w="8338513">
                <a:moveTo>
                  <a:pt x="0" y="0"/>
                </a:moveTo>
                <a:lnTo>
                  <a:pt x="8338512" y="0"/>
                </a:lnTo>
                <a:lnTo>
                  <a:pt x="8338512" y="8338512"/>
                </a:lnTo>
                <a:lnTo>
                  <a:pt x="0" y="8338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090770" y="-5871599"/>
            <a:ext cx="8338513" cy="8338513"/>
          </a:xfrm>
          <a:custGeom>
            <a:avLst/>
            <a:gdLst/>
            <a:ahLst/>
            <a:cxnLst/>
            <a:rect r="r" b="b" t="t" l="l"/>
            <a:pathLst>
              <a:path h="8338513" w="8338513">
                <a:moveTo>
                  <a:pt x="0" y="0"/>
                </a:moveTo>
                <a:lnTo>
                  <a:pt x="8338513" y="0"/>
                </a:lnTo>
                <a:lnTo>
                  <a:pt x="8338513" y="8338512"/>
                </a:lnTo>
                <a:lnTo>
                  <a:pt x="0" y="8338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4003907" y="3655949"/>
            <a:ext cx="10280186" cy="1584961"/>
          </a:xfrm>
          <a:prstGeom prst="rect">
            <a:avLst/>
          </a:prstGeom>
        </p:spPr>
        <p:txBody>
          <a:bodyPr anchor="t" rtlCol="false" tIns="0" lIns="0" bIns="0" rIns="0">
            <a:spAutoFit/>
          </a:bodyPr>
          <a:lstStyle/>
          <a:p>
            <a:pPr algn="ctr">
              <a:lnSpc>
                <a:spcPts val="10920"/>
              </a:lnSpc>
            </a:pPr>
            <a:r>
              <a:rPr lang="en-US" sz="14000" spc="-868">
                <a:solidFill>
                  <a:srgbClr val="FBF9F5"/>
                </a:solidFill>
                <a:latin typeface="Alice"/>
                <a:ea typeface="Alice"/>
                <a:cs typeface="Alice"/>
                <a:sym typeface="Alice"/>
              </a:rPr>
              <a:t>DATA</a:t>
            </a:r>
          </a:p>
        </p:txBody>
      </p:sp>
      <p:sp>
        <p:nvSpPr>
          <p:cNvPr name="Freeform 5" id="5"/>
          <p:cNvSpPr/>
          <p:nvPr/>
        </p:nvSpPr>
        <p:spPr>
          <a:xfrm flipH="false" flipV="false" rot="0">
            <a:off x="8591252" y="3355968"/>
            <a:ext cx="1105497" cy="1105497"/>
          </a:xfrm>
          <a:custGeom>
            <a:avLst/>
            <a:gdLst/>
            <a:ahLst/>
            <a:cxnLst/>
            <a:rect r="r" b="b" t="t" l="l"/>
            <a:pathLst>
              <a:path h="1105497" w="1105497">
                <a:moveTo>
                  <a:pt x="0" y="0"/>
                </a:moveTo>
                <a:lnTo>
                  <a:pt x="1105496" y="0"/>
                </a:lnTo>
                <a:lnTo>
                  <a:pt x="1105496" y="1105497"/>
                </a:lnTo>
                <a:lnTo>
                  <a:pt x="0" y="110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4003907" y="5607912"/>
            <a:ext cx="10280186" cy="1508383"/>
          </a:xfrm>
          <a:prstGeom prst="rect">
            <a:avLst/>
          </a:prstGeom>
        </p:spPr>
        <p:txBody>
          <a:bodyPr anchor="t" rtlCol="false" tIns="0" lIns="0" bIns="0" rIns="0">
            <a:spAutoFit/>
          </a:bodyPr>
          <a:lstStyle/>
          <a:p>
            <a:pPr algn="ctr">
              <a:lnSpc>
                <a:spcPts val="10497"/>
              </a:lnSpc>
            </a:pPr>
            <a:r>
              <a:rPr lang="en-US" sz="13458" i="true" spc="-834">
                <a:solidFill>
                  <a:srgbClr val="FBF9F5"/>
                </a:solidFill>
                <a:latin typeface="Alice Italics"/>
                <a:ea typeface="Alice Italics"/>
                <a:cs typeface="Alice Italics"/>
                <a:sym typeface="Alice Italics"/>
              </a:rPr>
              <a:t>SCIENCE</a:t>
            </a:r>
          </a:p>
        </p:txBody>
      </p:sp>
      <p:sp>
        <p:nvSpPr>
          <p:cNvPr name="Freeform 7" id="7"/>
          <p:cNvSpPr/>
          <p:nvPr/>
        </p:nvSpPr>
        <p:spPr>
          <a:xfrm flipH="false" flipV="false" rot="0">
            <a:off x="7753494" y="5347290"/>
            <a:ext cx="1105497" cy="1105497"/>
          </a:xfrm>
          <a:custGeom>
            <a:avLst/>
            <a:gdLst/>
            <a:ahLst/>
            <a:cxnLst/>
            <a:rect r="r" b="b" t="t" l="l"/>
            <a:pathLst>
              <a:path h="1105497" w="1105497">
                <a:moveTo>
                  <a:pt x="0" y="0"/>
                </a:moveTo>
                <a:lnTo>
                  <a:pt x="1105497" y="0"/>
                </a:lnTo>
                <a:lnTo>
                  <a:pt x="1105497" y="1105496"/>
                </a:lnTo>
                <a:lnTo>
                  <a:pt x="0" y="11054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79398" y="1028700"/>
            <a:ext cx="5277354" cy="352918"/>
          </a:xfrm>
          <a:custGeom>
            <a:avLst/>
            <a:gdLst/>
            <a:ahLst/>
            <a:cxnLst/>
            <a:rect r="r" b="b" t="t" l="l"/>
            <a:pathLst>
              <a:path h="352918" w="5277354">
                <a:moveTo>
                  <a:pt x="0" y="0"/>
                </a:moveTo>
                <a:lnTo>
                  <a:pt x="5277354" y="0"/>
                </a:lnTo>
                <a:lnTo>
                  <a:pt x="5277354" y="352918"/>
                </a:lnTo>
                <a:lnTo>
                  <a:pt x="0" y="35291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5633121" y="8418582"/>
            <a:ext cx="4578840" cy="605024"/>
          </a:xfrm>
          <a:prstGeom prst="rect">
            <a:avLst/>
          </a:prstGeom>
        </p:spPr>
        <p:txBody>
          <a:bodyPr anchor="t" rtlCol="false" tIns="0" lIns="0" bIns="0" rIns="0">
            <a:spAutoFit/>
          </a:bodyPr>
          <a:lstStyle/>
          <a:p>
            <a:pPr algn="l">
              <a:lnSpc>
                <a:spcPts val="4977"/>
              </a:lnSpc>
            </a:pPr>
            <a:r>
              <a:rPr lang="en-US" sz="3555">
                <a:solidFill>
                  <a:srgbClr val="FBF9F5"/>
                </a:solidFill>
                <a:latin typeface="TT Hoves"/>
                <a:ea typeface="TT Hoves"/>
                <a:cs typeface="TT Hoves"/>
                <a:sym typeface="TT Hoves"/>
              </a:rPr>
              <a:t>PRESENTED BY</a:t>
            </a:r>
          </a:p>
        </p:txBody>
      </p:sp>
      <p:sp>
        <p:nvSpPr>
          <p:cNvPr name="TextBox 10" id="10"/>
          <p:cNvSpPr txBox="true"/>
          <p:nvPr/>
        </p:nvSpPr>
        <p:spPr>
          <a:xfrm rot="0">
            <a:off x="8703675" y="8380415"/>
            <a:ext cx="4306971" cy="605090"/>
          </a:xfrm>
          <a:prstGeom prst="rect">
            <a:avLst/>
          </a:prstGeom>
        </p:spPr>
        <p:txBody>
          <a:bodyPr anchor="t" rtlCol="false" tIns="0" lIns="0" bIns="0" rIns="0">
            <a:spAutoFit/>
          </a:bodyPr>
          <a:lstStyle/>
          <a:p>
            <a:pPr algn="r">
              <a:lnSpc>
                <a:spcPts val="4977"/>
              </a:lnSpc>
            </a:pPr>
            <a:r>
              <a:rPr lang="en-US" b="true" sz="3555">
                <a:solidFill>
                  <a:srgbClr val="FBF9F5"/>
                </a:solidFill>
                <a:latin typeface="TT Hoves Bold"/>
                <a:ea typeface="TT Hoves Bold"/>
                <a:cs typeface="TT Hoves Bold"/>
                <a:sym typeface="TT Hoves Bold"/>
              </a:rPr>
              <a:t>AZ-ZAHRA INTAN</a:t>
            </a:r>
          </a:p>
        </p:txBody>
      </p:sp>
      <p:sp>
        <p:nvSpPr>
          <p:cNvPr name="Freeform 11" id="11"/>
          <p:cNvSpPr/>
          <p:nvPr/>
        </p:nvSpPr>
        <p:spPr>
          <a:xfrm flipH="true" flipV="false" rot="0">
            <a:off x="13010646" y="8905382"/>
            <a:ext cx="5277354" cy="352918"/>
          </a:xfrm>
          <a:custGeom>
            <a:avLst/>
            <a:gdLst/>
            <a:ahLst/>
            <a:cxnLst/>
            <a:rect r="r" b="b" t="t" l="l"/>
            <a:pathLst>
              <a:path h="352918" w="5277354">
                <a:moveTo>
                  <a:pt x="5277354" y="0"/>
                </a:moveTo>
                <a:lnTo>
                  <a:pt x="0" y="0"/>
                </a:lnTo>
                <a:lnTo>
                  <a:pt x="0" y="352918"/>
                </a:lnTo>
                <a:lnTo>
                  <a:pt x="5277354" y="352918"/>
                </a:lnTo>
                <a:lnTo>
                  <a:pt x="527735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2" id="12"/>
          <p:cNvSpPr txBox="true"/>
          <p:nvPr/>
        </p:nvSpPr>
        <p:spPr>
          <a:xfrm rot="0">
            <a:off x="-39699" y="6919511"/>
            <a:ext cx="18367398" cy="1296538"/>
          </a:xfrm>
          <a:prstGeom prst="rect">
            <a:avLst/>
          </a:prstGeom>
        </p:spPr>
        <p:txBody>
          <a:bodyPr anchor="t" rtlCol="false" tIns="0" lIns="0" bIns="0" rIns="0">
            <a:spAutoFit/>
          </a:bodyPr>
          <a:lstStyle/>
          <a:p>
            <a:pPr algn="ctr">
              <a:lnSpc>
                <a:spcPts val="5179"/>
              </a:lnSpc>
            </a:pPr>
            <a:r>
              <a:rPr lang="en-US" sz="3699">
                <a:solidFill>
                  <a:srgbClr val="FBF9F5"/>
                </a:solidFill>
                <a:latin typeface="Alice"/>
                <a:ea typeface="Alice"/>
                <a:cs typeface="Alice"/>
                <a:sym typeface="Alice"/>
              </a:rPr>
              <a:t>Machine Learning (Classification) Implementation using a Dataset digits </a:t>
            </a:r>
          </a:p>
          <a:p>
            <a:pPr algn="ctr">
              <a:lnSpc>
                <a:spcPts val="5179"/>
              </a:lnSpc>
            </a:pPr>
            <a:r>
              <a:rPr lang="en-US" sz="3699">
                <a:solidFill>
                  <a:srgbClr val="FBF9F5"/>
                </a:solidFill>
                <a:latin typeface="Alice"/>
                <a:ea typeface="Alice"/>
                <a:cs typeface="Alice"/>
                <a:sym typeface="Alice"/>
              </a:rPr>
              <a:t>from Scikit-Learn</a:t>
            </a:r>
          </a:p>
        </p:txBody>
      </p:sp>
      <p:sp>
        <p:nvSpPr>
          <p:cNvPr name="TextBox 13" id="13"/>
          <p:cNvSpPr txBox="true"/>
          <p:nvPr/>
        </p:nvSpPr>
        <p:spPr>
          <a:xfrm rot="0">
            <a:off x="6854580" y="2149762"/>
            <a:ext cx="4578840" cy="669859"/>
          </a:xfrm>
          <a:prstGeom prst="rect">
            <a:avLst/>
          </a:prstGeom>
        </p:spPr>
        <p:txBody>
          <a:bodyPr anchor="t" rtlCol="false" tIns="0" lIns="0" bIns="0" rIns="0">
            <a:spAutoFit/>
          </a:bodyPr>
          <a:lstStyle/>
          <a:p>
            <a:pPr algn="ctr">
              <a:lnSpc>
                <a:spcPts val="5599"/>
              </a:lnSpc>
            </a:pPr>
            <a:r>
              <a:rPr lang="en-US" sz="3999" b="true">
                <a:solidFill>
                  <a:srgbClr val="FBF9F5"/>
                </a:solidFill>
                <a:latin typeface="Nunito Bold"/>
                <a:ea typeface="Nunito Bold"/>
                <a:cs typeface="Nunito Bold"/>
                <a:sym typeface="Nunito Bold"/>
              </a:rPr>
              <a:t>dibimbing.id</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5780C0"/>
        </a:solidFill>
      </p:bgPr>
    </p:bg>
    <p:spTree>
      <p:nvGrpSpPr>
        <p:cNvPr id="1" name=""/>
        <p:cNvGrpSpPr/>
        <p:nvPr/>
      </p:nvGrpSpPr>
      <p:grpSpPr>
        <a:xfrm>
          <a:off x="0" y="0"/>
          <a:ext cx="0" cy="0"/>
          <a:chOff x="0" y="0"/>
          <a:chExt cx="0" cy="0"/>
        </a:xfrm>
      </p:grpSpPr>
      <p:sp>
        <p:nvSpPr>
          <p:cNvPr name="TextBox 2" id="2"/>
          <p:cNvSpPr txBox="true"/>
          <p:nvPr/>
        </p:nvSpPr>
        <p:spPr>
          <a:xfrm rot="0">
            <a:off x="3318120" y="3461596"/>
            <a:ext cx="11472911" cy="2550343"/>
          </a:xfrm>
          <a:prstGeom prst="rect">
            <a:avLst/>
          </a:prstGeom>
        </p:spPr>
        <p:txBody>
          <a:bodyPr anchor="t" rtlCol="false" tIns="0" lIns="0" bIns="0" rIns="0">
            <a:spAutoFit/>
          </a:bodyPr>
          <a:lstStyle/>
          <a:p>
            <a:pPr algn="ctr">
              <a:lnSpc>
                <a:spcPts val="17669"/>
              </a:lnSpc>
            </a:pPr>
            <a:r>
              <a:rPr lang="en-US" sz="22652" spc="-1404">
                <a:solidFill>
                  <a:srgbClr val="FBF9F5"/>
                </a:solidFill>
                <a:latin typeface="Alice"/>
                <a:ea typeface="Alice"/>
                <a:cs typeface="Alice"/>
                <a:sym typeface="Alice"/>
              </a:rPr>
              <a:t>THANK</a:t>
            </a:r>
          </a:p>
        </p:txBody>
      </p:sp>
      <p:sp>
        <p:nvSpPr>
          <p:cNvPr name="TextBox 3" id="3"/>
          <p:cNvSpPr txBox="true"/>
          <p:nvPr/>
        </p:nvSpPr>
        <p:spPr>
          <a:xfrm rot="0">
            <a:off x="3407544" y="6038371"/>
            <a:ext cx="11472911" cy="2551328"/>
          </a:xfrm>
          <a:prstGeom prst="rect">
            <a:avLst/>
          </a:prstGeom>
        </p:spPr>
        <p:txBody>
          <a:bodyPr anchor="t" rtlCol="false" tIns="0" lIns="0" bIns="0" rIns="0">
            <a:spAutoFit/>
          </a:bodyPr>
          <a:lstStyle/>
          <a:p>
            <a:pPr algn="ctr">
              <a:lnSpc>
                <a:spcPts val="17669"/>
              </a:lnSpc>
            </a:pPr>
            <a:r>
              <a:rPr lang="en-US" sz="22652" i="true" spc="-1404">
                <a:solidFill>
                  <a:srgbClr val="FBF9F5"/>
                </a:solidFill>
                <a:latin typeface="Alice Italics"/>
                <a:ea typeface="Alice Italics"/>
                <a:cs typeface="Alice Italics"/>
                <a:sym typeface="Alice Italics"/>
              </a:rPr>
              <a:t>YOU</a:t>
            </a:r>
          </a:p>
        </p:txBody>
      </p:sp>
      <p:sp>
        <p:nvSpPr>
          <p:cNvPr name="Freeform 4" id="4"/>
          <p:cNvSpPr/>
          <p:nvPr/>
        </p:nvSpPr>
        <p:spPr>
          <a:xfrm flipH="false" flipV="false" rot="0">
            <a:off x="-3140556" y="7441982"/>
            <a:ext cx="8338513" cy="8338513"/>
          </a:xfrm>
          <a:custGeom>
            <a:avLst/>
            <a:gdLst/>
            <a:ahLst/>
            <a:cxnLst/>
            <a:rect r="r" b="b" t="t" l="l"/>
            <a:pathLst>
              <a:path h="8338513" w="8338513">
                <a:moveTo>
                  <a:pt x="0" y="0"/>
                </a:moveTo>
                <a:lnTo>
                  <a:pt x="8338512" y="0"/>
                </a:lnTo>
                <a:lnTo>
                  <a:pt x="8338512" y="8338513"/>
                </a:lnTo>
                <a:lnTo>
                  <a:pt x="0" y="8338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118744" y="-4807211"/>
            <a:ext cx="8338513" cy="8338513"/>
          </a:xfrm>
          <a:custGeom>
            <a:avLst/>
            <a:gdLst/>
            <a:ahLst/>
            <a:cxnLst/>
            <a:rect r="r" b="b" t="t" l="l"/>
            <a:pathLst>
              <a:path h="8338513" w="8338513">
                <a:moveTo>
                  <a:pt x="0" y="0"/>
                </a:moveTo>
                <a:lnTo>
                  <a:pt x="8338512" y="0"/>
                </a:lnTo>
                <a:lnTo>
                  <a:pt x="8338512" y="8338513"/>
                </a:lnTo>
                <a:lnTo>
                  <a:pt x="0" y="8338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500299" y="6011953"/>
            <a:ext cx="1287402" cy="1287402"/>
          </a:xfrm>
          <a:custGeom>
            <a:avLst/>
            <a:gdLst/>
            <a:ahLst/>
            <a:cxnLst/>
            <a:rect r="r" b="b" t="t" l="l"/>
            <a:pathLst>
              <a:path h="1287402" w="1287402">
                <a:moveTo>
                  <a:pt x="0" y="0"/>
                </a:moveTo>
                <a:lnTo>
                  <a:pt x="1287402" y="0"/>
                </a:lnTo>
                <a:lnTo>
                  <a:pt x="1287402" y="1287402"/>
                </a:lnTo>
                <a:lnTo>
                  <a:pt x="0" y="12874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1121932" y="5281857"/>
            <a:ext cx="7166068" cy="7113951"/>
          </a:xfrm>
          <a:custGeom>
            <a:avLst/>
            <a:gdLst/>
            <a:ahLst/>
            <a:cxnLst/>
            <a:rect r="r" b="b" t="t" l="l"/>
            <a:pathLst>
              <a:path h="7113951" w="7166068">
                <a:moveTo>
                  <a:pt x="0" y="0"/>
                </a:moveTo>
                <a:lnTo>
                  <a:pt x="7166068" y="0"/>
                </a:lnTo>
                <a:lnTo>
                  <a:pt x="7166068" y="7113951"/>
                </a:lnTo>
                <a:lnTo>
                  <a:pt x="0" y="711395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2659118" y="5281857"/>
            <a:ext cx="1496853" cy="1919043"/>
          </a:xfrm>
          <a:custGeom>
            <a:avLst/>
            <a:gdLst/>
            <a:ahLst/>
            <a:cxnLst/>
            <a:rect r="r" b="b" t="t" l="l"/>
            <a:pathLst>
              <a:path h="1919043" w="1496853">
                <a:moveTo>
                  <a:pt x="0" y="0"/>
                </a:moveTo>
                <a:lnTo>
                  <a:pt x="1496853" y="0"/>
                </a:lnTo>
                <a:lnTo>
                  <a:pt x="1496853" y="1919043"/>
                </a:lnTo>
                <a:lnTo>
                  <a:pt x="0" y="191904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210634" y="962025"/>
            <a:ext cx="4578840" cy="669859"/>
          </a:xfrm>
          <a:prstGeom prst="rect">
            <a:avLst/>
          </a:prstGeom>
        </p:spPr>
        <p:txBody>
          <a:bodyPr anchor="t" rtlCol="false" tIns="0" lIns="0" bIns="0" rIns="0">
            <a:spAutoFit/>
          </a:bodyPr>
          <a:lstStyle/>
          <a:p>
            <a:pPr algn="ctr">
              <a:lnSpc>
                <a:spcPts val="5599"/>
              </a:lnSpc>
            </a:pPr>
            <a:r>
              <a:rPr lang="en-US" sz="3999" b="true">
                <a:solidFill>
                  <a:srgbClr val="FBF9F5"/>
                </a:solidFill>
                <a:latin typeface="Nunito Bold"/>
                <a:ea typeface="Nunito Bold"/>
                <a:cs typeface="Nunito Bold"/>
                <a:sym typeface="Nunito Bold"/>
              </a:rPr>
              <a:t>dibimbing.id</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5780C0"/>
        </a:solidFill>
      </p:bgPr>
    </p:bg>
    <p:spTree>
      <p:nvGrpSpPr>
        <p:cNvPr id="1" name=""/>
        <p:cNvGrpSpPr/>
        <p:nvPr/>
      </p:nvGrpSpPr>
      <p:grpSpPr>
        <a:xfrm>
          <a:off x="0" y="0"/>
          <a:ext cx="0" cy="0"/>
          <a:chOff x="0" y="0"/>
          <a:chExt cx="0" cy="0"/>
        </a:xfrm>
      </p:grpSpPr>
      <p:sp>
        <p:nvSpPr>
          <p:cNvPr name="Freeform 2" id="2"/>
          <p:cNvSpPr/>
          <p:nvPr/>
        </p:nvSpPr>
        <p:spPr>
          <a:xfrm flipH="false" flipV="false" rot="-471168">
            <a:off x="-2460915" y="-1213405"/>
            <a:ext cx="22588102" cy="11786882"/>
          </a:xfrm>
          <a:custGeom>
            <a:avLst/>
            <a:gdLst/>
            <a:ahLst/>
            <a:cxnLst/>
            <a:rect r="r" b="b" t="t" l="l"/>
            <a:pathLst>
              <a:path h="11786882" w="22588102">
                <a:moveTo>
                  <a:pt x="0" y="0"/>
                </a:moveTo>
                <a:lnTo>
                  <a:pt x="22588102" y="0"/>
                </a:lnTo>
                <a:lnTo>
                  <a:pt x="22588102" y="11786882"/>
                </a:lnTo>
                <a:lnTo>
                  <a:pt x="0" y="117868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143090" y="3181329"/>
            <a:ext cx="681973" cy="681973"/>
          </a:xfrm>
          <a:custGeom>
            <a:avLst/>
            <a:gdLst/>
            <a:ahLst/>
            <a:cxnLst/>
            <a:rect r="r" b="b" t="t" l="l"/>
            <a:pathLst>
              <a:path h="681973" w="681973">
                <a:moveTo>
                  <a:pt x="0" y="0"/>
                </a:moveTo>
                <a:lnTo>
                  <a:pt x="681973" y="0"/>
                </a:lnTo>
                <a:lnTo>
                  <a:pt x="681973" y="681973"/>
                </a:lnTo>
                <a:lnTo>
                  <a:pt x="0" y="6819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144000" y="3772513"/>
            <a:ext cx="663356" cy="657325"/>
          </a:xfrm>
          <a:custGeom>
            <a:avLst/>
            <a:gdLst/>
            <a:ahLst/>
            <a:cxnLst/>
            <a:rect r="r" b="b" t="t" l="l"/>
            <a:pathLst>
              <a:path h="657325" w="663356">
                <a:moveTo>
                  <a:pt x="0" y="0"/>
                </a:moveTo>
                <a:lnTo>
                  <a:pt x="663356" y="0"/>
                </a:lnTo>
                <a:lnTo>
                  <a:pt x="663356" y="657325"/>
                </a:lnTo>
                <a:lnTo>
                  <a:pt x="0" y="6573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144000" y="6517485"/>
            <a:ext cx="663356" cy="674391"/>
          </a:xfrm>
          <a:custGeom>
            <a:avLst/>
            <a:gdLst/>
            <a:ahLst/>
            <a:cxnLst/>
            <a:rect r="r" b="b" t="t" l="l"/>
            <a:pathLst>
              <a:path h="674391" w="663356">
                <a:moveTo>
                  <a:pt x="0" y="0"/>
                </a:moveTo>
                <a:lnTo>
                  <a:pt x="663356" y="0"/>
                </a:lnTo>
                <a:lnTo>
                  <a:pt x="663356" y="674391"/>
                </a:lnTo>
                <a:lnTo>
                  <a:pt x="0" y="6743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5024832" y="8058193"/>
            <a:ext cx="1200107" cy="1200107"/>
          </a:xfrm>
          <a:custGeom>
            <a:avLst/>
            <a:gdLst/>
            <a:ahLst/>
            <a:cxnLst/>
            <a:rect r="r" b="b" t="t" l="l"/>
            <a:pathLst>
              <a:path h="1200107" w="1200107">
                <a:moveTo>
                  <a:pt x="0" y="0"/>
                </a:moveTo>
                <a:lnTo>
                  <a:pt x="1200108" y="0"/>
                </a:lnTo>
                <a:lnTo>
                  <a:pt x="1200108" y="1200107"/>
                </a:lnTo>
                <a:lnTo>
                  <a:pt x="0" y="120010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6747811" y="1564479"/>
            <a:ext cx="1243142" cy="1266163"/>
          </a:xfrm>
          <a:custGeom>
            <a:avLst/>
            <a:gdLst/>
            <a:ahLst/>
            <a:cxnLst/>
            <a:rect r="r" b="b" t="t" l="l"/>
            <a:pathLst>
              <a:path h="1266163" w="1243142">
                <a:moveTo>
                  <a:pt x="0" y="0"/>
                </a:moveTo>
                <a:lnTo>
                  <a:pt x="1243142" y="0"/>
                </a:lnTo>
                <a:lnTo>
                  <a:pt x="1243142" y="1266163"/>
                </a:lnTo>
                <a:lnTo>
                  <a:pt x="0" y="126616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2666916" y="2907974"/>
            <a:ext cx="5097480" cy="5446026"/>
          </a:xfrm>
          <a:custGeom>
            <a:avLst/>
            <a:gdLst/>
            <a:ahLst/>
            <a:cxnLst/>
            <a:rect r="r" b="b" t="t" l="l"/>
            <a:pathLst>
              <a:path h="5446026" w="5097480">
                <a:moveTo>
                  <a:pt x="0" y="0"/>
                </a:moveTo>
                <a:lnTo>
                  <a:pt x="5097480" y="0"/>
                </a:lnTo>
                <a:lnTo>
                  <a:pt x="5097480" y="5446026"/>
                </a:lnTo>
                <a:lnTo>
                  <a:pt x="0" y="5446026"/>
                </a:lnTo>
                <a:lnTo>
                  <a:pt x="0" y="0"/>
                </a:lnTo>
                <a:close/>
              </a:path>
            </a:pathLst>
          </a:custGeom>
          <a:blipFill>
            <a:blip r:embed="rId14">
              <a:alphaModFix amt="83000"/>
            </a:blip>
            <a:stretch>
              <a:fillRect l="0" t="0" r="0" b="0"/>
            </a:stretch>
          </a:blipFill>
        </p:spPr>
      </p:sp>
      <p:sp>
        <p:nvSpPr>
          <p:cNvPr name="TextBox 9" id="9"/>
          <p:cNvSpPr txBox="true"/>
          <p:nvPr/>
        </p:nvSpPr>
        <p:spPr>
          <a:xfrm rot="0">
            <a:off x="10308999" y="6603314"/>
            <a:ext cx="4715833" cy="531309"/>
          </a:xfrm>
          <a:prstGeom prst="rect">
            <a:avLst/>
          </a:prstGeom>
        </p:spPr>
        <p:txBody>
          <a:bodyPr anchor="t" rtlCol="false" tIns="0" lIns="0" bIns="0" rIns="0">
            <a:spAutoFit/>
          </a:bodyPr>
          <a:lstStyle/>
          <a:p>
            <a:pPr algn="just" marL="0" indent="0" lvl="0">
              <a:lnSpc>
                <a:spcPts val="4111"/>
              </a:lnSpc>
              <a:spcBef>
                <a:spcPct val="0"/>
              </a:spcBef>
            </a:pPr>
            <a:r>
              <a:rPr lang="en-US" sz="3771" spc="-147">
                <a:solidFill>
                  <a:srgbClr val="5780C0"/>
                </a:solidFill>
                <a:latin typeface="TT Hoves"/>
                <a:ea typeface="TT Hoves"/>
                <a:cs typeface="TT Hoves"/>
                <a:sym typeface="TT Hoves"/>
              </a:rPr>
              <a:t>Write your topic here</a:t>
            </a:r>
          </a:p>
        </p:txBody>
      </p:sp>
      <p:sp>
        <p:nvSpPr>
          <p:cNvPr name="TextBox 10" id="10"/>
          <p:cNvSpPr txBox="true"/>
          <p:nvPr/>
        </p:nvSpPr>
        <p:spPr>
          <a:xfrm rot="0">
            <a:off x="210634" y="962025"/>
            <a:ext cx="4578840" cy="669859"/>
          </a:xfrm>
          <a:prstGeom prst="rect">
            <a:avLst/>
          </a:prstGeom>
        </p:spPr>
        <p:txBody>
          <a:bodyPr anchor="t" rtlCol="false" tIns="0" lIns="0" bIns="0" rIns="0">
            <a:spAutoFit/>
          </a:bodyPr>
          <a:lstStyle/>
          <a:p>
            <a:pPr algn="ctr">
              <a:lnSpc>
                <a:spcPts val="5599"/>
              </a:lnSpc>
            </a:pPr>
            <a:r>
              <a:rPr lang="en-US" sz="3999" b="true">
                <a:solidFill>
                  <a:srgbClr val="FBF9F5"/>
                </a:solidFill>
                <a:latin typeface="Nunito Bold"/>
                <a:ea typeface="Nunito Bold"/>
                <a:cs typeface="Nunito Bold"/>
                <a:sym typeface="Nunito Bold"/>
              </a:rPr>
              <a:t>dibimbing.id</a:t>
            </a:r>
          </a:p>
        </p:txBody>
      </p:sp>
      <p:sp>
        <p:nvSpPr>
          <p:cNvPr name="TextBox 11" id="11"/>
          <p:cNvSpPr txBox="true"/>
          <p:nvPr/>
        </p:nvSpPr>
        <p:spPr>
          <a:xfrm rot="0">
            <a:off x="6446490" y="2617435"/>
            <a:ext cx="5395020" cy="904880"/>
          </a:xfrm>
          <a:prstGeom prst="rect">
            <a:avLst/>
          </a:prstGeom>
        </p:spPr>
        <p:txBody>
          <a:bodyPr anchor="t" rtlCol="false" tIns="0" lIns="0" bIns="0" rIns="0">
            <a:spAutoFit/>
          </a:bodyPr>
          <a:lstStyle/>
          <a:p>
            <a:pPr algn="ctr">
              <a:lnSpc>
                <a:spcPts val="7351"/>
              </a:lnSpc>
            </a:pPr>
            <a:r>
              <a:rPr lang="en-US" sz="5251" u="sng">
                <a:solidFill>
                  <a:srgbClr val="FBF9F5"/>
                </a:solidFill>
                <a:latin typeface="Alice Bold"/>
                <a:ea typeface="Alice Bold"/>
                <a:cs typeface="Alice Bold"/>
                <a:sym typeface="Alice Bold"/>
              </a:rPr>
              <a:t>Machine Learning</a:t>
            </a:r>
          </a:p>
        </p:txBody>
      </p:sp>
      <p:sp>
        <p:nvSpPr>
          <p:cNvPr name="TextBox 12" id="12"/>
          <p:cNvSpPr txBox="true"/>
          <p:nvPr/>
        </p:nvSpPr>
        <p:spPr>
          <a:xfrm rot="0">
            <a:off x="692253" y="4091902"/>
            <a:ext cx="11149256" cy="4262098"/>
          </a:xfrm>
          <a:prstGeom prst="rect">
            <a:avLst/>
          </a:prstGeom>
        </p:spPr>
        <p:txBody>
          <a:bodyPr anchor="t" rtlCol="false" tIns="0" lIns="0" bIns="0" rIns="0">
            <a:spAutoFit/>
          </a:bodyPr>
          <a:lstStyle/>
          <a:p>
            <a:pPr algn="just">
              <a:lnSpc>
                <a:spcPts val="4821"/>
              </a:lnSpc>
            </a:pPr>
            <a:r>
              <a:rPr lang="en-US" sz="3443">
                <a:solidFill>
                  <a:srgbClr val="FBF9F5"/>
                </a:solidFill>
                <a:latin typeface="Nunito"/>
                <a:ea typeface="Nunito"/>
                <a:cs typeface="Nunito"/>
                <a:sym typeface="Nunito"/>
              </a:rPr>
              <a:t>Machine Learning is a branch of Artificial Intelligence that enables computers to learn from data and make decisions or predictions without being explicitly programmed. In machine learning, algorithms are used to find patterns in data and use those patterns to solve problems or make predictions based on new data.</a:t>
            </a:r>
          </a:p>
          <a:p>
            <a:pPr algn="just">
              <a:lnSpc>
                <a:spcPts val="4821"/>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5780C0"/>
        </a:solidFill>
      </p:bgPr>
    </p:bg>
    <p:spTree>
      <p:nvGrpSpPr>
        <p:cNvPr id="1" name=""/>
        <p:cNvGrpSpPr/>
        <p:nvPr/>
      </p:nvGrpSpPr>
      <p:grpSpPr>
        <a:xfrm>
          <a:off x="0" y="0"/>
          <a:ext cx="0" cy="0"/>
          <a:chOff x="0" y="0"/>
          <a:chExt cx="0" cy="0"/>
        </a:xfrm>
      </p:grpSpPr>
      <p:sp>
        <p:nvSpPr>
          <p:cNvPr name="Freeform 2" id="2"/>
          <p:cNvSpPr/>
          <p:nvPr/>
        </p:nvSpPr>
        <p:spPr>
          <a:xfrm flipH="false" flipV="false" rot="0">
            <a:off x="10639619" y="3165713"/>
            <a:ext cx="681973" cy="681973"/>
          </a:xfrm>
          <a:custGeom>
            <a:avLst/>
            <a:gdLst/>
            <a:ahLst/>
            <a:cxnLst/>
            <a:rect r="r" b="b" t="t" l="l"/>
            <a:pathLst>
              <a:path h="681973" w="681973">
                <a:moveTo>
                  <a:pt x="0" y="0"/>
                </a:moveTo>
                <a:lnTo>
                  <a:pt x="681973" y="0"/>
                </a:lnTo>
                <a:lnTo>
                  <a:pt x="681973" y="681973"/>
                </a:lnTo>
                <a:lnTo>
                  <a:pt x="0" y="6819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166796" y="8755484"/>
            <a:ext cx="1954408" cy="1005632"/>
          </a:xfrm>
          <a:custGeom>
            <a:avLst/>
            <a:gdLst/>
            <a:ahLst/>
            <a:cxnLst/>
            <a:rect r="r" b="b" t="t" l="l"/>
            <a:pathLst>
              <a:path h="1005632" w="1954408">
                <a:moveTo>
                  <a:pt x="0" y="0"/>
                </a:moveTo>
                <a:lnTo>
                  <a:pt x="1954408" y="0"/>
                </a:lnTo>
                <a:lnTo>
                  <a:pt x="1954408" y="1005632"/>
                </a:lnTo>
                <a:lnTo>
                  <a:pt x="0" y="10056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0" y="9239250"/>
            <a:ext cx="7792669" cy="0"/>
          </a:xfrm>
          <a:prstGeom prst="line">
            <a:avLst/>
          </a:prstGeom>
          <a:ln cap="flat" w="19050">
            <a:solidFill>
              <a:srgbClr val="FBF9F5"/>
            </a:solidFill>
            <a:prstDash val="solid"/>
            <a:headEnd type="none" len="sm" w="sm"/>
            <a:tailEnd type="none" len="sm" w="sm"/>
          </a:ln>
        </p:spPr>
      </p:sp>
      <p:sp>
        <p:nvSpPr>
          <p:cNvPr name="AutoShape 5" id="5"/>
          <p:cNvSpPr/>
          <p:nvPr/>
        </p:nvSpPr>
        <p:spPr>
          <a:xfrm>
            <a:off x="10495331" y="9229725"/>
            <a:ext cx="7792669" cy="0"/>
          </a:xfrm>
          <a:prstGeom prst="line">
            <a:avLst/>
          </a:prstGeom>
          <a:ln cap="flat" w="19050">
            <a:solidFill>
              <a:srgbClr val="FBF9F5"/>
            </a:solidFill>
            <a:prstDash val="solid"/>
            <a:headEnd type="none" len="sm" w="sm"/>
            <a:tailEnd type="none" len="sm" w="sm"/>
          </a:ln>
        </p:spPr>
      </p:sp>
      <p:sp>
        <p:nvSpPr>
          <p:cNvPr name="Freeform 6" id="6"/>
          <p:cNvSpPr/>
          <p:nvPr/>
        </p:nvSpPr>
        <p:spPr>
          <a:xfrm flipH="false" flipV="false" rot="0">
            <a:off x="10639619" y="2972218"/>
            <a:ext cx="6422280" cy="5989538"/>
          </a:xfrm>
          <a:custGeom>
            <a:avLst/>
            <a:gdLst/>
            <a:ahLst/>
            <a:cxnLst/>
            <a:rect r="r" b="b" t="t" l="l"/>
            <a:pathLst>
              <a:path h="5989538" w="6422280">
                <a:moveTo>
                  <a:pt x="0" y="0"/>
                </a:moveTo>
                <a:lnTo>
                  <a:pt x="6422280" y="0"/>
                </a:lnTo>
                <a:lnTo>
                  <a:pt x="6422280" y="5989539"/>
                </a:lnTo>
                <a:lnTo>
                  <a:pt x="0" y="5989539"/>
                </a:lnTo>
                <a:lnTo>
                  <a:pt x="0" y="0"/>
                </a:lnTo>
                <a:close/>
              </a:path>
            </a:pathLst>
          </a:custGeom>
          <a:blipFill>
            <a:blip r:embed="rId6"/>
            <a:stretch>
              <a:fillRect l="0" t="0" r="0" b="0"/>
            </a:stretch>
          </a:blipFill>
        </p:spPr>
      </p:sp>
      <p:sp>
        <p:nvSpPr>
          <p:cNvPr name="TextBox 7" id="7"/>
          <p:cNvSpPr txBox="true"/>
          <p:nvPr/>
        </p:nvSpPr>
        <p:spPr>
          <a:xfrm rot="0">
            <a:off x="210634" y="962025"/>
            <a:ext cx="4578840" cy="669859"/>
          </a:xfrm>
          <a:prstGeom prst="rect">
            <a:avLst/>
          </a:prstGeom>
        </p:spPr>
        <p:txBody>
          <a:bodyPr anchor="t" rtlCol="false" tIns="0" lIns="0" bIns="0" rIns="0">
            <a:spAutoFit/>
          </a:bodyPr>
          <a:lstStyle/>
          <a:p>
            <a:pPr algn="ctr">
              <a:lnSpc>
                <a:spcPts val="5599"/>
              </a:lnSpc>
            </a:pPr>
            <a:r>
              <a:rPr lang="en-US" sz="3999" b="true">
                <a:solidFill>
                  <a:srgbClr val="FBF9F5"/>
                </a:solidFill>
                <a:latin typeface="Nunito Bold"/>
                <a:ea typeface="Nunito Bold"/>
                <a:cs typeface="Nunito Bold"/>
                <a:sym typeface="Nunito Bold"/>
              </a:rPr>
              <a:t>dibimbing.id</a:t>
            </a:r>
          </a:p>
        </p:txBody>
      </p:sp>
      <p:sp>
        <p:nvSpPr>
          <p:cNvPr name="TextBox 8" id="8"/>
          <p:cNvSpPr txBox="true"/>
          <p:nvPr/>
        </p:nvSpPr>
        <p:spPr>
          <a:xfrm rot="0">
            <a:off x="2500691" y="1517584"/>
            <a:ext cx="13286617" cy="873158"/>
          </a:xfrm>
          <a:prstGeom prst="rect">
            <a:avLst/>
          </a:prstGeom>
        </p:spPr>
        <p:txBody>
          <a:bodyPr anchor="t" rtlCol="false" tIns="0" lIns="0" bIns="0" rIns="0">
            <a:spAutoFit/>
          </a:bodyPr>
          <a:lstStyle/>
          <a:p>
            <a:pPr algn="ctr">
              <a:lnSpc>
                <a:spcPts val="7000"/>
              </a:lnSpc>
            </a:pPr>
            <a:r>
              <a:rPr lang="en-US" sz="5000" u="sng">
                <a:solidFill>
                  <a:srgbClr val="FBF9F5"/>
                </a:solidFill>
                <a:latin typeface="Alice Bold"/>
                <a:ea typeface="Alice Bold"/>
                <a:cs typeface="Alice Bold"/>
                <a:sym typeface="Alice Bold"/>
              </a:rPr>
              <a:t>Data Set</a:t>
            </a:r>
          </a:p>
        </p:txBody>
      </p:sp>
      <p:sp>
        <p:nvSpPr>
          <p:cNvPr name="TextBox 9" id="9"/>
          <p:cNvSpPr txBox="true"/>
          <p:nvPr/>
        </p:nvSpPr>
        <p:spPr>
          <a:xfrm rot="0">
            <a:off x="1028700" y="3093616"/>
            <a:ext cx="9167030" cy="4474351"/>
          </a:xfrm>
          <a:prstGeom prst="rect">
            <a:avLst/>
          </a:prstGeom>
        </p:spPr>
        <p:txBody>
          <a:bodyPr anchor="t" rtlCol="false" tIns="0" lIns="0" bIns="0" rIns="0">
            <a:spAutoFit/>
          </a:bodyPr>
          <a:lstStyle/>
          <a:p>
            <a:pPr algn="l">
              <a:lnSpc>
                <a:spcPts val="5114"/>
              </a:lnSpc>
            </a:pPr>
            <a:r>
              <a:rPr lang="en-US" sz="2557">
                <a:solidFill>
                  <a:srgbClr val="FBF9F5"/>
                </a:solidFill>
                <a:latin typeface="Nunito"/>
                <a:ea typeface="Nunito"/>
                <a:cs typeface="Nunito"/>
                <a:sym typeface="Nunito"/>
              </a:rPr>
              <a:t>Scikit-learn is one of the most popular libraries in the Python programming language for machine learning. This library provides a wide range of tools and algorithms used for data analysis and the application of machine learning algorithms, such as classification, regression, clustering, dimensionality reduction, and data processing.</a:t>
            </a:r>
          </a:p>
          <a:p>
            <a:pPr algn="l">
              <a:lnSpc>
                <a:spcPts val="5114"/>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5780C0"/>
        </a:solidFill>
      </p:bgPr>
    </p:bg>
    <p:spTree>
      <p:nvGrpSpPr>
        <p:cNvPr id="1" name=""/>
        <p:cNvGrpSpPr/>
        <p:nvPr/>
      </p:nvGrpSpPr>
      <p:grpSpPr>
        <a:xfrm>
          <a:off x="0" y="0"/>
          <a:ext cx="0" cy="0"/>
          <a:chOff x="0" y="0"/>
          <a:chExt cx="0" cy="0"/>
        </a:xfrm>
      </p:grpSpPr>
      <p:sp>
        <p:nvSpPr>
          <p:cNvPr name="Freeform 2" id="2"/>
          <p:cNvSpPr/>
          <p:nvPr/>
        </p:nvSpPr>
        <p:spPr>
          <a:xfrm flipH="false" flipV="false" rot="0">
            <a:off x="5792794" y="3129264"/>
            <a:ext cx="681973" cy="681973"/>
          </a:xfrm>
          <a:custGeom>
            <a:avLst/>
            <a:gdLst/>
            <a:ahLst/>
            <a:cxnLst/>
            <a:rect r="r" b="b" t="t" l="l"/>
            <a:pathLst>
              <a:path h="681973" w="681973">
                <a:moveTo>
                  <a:pt x="0" y="0"/>
                </a:moveTo>
                <a:lnTo>
                  <a:pt x="681973" y="0"/>
                </a:lnTo>
                <a:lnTo>
                  <a:pt x="681973" y="681973"/>
                </a:lnTo>
                <a:lnTo>
                  <a:pt x="0" y="6819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26319" y="3129264"/>
            <a:ext cx="681973" cy="681973"/>
          </a:xfrm>
          <a:custGeom>
            <a:avLst/>
            <a:gdLst/>
            <a:ahLst/>
            <a:cxnLst/>
            <a:rect r="r" b="b" t="t" l="l"/>
            <a:pathLst>
              <a:path h="681973" w="681973">
                <a:moveTo>
                  <a:pt x="0" y="0"/>
                </a:moveTo>
                <a:lnTo>
                  <a:pt x="681972" y="0"/>
                </a:lnTo>
                <a:lnTo>
                  <a:pt x="681972" y="681973"/>
                </a:lnTo>
                <a:lnTo>
                  <a:pt x="0" y="6819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241782" y="5054813"/>
            <a:ext cx="663356" cy="657325"/>
          </a:xfrm>
          <a:custGeom>
            <a:avLst/>
            <a:gdLst/>
            <a:ahLst/>
            <a:cxnLst/>
            <a:rect r="r" b="b" t="t" l="l"/>
            <a:pathLst>
              <a:path h="657325" w="663356">
                <a:moveTo>
                  <a:pt x="0" y="0"/>
                </a:moveTo>
                <a:lnTo>
                  <a:pt x="663356" y="0"/>
                </a:lnTo>
                <a:lnTo>
                  <a:pt x="663356" y="657326"/>
                </a:lnTo>
                <a:lnTo>
                  <a:pt x="0" y="6573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3407595" y="7472482"/>
            <a:ext cx="8338513" cy="8338513"/>
          </a:xfrm>
          <a:custGeom>
            <a:avLst/>
            <a:gdLst/>
            <a:ahLst/>
            <a:cxnLst/>
            <a:rect r="r" b="b" t="t" l="l"/>
            <a:pathLst>
              <a:path h="8338513" w="8338513">
                <a:moveTo>
                  <a:pt x="0" y="0"/>
                </a:moveTo>
                <a:lnTo>
                  <a:pt x="8338513" y="0"/>
                </a:lnTo>
                <a:lnTo>
                  <a:pt x="8338513" y="8338513"/>
                </a:lnTo>
                <a:lnTo>
                  <a:pt x="0" y="833851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4728246" y="-4868262"/>
            <a:ext cx="8338513" cy="8338513"/>
          </a:xfrm>
          <a:custGeom>
            <a:avLst/>
            <a:gdLst/>
            <a:ahLst/>
            <a:cxnLst/>
            <a:rect r="r" b="b" t="t" l="l"/>
            <a:pathLst>
              <a:path h="8338513" w="8338513">
                <a:moveTo>
                  <a:pt x="0" y="0"/>
                </a:moveTo>
                <a:lnTo>
                  <a:pt x="8338513" y="0"/>
                </a:lnTo>
                <a:lnTo>
                  <a:pt x="8338513" y="8338512"/>
                </a:lnTo>
                <a:lnTo>
                  <a:pt x="0" y="83385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7" id="7"/>
          <p:cNvSpPr/>
          <p:nvPr/>
        </p:nvSpPr>
        <p:spPr>
          <a:xfrm flipV="true">
            <a:off x="-578214" y="9258300"/>
            <a:ext cx="20429268" cy="9525"/>
          </a:xfrm>
          <a:prstGeom prst="line">
            <a:avLst/>
          </a:prstGeom>
          <a:ln cap="flat" w="19050">
            <a:solidFill>
              <a:srgbClr val="FBF9F5"/>
            </a:solidFill>
            <a:prstDash val="solid"/>
            <a:headEnd type="none" len="sm" w="sm"/>
            <a:tailEnd type="none" len="sm" w="sm"/>
          </a:ln>
        </p:spPr>
      </p:sp>
      <p:grpSp>
        <p:nvGrpSpPr>
          <p:cNvPr name="Group 8" id="8"/>
          <p:cNvGrpSpPr/>
          <p:nvPr/>
        </p:nvGrpSpPr>
        <p:grpSpPr>
          <a:xfrm rot="0">
            <a:off x="717836" y="2134967"/>
            <a:ext cx="5447705" cy="1157721"/>
            <a:chOff x="0" y="0"/>
            <a:chExt cx="1434787" cy="304914"/>
          </a:xfrm>
        </p:grpSpPr>
        <p:sp>
          <p:nvSpPr>
            <p:cNvPr name="Freeform 9" id="9"/>
            <p:cNvSpPr/>
            <p:nvPr/>
          </p:nvSpPr>
          <p:spPr>
            <a:xfrm flipH="false" flipV="false" rot="0">
              <a:off x="0" y="0"/>
              <a:ext cx="1434787" cy="304914"/>
            </a:xfrm>
            <a:custGeom>
              <a:avLst/>
              <a:gdLst/>
              <a:ahLst/>
              <a:cxnLst/>
              <a:rect r="r" b="b" t="t" l="l"/>
              <a:pathLst>
                <a:path h="304914" w="1434787">
                  <a:moveTo>
                    <a:pt x="142113" y="0"/>
                  </a:moveTo>
                  <a:lnTo>
                    <a:pt x="1292673" y="0"/>
                  </a:lnTo>
                  <a:cubicBezTo>
                    <a:pt x="1330364" y="0"/>
                    <a:pt x="1366511" y="14973"/>
                    <a:pt x="1393163" y="41624"/>
                  </a:cubicBezTo>
                  <a:cubicBezTo>
                    <a:pt x="1419814" y="68275"/>
                    <a:pt x="1434787" y="104423"/>
                    <a:pt x="1434787" y="142113"/>
                  </a:cubicBezTo>
                  <a:lnTo>
                    <a:pt x="1434787" y="162801"/>
                  </a:lnTo>
                  <a:cubicBezTo>
                    <a:pt x="1434787" y="200492"/>
                    <a:pt x="1419814" y="236639"/>
                    <a:pt x="1393163" y="263290"/>
                  </a:cubicBezTo>
                  <a:cubicBezTo>
                    <a:pt x="1366511" y="289942"/>
                    <a:pt x="1330364" y="304914"/>
                    <a:pt x="1292673" y="304914"/>
                  </a:cubicBezTo>
                  <a:lnTo>
                    <a:pt x="142113" y="304914"/>
                  </a:lnTo>
                  <a:cubicBezTo>
                    <a:pt x="104423" y="304914"/>
                    <a:pt x="68275" y="289942"/>
                    <a:pt x="41624" y="263290"/>
                  </a:cubicBezTo>
                  <a:cubicBezTo>
                    <a:pt x="14973" y="236639"/>
                    <a:pt x="0" y="200492"/>
                    <a:pt x="0" y="162801"/>
                  </a:cubicBezTo>
                  <a:lnTo>
                    <a:pt x="0" y="142113"/>
                  </a:lnTo>
                  <a:cubicBezTo>
                    <a:pt x="0" y="104423"/>
                    <a:pt x="14973" y="68275"/>
                    <a:pt x="41624" y="41624"/>
                  </a:cubicBezTo>
                  <a:cubicBezTo>
                    <a:pt x="68275" y="14973"/>
                    <a:pt x="104423" y="0"/>
                    <a:pt x="142113" y="0"/>
                  </a:cubicBezTo>
                  <a:close/>
                </a:path>
              </a:pathLst>
            </a:custGeom>
            <a:solidFill>
              <a:srgbClr val="ECEBE4"/>
            </a:solidFill>
          </p:spPr>
        </p:sp>
        <p:sp>
          <p:nvSpPr>
            <p:cNvPr name="TextBox 10" id="10"/>
            <p:cNvSpPr txBox="true"/>
            <p:nvPr/>
          </p:nvSpPr>
          <p:spPr>
            <a:xfrm>
              <a:off x="0" y="-47625"/>
              <a:ext cx="1434787" cy="352539"/>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2296240" y="3470250"/>
            <a:ext cx="14447667" cy="5797575"/>
          </a:xfrm>
          <a:custGeom>
            <a:avLst/>
            <a:gdLst/>
            <a:ahLst/>
            <a:cxnLst/>
            <a:rect r="r" b="b" t="t" l="l"/>
            <a:pathLst>
              <a:path h="5797575" w="14447667">
                <a:moveTo>
                  <a:pt x="0" y="0"/>
                </a:moveTo>
                <a:lnTo>
                  <a:pt x="14447667" y="0"/>
                </a:lnTo>
                <a:lnTo>
                  <a:pt x="14447667" y="5797575"/>
                </a:lnTo>
                <a:lnTo>
                  <a:pt x="0" y="5797575"/>
                </a:lnTo>
                <a:lnTo>
                  <a:pt x="0" y="0"/>
                </a:lnTo>
                <a:close/>
              </a:path>
            </a:pathLst>
          </a:custGeom>
          <a:blipFill>
            <a:blip r:embed="rId8"/>
            <a:stretch>
              <a:fillRect l="-747" t="0" r="-747" b="-1170"/>
            </a:stretch>
          </a:blipFill>
        </p:spPr>
      </p:sp>
      <p:sp>
        <p:nvSpPr>
          <p:cNvPr name="TextBox 12" id="12"/>
          <p:cNvSpPr txBox="true"/>
          <p:nvPr/>
        </p:nvSpPr>
        <p:spPr>
          <a:xfrm rot="0">
            <a:off x="210634" y="962025"/>
            <a:ext cx="4578840" cy="669859"/>
          </a:xfrm>
          <a:prstGeom prst="rect">
            <a:avLst/>
          </a:prstGeom>
        </p:spPr>
        <p:txBody>
          <a:bodyPr anchor="t" rtlCol="false" tIns="0" lIns="0" bIns="0" rIns="0">
            <a:spAutoFit/>
          </a:bodyPr>
          <a:lstStyle/>
          <a:p>
            <a:pPr algn="ctr">
              <a:lnSpc>
                <a:spcPts val="5599"/>
              </a:lnSpc>
            </a:pPr>
            <a:r>
              <a:rPr lang="en-US" sz="3999" b="true">
                <a:solidFill>
                  <a:srgbClr val="FBF9F5"/>
                </a:solidFill>
                <a:latin typeface="Nunito Bold"/>
                <a:ea typeface="Nunito Bold"/>
                <a:cs typeface="Nunito Bold"/>
                <a:sym typeface="Nunito Bold"/>
              </a:rPr>
              <a:t>dibimbing.id</a:t>
            </a:r>
          </a:p>
        </p:txBody>
      </p:sp>
      <p:sp>
        <p:nvSpPr>
          <p:cNvPr name="TextBox 13" id="13"/>
          <p:cNvSpPr txBox="true"/>
          <p:nvPr/>
        </p:nvSpPr>
        <p:spPr>
          <a:xfrm rot="0">
            <a:off x="2154244" y="2462461"/>
            <a:ext cx="2776674" cy="531309"/>
          </a:xfrm>
          <a:prstGeom prst="rect">
            <a:avLst/>
          </a:prstGeom>
        </p:spPr>
        <p:txBody>
          <a:bodyPr anchor="t" rtlCol="false" tIns="0" lIns="0" bIns="0" rIns="0">
            <a:spAutoFit/>
          </a:bodyPr>
          <a:lstStyle/>
          <a:p>
            <a:pPr algn="just" marL="0" indent="0" lvl="0">
              <a:lnSpc>
                <a:spcPts val="4111"/>
              </a:lnSpc>
              <a:spcBef>
                <a:spcPct val="0"/>
              </a:spcBef>
            </a:pPr>
            <a:r>
              <a:rPr lang="en-US" sz="3771" spc="-147">
                <a:solidFill>
                  <a:srgbClr val="5780C0"/>
                </a:solidFill>
                <a:latin typeface="TT Hoves"/>
                <a:ea typeface="TT Hoves"/>
                <a:cs typeface="TT Hoves"/>
                <a:sym typeface="TT Hoves"/>
              </a:rPr>
              <a:t>Read Dataset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5780C0"/>
        </a:solidFill>
      </p:bgPr>
    </p:bg>
    <p:spTree>
      <p:nvGrpSpPr>
        <p:cNvPr id="1" name=""/>
        <p:cNvGrpSpPr/>
        <p:nvPr/>
      </p:nvGrpSpPr>
      <p:grpSpPr>
        <a:xfrm>
          <a:off x="0" y="0"/>
          <a:ext cx="0" cy="0"/>
          <a:chOff x="0" y="0"/>
          <a:chExt cx="0" cy="0"/>
        </a:xfrm>
      </p:grpSpPr>
      <p:sp>
        <p:nvSpPr>
          <p:cNvPr name="Freeform 2" id="2"/>
          <p:cNvSpPr/>
          <p:nvPr/>
        </p:nvSpPr>
        <p:spPr>
          <a:xfrm flipH="false" flipV="false" rot="0">
            <a:off x="5792794" y="3129264"/>
            <a:ext cx="681973" cy="681973"/>
          </a:xfrm>
          <a:custGeom>
            <a:avLst/>
            <a:gdLst/>
            <a:ahLst/>
            <a:cxnLst/>
            <a:rect r="r" b="b" t="t" l="l"/>
            <a:pathLst>
              <a:path h="681973" w="681973">
                <a:moveTo>
                  <a:pt x="0" y="0"/>
                </a:moveTo>
                <a:lnTo>
                  <a:pt x="681973" y="0"/>
                </a:lnTo>
                <a:lnTo>
                  <a:pt x="681973" y="681973"/>
                </a:lnTo>
                <a:lnTo>
                  <a:pt x="0" y="6819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26319" y="3129264"/>
            <a:ext cx="681973" cy="681973"/>
          </a:xfrm>
          <a:custGeom>
            <a:avLst/>
            <a:gdLst/>
            <a:ahLst/>
            <a:cxnLst/>
            <a:rect r="r" b="b" t="t" l="l"/>
            <a:pathLst>
              <a:path h="681973" w="681973">
                <a:moveTo>
                  <a:pt x="0" y="0"/>
                </a:moveTo>
                <a:lnTo>
                  <a:pt x="681972" y="0"/>
                </a:lnTo>
                <a:lnTo>
                  <a:pt x="681972" y="681973"/>
                </a:lnTo>
                <a:lnTo>
                  <a:pt x="0" y="6819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241782" y="5054813"/>
            <a:ext cx="663356" cy="657325"/>
          </a:xfrm>
          <a:custGeom>
            <a:avLst/>
            <a:gdLst/>
            <a:ahLst/>
            <a:cxnLst/>
            <a:rect r="r" b="b" t="t" l="l"/>
            <a:pathLst>
              <a:path h="657325" w="663356">
                <a:moveTo>
                  <a:pt x="0" y="0"/>
                </a:moveTo>
                <a:lnTo>
                  <a:pt x="663356" y="0"/>
                </a:lnTo>
                <a:lnTo>
                  <a:pt x="663356" y="657326"/>
                </a:lnTo>
                <a:lnTo>
                  <a:pt x="0" y="6573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3407595" y="7472482"/>
            <a:ext cx="8338513" cy="8338513"/>
          </a:xfrm>
          <a:custGeom>
            <a:avLst/>
            <a:gdLst/>
            <a:ahLst/>
            <a:cxnLst/>
            <a:rect r="r" b="b" t="t" l="l"/>
            <a:pathLst>
              <a:path h="8338513" w="8338513">
                <a:moveTo>
                  <a:pt x="0" y="0"/>
                </a:moveTo>
                <a:lnTo>
                  <a:pt x="8338513" y="0"/>
                </a:lnTo>
                <a:lnTo>
                  <a:pt x="8338513" y="8338513"/>
                </a:lnTo>
                <a:lnTo>
                  <a:pt x="0" y="833851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4728246" y="-4868262"/>
            <a:ext cx="8338513" cy="8338513"/>
          </a:xfrm>
          <a:custGeom>
            <a:avLst/>
            <a:gdLst/>
            <a:ahLst/>
            <a:cxnLst/>
            <a:rect r="r" b="b" t="t" l="l"/>
            <a:pathLst>
              <a:path h="8338513" w="8338513">
                <a:moveTo>
                  <a:pt x="0" y="0"/>
                </a:moveTo>
                <a:lnTo>
                  <a:pt x="8338513" y="0"/>
                </a:lnTo>
                <a:lnTo>
                  <a:pt x="8338513" y="8338512"/>
                </a:lnTo>
                <a:lnTo>
                  <a:pt x="0" y="83385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7" id="7"/>
          <p:cNvSpPr/>
          <p:nvPr/>
        </p:nvSpPr>
        <p:spPr>
          <a:xfrm flipV="true">
            <a:off x="-578214" y="9258300"/>
            <a:ext cx="20429268" cy="9525"/>
          </a:xfrm>
          <a:prstGeom prst="line">
            <a:avLst/>
          </a:prstGeom>
          <a:ln cap="flat" w="19050">
            <a:solidFill>
              <a:srgbClr val="FBF9F5"/>
            </a:solidFill>
            <a:prstDash val="solid"/>
            <a:headEnd type="none" len="sm" w="sm"/>
            <a:tailEnd type="none" len="sm" w="sm"/>
          </a:ln>
        </p:spPr>
      </p:sp>
      <p:grpSp>
        <p:nvGrpSpPr>
          <p:cNvPr name="Group 8" id="8"/>
          <p:cNvGrpSpPr/>
          <p:nvPr/>
        </p:nvGrpSpPr>
        <p:grpSpPr>
          <a:xfrm rot="0">
            <a:off x="717836" y="2134967"/>
            <a:ext cx="5447705" cy="1157721"/>
            <a:chOff x="0" y="0"/>
            <a:chExt cx="1434787" cy="304914"/>
          </a:xfrm>
        </p:grpSpPr>
        <p:sp>
          <p:nvSpPr>
            <p:cNvPr name="Freeform 9" id="9"/>
            <p:cNvSpPr/>
            <p:nvPr/>
          </p:nvSpPr>
          <p:spPr>
            <a:xfrm flipH="false" flipV="false" rot="0">
              <a:off x="0" y="0"/>
              <a:ext cx="1434787" cy="304914"/>
            </a:xfrm>
            <a:custGeom>
              <a:avLst/>
              <a:gdLst/>
              <a:ahLst/>
              <a:cxnLst/>
              <a:rect r="r" b="b" t="t" l="l"/>
              <a:pathLst>
                <a:path h="304914" w="1434787">
                  <a:moveTo>
                    <a:pt x="142113" y="0"/>
                  </a:moveTo>
                  <a:lnTo>
                    <a:pt x="1292673" y="0"/>
                  </a:lnTo>
                  <a:cubicBezTo>
                    <a:pt x="1330364" y="0"/>
                    <a:pt x="1366511" y="14973"/>
                    <a:pt x="1393163" y="41624"/>
                  </a:cubicBezTo>
                  <a:cubicBezTo>
                    <a:pt x="1419814" y="68275"/>
                    <a:pt x="1434787" y="104423"/>
                    <a:pt x="1434787" y="142113"/>
                  </a:cubicBezTo>
                  <a:lnTo>
                    <a:pt x="1434787" y="162801"/>
                  </a:lnTo>
                  <a:cubicBezTo>
                    <a:pt x="1434787" y="200492"/>
                    <a:pt x="1419814" y="236639"/>
                    <a:pt x="1393163" y="263290"/>
                  </a:cubicBezTo>
                  <a:cubicBezTo>
                    <a:pt x="1366511" y="289942"/>
                    <a:pt x="1330364" y="304914"/>
                    <a:pt x="1292673" y="304914"/>
                  </a:cubicBezTo>
                  <a:lnTo>
                    <a:pt x="142113" y="304914"/>
                  </a:lnTo>
                  <a:cubicBezTo>
                    <a:pt x="104423" y="304914"/>
                    <a:pt x="68275" y="289942"/>
                    <a:pt x="41624" y="263290"/>
                  </a:cubicBezTo>
                  <a:cubicBezTo>
                    <a:pt x="14973" y="236639"/>
                    <a:pt x="0" y="200492"/>
                    <a:pt x="0" y="162801"/>
                  </a:cubicBezTo>
                  <a:lnTo>
                    <a:pt x="0" y="142113"/>
                  </a:lnTo>
                  <a:cubicBezTo>
                    <a:pt x="0" y="104423"/>
                    <a:pt x="14973" y="68275"/>
                    <a:pt x="41624" y="41624"/>
                  </a:cubicBezTo>
                  <a:cubicBezTo>
                    <a:pt x="68275" y="14973"/>
                    <a:pt x="104423" y="0"/>
                    <a:pt x="142113" y="0"/>
                  </a:cubicBezTo>
                  <a:close/>
                </a:path>
              </a:pathLst>
            </a:custGeom>
            <a:solidFill>
              <a:srgbClr val="ECEBE4"/>
            </a:solidFill>
          </p:spPr>
        </p:sp>
        <p:sp>
          <p:nvSpPr>
            <p:cNvPr name="TextBox 10" id="10"/>
            <p:cNvSpPr txBox="true"/>
            <p:nvPr/>
          </p:nvSpPr>
          <p:spPr>
            <a:xfrm>
              <a:off x="0" y="-47625"/>
              <a:ext cx="1434787" cy="352539"/>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651636" y="3797513"/>
            <a:ext cx="5580106" cy="5782609"/>
          </a:xfrm>
          <a:custGeom>
            <a:avLst/>
            <a:gdLst/>
            <a:ahLst/>
            <a:cxnLst/>
            <a:rect r="r" b="b" t="t" l="l"/>
            <a:pathLst>
              <a:path h="5782609" w="5580106">
                <a:moveTo>
                  <a:pt x="0" y="0"/>
                </a:moveTo>
                <a:lnTo>
                  <a:pt x="5580106" y="0"/>
                </a:lnTo>
                <a:lnTo>
                  <a:pt x="5580106" y="5782610"/>
                </a:lnTo>
                <a:lnTo>
                  <a:pt x="0" y="5782610"/>
                </a:lnTo>
                <a:lnTo>
                  <a:pt x="0" y="0"/>
                </a:lnTo>
                <a:close/>
              </a:path>
            </a:pathLst>
          </a:custGeom>
          <a:blipFill>
            <a:blip r:embed="rId8"/>
            <a:stretch>
              <a:fillRect l="0" t="0" r="0" b="0"/>
            </a:stretch>
          </a:blipFill>
        </p:spPr>
      </p:sp>
      <p:sp>
        <p:nvSpPr>
          <p:cNvPr name="Freeform 12" id="12"/>
          <p:cNvSpPr/>
          <p:nvPr/>
        </p:nvSpPr>
        <p:spPr>
          <a:xfrm flipH="false" flipV="false" rot="0">
            <a:off x="6474767" y="2713828"/>
            <a:ext cx="11301259" cy="4534630"/>
          </a:xfrm>
          <a:custGeom>
            <a:avLst/>
            <a:gdLst/>
            <a:ahLst/>
            <a:cxnLst/>
            <a:rect r="r" b="b" t="t" l="l"/>
            <a:pathLst>
              <a:path h="4534630" w="11301259">
                <a:moveTo>
                  <a:pt x="0" y="0"/>
                </a:moveTo>
                <a:lnTo>
                  <a:pt x="11301259" y="0"/>
                </a:lnTo>
                <a:lnTo>
                  <a:pt x="11301259" y="4534630"/>
                </a:lnTo>
                <a:lnTo>
                  <a:pt x="0" y="4534630"/>
                </a:lnTo>
                <a:lnTo>
                  <a:pt x="0" y="0"/>
                </a:lnTo>
                <a:close/>
              </a:path>
            </a:pathLst>
          </a:custGeom>
          <a:blipFill>
            <a:blip r:embed="rId9"/>
            <a:stretch>
              <a:fillRect l="0" t="0" r="0" b="0"/>
            </a:stretch>
          </a:blipFill>
        </p:spPr>
      </p:sp>
      <p:sp>
        <p:nvSpPr>
          <p:cNvPr name="TextBox 13" id="13"/>
          <p:cNvSpPr txBox="true"/>
          <p:nvPr/>
        </p:nvSpPr>
        <p:spPr>
          <a:xfrm rot="0">
            <a:off x="210634" y="962025"/>
            <a:ext cx="4578840" cy="669859"/>
          </a:xfrm>
          <a:prstGeom prst="rect">
            <a:avLst/>
          </a:prstGeom>
        </p:spPr>
        <p:txBody>
          <a:bodyPr anchor="t" rtlCol="false" tIns="0" lIns="0" bIns="0" rIns="0">
            <a:spAutoFit/>
          </a:bodyPr>
          <a:lstStyle/>
          <a:p>
            <a:pPr algn="ctr">
              <a:lnSpc>
                <a:spcPts val="5599"/>
              </a:lnSpc>
            </a:pPr>
            <a:r>
              <a:rPr lang="en-US" sz="3999" b="true">
                <a:solidFill>
                  <a:srgbClr val="FBF9F5"/>
                </a:solidFill>
                <a:latin typeface="Nunito Bold"/>
                <a:ea typeface="Nunito Bold"/>
                <a:cs typeface="Nunito Bold"/>
                <a:sym typeface="Nunito Bold"/>
              </a:rPr>
              <a:t>dibimbing.id</a:t>
            </a:r>
          </a:p>
        </p:txBody>
      </p:sp>
      <p:sp>
        <p:nvSpPr>
          <p:cNvPr name="TextBox 14" id="14"/>
          <p:cNvSpPr txBox="true"/>
          <p:nvPr/>
        </p:nvSpPr>
        <p:spPr>
          <a:xfrm rot="0">
            <a:off x="2154244" y="2462461"/>
            <a:ext cx="2776674" cy="531309"/>
          </a:xfrm>
          <a:prstGeom prst="rect">
            <a:avLst/>
          </a:prstGeom>
        </p:spPr>
        <p:txBody>
          <a:bodyPr anchor="t" rtlCol="false" tIns="0" lIns="0" bIns="0" rIns="0">
            <a:spAutoFit/>
          </a:bodyPr>
          <a:lstStyle/>
          <a:p>
            <a:pPr algn="just" marL="0" indent="0" lvl="0">
              <a:lnSpc>
                <a:spcPts val="4111"/>
              </a:lnSpc>
              <a:spcBef>
                <a:spcPct val="0"/>
              </a:spcBef>
            </a:pPr>
            <a:r>
              <a:rPr lang="en-US" sz="3771" spc="-147">
                <a:solidFill>
                  <a:srgbClr val="5780C0"/>
                </a:solidFill>
                <a:latin typeface="TT Hoves"/>
                <a:ea typeface="TT Hoves"/>
                <a:cs typeface="TT Hoves"/>
                <a:sym typeface="TT Hoves"/>
              </a:rPr>
              <a:t>Read Dataset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5780C0"/>
        </a:solidFill>
      </p:bgPr>
    </p:bg>
    <p:spTree>
      <p:nvGrpSpPr>
        <p:cNvPr id="1" name=""/>
        <p:cNvGrpSpPr/>
        <p:nvPr/>
      </p:nvGrpSpPr>
      <p:grpSpPr>
        <a:xfrm>
          <a:off x="0" y="0"/>
          <a:ext cx="0" cy="0"/>
          <a:chOff x="0" y="0"/>
          <a:chExt cx="0" cy="0"/>
        </a:xfrm>
      </p:grpSpPr>
      <p:sp>
        <p:nvSpPr>
          <p:cNvPr name="Freeform 2" id="2"/>
          <p:cNvSpPr/>
          <p:nvPr/>
        </p:nvSpPr>
        <p:spPr>
          <a:xfrm flipH="false" flipV="false" rot="0">
            <a:off x="5792794" y="3129264"/>
            <a:ext cx="681973" cy="681973"/>
          </a:xfrm>
          <a:custGeom>
            <a:avLst/>
            <a:gdLst/>
            <a:ahLst/>
            <a:cxnLst/>
            <a:rect r="r" b="b" t="t" l="l"/>
            <a:pathLst>
              <a:path h="681973" w="681973">
                <a:moveTo>
                  <a:pt x="0" y="0"/>
                </a:moveTo>
                <a:lnTo>
                  <a:pt x="681973" y="0"/>
                </a:lnTo>
                <a:lnTo>
                  <a:pt x="681973" y="681973"/>
                </a:lnTo>
                <a:lnTo>
                  <a:pt x="0" y="6819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26319" y="3129264"/>
            <a:ext cx="681973" cy="681973"/>
          </a:xfrm>
          <a:custGeom>
            <a:avLst/>
            <a:gdLst/>
            <a:ahLst/>
            <a:cxnLst/>
            <a:rect r="r" b="b" t="t" l="l"/>
            <a:pathLst>
              <a:path h="681973" w="681973">
                <a:moveTo>
                  <a:pt x="0" y="0"/>
                </a:moveTo>
                <a:lnTo>
                  <a:pt x="681972" y="0"/>
                </a:lnTo>
                <a:lnTo>
                  <a:pt x="681972" y="681973"/>
                </a:lnTo>
                <a:lnTo>
                  <a:pt x="0" y="6819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241782" y="5054813"/>
            <a:ext cx="663356" cy="657325"/>
          </a:xfrm>
          <a:custGeom>
            <a:avLst/>
            <a:gdLst/>
            <a:ahLst/>
            <a:cxnLst/>
            <a:rect r="r" b="b" t="t" l="l"/>
            <a:pathLst>
              <a:path h="657325" w="663356">
                <a:moveTo>
                  <a:pt x="0" y="0"/>
                </a:moveTo>
                <a:lnTo>
                  <a:pt x="663356" y="0"/>
                </a:lnTo>
                <a:lnTo>
                  <a:pt x="663356" y="657326"/>
                </a:lnTo>
                <a:lnTo>
                  <a:pt x="0" y="6573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3407595" y="7472482"/>
            <a:ext cx="8338513" cy="8338513"/>
          </a:xfrm>
          <a:custGeom>
            <a:avLst/>
            <a:gdLst/>
            <a:ahLst/>
            <a:cxnLst/>
            <a:rect r="r" b="b" t="t" l="l"/>
            <a:pathLst>
              <a:path h="8338513" w="8338513">
                <a:moveTo>
                  <a:pt x="0" y="0"/>
                </a:moveTo>
                <a:lnTo>
                  <a:pt x="8338513" y="0"/>
                </a:lnTo>
                <a:lnTo>
                  <a:pt x="8338513" y="8338513"/>
                </a:lnTo>
                <a:lnTo>
                  <a:pt x="0" y="833851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4728246" y="-4868262"/>
            <a:ext cx="8338513" cy="8338513"/>
          </a:xfrm>
          <a:custGeom>
            <a:avLst/>
            <a:gdLst/>
            <a:ahLst/>
            <a:cxnLst/>
            <a:rect r="r" b="b" t="t" l="l"/>
            <a:pathLst>
              <a:path h="8338513" w="8338513">
                <a:moveTo>
                  <a:pt x="0" y="0"/>
                </a:moveTo>
                <a:lnTo>
                  <a:pt x="8338513" y="0"/>
                </a:lnTo>
                <a:lnTo>
                  <a:pt x="8338513" y="8338512"/>
                </a:lnTo>
                <a:lnTo>
                  <a:pt x="0" y="83385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7" id="7"/>
          <p:cNvSpPr/>
          <p:nvPr/>
        </p:nvSpPr>
        <p:spPr>
          <a:xfrm flipV="true">
            <a:off x="-578214" y="9258300"/>
            <a:ext cx="20429268" cy="9525"/>
          </a:xfrm>
          <a:prstGeom prst="line">
            <a:avLst/>
          </a:prstGeom>
          <a:ln cap="flat" w="19050">
            <a:solidFill>
              <a:srgbClr val="FBF9F5"/>
            </a:solidFill>
            <a:prstDash val="solid"/>
            <a:headEnd type="none" len="sm" w="sm"/>
            <a:tailEnd type="none" len="sm" w="sm"/>
          </a:ln>
        </p:spPr>
      </p:sp>
      <p:sp>
        <p:nvSpPr>
          <p:cNvPr name="TextBox 8" id="8"/>
          <p:cNvSpPr txBox="true"/>
          <p:nvPr/>
        </p:nvSpPr>
        <p:spPr>
          <a:xfrm rot="0">
            <a:off x="2154244" y="2462461"/>
            <a:ext cx="2776674" cy="531309"/>
          </a:xfrm>
          <a:prstGeom prst="rect">
            <a:avLst/>
          </a:prstGeom>
        </p:spPr>
        <p:txBody>
          <a:bodyPr anchor="t" rtlCol="false" tIns="0" lIns="0" bIns="0" rIns="0">
            <a:spAutoFit/>
          </a:bodyPr>
          <a:lstStyle/>
          <a:p>
            <a:pPr algn="just" marL="0" indent="0" lvl="0">
              <a:lnSpc>
                <a:spcPts val="4111"/>
              </a:lnSpc>
              <a:spcBef>
                <a:spcPct val="0"/>
              </a:spcBef>
            </a:pPr>
            <a:r>
              <a:rPr lang="en-US" sz="3771" spc="-147">
                <a:solidFill>
                  <a:srgbClr val="5780C0"/>
                </a:solidFill>
                <a:latin typeface="TT Hoves"/>
                <a:ea typeface="TT Hoves"/>
                <a:cs typeface="TT Hoves"/>
                <a:sym typeface="TT Hoves"/>
              </a:rPr>
              <a:t>Read Dataset</a:t>
            </a:r>
          </a:p>
        </p:txBody>
      </p:sp>
      <p:grpSp>
        <p:nvGrpSpPr>
          <p:cNvPr name="Group 9" id="9"/>
          <p:cNvGrpSpPr/>
          <p:nvPr/>
        </p:nvGrpSpPr>
        <p:grpSpPr>
          <a:xfrm rot="0">
            <a:off x="472965" y="2414909"/>
            <a:ext cx="7680829" cy="1157721"/>
            <a:chOff x="0" y="0"/>
            <a:chExt cx="2022934" cy="304914"/>
          </a:xfrm>
        </p:grpSpPr>
        <p:sp>
          <p:nvSpPr>
            <p:cNvPr name="Freeform 10" id="10"/>
            <p:cNvSpPr/>
            <p:nvPr/>
          </p:nvSpPr>
          <p:spPr>
            <a:xfrm flipH="false" flipV="false" rot="0">
              <a:off x="0" y="0"/>
              <a:ext cx="2022934" cy="304914"/>
            </a:xfrm>
            <a:custGeom>
              <a:avLst/>
              <a:gdLst/>
              <a:ahLst/>
              <a:cxnLst/>
              <a:rect r="r" b="b" t="t" l="l"/>
              <a:pathLst>
                <a:path h="304914" w="2022934">
                  <a:moveTo>
                    <a:pt x="100795" y="0"/>
                  </a:moveTo>
                  <a:lnTo>
                    <a:pt x="1922139" y="0"/>
                  </a:lnTo>
                  <a:cubicBezTo>
                    <a:pt x="1977807" y="0"/>
                    <a:pt x="2022934" y="45128"/>
                    <a:pt x="2022934" y="100795"/>
                  </a:cubicBezTo>
                  <a:lnTo>
                    <a:pt x="2022934" y="204119"/>
                  </a:lnTo>
                  <a:cubicBezTo>
                    <a:pt x="2022934" y="259786"/>
                    <a:pt x="1977807" y="304914"/>
                    <a:pt x="1922139" y="304914"/>
                  </a:cubicBezTo>
                  <a:lnTo>
                    <a:pt x="100795" y="304914"/>
                  </a:lnTo>
                  <a:cubicBezTo>
                    <a:pt x="45128" y="304914"/>
                    <a:pt x="0" y="259786"/>
                    <a:pt x="0" y="204119"/>
                  </a:cubicBezTo>
                  <a:lnTo>
                    <a:pt x="0" y="100795"/>
                  </a:lnTo>
                  <a:cubicBezTo>
                    <a:pt x="0" y="45128"/>
                    <a:pt x="45128" y="0"/>
                    <a:pt x="100795" y="0"/>
                  </a:cubicBezTo>
                  <a:close/>
                </a:path>
              </a:pathLst>
            </a:custGeom>
            <a:solidFill>
              <a:srgbClr val="000000">
                <a:alpha val="0"/>
              </a:srgbClr>
            </a:solidFill>
            <a:ln w="38100" cap="rnd">
              <a:solidFill>
                <a:srgbClr val="FBF9F5"/>
              </a:solidFill>
              <a:prstDash val="solid"/>
              <a:round/>
            </a:ln>
          </p:spPr>
        </p:sp>
        <p:sp>
          <p:nvSpPr>
            <p:cNvPr name="TextBox 11" id="11"/>
            <p:cNvSpPr txBox="true"/>
            <p:nvPr/>
          </p:nvSpPr>
          <p:spPr>
            <a:xfrm>
              <a:off x="0" y="-47625"/>
              <a:ext cx="2022934" cy="352539"/>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278157" y="3811237"/>
            <a:ext cx="11253962" cy="5099693"/>
          </a:xfrm>
          <a:custGeom>
            <a:avLst/>
            <a:gdLst/>
            <a:ahLst/>
            <a:cxnLst/>
            <a:rect r="r" b="b" t="t" l="l"/>
            <a:pathLst>
              <a:path h="5099693" w="11253962">
                <a:moveTo>
                  <a:pt x="0" y="0"/>
                </a:moveTo>
                <a:lnTo>
                  <a:pt x="11253962" y="0"/>
                </a:lnTo>
                <a:lnTo>
                  <a:pt x="11253962" y="5099693"/>
                </a:lnTo>
                <a:lnTo>
                  <a:pt x="0" y="5099693"/>
                </a:lnTo>
                <a:lnTo>
                  <a:pt x="0" y="0"/>
                </a:lnTo>
                <a:close/>
              </a:path>
            </a:pathLst>
          </a:custGeom>
          <a:blipFill>
            <a:blip r:embed="rId8"/>
            <a:stretch>
              <a:fillRect l="0" t="0" r="-420" b="0"/>
            </a:stretch>
          </a:blipFill>
        </p:spPr>
      </p:sp>
      <p:grpSp>
        <p:nvGrpSpPr>
          <p:cNvPr name="Group 13" id="13"/>
          <p:cNvGrpSpPr/>
          <p:nvPr/>
        </p:nvGrpSpPr>
        <p:grpSpPr>
          <a:xfrm rot="0">
            <a:off x="11567305" y="1836049"/>
            <a:ext cx="4637413" cy="1157721"/>
            <a:chOff x="0" y="0"/>
            <a:chExt cx="1221376" cy="304914"/>
          </a:xfrm>
        </p:grpSpPr>
        <p:sp>
          <p:nvSpPr>
            <p:cNvPr name="Freeform 14" id="14"/>
            <p:cNvSpPr/>
            <p:nvPr/>
          </p:nvSpPr>
          <p:spPr>
            <a:xfrm flipH="false" flipV="false" rot="0">
              <a:off x="0" y="0"/>
              <a:ext cx="1221376" cy="304914"/>
            </a:xfrm>
            <a:custGeom>
              <a:avLst/>
              <a:gdLst/>
              <a:ahLst/>
              <a:cxnLst/>
              <a:rect r="r" b="b" t="t" l="l"/>
              <a:pathLst>
                <a:path h="304914" w="1221376">
                  <a:moveTo>
                    <a:pt x="152457" y="0"/>
                  </a:moveTo>
                  <a:lnTo>
                    <a:pt x="1068919" y="0"/>
                  </a:lnTo>
                  <a:cubicBezTo>
                    <a:pt x="1153119" y="0"/>
                    <a:pt x="1221376" y="68257"/>
                    <a:pt x="1221376" y="152457"/>
                  </a:cubicBezTo>
                  <a:lnTo>
                    <a:pt x="1221376" y="152457"/>
                  </a:lnTo>
                  <a:cubicBezTo>
                    <a:pt x="1221376" y="192891"/>
                    <a:pt x="1205314" y="231669"/>
                    <a:pt x="1176723" y="260260"/>
                  </a:cubicBezTo>
                  <a:cubicBezTo>
                    <a:pt x="1148131" y="288852"/>
                    <a:pt x="1109353" y="304914"/>
                    <a:pt x="1068919" y="304914"/>
                  </a:cubicBezTo>
                  <a:lnTo>
                    <a:pt x="152457" y="304914"/>
                  </a:lnTo>
                  <a:cubicBezTo>
                    <a:pt x="68257" y="304914"/>
                    <a:pt x="0" y="236657"/>
                    <a:pt x="0" y="152457"/>
                  </a:cubicBezTo>
                  <a:lnTo>
                    <a:pt x="0" y="152457"/>
                  </a:lnTo>
                  <a:cubicBezTo>
                    <a:pt x="0" y="68257"/>
                    <a:pt x="68257" y="0"/>
                    <a:pt x="152457" y="0"/>
                  </a:cubicBezTo>
                  <a:close/>
                </a:path>
              </a:pathLst>
            </a:custGeom>
            <a:solidFill>
              <a:srgbClr val="000000">
                <a:alpha val="0"/>
              </a:srgbClr>
            </a:solidFill>
            <a:ln w="38100" cap="rnd">
              <a:solidFill>
                <a:srgbClr val="FBF9F5"/>
              </a:solidFill>
              <a:prstDash val="solid"/>
              <a:round/>
            </a:ln>
          </p:spPr>
        </p:sp>
        <p:sp>
          <p:nvSpPr>
            <p:cNvPr name="TextBox 15" id="15"/>
            <p:cNvSpPr txBox="true"/>
            <p:nvPr/>
          </p:nvSpPr>
          <p:spPr>
            <a:xfrm>
              <a:off x="0" y="-47625"/>
              <a:ext cx="1221376" cy="352539"/>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11845110" y="3219787"/>
            <a:ext cx="6058168" cy="5802971"/>
          </a:xfrm>
          <a:custGeom>
            <a:avLst/>
            <a:gdLst/>
            <a:ahLst/>
            <a:cxnLst/>
            <a:rect r="r" b="b" t="t" l="l"/>
            <a:pathLst>
              <a:path h="5802971" w="6058168">
                <a:moveTo>
                  <a:pt x="0" y="0"/>
                </a:moveTo>
                <a:lnTo>
                  <a:pt x="6058168" y="0"/>
                </a:lnTo>
                <a:lnTo>
                  <a:pt x="6058168" y="5802971"/>
                </a:lnTo>
                <a:lnTo>
                  <a:pt x="0" y="5802971"/>
                </a:lnTo>
                <a:lnTo>
                  <a:pt x="0" y="0"/>
                </a:lnTo>
                <a:close/>
              </a:path>
            </a:pathLst>
          </a:custGeom>
          <a:blipFill>
            <a:blip r:embed="rId9"/>
            <a:stretch>
              <a:fillRect l="0" t="0" r="0" b="0"/>
            </a:stretch>
          </a:blipFill>
        </p:spPr>
      </p:sp>
      <p:sp>
        <p:nvSpPr>
          <p:cNvPr name="TextBox 17" id="17"/>
          <p:cNvSpPr txBox="true"/>
          <p:nvPr/>
        </p:nvSpPr>
        <p:spPr>
          <a:xfrm rot="0">
            <a:off x="210634" y="962025"/>
            <a:ext cx="4578840" cy="669859"/>
          </a:xfrm>
          <a:prstGeom prst="rect">
            <a:avLst/>
          </a:prstGeom>
        </p:spPr>
        <p:txBody>
          <a:bodyPr anchor="t" rtlCol="false" tIns="0" lIns="0" bIns="0" rIns="0">
            <a:spAutoFit/>
          </a:bodyPr>
          <a:lstStyle/>
          <a:p>
            <a:pPr algn="ctr">
              <a:lnSpc>
                <a:spcPts val="5599"/>
              </a:lnSpc>
            </a:pPr>
            <a:r>
              <a:rPr lang="en-US" sz="3999" b="true">
                <a:solidFill>
                  <a:srgbClr val="FBF9F5"/>
                </a:solidFill>
                <a:latin typeface="Nunito Bold"/>
                <a:ea typeface="Nunito Bold"/>
                <a:cs typeface="Nunito Bold"/>
                <a:sym typeface="Nunito Bold"/>
              </a:rPr>
              <a:t>dibimbing.id</a:t>
            </a:r>
          </a:p>
        </p:txBody>
      </p:sp>
      <p:sp>
        <p:nvSpPr>
          <p:cNvPr name="TextBox 18" id="18"/>
          <p:cNvSpPr txBox="true"/>
          <p:nvPr/>
        </p:nvSpPr>
        <p:spPr>
          <a:xfrm rot="0">
            <a:off x="1347477" y="2742403"/>
            <a:ext cx="5931806" cy="531309"/>
          </a:xfrm>
          <a:prstGeom prst="rect">
            <a:avLst/>
          </a:prstGeom>
        </p:spPr>
        <p:txBody>
          <a:bodyPr anchor="t" rtlCol="false" tIns="0" lIns="0" bIns="0" rIns="0">
            <a:spAutoFit/>
          </a:bodyPr>
          <a:lstStyle/>
          <a:p>
            <a:pPr algn="just" marL="0" indent="0" lvl="0">
              <a:lnSpc>
                <a:spcPts val="4111"/>
              </a:lnSpc>
              <a:spcBef>
                <a:spcPct val="0"/>
              </a:spcBef>
            </a:pPr>
            <a:r>
              <a:rPr lang="en-US" sz="3771" spc="-147">
                <a:solidFill>
                  <a:srgbClr val="FBF9F5"/>
                </a:solidFill>
                <a:latin typeface="TT Hoves"/>
                <a:ea typeface="TT Hoves"/>
                <a:cs typeface="TT Hoves"/>
                <a:sym typeface="TT Hoves"/>
              </a:rPr>
              <a:t>Split Data &amp; Train  the Model</a:t>
            </a:r>
          </a:p>
        </p:txBody>
      </p:sp>
      <p:sp>
        <p:nvSpPr>
          <p:cNvPr name="TextBox 19" id="19"/>
          <p:cNvSpPr txBox="true"/>
          <p:nvPr/>
        </p:nvSpPr>
        <p:spPr>
          <a:xfrm rot="0">
            <a:off x="11908291" y="2129207"/>
            <a:ext cx="5931806" cy="531309"/>
          </a:xfrm>
          <a:prstGeom prst="rect">
            <a:avLst/>
          </a:prstGeom>
        </p:spPr>
        <p:txBody>
          <a:bodyPr anchor="t" rtlCol="false" tIns="0" lIns="0" bIns="0" rIns="0">
            <a:spAutoFit/>
          </a:bodyPr>
          <a:lstStyle/>
          <a:p>
            <a:pPr algn="just" marL="0" indent="0" lvl="0">
              <a:lnSpc>
                <a:spcPts val="4111"/>
              </a:lnSpc>
              <a:spcBef>
                <a:spcPct val="0"/>
              </a:spcBef>
            </a:pPr>
            <a:r>
              <a:rPr lang="en-US" sz="3771" spc="-147">
                <a:solidFill>
                  <a:srgbClr val="FBF9F5"/>
                </a:solidFill>
                <a:latin typeface="TT Hoves"/>
                <a:ea typeface="TT Hoves"/>
                <a:cs typeface="TT Hoves"/>
                <a:sym typeface="TT Hoves"/>
              </a:rPr>
              <a:t>Classification Report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5780C0"/>
        </a:solidFill>
      </p:bgPr>
    </p:bg>
    <p:spTree>
      <p:nvGrpSpPr>
        <p:cNvPr id="1" name=""/>
        <p:cNvGrpSpPr/>
        <p:nvPr/>
      </p:nvGrpSpPr>
      <p:grpSpPr>
        <a:xfrm>
          <a:off x="0" y="0"/>
          <a:ext cx="0" cy="0"/>
          <a:chOff x="0" y="0"/>
          <a:chExt cx="0" cy="0"/>
        </a:xfrm>
      </p:grpSpPr>
      <p:sp>
        <p:nvSpPr>
          <p:cNvPr name="TextBox 2" id="2"/>
          <p:cNvSpPr txBox="true"/>
          <p:nvPr/>
        </p:nvSpPr>
        <p:spPr>
          <a:xfrm rot="0">
            <a:off x="4057327" y="2054758"/>
            <a:ext cx="9794974" cy="672432"/>
          </a:xfrm>
          <a:prstGeom prst="rect">
            <a:avLst/>
          </a:prstGeom>
        </p:spPr>
        <p:txBody>
          <a:bodyPr anchor="t" rtlCol="false" tIns="0" lIns="0" bIns="0" rIns="0">
            <a:spAutoFit/>
          </a:bodyPr>
          <a:lstStyle/>
          <a:p>
            <a:pPr algn="ctr">
              <a:lnSpc>
                <a:spcPts val="4680"/>
              </a:lnSpc>
            </a:pPr>
            <a:r>
              <a:rPr lang="en-US" sz="6000" spc="-372">
                <a:solidFill>
                  <a:srgbClr val="FBF9F5"/>
                </a:solidFill>
                <a:latin typeface="Alice"/>
                <a:ea typeface="Alice"/>
                <a:cs typeface="Alice"/>
                <a:sym typeface="Alice"/>
              </a:rPr>
              <a:t>DATA VISUALIZATION</a:t>
            </a:r>
          </a:p>
        </p:txBody>
      </p:sp>
      <p:sp>
        <p:nvSpPr>
          <p:cNvPr name="Freeform 3" id="3"/>
          <p:cNvSpPr/>
          <p:nvPr/>
        </p:nvSpPr>
        <p:spPr>
          <a:xfrm flipH="false" flipV="false" rot="0">
            <a:off x="7934445" y="3191617"/>
            <a:ext cx="681973" cy="681973"/>
          </a:xfrm>
          <a:custGeom>
            <a:avLst/>
            <a:gdLst/>
            <a:ahLst/>
            <a:cxnLst/>
            <a:rect r="r" b="b" t="t" l="l"/>
            <a:pathLst>
              <a:path h="681973" w="681973">
                <a:moveTo>
                  <a:pt x="0" y="0"/>
                </a:moveTo>
                <a:lnTo>
                  <a:pt x="681972" y="0"/>
                </a:lnTo>
                <a:lnTo>
                  <a:pt x="681972" y="681972"/>
                </a:lnTo>
                <a:lnTo>
                  <a:pt x="0" y="6819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673184" y="-2541691"/>
            <a:ext cx="6074294" cy="6074294"/>
          </a:xfrm>
          <a:custGeom>
            <a:avLst/>
            <a:gdLst/>
            <a:ahLst/>
            <a:cxnLst/>
            <a:rect r="r" b="b" t="t" l="l"/>
            <a:pathLst>
              <a:path h="6074294" w="6074294">
                <a:moveTo>
                  <a:pt x="0" y="0"/>
                </a:moveTo>
                <a:lnTo>
                  <a:pt x="6074294" y="0"/>
                </a:lnTo>
                <a:lnTo>
                  <a:pt x="6074294" y="6074294"/>
                </a:lnTo>
                <a:lnTo>
                  <a:pt x="0" y="60742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2599113" y="1816633"/>
            <a:ext cx="2074071" cy="2074071"/>
          </a:xfrm>
          <a:custGeom>
            <a:avLst/>
            <a:gdLst/>
            <a:ahLst/>
            <a:cxnLst/>
            <a:rect r="r" b="b" t="t" l="l"/>
            <a:pathLst>
              <a:path h="2074071" w="2074071">
                <a:moveTo>
                  <a:pt x="0" y="0"/>
                </a:moveTo>
                <a:lnTo>
                  <a:pt x="2074071" y="0"/>
                </a:lnTo>
                <a:lnTo>
                  <a:pt x="2074071" y="2074071"/>
                </a:lnTo>
                <a:lnTo>
                  <a:pt x="0" y="20740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26240" y="8783104"/>
            <a:ext cx="3801337" cy="3801337"/>
          </a:xfrm>
          <a:custGeom>
            <a:avLst/>
            <a:gdLst/>
            <a:ahLst/>
            <a:cxnLst/>
            <a:rect r="r" b="b" t="t" l="l"/>
            <a:pathLst>
              <a:path h="3801337" w="3801337">
                <a:moveTo>
                  <a:pt x="0" y="0"/>
                </a:moveTo>
                <a:lnTo>
                  <a:pt x="3801337" y="0"/>
                </a:lnTo>
                <a:lnTo>
                  <a:pt x="3801337" y="3801336"/>
                </a:lnTo>
                <a:lnTo>
                  <a:pt x="0" y="38013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866895" y="2853668"/>
            <a:ext cx="16392405" cy="7123090"/>
            <a:chOff x="0" y="0"/>
            <a:chExt cx="4317341" cy="1876040"/>
          </a:xfrm>
        </p:grpSpPr>
        <p:sp>
          <p:nvSpPr>
            <p:cNvPr name="Freeform 8" id="8"/>
            <p:cNvSpPr/>
            <p:nvPr/>
          </p:nvSpPr>
          <p:spPr>
            <a:xfrm flipH="false" flipV="false" rot="0">
              <a:off x="0" y="0"/>
              <a:ext cx="4317342" cy="1876040"/>
            </a:xfrm>
            <a:custGeom>
              <a:avLst/>
              <a:gdLst/>
              <a:ahLst/>
              <a:cxnLst/>
              <a:rect r="r" b="b" t="t" l="l"/>
              <a:pathLst>
                <a:path h="1876040" w="4317342">
                  <a:moveTo>
                    <a:pt x="0" y="0"/>
                  </a:moveTo>
                  <a:lnTo>
                    <a:pt x="4317342" y="0"/>
                  </a:lnTo>
                  <a:lnTo>
                    <a:pt x="4317342" y="1876040"/>
                  </a:lnTo>
                  <a:lnTo>
                    <a:pt x="0" y="1876040"/>
                  </a:lnTo>
                  <a:close/>
                </a:path>
              </a:pathLst>
            </a:custGeom>
            <a:solidFill>
              <a:srgbClr val="ECEBE4"/>
            </a:solidFill>
          </p:spPr>
        </p:sp>
        <p:sp>
          <p:nvSpPr>
            <p:cNvPr name="TextBox 9" id="9"/>
            <p:cNvSpPr txBox="true"/>
            <p:nvPr/>
          </p:nvSpPr>
          <p:spPr>
            <a:xfrm>
              <a:off x="0" y="-47625"/>
              <a:ext cx="4317341" cy="1923665"/>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0">
            <a:off x="1426728" y="3063694"/>
            <a:ext cx="7301864" cy="6097848"/>
          </a:xfrm>
          <a:custGeom>
            <a:avLst/>
            <a:gdLst/>
            <a:ahLst/>
            <a:cxnLst/>
            <a:rect r="r" b="b" t="t" l="l"/>
            <a:pathLst>
              <a:path h="6097848" w="7301864">
                <a:moveTo>
                  <a:pt x="0" y="0"/>
                </a:moveTo>
                <a:lnTo>
                  <a:pt x="7301864" y="0"/>
                </a:lnTo>
                <a:lnTo>
                  <a:pt x="7301864" y="6097848"/>
                </a:lnTo>
                <a:lnTo>
                  <a:pt x="0" y="6097848"/>
                </a:lnTo>
                <a:lnTo>
                  <a:pt x="0" y="0"/>
                </a:lnTo>
                <a:close/>
              </a:path>
            </a:pathLst>
          </a:custGeom>
          <a:blipFill>
            <a:blip r:embed="rId6"/>
            <a:stretch>
              <a:fillRect l="0" t="-6046" r="0" b="-6046"/>
            </a:stretch>
          </a:blipFill>
        </p:spPr>
      </p:sp>
      <p:sp>
        <p:nvSpPr>
          <p:cNvPr name="Freeform 11" id="11"/>
          <p:cNvSpPr/>
          <p:nvPr/>
        </p:nvSpPr>
        <p:spPr>
          <a:xfrm flipH="false" flipV="false" rot="0">
            <a:off x="9424251" y="3063694"/>
            <a:ext cx="7148837" cy="6097848"/>
          </a:xfrm>
          <a:custGeom>
            <a:avLst/>
            <a:gdLst/>
            <a:ahLst/>
            <a:cxnLst/>
            <a:rect r="r" b="b" t="t" l="l"/>
            <a:pathLst>
              <a:path h="6097848" w="7148837">
                <a:moveTo>
                  <a:pt x="0" y="0"/>
                </a:moveTo>
                <a:lnTo>
                  <a:pt x="7148836" y="0"/>
                </a:lnTo>
                <a:lnTo>
                  <a:pt x="7148836" y="6097848"/>
                </a:lnTo>
                <a:lnTo>
                  <a:pt x="0" y="6097848"/>
                </a:lnTo>
                <a:lnTo>
                  <a:pt x="0" y="0"/>
                </a:lnTo>
                <a:close/>
              </a:path>
            </a:pathLst>
          </a:custGeom>
          <a:blipFill>
            <a:blip r:embed="rId7"/>
            <a:stretch>
              <a:fillRect l="-822" t="-3421" r="-822" b="0"/>
            </a:stretch>
          </a:blipFill>
        </p:spPr>
      </p:sp>
      <p:sp>
        <p:nvSpPr>
          <p:cNvPr name="TextBox 12" id="12"/>
          <p:cNvSpPr txBox="true"/>
          <p:nvPr/>
        </p:nvSpPr>
        <p:spPr>
          <a:xfrm rot="0">
            <a:off x="4219418" y="9191625"/>
            <a:ext cx="1716484" cy="580423"/>
          </a:xfrm>
          <a:prstGeom prst="rect">
            <a:avLst/>
          </a:prstGeom>
        </p:spPr>
        <p:txBody>
          <a:bodyPr anchor="t" rtlCol="false" tIns="0" lIns="0" bIns="0" rIns="0">
            <a:spAutoFit/>
          </a:bodyPr>
          <a:lstStyle/>
          <a:p>
            <a:pPr algn="ctr">
              <a:lnSpc>
                <a:spcPts val="4759"/>
              </a:lnSpc>
            </a:pPr>
            <a:r>
              <a:rPr lang="en-US" sz="3399" b="true">
                <a:solidFill>
                  <a:srgbClr val="5780C0"/>
                </a:solidFill>
                <a:latin typeface="Open Sans Bold"/>
                <a:ea typeface="Open Sans Bold"/>
                <a:cs typeface="Open Sans Bold"/>
                <a:sym typeface="Open Sans Bold"/>
              </a:rPr>
              <a:t>Bar Plot</a:t>
            </a:r>
          </a:p>
        </p:txBody>
      </p:sp>
      <p:sp>
        <p:nvSpPr>
          <p:cNvPr name="TextBox 13" id="13"/>
          <p:cNvSpPr txBox="true"/>
          <p:nvPr/>
        </p:nvSpPr>
        <p:spPr>
          <a:xfrm rot="0">
            <a:off x="12003009" y="9191625"/>
            <a:ext cx="1991320" cy="580423"/>
          </a:xfrm>
          <a:prstGeom prst="rect">
            <a:avLst/>
          </a:prstGeom>
        </p:spPr>
        <p:txBody>
          <a:bodyPr anchor="t" rtlCol="false" tIns="0" lIns="0" bIns="0" rIns="0">
            <a:spAutoFit/>
          </a:bodyPr>
          <a:lstStyle/>
          <a:p>
            <a:pPr algn="ctr">
              <a:lnSpc>
                <a:spcPts val="4759"/>
              </a:lnSpc>
            </a:pPr>
            <a:r>
              <a:rPr lang="en-US" sz="3399" b="true">
                <a:solidFill>
                  <a:srgbClr val="5780C0"/>
                </a:solidFill>
                <a:latin typeface="Open Sans Bold"/>
                <a:ea typeface="Open Sans Bold"/>
                <a:cs typeface="Open Sans Bold"/>
                <a:sym typeface="Open Sans Bold"/>
              </a:rPr>
              <a:t>Heatmap</a:t>
            </a:r>
          </a:p>
        </p:txBody>
      </p:sp>
      <p:sp>
        <p:nvSpPr>
          <p:cNvPr name="TextBox 14" id="14"/>
          <p:cNvSpPr txBox="true"/>
          <p:nvPr/>
        </p:nvSpPr>
        <p:spPr>
          <a:xfrm rot="0">
            <a:off x="210634" y="962025"/>
            <a:ext cx="4578840" cy="669859"/>
          </a:xfrm>
          <a:prstGeom prst="rect">
            <a:avLst/>
          </a:prstGeom>
        </p:spPr>
        <p:txBody>
          <a:bodyPr anchor="t" rtlCol="false" tIns="0" lIns="0" bIns="0" rIns="0">
            <a:spAutoFit/>
          </a:bodyPr>
          <a:lstStyle/>
          <a:p>
            <a:pPr algn="ctr">
              <a:lnSpc>
                <a:spcPts val="5599"/>
              </a:lnSpc>
            </a:pPr>
            <a:r>
              <a:rPr lang="en-US" sz="3999" b="true">
                <a:solidFill>
                  <a:srgbClr val="FBF9F5"/>
                </a:solidFill>
                <a:latin typeface="Nunito Bold"/>
                <a:ea typeface="Nunito Bold"/>
                <a:cs typeface="Nunito Bold"/>
                <a:sym typeface="Nunito Bold"/>
              </a:rPr>
              <a:t>dibimbing.id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5780C0"/>
        </a:solidFill>
      </p:bgPr>
    </p:bg>
    <p:spTree>
      <p:nvGrpSpPr>
        <p:cNvPr id="1" name=""/>
        <p:cNvGrpSpPr/>
        <p:nvPr/>
      </p:nvGrpSpPr>
      <p:grpSpPr>
        <a:xfrm>
          <a:off x="0" y="0"/>
          <a:ext cx="0" cy="0"/>
          <a:chOff x="0" y="0"/>
          <a:chExt cx="0" cy="0"/>
        </a:xfrm>
      </p:grpSpPr>
      <p:sp>
        <p:nvSpPr>
          <p:cNvPr name="TextBox 2" id="2"/>
          <p:cNvSpPr txBox="true"/>
          <p:nvPr/>
        </p:nvSpPr>
        <p:spPr>
          <a:xfrm rot="0">
            <a:off x="4057327" y="2054758"/>
            <a:ext cx="9794974" cy="672432"/>
          </a:xfrm>
          <a:prstGeom prst="rect">
            <a:avLst/>
          </a:prstGeom>
        </p:spPr>
        <p:txBody>
          <a:bodyPr anchor="t" rtlCol="false" tIns="0" lIns="0" bIns="0" rIns="0">
            <a:spAutoFit/>
          </a:bodyPr>
          <a:lstStyle/>
          <a:p>
            <a:pPr algn="ctr">
              <a:lnSpc>
                <a:spcPts val="4680"/>
              </a:lnSpc>
            </a:pPr>
            <a:r>
              <a:rPr lang="en-US" sz="6000" spc="-372">
                <a:solidFill>
                  <a:srgbClr val="FBF9F5"/>
                </a:solidFill>
                <a:latin typeface="Alice"/>
                <a:ea typeface="Alice"/>
                <a:cs typeface="Alice"/>
                <a:sym typeface="Alice"/>
              </a:rPr>
              <a:t>DATA VISUALIZATION</a:t>
            </a:r>
          </a:p>
        </p:txBody>
      </p:sp>
      <p:sp>
        <p:nvSpPr>
          <p:cNvPr name="Freeform 3" id="3"/>
          <p:cNvSpPr/>
          <p:nvPr/>
        </p:nvSpPr>
        <p:spPr>
          <a:xfrm flipH="false" flipV="false" rot="0">
            <a:off x="7934445" y="3191617"/>
            <a:ext cx="681973" cy="681973"/>
          </a:xfrm>
          <a:custGeom>
            <a:avLst/>
            <a:gdLst/>
            <a:ahLst/>
            <a:cxnLst/>
            <a:rect r="r" b="b" t="t" l="l"/>
            <a:pathLst>
              <a:path h="681973" w="681973">
                <a:moveTo>
                  <a:pt x="0" y="0"/>
                </a:moveTo>
                <a:lnTo>
                  <a:pt x="681972" y="0"/>
                </a:lnTo>
                <a:lnTo>
                  <a:pt x="681972" y="681972"/>
                </a:lnTo>
                <a:lnTo>
                  <a:pt x="0" y="6819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673184" y="-2541691"/>
            <a:ext cx="6074294" cy="6074294"/>
          </a:xfrm>
          <a:custGeom>
            <a:avLst/>
            <a:gdLst/>
            <a:ahLst/>
            <a:cxnLst/>
            <a:rect r="r" b="b" t="t" l="l"/>
            <a:pathLst>
              <a:path h="6074294" w="6074294">
                <a:moveTo>
                  <a:pt x="0" y="0"/>
                </a:moveTo>
                <a:lnTo>
                  <a:pt x="6074294" y="0"/>
                </a:lnTo>
                <a:lnTo>
                  <a:pt x="6074294" y="6074294"/>
                </a:lnTo>
                <a:lnTo>
                  <a:pt x="0" y="60742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2599113" y="1816633"/>
            <a:ext cx="2074071" cy="2074071"/>
          </a:xfrm>
          <a:custGeom>
            <a:avLst/>
            <a:gdLst/>
            <a:ahLst/>
            <a:cxnLst/>
            <a:rect r="r" b="b" t="t" l="l"/>
            <a:pathLst>
              <a:path h="2074071" w="2074071">
                <a:moveTo>
                  <a:pt x="0" y="0"/>
                </a:moveTo>
                <a:lnTo>
                  <a:pt x="2074071" y="0"/>
                </a:lnTo>
                <a:lnTo>
                  <a:pt x="2074071" y="2074071"/>
                </a:lnTo>
                <a:lnTo>
                  <a:pt x="0" y="20740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26240" y="8783104"/>
            <a:ext cx="3801337" cy="3801337"/>
          </a:xfrm>
          <a:custGeom>
            <a:avLst/>
            <a:gdLst/>
            <a:ahLst/>
            <a:cxnLst/>
            <a:rect r="r" b="b" t="t" l="l"/>
            <a:pathLst>
              <a:path h="3801337" w="3801337">
                <a:moveTo>
                  <a:pt x="0" y="0"/>
                </a:moveTo>
                <a:lnTo>
                  <a:pt x="3801337" y="0"/>
                </a:lnTo>
                <a:lnTo>
                  <a:pt x="3801337" y="3801336"/>
                </a:lnTo>
                <a:lnTo>
                  <a:pt x="0" y="38013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866895" y="2853668"/>
            <a:ext cx="16392405" cy="7123090"/>
            <a:chOff x="0" y="0"/>
            <a:chExt cx="4317341" cy="1876040"/>
          </a:xfrm>
        </p:grpSpPr>
        <p:sp>
          <p:nvSpPr>
            <p:cNvPr name="Freeform 8" id="8"/>
            <p:cNvSpPr/>
            <p:nvPr/>
          </p:nvSpPr>
          <p:spPr>
            <a:xfrm flipH="false" flipV="false" rot="0">
              <a:off x="0" y="0"/>
              <a:ext cx="4317342" cy="1876040"/>
            </a:xfrm>
            <a:custGeom>
              <a:avLst/>
              <a:gdLst/>
              <a:ahLst/>
              <a:cxnLst/>
              <a:rect r="r" b="b" t="t" l="l"/>
              <a:pathLst>
                <a:path h="1876040" w="4317342">
                  <a:moveTo>
                    <a:pt x="0" y="0"/>
                  </a:moveTo>
                  <a:lnTo>
                    <a:pt x="4317342" y="0"/>
                  </a:lnTo>
                  <a:lnTo>
                    <a:pt x="4317342" y="1876040"/>
                  </a:lnTo>
                  <a:lnTo>
                    <a:pt x="0" y="1876040"/>
                  </a:lnTo>
                  <a:close/>
                </a:path>
              </a:pathLst>
            </a:custGeom>
            <a:solidFill>
              <a:srgbClr val="ECEBE4"/>
            </a:solidFill>
          </p:spPr>
        </p:sp>
        <p:sp>
          <p:nvSpPr>
            <p:cNvPr name="TextBox 9" id="9"/>
            <p:cNvSpPr txBox="true"/>
            <p:nvPr/>
          </p:nvSpPr>
          <p:spPr>
            <a:xfrm>
              <a:off x="0" y="-47625"/>
              <a:ext cx="4317341" cy="1923665"/>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0">
            <a:off x="2983882" y="3077812"/>
            <a:ext cx="11998166" cy="6180488"/>
          </a:xfrm>
          <a:custGeom>
            <a:avLst/>
            <a:gdLst/>
            <a:ahLst/>
            <a:cxnLst/>
            <a:rect r="r" b="b" t="t" l="l"/>
            <a:pathLst>
              <a:path h="6180488" w="11998166">
                <a:moveTo>
                  <a:pt x="0" y="0"/>
                </a:moveTo>
                <a:lnTo>
                  <a:pt x="11998167" y="0"/>
                </a:lnTo>
                <a:lnTo>
                  <a:pt x="11998167" y="6180488"/>
                </a:lnTo>
                <a:lnTo>
                  <a:pt x="0" y="6180488"/>
                </a:lnTo>
                <a:lnTo>
                  <a:pt x="0" y="0"/>
                </a:lnTo>
                <a:close/>
              </a:path>
            </a:pathLst>
          </a:custGeom>
          <a:blipFill>
            <a:blip r:embed="rId6"/>
            <a:stretch>
              <a:fillRect l="0" t="-21526" r="0" b="-15853"/>
            </a:stretch>
          </a:blipFill>
        </p:spPr>
      </p:sp>
      <p:sp>
        <p:nvSpPr>
          <p:cNvPr name="TextBox 11" id="11"/>
          <p:cNvSpPr txBox="true"/>
          <p:nvPr/>
        </p:nvSpPr>
        <p:spPr>
          <a:xfrm rot="0">
            <a:off x="7419582" y="9291560"/>
            <a:ext cx="3021046" cy="580423"/>
          </a:xfrm>
          <a:prstGeom prst="rect">
            <a:avLst/>
          </a:prstGeom>
        </p:spPr>
        <p:txBody>
          <a:bodyPr anchor="t" rtlCol="false" tIns="0" lIns="0" bIns="0" rIns="0">
            <a:spAutoFit/>
          </a:bodyPr>
          <a:lstStyle/>
          <a:p>
            <a:pPr algn="ctr">
              <a:lnSpc>
                <a:spcPts val="4759"/>
              </a:lnSpc>
            </a:pPr>
            <a:r>
              <a:rPr lang="en-US" sz="3399" b="true">
                <a:solidFill>
                  <a:srgbClr val="5780C0"/>
                </a:solidFill>
                <a:latin typeface="Open Sans Bold"/>
                <a:ea typeface="Open Sans Bold"/>
                <a:cs typeface="Open Sans Bold"/>
                <a:sym typeface="Open Sans Bold"/>
              </a:rPr>
              <a:t>Sample Image</a:t>
            </a:r>
          </a:p>
        </p:txBody>
      </p:sp>
      <p:sp>
        <p:nvSpPr>
          <p:cNvPr name="TextBox 12" id="12"/>
          <p:cNvSpPr txBox="true"/>
          <p:nvPr/>
        </p:nvSpPr>
        <p:spPr>
          <a:xfrm rot="0">
            <a:off x="210634" y="962025"/>
            <a:ext cx="4578840" cy="669859"/>
          </a:xfrm>
          <a:prstGeom prst="rect">
            <a:avLst/>
          </a:prstGeom>
        </p:spPr>
        <p:txBody>
          <a:bodyPr anchor="t" rtlCol="false" tIns="0" lIns="0" bIns="0" rIns="0">
            <a:spAutoFit/>
          </a:bodyPr>
          <a:lstStyle/>
          <a:p>
            <a:pPr algn="ctr">
              <a:lnSpc>
                <a:spcPts val="5599"/>
              </a:lnSpc>
            </a:pPr>
            <a:r>
              <a:rPr lang="en-US" sz="3999" b="true">
                <a:solidFill>
                  <a:srgbClr val="FBF9F5"/>
                </a:solidFill>
                <a:latin typeface="Nunito Bold"/>
                <a:ea typeface="Nunito Bold"/>
                <a:cs typeface="Nunito Bold"/>
                <a:sym typeface="Nunito Bold"/>
              </a:rPr>
              <a:t>dibimbing.id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5780C0"/>
        </a:solidFill>
      </p:bgPr>
    </p:bg>
    <p:spTree>
      <p:nvGrpSpPr>
        <p:cNvPr id="1" name=""/>
        <p:cNvGrpSpPr/>
        <p:nvPr/>
      </p:nvGrpSpPr>
      <p:grpSpPr>
        <a:xfrm>
          <a:off x="0" y="0"/>
          <a:ext cx="0" cy="0"/>
          <a:chOff x="0" y="0"/>
          <a:chExt cx="0" cy="0"/>
        </a:xfrm>
      </p:grpSpPr>
      <p:sp>
        <p:nvSpPr>
          <p:cNvPr name="TextBox 2" id="2"/>
          <p:cNvSpPr txBox="true"/>
          <p:nvPr/>
        </p:nvSpPr>
        <p:spPr>
          <a:xfrm rot="0">
            <a:off x="4246513" y="4460231"/>
            <a:ext cx="9794974" cy="1207034"/>
          </a:xfrm>
          <a:prstGeom prst="rect">
            <a:avLst/>
          </a:prstGeom>
        </p:spPr>
        <p:txBody>
          <a:bodyPr anchor="t" rtlCol="false" tIns="0" lIns="0" bIns="0" rIns="0">
            <a:spAutoFit/>
          </a:bodyPr>
          <a:lstStyle/>
          <a:p>
            <a:pPr algn="ctr">
              <a:lnSpc>
                <a:spcPts val="8318"/>
              </a:lnSpc>
            </a:pPr>
            <a:r>
              <a:rPr lang="en-US" sz="10664" spc="-661">
                <a:solidFill>
                  <a:srgbClr val="FBF9F5"/>
                </a:solidFill>
                <a:latin typeface="Alice"/>
                <a:ea typeface="Alice"/>
                <a:cs typeface="Alice"/>
                <a:sym typeface="Alice"/>
              </a:rPr>
              <a:t>CONCLUSION</a:t>
            </a:r>
          </a:p>
        </p:txBody>
      </p:sp>
      <p:sp>
        <p:nvSpPr>
          <p:cNvPr name="Freeform 3" id="3"/>
          <p:cNvSpPr/>
          <p:nvPr/>
        </p:nvSpPr>
        <p:spPr>
          <a:xfrm flipH="false" flipV="false" rot="0">
            <a:off x="5735408" y="4368796"/>
            <a:ext cx="681973" cy="681973"/>
          </a:xfrm>
          <a:custGeom>
            <a:avLst/>
            <a:gdLst/>
            <a:ahLst/>
            <a:cxnLst/>
            <a:rect r="r" b="b" t="t" l="l"/>
            <a:pathLst>
              <a:path h="681973" w="681973">
                <a:moveTo>
                  <a:pt x="0" y="0"/>
                </a:moveTo>
                <a:lnTo>
                  <a:pt x="681972" y="0"/>
                </a:lnTo>
                <a:lnTo>
                  <a:pt x="681972" y="681972"/>
                </a:lnTo>
                <a:lnTo>
                  <a:pt x="0" y="6819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812319" y="4368796"/>
            <a:ext cx="681973" cy="681973"/>
          </a:xfrm>
          <a:custGeom>
            <a:avLst/>
            <a:gdLst/>
            <a:ahLst/>
            <a:cxnLst/>
            <a:rect r="r" b="b" t="t" l="l"/>
            <a:pathLst>
              <a:path h="681973" w="681973">
                <a:moveTo>
                  <a:pt x="0" y="0"/>
                </a:moveTo>
                <a:lnTo>
                  <a:pt x="681973" y="0"/>
                </a:lnTo>
                <a:lnTo>
                  <a:pt x="681973" y="681972"/>
                </a:lnTo>
                <a:lnTo>
                  <a:pt x="0" y="6819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96577" y="8915080"/>
            <a:ext cx="5132330" cy="343220"/>
          </a:xfrm>
          <a:custGeom>
            <a:avLst/>
            <a:gdLst/>
            <a:ahLst/>
            <a:cxnLst/>
            <a:rect r="r" b="b" t="t" l="l"/>
            <a:pathLst>
              <a:path h="343220" w="5132330">
                <a:moveTo>
                  <a:pt x="0" y="0"/>
                </a:moveTo>
                <a:lnTo>
                  <a:pt x="5132330" y="0"/>
                </a:lnTo>
                <a:lnTo>
                  <a:pt x="5132330" y="343220"/>
                </a:lnTo>
                <a:lnTo>
                  <a:pt x="0" y="3432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13155670" y="1564479"/>
            <a:ext cx="5132330" cy="343220"/>
          </a:xfrm>
          <a:custGeom>
            <a:avLst/>
            <a:gdLst/>
            <a:ahLst/>
            <a:cxnLst/>
            <a:rect r="r" b="b" t="t" l="l"/>
            <a:pathLst>
              <a:path h="343220" w="5132330">
                <a:moveTo>
                  <a:pt x="5132330" y="0"/>
                </a:moveTo>
                <a:lnTo>
                  <a:pt x="0" y="0"/>
                </a:lnTo>
                <a:lnTo>
                  <a:pt x="0" y="343219"/>
                </a:lnTo>
                <a:lnTo>
                  <a:pt x="5132330" y="343219"/>
                </a:lnTo>
                <a:lnTo>
                  <a:pt x="513233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578682" y="3340096"/>
            <a:ext cx="1739438" cy="2057400"/>
          </a:xfrm>
          <a:custGeom>
            <a:avLst/>
            <a:gdLst/>
            <a:ahLst/>
            <a:cxnLst/>
            <a:rect r="r" b="b" t="t" l="l"/>
            <a:pathLst>
              <a:path h="2057400" w="1739438">
                <a:moveTo>
                  <a:pt x="0" y="0"/>
                </a:moveTo>
                <a:lnTo>
                  <a:pt x="1739438" y="0"/>
                </a:lnTo>
                <a:lnTo>
                  <a:pt x="1739438"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3982397" y="7697200"/>
            <a:ext cx="881329" cy="1042432"/>
          </a:xfrm>
          <a:custGeom>
            <a:avLst/>
            <a:gdLst/>
            <a:ahLst/>
            <a:cxnLst/>
            <a:rect r="r" b="b" t="t" l="l"/>
            <a:pathLst>
              <a:path h="1042432" w="881329">
                <a:moveTo>
                  <a:pt x="0" y="0"/>
                </a:moveTo>
                <a:lnTo>
                  <a:pt x="881329" y="0"/>
                </a:lnTo>
                <a:lnTo>
                  <a:pt x="881329" y="1042433"/>
                </a:lnTo>
                <a:lnTo>
                  <a:pt x="0" y="104243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210634" y="962025"/>
            <a:ext cx="4578840" cy="669859"/>
          </a:xfrm>
          <a:prstGeom prst="rect">
            <a:avLst/>
          </a:prstGeom>
        </p:spPr>
        <p:txBody>
          <a:bodyPr anchor="t" rtlCol="false" tIns="0" lIns="0" bIns="0" rIns="0">
            <a:spAutoFit/>
          </a:bodyPr>
          <a:lstStyle/>
          <a:p>
            <a:pPr algn="ctr">
              <a:lnSpc>
                <a:spcPts val="5599"/>
              </a:lnSpc>
            </a:pPr>
            <a:r>
              <a:rPr lang="en-US" sz="3999" b="true">
                <a:solidFill>
                  <a:srgbClr val="FBF9F5"/>
                </a:solidFill>
                <a:latin typeface="Nunito Bold"/>
                <a:ea typeface="Nunito Bold"/>
                <a:cs typeface="Nunito Bold"/>
                <a:sym typeface="Nunito Bold"/>
              </a:rPr>
              <a:t>dibimbing.id</a:t>
            </a:r>
          </a:p>
        </p:txBody>
      </p:sp>
      <p:sp>
        <p:nvSpPr>
          <p:cNvPr name="TextBox 10" id="10"/>
          <p:cNvSpPr txBox="true"/>
          <p:nvPr/>
        </p:nvSpPr>
        <p:spPr>
          <a:xfrm rot="0">
            <a:off x="3183864" y="5514865"/>
            <a:ext cx="11679862" cy="2972897"/>
          </a:xfrm>
          <a:prstGeom prst="rect">
            <a:avLst/>
          </a:prstGeom>
        </p:spPr>
        <p:txBody>
          <a:bodyPr anchor="t" rtlCol="false" tIns="0" lIns="0" bIns="0" rIns="0">
            <a:spAutoFit/>
          </a:bodyPr>
          <a:lstStyle/>
          <a:p>
            <a:pPr algn="ctr">
              <a:lnSpc>
                <a:spcPts val="4014"/>
              </a:lnSpc>
            </a:pPr>
            <a:r>
              <a:rPr lang="en-US" sz="2007">
                <a:solidFill>
                  <a:srgbClr val="FBF9F5"/>
                </a:solidFill>
                <a:latin typeface="Nunito"/>
                <a:ea typeface="Nunito"/>
                <a:cs typeface="Nunito"/>
                <a:sym typeface="Nunito"/>
              </a:rPr>
              <a:t>The conclusion from using the "Digits" dataset for classification tasks is that this dataset provides images of handwritten digits (0-9) used to train machine learning models to predict the digits based on the visual features of the images. By building an accurate classification model, such as using algorithms like KNN, SVM, or neural networks, we can classify the images into one of the 10 digit classes. The "Digits" dataset serves as both training and testing data to evaluate the model's performance, with the goal of achieving high accuracy in recognizing handwritten digits.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DAGdV8iJKxY</dc:identifier>
  <dcterms:modified xsi:type="dcterms:W3CDTF">2011-08-01T06:04:30Z</dcterms:modified>
  <cp:revision>1</cp:revision>
  <dc:title>Exercise</dc:title>
</cp:coreProperties>
</file>