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Lst>
  <p:sldSz cx="18288000" cy="10287000"/>
  <p:notesSz cx="6858000" cy="9144000"/>
  <p:embeddedFontLst>
    <p:embeddedFont>
      <p:font typeface="TT Norms Ultra-Bold" charset="1" panose="02000503040000020004"/>
      <p:regular r:id="rId11"/>
    </p:embeddedFont>
    <p:embeddedFont>
      <p:font typeface="TT Norms" charset="1" panose="02000503030000020003"/>
      <p:regular r:id="rId12"/>
    </p:embeddedFont>
    <p:embeddedFont>
      <p:font typeface="TT Norms Bold" charset="1" panose="02000803030000020004"/>
      <p:regular r:id="rId13"/>
    </p:embeddedFont>
    <p:embeddedFont>
      <p:font typeface="TT Norms Bold Italics" charset="1" panose="02000803020000090004"/>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0">
            <a:off x="0" y="0"/>
            <a:ext cx="18288000" cy="10287000"/>
          </a:xfrm>
          <a:custGeom>
            <a:avLst/>
            <a:gdLst/>
            <a:ahLst/>
            <a:cxnLst/>
            <a:rect r="r" b="b" t="t" l="l"/>
            <a:pathLst>
              <a:path h="10287000" w="18288000">
                <a:moveTo>
                  <a:pt x="0" y="10287000"/>
                </a:moveTo>
                <a:lnTo>
                  <a:pt x="18288000" y="10287000"/>
                </a:lnTo>
                <a:lnTo>
                  <a:pt x="18288000" y="0"/>
                </a:lnTo>
                <a:lnTo>
                  <a:pt x="0" y="0"/>
                </a:lnTo>
                <a:lnTo>
                  <a:pt x="0" y="10287000"/>
                </a:lnTo>
                <a:close/>
              </a:path>
            </a:pathLst>
          </a:custGeom>
          <a:blipFill>
            <a:blip r:embed="rId2"/>
            <a:stretch>
              <a:fillRect l="0" t="-9222" r="0" b="-9222"/>
            </a:stretch>
          </a:blipFill>
        </p:spPr>
      </p:sp>
      <p:sp>
        <p:nvSpPr>
          <p:cNvPr name="AutoShape 3" id="3"/>
          <p:cNvSpPr/>
          <p:nvPr/>
        </p:nvSpPr>
        <p:spPr>
          <a:xfrm>
            <a:off x="2761887" y="1747331"/>
            <a:ext cx="12764226" cy="0"/>
          </a:xfrm>
          <a:prstGeom prst="line">
            <a:avLst/>
          </a:prstGeom>
          <a:ln cap="flat" w="19050">
            <a:solidFill>
              <a:srgbClr val="FFFFFF"/>
            </a:solidFill>
            <a:prstDash val="solid"/>
            <a:headEnd type="none" len="sm" w="sm"/>
            <a:tailEnd type="none" len="sm" w="sm"/>
          </a:ln>
        </p:spPr>
      </p:sp>
      <p:sp>
        <p:nvSpPr>
          <p:cNvPr name="Freeform 4" id="4"/>
          <p:cNvSpPr/>
          <p:nvPr/>
        </p:nvSpPr>
        <p:spPr>
          <a:xfrm flipH="true" flipV="false" rot="-9013900">
            <a:off x="15042323" y="-1761366"/>
            <a:ext cx="6704769" cy="5449148"/>
          </a:xfrm>
          <a:custGeom>
            <a:avLst/>
            <a:gdLst/>
            <a:ahLst/>
            <a:cxnLst/>
            <a:rect r="r" b="b" t="t" l="l"/>
            <a:pathLst>
              <a:path h="5449148" w="6704769">
                <a:moveTo>
                  <a:pt x="6704769" y="0"/>
                </a:moveTo>
                <a:lnTo>
                  <a:pt x="0" y="0"/>
                </a:lnTo>
                <a:lnTo>
                  <a:pt x="0" y="5449149"/>
                </a:lnTo>
                <a:lnTo>
                  <a:pt x="6704769" y="5449149"/>
                </a:lnTo>
                <a:lnTo>
                  <a:pt x="6704769"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false" rot="1417436">
            <a:off x="-2730966" y="7614050"/>
            <a:ext cx="6704769" cy="5449148"/>
          </a:xfrm>
          <a:custGeom>
            <a:avLst/>
            <a:gdLst/>
            <a:ahLst/>
            <a:cxnLst/>
            <a:rect r="r" b="b" t="t" l="l"/>
            <a:pathLst>
              <a:path h="5449148" w="6704769">
                <a:moveTo>
                  <a:pt x="6704769" y="0"/>
                </a:moveTo>
                <a:lnTo>
                  <a:pt x="0" y="0"/>
                </a:lnTo>
                <a:lnTo>
                  <a:pt x="0" y="5449149"/>
                </a:lnTo>
                <a:lnTo>
                  <a:pt x="6704769" y="5449149"/>
                </a:lnTo>
                <a:lnTo>
                  <a:pt x="6704769"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913485" y="2220675"/>
            <a:ext cx="16461029" cy="6053106"/>
          </a:xfrm>
          <a:prstGeom prst="rect">
            <a:avLst/>
          </a:prstGeom>
        </p:spPr>
        <p:txBody>
          <a:bodyPr anchor="t" rtlCol="false" tIns="0" lIns="0" bIns="0" rIns="0">
            <a:spAutoFit/>
          </a:bodyPr>
          <a:lstStyle/>
          <a:p>
            <a:pPr algn="ctr">
              <a:lnSpc>
                <a:spcPts val="16091"/>
              </a:lnSpc>
            </a:pPr>
            <a:r>
              <a:rPr lang="en-US" b="true" sz="11493">
                <a:solidFill>
                  <a:srgbClr val="FFFFFF"/>
                </a:solidFill>
                <a:latin typeface="TT Norms Ultra-Bold"/>
                <a:ea typeface="TT Norms Ultra-Bold"/>
                <a:cs typeface="TT Norms Ultra-Bold"/>
                <a:sym typeface="TT Norms Ultra-Bold"/>
              </a:rPr>
              <a:t>HEALTHCARE</a:t>
            </a:r>
          </a:p>
          <a:p>
            <a:pPr algn="ctr">
              <a:lnSpc>
                <a:spcPts val="16091"/>
              </a:lnSpc>
            </a:pPr>
            <a:r>
              <a:rPr lang="en-US" b="true" sz="11493">
                <a:solidFill>
                  <a:srgbClr val="FFFFFF"/>
                </a:solidFill>
                <a:latin typeface="TT Norms Ultra-Bold"/>
                <a:ea typeface="TT Norms Ultra-Bold"/>
                <a:cs typeface="TT Norms Ultra-Bold"/>
                <a:sym typeface="TT Norms Ultra-Bold"/>
              </a:rPr>
              <a:t>REIMBURSEMENT</a:t>
            </a:r>
          </a:p>
          <a:p>
            <a:pPr algn="ctr">
              <a:lnSpc>
                <a:spcPts val="16091"/>
              </a:lnSpc>
            </a:pPr>
            <a:r>
              <a:rPr lang="en-US" b="true" sz="11493">
                <a:solidFill>
                  <a:srgbClr val="FFFFFF"/>
                </a:solidFill>
                <a:latin typeface="TT Norms Ultra-Bold"/>
                <a:ea typeface="TT Norms Ultra-Bold"/>
                <a:cs typeface="TT Norms Ultra-Bold"/>
                <a:sym typeface="TT Norms Ultra-Bold"/>
              </a:rPr>
              <a:t>MODEL</a:t>
            </a:r>
          </a:p>
        </p:txBody>
      </p:sp>
      <p:sp>
        <p:nvSpPr>
          <p:cNvPr name="TextBox 7" id="7"/>
          <p:cNvSpPr txBox="true"/>
          <p:nvPr/>
        </p:nvSpPr>
        <p:spPr>
          <a:xfrm rot="0">
            <a:off x="8425367" y="981075"/>
            <a:ext cx="1437265" cy="349250"/>
          </a:xfrm>
          <a:prstGeom prst="rect">
            <a:avLst/>
          </a:prstGeom>
        </p:spPr>
        <p:txBody>
          <a:bodyPr anchor="t" rtlCol="false" tIns="0" lIns="0" bIns="0" rIns="0">
            <a:spAutoFit/>
          </a:bodyPr>
          <a:lstStyle/>
          <a:p>
            <a:pPr algn="ctr">
              <a:lnSpc>
                <a:spcPts val="2800"/>
              </a:lnSpc>
            </a:pPr>
            <a:r>
              <a:rPr lang="en-US" sz="2000">
                <a:solidFill>
                  <a:srgbClr val="FFFFFF"/>
                </a:solidFill>
                <a:latin typeface="TT Norms"/>
                <a:ea typeface="TT Norms"/>
                <a:cs typeface="TT Norms"/>
                <a:sym typeface="TT Norms"/>
              </a:rPr>
              <a:t>KALDEROS</a:t>
            </a:r>
          </a:p>
        </p:txBody>
      </p:sp>
      <p:sp>
        <p:nvSpPr>
          <p:cNvPr name="TextBox 8" id="8"/>
          <p:cNvSpPr txBox="true"/>
          <p:nvPr/>
        </p:nvSpPr>
        <p:spPr>
          <a:xfrm rot="0">
            <a:off x="7593557" y="8909050"/>
            <a:ext cx="2043813" cy="349250"/>
          </a:xfrm>
          <a:prstGeom prst="rect">
            <a:avLst/>
          </a:prstGeom>
        </p:spPr>
        <p:txBody>
          <a:bodyPr anchor="t" rtlCol="false" tIns="0" lIns="0" bIns="0" rIns="0">
            <a:spAutoFit/>
          </a:bodyPr>
          <a:lstStyle/>
          <a:p>
            <a:pPr algn="ctr">
              <a:lnSpc>
                <a:spcPts val="2800"/>
              </a:lnSpc>
            </a:pPr>
            <a:r>
              <a:rPr lang="en-US" sz="2000">
                <a:solidFill>
                  <a:srgbClr val="FFFFFF"/>
                </a:solidFill>
                <a:latin typeface="TT Norms"/>
                <a:ea typeface="TT Norms"/>
                <a:cs typeface="TT Norms"/>
                <a:sym typeface="TT Norms"/>
              </a:rPr>
              <a:t> ZARAK SHAH</a:t>
            </a:r>
          </a:p>
        </p:txBody>
      </p:sp>
      <p:sp>
        <p:nvSpPr>
          <p:cNvPr name="AutoShape 9" id="9"/>
          <p:cNvSpPr/>
          <p:nvPr/>
        </p:nvSpPr>
        <p:spPr>
          <a:xfrm>
            <a:off x="2233351" y="8377208"/>
            <a:ext cx="12764226" cy="0"/>
          </a:xfrm>
          <a:prstGeom prst="line">
            <a:avLst/>
          </a:prstGeom>
          <a:ln cap="flat" w="19050">
            <a:solidFill>
              <a:srgbClr val="FFFFFF"/>
            </a:solidFill>
            <a:prstDash val="solid"/>
            <a:headEnd type="none" len="sm" w="sm"/>
            <a:tailEnd type="none" len="sm" w="sm"/>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0">
            <a:off x="0" y="0"/>
            <a:ext cx="18288000" cy="10287000"/>
          </a:xfrm>
          <a:custGeom>
            <a:avLst/>
            <a:gdLst/>
            <a:ahLst/>
            <a:cxnLst/>
            <a:rect r="r" b="b" t="t" l="l"/>
            <a:pathLst>
              <a:path h="10287000" w="18288000">
                <a:moveTo>
                  <a:pt x="0" y="10287000"/>
                </a:moveTo>
                <a:lnTo>
                  <a:pt x="18288000" y="10287000"/>
                </a:lnTo>
                <a:lnTo>
                  <a:pt x="18288000" y="0"/>
                </a:lnTo>
                <a:lnTo>
                  <a:pt x="0" y="0"/>
                </a:lnTo>
                <a:lnTo>
                  <a:pt x="0" y="10287000"/>
                </a:lnTo>
                <a:close/>
              </a:path>
            </a:pathLst>
          </a:custGeom>
          <a:blipFill>
            <a:blip r:embed="rId2"/>
            <a:stretch>
              <a:fillRect l="0" t="-9222" r="0" b="-9222"/>
            </a:stretch>
          </a:blipFill>
        </p:spPr>
      </p:sp>
      <p:sp>
        <p:nvSpPr>
          <p:cNvPr name="Freeform 3" id="3"/>
          <p:cNvSpPr/>
          <p:nvPr/>
        </p:nvSpPr>
        <p:spPr>
          <a:xfrm flipH="false" flipV="false" rot="0">
            <a:off x="13800427" y="7181028"/>
            <a:ext cx="6704769" cy="5449148"/>
          </a:xfrm>
          <a:custGeom>
            <a:avLst/>
            <a:gdLst/>
            <a:ahLst/>
            <a:cxnLst/>
            <a:rect r="r" b="b" t="t" l="l"/>
            <a:pathLst>
              <a:path h="5449148" w="6704769">
                <a:moveTo>
                  <a:pt x="0" y="0"/>
                </a:moveTo>
                <a:lnTo>
                  <a:pt x="6704768" y="0"/>
                </a:lnTo>
                <a:lnTo>
                  <a:pt x="6704768" y="5449148"/>
                </a:lnTo>
                <a:lnTo>
                  <a:pt x="0" y="544914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2217195" y="-2343176"/>
            <a:ext cx="6704769" cy="5449148"/>
          </a:xfrm>
          <a:custGeom>
            <a:avLst/>
            <a:gdLst/>
            <a:ahLst/>
            <a:cxnLst/>
            <a:rect r="r" b="b" t="t" l="l"/>
            <a:pathLst>
              <a:path h="5449148" w="6704769">
                <a:moveTo>
                  <a:pt x="6704768" y="0"/>
                </a:moveTo>
                <a:lnTo>
                  <a:pt x="0" y="0"/>
                </a:lnTo>
                <a:lnTo>
                  <a:pt x="0" y="5449148"/>
                </a:lnTo>
                <a:lnTo>
                  <a:pt x="6704768" y="5449148"/>
                </a:lnTo>
                <a:lnTo>
                  <a:pt x="6704768"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a:off x="2761887" y="1747331"/>
            <a:ext cx="12764226" cy="0"/>
          </a:xfrm>
          <a:prstGeom prst="line">
            <a:avLst/>
          </a:prstGeom>
          <a:ln cap="flat" w="19050">
            <a:solidFill>
              <a:srgbClr val="FFFFFF"/>
            </a:solidFill>
            <a:prstDash val="solid"/>
            <a:headEnd type="none" len="sm" w="sm"/>
            <a:tailEnd type="none" len="sm" w="sm"/>
          </a:ln>
        </p:spPr>
      </p:sp>
      <p:sp>
        <p:nvSpPr>
          <p:cNvPr name="Freeform 6" id="6"/>
          <p:cNvSpPr/>
          <p:nvPr/>
        </p:nvSpPr>
        <p:spPr>
          <a:xfrm flipH="false" flipV="false" rot="0">
            <a:off x="9267692" y="2621263"/>
            <a:ext cx="8154618" cy="5932485"/>
          </a:xfrm>
          <a:custGeom>
            <a:avLst/>
            <a:gdLst/>
            <a:ahLst/>
            <a:cxnLst/>
            <a:rect r="r" b="b" t="t" l="l"/>
            <a:pathLst>
              <a:path h="5932485" w="8154618">
                <a:moveTo>
                  <a:pt x="0" y="0"/>
                </a:moveTo>
                <a:lnTo>
                  <a:pt x="8154618" y="0"/>
                </a:lnTo>
                <a:lnTo>
                  <a:pt x="8154618" y="5932485"/>
                </a:lnTo>
                <a:lnTo>
                  <a:pt x="0" y="5932485"/>
                </a:lnTo>
                <a:lnTo>
                  <a:pt x="0" y="0"/>
                </a:lnTo>
                <a:close/>
              </a:path>
            </a:pathLst>
          </a:custGeom>
          <a:blipFill>
            <a:blip r:embed="rId5"/>
            <a:stretch>
              <a:fillRect l="0" t="0" r="0" b="0"/>
            </a:stretch>
          </a:blipFill>
        </p:spPr>
      </p:sp>
      <p:sp>
        <p:nvSpPr>
          <p:cNvPr name="TextBox 7" id="7"/>
          <p:cNvSpPr txBox="true"/>
          <p:nvPr/>
        </p:nvSpPr>
        <p:spPr>
          <a:xfrm rot="0">
            <a:off x="1265522" y="2841812"/>
            <a:ext cx="7428262" cy="540385"/>
          </a:xfrm>
          <a:prstGeom prst="rect">
            <a:avLst/>
          </a:prstGeom>
        </p:spPr>
        <p:txBody>
          <a:bodyPr anchor="t" rtlCol="false" tIns="0" lIns="0" bIns="0" rIns="0">
            <a:spAutoFit/>
          </a:bodyPr>
          <a:lstStyle/>
          <a:p>
            <a:pPr algn="just">
              <a:lnSpc>
                <a:spcPts val="2240"/>
              </a:lnSpc>
            </a:pPr>
            <a:r>
              <a:rPr lang="en-US" sz="1600" b="true">
                <a:solidFill>
                  <a:srgbClr val="FFFFFF"/>
                </a:solidFill>
                <a:latin typeface="TT Norms Bold"/>
                <a:ea typeface="TT Norms Bold"/>
                <a:cs typeface="TT Norms Bold"/>
                <a:sym typeface="TT Norms Bold"/>
              </a:rPr>
              <a:t>Increase of data size: </a:t>
            </a:r>
            <a:r>
              <a:rPr lang="en-US" sz="1600">
                <a:solidFill>
                  <a:srgbClr val="FFFFFF"/>
                </a:solidFill>
                <a:latin typeface="TT Norms"/>
                <a:ea typeface="TT Norms"/>
                <a:cs typeface="TT Norms"/>
                <a:sym typeface="TT Norms"/>
              </a:rPr>
              <a:t>Very small dataset given. More samples are needed to improve model generalization</a:t>
            </a:r>
          </a:p>
        </p:txBody>
      </p:sp>
      <p:sp>
        <p:nvSpPr>
          <p:cNvPr name="TextBox 8" id="8"/>
          <p:cNvSpPr txBox="true"/>
          <p:nvPr/>
        </p:nvSpPr>
        <p:spPr>
          <a:xfrm rot="0">
            <a:off x="3909157" y="447675"/>
            <a:ext cx="9332258" cy="1038225"/>
          </a:xfrm>
          <a:prstGeom prst="rect">
            <a:avLst/>
          </a:prstGeom>
        </p:spPr>
        <p:txBody>
          <a:bodyPr anchor="t" rtlCol="false" tIns="0" lIns="0" bIns="0" rIns="0">
            <a:spAutoFit/>
          </a:bodyPr>
          <a:lstStyle/>
          <a:p>
            <a:pPr algn="l">
              <a:lnSpc>
                <a:spcPts val="8400"/>
              </a:lnSpc>
            </a:pPr>
            <a:r>
              <a:rPr lang="en-US" sz="6000">
                <a:solidFill>
                  <a:srgbClr val="FFFFFF"/>
                </a:solidFill>
                <a:latin typeface="TT Norms"/>
                <a:ea typeface="TT Norms"/>
                <a:cs typeface="TT Norms"/>
                <a:sym typeface="TT Norms"/>
              </a:rPr>
              <a:t>KEY ANALYTICAL STEPS</a:t>
            </a:r>
          </a:p>
        </p:txBody>
      </p:sp>
      <p:sp>
        <p:nvSpPr>
          <p:cNvPr name="TextBox 9" id="9"/>
          <p:cNvSpPr txBox="true"/>
          <p:nvPr/>
        </p:nvSpPr>
        <p:spPr>
          <a:xfrm rot="0">
            <a:off x="1147024" y="4178340"/>
            <a:ext cx="7428262" cy="2473960"/>
          </a:xfrm>
          <a:prstGeom prst="rect">
            <a:avLst/>
          </a:prstGeom>
        </p:spPr>
        <p:txBody>
          <a:bodyPr anchor="t" rtlCol="false" tIns="0" lIns="0" bIns="0" rIns="0">
            <a:spAutoFit/>
          </a:bodyPr>
          <a:lstStyle/>
          <a:p>
            <a:pPr algn="just">
              <a:lnSpc>
                <a:spcPts val="2240"/>
              </a:lnSpc>
            </a:pPr>
            <a:r>
              <a:rPr lang="en-US" sz="1600" b="true">
                <a:solidFill>
                  <a:srgbClr val="FFFFFF"/>
                </a:solidFill>
                <a:latin typeface="TT Norms Bold"/>
                <a:ea typeface="TT Norms Bold"/>
                <a:cs typeface="TT Norms Bold"/>
                <a:sym typeface="TT Norms Bold"/>
              </a:rPr>
              <a:t>Model Selection: </a:t>
            </a:r>
            <a:r>
              <a:rPr lang="en-US" sz="1600">
                <a:solidFill>
                  <a:srgbClr val="FFFFFF"/>
                </a:solidFill>
                <a:latin typeface="TT Norms"/>
                <a:ea typeface="TT Norms"/>
                <a:cs typeface="TT Norms"/>
                <a:sym typeface="TT Norms"/>
              </a:rPr>
              <a:t> </a:t>
            </a:r>
          </a:p>
          <a:p>
            <a:pPr algn="just">
              <a:lnSpc>
                <a:spcPts val="2240"/>
              </a:lnSpc>
            </a:pPr>
          </a:p>
          <a:p>
            <a:pPr algn="just">
              <a:lnSpc>
                <a:spcPts val="2240"/>
              </a:lnSpc>
            </a:pPr>
            <a:r>
              <a:rPr lang="en-US" sz="1600">
                <a:solidFill>
                  <a:srgbClr val="FFFFFF"/>
                </a:solidFill>
                <a:latin typeface="TT Norms"/>
                <a:ea typeface="TT Norms"/>
                <a:cs typeface="TT Norms"/>
                <a:sym typeface="TT Norms"/>
              </a:rPr>
              <a:t>RandomForestClassifier for non-linearity handling, feature importance, handling of categorical features, cross-validation performance</a:t>
            </a:r>
          </a:p>
          <a:p>
            <a:pPr algn="just">
              <a:lnSpc>
                <a:spcPts val="2240"/>
              </a:lnSpc>
            </a:pPr>
            <a:r>
              <a:rPr lang="en-US" sz="1600">
                <a:solidFill>
                  <a:srgbClr val="FFFFFF"/>
                </a:solidFill>
                <a:latin typeface="TT Norms"/>
                <a:ea typeface="TT Norms"/>
                <a:cs typeface="TT Norms"/>
                <a:sym typeface="TT Norms"/>
              </a:rPr>
              <a:t> </a:t>
            </a:r>
          </a:p>
          <a:p>
            <a:pPr algn="just">
              <a:lnSpc>
                <a:spcPts val="2240"/>
              </a:lnSpc>
            </a:pPr>
            <a:r>
              <a:rPr lang="en-US" sz="1600">
                <a:solidFill>
                  <a:srgbClr val="FFFFFF"/>
                </a:solidFill>
                <a:latin typeface="TT Norms"/>
                <a:ea typeface="TT Norms"/>
                <a:cs typeface="TT Norms"/>
                <a:sym typeface="TT Norms"/>
              </a:rPr>
              <a:t>Though the very small dataset size made me use LogisticRegression as well for simplicitiy, helping getting clear insights and being less prone to overfitting where RandomForest can overfit on small datasets</a:t>
            </a:r>
          </a:p>
          <a:p>
            <a:pPr algn="just">
              <a:lnSpc>
                <a:spcPts val="2240"/>
              </a:lnSpc>
            </a:pPr>
          </a:p>
        </p:txBody>
      </p:sp>
      <p:sp>
        <p:nvSpPr>
          <p:cNvPr name="TextBox 10" id="10"/>
          <p:cNvSpPr txBox="true"/>
          <p:nvPr/>
        </p:nvSpPr>
        <p:spPr>
          <a:xfrm rot="0">
            <a:off x="1028700" y="8013363"/>
            <a:ext cx="7428262" cy="816610"/>
          </a:xfrm>
          <a:prstGeom prst="rect">
            <a:avLst/>
          </a:prstGeom>
        </p:spPr>
        <p:txBody>
          <a:bodyPr anchor="t" rtlCol="false" tIns="0" lIns="0" bIns="0" rIns="0">
            <a:spAutoFit/>
          </a:bodyPr>
          <a:lstStyle/>
          <a:p>
            <a:pPr algn="just">
              <a:lnSpc>
                <a:spcPts val="2240"/>
              </a:lnSpc>
            </a:pPr>
            <a:r>
              <a:rPr lang="en-US" b="true" sz="1600" i="true">
                <a:solidFill>
                  <a:srgbClr val="FFFFFF"/>
                </a:solidFill>
                <a:latin typeface="TT Norms Bold Italics"/>
                <a:ea typeface="TT Norms Bold Italics"/>
                <a:cs typeface="TT Norms Bold Italics"/>
                <a:sym typeface="TT Norms Bold Italics"/>
              </a:rPr>
              <a:t>The data suggests that younger patients, particularly females, tend to have higher acceptance rates for claims, and lower claim amounts are more likely to be approved.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0">
            <a:off x="0" y="0"/>
            <a:ext cx="18288000" cy="10287000"/>
          </a:xfrm>
          <a:custGeom>
            <a:avLst/>
            <a:gdLst/>
            <a:ahLst/>
            <a:cxnLst/>
            <a:rect r="r" b="b" t="t" l="l"/>
            <a:pathLst>
              <a:path h="10287000" w="18288000">
                <a:moveTo>
                  <a:pt x="0" y="10287000"/>
                </a:moveTo>
                <a:lnTo>
                  <a:pt x="18288000" y="10287000"/>
                </a:lnTo>
                <a:lnTo>
                  <a:pt x="18288000" y="0"/>
                </a:lnTo>
                <a:lnTo>
                  <a:pt x="0" y="0"/>
                </a:lnTo>
                <a:lnTo>
                  <a:pt x="0" y="10287000"/>
                </a:lnTo>
                <a:close/>
              </a:path>
            </a:pathLst>
          </a:custGeom>
          <a:blipFill>
            <a:blip r:embed="rId2"/>
            <a:stretch>
              <a:fillRect l="0" t="-9222" r="0" b="-9222"/>
            </a:stretch>
          </a:blipFill>
        </p:spPr>
      </p:sp>
      <p:sp>
        <p:nvSpPr>
          <p:cNvPr name="Freeform 3" id="3"/>
          <p:cNvSpPr/>
          <p:nvPr/>
        </p:nvSpPr>
        <p:spPr>
          <a:xfrm flipH="true" flipV="false" rot="-9013900">
            <a:off x="15042323" y="-1761366"/>
            <a:ext cx="6704769" cy="5449148"/>
          </a:xfrm>
          <a:custGeom>
            <a:avLst/>
            <a:gdLst/>
            <a:ahLst/>
            <a:cxnLst/>
            <a:rect r="r" b="b" t="t" l="l"/>
            <a:pathLst>
              <a:path h="5449148" w="6704769">
                <a:moveTo>
                  <a:pt x="6704769" y="0"/>
                </a:moveTo>
                <a:lnTo>
                  <a:pt x="0" y="0"/>
                </a:lnTo>
                <a:lnTo>
                  <a:pt x="0" y="5449149"/>
                </a:lnTo>
                <a:lnTo>
                  <a:pt x="6704769" y="5449149"/>
                </a:lnTo>
                <a:lnTo>
                  <a:pt x="6704769"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389560" y="5903037"/>
            <a:ext cx="4338137" cy="2473960"/>
          </a:xfrm>
          <a:prstGeom prst="rect">
            <a:avLst/>
          </a:prstGeom>
        </p:spPr>
        <p:txBody>
          <a:bodyPr anchor="t" rtlCol="false" tIns="0" lIns="0" bIns="0" rIns="0">
            <a:spAutoFit/>
          </a:bodyPr>
          <a:lstStyle/>
          <a:p>
            <a:pPr algn="just">
              <a:lnSpc>
                <a:spcPts val="2240"/>
              </a:lnSpc>
            </a:pPr>
            <a:r>
              <a:rPr lang="en-US" sz="1600">
                <a:solidFill>
                  <a:srgbClr val="FFFFFF"/>
                </a:solidFill>
                <a:latin typeface="TT Norms"/>
                <a:ea typeface="TT Norms"/>
                <a:cs typeface="TT Norms"/>
                <a:sym typeface="TT Norms"/>
              </a:rPr>
              <a:t>Random Forest : [[0 2]</a:t>
            </a:r>
          </a:p>
          <a:p>
            <a:pPr algn="just">
              <a:lnSpc>
                <a:spcPts val="2240"/>
              </a:lnSpc>
            </a:pPr>
            <a:r>
              <a:rPr lang="en-US" sz="1600">
                <a:solidFill>
                  <a:srgbClr val="FFFFFF"/>
                </a:solidFill>
                <a:latin typeface="TT Norms"/>
                <a:ea typeface="TT Norms"/>
                <a:cs typeface="TT Norms"/>
                <a:sym typeface="TT Norms"/>
              </a:rPr>
              <a:t>                                    [0 0]]</a:t>
            </a:r>
          </a:p>
          <a:p>
            <a:pPr algn="just">
              <a:lnSpc>
                <a:spcPts val="2240"/>
              </a:lnSpc>
            </a:pPr>
          </a:p>
          <a:p>
            <a:pPr algn="just">
              <a:lnSpc>
                <a:spcPts val="2240"/>
              </a:lnSpc>
            </a:pPr>
            <a:r>
              <a:rPr lang="en-US" sz="1600">
                <a:solidFill>
                  <a:srgbClr val="FFFFFF"/>
                </a:solidFill>
                <a:latin typeface="TT Norms"/>
                <a:ea typeface="TT Norms"/>
                <a:cs typeface="TT Norms"/>
                <a:sym typeface="TT Norms"/>
              </a:rPr>
              <a:t>Logistic Regression:  [[0 2]</a:t>
            </a:r>
          </a:p>
          <a:p>
            <a:pPr algn="just">
              <a:lnSpc>
                <a:spcPts val="2240"/>
              </a:lnSpc>
            </a:pPr>
            <a:r>
              <a:rPr lang="en-US" sz="1600">
                <a:solidFill>
                  <a:srgbClr val="FFFFFF"/>
                </a:solidFill>
                <a:latin typeface="TT Norms"/>
                <a:ea typeface="TT Norms"/>
                <a:cs typeface="TT Norms"/>
                <a:sym typeface="TT Norms"/>
              </a:rPr>
              <a:t>                                            [0 0]]</a:t>
            </a:r>
          </a:p>
          <a:p>
            <a:pPr algn="just">
              <a:lnSpc>
                <a:spcPts val="2240"/>
              </a:lnSpc>
            </a:pPr>
          </a:p>
          <a:p>
            <a:pPr algn="just">
              <a:lnSpc>
                <a:spcPts val="2240"/>
              </a:lnSpc>
            </a:pPr>
            <a:r>
              <a:rPr lang="en-US" sz="1600">
                <a:solidFill>
                  <a:srgbClr val="FFFFFF"/>
                </a:solidFill>
                <a:latin typeface="TT Norms"/>
                <a:ea typeface="TT Norms"/>
                <a:cs typeface="TT Norms"/>
                <a:sym typeface="TT Norms"/>
              </a:rPr>
              <a:t>Models predicted all instances as class 1, leading to no correct predictions.</a:t>
            </a:r>
          </a:p>
          <a:p>
            <a:pPr algn="just">
              <a:lnSpc>
                <a:spcPts val="2240"/>
              </a:lnSpc>
            </a:pPr>
          </a:p>
        </p:txBody>
      </p:sp>
      <p:sp>
        <p:nvSpPr>
          <p:cNvPr name="TextBox 5" id="5"/>
          <p:cNvSpPr txBox="true"/>
          <p:nvPr/>
        </p:nvSpPr>
        <p:spPr>
          <a:xfrm rot="0">
            <a:off x="1954677" y="5582362"/>
            <a:ext cx="4004917" cy="349250"/>
          </a:xfrm>
          <a:prstGeom prst="rect">
            <a:avLst/>
          </a:prstGeom>
        </p:spPr>
        <p:txBody>
          <a:bodyPr anchor="t" rtlCol="false" tIns="0" lIns="0" bIns="0" rIns="0">
            <a:spAutoFit/>
          </a:bodyPr>
          <a:lstStyle/>
          <a:p>
            <a:pPr algn="just" marL="431801" indent="-215900" lvl="1">
              <a:lnSpc>
                <a:spcPts val="2800"/>
              </a:lnSpc>
              <a:buFont typeface="Arial"/>
              <a:buChar char="•"/>
            </a:pPr>
            <a:r>
              <a:rPr lang="en-US" sz="2000">
                <a:solidFill>
                  <a:srgbClr val="FFFFFF"/>
                </a:solidFill>
                <a:latin typeface="TT Norms"/>
                <a:ea typeface="TT Norms"/>
                <a:cs typeface="TT Norms"/>
                <a:sym typeface="TT Norms"/>
              </a:rPr>
              <a:t>Confusion Matrix:</a:t>
            </a:r>
          </a:p>
        </p:txBody>
      </p:sp>
      <p:sp>
        <p:nvSpPr>
          <p:cNvPr name="AutoShape 6" id="6"/>
          <p:cNvSpPr/>
          <p:nvPr/>
        </p:nvSpPr>
        <p:spPr>
          <a:xfrm>
            <a:off x="2761887" y="2732715"/>
            <a:ext cx="12764226" cy="0"/>
          </a:xfrm>
          <a:prstGeom prst="line">
            <a:avLst/>
          </a:prstGeom>
          <a:ln cap="flat" w="19050">
            <a:solidFill>
              <a:srgbClr val="FFFFFF"/>
            </a:solidFill>
            <a:prstDash val="solid"/>
            <a:headEnd type="none" len="sm" w="sm"/>
            <a:tailEnd type="none" len="sm" w="sm"/>
          </a:ln>
        </p:spPr>
      </p:sp>
      <p:sp>
        <p:nvSpPr>
          <p:cNvPr name="TextBox 7" id="7"/>
          <p:cNvSpPr txBox="true"/>
          <p:nvPr/>
        </p:nvSpPr>
        <p:spPr>
          <a:xfrm rot="0">
            <a:off x="2866052" y="8748472"/>
            <a:ext cx="11880681" cy="701675"/>
          </a:xfrm>
          <a:prstGeom prst="rect">
            <a:avLst/>
          </a:prstGeom>
        </p:spPr>
        <p:txBody>
          <a:bodyPr anchor="t" rtlCol="false" tIns="0" lIns="0" bIns="0" rIns="0">
            <a:spAutoFit/>
          </a:bodyPr>
          <a:lstStyle/>
          <a:p>
            <a:pPr algn="ctr">
              <a:lnSpc>
                <a:spcPts val="2800"/>
              </a:lnSpc>
            </a:pPr>
            <a:r>
              <a:rPr lang="en-US" sz="2000">
                <a:solidFill>
                  <a:srgbClr val="FFFFFF"/>
                </a:solidFill>
                <a:latin typeface="TT Norms"/>
                <a:ea typeface="TT Norms"/>
                <a:cs typeface="TT Norms"/>
                <a:sym typeface="TT Norms"/>
              </a:rPr>
              <a:t>THESE DISCREPANCIES SUGGESTS THAT THE MODELS MAY NOT GENERALIZE WELL TO UNSEEN DATA OR THAT THE TEST SET MAY NOT BE REPRESENTATIVE OF THE TRAINING DATA.</a:t>
            </a:r>
          </a:p>
        </p:txBody>
      </p:sp>
      <p:sp>
        <p:nvSpPr>
          <p:cNvPr name="TextBox 8" id="8"/>
          <p:cNvSpPr txBox="true"/>
          <p:nvPr/>
        </p:nvSpPr>
        <p:spPr>
          <a:xfrm rot="0">
            <a:off x="4681683" y="1075365"/>
            <a:ext cx="8700386" cy="1038225"/>
          </a:xfrm>
          <a:prstGeom prst="rect">
            <a:avLst/>
          </a:prstGeom>
        </p:spPr>
        <p:txBody>
          <a:bodyPr anchor="t" rtlCol="false" tIns="0" lIns="0" bIns="0" rIns="0">
            <a:spAutoFit/>
          </a:bodyPr>
          <a:lstStyle/>
          <a:p>
            <a:pPr algn="ctr">
              <a:lnSpc>
                <a:spcPts val="8400"/>
              </a:lnSpc>
            </a:pPr>
            <a:r>
              <a:rPr lang="en-US" sz="6000">
                <a:solidFill>
                  <a:srgbClr val="FFFFFF"/>
                </a:solidFill>
                <a:latin typeface="TT Norms"/>
                <a:ea typeface="TT Norms"/>
                <a:cs typeface="TT Norms"/>
                <a:sym typeface="TT Norms"/>
              </a:rPr>
              <a:t>Evaluation Metrics</a:t>
            </a:r>
          </a:p>
        </p:txBody>
      </p:sp>
      <p:sp>
        <p:nvSpPr>
          <p:cNvPr name="TextBox 9" id="9"/>
          <p:cNvSpPr txBox="true"/>
          <p:nvPr/>
        </p:nvSpPr>
        <p:spPr>
          <a:xfrm rot="0">
            <a:off x="12823718" y="5922087"/>
            <a:ext cx="3846032" cy="1369060"/>
          </a:xfrm>
          <a:prstGeom prst="rect">
            <a:avLst/>
          </a:prstGeom>
        </p:spPr>
        <p:txBody>
          <a:bodyPr anchor="t" rtlCol="false" tIns="0" lIns="0" bIns="0" rIns="0">
            <a:spAutoFit/>
          </a:bodyPr>
          <a:lstStyle/>
          <a:p>
            <a:pPr algn="just">
              <a:lnSpc>
                <a:spcPts val="2240"/>
              </a:lnSpc>
            </a:pPr>
            <a:r>
              <a:rPr lang="en-US" sz="1600">
                <a:solidFill>
                  <a:srgbClr val="FFFFFF"/>
                </a:solidFill>
                <a:latin typeface="TT Norms"/>
                <a:ea typeface="TT Norms"/>
                <a:cs typeface="TT Norms"/>
                <a:sym typeface="TT Norms"/>
              </a:rPr>
              <a:t>Random Forest : 0.6 (60%)</a:t>
            </a:r>
          </a:p>
          <a:p>
            <a:pPr algn="just">
              <a:lnSpc>
                <a:spcPts val="2240"/>
              </a:lnSpc>
            </a:pPr>
            <a:r>
              <a:rPr lang="en-US" sz="1600">
                <a:solidFill>
                  <a:srgbClr val="FFFFFF"/>
                </a:solidFill>
                <a:latin typeface="TT Norms"/>
                <a:ea typeface="TT Norms"/>
                <a:cs typeface="TT Norms"/>
                <a:sym typeface="TT Norms"/>
              </a:rPr>
              <a:t>Logistic Regression: 0.7  (70%)</a:t>
            </a:r>
          </a:p>
          <a:p>
            <a:pPr algn="just">
              <a:lnSpc>
                <a:spcPts val="2240"/>
              </a:lnSpc>
            </a:pPr>
          </a:p>
          <a:p>
            <a:pPr algn="just">
              <a:lnSpc>
                <a:spcPts val="2240"/>
              </a:lnSpc>
            </a:pPr>
            <a:r>
              <a:rPr lang="en-US" sz="1600">
                <a:solidFill>
                  <a:srgbClr val="FFFFFF"/>
                </a:solidFill>
                <a:latin typeface="TT Norms"/>
                <a:ea typeface="TT Norms"/>
                <a:cs typeface="TT Norms"/>
                <a:sym typeface="TT Norms"/>
              </a:rPr>
              <a:t>Both models performed better during cross-validation than on the test set.</a:t>
            </a:r>
          </a:p>
        </p:txBody>
      </p:sp>
      <p:sp>
        <p:nvSpPr>
          <p:cNvPr name="TextBox 10" id="10"/>
          <p:cNvSpPr txBox="true"/>
          <p:nvPr/>
        </p:nvSpPr>
        <p:spPr>
          <a:xfrm rot="0">
            <a:off x="12431405" y="5582362"/>
            <a:ext cx="3846032" cy="349250"/>
          </a:xfrm>
          <a:prstGeom prst="rect">
            <a:avLst/>
          </a:prstGeom>
        </p:spPr>
        <p:txBody>
          <a:bodyPr anchor="t" rtlCol="false" tIns="0" lIns="0" bIns="0" rIns="0">
            <a:spAutoFit/>
          </a:bodyPr>
          <a:lstStyle/>
          <a:p>
            <a:pPr algn="just" marL="431801" indent="-215900" lvl="1">
              <a:lnSpc>
                <a:spcPts val="2800"/>
              </a:lnSpc>
              <a:buFont typeface="Arial"/>
              <a:buChar char="•"/>
            </a:pPr>
            <a:r>
              <a:rPr lang="en-US" sz="2000">
                <a:solidFill>
                  <a:srgbClr val="FFFFFF"/>
                </a:solidFill>
                <a:latin typeface="TT Norms"/>
                <a:ea typeface="TT Norms"/>
                <a:cs typeface="TT Norms"/>
                <a:sym typeface="TT Norms"/>
              </a:rPr>
              <a:t>Mean Accuracy:</a:t>
            </a:r>
          </a:p>
        </p:txBody>
      </p:sp>
      <p:sp>
        <p:nvSpPr>
          <p:cNvPr name="TextBox 11" id="11"/>
          <p:cNvSpPr txBox="true"/>
          <p:nvPr/>
        </p:nvSpPr>
        <p:spPr>
          <a:xfrm rot="0">
            <a:off x="2263673" y="3845715"/>
            <a:ext cx="3846032" cy="1369060"/>
          </a:xfrm>
          <a:prstGeom prst="rect">
            <a:avLst/>
          </a:prstGeom>
        </p:spPr>
        <p:txBody>
          <a:bodyPr anchor="t" rtlCol="false" tIns="0" lIns="0" bIns="0" rIns="0">
            <a:spAutoFit/>
          </a:bodyPr>
          <a:lstStyle/>
          <a:p>
            <a:pPr algn="just">
              <a:lnSpc>
                <a:spcPts val="2240"/>
              </a:lnSpc>
            </a:pPr>
            <a:r>
              <a:rPr lang="en-US" sz="1600">
                <a:solidFill>
                  <a:srgbClr val="FFFFFF"/>
                </a:solidFill>
                <a:latin typeface="TT Norms"/>
                <a:ea typeface="TT Norms"/>
                <a:cs typeface="TT Norms"/>
                <a:sym typeface="TT Norms"/>
              </a:rPr>
              <a:t>Random Forest : 0.0</a:t>
            </a:r>
          </a:p>
          <a:p>
            <a:pPr algn="just">
              <a:lnSpc>
                <a:spcPts val="2240"/>
              </a:lnSpc>
            </a:pPr>
            <a:r>
              <a:rPr lang="en-US" sz="1600">
                <a:solidFill>
                  <a:srgbClr val="FFFFFF"/>
                </a:solidFill>
                <a:latin typeface="TT Norms"/>
                <a:ea typeface="TT Norms"/>
                <a:cs typeface="TT Norms"/>
                <a:sym typeface="TT Norms"/>
              </a:rPr>
              <a:t>Logistic Regression: 0.0</a:t>
            </a:r>
          </a:p>
          <a:p>
            <a:pPr algn="just">
              <a:lnSpc>
                <a:spcPts val="2240"/>
              </a:lnSpc>
            </a:pPr>
          </a:p>
          <a:p>
            <a:pPr algn="just">
              <a:lnSpc>
                <a:spcPts val="2240"/>
              </a:lnSpc>
            </a:pPr>
            <a:r>
              <a:rPr lang="en-US" sz="1600" b="true">
                <a:solidFill>
                  <a:srgbClr val="FFFFFF"/>
                </a:solidFill>
                <a:latin typeface="TT Norms Bold"/>
                <a:ea typeface="TT Norms Bold"/>
                <a:cs typeface="TT Norms Bold"/>
                <a:sym typeface="TT Norms Bold"/>
              </a:rPr>
              <a:t>Reason: Only two samples in the test set</a:t>
            </a:r>
          </a:p>
          <a:p>
            <a:pPr algn="just">
              <a:lnSpc>
                <a:spcPts val="2240"/>
              </a:lnSpc>
            </a:pPr>
          </a:p>
        </p:txBody>
      </p:sp>
      <p:sp>
        <p:nvSpPr>
          <p:cNvPr name="TextBox 12" id="12"/>
          <p:cNvSpPr txBox="true"/>
          <p:nvPr/>
        </p:nvSpPr>
        <p:spPr>
          <a:xfrm rot="0">
            <a:off x="1851678" y="3436605"/>
            <a:ext cx="4004917" cy="349250"/>
          </a:xfrm>
          <a:prstGeom prst="rect">
            <a:avLst/>
          </a:prstGeom>
        </p:spPr>
        <p:txBody>
          <a:bodyPr anchor="t" rtlCol="false" tIns="0" lIns="0" bIns="0" rIns="0">
            <a:spAutoFit/>
          </a:bodyPr>
          <a:lstStyle/>
          <a:p>
            <a:pPr algn="just" marL="431801" indent="-215900" lvl="1">
              <a:lnSpc>
                <a:spcPts val="2800"/>
              </a:lnSpc>
              <a:buFont typeface="Arial"/>
              <a:buChar char="•"/>
            </a:pPr>
            <a:r>
              <a:rPr lang="en-US" sz="2000">
                <a:solidFill>
                  <a:srgbClr val="FFFFFF"/>
                </a:solidFill>
                <a:latin typeface="TT Norms"/>
                <a:ea typeface="TT Norms"/>
                <a:cs typeface="TT Norms"/>
                <a:sym typeface="TT Norms"/>
              </a:rPr>
              <a:t>Accuracy:</a:t>
            </a:r>
          </a:p>
        </p:txBody>
      </p:sp>
      <p:sp>
        <p:nvSpPr>
          <p:cNvPr name="TextBox 13" id="13"/>
          <p:cNvSpPr txBox="true"/>
          <p:nvPr/>
        </p:nvSpPr>
        <p:spPr>
          <a:xfrm rot="0">
            <a:off x="12823718" y="3774440"/>
            <a:ext cx="3846032" cy="1369060"/>
          </a:xfrm>
          <a:prstGeom prst="rect">
            <a:avLst/>
          </a:prstGeom>
        </p:spPr>
        <p:txBody>
          <a:bodyPr anchor="t" rtlCol="false" tIns="0" lIns="0" bIns="0" rIns="0">
            <a:spAutoFit/>
          </a:bodyPr>
          <a:lstStyle/>
          <a:p>
            <a:pPr algn="just">
              <a:lnSpc>
                <a:spcPts val="2240"/>
              </a:lnSpc>
            </a:pPr>
            <a:r>
              <a:rPr lang="en-US" sz="1600">
                <a:solidFill>
                  <a:srgbClr val="FFFFFF"/>
                </a:solidFill>
                <a:latin typeface="TT Norms"/>
                <a:ea typeface="TT Norms"/>
                <a:cs typeface="TT Norms"/>
                <a:sym typeface="TT Norms"/>
              </a:rPr>
              <a:t>Random Forest : 0.6        (60%)</a:t>
            </a:r>
          </a:p>
          <a:p>
            <a:pPr algn="just">
              <a:lnSpc>
                <a:spcPts val="2240"/>
              </a:lnSpc>
            </a:pPr>
            <a:r>
              <a:rPr lang="en-US" sz="1600">
                <a:solidFill>
                  <a:srgbClr val="FFFFFF"/>
                </a:solidFill>
                <a:latin typeface="TT Norms"/>
                <a:ea typeface="TT Norms"/>
                <a:cs typeface="TT Norms"/>
                <a:sym typeface="TT Norms"/>
              </a:rPr>
              <a:t>Logistic Regression: 0.8 (80%)</a:t>
            </a:r>
          </a:p>
          <a:p>
            <a:pPr algn="just">
              <a:lnSpc>
                <a:spcPts val="2240"/>
              </a:lnSpc>
            </a:pPr>
          </a:p>
          <a:p>
            <a:pPr algn="just">
              <a:lnSpc>
                <a:spcPts val="2240"/>
              </a:lnSpc>
            </a:pPr>
            <a:r>
              <a:rPr lang="en-US" sz="1600" b="true">
                <a:solidFill>
                  <a:srgbClr val="FFFFFF"/>
                </a:solidFill>
                <a:latin typeface="TT Norms Bold"/>
                <a:ea typeface="TT Norms Bold"/>
                <a:cs typeface="TT Norms Bold"/>
                <a:sym typeface="TT Norms Bold"/>
              </a:rPr>
              <a:t>Reason: Different subsets of the data are used here during training</a:t>
            </a:r>
          </a:p>
        </p:txBody>
      </p:sp>
      <p:sp>
        <p:nvSpPr>
          <p:cNvPr name="TextBox 14" id="14"/>
          <p:cNvSpPr txBox="true"/>
          <p:nvPr/>
        </p:nvSpPr>
        <p:spPr>
          <a:xfrm rot="0">
            <a:off x="12431405" y="3436605"/>
            <a:ext cx="3846032" cy="349250"/>
          </a:xfrm>
          <a:prstGeom prst="rect">
            <a:avLst/>
          </a:prstGeom>
        </p:spPr>
        <p:txBody>
          <a:bodyPr anchor="t" rtlCol="false" tIns="0" lIns="0" bIns="0" rIns="0">
            <a:spAutoFit/>
          </a:bodyPr>
          <a:lstStyle/>
          <a:p>
            <a:pPr algn="just" marL="431801" indent="-215900" lvl="1">
              <a:lnSpc>
                <a:spcPts val="2800"/>
              </a:lnSpc>
              <a:buFont typeface="Arial"/>
              <a:buChar char="•"/>
            </a:pPr>
            <a:r>
              <a:rPr lang="en-US" sz="2000">
                <a:solidFill>
                  <a:srgbClr val="FFFFFF"/>
                </a:solidFill>
                <a:latin typeface="TT Norms"/>
                <a:ea typeface="TT Norms"/>
                <a:cs typeface="TT Norms"/>
                <a:sym typeface="TT Norms"/>
              </a:rPr>
              <a:t>Cross- Validation Scores:</a:t>
            </a:r>
          </a:p>
        </p:txBody>
      </p:sp>
      <p:sp>
        <p:nvSpPr>
          <p:cNvPr name="Freeform 15" id="15"/>
          <p:cNvSpPr/>
          <p:nvPr/>
        </p:nvSpPr>
        <p:spPr>
          <a:xfrm flipH="true" flipV="false" rot="1417436">
            <a:off x="-2730966" y="7614050"/>
            <a:ext cx="6704769" cy="5449148"/>
          </a:xfrm>
          <a:custGeom>
            <a:avLst/>
            <a:gdLst/>
            <a:ahLst/>
            <a:cxnLst/>
            <a:rect r="r" b="b" t="t" l="l"/>
            <a:pathLst>
              <a:path h="5449148" w="6704769">
                <a:moveTo>
                  <a:pt x="6704769" y="0"/>
                </a:moveTo>
                <a:lnTo>
                  <a:pt x="0" y="0"/>
                </a:lnTo>
                <a:lnTo>
                  <a:pt x="0" y="5449149"/>
                </a:lnTo>
                <a:lnTo>
                  <a:pt x="6704769" y="5449149"/>
                </a:lnTo>
                <a:lnTo>
                  <a:pt x="6704769"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13800427" y="7181028"/>
            <a:ext cx="6704769" cy="5449148"/>
          </a:xfrm>
          <a:custGeom>
            <a:avLst/>
            <a:gdLst/>
            <a:ahLst/>
            <a:cxnLst/>
            <a:rect r="r" b="b" t="t" l="l"/>
            <a:pathLst>
              <a:path h="5449148" w="6704769">
                <a:moveTo>
                  <a:pt x="0" y="0"/>
                </a:moveTo>
                <a:lnTo>
                  <a:pt x="6704768" y="0"/>
                </a:lnTo>
                <a:lnTo>
                  <a:pt x="6704768" y="5449148"/>
                </a:lnTo>
                <a:lnTo>
                  <a:pt x="0" y="544914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2217195" y="-2343176"/>
            <a:ext cx="6704769" cy="5449148"/>
          </a:xfrm>
          <a:custGeom>
            <a:avLst/>
            <a:gdLst/>
            <a:ahLst/>
            <a:cxnLst/>
            <a:rect r="r" b="b" t="t" l="l"/>
            <a:pathLst>
              <a:path h="5449148" w="6704769">
                <a:moveTo>
                  <a:pt x="6704768" y="0"/>
                </a:moveTo>
                <a:lnTo>
                  <a:pt x="0" y="0"/>
                </a:lnTo>
                <a:lnTo>
                  <a:pt x="0" y="5449148"/>
                </a:lnTo>
                <a:lnTo>
                  <a:pt x="6704768" y="5449148"/>
                </a:lnTo>
                <a:lnTo>
                  <a:pt x="6704768"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a:off x="2761887" y="1747331"/>
            <a:ext cx="12764226" cy="0"/>
          </a:xfrm>
          <a:prstGeom prst="line">
            <a:avLst/>
          </a:prstGeom>
          <a:ln cap="flat" w="19050">
            <a:solidFill>
              <a:srgbClr val="FFFFFF"/>
            </a:solidFill>
            <a:prstDash val="solid"/>
            <a:headEnd type="none" len="sm" w="sm"/>
            <a:tailEnd type="none" len="sm" w="sm"/>
          </a:ln>
        </p:spPr>
      </p:sp>
      <p:grpSp>
        <p:nvGrpSpPr>
          <p:cNvPr name="Group 6" id="6"/>
          <p:cNvGrpSpPr/>
          <p:nvPr/>
        </p:nvGrpSpPr>
        <p:grpSpPr>
          <a:xfrm rot="0">
            <a:off x="2684279" y="2959417"/>
            <a:ext cx="319073" cy="319073"/>
            <a:chOff x="0" y="0"/>
            <a:chExt cx="84036" cy="84036"/>
          </a:xfrm>
        </p:grpSpPr>
        <p:sp>
          <p:nvSpPr>
            <p:cNvPr name="Freeform 7" id="7"/>
            <p:cNvSpPr/>
            <p:nvPr/>
          </p:nvSpPr>
          <p:spPr>
            <a:xfrm flipH="false" flipV="false" rot="0">
              <a:off x="0" y="0"/>
              <a:ext cx="84036" cy="84036"/>
            </a:xfrm>
            <a:custGeom>
              <a:avLst/>
              <a:gdLst/>
              <a:ahLst/>
              <a:cxnLst/>
              <a:rect r="r" b="b" t="t" l="l"/>
              <a:pathLst>
                <a:path h="84036" w="84036">
                  <a:moveTo>
                    <a:pt x="0" y="0"/>
                  </a:moveTo>
                  <a:lnTo>
                    <a:pt x="84036" y="0"/>
                  </a:lnTo>
                  <a:lnTo>
                    <a:pt x="84036" y="84036"/>
                  </a:lnTo>
                  <a:lnTo>
                    <a:pt x="0" y="84036"/>
                  </a:lnTo>
                  <a:close/>
                </a:path>
              </a:pathLst>
            </a:custGeom>
            <a:solidFill>
              <a:srgbClr val="FFFFFF"/>
            </a:solidFill>
          </p:spPr>
        </p:sp>
        <p:sp>
          <p:nvSpPr>
            <p:cNvPr name="TextBox 8" id="8"/>
            <p:cNvSpPr txBox="true"/>
            <p:nvPr/>
          </p:nvSpPr>
          <p:spPr>
            <a:xfrm>
              <a:off x="0" y="-47625"/>
              <a:ext cx="84036" cy="131661"/>
            </a:xfrm>
            <a:prstGeom prst="rect">
              <a:avLst/>
            </a:prstGeom>
          </p:spPr>
          <p:txBody>
            <a:bodyPr anchor="ctr" rtlCol="false" tIns="50800" lIns="50800" bIns="50800" rIns="50800"/>
            <a:lstStyle/>
            <a:p>
              <a:pPr algn="ctr">
                <a:lnSpc>
                  <a:spcPts val="2800"/>
                </a:lnSpc>
              </a:pPr>
            </a:p>
          </p:txBody>
        </p:sp>
      </p:grpSp>
      <p:sp>
        <p:nvSpPr>
          <p:cNvPr name="TextBox 9" id="9"/>
          <p:cNvSpPr txBox="true"/>
          <p:nvPr/>
        </p:nvSpPr>
        <p:spPr>
          <a:xfrm rot="0">
            <a:off x="-121685" y="867222"/>
            <a:ext cx="18409685" cy="880109"/>
          </a:xfrm>
          <a:prstGeom prst="rect">
            <a:avLst/>
          </a:prstGeom>
        </p:spPr>
        <p:txBody>
          <a:bodyPr anchor="t" rtlCol="false" tIns="0" lIns="0" bIns="0" rIns="0">
            <a:spAutoFit/>
          </a:bodyPr>
          <a:lstStyle/>
          <a:p>
            <a:pPr algn="ctr">
              <a:lnSpc>
                <a:spcPts val="7140"/>
              </a:lnSpc>
            </a:pPr>
            <a:r>
              <a:rPr lang="en-US" sz="5100">
                <a:solidFill>
                  <a:srgbClr val="FFFFFF"/>
                </a:solidFill>
                <a:latin typeface="TT Norms"/>
                <a:ea typeface="TT Norms"/>
                <a:cs typeface="TT Norms"/>
                <a:sym typeface="TT Norms"/>
              </a:rPr>
              <a:t>WHY THESE MODELS AND EVALUATION METRICS</a:t>
            </a:r>
          </a:p>
        </p:txBody>
      </p:sp>
      <p:sp>
        <p:nvSpPr>
          <p:cNvPr name="TextBox 10" id="10"/>
          <p:cNvSpPr txBox="true"/>
          <p:nvPr/>
        </p:nvSpPr>
        <p:spPr>
          <a:xfrm rot="0">
            <a:off x="3193437" y="6720386"/>
            <a:ext cx="13783763" cy="264160"/>
          </a:xfrm>
          <a:prstGeom prst="rect">
            <a:avLst/>
          </a:prstGeom>
        </p:spPr>
        <p:txBody>
          <a:bodyPr anchor="t" rtlCol="false" tIns="0" lIns="0" bIns="0" rIns="0">
            <a:spAutoFit/>
          </a:bodyPr>
          <a:lstStyle/>
          <a:p>
            <a:pPr algn="just">
              <a:lnSpc>
                <a:spcPts val="2240"/>
              </a:lnSpc>
            </a:pPr>
            <a:r>
              <a:rPr lang="en-US" sz="1600">
                <a:solidFill>
                  <a:srgbClr val="FFFFFF"/>
                </a:solidFill>
                <a:latin typeface="TT Norms"/>
                <a:ea typeface="TT Norms"/>
                <a:cs typeface="TT Norms"/>
                <a:sym typeface="TT Norms"/>
              </a:rPr>
              <a:t>Generalizes well to new data, and is not simply fitting noise in the training set and also mitigates overfitting reducing variance in performance estimates</a:t>
            </a:r>
          </a:p>
        </p:txBody>
      </p:sp>
      <p:sp>
        <p:nvSpPr>
          <p:cNvPr name="TextBox 11" id="11"/>
          <p:cNvSpPr txBox="true"/>
          <p:nvPr/>
        </p:nvSpPr>
        <p:spPr>
          <a:xfrm rot="0">
            <a:off x="3193437" y="6047588"/>
            <a:ext cx="4350285" cy="349250"/>
          </a:xfrm>
          <a:prstGeom prst="rect">
            <a:avLst/>
          </a:prstGeom>
        </p:spPr>
        <p:txBody>
          <a:bodyPr anchor="t" rtlCol="false" tIns="0" lIns="0" bIns="0" rIns="0">
            <a:spAutoFit/>
          </a:bodyPr>
          <a:lstStyle/>
          <a:p>
            <a:pPr algn="just">
              <a:lnSpc>
                <a:spcPts val="2800"/>
              </a:lnSpc>
            </a:pPr>
            <a:r>
              <a:rPr lang="en-US" b="true" sz="2000" i="true">
                <a:solidFill>
                  <a:srgbClr val="FFFFFF"/>
                </a:solidFill>
                <a:latin typeface="TT Norms Bold Italics"/>
                <a:ea typeface="TT Norms Bold Italics"/>
                <a:cs typeface="TT Norms Bold Italics"/>
                <a:sym typeface="TT Norms Bold Italics"/>
              </a:rPr>
              <a:t>CROSS VALIDATION:</a:t>
            </a:r>
          </a:p>
        </p:txBody>
      </p:sp>
      <p:sp>
        <p:nvSpPr>
          <p:cNvPr name="TextBox 12" id="12"/>
          <p:cNvSpPr txBox="true"/>
          <p:nvPr/>
        </p:nvSpPr>
        <p:spPr>
          <a:xfrm rot="0">
            <a:off x="3365101" y="2907535"/>
            <a:ext cx="4033704" cy="349250"/>
          </a:xfrm>
          <a:prstGeom prst="rect">
            <a:avLst/>
          </a:prstGeom>
        </p:spPr>
        <p:txBody>
          <a:bodyPr anchor="t" rtlCol="false" tIns="0" lIns="0" bIns="0" rIns="0">
            <a:spAutoFit/>
          </a:bodyPr>
          <a:lstStyle/>
          <a:p>
            <a:pPr algn="just">
              <a:lnSpc>
                <a:spcPts val="2800"/>
              </a:lnSpc>
            </a:pPr>
            <a:r>
              <a:rPr lang="en-US" b="true" sz="2000" i="true">
                <a:solidFill>
                  <a:srgbClr val="FFFFFF"/>
                </a:solidFill>
                <a:latin typeface="TT Norms Bold Italics"/>
                <a:ea typeface="TT Norms Bold Italics"/>
                <a:cs typeface="TT Norms Bold Italics"/>
                <a:sym typeface="TT Norms Bold Italics"/>
              </a:rPr>
              <a:t>Random Forest Classifier</a:t>
            </a:r>
          </a:p>
        </p:txBody>
      </p:sp>
      <p:sp>
        <p:nvSpPr>
          <p:cNvPr name="TextBox 13" id="13"/>
          <p:cNvSpPr txBox="true"/>
          <p:nvPr/>
        </p:nvSpPr>
        <p:spPr>
          <a:xfrm rot="0">
            <a:off x="3365101" y="4964279"/>
            <a:ext cx="7947167" cy="264160"/>
          </a:xfrm>
          <a:prstGeom prst="rect">
            <a:avLst/>
          </a:prstGeom>
        </p:spPr>
        <p:txBody>
          <a:bodyPr anchor="t" rtlCol="false" tIns="0" lIns="0" bIns="0" rIns="0">
            <a:spAutoFit/>
          </a:bodyPr>
          <a:lstStyle/>
          <a:p>
            <a:pPr algn="just">
              <a:lnSpc>
                <a:spcPts val="2240"/>
              </a:lnSpc>
            </a:pPr>
            <a:r>
              <a:rPr lang="en-US" sz="1600">
                <a:solidFill>
                  <a:srgbClr val="FFFFFF"/>
                </a:solidFill>
                <a:latin typeface="TT Norms"/>
                <a:ea typeface="TT Norms"/>
                <a:cs typeface="TT Norms"/>
                <a:sym typeface="TT Norms"/>
              </a:rPr>
              <a:t>For interpretability and simplicity, logistic regression may be the better choice.</a:t>
            </a:r>
          </a:p>
        </p:txBody>
      </p:sp>
      <p:sp>
        <p:nvSpPr>
          <p:cNvPr name="TextBox 14" id="14"/>
          <p:cNvSpPr txBox="true"/>
          <p:nvPr/>
        </p:nvSpPr>
        <p:spPr>
          <a:xfrm rot="0">
            <a:off x="3398292" y="4484067"/>
            <a:ext cx="3301603" cy="349250"/>
          </a:xfrm>
          <a:prstGeom prst="rect">
            <a:avLst/>
          </a:prstGeom>
        </p:spPr>
        <p:txBody>
          <a:bodyPr anchor="t" rtlCol="false" tIns="0" lIns="0" bIns="0" rIns="0">
            <a:spAutoFit/>
          </a:bodyPr>
          <a:lstStyle/>
          <a:p>
            <a:pPr algn="just">
              <a:lnSpc>
                <a:spcPts val="2800"/>
              </a:lnSpc>
            </a:pPr>
            <a:r>
              <a:rPr lang="en-US" b="true" sz="2000" i="true">
                <a:solidFill>
                  <a:srgbClr val="FFFFFF"/>
                </a:solidFill>
                <a:latin typeface="TT Norms Bold Italics"/>
                <a:ea typeface="TT Norms Bold Italics"/>
                <a:cs typeface="TT Norms Bold Italics"/>
                <a:sym typeface="TT Norms Bold Italics"/>
              </a:rPr>
              <a:t>Logistic Regression</a:t>
            </a:r>
          </a:p>
        </p:txBody>
      </p:sp>
      <p:grpSp>
        <p:nvGrpSpPr>
          <p:cNvPr name="Group 15" id="15"/>
          <p:cNvGrpSpPr/>
          <p:nvPr/>
        </p:nvGrpSpPr>
        <p:grpSpPr>
          <a:xfrm rot="0">
            <a:off x="2684279" y="4833317"/>
            <a:ext cx="319073" cy="319073"/>
            <a:chOff x="0" y="0"/>
            <a:chExt cx="84036" cy="84036"/>
          </a:xfrm>
        </p:grpSpPr>
        <p:sp>
          <p:nvSpPr>
            <p:cNvPr name="Freeform 16" id="16"/>
            <p:cNvSpPr/>
            <p:nvPr/>
          </p:nvSpPr>
          <p:spPr>
            <a:xfrm flipH="false" flipV="false" rot="0">
              <a:off x="0" y="0"/>
              <a:ext cx="84036" cy="84036"/>
            </a:xfrm>
            <a:custGeom>
              <a:avLst/>
              <a:gdLst/>
              <a:ahLst/>
              <a:cxnLst/>
              <a:rect r="r" b="b" t="t" l="l"/>
              <a:pathLst>
                <a:path h="84036" w="84036">
                  <a:moveTo>
                    <a:pt x="0" y="0"/>
                  </a:moveTo>
                  <a:lnTo>
                    <a:pt x="84036" y="0"/>
                  </a:lnTo>
                  <a:lnTo>
                    <a:pt x="84036" y="84036"/>
                  </a:lnTo>
                  <a:lnTo>
                    <a:pt x="0" y="84036"/>
                  </a:lnTo>
                  <a:close/>
                </a:path>
              </a:pathLst>
            </a:custGeom>
            <a:solidFill>
              <a:srgbClr val="FFFFFF"/>
            </a:solidFill>
          </p:spPr>
        </p:sp>
        <p:sp>
          <p:nvSpPr>
            <p:cNvPr name="TextBox 17" id="17"/>
            <p:cNvSpPr txBox="true"/>
            <p:nvPr/>
          </p:nvSpPr>
          <p:spPr>
            <a:xfrm>
              <a:off x="0" y="-47625"/>
              <a:ext cx="84036" cy="131661"/>
            </a:xfrm>
            <a:prstGeom prst="rect">
              <a:avLst/>
            </a:prstGeom>
          </p:spPr>
          <p:txBody>
            <a:bodyPr anchor="ctr" rtlCol="false" tIns="50800" lIns="50800" bIns="50800" rIns="50800"/>
            <a:lstStyle/>
            <a:p>
              <a:pPr algn="ctr">
                <a:lnSpc>
                  <a:spcPts val="2800"/>
                </a:lnSpc>
              </a:pPr>
            </a:p>
          </p:txBody>
        </p:sp>
      </p:grpSp>
      <p:grpSp>
        <p:nvGrpSpPr>
          <p:cNvPr name="Group 18" id="18"/>
          <p:cNvGrpSpPr/>
          <p:nvPr/>
        </p:nvGrpSpPr>
        <p:grpSpPr>
          <a:xfrm rot="0">
            <a:off x="2684279" y="6707216"/>
            <a:ext cx="319073" cy="319073"/>
            <a:chOff x="0" y="0"/>
            <a:chExt cx="84036" cy="84036"/>
          </a:xfrm>
        </p:grpSpPr>
        <p:sp>
          <p:nvSpPr>
            <p:cNvPr name="Freeform 19" id="19"/>
            <p:cNvSpPr/>
            <p:nvPr/>
          </p:nvSpPr>
          <p:spPr>
            <a:xfrm flipH="false" flipV="false" rot="0">
              <a:off x="0" y="0"/>
              <a:ext cx="84036" cy="84036"/>
            </a:xfrm>
            <a:custGeom>
              <a:avLst/>
              <a:gdLst/>
              <a:ahLst/>
              <a:cxnLst/>
              <a:rect r="r" b="b" t="t" l="l"/>
              <a:pathLst>
                <a:path h="84036" w="84036">
                  <a:moveTo>
                    <a:pt x="0" y="0"/>
                  </a:moveTo>
                  <a:lnTo>
                    <a:pt x="84036" y="0"/>
                  </a:lnTo>
                  <a:lnTo>
                    <a:pt x="84036" y="84036"/>
                  </a:lnTo>
                  <a:lnTo>
                    <a:pt x="0" y="84036"/>
                  </a:lnTo>
                  <a:close/>
                </a:path>
              </a:pathLst>
            </a:custGeom>
            <a:solidFill>
              <a:srgbClr val="FFFFFF"/>
            </a:solidFill>
          </p:spPr>
        </p:sp>
        <p:sp>
          <p:nvSpPr>
            <p:cNvPr name="TextBox 20" id="20"/>
            <p:cNvSpPr txBox="true"/>
            <p:nvPr/>
          </p:nvSpPr>
          <p:spPr>
            <a:xfrm>
              <a:off x="0" y="-47625"/>
              <a:ext cx="84036" cy="131661"/>
            </a:xfrm>
            <a:prstGeom prst="rect">
              <a:avLst/>
            </a:prstGeom>
          </p:spPr>
          <p:txBody>
            <a:bodyPr anchor="ctr" rtlCol="false" tIns="50800" lIns="50800" bIns="50800" rIns="50800"/>
            <a:lstStyle/>
            <a:p>
              <a:pPr algn="ctr">
                <a:lnSpc>
                  <a:spcPts val="2800"/>
                </a:lnSpc>
              </a:pPr>
            </a:p>
          </p:txBody>
        </p:sp>
      </p:grpSp>
      <p:sp>
        <p:nvSpPr>
          <p:cNvPr name="TextBox 21" id="21"/>
          <p:cNvSpPr txBox="true"/>
          <p:nvPr/>
        </p:nvSpPr>
        <p:spPr>
          <a:xfrm rot="0">
            <a:off x="3365101" y="3400757"/>
            <a:ext cx="8576604" cy="264160"/>
          </a:xfrm>
          <a:prstGeom prst="rect">
            <a:avLst/>
          </a:prstGeom>
        </p:spPr>
        <p:txBody>
          <a:bodyPr anchor="t" rtlCol="false" tIns="0" lIns="0" bIns="0" rIns="0">
            <a:spAutoFit/>
          </a:bodyPr>
          <a:lstStyle/>
          <a:p>
            <a:pPr algn="just">
              <a:lnSpc>
                <a:spcPts val="2240"/>
              </a:lnSpc>
            </a:pPr>
            <a:r>
              <a:rPr lang="en-US" sz="1600">
                <a:solidFill>
                  <a:srgbClr val="FFFFFF"/>
                </a:solidFill>
                <a:latin typeface="TT Norms"/>
                <a:ea typeface="TT Norms"/>
                <a:cs typeface="TT Norms"/>
                <a:sym typeface="TT Norms"/>
              </a:rPr>
              <a:t>For handling non-linearity in health related datasets, random forest might be a better choice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13800427" y="7181028"/>
            <a:ext cx="6704769" cy="5449148"/>
          </a:xfrm>
          <a:custGeom>
            <a:avLst/>
            <a:gdLst/>
            <a:ahLst/>
            <a:cxnLst/>
            <a:rect r="r" b="b" t="t" l="l"/>
            <a:pathLst>
              <a:path h="5449148" w="6704769">
                <a:moveTo>
                  <a:pt x="0" y="0"/>
                </a:moveTo>
                <a:lnTo>
                  <a:pt x="6704768" y="0"/>
                </a:lnTo>
                <a:lnTo>
                  <a:pt x="6704768" y="5449148"/>
                </a:lnTo>
                <a:lnTo>
                  <a:pt x="0" y="544914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2217195" y="-2343176"/>
            <a:ext cx="6704769" cy="5449148"/>
          </a:xfrm>
          <a:custGeom>
            <a:avLst/>
            <a:gdLst/>
            <a:ahLst/>
            <a:cxnLst/>
            <a:rect r="r" b="b" t="t" l="l"/>
            <a:pathLst>
              <a:path h="5449148" w="6704769">
                <a:moveTo>
                  <a:pt x="6704768" y="0"/>
                </a:moveTo>
                <a:lnTo>
                  <a:pt x="0" y="0"/>
                </a:lnTo>
                <a:lnTo>
                  <a:pt x="0" y="5449148"/>
                </a:lnTo>
                <a:lnTo>
                  <a:pt x="6704768" y="5449148"/>
                </a:lnTo>
                <a:lnTo>
                  <a:pt x="6704768"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a:off x="2761887" y="1747331"/>
            <a:ext cx="12764226" cy="0"/>
          </a:xfrm>
          <a:prstGeom prst="line">
            <a:avLst/>
          </a:prstGeom>
          <a:ln cap="flat" w="19050">
            <a:solidFill>
              <a:srgbClr val="FFFFFF"/>
            </a:solidFill>
            <a:prstDash val="solid"/>
            <a:headEnd type="none" len="sm" w="sm"/>
            <a:tailEnd type="none" len="sm" w="sm"/>
          </a:ln>
        </p:spPr>
      </p:sp>
      <p:sp>
        <p:nvSpPr>
          <p:cNvPr name="TextBox 6" id="6"/>
          <p:cNvSpPr txBox="true"/>
          <p:nvPr/>
        </p:nvSpPr>
        <p:spPr>
          <a:xfrm rot="0">
            <a:off x="3086350" y="3908778"/>
            <a:ext cx="12115299" cy="2222815"/>
          </a:xfrm>
          <a:prstGeom prst="rect">
            <a:avLst/>
          </a:prstGeom>
        </p:spPr>
        <p:txBody>
          <a:bodyPr anchor="t" rtlCol="false" tIns="0" lIns="0" bIns="0" rIns="0">
            <a:spAutoFit/>
          </a:bodyPr>
          <a:lstStyle/>
          <a:p>
            <a:pPr algn="ctr">
              <a:lnSpc>
                <a:spcPts val="18182"/>
              </a:lnSpc>
            </a:pPr>
            <a:r>
              <a:rPr lang="en-US" b="true" sz="12987">
                <a:solidFill>
                  <a:srgbClr val="FFFFFF"/>
                </a:solidFill>
                <a:latin typeface="TT Norms Bold"/>
                <a:ea typeface="TT Norms Bold"/>
                <a:cs typeface="TT Norms Bold"/>
                <a:sym typeface="TT Norms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DAGiwdCAOEI</dc:identifier>
  <dcterms:modified xsi:type="dcterms:W3CDTF">2011-08-01T06:04:30Z</dcterms:modified>
  <cp:revision>1</cp:revision>
  <dc:title>Blue and White Modern Simple Gradient Tech Pattern Computers Presentation</dc:title>
</cp:coreProperties>
</file>