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967" autoAdjust="0"/>
  </p:normalViewPr>
  <p:slideViewPr>
    <p:cSldViewPr snapToGrid="0">
      <p:cViewPr varScale="1">
        <p:scale>
          <a:sx n="53" d="100"/>
          <a:sy n="53" d="100"/>
        </p:scale>
        <p:origin x="18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691E56-9DCE-4D8D-A6C3-F74DDF8BCBAC}" type="datetimeFigureOut">
              <a:rPr lang="en-US" smtClean="0"/>
              <a:t>5/3/2023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61397-B07C-4537-AAB9-0F0A6283CC7F}" type="slidenum">
              <a:rPr lang="en-US" smtClean="0"/>
              <a:t>‹#›</a:t>
            </a:fld>
            <a:endParaRPr lang="en-US"/>
          </a:p>
        </p:txBody>
      </p:sp>
    </p:spTree>
    <p:extLst>
      <p:ext uri="{BB962C8B-B14F-4D97-AF65-F5344CB8AC3E}">
        <p14:creationId xmlns:p14="http://schemas.microsoft.com/office/powerpoint/2010/main" val="344085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Zarak Mahmood</a:t>
            </a:r>
          </a:p>
        </p:txBody>
      </p:sp>
      <p:sp>
        <p:nvSpPr>
          <p:cNvPr id="4" name="Slide Number Placeholder 3"/>
          <p:cNvSpPr>
            <a:spLocks noGrp="1"/>
          </p:cNvSpPr>
          <p:nvPr>
            <p:ph type="sldNum" sz="quarter" idx="5"/>
          </p:nvPr>
        </p:nvSpPr>
        <p:spPr/>
        <p:txBody>
          <a:bodyPr/>
          <a:lstStyle/>
          <a:p>
            <a:fld id="{F6061397-B07C-4537-AAB9-0F0A6283CC7F}" type="slidenum">
              <a:rPr lang="en-US" smtClean="0"/>
              <a:t>1</a:t>
            </a:fld>
            <a:endParaRPr lang="en-US"/>
          </a:p>
        </p:txBody>
      </p:sp>
    </p:spTree>
    <p:extLst>
      <p:ext uri="{BB962C8B-B14F-4D97-AF65-F5344CB8AC3E}">
        <p14:creationId xmlns:p14="http://schemas.microsoft.com/office/powerpoint/2010/main" val="4097157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74151"/>
                </a:solidFill>
                <a:effectLst/>
                <a:latin typeface="Söhne"/>
              </a:rPr>
              <a:t>Paragraph 1</a:t>
            </a:r>
            <a:r>
              <a:rPr lang="en-US" b="0" i="0" dirty="0">
                <a:solidFill>
                  <a:srgbClr val="374151"/>
                </a:solidFill>
                <a:effectLst/>
                <a:latin typeface="Söhne"/>
              </a:rPr>
              <a:t>: In today's world, social media platforms are a primary source of news and information, where people share their views and opinions. It has become an essential tool for communication, making it vital to understand the content posted on these platforms. My project aims to classify the political and non-political messages posted on social media.</a:t>
            </a:r>
          </a:p>
          <a:p>
            <a:endParaRPr lang="en-US" b="0" i="0" dirty="0">
              <a:solidFill>
                <a:srgbClr val="374151"/>
              </a:solidFill>
              <a:effectLst/>
              <a:latin typeface="Söhne"/>
            </a:endParaRPr>
          </a:p>
          <a:p>
            <a:r>
              <a:rPr lang="en-US" b="1" i="0" dirty="0">
                <a:solidFill>
                  <a:srgbClr val="374151"/>
                </a:solidFill>
                <a:effectLst/>
                <a:latin typeface="Söhne"/>
              </a:rPr>
              <a:t>Paragraph 2</a:t>
            </a:r>
            <a:r>
              <a:rPr lang="en-US" b="0" i="0" dirty="0">
                <a:solidFill>
                  <a:srgbClr val="374151"/>
                </a:solidFill>
                <a:effectLst/>
                <a:latin typeface="Söhne"/>
              </a:rPr>
              <a:t>: Social media platforms have become a hub for discussions and debates on politics and other significant issues, and it is challenging to monitor the content posted on these platforms. My project aims to help monitor and classify these messages, making it easier to understand the trends and sentiments associated with political and non-political messages. By developing a machine learning model that can automatically classify these messages, we aim to provide a tool that can help in making data-driven decisions based on social media content.</a:t>
            </a:r>
            <a:endParaRPr lang="en-US" dirty="0"/>
          </a:p>
        </p:txBody>
      </p:sp>
      <p:sp>
        <p:nvSpPr>
          <p:cNvPr id="4" name="Slide Number Placeholder 3"/>
          <p:cNvSpPr>
            <a:spLocks noGrp="1"/>
          </p:cNvSpPr>
          <p:nvPr>
            <p:ph type="sldNum" sz="quarter" idx="5"/>
          </p:nvPr>
        </p:nvSpPr>
        <p:spPr/>
        <p:txBody>
          <a:bodyPr/>
          <a:lstStyle/>
          <a:p>
            <a:fld id="{F6061397-B07C-4537-AAB9-0F0A6283CC7F}" type="slidenum">
              <a:rPr lang="en-US" smtClean="0"/>
              <a:t>2</a:t>
            </a:fld>
            <a:endParaRPr lang="en-US"/>
          </a:p>
        </p:txBody>
      </p:sp>
    </p:spTree>
    <p:extLst>
      <p:ext uri="{BB962C8B-B14F-4D97-AF65-F5344CB8AC3E}">
        <p14:creationId xmlns:p14="http://schemas.microsoft.com/office/powerpoint/2010/main" val="298370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74151"/>
                </a:solidFill>
                <a:effectLst/>
                <a:latin typeface="Söhne"/>
              </a:rPr>
              <a:t>Paragraph 1</a:t>
            </a:r>
            <a:r>
              <a:rPr lang="en-US" b="0" i="0" dirty="0">
                <a:solidFill>
                  <a:srgbClr val="374151"/>
                </a:solidFill>
                <a:effectLst/>
                <a:latin typeface="Söhne"/>
              </a:rPr>
              <a:t>: Data collection is a crucial step in any project. For our project, we collected data from our source. We filtered the data to remove any messages that did not contain the desired keywords. The collected data was cleaned by removing any HTML tags, emojis, punctuations, and stop words to make it suitable for our machine learning model.</a:t>
            </a:r>
          </a:p>
          <a:p>
            <a:endParaRPr lang="en-US" b="1" i="0" dirty="0">
              <a:solidFill>
                <a:srgbClr val="374151"/>
              </a:solidFill>
              <a:effectLst/>
              <a:latin typeface="Söhne"/>
            </a:endParaRPr>
          </a:p>
          <a:p>
            <a:r>
              <a:rPr lang="en-US" b="1" i="0" dirty="0">
                <a:solidFill>
                  <a:srgbClr val="374151"/>
                </a:solidFill>
                <a:effectLst/>
                <a:latin typeface="Söhne"/>
              </a:rPr>
              <a:t>Paragraph 2</a:t>
            </a:r>
            <a:r>
              <a:rPr lang="en-US" b="0" i="0" dirty="0">
                <a:solidFill>
                  <a:srgbClr val="374151"/>
                </a:solidFill>
                <a:effectLst/>
                <a:latin typeface="Söhne"/>
              </a:rPr>
              <a:t>: Cleaning the data is a vital step in any machine learning project. The data collected from social media platforms often contains irrelevant information that needs to be removed before training the model. We used regular expressions to remove HTML tags and emojis, and we used the NLTK library to remove stop words. By cleaning the data, we ensured that our model is trained on meaningful data that is essential to predict the class labels accurately.</a:t>
            </a:r>
            <a:endParaRPr lang="en-US" dirty="0"/>
          </a:p>
        </p:txBody>
      </p:sp>
      <p:sp>
        <p:nvSpPr>
          <p:cNvPr id="4" name="Slide Number Placeholder 3"/>
          <p:cNvSpPr>
            <a:spLocks noGrp="1"/>
          </p:cNvSpPr>
          <p:nvPr>
            <p:ph type="sldNum" sz="quarter" idx="5"/>
          </p:nvPr>
        </p:nvSpPr>
        <p:spPr/>
        <p:txBody>
          <a:bodyPr/>
          <a:lstStyle/>
          <a:p>
            <a:fld id="{F6061397-B07C-4537-AAB9-0F0A6283CC7F}" type="slidenum">
              <a:rPr lang="en-US" smtClean="0"/>
              <a:t>3</a:t>
            </a:fld>
            <a:endParaRPr lang="en-US"/>
          </a:p>
        </p:txBody>
      </p:sp>
    </p:spTree>
    <p:extLst>
      <p:ext uri="{BB962C8B-B14F-4D97-AF65-F5344CB8AC3E}">
        <p14:creationId xmlns:p14="http://schemas.microsoft.com/office/powerpoint/2010/main" val="201332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74151"/>
                </a:solidFill>
                <a:effectLst/>
                <a:latin typeface="Söhne"/>
              </a:rPr>
              <a:t>Paragraph 1</a:t>
            </a:r>
            <a:r>
              <a:rPr lang="en-US" b="0" i="0" dirty="0">
                <a:solidFill>
                  <a:srgbClr val="374151"/>
                </a:solidFill>
                <a:effectLst/>
                <a:latin typeface="Söhne"/>
              </a:rPr>
              <a:t>: Data preprocessing is an essential step in machine learning projects, and it involves transforming the data into a format suitable for machine learning models. In our project, we used the </a:t>
            </a:r>
            <a:r>
              <a:rPr lang="en-US" b="0" i="0" dirty="0" err="1">
                <a:solidFill>
                  <a:srgbClr val="374151"/>
                </a:solidFill>
                <a:effectLst/>
                <a:latin typeface="Söhne"/>
              </a:rPr>
              <a:t>RegexTokenizer</a:t>
            </a:r>
            <a:r>
              <a:rPr lang="en-US" b="0" i="0" dirty="0">
                <a:solidFill>
                  <a:srgbClr val="374151"/>
                </a:solidFill>
                <a:effectLst/>
                <a:latin typeface="Söhne"/>
              </a:rPr>
              <a:t> to tokenize the messages, followed by removing the stop words using the </a:t>
            </a:r>
            <a:r>
              <a:rPr lang="en-US" b="0" i="0" dirty="0" err="1">
                <a:solidFill>
                  <a:srgbClr val="374151"/>
                </a:solidFill>
                <a:effectLst/>
                <a:latin typeface="Söhne"/>
              </a:rPr>
              <a:t>StopWordsRemover</a:t>
            </a:r>
            <a:r>
              <a:rPr lang="en-US" b="0" i="0" dirty="0">
                <a:solidFill>
                  <a:srgbClr val="374151"/>
                </a:solidFill>
                <a:effectLst/>
                <a:latin typeface="Söhne"/>
              </a:rPr>
              <a:t>. Finally, we used the </a:t>
            </a:r>
            <a:r>
              <a:rPr lang="en-US" b="0" i="0" dirty="0" err="1">
                <a:solidFill>
                  <a:srgbClr val="374151"/>
                </a:solidFill>
                <a:effectLst/>
                <a:latin typeface="Söhne"/>
              </a:rPr>
              <a:t>CountVectorizer</a:t>
            </a:r>
            <a:r>
              <a:rPr lang="en-US" b="0" i="0" dirty="0">
                <a:solidFill>
                  <a:srgbClr val="374151"/>
                </a:solidFill>
                <a:effectLst/>
                <a:latin typeface="Söhne"/>
              </a:rPr>
              <a:t> to convert the tokenized text into a vector format.</a:t>
            </a:r>
          </a:p>
          <a:p>
            <a:endParaRPr lang="en-US" b="0" i="0" dirty="0">
              <a:solidFill>
                <a:srgbClr val="374151"/>
              </a:solidFill>
              <a:effectLst/>
              <a:latin typeface="Söhne"/>
            </a:endParaRPr>
          </a:p>
          <a:p>
            <a:r>
              <a:rPr lang="en-US" b="1" i="0" dirty="0">
                <a:solidFill>
                  <a:srgbClr val="374151"/>
                </a:solidFill>
                <a:effectLst/>
                <a:latin typeface="Söhne"/>
              </a:rPr>
              <a:t>Paragraph 2: </a:t>
            </a:r>
            <a:r>
              <a:rPr lang="en-US" b="0" i="0" dirty="0">
                <a:solidFill>
                  <a:srgbClr val="374151"/>
                </a:solidFill>
                <a:effectLst/>
                <a:latin typeface="Söhne"/>
              </a:rPr>
              <a:t>Data preprocessing involves several steps that transform the data into a format suitable for machine learning models. We used the </a:t>
            </a:r>
            <a:r>
              <a:rPr lang="en-US" b="0" i="0" dirty="0" err="1">
                <a:solidFill>
                  <a:srgbClr val="374151"/>
                </a:solidFill>
                <a:effectLst/>
                <a:latin typeface="Söhne"/>
              </a:rPr>
              <a:t>RegexTokenizer</a:t>
            </a:r>
            <a:r>
              <a:rPr lang="en-US" b="0" i="0" dirty="0">
                <a:solidFill>
                  <a:srgbClr val="374151"/>
                </a:solidFill>
                <a:effectLst/>
                <a:latin typeface="Söhne"/>
              </a:rPr>
              <a:t> to tokenize the messages, which splits the messages into individual words. The </a:t>
            </a:r>
            <a:r>
              <a:rPr lang="en-US" b="0" i="0" dirty="0" err="1">
                <a:solidFill>
                  <a:srgbClr val="374151"/>
                </a:solidFill>
                <a:effectLst/>
                <a:latin typeface="Söhne"/>
              </a:rPr>
              <a:t>StopWordsRemover</a:t>
            </a:r>
            <a:r>
              <a:rPr lang="en-US" b="0" i="0" dirty="0">
                <a:solidFill>
                  <a:srgbClr val="374151"/>
                </a:solidFill>
                <a:effectLst/>
                <a:latin typeface="Söhne"/>
              </a:rPr>
              <a:t> was then used to remove the stop words from the messages, making it easier for the model to learn from the data. Finally, we used the </a:t>
            </a:r>
            <a:r>
              <a:rPr lang="en-US" b="0" i="0" dirty="0" err="1">
                <a:solidFill>
                  <a:srgbClr val="374151"/>
                </a:solidFill>
                <a:effectLst/>
                <a:latin typeface="Söhne"/>
              </a:rPr>
              <a:t>CountVectorizer</a:t>
            </a:r>
            <a:r>
              <a:rPr lang="en-US" b="0" i="0" dirty="0">
                <a:solidFill>
                  <a:srgbClr val="374151"/>
                </a:solidFill>
                <a:effectLst/>
                <a:latin typeface="Söhne"/>
              </a:rPr>
              <a:t> to convert the tokenized text into a vector format, which is suitable for feeding into our machine learning model.</a:t>
            </a:r>
            <a:endParaRPr lang="en-US" dirty="0"/>
          </a:p>
        </p:txBody>
      </p:sp>
      <p:sp>
        <p:nvSpPr>
          <p:cNvPr id="4" name="Slide Number Placeholder 3"/>
          <p:cNvSpPr>
            <a:spLocks noGrp="1"/>
          </p:cNvSpPr>
          <p:nvPr>
            <p:ph type="sldNum" sz="quarter" idx="5"/>
          </p:nvPr>
        </p:nvSpPr>
        <p:spPr/>
        <p:txBody>
          <a:bodyPr/>
          <a:lstStyle/>
          <a:p>
            <a:fld id="{F6061397-B07C-4537-AAB9-0F0A6283CC7F}" type="slidenum">
              <a:rPr lang="en-US" smtClean="0"/>
              <a:t>4</a:t>
            </a:fld>
            <a:endParaRPr lang="en-US"/>
          </a:p>
        </p:txBody>
      </p:sp>
    </p:spTree>
    <p:extLst>
      <p:ext uri="{BB962C8B-B14F-4D97-AF65-F5344CB8AC3E}">
        <p14:creationId xmlns:p14="http://schemas.microsoft.com/office/powerpoint/2010/main" val="753196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74151"/>
                </a:solidFill>
                <a:effectLst/>
                <a:latin typeface="Söhne"/>
              </a:rPr>
              <a:t>Paragraph 1</a:t>
            </a:r>
            <a:r>
              <a:rPr lang="en-US" b="0" i="0" dirty="0">
                <a:solidFill>
                  <a:srgbClr val="374151"/>
                </a:solidFill>
                <a:effectLst/>
                <a:latin typeface="Söhne"/>
              </a:rPr>
              <a:t>: Model training and evaluation is a crucial step in any machine learning project. In our project, we used the Logistic Regression model to classify the messages into political and non-political categories. We trained the model using the training set and evaluated its performance on the test set. We used the </a:t>
            </a:r>
            <a:r>
              <a:rPr lang="en-US" b="0" i="0" dirty="0" err="1">
                <a:solidFill>
                  <a:srgbClr val="374151"/>
                </a:solidFill>
                <a:effectLst/>
                <a:latin typeface="Söhne"/>
              </a:rPr>
              <a:t>MulticlassClassificationEvaluator</a:t>
            </a:r>
            <a:r>
              <a:rPr lang="en-US" b="0" i="0" dirty="0">
                <a:solidFill>
                  <a:srgbClr val="374151"/>
                </a:solidFill>
                <a:effectLst/>
                <a:latin typeface="Söhne"/>
              </a:rPr>
              <a:t> to measure the accuracy of our model.</a:t>
            </a:r>
          </a:p>
          <a:p>
            <a:endParaRPr lang="en-US" b="0" i="0" dirty="0">
              <a:solidFill>
                <a:srgbClr val="374151"/>
              </a:solidFill>
              <a:effectLst/>
              <a:latin typeface="Söhne"/>
            </a:endParaRPr>
          </a:p>
          <a:p>
            <a:r>
              <a:rPr lang="en-US" b="1" i="0" dirty="0">
                <a:solidFill>
                  <a:srgbClr val="374151"/>
                </a:solidFill>
                <a:effectLst/>
                <a:latin typeface="Söhne"/>
              </a:rPr>
              <a:t>Paragraph 2</a:t>
            </a:r>
            <a:r>
              <a:rPr lang="en-US" b="0" i="0" dirty="0">
                <a:solidFill>
                  <a:srgbClr val="374151"/>
                </a:solidFill>
                <a:effectLst/>
                <a:latin typeface="Söhne"/>
              </a:rPr>
              <a:t>: We trained our machine learning model using the Logistic Regression algorithm, which is a popular algorithm used for classification problems. We evaluated the model's performance using the test set, and we used the </a:t>
            </a:r>
            <a:r>
              <a:rPr lang="en-US" b="0" i="0" dirty="0" err="1">
                <a:solidFill>
                  <a:srgbClr val="374151"/>
                </a:solidFill>
                <a:effectLst/>
                <a:latin typeface="Söhne"/>
              </a:rPr>
              <a:t>MulticlassClassificationEvaluator</a:t>
            </a:r>
            <a:r>
              <a:rPr lang="en-US" b="0" i="0" dirty="0">
                <a:solidFill>
                  <a:srgbClr val="374151"/>
                </a:solidFill>
                <a:effectLst/>
                <a:latin typeface="Söhne"/>
              </a:rPr>
              <a:t> to measure the accuracy of our model. Our model achieved an accuracy of 88%, which is a good performance considering the complexity of the task and the noisy nature of social media data.</a:t>
            </a:r>
            <a:endParaRPr lang="en-US" dirty="0"/>
          </a:p>
        </p:txBody>
      </p:sp>
      <p:sp>
        <p:nvSpPr>
          <p:cNvPr id="4" name="Slide Number Placeholder 3"/>
          <p:cNvSpPr>
            <a:spLocks noGrp="1"/>
          </p:cNvSpPr>
          <p:nvPr>
            <p:ph type="sldNum" sz="quarter" idx="5"/>
          </p:nvPr>
        </p:nvSpPr>
        <p:spPr/>
        <p:txBody>
          <a:bodyPr/>
          <a:lstStyle/>
          <a:p>
            <a:fld id="{F6061397-B07C-4537-AAB9-0F0A6283CC7F}" type="slidenum">
              <a:rPr lang="en-US" smtClean="0"/>
              <a:t>5</a:t>
            </a:fld>
            <a:endParaRPr lang="en-US"/>
          </a:p>
        </p:txBody>
      </p:sp>
    </p:spTree>
    <p:extLst>
      <p:ext uri="{BB962C8B-B14F-4D97-AF65-F5344CB8AC3E}">
        <p14:creationId xmlns:p14="http://schemas.microsoft.com/office/powerpoint/2010/main" val="331950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Paragraph 1: My project aimed to classify the political and non-political messages posted on social media platforms. The developed machine learning model was able to classify the messages with an accuracy of 88%. The project provides a tool that can help in monitoring social media content and understanding the trends and sentiments associated</a:t>
            </a:r>
          </a:p>
          <a:p>
            <a:br>
              <a:rPr lang="en-US" b="0" i="0" dirty="0">
                <a:effectLst/>
                <a:latin typeface="Söhne"/>
              </a:rPr>
            </a:br>
            <a:endParaRPr lang="en-US" dirty="0"/>
          </a:p>
        </p:txBody>
      </p:sp>
      <p:sp>
        <p:nvSpPr>
          <p:cNvPr id="4" name="Slide Number Placeholder 3"/>
          <p:cNvSpPr>
            <a:spLocks noGrp="1"/>
          </p:cNvSpPr>
          <p:nvPr>
            <p:ph type="sldNum" sz="quarter" idx="5"/>
          </p:nvPr>
        </p:nvSpPr>
        <p:spPr/>
        <p:txBody>
          <a:bodyPr/>
          <a:lstStyle/>
          <a:p>
            <a:fld id="{F6061397-B07C-4537-AAB9-0F0A6283CC7F}" type="slidenum">
              <a:rPr lang="en-US" smtClean="0"/>
              <a:t>6</a:t>
            </a:fld>
            <a:endParaRPr lang="en-US"/>
          </a:p>
        </p:txBody>
      </p:sp>
    </p:spTree>
    <p:extLst>
      <p:ext uri="{BB962C8B-B14F-4D97-AF65-F5344CB8AC3E}">
        <p14:creationId xmlns:p14="http://schemas.microsoft.com/office/powerpoint/2010/main" val="3406582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5/3/2023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806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5/3/2023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2408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5/3/2023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41088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1749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5/3/2023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5794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838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5/3/2023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84228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5/3/2023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4204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5/3/2023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8137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5/3/2023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65341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5/3/2023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407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5/3/2023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318065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AF0A01BD-A6FD-574C-6A22-186D334A1697}"/>
              </a:ext>
            </a:extLst>
          </p:cNvPr>
          <p:cNvPicPr>
            <a:picLocks noChangeAspect="1"/>
          </p:cNvPicPr>
          <p:nvPr/>
        </p:nvPicPr>
        <p:blipFill rotWithShape="1">
          <a:blip r:embed="rId3"/>
          <a:srcRect l="32137" r="11299"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2FB24B-6AE1-93E5-E8A5-68CECA16F4A9}"/>
              </a:ext>
            </a:extLst>
          </p:cNvPr>
          <p:cNvSpPr>
            <a:spLocks noGrp="1"/>
          </p:cNvSpPr>
          <p:nvPr>
            <p:ph type="ctrTitle"/>
          </p:nvPr>
        </p:nvSpPr>
        <p:spPr>
          <a:xfrm>
            <a:off x="477981" y="1122363"/>
            <a:ext cx="4023360" cy="3204134"/>
          </a:xfrm>
        </p:spPr>
        <p:txBody>
          <a:bodyPr anchor="b">
            <a:normAutofit/>
          </a:bodyPr>
          <a:lstStyle/>
          <a:p>
            <a:endParaRPr lang="en-US" sz="4800"/>
          </a:p>
        </p:txBody>
      </p:sp>
      <p:sp>
        <p:nvSpPr>
          <p:cNvPr id="3" name="Subtitle 2">
            <a:extLst>
              <a:ext uri="{FF2B5EF4-FFF2-40B4-BE49-F238E27FC236}">
                <a16:creationId xmlns:a16="http://schemas.microsoft.com/office/drawing/2014/main" id="{C118E2F6-02FF-2589-7118-07819C29C01B}"/>
              </a:ext>
            </a:extLst>
          </p:cNvPr>
          <p:cNvSpPr>
            <a:spLocks noGrp="1"/>
          </p:cNvSpPr>
          <p:nvPr>
            <p:ph type="subTitle" idx="1"/>
          </p:nvPr>
        </p:nvSpPr>
        <p:spPr>
          <a:xfrm>
            <a:off x="477980" y="4872922"/>
            <a:ext cx="4023359" cy="1208141"/>
          </a:xfrm>
        </p:spPr>
        <p:txBody>
          <a:bodyPr>
            <a:normAutofit/>
          </a:bodyPr>
          <a:lstStyle/>
          <a:p>
            <a:endParaRPr lang="en-US" sz="2000"/>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Graphical user interface, chart, treemap chart&#10;&#10;Description automatically generated">
            <a:extLst>
              <a:ext uri="{FF2B5EF4-FFF2-40B4-BE49-F238E27FC236}">
                <a16:creationId xmlns:a16="http://schemas.microsoft.com/office/drawing/2014/main" id="{D8C0F75D-8F07-D1A1-6EA4-85A1C37C1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4061"/>
            <a:ext cx="12192000" cy="6858000"/>
          </a:xfrm>
          <a:prstGeom prst="rect">
            <a:avLst/>
          </a:prstGeom>
        </p:spPr>
      </p:pic>
      <p:sp>
        <p:nvSpPr>
          <p:cNvPr id="12" name="TextBox 11">
            <a:extLst>
              <a:ext uri="{FF2B5EF4-FFF2-40B4-BE49-F238E27FC236}">
                <a16:creationId xmlns:a16="http://schemas.microsoft.com/office/drawing/2014/main" id="{579D59B1-1E7B-968D-AB01-12966B7B5867}"/>
              </a:ext>
            </a:extLst>
          </p:cNvPr>
          <p:cNvSpPr txBox="1"/>
          <p:nvPr/>
        </p:nvSpPr>
        <p:spPr>
          <a:xfrm>
            <a:off x="4197079" y="2308931"/>
            <a:ext cx="3797835" cy="830997"/>
          </a:xfrm>
          <a:prstGeom prst="rect">
            <a:avLst/>
          </a:prstGeom>
          <a:noFill/>
        </p:spPr>
        <p:txBody>
          <a:bodyPr wrap="none" rtlCol="0">
            <a:spAutoFit/>
          </a:bodyPr>
          <a:lstStyle/>
          <a:p>
            <a:r>
              <a:rPr lang="en-US" sz="2400" b="0" i="0" dirty="0">
                <a:effectLst/>
                <a:latin typeface="Arial" panose="020B0604020202020204" pitchFamily="34" charset="0"/>
                <a:cs typeface="Arial" panose="020B0604020202020204" pitchFamily="34" charset="0"/>
              </a:rPr>
              <a:t>Political Content Detection</a:t>
            </a:r>
          </a:p>
          <a:p>
            <a:pPr algn="ctr"/>
            <a:r>
              <a:rPr lang="en-US" sz="2400" dirty="0">
                <a:latin typeface="Arial" panose="020B0604020202020204" pitchFamily="34" charset="0"/>
                <a:cs typeface="Arial" panose="020B0604020202020204" pitchFamily="34" charset="0"/>
              </a:rPr>
              <a:t>  on</a:t>
            </a:r>
            <a:r>
              <a:rPr lang="en-US" sz="2400" b="0" i="0" dirty="0">
                <a:effectLst/>
                <a:latin typeface="Arial" panose="020B0604020202020204" pitchFamily="34" charset="0"/>
                <a:cs typeface="Arial" panose="020B0604020202020204" pitchFamily="34" charset="0"/>
              </a:rPr>
              <a:t> </a:t>
            </a:r>
            <a:endParaRPr lang="en-US" sz="24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EB72D0F8-3CAF-CE8D-310B-0273048B7759}"/>
              </a:ext>
            </a:extLst>
          </p:cNvPr>
          <p:cNvSpPr txBox="1"/>
          <p:nvPr/>
        </p:nvSpPr>
        <p:spPr>
          <a:xfrm>
            <a:off x="9324194" y="5757897"/>
            <a:ext cx="1911870" cy="646331"/>
          </a:xfrm>
          <a:prstGeom prst="rect">
            <a:avLst/>
          </a:prstGeom>
          <a:noFill/>
        </p:spPr>
        <p:txBody>
          <a:bodyPr wrap="none" rtlCol="0">
            <a:spAutoFit/>
          </a:bodyPr>
          <a:lstStyle/>
          <a:p>
            <a:r>
              <a:rPr lang="en-US" dirty="0"/>
              <a:t>By</a:t>
            </a:r>
          </a:p>
          <a:p>
            <a:r>
              <a:rPr lang="en-US" dirty="0"/>
              <a:t>Zarak Mahmood</a:t>
            </a:r>
          </a:p>
        </p:txBody>
      </p:sp>
      <p:pic>
        <p:nvPicPr>
          <p:cNvPr id="17" name="Picture 16" descr="A picture containing cup, coffee, tableware&#10;&#10;Description automatically generated">
            <a:extLst>
              <a:ext uri="{FF2B5EF4-FFF2-40B4-BE49-F238E27FC236}">
                <a16:creationId xmlns:a16="http://schemas.microsoft.com/office/drawing/2014/main" id="{976CD3E8-DA3A-BCF6-3A88-EEC559942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78" y="432476"/>
            <a:ext cx="1834339" cy="1371652"/>
          </a:xfrm>
          <a:prstGeom prst="rect">
            <a:avLst/>
          </a:prstGeom>
        </p:spPr>
      </p:pic>
    </p:spTree>
    <p:extLst>
      <p:ext uri="{BB962C8B-B14F-4D97-AF65-F5344CB8AC3E}">
        <p14:creationId xmlns:p14="http://schemas.microsoft.com/office/powerpoint/2010/main" val="150184041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4390-5B88-BD8A-A2A8-F652CA85392B}"/>
              </a:ext>
            </a:extLst>
          </p:cNvPr>
          <p:cNvSpPr>
            <a:spLocks noGrp="1"/>
          </p:cNvSpPr>
          <p:nvPr>
            <p:ph type="title"/>
          </p:nvPr>
        </p:nvSpPr>
        <p:spPr/>
        <p:txBody>
          <a:bodyPr/>
          <a:lstStyle/>
          <a:p>
            <a:endParaRPr lang="en-US"/>
          </a:p>
        </p:txBody>
      </p:sp>
      <p:pic>
        <p:nvPicPr>
          <p:cNvPr id="5" name="Content Placeholder 4" descr="Shape, rectangle&#10;&#10;Description automatically generated">
            <a:extLst>
              <a:ext uri="{FF2B5EF4-FFF2-40B4-BE49-F238E27FC236}">
                <a16:creationId xmlns:a16="http://schemas.microsoft.com/office/drawing/2014/main" id="{D67B9484-B3F4-3324-E4A0-1B9D06CA17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A blue rectangle with a white cross on it&#10;&#10;Description automatically generated with low confidence">
            <a:extLst>
              <a:ext uri="{FF2B5EF4-FFF2-40B4-BE49-F238E27FC236}">
                <a16:creationId xmlns:a16="http://schemas.microsoft.com/office/drawing/2014/main" id="{02542CD4-7FF4-67E8-B328-39B0DCA869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825" y="-167706"/>
            <a:ext cx="2166257" cy="2170677"/>
          </a:xfrm>
          <a:prstGeom prst="rect">
            <a:avLst/>
          </a:prstGeom>
        </p:spPr>
      </p:pic>
      <p:sp>
        <p:nvSpPr>
          <p:cNvPr id="10" name="TextBox 9">
            <a:extLst>
              <a:ext uri="{FF2B5EF4-FFF2-40B4-BE49-F238E27FC236}">
                <a16:creationId xmlns:a16="http://schemas.microsoft.com/office/drawing/2014/main" id="{0E97A495-C1A4-4B5B-26F4-D96E425F9345}"/>
              </a:ext>
            </a:extLst>
          </p:cNvPr>
          <p:cNvSpPr txBox="1"/>
          <p:nvPr/>
        </p:nvSpPr>
        <p:spPr>
          <a:xfrm>
            <a:off x="3667144" y="917632"/>
            <a:ext cx="6110712" cy="584775"/>
          </a:xfrm>
          <a:prstGeom prst="rect">
            <a:avLst/>
          </a:prstGeom>
          <a:noFill/>
        </p:spPr>
        <p:txBody>
          <a:bodyPr wrap="none" rtlCol="0">
            <a:spAutoFit/>
          </a:bodyPr>
          <a:lstStyle/>
          <a:p>
            <a:r>
              <a:rPr lang="en-US" sz="3200" b="1" dirty="0">
                <a:solidFill>
                  <a:schemeClr val="bg1"/>
                </a:solidFill>
              </a:rPr>
              <a:t>Political Content on Facebook</a:t>
            </a:r>
          </a:p>
        </p:txBody>
      </p:sp>
      <p:sp>
        <p:nvSpPr>
          <p:cNvPr id="12" name="TextBox 11">
            <a:extLst>
              <a:ext uri="{FF2B5EF4-FFF2-40B4-BE49-F238E27FC236}">
                <a16:creationId xmlns:a16="http://schemas.microsoft.com/office/drawing/2014/main" id="{3E22D7A9-8C15-0776-933A-EBB44699CB75}"/>
              </a:ext>
            </a:extLst>
          </p:cNvPr>
          <p:cNvSpPr txBox="1"/>
          <p:nvPr/>
        </p:nvSpPr>
        <p:spPr>
          <a:xfrm>
            <a:off x="1752600" y="2475749"/>
            <a:ext cx="8529323" cy="1384995"/>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chemeClr val="bg1"/>
                </a:solidFill>
              </a:rPr>
              <a:t>Importance of sentiment analysis in today's world</a:t>
            </a:r>
          </a:p>
          <a:p>
            <a:pPr marL="285750" indent="-285750">
              <a:buFont typeface="Arial" panose="020B0604020202020204" pitchFamily="34" charset="0"/>
              <a:buChar char="•"/>
            </a:pPr>
            <a:r>
              <a:rPr lang="en-US" sz="2800" dirty="0">
                <a:solidFill>
                  <a:schemeClr val="bg1"/>
                </a:solidFill>
              </a:rPr>
              <a:t>Objective of the Project</a:t>
            </a:r>
          </a:p>
          <a:p>
            <a:pPr marL="285750" indent="-285750">
              <a:buFont typeface="Arial" panose="020B0604020202020204" pitchFamily="34" charset="0"/>
              <a:buChar char="•"/>
            </a:pPr>
            <a:r>
              <a:rPr lang="en-US" sz="2800" dirty="0">
                <a:solidFill>
                  <a:schemeClr val="bg1"/>
                </a:solidFill>
              </a:rPr>
              <a:t>Overview of the methodology used</a:t>
            </a:r>
          </a:p>
        </p:txBody>
      </p:sp>
    </p:spTree>
    <p:extLst>
      <p:ext uri="{BB962C8B-B14F-4D97-AF65-F5344CB8AC3E}">
        <p14:creationId xmlns:p14="http://schemas.microsoft.com/office/powerpoint/2010/main" val="339756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7">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9">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1">
            <a:extLst>
              <a:ext uri="{FF2B5EF4-FFF2-40B4-BE49-F238E27FC236}">
                <a16:creationId xmlns:a16="http://schemas.microsoft.com/office/drawing/2014/main" id="{5463EB0A-3D7C-4AA5-BFA5-8EE5B4BA5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A57142-7CC5-15F3-8123-16D81AB83C08}"/>
              </a:ext>
            </a:extLst>
          </p:cNvPr>
          <p:cNvSpPr>
            <a:spLocks noGrp="1"/>
          </p:cNvSpPr>
          <p:nvPr>
            <p:ph type="title"/>
          </p:nvPr>
        </p:nvSpPr>
        <p:spPr>
          <a:xfrm>
            <a:off x="578651" y="1122363"/>
            <a:ext cx="11034695" cy="3174690"/>
          </a:xfrm>
        </p:spPr>
        <p:txBody>
          <a:bodyPr vert="horz" lIns="91440" tIns="45720" rIns="91440" bIns="45720" rtlCol="0" anchor="b">
            <a:normAutofit/>
          </a:bodyPr>
          <a:lstStyle/>
          <a:p>
            <a:endParaRPr lang="en-US" sz="8000"/>
          </a:p>
        </p:txBody>
      </p:sp>
      <p:sp>
        <p:nvSpPr>
          <p:cNvPr id="14" name="Rectangle 13">
            <a:extLst>
              <a:ext uri="{FF2B5EF4-FFF2-40B4-BE49-F238E27FC236}">
                <a16:creationId xmlns:a16="http://schemas.microsoft.com/office/drawing/2014/main" id="{7945AD00-F967-454D-A4B2-39ABA5C8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E9BC5B79-B912-427C-8219-E3E50943F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blue rectangle with a white cross on it&#10;&#10;Description automatically generated with low confidence">
            <a:extLst>
              <a:ext uri="{FF2B5EF4-FFF2-40B4-BE49-F238E27FC236}">
                <a16:creationId xmlns:a16="http://schemas.microsoft.com/office/drawing/2014/main" id="{2B3A4A6C-F12F-CDFF-FE7B-871E027A01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25" y="-167706"/>
            <a:ext cx="2166257" cy="2170677"/>
          </a:xfrm>
          <a:prstGeom prst="rect">
            <a:avLst/>
          </a:prstGeom>
        </p:spPr>
      </p:pic>
      <p:sp>
        <p:nvSpPr>
          <p:cNvPr id="7" name="TextBox 6">
            <a:extLst>
              <a:ext uri="{FF2B5EF4-FFF2-40B4-BE49-F238E27FC236}">
                <a16:creationId xmlns:a16="http://schemas.microsoft.com/office/drawing/2014/main" id="{A279DFFA-FDEC-113A-320D-DA13C7543A70}"/>
              </a:ext>
            </a:extLst>
          </p:cNvPr>
          <p:cNvSpPr txBox="1"/>
          <p:nvPr/>
        </p:nvSpPr>
        <p:spPr>
          <a:xfrm>
            <a:off x="5381058" y="1122363"/>
            <a:ext cx="1429879" cy="523220"/>
          </a:xfrm>
          <a:prstGeom prst="rect">
            <a:avLst/>
          </a:prstGeom>
          <a:noFill/>
        </p:spPr>
        <p:txBody>
          <a:bodyPr wrap="none" rtlCol="0">
            <a:spAutoFit/>
          </a:bodyPr>
          <a:lstStyle/>
          <a:p>
            <a:r>
              <a:rPr lang="en-US" sz="2800" dirty="0">
                <a:solidFill>
                  <a:schemeClr val="bg1"/>
                </a:solidFill>
              </a:rPr>
              <a:t>Dataset</a:t>
            </a:r>
          </a:p>
        </p:txBody>
      </p:sp>
      <p:pic>
        <p:nvPicPr>
          <p:cNvPr id="11" name="Picture 10" descr="A picture containing text, electronics&#10;&#10;Description automatically generated">
            <a:extLst>
              <a:ext uri="{FF2B5EF4-FFF2-40B4-BE49-F238E27FC236}">
                <a16:creationId xmlns:a16="http://schemas.microsoft.com/office/drawing/2014/main" id="{730C2907-7A5A-EFFA-F6B2-7BF6A98E41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Box 12">
            <a:extLst>
              <a:ext uri="{FF2B5EF4-FFF2-40B4-BE49-F238E27FC236}">
                <a16:creationId xmlns:a16="http://schemas.microsoft.com/office/drawing/2014/main" id="{D5B31B05-8F8F-F129-CD84-277ADB16B878}"/>
              </a:ext>
            </a:extLst>
          </p:cNvPr>
          <p:cNvSpPr txBox="1"/>
          <p:nvPr/>
        </p:nvSpPr>
        <p:spPr>
          <a:xfrm>
            <a:off x="6172199" y="656022"/>
            <a:ext cx="1706686" cy="584775"/>
          </a:xfrm>
          <a:prstGeom prst="rect">
            <a:avLst/>
          </a:prstGeom>
          <a:noFill/>
        </p:spPr>
        <p:txBody>
          <a:bodyPr wrap="none" rtlCol="0">
            <a:spAutoFit/>
          </a:bodyPr>
          <a:lstStyle/>
          <a:p>
            <a:r>
              <a:rPr lang="en-US" sz="3200" b="1" dirty="0">
                <a:solidFill>
                  <a:schemeClr val="bg1"/>
                </a:solidFill>
              </a:rPr>
              <a:t>Dataset</a:t>
            </a:r>
          </a:p>
        </p:txBody>
      </p:sp>
      <p:sp>
        <p:nvSpPr>
          <p:cNvPr id="23" name="TextBox 22">
            <a:extLst>
              <a:ext uri="{FF2B5EF4-FFF2-40B4-BE49-F238E27FC236}">
                <a16:creationId xmlns:a16="http://schemas.microsoft.com/office/drawing/2014/main" id="{2717AE1A-FB1A-AF62-9768-5F971F9675CB}"/>
              </a:ext>
            </a:extLst>
          </p:cNvPr>
          <p:cNvSpPr txBox="1"/>
          <p:nvPr/>
        </p:nvSpPr>
        <p:spPr>
          <a:xfrm>
            <a:off x="5196001" y="1863777"/>
            <a:ext cx="6947286" cy="2245936"/>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en-US" sz="2400" dirty="0">
                <a:solidFill>
                  <a:schemeClr val="bg1"/>
                </a:solidFill>
              </a:rPr>
              <a:t>Data collection process </a:t>
            </a:r>
          </a:p>
          <a:p>
            <a:pPr marL="457200" indent="-457200">
              <a:lnSpc>
                <a:spcPct val="150000"/>
              </a:lnSpc>
              <a:buFont typeface="Arial" panose="020B0604020202020204" pitchFamily="34" charset="0"/>
              <a:buChar char="•"/>
            </a:pPr>
            <a:r>
              <a:rPr lang="en-US" sz="2400" dirty="0">
                <a:solidFill>
                  <a:schemeClr val="bg1"/>
                </a:solidFill>
              </a:rPr>
              <a:t>Data preprocessing steps: cleaning </a:t>
            </a:r>
          </a:p>
          <a:p>
            <a:pPr>
              <a:lnSpc>
                <a:spcPct val="150000"/>
              </a:lnSpc>
            </a:pPr>
            <a:r>
              <a:rPr lang="en-US" sz="2400" dirty="0">
                <a:solidFill>
                  <a:schemeClr val="bg1"/>
                </a:solidFill>
              </a:rPr>
              <a:t>      and filtering the text data</a:t>
            </a:r>
          </a:p>
          <a:p>
            <a:pPr marL="342900" indent="-342900">
              <a:lnSpc>
                <a:spcPct val="150000"/>
              </a:lnSpc>
              <a:buFont typeface="Arial" panose="020B0604020202020204" pitchFamily="34" charset="0"/>
              <a:buChar char="•"/>
            </a:pPr>
            <a:r>
              <a:rPr lang="en-US" sz="2400" dirty="0">
                <a:solidFill>
                  <a:schemeClr val="bg1"/>
                </a:solidFill>
              </a:rPr>
              <a:t>Distribution of political and non-political data </a:t>
            </a:r>
          </a:p>
        </p:txBody>
      </p:sp>
    </p:spTree>
    <p:extLst>
      <p:ext uri="{BB962C8B-B14F-4D97-AF65-F5344CB8AC3E}">
        <p14:creationId xmlns:p14="http://schemas.microsoft.com/office/powerpoint/2010/main" val="188806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26908CC-6AC4-4222-8250-B90B6072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F606D8-696E-4B76-BB10-43672AA14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751" y="302429"/>
            <a:ext cx="11550506" cy="6053922"/>
          </a:xfrm>
          <a:prstGeom prst="rect">
            <a:avLst/>
          </a:prstGeom>
          <a:solidFill>
            <a:schemeClr val="bg1"/>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ABF1881-5AFD-48F9-979A-19EE2FE3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78608" y="2735029"/>
            <a:ext cx="148286" cy="1188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picture containing text, blackboard, graffiti&#10;&#10;Description automatically generated">
            <a:extLst>
              <a:ext uri="{FF2B5EF4-FFF2-40B4-BE49-F238E27FC236}">
                <a16:creationId xmlns:a16="http://schemas.microsoft.com/office/drawing/2014/main" id="{33D22EE8-C75D-AB3C-35FA-E9B791FA13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a:extLst>
              <a:ext uri="{FF2B5EF4-FFF2-40B4-BE49-F238E27FC236}">
                <a16:creationId xmlns:a16="http://schemas.microsoft.com/office/drawing/2014/main" id="{5C9A1ADB-3884-4B09-AC64-667961BC6DE6}"/>
              </a:ext>
            </a:extLst>
          </p:cNvPr>
          <p:cNvSpPr txBox="1"/>
          <p:nvPr/>
        </p:nvSpPr>
        <p:spPr>
          <a:xfrm>
            <a:off x="4320450" y="664029"/>
            <a:ext cx="4032194" cy="584775"/>
          </a:xfrm>
          <a:prstGeom prst="rect">
            <a:avLst/>
          </a:prstGeom>
          <a:noFill/>
        </p:spPr>
        <p:txBody>
          <a:bodyPr wrap="none" rtlCol="0">
            <a:spAutoFit/>
          </a:bodyPr>
          <a:lstStyle/>
          <a:p>
            <a:r>
              <a:rPr lang="en-US" sz="3200" b="1" dirty="0">
                <a:solidFill>
                  <a:schemeClr val="bg1"/>
                </a:solidFill>
              </a:rPr>
              <a:t>Data Preprocessing</a:t>
            </a:r>
          </a:p>
        </p:txBody>
      </p:sp>
      <p:sp>
        <p:nvSpPr>
          <p:cNvPr id="13" name="TextBox 12">
            <a:extLst>
              <a:ext uri="{FF2B5EF4-FFF2-40B4-BE49-F238E27FC236}">
                <a16:creationId xmlns:a16="http://schemas.microsoft.com/office/drawing/2014/main" id="{01E50D3C-640E-1BB2-C32F-138E7F903EF9}"/>
              </a:ext>
            </a:extLst>
          </p:cNvPr>
          <p:cNvSpPr txBox="1"/>
          <p:nvPr/>
        </p:nvSpPr>
        <p:spPr>
          <a:xfrm>
            <a:off x="1338943" y="1828799"/>
            <a:ext cx="10671639" cy="3251211"/>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en-US" sz="2800" dirty="0">
                <a:solidFill>
                  <a:schemeClr val="bg1"/>
                </a:solidFill>
              </a:rPr>
              <a:t>Tokenization and stop-word removal</a:t>
            </a:r>
          </a:p>
          <a:p>
            <a:pPr marL="457200" indent="-457200">
              <a:lnSpc>
                <a:spcPct val="150000"/>
              </a:lnSpc>
              <a:buFont typeface="Arial" panose="020B0604020202020204" pitchFamily="34" charset="0"/>
              <a:buChar char="•"/>
            </a:pPr>
            <a:r>
              <a:rPr lang="en-US" sz="2800" dirty="0">
                <a:solidFill>
                  <a:schemeClr val="bg1"/>
                </a:solidFill>
              </a:rPr>
              <a:t>Feature extraction methods: Bag-of-words and</a:t>
            </a:r>
          </a:p>
          <a:p>
            <a:pPr>
              <a:lnSpc>
                <a:spcPct val="150000"/>
              </a:lnSpc>
            </a:pPr>
            <a:r>
              <a:rPr lang="en-US" sz="2800" dirty="0">
                <a:solidFill>
                  <a:schemeClr val="bg1"/>
                </a:solidFill>
              </a:rPr>
              <a:t>     Count Vectorizer</a:t>
            </a:r>
          </a:p>
          <a:p>
            <a:pPr marL="457200" indent="-457200">
              <a:lnSpc>
                <a:spcPct val="150000"/>
              </a:lnSpc>
              <a:buFont typeface="Arial" panose="020B0604020202020204" pitchFamily="34" charset="0"/>
              <a:buChar char="•"/>
            </a:pPr>
            <a:r>
              <a:rPr lang="en-US" sz="2800" dirty="0">
                <a:solidFill>
                  <a:schemeClr val="bg1"/>
                </a:solidFill>
              </a:rPr>
              <a:t>Implementation of logistic regression algorithm for sentiment</a:t>
            </a:r>
          </a:p>
          <a:p>
            <a:pPr>
              <a:lnSpc>
                <a:spcPct val="150000"/>
              </a:lnSpc>
            </a:pPr>
            <a:r>
              <a:rPr lang="en-US" sz="2800" dirty="0">
                <a:solidFill>
                  <a:schemeClr val="bg1"/>
                </a:solidFill>
              </a:rPr>
              <a:t>     classification</a:t>
            </a:r>
          </a:p>
        </p:txBody>
      </p:sp>
    </p:spTree>
    <p:extLst>
      <p:ext uri="{BB962C8B-B14F-4D97-AF65-F5344CB8AC3E}">
        <p14:creationId xmlns:p14="http://schemas.microsoft.com/office/powerpoint/2010/main" val="164508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F161-CB50-513B-EEB5-344BB92A6BA6}"/>
              </a:ext>
            </a:extLst>
          </p:cNvPr>
          <p:cNvSpPr>
            <a:spLocks noGrp="1"/>
          </p:cNvSpPr>
          <p:nvPr>
            <p:ph type="title"/>
          </p:nvPr>
        </p:nvSpPr>
        <p:spPr/>
        <p:txBody>
          <a:bodyPr/>
          <a:lstStyle/>
          <a:p>
            <a:endParaRPr lang="en-US"/>
          </a:p>
        </p:txBody>
      </p:sp>
      <p:pic>
        <p:nvPicPr>
          <p:cNvPr id="7" name="Content Placeholder 6" descr="A blue jellyfish in the water&#10;&#10;Description automatically generated with medium confidence">
            <a:extLst>
              <a:ext uri="{FF2B5EF4-FFF2-40B4-BE49-F238E27FC236}">
                <a16:creationId xmlns:a16="http://schemas.microsoft.com/office/drawing/2014/main" id="{3645B40E-7EFA-7FAB-0AE5-2E2C2B826C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11" name="TextBox 10">
            <a:extLst>
              <a:ext uri="{FF2B5EF4-FFF2-40B4-BE49-F238E27FC236}">
                <a16:creationId xmlns:a16="http://schemas.microsoft.com/office/drawing/2014/main" id="{B9A4FFF2-1609-4013-BCCD-A334AB54F190}"/>
              </a:ext>
            </a:extLst>
          </p:cNvPr>
          <p:cNvSpPr txBox="1"/>
          <p:nvPr/>
        </p:nvSpPr>
        <p:spPr>
          <a:xfrm>
            <a:off x="2971748" y="553653"/>
            <a:ext cx="5527282" cy="584775"/>
          </a:xfrm>
          <a:prstGeom prst="rect">
            <a:avLst/>
          </a:prstGeom>
          <a:noFill/>
        </p:spPr>
        <p:txBody>
          <a:bodyPr wrap="none" rtlCol="0">
            <a:spAutoFit/>
          </a:bodyPr>
          <a:lstStyle/>
          <a:p>
            <a:r>
              <a:rPr lang="en-US" sz="3200" b="1" dirty="0">
                <a:solidFill>
                  <a:schemeClr val="bg1"/>
                </a:solidFill>
              </a:rPr>
              <a:t>Training and testing model</a:t>
            </a:r>
          </a:p>
        </p:txBody>
      </p:sp>
      <p:sp>
        <p:nvSpPr>
          <p:cNvPr id="13" name="TextBox 12">
            <a:extLst>
              <a:ext uri="{FF2B5EF4-FFF2-40B4-BE49-F238E27FC236}">
                <a16:creationId xmlns:a16="http://schemas.microsoft.com/office/drawing/2014/main" id="{0B20129E-0D89-559B-DA5D-6C61E12BAE38}"/>
              </a:ext>
            </a:extLst>
          </p:cNvPr>
          <p:cNvSpPr txBox="1"/>
          <p:nvPr/>
        </p:nvSpPr>
        <p:spPr>
          <a:xfrm>
            <a:off x="5169815" y="1557228"/>
            <a:ext cx="7114961" cy="2551019"/>
          </a:xfrm>
          <a:prstGeom prst="rect">
            <a:avLst/>
          </a:prstGeom>
          <a:noFill/>
        </p:spPr>
        <p:txBody>
          <a:bodyPr wrap="none" rtlCol="0">
            <a:spAutoFit/>
          </a:bodyPr>
          <a:lstStyle/>
          <a:p>
            <a:pPr marL="457200" indent="-457200">
              <a:lnSpc>
                <a:spcPct val="200000"/>
              </a:lnSpc>
              <a:buFont typeface="Arial" panose="020B0604020202020204" pitchFamily="34" charset="0"/>
              <a:buChar char="•"/>
            </a:pPr>
            <a:r>
              <a:rPr lang="en-US" sz="2800" dirty="0">
                <a:solidFill>
                  <a:schemeClr val="bg1"/>
                </a:solidFill>
              </a:rPr>
              <a:t>Splitting the dataset</a:t>
            </a:r>
          </a:p>
          <a:p>
            <a:pPr marL="457200" indent="-457200">
              <a:lnSpc>
                <a:spcPct val="200000"/>
              </a:lnSpc>
              <a:buFont typeface="Arial" panose="020B0604020202020204" pitchFamily="34" charset="0"/>
              <a:buChar char="•"/>
            </a:pPr>
            <a:r>
              <a:rPr lang="en-US" sz="2800" dirty="0">
                <a:solidFill>
                  <a:schemeClr val="bg1"/>
                </a:solidFill>
              </a:rPr>
              <a:t>Fitting of the logistic regression</a:t>
            </a:r>
          </a:p>
          <a:p>
            <a:pPr marL="457200" indent="-457200">
              <a:lnSpc>
                <a:spcPct val="200000"/>
              </a:lnSpc>
              <a:buFont typeface="Arial" panose="020B0604020202020204" pitchFamily="34" charset="0"/>
              <a:buChar char="•"/>
            </a:pPr>
            <a:r>
              <a:rPr lang="en-US" sz="2800" dirty="0">
                <a:solidFill>
                  <a:schemeClr val="bg1"/>
                </a:solidFill>
              </a:rPr>
              <a:t>Evaluating testing set by accuracy score</a:t>
            </a:r>
          </a:p>
        </p:txBody>
      </p:sp>
    </p:spTree>
    <p:extLst>
      <p:ext uri="{BB962C8B-B14F-4D97-AF65-F5344CB8AC3E}">
        <p14:creationId xmlns:p14="http://schemas.microsoft.com/office/powerpoint/2010/main" val="1751836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10E3-6CA4-1C73-518D-B96EBD9D0FEC}"/>
              </a:ext>
            </a:extLst>
          </p:cNvPr>
          <p:cNvSpPr>
            <a:spLocks noGrp="1"/>
          </p:cNvSpPr>
          <p:nvPr>
            <p:ph type="title"/>
          </p:nvPr>
        </p:nvSpPr>
        <p:spPr/>
        <p:txBody>
          <a:bodyPr/>
          <a:lstStyle/>
          <a:p>
            <a:endParaRPr lang="en-US"/>
          </a:p>
        </p:txBody>
      </p:sp>
      <p:pic>
        <p:nvPicPr>
          <p:cNvPr id="5" name="Content Placeholder 4" descr="A picture containing sky, outdoor&#10;&#10;Description automatically generated">
            <a:extLst>
              <a:ext uri="{FF2B5EF4-FFF2-40B4-BE49-F238E27FC236}">
                <a16:creationId xmlns:a16="http://schemas.microsoft.com/office/drawing/2014/main" id="{86F07ED7-844D-8CBF-1C21-38FFF06A98C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0" cy="6858000"/>
          </a:xfrm>
        </p:spPr>
      </p:pic>
      <p:sp>
        <p:nvSpPr>
          <p:cNvPr id="6" name="TextBox 5">
            <a:extLst>
              <a:ext uri="{FF2B5EF4-FFF2-40B4-BE49-F238E27FC236}">
                <a16:creationId xmlns:a16="http://schemas.microsoft.com/office/drawing/2014/main" id="{A97E3C47-B5F2-E3FA-6957-795E52B95E68}"/>
              </a:ext>
            </a:extLst>
          </p:cNvPr>
          <p:cNvSpPr txBox="1"/>
          <p:nvPr/>
        </p:nvSpPr>
        <p:spPr>
          <a:xfrm>
            <a:off x="3875314" y="548640"/>
            <a:ext cx="1611147" cy="584775"/>
          </a:xfrm>
          <a:prstGeom prst="rect">
            <a:avLst/>
          </a:prstGeom>
          <a:noFill/>
        </p:spPr>
        <p:txBody>
          <a:bodyPr wrap="none" rtlCol="0">
            <a:spAutoFit/>
          </a:bodyPr>
          <a:lstStyle/>
          <a:p>
            <a:r>
              <a:rPr lang="en-US" sz="3200" b="1" dirty="0"/>
              <a:t>Results</a:t>
            </a:r>
          </a:p>
        </p:txBody>
      </p:sp>
      <p:sp>
        <p:nvSpPr>
          <p:cNvPr id="7" name="TextBox 6">
            <a:extLst>
              <a:ext uri="{FF2B5EF4-FFF2-40B4-BE49-F238E27FC236}">
                <a16:creationId xmlns:a16="http://schemas.microsoft.com/office/drawing/2014/main" id="{2E08277E-28C5-CDB9-0ED6-043596546B74}"/>
              </a:ext>
            </a:extLst>
          </p:cNvPr>
          <p:cNvSpPr txBox="1"/>
          <p:nvPr/>
        </p:nvSpPr>
        <p:spPr>
          <a:xfrm>
            <a:off x="3320143" y="2013857"/>
            <a:ext cx="5077159" cy="1312219"/>
          </a:xfrm>
          <a:prstGeom prst="rect">
            <a:avLst/>
          </a:prstGeom>
          <a:noFill/>
        </p:spPr>
        <p:txBody>
          <a:bodyPr wrap="none" rtlCol="0">
            <a:spAutoFit/>
          </a:bodyPr>
          <a:lstStyle/>
          <a:p>
            <a:pPr marL="457200" indent="-457200">
              <a:lnSpc>
                <a:spcPct val="150000"/>
              </a:lnSpc>
              <a:buFont typeface="Arial" panose="020B0604020202020204" pitchFamily="34" charset="0"/>
              <a:buChar char="•"/>
            </a:pPr>
            <a:r>
              <a:rPr lang="en-US" sz="2800" dirty="0"/>
              <a:t>Interpretation of the results</a:t>
            </a:r>
          </a:p>
          <a:p>
            <a:pPr marL="457200" indent="-457200">
              <a:lnSpc>
                <a:spcPct val="150000"/>
              </a:lnSpc>
              <a:buFont typeface="Arial" panose="020B0604020202020204" pitchFamily="34" charset="0"/>
              <a:buChar char="•"/>
            </a:pPr>
            <a:r>
              <a:rPr lang="en-US" sz="2800" dirty="0"/>
              <a:t>Conclusion key takeaways</a:t>
            </a:r>
          </a:p>
        </p:txBody>
      </p:sp>
    </p:spTree>
    <p:extLst>
      <p:ext uri="{BB962C8B-B14F-4D97-AF65-F5344CB8AC3E}">
        <p14:creationId xmlns:p14="http://schemas.microsoft.com/office/powerpoint/2010/main" val="355334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Content Placeholder 12" descr="A picture containing sky, outdoor&#10;&#10;Description automatically generated">
            <a:extLst>
              <a:ext uri="{FF2B5EF4-FFF2-40B4-BE49-F238E27FC236}">
                <a16:creationId xmlns:a16="http://schemas.microsoft.com/office/drawing/2014/main" id="{2DEED5D1-E9A5-BB43-7191-A8CA6429AA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 y="0"/>
            <a:ext cx="12192000" cy="6858000"/>
          </a:xfrm>
        </p:spPr>
      </p:pic>
      <p:pic>
        <p:nvPicPr>
          <p:cNvPr id="17" name="Picture 16" descr="Chart, treemap chart&#10;&#10;Description automatically generated">
            <a:extLst>
              <a:ext uri="{FF2B5EF4-FFF2-40B4-BE49-F238E27FC236}">
                <a16:creationId xmlns:a16="http://schemas.microsoft.com/office/drawing/2014/main" id="{93C9B513-0060-065F-B1AC-AC1B546B5F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830" y="1663920"/>
            <a:ext cx="7957456" cy="4878394"/>
          </a:xfrm>
          <a:prstGeom prst="rect">
            <a:avLst/>
          </a:prstGeom>
        </p:spPr>
      </p:pic>
      <p:sp>
        <p:nvSpPr>
          <p:cNvPr id="19" name="TextBox 18">
            <a:extLst>
              <a:ext uri="{FF2B5EF4-FFF2-40B4-BE49-F238E27FC236}">
                <a16:creationId xmlns:a16="http://schemas.microsoft.com/office/drawing/2014/main" id="{B1FD8F58-980E-55C8-0595-9E4A7135502B}"/>
              </a:ext>
            </a:extLst>
          </p:cNvPr>
          <p:cNvSpPr txBox="1"/>
          <p:nvPr/>
        </p:nvSpPr>
        <p:spPr>
          <a:xfrm>
            <a:off x="4746171" y="457200"/>
            <a:ext cx="3610860" cy="584775"/>
          </a:xfrm>
          <a:prstGeom prst="rect">
            <a:avLst/>
          </a:prstGeom>
          <a:noFill/>
        </p:spPr>
        <p:txBody>
          <a:bodyPr wrap="none" rtlCol="0">
            <a:spAutoFit/>
          </a:bodyPr>
          <a:lstStyle/>
          <a:p>
            <a:r>
              <a:rPr lang="en-US" sz="3200" b="1" dirty="0"/>
              <a:t>Confusion Matrix</a:t>
            </a:r>
          </a:p>
        </p:txBody>
      </p:sp>
    </p:spTree>
    <p:extLst>
      <p:ext uri="{BB962C8B-B14F-4D97-AF65-F5344CB8AC3E}">
        <p14:creationId xmlns:p14="http://schemas.microsoft.com/office/powerpoint/2010/main" val="39418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ext&#10;&#10;Description automatically generated">
            <a:extLst>
              <a:ext uri="{FF2B5EF4-FFF2-40B4-BE49-F238E27FC236}">
                <a16:creationId xmlns:a16="http://schemas.microsoft.com/office/drawing/2014/main" id="{1D4C9AF1-C08F-A82D-245C-6CD7F119C30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231" b="7500"/>
          <a:stretch/>
        </p:blipFill>
        <p:spPr>
          <a:xfrm>
            <a:off x="20" y="10"/>
            <a:ext cx="12191980" cy="6857990"/>
          </a:xfrm>
          <a:prstGeom prst="rect">
            <a:avLst/>
          </a:prstGeom>
        </p:spPr>
      </p:pic>
      <p:sp>
        <p:nvSpPr>
          <p:cNvPr id="16" name="Rectangle 15">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3549214"/>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780</Words>
  <Application>Microsoft Office PowerPoint</Application>
  <PresentationFormat>Widescreen</PresentationFormat>
  <Paragraphs>49</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Calibri</vt:lpstr>
      <vt:lpstr>Söhne</vt:lpstr>
      <vt:lpstr>AccentBoxVTI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Zarak Mahmood</dc:creator>
  <cp:lastModifiedBy>Zarak Mahmood</cp:lastModifiedBy>
  <cp:revision>3</cp:revision>
  <dcterms:created xsi:type="dcterms:W3CDTF">2023-05-02T09:03:28Z</dcterms:created>
  <dcterms:modified xsi:type="dcterms:W3CDTF">2023-05-03T08:20:23Z</dcterms:modified>
</cp:coreProperties>
</file>