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Brasika" charset="1" panose="00000000000000000000"/>
      <p:regular r:id="rId10"/>
    </p:embeddedFont>
    <p:embeddedFont>
      <p:font typeface="Times New Roman MT" charset="1" panose="02030502070405020303"/>
      <p:regular r:id="rId11"/>
    </p:embeddedFont>
    <p:embeddedFont>
      <p:font typeface="Roboto Bold" charset="1" panose="02000000000000000000"/>
      <p:regular r:id="rId12"/>
    </p:embeddedFont>
    <p:embeddedFont>
      <p:font typeface="Roboto" charset="1" panose="02000000000000000000"/>
      <p:regular r:id="rId13"/>
    </p:embeddedFont>
    <p:embeddedFont>
      <p:font typeface="Times New Roman MT Bold" charset="1" panose="020308020704050203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172200"/>
            <a:ext cx="4354286" cy="4114800"/>
          </a:xfrm>
          <a:custGeom>
            <a:avLst/>
            <a:gdLst/>
            <a:ahLst/>
            <a:cxnLst/>
            <a:rect r="r" b="b" t="t" l="l"/>
            <a:pathLst>
              <a:path h="4114800" w="4354286">
                <a:moveTo>
                  <a:pt x="0" y="0"/>
                </a:moveTo>
                <a:lnTo>
                  <a:pt x="4354286" y="0"/>
                </a:lnTo>
                <a:lnTo>
                  <a:pt x="43542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3933714" y="6172200"/>
            <a:ext cx="4354286" cy="4114800"/>
          </a:xfrm>
          <a:custGeom>
            <a:avLst/>
            <a:gdLst/>
            <a:ahLst/>
            <a:cxnLst/>
            <a:rect r="r" b="b" t="t" l="l"/>
            <a:pathLst>
              <a:path h="4114800" w="4354286">
                <a:moveTo>
                  <a:pt x="4354286" y="0"/>
                </a:moveTo>
                <a:lnTo>
                  <a:pt x="0" y="0"/>
                </a:lnTo>
                <a:lnTo>
                  <a:pt x="0" y="4114800"/>
                </a:lnTo>
                <a:lnTo>
                  <a:pt x="4354286" y="4114800"/>
                </a:lnTo>
                <a:lnTo>
                  <a:pt x="435428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465137" y="-835817"/>
            <a:ext cx="3343275" cy="4114800"/>
          </a:xfrm>
          <a:custGeom>
            <a:avLst/>
            <a:gdLst/>
            <a:ahLst/>
            <a:cxnLst/>
            <a:rect r="r" b="b" t="t" l="l"/>
            <a:pathLst>
              <a:path h="4114800" w="3343275">
                <a:moveTo>
                  <a:pt x="0" y="4114800"/>
                </a:moveTo>
                <a:lnTo>
                  <a:pt x="3343275" y="4114800"/>
                </a:lnTo>
                <a:lnTo>
                  <a:pt x="3343275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5409862" y="-835817"/>
            <a:ext cx="3343275" cy="4114800"/>
          </a:xfrm>
          <a:custGeom>
            <a:avLst/>
            <a:gdLst/>
            <a:ahLst/>
            <a:cxnLst/>
            <a:rect r="r" b="b" t="t" l="l"/>
            <a:pathLst>
              <a:path h="4114800" w="3343275">
                <a:moveTo>
                  <a:pt x="334327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343276" y="0"/>
                </a:lnTo>
                <a:lnTo>
                  <a:pt x="3343276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85977" y="3911950"/>
            <a:ext cx="12623885" cy="1793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12372A"/>
                </a:solidFill>
                <a:latin typeface="Brasika"/>
                <a:ea typeface="Brasika"/>
                <a:cs typeface="Brasika"/>
                <a:sym typeface="Brasika"/>
              </a:rPr>
              <a:t>P08: AGRIQ</a:t>
            </a:r>
            <a:r>
              <a:rPr lang="en-US" sz="9999">
                <a:solidFill>
                  <a:srgbClr val="12372A"/>
                </a:solidFill>
                <a:latin typeface="Brasika"/>
                <a:ea typeface="Brasika"/>
                <a:cs typeface="Brasika"/>
                <a:sym typeface="Brasika"/>
              </a:rPr>
              <a:t>UAL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48303" y="5756275"/>
            <a:ext cx="9899234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12372A"/>
                </a:solidFill>
                <a:latin typeface="Brasika"/>
                <a:ea typeface="Brasika"/>
                <a:cs typeface="Brasika"/>
                <a:sym typeface="Brasika"/>
              </a:rPr>
              <a:t>HIGH LEVEL ARCHITECTURE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20346" y="525192"/>
            <a:ext cx="13927089" cy="107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7"/>
              </a:lnSpc>
              <a:spcBef>
                <a:spcPct val="0"/>
              </a:spcBef>
            </a:pPr>
            <a:r>
              <a:rPr lang="en-US" sz="6041">
                <a:solidFill>
                  <a:srgbClr val="12372A"/>
                </a:solidFill>
                <a:latin typeface="Brasika"/>
                <a:ea typeface="Brasika"/>
                <a:cs typeface="Brasika"/>
                <a:sym typeface="Brasika"/>
              </a:rPr>
              <a:t>ARCHITECTURE DIAGRAM</a:t>
            </a:r>
          </a:p>
        </p:txBody>
      </p:sp>
      <p:sp>
        <p:nvSpPr>
          <p:cNvPr name="Freeform 3" id="3"/>
          <p:cNvSpPr/>
          <p:nvPr/>
        </p:nvSpPr>
        <p:spPr>
          <a:xfrm flipH="false" flipV="true" rot="0">
            <a:off x="-465137" y="-835817"/>
            <a:ext cx="3343275" cy="4114800"/>
          </a:xfrm>
          <a:custGeom>
            <a:avLst/>
            <a:gdLst/>
            <a:ahLst/>
            <a:cxnLst/>
            <a:rect r="r" b="b" t="t" l="l"/>
            <a:pathLst>
              <a:path h="4114800" w="3343275">
                <a:moveTo>
                  <a:pt x="0" y="4114800"/>
                </a:moveTo>
                <a:lnTo>
                  <a:pt x="3343275" y="4114800"/>
                </a:lnTo>
                <a:lnTo>
                  <a:pt x="3343275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5409862" y="-835817"/>
            <a:ext cx="3343275" cy="4114800"/>
          </a:xfrm>
          <a:custGeom>
            <a:avLst/>
            <a:gdLst/>
            <a:ahLst/>
            <a:cxnLst/>
            <a:rect r="r" b="b" t="t" l="l"/>
            <a:pathLst>
              <a:path h="4114800" w="3343275">
                <a:moveTo>
                  <a:pt x="334327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343276" y="0"/>
                </a:lnTo>
                <a:lnTo>
                  <a:pt x="3343276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1849828"/>
            <a:ext cx="16230600" cy="8193830"/>
          </a:xfrm>
          <a:custGeom>
            <a:avLst/>
            <a:gdLst/>
            <a:ahLst/>
            <a:cxnLst/>
            <a:rect r="r" b="b" t="t" l="l"/>
            <a:pathLst>
              <a:path h="8193830" w="16230600">
                <a:moveTo>
                  <a:pt x="0" y="0"/>
                </a:moveTo>
                <a:lnTo>
                  <a:pt x="16230600" y="0"/>
                </a:lnTo>
                <a:lnTo>
                  <a:pt x="16230600" y="8193831"/>
                </a:lnTo>
                <a:lnTo>
                  <a:pt x="0" y="81938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50" t="-433" r="-45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872351"/>
            <a:ext cx="3941195" cy="1797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2372A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Infrastruct</a:t>
            </a:r>
            <a:r>
              <a:rPr lang="en-US" sz="2000">
                <a:solidFill>
                  <a:srgbClr val="12372A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ure Layer: Manages system backbone—API Gateway, authentication, logging, event bus, and CI/CD for scalability and security.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715223"/>
            <a:ext cx="3941195" cy="1797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2372A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Core Servic</a:t>
            </a:r>
            <a:r>
              <a:rPr lang="en-US" sz="2000">
                <a:solidFill>
                  <a:srgbClr val="12372A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es Layer: Handles main logic—image ingestion, AI-based vision, climate, and advisory generation services.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3140305" y="3646456"/>
            <a:ext cx="3941195" cy="144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2372A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Inspector Flow</a:t>
            </a:r>
            <a:r>
              <a:rPr lang="en-US" sz="2000">
                <a:solidFill>
                  <a:srgbClr val="12372A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Layer: Manages inspection workflows—uploads data, grades samples, and generates quality reports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7216629"/>
            <a:ext cx="3941195" cy="144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2372A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Data &amp; Storag</a:t>
            </a:r>
            <a:r>
              <a:rPr lang="en-US" sz="2000">
                <a:solidFill>
                  <a:srgbClr val="12372A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e Layer: Stores structured and unstructured data—images, reports, weather data, and advisories in databases and S3.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326886" y="-639713"/>
            <a:ext cx="2711171" cy="3336826"/>
          </a:xfrm>
          <a:custGeom>
            <a:avLst/>
            <a:gdLst/>
            <a:ahLst/>
            <a:cxnLst/>
            <a:rect r="r" b="b" t="t" l="l"/>
            <a:pathLst>
              <a:path h="3336826" w="2711171">
                <a:moveTo>
                  <a:pt x="0" y="3336826"/>
                </a:moveTo>
                <a:lnTo>
                  <a:pt x="2711172" y="3336826"/>
                </a:lnTo>
                <a:lnTo>
                  <a:pt x="2711172" y="0"/>
                </a:lnTo>
                <a:lnTo>
                  <a:pt x="0" y="0"/>
                </a:lnTo>
                <a:lnTo>
                  <a:pt x="0" y="33368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409862" y="-835817"/>
            <a:ext cx="3343275" cy="4114800"/>
          </a:xfrm>
          <a:custGeom>
            <a:avLst/>
            <a:gdLst/>
            <a:ahLst/>
            <a:cxnLst/>
            <a:rect r="r" b="b" t="t" l="l"/>
            <a:pathLst>
              <a:path h="4114800" w="3343275">
                <a:moveTo>
                  <a:pt x="334327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343276" y="0"/>
                </a:lnTo>
                <a:lnTo>
                  <a:pt x="3343276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63512" y="715805"/>
            <a:ext cx="12846351" cy="86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12372A"/>
                </a:solidFill>
                <a:latin typeface="Brasika"/>
                <a:ea typeface="Brasika"/>
                <a:cs typeface="Brasika"/>
                <a:sym typeface="Brasika"/>
              </a:rPr>
              <a:t>NON-FUNCTIONAL REQUIREMENTS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9142" y="1849342"/>
            <a:ext cx="14909628" cy="315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6"/>
              </a:lnSpc>
              <a:spcBef>
                <a:spcPct val="0"/>
              </a:spcBef>
            </a:pPr>
            <a:r>
              <a:rPr lang="en-US" b="true" sz="2383">
                <a:solidFill>
                  <a:srgbClr val="12372A"/>
                </a:solidFill>
                <a:latin typeface="Roboto Bold"/>
                <a:ea typeface="Roboto Bold"/>
                <a:cs typeface="Roboto Bold"/>
                <a:sym typeface="Roboto Bold"/>
              </a:rPr>
              <a:t>1.</a:t>
            </a:r>
            <a:r>
              <a:rPr lang="en-US" b="true" sz="2383">
                <a:solidFill>
                  <a:srgbClr val="12372A"/>
                </a:solidFill>
                <a:latin typeface="Roboto Bold"/>
                <a:ea typeface="Roboto Bold"/>
                <a:cs typeface="Roboto Bold"/>
                <a:sym typeface="Roboto Bold"/>
              </a:rPr>
              <a:t> The system should process and classify an uploaded image in less than 15sec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12372A"/>
                </a:solidFill>
                <a:latin typeface="Roboto"/>
                <a:ea typeface="Roboto"/>
                <a:cs typeface="Roboto"/>
                <a:sym typeface="Roboto"/>
              </a:rPr>
              <a:t>Vision Agent runs on GPU-optimized inst</a:t>
            </a:r>
            <a:r>
              <a:rPr lang="en-US" sz="2199">
                <a:solidFill>
                  <a:srgbClr val="12372A"/>
                </a:solidFill>
                <a:latin typeface="Roboto"/>
                <a:ea typeface="Roboto"/>
                <a:cs typeface="Roboto"/>
                <a:sym typeface="Roboto"/>
              </a:rPr>
              <a:t>ances with PyTorch models pre-loaded in memory, eliminating initialization delays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12372A"/>
                </a:solidFill>
                <a:latin typeface="Roboto"/>
                <a:ea typeface="Roboto"/>
                <a:cs typeface="Roboto"/>
                <a:sym typeface="Roboto"/>
              </a:rPr>
              <a:t>Images upload directly to Object Storage via pre-signed URLs, bypassing API bottlenecks for faster processing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12372A"/>
                </a:solidFill>
                <a:latin typeface="Roboto"/>
                <a:ea typeface="Roboto"/>
                <a:cs typeface="Roboto"/>
                <a:sym typeface="Roboto"/>
              </a:rPr>
              <a:t>Redis caches recent predictions for common crops and diseases, enabling instant responses for repeated queries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12372A"/>
                </a:solidFill>
                <a:latin typeface="Roboto"/>
                <a:ea typeface="Roboto"/>
                <a:cs typeface="Roboto"/>
                <a:sym typeface="Roboto"/>
              </a:rPr>
              <a:t>SLA Guardrail monitors inference latency and triggers Kubernetes autoscaling when processing time approaches threshold</a:t>
            </a:r>
          </a:p>
          <a:p>
            <a:pPr algn="l">
              <a:lnSpc>
                <a:spcPts val="3114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719617" y="4674129"/>
            <a:ext cx="14099591" cy="3274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6"/>
              </a:lnSpc>
              <a:spcBef>
                <a:spcPct val="0"/>
              </a:spcBef>
            </a:pPr>
            <a:r>
              <a:rPr lang="en-US" b="true" sz="2333">
                <a:solidFill>
                  <a:srgbClr val="12372A"/>
                </a:solidFill>
                <a:latin typeface="Roboto Bold"/>
                <a:ea typeface="Roboto Bold"/>
                <a:cs typeface="Roboto Bold"/>
                <a:sym typeface="Roboto Bold"/>
              </a:rPr>
              <a:t>2.</a:t>
            </a:r>
            <a:r>
              <a:rPr lang="en-US" b="true" sz="2333">
                <a:solidFill>
                  <a:srgbClr val="12372A"/>
                </a:solidFill>
                <a:latin typeface="Roboto Bold"/>
                <a:ea typeface="Roboto Bold"/>
                <a:cs typeface="Roboto Bold"/>
                <a:sym typeface="Roboto Bold"/>
              </a:rPr>
              <a:t> The system should support at least 100 concurrent users</a:t>
            </a:r>
          </a:p>
          <a:p>
            <a:pPr algn="l" marL="503779" indent="-251890" lvl="1">
              <a:lnSpc>
                <a:spcPts val="3266"/>
              </a:lnSpc>
              <a:spcBef>
                <a:spcPct val="0"/>
              </a:spcBef>
              <a:buFont typeface="Arial"/>
              <a:buChar char="•"/>
            </a:pPr>
            <a:r>
              <a:rPr lang="en-US" sz="2333">
                <a:solidFill>
                  <a:srgbClr val="12372A"/>
                </a:solidFill>
                <a:latin typeface="Roboto"/>
                <a:ea typeface="Roboto"/>
                <a:cs typeface="Roboto"/>
                <a:sym typeface="Roboto"/>
              </a:rPr>
              <a:t>API Gateway with Load Balancer distributes incoming requests across multiple stateless Kubernetes pods to handle high concurrent traffic</a:t>
            </a:r>
          </a:p>
          <a:p>
            <a:pPr algn="l" marL="503779" indent="-251890" lvl="1">
              <a:lnSpc>
                <a:spcPts val="3266"/>
              </a:lnSpc>
              <a:spcBef>
                <a:spcPct val="0"/>
              </a:spcBef>
              <a:buFont typeface="Arial"/>
              <a:buChar char="•"/>
            </a:pPr>
            <a:r>
              <a:rPr lang="en-US" sz="2333">
                <a:solidFill>
                  <a:srgbClr val="12372A"/>
                </a:solidFill>
                <a:latin typeface="Roboto"/>
                <a:ea typeface="Roboto"/>
                <a:cs typeface="Roboto"/>
                <a:sym typeface="Roboto"/>
              </a:rPr>
              <a:t>Redis stores session dat</a:t>
            </a:r>
            <a:r>
              <a:rPr lang="en-US" sz="2333">
                <a:solidFill>
                  <a:srgbClr val="12372A"/>
                </a:solidFill>
                <a:latin typeface="Roboto"/>
                <a:ea typeface="Roboto"/>
                <a:cs typeface="Roboto"/>
                <a:sym typeface="Roboto"/>
              </a:rPr>
              <a:t>a externally in a centralized cache, enabling any service instance to handle any user request without binding users to specific servers</a:t>
            </a:r>
          </a:p>
          <a:p>
            <a:pPr algn="l" marL="503779" indent="-251890" lvl="1">
              <a:lnSpc>
                <a:spcPts val="3266"/>
              </a:lnSpc>
              <a:spcBef>
                <a:spcPct val="0"/>
              </a:spcBef>
              <a:buFont typeface="Arial"/>
              <a:buChar char="•"/>
            </a:pPr>
            <a:r>
              <a:rPr lang="en-US" sz="2333">
                <a:solidFill>
                  <a:srgbClr val="12372A"/>
                </a:solidFill>
                <a:latin typeface="Roboto"/>
                <a:ea typeface="Roboto"/>
                <a:cs typeface="Roboto"/>
                <a:sym typeface="Roboto"/>
              </a:rPr>
              <a:t>CDN caches static frontend assets at edge locations closer to users, offloading backend traffic and improving response times</a:t>
            </a:r>
          </a:p>
          <a:p>
            <a:pPr algn="l">
              <a:lnSpc>
                <a:spcPts val="3266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719617" y="7697506"/>
            <a:ext cx="11861784" cy="2455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6"/>
              </a:lnSpc>
              <a:spcBef>
                <a:spcPct val="0"/>
              </a:spcBef>
            </a:pPr>
            <a:r>
              <a:rPr lang="en-US" b="true" sz="2333">
                <a:solidFill>
                  <a:srgbClr val="12372A"/>
                </a:solidFill>
                <a:latin typeface="Roboto Bold"/>
                <a:ea typeface="Roboto Bold"/>
                <a:cs typeface="Roboto Bold"/>
                <a:sym typeface="Roboto Bold"/>
              </a:rPr>
              <a:t>3.</a:t>
            </a:r>
            <a:r>
              <a:rPr lang="en-US" b="true" sz="2333">
                <a:solidFill>
                  <a:srgbClr val="12372A"/>
                </a:solidFill>
                <a:latin typeface="Roboto Bold"/>
                <a:ea typeface="Roboto Bold"/>
                <a:cs typeface="Roboto Bold"/>
                <a:sym typeface="Roboto Bold"/>
              </a:rPr>
              <a:t> The system should provide clear error logs for troubleshooting</a:t>
            </a:r>
          </a:p>
          <a:p>
            <a:pPr algn="l" marL="503779" indent="-251890" lvl="1">
              <a:lnSpc>
                <a:spcPts val="3266"/>
              </a:lnSpc>
              <a:spcBef>
                <a:spcPct val="0"/>
              </a:spcBef>
              <a:buFont typeface="Arial"/>
              <a:buChar char="•"/>
            </a:pPr>
            <a:r>
              <a:rPr lang="en-US" sz="2333">
                <a:solidFill>
                  <a:srgbClr val="12372A"/>
                </a:solidFill>
                <a:latin typeface="Roboto"/>
                <a:ea typeface="Roboto"/>
                <a:cs typeface="Roboto"/>
                <a:sym typeface="Roboto"/>
              </a:rPr>
              <a:t>All microservices emit structured JSON logs with standardized fields (timestamp, trace_id, error codes) for consistent troubleshooting</a:t>
            </a:r>
          </a:p>
          <a:p>
            <a:pPr algn="l" marL="503779" indent="-251890" lvl="1">
              <a:lnSpc>
                <a:spcPts val="3266"/>
              </a:lnSpc>
              <a:spcBef>
                <a:spcPct val="0"/>
              </a:spcBef>
              <a:buFont typeface="Arial"/>
              <a:buChar char="•"/>
            </a:pPr>
            <a:r>
              <a:rPr lang="en-US" sz="2333">
                <a:solidFill>
                  <a:srgbClr val="12372A"/>
                </a:solidFill>
                <a:latin typeface="Roboto"/>
                <a:ea typeface="Roboto"/>
                <a:cs typeface="Roboto"/>
                <a:sym typeface="Roboto"/>
              </a:rPr>
              <a:t>Each request receives a unique tracking ID that follows it through all system components, making it easy to trace errors across services</a:t>
            </a:r>
          </a:p>
          <a:p>
            <a:pPr algn="l">
              <a:lnSpc>
                <a:spcPts val="3266"/>
              </a:lnSpc>
              <a:spcBef>
                <a:spcPct val="0"/>
              </a:spcBef>
            </a:pPr>
          </a:p>
        </p:txBody>
      </p:sp>
      <p:sp>
        <p:nvSpPr>
          <p:cNvPr name="Freeform 8" id="8"/>
          <p:cNvSpPr/>
          <p:nvPr/>
        </p:nvSpPr>
        <p:spPr>
          <a:xfrm flipH="true" flipV="false" rot="0">
            <a:off x="13350416" y="5620983"/>
            <a:ext cx="4937584" cy="4666017"/>
          </a:xfrm>
          <a:custGeom>
            <a:avLst/>
            <a:gdLst/>
            <a:ahLst/>
            <a:cxnLst/>
            <a:rect r="r" b="b" t="t" l="l"/>
            <a:pathLst>
              <a:path h="4666017" w="4937584">
                <a:moveTo>
                  <a:pt x="4937584" y="0"/>
                </a:moveTo>
                <a:lnTo>
                  <a:pt x="0" y="0"/>
                </a:lnTo>
                <a:lnTo>
                  <a:pt x="0" y="4666017"/>
                </a:lnTo>
                <a:lnTo>
                  <a:pt x="4937584" y="4666017"/>
                </a:lnTo>
                <a:lnTo>
                  <a:pt x="493758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465224" y="-835817"/>
            <a:ext cx="3343275" cy="4114800"/>
          </a:xfrm>
          <a:custGeom>
            <a:avLst/>
            <a:gdLst/>
            <a:ahLst/>
            <a:cxnLst/>
            <a:rect r="r" b="b" t="t" l="l"/>
            <a:pathLst>
              <a:path h="4114800" w="3343275">
                <a:moveTo>
                  <a:pt x="0" y="4114800"/>
                </a:moveTo>
                <a:lnTo>
                  <a:pt x="3343275" y="4114800"/>
                </a:lnTo>
                <a:lnTo>
                  <a:pt x="3343275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409862" y="-835817"/>
            <a:ext cx="3343275" cy="4114800"/>
          </a:xfrm>
          <a:custGeom>
            <a:avLst/>
            <a:gdLst/>
            <a:ahLst/>
            <a:cxnLst/>
            <a:rect r="r" b="b" t="t" l="l"/>
            <a:pathLst>
              <a:path h="4114800" w="3343275">
                <a:moveTo>
                  <a:pt x="334327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343276" y="0"/>
                </a:lnTo>
                <a:lnTo>
                  <a:pt x="3343276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63512" y="1069183"/>
            <a:ext cx="12846351" cy="911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12372A"/>
                </a:solidFill>
                <a:latin typeface="Brasika"/>
                <a:ea typeface="Brasika"/>
                <a:cs typeface="Brasika"/>
                <a:sym typeface="Brasika"/>
              </a:rPr>
              <a:t>SECURITY REQUIREMENTS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06500" y="2478845"/>
            <a:ext cx="5042871" cy="8322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2"/>
              </a:lnSpc>
              <a:spcBef>
                <a:spcPct val="0"/>
              </a:spcBef>
            </a:pPr>
            <a:r>
              <a:rPr lang="en-US" b="true" sz="2330">
                <a:solidFill>
                  <a:srgbClr val="12372A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1.B</a:t>
            </a:r>
            <a:r>
              <a:rPr lang="en-US" b="true" sz="2330">
                <a:solidFill>
                  <a:srgbClr val="12372A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roken Access Control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12372A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Broken access control typically leads to unauthorized information disclosure, modification, or destruction of all data or performing a business function outside the user's limits.</a:t>
            </a:r>
          </a:p>
          <a:p>
            <a:pPr algn="l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12372A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Secure Login &amp; Role Access – Users authenticate via the web app; Auth Service verifies credentials and issues short-lived JWT tokens based on roles.</a:t>
            </a:r>
          </a:p>
          <a:p>
            <a:pPr algn="l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12372A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Controlled API Access – All requests go through the API Gateway with WAF and rate limiting; only authorized microservices inside the private VPC are accessible.</a:t>
            </a:r>
          </a:p>
          <a:p>
            <a:pPr algn="l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12372A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Data Protection &amp; Audit – Services revalidate ownership, encrypt traffic (HTTPS + mTLS), and log all actions for traceability and compliance.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  <a:p>
            <a:pPr algn="l">
              <a:lnSpc>
                <a:spcPts val="3262"/>
              </a:lnSpc>
              <a:spcBef>
                <a:spcPct val="0"/>
              </a:spcBef>
            </a:pPr>
          </a:p>
          <a:p>
            <a:pPr algn="l">
              <a:lnSpc>
                <a:spcPts val="3262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1733299" y="2478845"/>
            <a:ext cx="6071958" cy="7246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6"/>
              </a:lnSpc>
              <a:spcBef>
                <a:spcPct val="0"/>
              </a:spcBef>
            </a:pPr>
            <a:r>
              <a:rPr lang="en-US" b="true" sz="2333">
                <a:solidFill>
                  <a:srgbClr val="12372A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3.Data</a:t>
            </a:r>
            <a:r>
              <a:rPr lang="en-US" b="true" sz="2333">
                <a:solidFill>
                  <a:srgbClr val="12372A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 Poisoning (tainted inputs into diagnosis/training)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12372A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Malicious or low-quality data can corrupt model training or skew diagnosis, harming recommendations and trust.</a:t>
            </a:r>
          </a:p>
          <a:p>
            <a:pPr algn="l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12372A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Secure &amp; Verified Data Pipeline – All uploads go through the Ingestion Service for format, quality, and anomaly checks; suspicious files are quarantined before storage.</a:t>
            </a:r>
          </a:p>
          <a:p>
            <a:pPr algn="l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12372A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Controlled Model Lifecycle – Models come only from the signed, versioned Model Registry; training uses approved datasets with provenance and integrity validation.</a:t>
            </a:r>
          </a:p>
          <a:p>
            <a:pPr algn="l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12372A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Safe Deployment &amp; Monitoring – New models are canary-deployed, monitored for drift and KPIs; auto-rollback ensures stability; every action is logged and auditable.</a:t>
            </a:r>
          </a:p>
          <a:p>
            <a:pPr algn="ctr">
              <a:lnSpc>
                <a:spcPts val="3266"/>
              </a:lnSpc>
              <a:spcBef>
                <a:spcPct val="0"/>
              </a:spcBef>
            </a:pPr>
          </a:p>
          <a:p>
            <a:pPr algn="ctr">
              <a:lnSpc>
                <a:spcPts val="3266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6554701" y="2478845"/>
            <a:ext cx="5178598" cy="7617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6"/>
              </a:lnSpc>
              <a:spcBef>
                <a:spcPct val="0"/>
              </a:spcBef>
            </a:pPr>
            <a:r>
              <a:rPr lang="en-US" b="true" sz="2333">
                <a:solidFill>
                  <a:srgbClr val="12372A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2.Inj</a:t>
            </a:r>
            <a:r>
              <a:rPr lang="en-US" b="true" sz="2333">
                <a:solidFill>
                  <a:srgbClr val="12372A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ection Attacks (SQL injection, file/command injection)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12372A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Untrusted input can alter queries or invoke unintended commands, leading to data compromise or remote execution.</a:t>
            </a:r>
          </a:p>
          <a:p>
            <a:pPr algn="l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12372A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Request &amp; Input Validation – API Gateway enforces OpenAPI/JSON-Schema validation; all inputs sanitized before reaching microservices.</a:t>
            </a:r>
          </a:p>
          <a:p>
            <a:pPr algn="l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12372A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Safe Data &amp; File Handling – Services use ORM and least-privilege DB access; uploads scanned, validated, and stored securely via pre-signed URLs.</a:t>
            </a:r>
          </a:p>
          <a:p>
            <a:pPr algn="l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12372A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Secure Execution &amp; Communication – Tasks run in sandboxed containers; no direct shell access; errors sanitized; all traffic encrypted end-to-end (HTTPS + mTLS).</a:t>
            </a:r>
          </a:p>
          <a:p>
            <a:pPr algn="l">
              <a:lnSpc>
                <a:spcPts val="3266"/>
              </a:lnSpc>
              <a:spcBef>
                <a:spcPct val="0"/>
              </a:spcBef>
            </a:pPr>
          </a:p>
          <a:p>
            <a:pPr algn="ctr">
              <a:lnSpc>
                <a:spcPts val="3266"/>
              </a:lnSpc>
              <a:spcBef>
                <a:spcPct val="0"/>
              </a:spcBef>
            </a:pPr>
          </a:p>
        </p:txBody>
      </p:sp>
      <p:sp>
        <p:nvSpPr>
          <p:cNvPr name="Freeform 8" id="8"/>
          <p:cNvSpPr/>
          <p:nvPr/>
        </p:nvSpPr>
        <p:spPr>
          <a:xfrm flipH="true" flipV="false" rot="0">
            <a:off x="15037715" y="7626344"/>
            <a:ext cx="3453876" cy="3263912"/>
          </a:xfrm>
          <a:custGeom>
            <a:avLst/>
            <a:gdLst/>
            <a:ahLst/>
            <a:cxnLst/>
            <a:rect r="r" b="b" t="t" l="l"/>
            <a:pathLst>
              <a:path h="3263912" w="3453876">
                <a:moveTo>
                  <a:pt x="3453876" y="0"/>
                </a:moveTo>
                <a:lnTo>
                  <a:pt x="0" y="0"/>
                </a:lnTo>
                <a:lnTo>
                  <a:pt x="0" y="3263912"/>
                </a:lnTo>
                <a:lnTo>
                  <a:pt x="3453876" y="3263912"/>
                </a:lnTo>
                <a:lnTo>
                  <a:pt x="345387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DAG1XnwfDAg</dc:identifier>
  <dcterms:modified xsi:type="dcterms:W3CDTF">2011-08-01T06:04:30Z</dcterms:modified>
  <cp:revision>1</cp:revision>
  <dc:title>p08_highlevel architecture</dc:title>
</cp:coreProperties>
</file>