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A7A5-5609-4189-B0FD-582A095BA303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C9FF-41AA-4307-8399-875E6E359D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623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C9FF-41AA-4307-8399-875E6E359D0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2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C956-7F6E-03A6-287C-6CF8A423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99B1D-4AEF-5E2B-4EF2-1A7A07B6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CB9D-17D4-9A53-5085-15EF795A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41FB-5054-20BC-EDCC-B92A0FCB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CD83-C157-8D60-31C7-5A243E1C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6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2CC-0137-5EC0-04A8-BDDCE48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F895-2270-B77B-3295-4EEDCF2F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42AB-F77C-A67D-74AB-71DAE406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7B06-0735-4DBE-6D1A-7744DD54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CBC-1A5D-47CB-12C5-025393F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74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9C650-1F44-D00B-4258-7279D1ED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2EB43-35ED-A839-3716-DBD1F394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8017-25CE-1124-DFB2-B0BB7DB9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2CCD-1A01-8724-AD4B-EC5FC48F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F9E7-33EB-68FD-5C8E-54238F7D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3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119-439A-50C0-45DF-B1C513A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BCB1-E046-A59F-21BE-B4E47EB0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876B-91BE-80CB-CD86-2F7CB466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5BC8-9954-4A20-0785-2D137B6D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6D2C-AE6C-71FC-0CB6-934EA15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80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7CAA-4BB2-D8DE-6828-43E68075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9CAA6-5B95-B5BD-E1FD-9C1EA217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4106-2AFE-D0B1-672B-0459706F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C12D-CADD-F563-66A9-B0344790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1654-98ED-6364-9681-05D712E4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2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ACBF-983C-7BF9-9606-10113744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1C8E-0820-BA94-E26D-0231C3A0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46119-206B-E5B2-5ED2-D8CC6C5A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DFB5-41EB-9752-03E7-178CF706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BB70-3A9E-8E19-A5C0-130E06D4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CAE5-FA77-CBD9-C722-EB8D660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1F41-8C44-E639-490B-A379A61C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F526-899A-248C-67AE-D3168132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5A02-1D97-DAE0-8CB1-2103797A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F3FE2-7F4A-5C52-2044-5CF882604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E9BF2-E5D4-B55F-C184-29F1F161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679D-20D6-DD5D-E03F-86CF326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2405-6BC6-EFCA-A8DA-A5A6119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6C4F9-B11F-815B-CFAE-C0E01DE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83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A09E-688D-70CA-745F-F0A40D7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AE0C8-5D2E-9C8B-E628-CAEA51E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C9B71-CBC7-2069-1E93-F62D2A3B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154D-ECDE-4D07-4B58-8CBF11C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0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B6852-D26B-0712-09B5-29F2B1AE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04D2F-FD30-F627-2F2D-919553E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7F7CE-C25D-99B0-4F20-3EB9016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5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C87-572A-076C-3F1D-C9E9786D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1BF-FC1C-AB75-3CBE-5200323D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8E39-1EA3-C853-DFD0-DD890268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AD9C-B384-FFAE-C1FA-15F36940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5B4C0-1C32-D6D2-14AF-D601746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1678-410C-E2C4-D32E-7BB6635F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69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D9F1-E176-BCCE-A3B6-68A335C6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08E2C-16D8-12A2-B85E-5387245F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28A3-1083-CF15-78DE-66B7722F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214A-6457-58CD-134A-05EEA86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7F66-619B-3F19-CB30-4408C0DE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4906-9A33-1B78-6748-E131F934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0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D65B0-E448-FE76-48B0-7FCEAD36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D5C6-98E3-AF1C-87A9-D5B950A5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FCC8-85A9-206C-D54F-99946B44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69E-FFAD-4DE7-8282-3418F68600BB}" type="datetimeFigureOut">
              <a:rPr lang="en-PH" smtClean="0"/>
              <a:t>25/09/2023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118B-0A19-37E7-68C3-640866FA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1B6F-1DE6-95AA-A1C4-BB62B42F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4975-EEC4-4D74-8468-20E293FEE0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281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D79BED-BB8F-53D0-C6DB-22D5EBB2019F}"/>
              </a:ext>
            </a:extLst>
          </p:cNvPr>
          <p:cNvSpPr txBox="1"/>
          <p:nvPr/>
        </p:nvSpPr>
        <p:spPr>
          <a:xfrm>
            <a:off x="121297" y="74644"/>
            <a:ext cx="669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Harry T. Zarate</a:t>
            </a:r>
          </a:p>
          <a:p>
            <a:r>
              <a:rPr lang="en-US" sz="1400" b="1" dirty="0"/>
              <a:t>Computer Programming 1</a:t>
            </a:r>
          </a:p>
          <a:p>
            <a:r>
              <a:rPr lang="en-US" sz="1400" b="1" dirty="0"/>
              <a:t>IT1R15</a:t>
            </a:r>
          </a:p>
          <a:p>
            <a:endParaRPr lang="en-PH" sz="1400" dirty="0"/>
          </a:p>
          <a:p>
            <a:r>
              <a:rPr lang="en-PH" sz="1400" dirty="0"/>
              <a:t>Activity #2 Create flowchart for the pseudocode example 1 and 2.</a:t>
            </a:r>
          </a:p>
          <a:p>
            <a:r>
              <a:rPr lang="en-PH" sz="1400" dirty="0"/>
              <a:t>Example 1: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A1952-285A-210E-A2F1-5CD6BA77B49B}"/>
              </a:ext>
            </a:extLst>
          </p:cNvPr>
          <p:cNvSpPr txBox="1"/>
          <p:nvPr/>
        </p:nvSpPr>
        <p:spPr>
          <a:xfrm>
            <a:off x="7838723" y="0"/>
            <a:ext cx="444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Flowchart1</a:t>
            </a:r>
            <a:endParaRPr lang="en-PH" sz="72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DE47A-AAED-F1B9-0DB2-70C8E868BE2E}"/>
              </a:ext>
            </a:extLst>
          </p:cNvPr>
          <p:cNvSpPr/>
          <p:nvPr/>
        </p:nvSpPr>
        <p:spPr>
          <a:xfrm>
            <a:off x="219267" y="1679657"/>
            <a:ext cx="2677885" cy="11756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7B1D6-A219-0612-A4BC-15EAA6D21891}"/>
              </a:ext>
            </a:extLst>
          </p:cNvPr>
          <p:cNvSpPr txBox="1"/>
          <p:nvPr/>
        </p:nvSpPr>
        <p:spPr>
          <a:xfrm>
            <a:off x="680455" y="1994899"/>
            <a:ext cx="190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START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53BD278-AEB6-8216-52F9-0564089AB3F0}"/>
              </a:ext>
            </a:extLst>
          </p:cNvPr>
          <p:cNvSpPr/>
          <p:nvPr/>
        </p:nvSpPr>
        <p:spPr>
          <a:xfrm>
            <a:off x="1329609" y="3031051"/>
            <a:ext cx="457200" cy="9470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A7400E-3500-EA65-FBA0-D349528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1" y="4192188"/>
            <a:ext cx="2688569" cy="11888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B9293C-B8E3-2844-14AB-D0254AC8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98" y="4192187"/>
            <a:ext cx="2688569" cy="1188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D97085-D5E3-3D13-1EFB-BC6DB166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14" y="4192189"/>
            <a:ext cx="2688569" cy="11888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6316F7-7282-8141-AD42-0271AA5C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85" y="4207432"/>
            <a:ext cx="2688569" cy="1188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A4ED1-48A4-3A41-5871-CC567749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368572" y="3031051"/>
            <a:ext cx="493819" cy="969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0E587F-C109-9F0B-90A2-D4B42C2C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64" y="1679657"/>
            <a:ext cx="2688569" cy="1188823"/>
          </a:xfrm>
          <a:prstGeom prst="rect">
            <a:avLst/>
          </a:prstGeom>
        </p:spPr>
      </p:pic>
      <p:sp>
        <p:nvSpPr>
          <p:cNvPr id="25" name="Arrow: U-Turn 24">
            <a:extLst>
              <a:ext uri="{FF2B5EF4-FFF2-40B4-BE49-F238E27FC236}">
                <a16:creationId xmlns:a16="http://schemas.microsoft.com/office/drawing/2014/main" id="{AB59A599-EE47-3A5F-CEE3-8BA2F5EF6933}"/>
              </a:ext>
            </a:extLst>
          </p:cNvPr>
          <p:cNvSpPr/>
          <p:nvPr/>
        </p:nvSpPr>
        <p:spPr>
          <a:xfrm>
            <a:off x="1980777" y="3559628"/>
            <a:ext cx="2556387" cy="593582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5EEF30-F3D3-7A7E-4C7B-DBEA8842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561" y="3504579"/>
            <a:ext cx="2578832" cy="6096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7AA2FB-83FC-C7B0-A99B-72B50A954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795" y="3504578"/>
            <a:ext cx="2578832" cy="6096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E8C8715-A91B-CD4A-82AA-7CD9E6B67526}"/>
              </a:ext>
            </a:extLst>
          </p:cNvPr>
          <p:cNvSpPr txBox="1"/>
          <p:nvPr/>
        </p:nvSpPr>
        <p:spPr>
          <a:xfrm>
            <a:off x="557529" y="4418053"/>
            <a:ext cx="2339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Read n1</a:t>
            </a:r>
            <a:endParaRPr lang="en-PH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84A3C3-BA11-F100-A1F7-E07964B95E2C}"/>
              </a:ext>
            </a:extLst>
          </p:cNvPr>
          <p:cNvSpPr txBox="1"/>
          <p:nvPr/>
        </p:nvSpPr>
        <p:spPr>
          <a:xfrm>
            <a:off x="3617846" y="4463432"/>
            <a:ext cx="268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Read n2</a:t>
            </a:r>
            <a:endParaRPr lang="en-PH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2B096-6A49-A122-C48D-2F3F26478885}"/>
              </a:ext>
            </a:extLst>
          </p:cNvPr>
          <p:cNvSpPr txBox="1"/>
          <p:nvPr/>
        </p:nvSpPr>
        <p:spPr>
          <a:xfrm>
            <a:off x="6356178" y="4488719"/>
            <a:ext cx="3348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Sum= n1+n2</a:t>
            </a:r>
            <a:endParaRPr lang="en-PH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FE54E6-8C84-04C3-1A0F-B69FADC1E60C}"/>
              </a:ext>
            </a:extLst>
          </p:cNvPr>
          <p:cNvSpPr txBox="1"/>
          <p:nvPr/>
        </p:nvSpPr>
        <p:spPr>
          <a:xfrm>
            <a:off x="9383288" y="4488719"/>
            <a:ext cx="2958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Print sum</a:t>
            </a:r>
            <a:endParaRPr lang="en-PH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081059-6431-0529-A2CF-2B0BF0C7D9CB}"/>
              </a:ext>
            </a:extLst>
          </p:cNvPr>
          <p:cNvSpPr txBox="1"/>
          <p:nvPr/>
        </p:nvSpPr>
        <p:spPr>
          <a:xfrm>
            <a:off x="9848661" y="1937963"/>
            <a:ext cx="1302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END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6159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5BF7A-53FA-3CC8-18D6-D0FCE7A68860}"/>
              </a:ext>
            </a:extLst>
          </p:cNvPr>
          <p:cNvSpPr txBox="1"/>
          <p:nvPr/>
        </p:nvSpPr>
        <p:spPr>
          <a:xfrm>
            <a:off x="0" y="0"/>
            <a:ext cx="348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2</a:t>
            </a:r>
            <a:endParaRPr lang="en-PH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428B-A5B3-775D-A15F-B941C0A7CBAC}"/>
              </a:ext>
            </a:extLst>
          </p:cNvPr>
          <p:cNvSpPr txBox="1"/>
          <p:nvPr/>
        </p:nvSpPr>
        <p:spPr>
          <a:xfrm>
            <a:off x="7671620" y="0"/>
            <a:ext cx="6159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Flowchart2</a:t>
            </a:r>
            <a:endParaRPr lang="en-PH" sz="7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F7FA0-D098-F196-5D55-CFAC591D854F}"/>
              </a:ext>
            </a:extLst>
          </p:cNvPr>
          <p:cNvSpPr/>
          <p:nvPr/>
        </p:nvSpPr>
        <p:spPr>
          <a:xfrm>
            <a:off x="491613" y="757084"/>
            <a:ext cx="1858297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319D9-C2D3-A941-68F7-EC3E7D4221FF}"/>
              </a:ext>
            </a:extLst>
          </p:cNvPr>
          <p:cNvSpPr txBox="1"/>
          <p:nvPr/>
        </p:nvSpPr>
        <p:spPr>
          <a:xfrm>
            <a:off x="776748" y="938719"/>
            <a:ext cx="157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START</a:t>
            </a:r>
            <a:endParaRPr lang="en-PH" sz="2800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95484-B2CA-A099-FFE2-CE4B270E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44" y="1519061"/>
            <a:ext cx="2691447" cy="92667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FD04241-1316-C3B5-5D9A-204D5DAA08E6}"/>
              </a:ext>
            </a:extLst>
          </p:cNvPr>
          <p:cNvSpPr/>
          <p:nvPr/>
        </p:nvSpPr>
        <p:spPr>
          <a:xfrm rot="19117342">
            <a:off x="2188431" y="1458207"/>
            <a:ext cx="383458" cy="3287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0DA1C-CFBE-A51E-BAE5-20F38110F267}"/>
              </a:ext>
            </a:extLst>
          </p:cNvPr>
          <p:cNvSpPr txBox="1"/>
          <p:nvPr/>
        </p:nvSpPr>
        <p:spPr>
          <a:xfrm>
            <a:off x="2617181" y="1660163"/>
            <a:ext cx="25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Initialize variable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   counter=2</a:t>
            </a:r>
            <a:endParaRPr lang="en-PH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CD76A-D270-F4CC-7FDC-A27506F3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26" y="2652554"/>
            <a:ext cx="2688569" cy="926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F7854B-8183-294E-82E6-DB955D6AC54A}"/>
              </a:ext>
            </a:extLst>
          </p:cNvPr>
          <p:cNvSpPr txBox="1"/>
          <p:nvPr/>
        </p:nvSpPr>
        <p:spPr>
          <a:xfrm>
            <a:off x="491613" y="2795243"/>
            <a:ext cx="2401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Initialize variable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   counter=0</a:t>
            </a:r>
            <a:endParaRPr lang="en-PH" dirty="0">
              <a:latin typeface="Arial Black" panose="020B0A040201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BE2B1D-D227-F1CD-4A18-899F2FC82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9918">
            <a:off x="2440586" y="2444692"/>
            <a:ext cx="432854" cy="268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F5E225-4572-7A10-60A4-CC0EDECB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15" y="2652554"/>
            <a:ext cx="2688569" cy="9266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0C69EC-7A6A-035D-45AD-BC9D51A2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082313">
            <a:off x="3113070" y="2884222"/>
            <a:ext cx="512108" cy="4633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E1CA23-6E96-49B2-ACAB-F24B47768D91}"/>
              </a:ext>
            </a:extLst>
          </p:cNvPr>
          <p:cNvSpPr txBox="1"/>
          <p:nvPr/>
        </p:nvSpPr>
        <p:spPr>
          <a:xfrm>
            <a:off x="3870794" y="2773047"/>
            <a:ext cx="220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Loop start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(while loop)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890481-1AEF-9984-2B91-E51A053D4226}"/>
              </a:ext>
            </a:extLst>
          </p:cNvPr>
          <p:cNvSpPr/>
          <p:nvPr/>
        </p:nvSpPr>
        <p:spPr>
          <a:xfrm>
            <a:off x="7941379" y="2445733"/>
            <a:ext cx="1976283" cy="76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B4A17B-474A-EC6E-9E27-0B2A2733E28D}"/>
              </a:ext>
            </a:extLst>
          </p:cNvPr>
          <p:cNvSpPr txBox="1"/>
          <p:nvPr/>
        </p:nvSpPr>
        <p:spPr>
          <a:xfrm>
            <a:off x="7213551" y="2546976"/>
            <a:ext cx="3431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 the  counter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&lt;=30?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0FE3E7-0252-CFAB-86DB-B1B982D22668}"/>
              </a:ext>
            </a:extLst>
          </p:cNvPr>
          <p:cNvCxnSpPr>
            <a:cxnSpLocks/>
          </p:cNvCxnSpPr>
          <p:nvPr/>
        </p:nvCxnSpPr>
        <p:spPr>
          <a:xfrm flipV="1">
            <a:off x="6417824" y="2803372"/>
            <a:ext cx="1359748" cy="54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3E55CF8-BA79-5F0D-BF24-A0F2FCC8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26" y="3372286"/>
            <a:ext cx="2688569" cy="9266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AFA4496-143B-C7F0-F771-6E50B6C96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818" y="3322711"/>
            <a:ext cx="2688569" cy="92667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AA757FB-7D58-079E-17BD-CA7A1E3A66C8}"/>
              </a:ext>
            </a:extLst>
          </p:cNvPr>
          <p:cNvSpPr txBox="1"/>
          <p:nvPr/>
        </p:nvSpPr>
        <p:spPr>
          <a:xfrm>
            <a:off x="6379502" y="3458733"/>
            <a:ext cx="255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Add the counter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To the sum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249974-31F5-588F-099A-5A7D03AEFEE3}"/>
              </a:ext>
            </a:extLst>
          </p:cNvPr>
          <p:cNvSpPr txBox="1"/>
          <p:nvPr/>
        </p:nvSpPr>
        <p:spPr>
          <a:xfrm>
            <a:off x="9035936" y="3458733"/>
            <a:ext cx="268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Add 2 to the counter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650A0BA-7188-9740-FDCB-DDF8BD184A5A}"/>
              </a:ext>
            </a:extLst>
          </p:cNvPr>
          <p:cNvCxnSpPr>
            <a:cxnSpLocks/>
          </p:cNvCxnSpPr>
          <p:nvPr/>
        </p:nvCxnSpPr>
        <p:spPr>
          <a:xfrm>
            <a:off x="9972771" y="2803372"/>
            <a:ext cx="604669" cy="491178"/>
          </a:xfrm>
          <a:prstGeom prst="curvedConnector3">
            <a:avLst>
              <a:gd name="adj1" fmla="val 1069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DF9A7AFA-811E-E623-A1AA-9C59FC290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257152" y="2857830"/>
            <a:ext cx="629118" cy="52890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0E0ED03-7E5A-B744-E9C0-3D85E412EE52}"/>
              </a:ext>
            </a:extLst>
          </p:cNvPr>
          <p:cNvSpPr/>
          <p:nvPr/>
        </p:nvSpPr>
        <p:spPr>
          <a:xfrm>
            <a:off x="7760705" y="4434980"/>
            <a:ext cx="2310580" cy="926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02609-682B-DC93-A787-155AA9A0148E}"/>
              </a:ext>
            </a:extLst>
          </p:cNvPr>
          <p:cNvSpPr txBox="1"/>
          <p:nvPr/>
        </p:nvSpPr>
        <p:spPr>
          <a:xfrm>
            <a:off x="7254025" y="4562118"/>
            <a:ext cx="320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 the counter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=30?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F2DE839-3675-81A6-1CC7-39818F0F53A2}"/>
              </a:ext>
            </a:extLst>
          </p:cNvPr>
          <p:cNvSpPr/>
          <p:nvPr/>
        </p:nvSpPr>
        <p:spPr>
          <a:xfrm rot="19600228" flipH="1">
            <a:off x="10249825" y="4373388"/>
            <a:ext cx="1003499" cy="44759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5B083F-6513-0618-9DE9-7251E26D7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8507" y="5547250"/>
            <a:ext cx="2322777" cy="82451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DB88296-6DA1-BD86-64F8-79E0C7217F3C}"/>
              </a:ext>
            </a:extLst>
          </p:cNvPr>
          <p:cNvSpPr txBox="1"/>
          <p:nvPr/>
        </p:nvSpPr>
        <p:spPr>
          <a:xfrm>
            <a:off x="7564295" y="5774842"/>
            <a:ext cx="28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Print the sum</a:t>
            </a:r>
          </a:p>
        </p:txBody>
      </p:sp>
      <p:sp>
        <p:nvSpPr>
          <p:cNvPr id="95" name="Arrow: U-Turn 94">
            <a:extLst>
              <a:ext uri="{FF2B5EF4-FFF2-40B4-BE49-F238E27FC236}">
                <a16:creationId xmlns:a16="http://schemas.microsoft.com/office/drawing/2014/main" id="{FDA7180C-9041-3BAD-AB0D-FE3FB27AC12C}"/>
              </a:ext>
            </a:extLst>
          </p:cNvPr>
          <p:cNvSpPr/>
          <p:nvPr/>
        </p:nvSpPr>
        <p:spPr>
          <a:xfrm rot="16200000" flipH="1">
            <a:off x="6832432" y="5079197"/>
            <a:ext cx="945530" cy="824516"/>
          </a:xfrm>
          <a:prstGeom prst="utur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97" name="Arrow: Curved Left 96">
            <a:extLst>
              <a:ext uri="{FF2B5EF4-FFF2-40B4-BE49-F238E27FC236}">
                <a16:creationId xmlns:a16="http://schemas.microsoft.com/office/drawing/2014/main" id="{429FA96D-C04D-5F02-4346-FFA8C9ACB48F}"/>
              </a:ext>
            </a:extLst>
          </p:cNvPr>
          <p:cNvSpPr/>
          <p:nvPr/>
        </p:nvSpPr>
        <p:spPr>
          <a:xfrm>
            <a:off x="10093109" y="2306493"/>
            <a:ext cx="2034634" cy="3529043"/>
          </a:xfrm>
          <a:prstGeom prst="curved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99" name="Arrow: Bent-Up 98">
            <a:extLst>
              <a:ext uri="{FF2B5EF4-FFF2-40B4-BE49-F238E27FC236}">
                <a16:creationId xmlns:a16="http://schemas.microsoft.com/office/drawing/2014/main" id="{85AC494F-C657-03C3-72FC-23E47F7CDCAF}"/>
              </a:ext>
            </a:extLst>
          </p:cNvPr>
          <p:cNvSpPr/>
          <p:nvPr/>
        </p:nvSpPr>
        <p:spPr>
          <a:xfrm rot="5400000">
            <a:off x="4624453" y="4342667"/>
            <a:ext cx="2964835" cy="1457695"/>
          </a:xfrm>
          <a:prstGeom prst="bentUpArrow">
            <a:avLst>
              <a:gd name="adj1" fmla="val 25000"/>
              <a:gd name="adj2" fmla="val 25000"/>
              <a:gd name="adj3" fmla="val 1871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ED271A4-AB12-2ABA-9F2A-1E5D326C9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592460">
            <a:off x="10160632" y="6132579"/>
            <a:ext cx="347502" cy="335309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23140F67-909A-3F0E-C5A2-9FD61F519416}"/>
              </a:ext>
            </a:extLst>
          </p:cNvPr>
          <p:cNvSpPr/>
          <p:nvPr/>
        </p:nvSpPr>
        <p:spPr>
          <a:xfrm>
            <a:off x="10490393" y="5786372"/>
            <a:ext cx="1457695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F27CB2-0A05-E2C4-4BD1-3BD78FF9A937}"/>
              </a:ext>
            </a:extLst>
          </p:cNvPr>
          <p:cNvSpPr txBox="1"/>
          <p:nvPr/>
        </p:nvSpPr>
        <p:spPr>
          <a:xfrm>
            <a:off x="10564918" y="5938108"/>
            <a:ext cx="1457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END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9561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8C289-718A-B416-1615-A5119E50C588}"/>
              </a:ext>
            </a:extLst>
          </p:cNvPr>
          <p:cNvSpPr txBox="1"/>
          <p:nvPr/>
        </p:nvSpPr>
        <p:spPr>
          <a:xfrm>
            <a:off x="138895" y="116671"/>
            <a:ext cx="7430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dirty="0"/>
              <a:t>Create pseudocode for the flowchart example 1,2,3 and 4</a:t>
            </a:r>
          </a:p>
          <a:p>
            <a:r>
              <a:rPr lang="en-US" sz="2400" b="1" dirty="0"/>
              <a:t>Example 1: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1CF92-4908-F7F6-71BF-5C96AC627951}"/>
              </a:ext>
            </a:extLst>
          </p:cNvPr>
          <p:cNvSpPr txBox="1"/>
          <p:nvPr/>
        </p:nvSpPr>
        <p:spPr>
          <a:xfrm>
            <a:off x="138895" y="1008741"/>
            <a:ext cx="104056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Read Length (L): Prompt the user to enter the length of the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rectangle and store it in variable L.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Read Width (W): Prompt the user to enter the width of the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rectangle and store it to variable W.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4. Calculate area: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area = L * W: Calculate the area of the rectangle (Area =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Length * Width).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5. Calculate perimeter: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Perimeter = 2 * (L + W): Calculate the perimeter of the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rectangle (Perimeter = 2 * (Length + Width)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6. Display area: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Print “Area: “ + area: Display the calculated area.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7. Display perimeter: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Print “Perimeter: “ + perimeter: Display the calculated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perimeter.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8. End</a:t>
            </a:r>
            <a:endParaRPr lang="en-PH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E17EA-5B0D-F70D-5628-080BAFB8547F}"/>
              </a:ext>
            </a:extLst>
          </p:cNvPr>
          <p:cNvSpPr txBox="1"/>
          <p:nvPr/>
        </p:nvSpPr>
        <p:spPr>
          <a:xfrm>
            <a:off x="117987" y="127820"/>
            <a:ext cx="163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2: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D08A5-A8EE-46F2-CA63-11095882398A}"/>
              </a:ext>
            </a:extLst>
          </p:cNvPr>
          <p:cNvSpPr txBox="1"/>
          <p:nvPr/>
        </p:nvSpPr>
        <p:spPr>
          <a:xfrm>
            <a:off x="117987" y="668144"/>
            <a:ext cx="88686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2. Prompt user to input Salary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3. Prompt user to input Overtime hours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4. Calculate </a:t>
            </a:r>
            <a:r>
              <a:rPr lang="en-US" sz="3200" dirty="0" err="1">
                <a:latin typeface="Arial Black" panose="020B0A04020102020204" pitchFamily="34" charset="0"/>
              </a:rPr>
              <a:t>Total_Sal</a:t>
            </a:r>
            <a:r>
              <a:rPr lang="en-US" sz="3200" dirty="0">
                <a:latin typeface="Arial Black" panose="020B0A04020102020204" pitchFamily="34" charset="0"/>
              </a:rPr>
              <a:t> as:-Set </a:t>
            </a:r>
            <a:r>
              <a:rPr lang="en-US" sz="3200" dirty="0" err="1">
                <a:latin typeface="Arial Black" panose="020B0A04020102020204" pitchFamily="34" charset="0"/>
              </a:rPr>
              <a:t>Total_Sal</a:t>
            </a:r>
            <a:r>
              <a:rPr lang="en-US" sz="3200" dirty="0">
                <a:latin typeface="Arial Black" panose="020B0A04020102020204" pitchFamily="34" charset="0"/>
              </a:rPr>
              <a:t> = Salary + Overtime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5. Display “Total Salary: “ followed by the value of </a:t>
            </a:r>
            <a:r>
              <a:rPr lang="en-US" sz="3200" dirty="0" err="1">
                <a:latin typeface="Arial Black" panose="020B0A04020102020204" pitchFamily="34" charset="0"/>
              </a:rPr>
              <a:t>Total_Sal</a:t>
            </a:r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 Black" panose="020B0A04020102020204" pitchFamily="34" charset="0"/>
              </a:rPr>
              <a:t>6. End</a:t>
            </a:r>
            <a:endParaRPr lang="en-PH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3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E27014-C148-A693-3328-2DA6E0C246CF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3:</a:t>
            </a:r>
            <a:endParaRPr lang="en-PH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3417B-4D9C-7CDD-C182-A82505177D4F}"/>
              </a:ext>
            </a:extLst>
          </p:cNvPr>
          <p:cNvSpPr txBox="1"/>
          <p:nvPr/>
        </p:nvSpPr>
        <p:spPr>
          <a:xfrm>
            <a:off x="98322" y="559988"/>
            <a:ext cx="103533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2.Prompt user to input Balance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3. Read Balance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4. Prompt user to input Transaction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5. Read Transaction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6. Set Balance = Balance + Transaction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7. If Transaction is not equal to 0, then: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a. Display “Transaction completed. Final Balance: “ followed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by the value of Balance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8. If Transaction is equal to 0, </a:t>
            </a:r>
            <a:r>
              <a:rPr lang="en-US" sz="2400" dirty="0" err="1">
                <a:latin typeface="Arial Black" panose="020B0A04020102020204" pitchFamily="34" charset="0"/>
              </a:rPr>
              <a:t>then:a</a:t>
            </a:r>
            <a:r>
              <a:rPr lang="en-US" sz="2400" dirty="0">
                <a:latin typeface="Arial Black" panose="020B0A04020102020204" pitchFamily="34" charset="0"/>
              </a:rPr>
              <a:t>. Display “Transaction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completed. Final Balance: “ followed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by the value of Balance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9. End</a:t>
            </a:r>
            <a:endParaRPr lang="en-PH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5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B799D-BE0F-7C4B-C133-FF3101BCA313}"/>
              </a:ext>
            </a:extLst>
          </p:cNvPr>
          <p:cNvSpPr txBox="1"/>
          <p:nvPr/>
        </p:nvSpPr>
        <p:spPr>
          <a:xfrm>
            <a:off x="117987" y="1103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4: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AEF73-6408-37B7-CC45-78B2F71508FD}"/>
              </a:ext>
            </a:extLst>
          </p:cNvPr>
          <p:cNvSpPr txBox="1"/>
          <p:nvPr/>
        </p:nvSpPr>
        <p:spPr>
          <a:xfrm>
            <a:off x="255639" y="571966"/>
            <a:ext cx="102157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2. Prompt user to input Amount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3. Read Amount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4. If Amount is greater than or equal to 1000, then: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a. Set Donation = 0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6. Display “Donation Amount: “ followed by the value of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Donation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7. End</a:t>
            </a:r>
            <a:endParaRPr lang="en-PH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9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A124F-353A-4DD5-3AFA-39CE5B903960}"/>
              </a:ext>
            </a:extLst>
          </p:cNvPr>
          <p:cNvSpPr txBox="1"/>
          <p:nvPr/>
        </p:nvSpPr>
        <p:spPr>
          <a:xfrm>
            <a:off x="167147" y="108156"/>
            <a:ext cx="528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Create a pseudocode and flowchart of Caesar cipher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8C9F3-26D7-4432-0EF6-EDADD6B6AC60}"/>
              </a:ext>
            </a:extLst>
          </p:cNvPr>
          <p:cNvSpPr txBox="1"/>
          <p:nvPr/>
        </p:nvSpPr>
        <p:spPr>
          <a:xfrm>
            <a:off x="167147" y="668593"/>
            <a:ext cx="41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PSEUDOCODE FOR CAESAR CIPHER: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A00-0CC7-7471-1DAE-D289CA359CAE}"/>
              </a:ext>
            </a:extLst>
          </p:cNvPr>
          <p:cNvSpPr txBox="1"/>
          <p:nvPr/>
        </p:nvSpPr>
        <p:spPr>
          <a:xfrm>
            <a:off x="167148" y="1259808"/>
            <a:ext cx="5742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dirty="0">
                <a:latin typeface="Arial Black" panose="020B0A04020102020204" pitchFamily="34" charset="0"/>
              </a:rPr>
              <a:t>2. Prompt user to enter a shift value (integer)</a:t>
            </a:r>
          </a:p>
          <a:p>
            <a:r>
              <a:rPr lang="en-US" dirty="0">
                <a:latin typeface="Arial Black" panose="020B0A04020102020204" pitchFamily="34" charset="0"/>
              </a:rPr>
              <a:t>3. Prompt user to enter a shift value (integer)</a:t>
            </a:r>
          </a:p>
          <a:p>
            <a:r>
              <a:rPr lang="en-US" dirty="0">
                <a:latin typeface="Arial Black" panose="020B0A04020102020204" pitchFamily="34" charset="0"/>
              </a:rPr>
              <a:t>4. Initialize an empty string variable </a:t>
            </a:r>
            <a:r>
              <a:rPr lang="en-US" dirty="0" err="1">
                <a:latin typeface="Arial Black" panose="020B0A04020102020204" pitchFamily="34" charset="0"/>
              </a:rPr>
              <a:t>CipherText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5. For each character (char) in the plaintext:</a:t>
            </a:r>
          </a:p>
          <a:p>
            <a:r>
              <a:rPr lang="en-US" dirty="0">
                <a:latin typeface="Arial Black" panose="020B0A04020102020204" pitchFamily="34" charset="0"/>
              </a:rPr>
              <a:t>a. If the character is a letter (A-Z or a-z):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i</a:t>
            </a:r>
            <a:r>
              <a:rPr lang="en-US" dirty="0">
                <a:latin typeface="Arial Black" panose="020B0A04020102020204" pitchFamily="34" charset="0"/>
              </a:rPr>
              <a:t>. Shift the character by the shift value (use modulo to</a:t>
            </a:r>
          </a:p>
          <a:p>
            <a:r>
              <a:rPr lang="en-US" dirty="0">
                <a:latin typeface="Arial Black" panose="020B0A04020102020204" pitchFamily="34" charset="0"/>
              </a:rPr>
              <a:t>handle wraparound)</a:t>
            </a:r>
          </a:p>
          <a:p>
            <a:r>
              <a:rPr lang="en-US" dirty="0">
                <a:latin typeface="Arial Black" panose="020B0A04020102020204" pitchFamily="34" charset="0"/>
              </a:rPr>
              <a:t>ii. Append the shifted character to </a:t>
            </a:r>
            <a:r>
              <a:rPr lang="en-US" dirty="0" err="1">
                <a:latin typeface="Arial Black" panose="020B0A04020102020204" pitchFamily="34" charset="0"/>
              </a:rPr>
              <a:t>CipherText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b. Display </a:t>
            </a:r>
            <a:r>
              <a:rPr lang="en-US" dirty="0" err="1">
                <a:latin typeface="Arial Black" panose="020B0A04020102020204" pitchFamily="34" charset="0"/>
              </a:rPr>
              <a:t>CipherText</a:t>
            </a:r>
            <a:r>
              <a:rPr lang="en-US" dirty="0">
                <a:latin typeface="Arial Black" panose="020B0A04020102020204" pitchFamily="34" charset="0"/>
              </a:rPr>
              <a:t> as the encrypted message</a:t>
            </a:r>
          </a:p>
          <a:p>
            <a:r>
              <a:rPr lang="en-US" dirty="0">
                <a:latin typeface="Arial Black" panose="020B0A04020102020204" pitchFamily="34" charset="0"/>
              </a:rPr>
              <a:t>7. End</a:t>
            </a:r>
            <a:endParaRPr lang="en-PH" dirty="0">
              <a:latin typeface="Arial Black" panose="020B0A04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EE896E-881B-EA00-EFB0-7EA76509185F}"/>
              </a:ext>
            </a:extLst>
          </p:cNvPr>
          <p:cNvSpPr/>
          <p:nvPr/>
        </p:nvSpPr>
        <p:spPr>
          <a:xfrm>
            <a:off x="4359289" y="668593"/>
            <a:ext cx="1907456" cy="695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EDBE0-7EFD-86CB-F494-F7C2068BF34D}"/>
              </a:ext>
            </a:extLst>
          </p:cNvPr>
          <p:cNvSpPr txBox="1"/>
          <p:nvPr/>
        </p:nvSpPr>
        <p:spPr>
          <a:xfrm>
            <a:off x="4557250" y="825702"/>
            <a:ext cx="1799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CAESAR CIPHER</a:t>
            </a:r>
            <a:endParaRPr lang="en-PH" sz="16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20BD-5CC3-9203-6A45-BE7472FF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94" y="199251"/>
            <a:ext cx="1920406" cy="713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90F2D5-803C-2E01-3F16-1BD06EA88118}"/>
              </a:ext>
            </a:extLst>
          </p:cNvPr>
          <p:cNvSpPr txBox="1"/>
          <p:nvPr/>
        </p:nvSpPr>
        <p:spPr>
          <a:xfrm>
            <a:off x="8092196" y="374908"/>
            <a:ext cx="2064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</a:t>
            </a:r>
            <a:r>
              <a:rPr lang="en-PH" sz="1600" dirty="0"/>
              <a:t>NPUT SHIFT VALUE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769C2-FFB0-390A-29BF-B0B5E27B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47" y="170103"/>
            <a:ext cx="1920406" cy="71329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DD1816-C2B4-8E12-A94A-DCB1877E6A9D}"/>
              </a:ext>
            </a:extLst>
          </p:cNvPr>
          <p:cNvSpPr/>
          <p:nvPr/>
        </p:nvSpPr>
        <p:spPr>
          <a:xfrm>
            <a:off x="7787148" y="370120"/>
            <a:ext cx="137656" cy="298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CD8746-CCEB-3D2C-97A9-899CEE7DE6EB}"/>
              </a:ext>
            </a:extLst>
          </p:cNvPr>
          <p:cNvSpPr/>
          <p:nvPr/>
        </p:nvSpPr>
        <p:spPr>
          <a:xfrm>
            <a:off x="9920868" y="386621"/>
            <a:ext cx="137656" cy="298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480017-9B4B-23DF-85C9-0C2169FDCB8B}"/>
              </a:ext>
            </a:extLst>
          </p:cNvPr>
          <p:cNvSpPr txBox="1"/>
          <p:nvPr/>
        </p:nvSpPr>
        <p:spPr>
          <a:xfrm>
            <a:off x="9989696" y="292822"/>
            <a:ext cx="2327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INITIALIZE CIPHER TEXT</a:t>
            </a:r>
            <a:endParaRPr lang="en-PH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7D45DA-7C97-689F-EC0A-3EEFD857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088" y="1259808"/>
            <a:ext cx="1920406" cy="873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F21037-B2D5-67B2-E443-52F7B8B6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073945" y="968111"/>
            <a:ext cx="158510" cy="359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89283-205B-A890-681D-6FFDE8584FE4}"/>
              </a:ext>
            </a:extLst>
          </p:cNvPr>
          <p:cNvSpPr txBox="1"/>
          <p:nvPr/>
        </p:nvSpPr>
        <p:spPr>
          <a:xfrm>
            <a:off x="10192997" y="1259807"/>
            <a:ext cx="1920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FOR EACH CHARACTER IN PLAIN TEXT</a:t>
            </a:r>
            <a:endParaRPr lang="en-PH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63FB0-98E8-8235-DD46-9AE3F4776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949" y="64632"/>
            <a:ext cx="1926503" cy="713294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AED2EF30-BE16-DF71-B182-BC2A52F6EE78}"/>
              </a:ext>
            </a:extLst>
          </p:cNvPr>
          <p:cNvSpPr/>
          <p:nvPr/>
        </p:nvSpPr>
        <p:spPr>
          <a:xfrm rot="20157104">
            <a:off x="5649197" y="431676"/>
            <a:ext cx="137656" cy="298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C3ADA-7B36-E17E-9124-AD776EFF2BA2}"/>
              </a:ext>
            </a:extLst>
          </p:cNvPr>
          <p:cNvSpPr txBox="1"/>
          <p:nvPr/>
        </p:nvSpPr>
        <p:spPr>
          <a:xfrm>
            <a:off x="6266745" y="197530"/>
            <a:ext cx="200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START</a:t>
            </a:r>
            <a:endParaRPr lang="en-PH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B49E56-C3E6-E6EA-D107-34385CCEE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463" y="1261796"/>
            <a:ext cx="1920406" cy="8718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E320D2-22E2-ED2E-A768-0E6923CA5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852240" y="1559540"/>
            <a:ext cx="359695" cy="2500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9B1BF8-8359-8369-940B-7289EA63F9E7}"/>
              </a:ext>
            </a:extLst>
          </p:cNvPr>
          <p:cNvSpPr txBox="1"/>
          <p:nvPr/>
        </p:nvSpPr>
        <p:spPr>
          <a:xfrm>
            <a:off x="7950772" y="1244478"/>
            <a:ext cx="1926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THE CHARACTER A LETTER</a:t>
            </a:r>
            <a:endParaRPr lang="en-PH" sz="1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17BF87-E3B0-6C6E-1165-FD5D807AD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839" y="2094497"/>
            <a:ext cx="1920406" cy="8718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73337A-CA4B-5DD1-A16C-57E123B2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365" y="2655619"/>
            <a:ext cx="1920406" cy="8718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899F72-ADC7-62D4-A30B-24236193C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423" y="4789701"/>
            <a:ext cx="1920406" cy="87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212DE3-E5E1-64E6-BF6B-B2226709B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955" y="3994497"/>
            <a:ext cx="1920406" cy="8718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D49DC4-B52A-122C-1A4A-C22C2306F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446" y="3271566"/>
            <a:ext cx="1920406" cy="8718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4D8A2C9-EF45-6E77-63E6-FF72360F4AEE}"/>
              </a:ext>
            </a:extLst>
          </p:cNvPr>
          <p:cNvSpPr txBox="1"/>
          <p:nvPr/>
        </p:nvSpPr>
        <p:spPr>
          <a:xfrm>
            <a:off x="6189839" y="2174351"/>
            <a:ext cx="2024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SHIFT THE CHARACTER</a:t>
            </a:r>
            <a:endParaRPr lang="en-PH" sz="1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4619116-77E7-C743-46ED-BC948134D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25241">
            <a:off x="7849437" y="1997860"/>
            <a:ext cx="359695" cy="2101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AA8A480-1AA4-A088-87E6-0BF33E920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61960">
            <a:off x="7999901" y="2659153"/>
            <a:ext cx="359695" cy="2306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C99019-BF4E-195D-2135-C6252C7DB667}"/>
              </a:ext>
            </a:extLst>
          </p:cNvPr>
          <p:cNvSpPr txBox="1"/>
          <p:nvPr/>
        </p:nvSpPr>
        <p:spPr>
          <a:xfrm>
            <a:off x="8179748" y="2767364"/>
            <a:ext cx="198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APPEND TO CIPHERTEXT</a:t>
            </a:r>
            <a:endParaRPr lang="en-PH" sz="1800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560DE6A-C5CA-AFBD-9D25-99A4C806B228}"/>
              </a:ext>
            </a:extLst>
          </p:cNvPr>
          <p:cNvSpPr/>
          <p:nvPr/>
        </p:nvSpPr>
        <p:spPr>
          <a:xfrm>
            <a:off x="8939561" y="2222603"/>
            <a:ext cx="405121" cy="318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547F4-E03B-D370-6A6F-0E011CF03542}"/>
              </a:ext>
            </a:extLst>
          </p:cNvPr>
          <p:cNvSpPr txBox="1"/>
          <p:nvPr/>
        </p:nvSpPr>
        <p:spPr>
          <a:xfrm>
            <a:off x="10058524" y="3536375"/>
            <a:ext cx="19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END OF LOOP</a:t>
            </a:r>
            <a:endParaRPr lang="en-PH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D500C-BBCA-E9E4-8DFD-F29B53BC5FED}"/>
              </a:ext>
            </a:extLst>
          </p:cNvPr>
          <p:cNvSpPr txBox="1"/>
          <p:nvPr/>
        </p:nvSpPr>
        <p:spPr>
          <a:xfrm>
            <a:off x="8294428" y="4143370"/>
            <a:ext cx="2100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DISPLAY CIPHER TEXT</a:t>
            </a:r>
            <a:endParaRPr lang="en-PH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927F8A-DB0B-63C2-D929-031D9E16E63D}"/>
              </a:ext>
            </a:extLst>
          </p:cNvPr>
          <p:cNvSpPr txBox="1"/>
          <p:nvPr/>
        </p:nvSpPr>
        <p:spPr>
          <a:xfrm>
            <a:off x="6997443" y="4944707"/>
            <a:ext cx="126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END</a:t>
            </a:r>
            <a:endParaRPr lang="en-PH" sz="3200" b="1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E3C746BC-96A5-206D-7A72-9AB898E30B43}"/>
              </a:ext>
            </a:extLst>
          </p:cNvPr>
          <p:cNvSpPr/>
          <p:nvPr/>
        </p:nvSpPr>
        <p:spPr>
          <a:xfrm rot="2342419">
            <a:off x="10004639" y="3991414"/>
            <a:ext cx="369101" cy="178301"/>
          </a:xfrm>
          <a:prstGeom prst="downArrow">
            <a:avLst>
              <a:gd name="adj1" fmla="val 374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070937B-2DA9-367B-F3E5-9FD58AE19938}"/>
              </a:ext>
            </a:extLst>
          </p:cNvPr>
          <p:cNvSpPr/>
          <p:nvPr/>
        </p:nvSpPr>
        <p:spPr>
          <a:xfrm rot="3217186">
            <a:off x="8230207" y="4705695"/>
            <a:ext cx="405121" cy="323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710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596</Words>
  <Application>Microsoft Office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zarate</dc:creator>
  <cp:lastModifiedBy>harry zarate</cp:lastModifiedBy>
  <cp:revision>1</cp:revision>
  <dcterms:created xsi:type="dcterms:W3CDTF">2023-09-25T10:44:34Z</dcterms:created>
  <dcterms:modified xsi:type="dcterms:W3CDTF">2023-09-25T12:21:19Z</dcterms:modified>
</cp:coreProperties>
</file>