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4"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73726" y="639097"/>
            <a:ext cx="6269346" cy="3686015"/>
          </a:xfrm>
        </p:spPr>
        <p:txBody>
          <a:bodyPr>
            <a:normAutofit/>
          </a:bodyPr>
          <a:lstStyle/>
          <a:p>
            <a:r>
              <a:rPr lang="en-US" sz="8000" dirty="0"/>
              <a:t>Taxation in the Philippines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Harry t. zarate</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2E875C9-8780-2C27-7895-809E259FD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 y="0"/>
            <a:ext cx="5292246"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DC34F-6D71-C634-1D9B-C16CBB870007}"/>
              </a:ext>
            </a:extLst>
          </p:cNvPr>
          <p:cNvSpPr txBox="1"/>
          <p:nvPr/>
        </p:nvSpPr>
        <p:spPr>
          <a:xfrm>
            <a:off x="597159" y="214604"/>
            <a:ext cx="11140751" cy="5909310"/>
          </a:xfrm>
          <a:prstGeom prst="rect">
            <a:avLst/>
          </a:prstGeom>
          <a:noFill/>
        </p:spPr>
        <p:txBody>
          <a:bodyPr wrap="square" rtlCol="0">
            <a:spAutoFit/>
          </a:bodyPr>
          <a:lstStyle/>
          <a:p>
            <a:pPr algn="just"/>
            <a:r>
              <a:rPr lang="en-US" sz="5400" b="1" i="0" dirty="0">
                <a:solidFill>
                  <a:srgbClr val="040C28"/>
                </a:solidFill>
                <a:effectLst/>
                <a:latin typeface="Google Sans"/>
              </a:rPr>
              <a:t>Taxation</a:t>
            </a:r>
            <a:r>
              <a:rPr lang="en-US" sz="5400" b="0" i="0" dirty="0">
                <a:solidFill>
                  <a:srgbClr val="040C28"/>
                </a:solidFill>
                <a:effectLst/>
                <a:latin typeface="Google Sans"/>
              </a:rPr>
              <a:t>- </a:t>
            </a:r>
            <a:r>
              <a:rPr lang="en-US" sz="5400" dirty="0">
                <a:solidFill>
                  <a:srgbClr val="252525"/>
                </a:solidFill>
                <a:effectLst/>
              </a:rPr>
              <a:t>A system of governance or taxation known as "tributes" existed in the area, and local chieftains looked for </a:t>
            </a:r>
            <a:r>
              <a:rPr lang="en-US" sz="5400" dirty="0">
                <a:solidFill>
                  <a:srgbClr val="252525"/>
                </a:solidFill>
                <a:effectLst/>
                <a:latin typeface="+mn-lt"/>
              </a:rPr>
              <a:t>tributes</a:t>
            </a:r>
            <a:r>
              <a:rPr lang="en-US" sz="5400" dirty="0">
                <a:solidFill>
                  <a:srgbClr val="252525"/>
                </a:solidFill>
                <a:effectLst/>
              </a:rPr>
              <a:t> from their subordinates in return for protection from the chieftain's soldiers and authorization to cultivate land.</a:t>
            </a:r>
            <a:endParaRPr lang="en-PH" sz="5400" dirty="0"/>
          </a:p>
        </p:txBody>
      </p:sp>
    </p:spTree>
    <p:extLst>
      <p:ext uri="{BB962C8B-B14F-4D97-AF65-F5344CB8AC3E}">
        <p14:creationId xmlns:p14="http://schemas.microsoft.com/office/powerpoint/2010/main" val="358440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6FC5FA-84D5-8DEA-7642-B7FF3E24ABFB}"/>
              </a:ext>
            </a:extLst>
          </p:cNvPr>
          <p:cNvSpPr txBox="1"/>
          <p:nvPr/>
        </p:nvSpPr>
        <p:spPr>
          <a:xfrm>
            <a:off x="401214" y="1156995"/>
            <a:ext cx="10235683" cy="5078313"/>
          </a:xfrm>
          <a:prstGeom prst="rect">
            <a:avLst/>
          </a:prstGeom>
          <a:noFill/>
        </p:spPr>
        <p:txBody>
          <a:bodyPr wrap="square" rtlCol="0">
            <a:spAutoFit/>
          </a:bodyPr>
          <a:lstStyle/>
          <a:p>
            <a:pPr marL="742950" indent="-742950">
              <a:buFont typeface="+mj-lt"/>
              <a:buAutoNum type="arabicPeriod"/>
            </a:pPr>
            <a:r>
              <a:rPr lang="en-US" sz="3200" b="1" dirty="0"/>
              <a:t>Direct Taxes – </a:t>
            </a:r>
          </a:p>
          <a:p>
            <a:pPr algn="just"/>
            <a:r>
              <a:rPr lang="en-US" sz="3200" b="1" dirty="0"/>
              <a:t>	- T</a:t>
            </a:r>
            <a:r>
              <a:rPr lang="en-US" sz="3200" dirty="0"/>
              <a:t>hat are imposed on people and companies. Property tax, corporation tax, and income tax are a few examples</a:t>
            </a:r>
          </a:p>
          <a:p>
            <a:pPr algn="just"/>
            <a:endParaRPr lang="en-US" sz="3200" dirty="0"/>
          </a:p>
          <a:p>
            <a:pPr algn="just"/>
            <a:r>
              <a:rPr lang="en-US" sz="3200" dirty="0"/>
              <a:t>2. </a:t>
            </a:r>
            <a:r>
              <a:rPr lang="en-US" sz="3200" b="1" dirty="0"/>
              <a:t>Indirect Taxes </a:t>
            </a:r>
            <a:r>
              <a:rPr lang="en-US" sz="3200" dirty="0"/>
              <a:t>– </a:t>
            </a:r>
          </a:p>
          <a:p>
            <a:pPr algn="just"/>
            <a:r>
              <a:rPr lang="en-US" sz="3200" dirty="0"/>
              <a:t>	- These taxes are not imposed directly on people or companies, but rather on products and services. </a:t>
            </a:r>
          </a:p>
          <a:p>
            <a:pPr algn="just"/>
            <a:endParaRPr lang="en-US" sz="3200" dirty="0"/>
          </a:p>
          <a:p>
            <a:pPr algn="just"/>
            <a:r>
              <a:rPr lang="en-US" sz="3200" b="1" dirty="0"/>
              <a:t>BIR - </a:t>
            </a:r>
            <a:r>
              <a:rPr lang="en-PH" sz="3600" b="1" i="0" dirty="0">
                <a:solidFill>
                  <a:srgbClr val="040C28"/>
                </a:solidFill>
                <a:effectLst/>
                <a:latin typeface="Google Sans"/>
              </a:rPr>
              <a:t>Bureau of Internal Revenue</a:t>
            </a:r>
            <a:endParaRPr lang="en-PH" sz="3600" b="1" dirty="0"/>
          </a:p>
        </p:txBody>
      </p:sp>
      <p:sp>
        <p:nvSpPr>
          <p:cNvPr id="3" name="TextBox 2">
            <a:extLst>
              <a:ext uri="{FF2B5EF4-FFF2-40B4-BE49-F238E27FC236}">
                <a16:creationId xmlns:a16="http://schemas.microsoft.com/office/drawing/2014/main" id="{ED946F56-1D85-6605-8436-4B8017DBEF3D}"/>
              </a:ext>
            </a:extLst>
          </p:cNvPr>
          <p:cNvSpPr txBox="1"/>
          <p:nvPr/>
        </p:nvSpPr>
        <p:spPr>
          <a:xfrm>
            <a:off x="111967" y="52225"/>
            <a:ext cx="3881534" cy="707886"/>
          </a:xfrm>
          <a:prstGeom prst="rect">
            <a:avLst/>
          </a:prstGeom>
          <a:noFill/>
        </p:spPr>
        <p:txBody>
          <a:bodyPr wrap="square" rtlCol="0">
            <a:spAutoFit/>
          </a:bodyPr>
          <a:lstStyle/>
          <a:p>
            <a:r>
              <a:rPr lang="en-US" sz="4000" b="1" dirty="0"/>
              <a:t>2 Types of taxes</a:t>
            </a:r>
            <a:endParaRPr lang="en-PH" sz="4000" b="1" dirty="0"/>
          </a:p>
        </p:txBody>
      </p:sp>
    </p:spTree>
    <p:extLst>
      <p:ext uri="{BB962C8B-B14F-4D97-AF65-F5344CB8AC3E}">
        <p14:creationId xmlns:p14="http://schemas.microsoft.com/office/powerpoint/2010/main" val="257869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E703-AD9D-7E1D-D6A0-4B99ED64E85A}"/>
              </a:ext>
            </a:extLst>
          </p:cNvPr>
          <p:cNvSpPr txBox="1"/>
          <p:nvPr/>
        </p:nvSpPr>
        <p:spPr>
          <a:xfrm>
            <a:off x="0" y="74645"/>
            <a:ext cx="8892073" cy="707886"/>
          </a:xfrm>
          <a:prstGeom prst="rect">
            <a:avLst/>
          </a:prstGeom>
          <a:noFill/>
        </p:spPr>
        <p:txBody>
          <a:bodyPr wrap="square" rtlCol="0">
            <a:spAutoFit/>
          </a:bodyPr>
          <a:lstStyle/>
          <a:p>
            <a:r>
              <a:rPr lang="en-US" sz="4000" b="1" dirty="0"/>
              <a:t>System of imposing and collecting taxes</a:t>
            </a:r>
            <a:endParaRPr lang="en-PH" sz="4000" b="1" dirty="0"/>
          </a:p>
        </p:txBody>
      </p:sp>
      <p:sp>
        <p:nvSpPr>
          <p:cNvPr id="5" name="TextBox 4">
            <a:extLst>
              <a:ext uri="{FF2B5EF4-FFF2-40B4-BE49-F238E27FC236}">
                <a16:creationId xmlns:a16="http://schemas.microsoft.com/office/drawing/2014/main" id="{C966E33A-F439-76EF-0BA5-30726A3DDE8D}"/>
              </a:ext>
            </a:extLst>
          </p:cNvPr>
          <p:cNvSpPr txBox="1"/>
          <p:nvPr/>
        </p:nvSpPr>
        <p:spPr>
          <a:xfrm>
            <a:off x="1" y="1119674"/>
            <a:ext cx="11523306"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solidFill>
                  <a:srgbClr val="252525"/>
                </a:solidFill>
              </a:rPr>
              <a:t>I</a:t>
            </a:r>
            <a:r>
              <a:rPr lang="en-US" sz="4400" dirty="0">
                <a:solidFill>
                  <a:srgbClr val="252525"/>
                </a:solidFill>
                <a:effectLst/>
              </a:rPr>
              <a:t>nstitutionalized with the American and Japanese occupiers during the Spanish colonization.</a:t>
            </a:r>
          </a:p>
          <a:p>
            <a:pPr marL="571500" indent="-571500">
              <a:buFont typeface="Arial" panose="020B0604020202020204" pitchFamily="34" charset="0"/>
              <a:buChar char="•"/>
            </a:pPr>
            <a:r>
              <a:rPr lang="en-US" sz="4400" dirty="0">
                <a:solidFill>
                  <a:srgbClr val="252525"/>
                </a:solidFill>
                <a:effectLst/>
              </a:rPr>
              <a:t>Native </a:t>
            </a:r>
            <a:r>
              <a:rPr lang="en-US" sz="4400" dirty="0">
                <a:solidFill>
                  <a:srgbClr val="252525"/>
                </a:solidFill>
              </a:rPr>
              <a:t>were required to pay tributes to those authorized by the Spanish </a:t>
            </a:r>
            <a:r>
              <a:rPr lang="en-PH" sz="4400" b="0" i="0" dirty="0">
                <a:solidFill>
                  <a:srgbClr val="202124"/>
                </a:solidFill>
                <a:effectLst/>
                <a:latin typeface="Google Sans"/>
              </a:rPr>
              <a:t>sovereignty. </a:t>
            </a:r>
          </a:p>
          <a:p>
            <a:r>
              <a:rPr lang="en-PH" sz="3600" dirty="0">
                <a:solidFill>
                  <a:srgbClr val="202124"/>
                </a:solidFill>
                <a:latin typeface="Google Sans"/>
              </a:rPr>
              <a:t>        </a:t>
            </a:r>
            <a:r>
              <a:rPr lang="en-PH" sz="2800" dirty="0">
                <a:solidFill>
                  <a:srgbClr val="202124"/>
                </a:solidFill>
                <a:latin typeface="Google Sans"/>
              </a:rPr>
              <a:t>(Since they were considered conquered by the Spanish)</a:t>
            </a:r>
            <a:endParaRPr lang="en-US" sz="2800" dirty="0">
              <a:solidFill>
                <a:srgbClr val="252525"/>
              </a:solidFill>
              <a:effectLst/>
            </a:endParaRPr>
          </a:p>
          <a:p>
            <a:pPr algn="just"/>
            <a:endParaRPr lang="en-US" sz="4400" dirty="0"/>
          </a:p>
          <a:p>
            <a:pPr algn="just"/>
            <a:endParaRPr lang="en-PH" sz="4400" dirty="0"/>
          </a:p>
        </p:txBody>
      </p:sp>
    </p:spTree>
    <p:extLst>
      <p:ext uri="{BB962C8B-B14F-4D97-AF65-F5344CB8AC3E}">
        <p14:creationId xmlns:p14="http://schemas.microsoft.com/office/powerpoint/2010/main" val="206089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032C8-765F-74BE-28BD-DB2F1AD7FEDD}"/>
              </a:ext>
            </a:extLst>
          </p:cNvPr>
          <p:cNvSpPr txBox="1"/>
          <p:nvPr/>
        </p:nvSpPr>
        <p:spPr>
          <a:xfrm>
            <a:off x="195943" y="83975"/>
            <a:ext cx="6466114" cy="830997"/>
          </a:xfrm>
          <a:prstGeom prst="rect">
            <a:avLst/>
          </a:prstGeom>
          <a:noFill/>
        </p:spPr>
        <p:txBody>
          <a:bodyPr wrap="square" rtlCol="0">
            <a:spAutoFit/>
          </a:bodyPr>
          <a:lstStyle/>
          <a:p>
            <a:r>
              <a:rPr lang="en-US" sz="4800" b="1" dirty="0"/>
              <a:t>The Philippines tax law</a:t>
            </a:r>
            <a:endParaRPr lang="en-PH" sz="4800" b="1" dirty="0"/>
          </a:p>
        </p:txBody>
      </p:sp>
      <p:sp>
        <p:nvSpPr>
          <p:cNvPr id="3" name="TextBox 2">
            <a:extLst>
              <a:ext uri="{FF2B5EF4-FFF2-40B4-BE49-F238E27FC236}">
                <a16:creationId xmlns:a16="http://schemas.microsoft.com/office/drawing/2014/main" id="{D6162BEC-25A5-0C72-E9D1-9A4D03D16867}"/>
              </a:ext>
            </a:extLst>
          </p:cNvPr>
          <p:cNvSpPr txBox="1"/>
          <p:nvPr/>
        </p:nvSpPr>
        <p:spPr>
          <a:xfrm>
            <a:off x="139959" y="914972"/>
            <a:ext cx="11912082" cy="5816977"/>
          </a:xfrm>
          <a:prstGeom prst="rect">
            <a:avLst/>
          </a:prstGeom>
          <a:noFill/>
        </p:spPr>
        <p:txBody>
          <a:bodyPr wrap="square" rtlCol="0">
            <a:spAutoFit/>
          </a:bodyPr>
          <a:lstStyle/>
          <a:p>
            <a:pPr algn="just"/>
            <a:r>
              <a:rPr lang="en-US" sz="3200" dirty="0"/>
              <a:t>Currently base on the national internal revenue code as revise by</a:t>
            </a:r>
          </a:p>
          <a:p>
            <a:pPr algn="just"/>
            <a:r>
              <a:rPr lang="en-US" sz="3600" dirty="0"/>
              <a:t>	- Taxes reform act of (1997) </a:t>
            </a:r>
          </a:p>
          <a:p>
            <a:pPr algn="just"/>
            <a:r>
              <a:rPr lang="en-US" sz="3600" dirty="0"/>
              <a:t>		- </a:t>
            </a:r>
            <a:r>
              <a:rPr lang="en-US" sz="2800" dirty="0"/>
              <a:t>With the goal of promoting sustainable economic growth and improving levels of disposable income by giving more taxpayers fair relief.</a:t>
            </a:r>
          </a:p>
          <a:p>
            <a:pPr algn="just"/>
            <a:endParaRPr lang="en-US" sz="2800" dirty="0"/>
          </a:p>
          <a:p>
            <a:r>
              <a:rPr lang="en-US" sz="3600" dirty="0"/>
              <a:t>	</a:t>
            </a:r>
            <a:r>
              <a:rPr lang="en-US" sz="4000" dirty="0"/>
              <a:t>- </a:t>
            </a:r>
            <a:r>
              <a:rPr lang="en-US" sz="3600" dirty="0"/>
              <a:t>Taxes reform of Acceleration and  inclusion (TRAIN) law of (2017)</a:t>
            </a:r>
            <a:endParaRPr lang="en-US" sz="3200" dirty="0"/>
          </a:p>
          <a:p>
            <a:pPr algn="just"/>
            <a:r>
              <a:rPr lang="en-US" sz="3600" dirty="0"/>
              <a:t>    		 - </a:t>
            </a:r>
            <a:r>
              <a:rPr lang="en-US" sz="3200" dirty="0"/>
              <a:t>According to the government, the  revised 	taxes rate are necessary to sustain the government 	infrastructure campaign expenses.</a:t>
            </a:r>
            <a:endParaRPr lang="en-US" sz="3600" dirty="0"/>
          </a:p>
          <a:p>
            <a:pPr algn="just"/>
            <a:r>
              <a:rPr lang="en-US" sz="3600" dirty="0"/>
              <a:t>	</a:t>
            </a:r>
          </a:p>
        </p:txBody>
      </p:sp>
    </p:spTree>
    <p:extLst>
      <p:ext uri="{BB962C8B-B14F-4D97-AF65-F5344CB8AC3E}">
        <p14:creationId xmlns:p14="http://schemas.microsoft.com/office/powerpoint/2010/main" val="245999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C8B93E-A560-C59D-8A6E-37677D48BD3E}"/>
              </a:ext>
            </a:extLst>
          </p:cNvPr>
          <p:cNvSpPr txBox="1"/>
          <p:nvPr/>
        </p:nvSpPr>
        <p:spPr>
          <a:xfrm>
            <a:off x="335902" y="149290"/>
            <a:ext cx="6494106" cy="830997"/>
          </a:xfrm>
          <a:prstGeom prst="rect">
            <a:avLst/>
          </a:prstGeom>
          <a:noFill/>
        </p:spPr>
        <p:txBody>
          <a:bodyPr wrap="square" rtlCol="0">
            <a:spAutoFit/>
          </a:bodyPr>
          <a:lstStyle/>
          <a:p>
            <a:r>
              <a:rPr lang="en-US" sz="4800" b="1" dirty="0"/>
              <a:t>Health Care Act (2019)</a:t>
            </a:r>
            <a:endParaRPr lang="en-PH" sz="4800" b="1" dirty="0"/>
          </a:p>
        </p:txBody>
      </p:sp>
      <p:sp>
        <p:nvSpPr>
          <p:cNvPr id="4" name="TextBox 3">
            <a:extLst>
              <a:ext uri="{FF2B5EF4-FFF2-40B4-BE49-F238E27FC236}">
                <a16:creationId xmlns:a16="http://schemas.microsoft.com/office/drawing/2014/main" id="{F537330D-C29E-C7EF-49F1-EAD48F49E8D6}"/>
              </a:ext>
            </a:extLst>
          </p:cNvPr>
          <p:cNvSpPr txBox="1"/>
          <p:nvPr/>
        </p:nvSpPr>
        <p:spPr>
          <a:xfrm>
            <a:off x="419878" y="1166842"/>
            <a:ext cx="10664889"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4800" dirty="0"/>
              <a:t> Provides 100% PhilHealth coverage for all it’s member, fund the government Unconditional Cash Transfer program, and accelerate poverty reduction program to address inequality.</a:t>
            </a:r>
            <a:endParaRPr lang="en-PH" sz="4800" dirty="0"/>
          </a:p>
        </p:txBody>
      </p:sp>
    </p:spTree>
    <p:extLst>
      <p:ext uri="{BB962C8B-B14F-4D97-AF65-F5344CB8AC3E}">
        <p14:creationId xmlns:p14="http://schemas.microsoft.com/office/powerpoint/2010/main" val="165301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995C2E-03B4-3A95-71B1-A2B4438FD89A}"/>
              </a:ext>
            </a:extLst>
          </p:cNvPr>
          <p:cNvSpPr txBox="1"/>
          <p:nvPr/>
        </p:nvSpPr>
        <p:spPr>
          <a:xfrm>
            <a:off x="0" y="923330"/>
            <a:ext cx="11989836" cy="6001643"/>
          </a:xfrm>
          <a:prstGeom prst="rect">
            <a:avLst/>
          </a:prstGeom>
          <a:noFill/>
        </p:spPr>
        <p:txBody>
          <a:bodyPr wrap="square" rtlCol="0">
            <a:spAutoFit/>
          </a:bodyPr>
          <a:lstStyle/>
          <a:p>
            <a:pPr marL="685800" indent="-685800" algn="just">
              <a:buFont typeface="Arial" panose="020B0604020202020204" pitchFamily="34" charset="0"/>
              <a:buChar char="•"/>
            </a:pPr>
            <a:r>
              <a:rPr lang="en-US" sz="4800" dirty="0"/>
              <a:t>Congress passed the corporate recovery and tax incentives for </a:t>
            </a:r>
            <a:r>
              <a:rPr lang="en-US" sz="4800" dirty="0" err="1"/>
              <a:t>interprices</a:t>
            </a:r>
            <a:r>
              <a:rPr lang="en-US" sz="4800" dirty="0"/>
              <a:t> or the create bill. </a:t>
            </a:r>
          </a:p>
          <a:p>
            <a:pPr marL="685800" indent="-685800" algn="just">
              <a:buFont typeface="Arial" panose="020B0604020202020204" pitchFamily="34" charset="0"/>
              <a:buChar char="•"/>
            </a:pPr>
            <a:r>
              <a:rPr lang="en-US" sz="4800" dirty="0"/>
              <a:t>This provides tax relief  measures to help businesses recover from pandemic effect</a:t>
            </a:r>
          </a:p>
          <a:p>
            <a:pPr marL="685800" indent="-685800" algn="just">
              <a:buFont typeface="Arial" panose="020B0604020202020204" pitchFamily="34" charset="0"/>
              <a:buChar char="•"/>
            </a:pPr>
            <a:r>
              <a:rPr lang="en-US" sz="4800" dirty="0"/>
              <a:t>Was enacted into republic act No. 11564 by president Duterte, March 16, 2021.</a:t>
            </a:r>
          </a:p>
          <a:p>
            <a:pPr algn="just"/>
            <a:endParaRPr lang="en-PH" sz="4800" dirty="0"/>
          </a:p>
        </p:txBody>
      </p:sp>
      <p:sp>
        <p:nvSpPr>
          <p:cNvPr id="4" name="TextBox 3">
            <a:extLst>
              <a:ext uri="{FF2B5EF4-FFF2-40B4-BE49-F238E27FC236}">
                <a16:creationId xmlns:a16="http://schemas.microsoft.com/office/drawing/2014/main" id="{EC7E1E00-4054-DE6F-C0EA-B58091A415AE}"/>
              </a:ext>
            </a:extLst>
          </p:cNvPr>
          <p:cNvSpPr txBox="1"/>
          <p:nvPr/>
        </p:nvSpPr>
        <p:spPr>
          <a:xfrm>
            <a:off x="186611" y="0"/>
            <a:ext cx="7595119" cy="830997"/>
          </a:xfrm>
          <a:prstGeom prst="rect">
            <a:avLst/>
          </a:prstGeom>
          <a:noFill/>
        </p:spPr>
        <p:txBody>
          <a:bodyPr wrap="square" rtlCol="0">
            <a:spAutoFit/>
          </a:bodyPr>
          <a:lstStyle/>
          <a:p>
            <a:r>
              <a:rPr lang="en-US" sz="4800" b="1" dirty="0"/>
              <a:t>Create Bill (2021)</a:t>
            </a:r>
            <a:endParaRPr lang="en-PH" sz="4800" b="1" dirty="0"/>
          </a:p>
        </p:txBody>
      </p:sp>
    </p:spTree>
    <p:extLst>
      <p:ext uri="{BB962C8B-B14F-4D97-AF65-F5344CB8AC3E}">
        <p14:creationId xmlns:p14="http://schemas.microsoft.com/office/powerpoint/2010/main" val="100630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4FB85-44A2-FC23-835F-C548E2323184}"/>
              </a:ext>
            </a:extLst>
          </p:cNvPr>
          <p:cNvSpPr txBox="1"/>
          <p:nvPr/>
        </p:nvSpPr>
        <p:spPr>
          <a:xfrm>
            <a:off x="470055" y="345440"/>
            <a:ext cx="10807545" cy="5016758"/>
          </a:xfrm>
          <a:prstGeom prst="rect">
            <a:avLst/>
          </a:prstGeom>
          <a:noFill/>
        </p:spPr>
        <p:txBody>
          <a:bodyPr wrap="square" rtlCol="0">
            <a:spAutoFit/>
          </a:bodyPr>
          <a:lstStyle/>
          <a:p>
            <a:r>
              <a:rPr lang="en-US" sz="4000" b="1" dirty="0">
                <a:latin typeface="Arial Black" panose="020B0A04020102020204" pitchFamily="34" charset="0"/>
              </a:rPr>
              <a:t>Conclusion</a:t>
            </a:r>
            <a:r>
              <a:rPr lang="en-US" sz="4000" b="1" dirty="0"/>
              <a:t>:</a:t>
            </a:r>
          </a:p>
          <a:p>
            <a:pPr algn="just"/>
            <a:r>
              <a:rPr lang="en-US" sz="4000" b="1" dirty="0"/>
              <a:t>	- 	</a:t>
            </a:r>
            <a:r>
              <a:rPr lang="en-US" sz="4000" dirty="0"/>
              <a:t>It is important that tax rules are subject to alterations, and improvements may be enacted in the future. Refer to official government sources, tax authorities, or consult local tax professionals for the most current and up-to-date information on taxes in the Philippines, including any recent changes or revisions.</a:t>
            </a:r>
            <a:endParaRPr lang="en-PH" sz="4000" dirty="0"/>
          </a:p>
        </p:txBody>
      </p:sp>
    </p:spTree>
    <p:extLst>
      <p:ext uri="{BB962C8B-B14F-4D97-AF65-F5344CB8AC3E}">
        <p14:creationId xmlns:p14="http://schemas.microsoft.com/office/powerpoint/2010/main" val="366031720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{7B7DDEBF-7415-4856-939E-28BA1C0CB2B5}tf56160789_win32</Template>
  <TotalTime>95</TotalTime>
  <Words>387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Bookman Old Style</vt:lpstr>
      <vt:lpstr>Calibri</vt:lpstr>
      <vt:lpstr>Franklin Gothic Book</vt:lpstr>
      <vt:lpstr>Google Sans</vt:lpstr>
      <vt:lpstr>Custom</vt:lpstr>
      <vt:lpstr>Taxation in the Philippines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Taxation in the Philippines</dc:title>
  <dc:creator>harry zarate</dc:creator>
  <cp:lastModifiedBy>harry zarate</cp:lastModifiedBy>
  <cp:revision>2</cp:revision>
  <dcterms:created xsi:type="dcterms:W3CDTF">2023-12-10T14:17:41Z</dcterms:created>
  <dcterms:modified xsi:type="dcterms:W3CDTF">2023-12-12T02:37:32Z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